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0" clrIdx="0">
    <p:extLst>
      <p:ext uri="{19B8F6BF-5375-455C-9EA6-DF929625EA0E}">
        <p15:presenceInfo xmlns:p15="http://schemas.microsoft.com/office/powerpoint/2012/main" userId="29243a426d0e59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7D74E-996A-4980-AAC6-A69A8CA811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FC1A-5F51-4894-AA43-4FE78D91B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8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FC1A-5F51-4894-AA43-4FE78D91BF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2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2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2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3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6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2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5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0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0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6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2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6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AB58A2-C3CC-408D-8063-373DA545D5D4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75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436" y="0"/>
            <a:ext cx="10557164" cy="1223647"/>
          </a:xfrm>
        </p:spPr>
        <p:txBody>
          <a:bodyPr>
            <a:normAutofit/>
          </a:bodyPr>
          <a:lstStyle/>
          <a:p>
            <a:r>
              <a:rPr lang="uk-UA" sz="3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Моделювання</a:t>
            </a:r>
            <a:r>
              <a:rPr lang="en-US" sz="3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uk-UA" sz="3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роботи </a:t>
            </a:r>
            <a:br>
              <a:rPr lang="uk-UA" sz="3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uk-UA" sz="3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робота-пилососа</a:t>
            </a:r>
            <a:endParaRPr lang="ru-RU" sz="3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316" y="566408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uk-UA" sz="16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Виконала:</a:t>
            </a:r>
          </a:p>
          <a:p>
            <a:pPr algn="l"/>
            <a:r>
              <a:rPr lang="uk-UA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Олійник Ангеліна</a:t>
            </a:r>
          </a:p>
          <a:p>
            <a:pPr algn="l"/>
            <a:r>
              <a:rPr lang="uk-UA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КМ-03</a:t>
            </a:r>
            <a:endParaRPr lang="ru-RU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28" y="1625455"/>
            <a:ext cx="6927273" cy="36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3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Інші алгоритми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Слідування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вздовж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стіни</a:t>
            </a:r>
            <a:r>
              <a:rPr lang="ru-RU" dirty="0" smtClean="0">
                <a:solidFill>
                  <a:schemeClr val="bg1"/>
                </a:solidFill>
              </a:rPr>
              <a:t>                   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2" y="3108418"/>
            <a:ext cx="2771540" cy="1979671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217920" y="2584024"/>
            <a:ext cx="5603238" cy="3396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schemeClr val="bg1"/>
                </a:solidFill>
              </a:rPr>
              <a:t>Зигзагоподібний алгоритм</a:t>
            </a: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3127484"/>
            <a:ext cx="2641600" cy="19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>
                <a:solidFill>
                  <a:schemeClr val="bg1"/>
                </a:solidFill>
              </a:rPr>
              <a:t/>
            </a:r>
            <a:br>
              <a:rPr lang="ru-RU" sz="3100" dirty="0" smtClean="0">
                <a:solidFill>
                  <a:schemeClr val="bg1"/>
                </a:solidFill>
              </a:rPr>
            </a:br>
            <a:r>
              <a:rPr lang="ru-RU" sz="3100" dirty="0">
                <a:solidFill>
                  <a:schemeClr val="bg1"/>
                </a:solidFill>
              </a:rPr>
              <a:t/>
            </a:r>
            <a:br>
              <a:rPr lang="ru-RU" sz="3100" dirty="0">
                <a:solidFill>
                  <a:schemeClr val="bg1"/>
                </a:solidFill>
              </a:rPr>
            </a:br>
            <a:r>
              <a:rPr lang="ru-RU" sz="4000" b="1" dirty="0" smtClean="0">
                <a:solidFill>
                  <a:schemeClr val="bg1"/>
                </a:solidFill>
              </a:rPr>
              <a:t/>
            </a:r>
            <a:br>
              <a:rPr lang="ru-RU" sz="4000" b="1" dirty="0" smtClean="0">
                <a:solidFill>
                  <a:schemeClr val="bg1"/>
                </a:solidFill>
              </a:rPr>
            </a:br>
            <a:r>
              <a:rPr lang="ru-RU" sz="4000" b="1" dirty="0" smtClean="0">
                <a:solidFill>
                  <a:schemeClr val="bg1"/>
                </a:solidFill>
              </a:rPr>
              <a:t>Д</a:t>
            </a:r>
            <a:r>
              <a:rPr lang="uk-UA" sz="4000" b="1" dirty="0" err="1" smtClean="0">
                <a:solidFill>
                  <a:schemeClr val="bg1"/>
                </a:solidFill>
              </a:rPr>
              <a:t>ослідження</a:t>
            </a:r>
            <a:r>
              <a:rPr lang="uk-UA" sz="4000" b="1" dirty="0" smtClean="0">
                <a:solidFill>
                  <a:schemeClr val="bg1"/>
                </a:solidFill>
              </a:rPr>
              <a:t> графу онлайн</a:t>
            </a:r>
            <a:br>
              <a:rPr lang="uk-UA" sz="4000" b="1" dirty="0" smtClean="0">
                <a:solidFill>
                  <a:schemeClr val="bg1"/>
                </a:solidFill>
              </a:rPr>
            </a:br>
            <a:r>
              <a:rPr lang="uk-UA" sz="2700" dirty="0">
                <a:solidFill>
                  <a:schemeClr val="bg1"/>
                </a:solidFill>
              </a:rPr>
              <a:t>З використання алгоритму пошуку в глибину</a:t>
            </a:r>
            <a:r>
              <a:rPr lang="uk-UA" dirty="0">
                <a:solidFill>
                  <a:schemeClr val="bg1"/>
                </a:solidFill>
              </a:rPr>
              <a:t/>
            </a:r>
            <a:br>
              <a:rPr lang="uk-UA" dirty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/>
            </a:r>
            <a:br>
              <a:rPr lang="uk-UA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4080" y="2577252"/>
            <a:ext cx="10424160" cy="354922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Початок </a:t>
            </a:r>
            <a:r>
              <a:rPr lang="ru-RU" dirty="0">
                <a:solidFill>
                  <a:schemeClr val="bg1"/>
                </a:solidFill>
              </a:rPr>
              <a:t>з будь-</a:t>
            </a:r>
            <a:r>
              <a:rPr lang="ru-RU" dirty="0" err="1">
                <a:solidFill>
                  <a:schemeClr val="bg1"/>
                </a:solidFill>
              </a:rPr>
              <a:t>якої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Вставка </a:t>
            </a:r>
            <a:r>
              <a:rPr lang="ru-RU" dirty="0" err="1">
                <a:solidFill>
                  <a:schemeClr val="bg1"/>
                </a:solidFill>
              </a:rPr>
              <a:t>його</a:t>
            </a:r>
            <a:r>
              <a:rPr lang="ru-RU" dirty="0">
                <a:solidFill>
                  <a:schemeClr val="bg1"/>
                </a:solidFill>
              </a:rPr>
              <a:t> в список </a:t>
            </a:r>
            <a:r>
              <a:rPr lang="ru-RU" dirty="0" err="1">
                <a:solidFill>
                  <a:schemeClr val="bg1"/>
                </a:solidFill>
              </a:rPr>
              <a:t>шляхів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 smtClean="0">
                <a:solidFill>
                  <a:schemeClr val="bg1"/>
                </a:solidFill>
              </a:rPr>
              <a:t>Позначення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як </a:t>
            </a:r>
            <a:r>
              <a:rPr lang="ru-RU" dirty="0" err="1">
                <a:solidFill>
                  <a:schemeClr val="bg1"/>
                </a:solidFill>
              </a:rPr>
              <a:t>відвідане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ru-RU" dirty="0" err="1" smtClean="0">
                <a:solidFill>
                  <a:schemeClr val="bg1"/>
                </a:solidFill>
              </a:rPr>
              <a:t>Перехід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до </a:t>
            </a:r>
            <a:r>
              <a:rPr lang="ru-RU" dirty="0" err="1">
                <a:solidFill>
                  <a:schemeClr val="bg1"/>
                </a:solidFill>
              </a:rPr>
              <a:t>першої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невідвіданої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 в списку </a:t>
            </a:r>
            <a:r>
              <a:rPr lang="ru-RU" dirty="0" err="1">
                <a:solidFill>
                  <a:schemeClr val="bg1"/>
                </a:solidFill>
              </a:rPr>
              <a:t>сусідів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поточної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клітинки</a:t>
            </a:r>
            <a:r>
              <a:rPr lang="ru-RU" dirty="0" smtClean="0">
                <a:solidFill>
                  <a:schemeClr val="bg1"/>
                </a:solidFill>
              </a:rPr>
              <a:t>. Вставка </a:t>
            </a:r>
            <a:r>
              <a:rPr lang="ru-RU" dirty="0" err="1" smtClean="0">
                <a:solidFill>
                  <a:schemeClr val="bg1"/>
                </a:solidFill>
              </a:rPr>
              <a:t>цієї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клітинки</a:t>
            </a:r>
            <a:r>
              <a:rPr lang="ru-RU" dirty="0" smtClean="0">
                <a:solidFill>
                  <a:schemeClr val="bg1"/>
                </a:solidFill>
              </a:rPr>
              <a:t> на </a:t>
            </a:r>
            <a:r>
              <a:rPr lang="ru-RU" dirty="0">
                <a:solidFill>
                  <a:schemeClr val="bg1"/>
                </a:solidFill>
              </a:rPr>
              <a:t>початок списку </a:t>
            </a:r>
            <a:r>
              <a:rPr lang="ru-RU" dirty="0" err="1">
                <a:solidFill>
                  <a:schemeClr val="bg1"/>
                </a:solidFill>
              </a:rPr>
              <a:t>шляхів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 smtClean="0">
                <a:solidFill>
                  <a:schemeClr val="bg1"/>
                </a:solidFill>
              </a:rPr>
              <a:t>позначення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її</a:t>
            </a:r>
            <a:r>
              <a:rPr lang="ru-RU" dirty="0">
                <a:solidFill>
                  <a:schemeClr val="bg1"/>
                </a:solidFill>
              </a:rPr>
              <a:t> як </a:t>
            </a:r>
            <a:r>
              <a:rPr lang="ru-RU" dirty="0" err="1" smtClean="0">
                <a:solidFill>
                  <a:schemeClr val="bg1"/>
                </a:solidFill>
              </a:rPr>
              <a:t>відвіданої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ru-RU" dirty="0" err="1" smtClean="0">
                <a:solidFill>
                  <a:schemeClr val="bg1"/>
                </a:solidFill>
              </a:rPr>
              <a:t>Повторення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цієї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процедури</a:t>
            </a:r>
            <a:r>
              <a:rPr lang="ru-RU" dirty="0" smtClean="0">
                <a:solidFill>
                  <a:schemeClr val="bg1"/>
                </a:solidFill>
              </a:rPr>
              <a:t> (перейти </a:t>
            </a:r>
            <a:r>
              <a:rPr lang="ru-RU" dirty="0">
                <a:solidFill>
                  <a:schemeClr val="bg1"/>
                </a:solidFill>
              </a:rPr>
              <a:t>до </a:t>
            </a:r>
            <a:r>
              <a:rPr lang="ru-RU" dirty="0" err="1" smtClean="0">
                <a:solidFill>
                  <a:schemeClr val="bg1"/>
                </a:solidFill>
              </a:rPr>
              <a:t>попереднього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кроку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ru-RU" dirty="0">
                <a:solidFill>
                  <a:schemeClr val="bg1"/>
                </a:solidFill>
              </a:rPr>
              <a:t>доки не буде </a:t>
            </a:r>
            <a:r>
              <a:rPr lang="ru-RU" dirty="0" err="1">
                <a:solidFill>
                  <a:schemeClr val="bg1"/>
                </a:solidFill>
              </a:rPr>
              <a:t>знайдено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клітинку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усіма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відвіданими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сусідами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ru-RU" dirty="0" err="1">
                <a:solidFill>
                  <a:schemeClr val="bg1"/>
                </a:solidFill>
              </a:rPr>
              <a:t>цьому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етапі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проходить </a:t>
            </a:r>
            <a:r>
              <a:rPr lang="ru-RU" dirty="0" err="1" smtClean="0">
                <a:solidFill>
                  <a:schemeClr val="bg1"/>
                </a:solidFill>
              </a:rPr>
              <a:t>повернення</a:t>
            </a:r>
            <a:r>
              <a:rPr lang="ru-RU" dirty="0" smtClean="0">
                <a:solidFill>
                  <a:schemeClr val="bg1"/>
                </a:solidFill>
              </a:rPr>
              <a:t> назад за </a:t>
            </a:r>
            <a:r>
              <a:rPr lang="ru-RU" dirty="0" err="1" smtClean="0">
                <a:solidFill>
                  <a:schemeClr val="bg1"/>
                </a:solidFill>
              </a:rPr>
              <a:t>допомогою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алгортми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A* </a:t>
            </a:r>
            <a:r>
              <a:rPr lang="uk-UA" dirty="0" smtClean="0">
                <a:solidFill>
                  <a:schemeClr val="bg1"/>
                </a:solidFill>
              </a:rPr>
              <a:t>доти, </a:t>
            </a:r>
            <a:r>
              <a:rPr lang="ru-RU" dirty="0" smtClean="0">
                <a:solidFill>
                  <a:schemeClr val="bg1"/>
                </a:solidFill>
              </a:rPr>
              <a:t>доки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err="1">
                <a:solidFill>
                  <a:schemeClr val="bg1"/>
                </a:solidFill>
              </a:rPr>
              <a:t>зустрінеться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елемент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із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невідвіданим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сусідом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Вставка </a:t>
            </a:r>
            <a:r>
              <a:rPr lang="ru-RU" dirty="0" err="1" smtClean="0">
                <a:solidFill>
                  <a:schemeClr val="bg1"/>
                </a:solidFill>
              </a:rPr>
              <a:t>цього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елемента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 початку списку </a:t>
            </a:r>
            <a:r>
              <a:rPr lang="ru-RU" dirty="0" err="1">
                <a:solidFill>
                  <a:schemeClr val="bg1"/>
                </a:solidFill>
              </a:rPr>
              <a:t>шляхів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 smtClean="0">
                <a:solidFill>
                  <a:schemeClr val="bg1"/>
                </a:solidFill>
              </a:rPr>
              <a:t>повторення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описаної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вище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процедури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від</a:t>
            </a:r>
            <a:r>
              <a:rPr lang="ru-RU" dirty="0" smtClean="0">
                <a:solidFill>
                  <a:schemeClr val="bg1"/>
                </a:solidFill>
              </a:rPr>
              <a:t> 2)</a:t>
            </a:r>
          </a:p>
          <a:p>
            <a:pPr algn="just"/>
            <a:r>
              <a:rPr lang="ru-RU" dirty="0" err="1">
                <a:solidFill>
                  <a:schemeClr val="bg1"/>
                </a:solidFill>
              </a:rPr>
              <a:t>Якщо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під</a:t>
            </a:r>
            <a:r>
              <a:rPr lang="ru-RU" dirty="0">
                <a:solidFill>
                  <a:schemeClr val="bg1"/>
                </a:solidFill>
              </a:rPr>
              <a:t> час </a:t>
            </a:r>
            <a:r>
              <a:rPr lang="ru-RU" dirty="0" err="1">
                <a:solidFill>
                  <a:schemeClr val="bg1"/>
                </a:solidFill>
              </a:rPr>
              <a:t>процесу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зворотного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відстеження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знайдено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жодної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невідвіданим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сусідом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означає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відвідано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 smtClean="0">
                <a:solidFill>
                  <a:schemeClr val="bg1"/>
                </a:solidFill>
              </a:rPr>
              <a:t>графі</a:t>
            </a:r>
            <a:r>
              <a:rPr lang="ru-RU" dirty="0" smtClean="0">
                <a:solidFill>
                  <a:schemeClr val="bg1"/>
                </a:solidFill>
              </a:rPr>
              <a:t> і роботу завершено.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8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Ідея </a:t>
            </a:r>
            <a:r>
              <a:rPr lang="en-US" dirty="0" smtClean="0">
                <a:solidFill>
                  <a:schemeClr val="bg1"/>
                </a:solidFill>
              </a:rPr>
              <a:t>A*</a:t>
            </a:r>
            <a:r>
              <a:rPr lang="uk-UA" dirty="0" smtClean="0">
                <a:solidFill>
                  <a:schemeClr val="bg1"/>
                </a:solidFill>
              </a:rPr>
              <a:t> алгоритму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en-US" dirty="0">
                <a:solidFill>
                  <a:schemeClr val="bg1"/>
                </a:solidFill>
              </a:rPr>
              <a:t>A* </a:t>
            </a:r>
            <a:r>
              <a:rPr lang="ru-RU" dirty="0">
                <a:solidFill>
                  <a:schemeClr val="bg1"/>
                </a:solidFill>
              </a:rPr>
              <a:t>є одним </a:t>
            </a:r>
            <a:r>
              <a:rPr lang="ru-RU" dirty="0" err="1">
                <a:solidFill>
                  <a:schemeClr val="bg1"/>
                </a:solidFill>
              </a:rPr>
              <a:t>із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найефективніших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пошуку</a:t>
            </a:r>
            <a:r>
              <a:rPr lang="ru-RU" dirty="0">
                <a:solidFill>
                  <a:schemeClr val="bg1"/>
                </a:solidFill>
              </a:rPr>
              <a:t> шляху,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використовується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пошуку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найкоротшого</a:t>
            </a:r>
            <a:r>
              <a:rPr lang="ru-RU" dirty="0">
                <a:solidFill>
                  <a:schemeClr val="bg1"/>
                </a:solidFill>
              </a:rPr>
              <a:t> шляху </a:t>
            </a:r>
            <a:r>
              <a:rPr lang="ru-RU" dirty="0" err="1">
                <a:solidFill>
                  <a:schemeClr val="bg1"/>
                </a:solidFill>
              </a:rPr>
              <a:t>між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двома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точками.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en-US" dirty="0">
                <a:solidFill>
                  <a:schemeClr val="bg1"/>
                </a:solidFill>
              </a:rPr>
              <a:t>A* </a:t>
            </a:r>
            <a:r>
              <a:rPr lang="ru-RU" dirty="0">
                <a:solidFill>
                  <a:schemeClr val="bg1"/>
                </a:solidFill>
              </a:rPr>
              <a:t>в основному </a:t>
            </a:r>
            <a:r>
              <a:rPr lang="ru-RU" dirty="0" err="1">
                <a:solidFill>
                  <a:schemeClr val="bg1"/>
                </a:solidFill>
              </a:rPr>
              <a:t>досягає</a:t>
            </a:r>
            <a:r>
              <a:rPr lang="ru-RU" dirty="0">
                <a:solidFill>
                  <a:schemeClr val="bg1"/>
                </a:solidFill>
              </a:rPr>
              <a:t> оптимального результату шляхом </a:t>
            </a:r>
            <a:r>
              <a:rPr lang="ru-RU" dirty="0" err="1">
                <a:solidFill>
                  <a:schemeClr val="bg1"/>
                </a:solidFill>
              </a:rPr>
              <a:t>обчислення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позицій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усіх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вузлів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початковим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вузлом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кінцевим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вузлом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83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solidFill>
                  <a:schemeClr val="bg1"/>
                </a:solidFill>
              </a:rPr>
              <a:t>Гіроскоп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Робот з </a:t>
            </a:r>
            <a:r>
              <a:rPr lang="ru-RU" dirty="0" err="1">
                <a:solidFill>
                  <a:schemeClr val="bg1"/>
                </a:solidFill>
              </a:rPr>
              <a:t>навігацією</a:t>
            </a:r>
            <a:r>
              <a:rPr lang="ru-RU" dirty="0">
                <a:solidFill>
                  <a:schemeClr val="bg1"/>
                </a:solidFill>
              </a:rPr>
              <a:t> по </a:t>
            </a:r>
            <a:r>
              <a:rPr lang="ru-RU" dirty="0" err="1">
                <a:solidFill>
                  <a:schemeClr val="bg1"/>
                </a:solidFill>
              </a:rPr>
              <a:t>гіроскопу</a:t>
            </a:r>
            <a:r>
              <a:rPr lang="ru-RU" dirty="0">
                <a:solidFill>
                  <a:schemeClr val="bg1"/>
                </a:solidFill>
              </a:rPr>
              <a:t>, в </a:t>
            </a:r>
            <a:r>
              <a:rPr lang="ru-RU" dirty="0" err="1">
                <a:solidFill>
                  <a:schemeClr val="bg1"/>
                </a:solidFill>
              </a:rPr>
              <a:t>принципі</a:t>
            </a:r>
            <a:r>
              <a:rPr lang="ru-RU" dirty="0">
                <a:solidFill>
                  <a:schemeClr val="bg1"/>
                </a:solidFill>
              </a:rPr>
              <a:t>, не </a:t>
            </a:r>
            <a:r>
              <a:rPr lang="ru-RU" dirty="0" err="1">
                <a:solidFill>
                  <a:schemeClr val="bg1"/>
                </a:solidFill>
              </a:rPr>
              <a:t>відрізняється</a:t>
            </a:r>
            <a:r>
              <a:rPr lang="ru-RU" dirty="0">
                <a:solidFill>
                  <a:schemeClr val="bg1"/>
                </a:solidFill>
              </a:rPr>
              <a:t> сильно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алгоритмічних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Основна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різниця</a:t>
            </a:r>
            <a:r>
              <a:rPr lang="ru-RU" dirty="0">
                <a:solidFill>
                  <a:schemeClr val="bg1"/>
                </a:solidFill>
              </a:rPr>
              <a:t> в тому,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всередині</a:t>
            </a:r>
            <a:r>
              <a:rPr lang="ru-RU" dirty="0">
                <a:solidFill>
                  <a:schemeClr val="bg1"/>
                </a:solidFill>
              </a:rPr>
              <a:t> робота </a:t>
            </a:r>
            <a:r>
              <a:rPr lang="ru-RU" dirty="0" err="1">
                <a:solidFill>
                  <a:schemeClr val="bg1"/>
                </a:solidFill>
              </a:rPr>
              <a:t>встановлено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гіроскоп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дозволяє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чітко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контролювати</a:t>
            </a:r>
            <a:r>
              <a:rPr lang="ru-RU" dirty="0">
                <a:solidFill>
                  <a:schemeClr val="bg1"/>
                </a:solidFill>
              </a:rPr>
              <a:t> кути </a:t>
            </a:r>
            <a:r>
              <a:rPr lang="ru-RU" dirty="0" err="1">
                <a:solidFill>
                  <a:schemeClr val="bg1"/>
                </a:solidFill>
              </a:rPr>
              <a:t>поворотів</a:t>
            </a:r>
            <a:r>
              <a:rPr lang="ru-RU" dirty="0">
                <a:solidFill>
                  <a:schemeClr val="bg1"/>
                </a:solidFill>
              </a:rPr>
              <a:t> робота. Таким чином, </a:t>
            </a:r>
            <a:r>
              <a:rPr lang="ru-RU" dirty="0" err="1">
                <a:solidFill>
                  <a:schemeClr val="bg1"/>
                </a:solidFill>
              </a:rPr>
              <a:t>використовуючи</a:t>
            </a:r>
            <a:r>
              <a:rPr lang="ru-RU" dirty="0">
                <a:solidFill>
                  <a:schemeClr val="bg1"/>
                </a:solidFill>
              </a:rPr>
              <a:t> алгоритм "</a:t>
            </a:r>
            <a:r>
              <a:rPr lang="ru-RU" dirty="0" err="1">
                <a:solidFill>
                  <a:schemeClr val="bg1"/>
                </a:solidFill>
              </a:rPr>
              <a:t>змійка</a:t>
            </a:r>
            <a:r>
              <a:rPr lang="ru-RU" dirty="0">
                <a:solidFill>
                  <a:schemeClr val="bg1"/>
                </a:solidFill>
              </a:rPr>
              <a:t>", 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допускає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відхилення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еталонного</a:t>
            </a:r>
            <a:r>
              <a:rPr lang="ru-RU" dirty="0">
                <a:solidFill>
                  <a:schemeClr val="bg1"/>
                </a:solidFill>
              </a:rPr>
              <a:t> маршруту.</a:t>
            </a:r>
          </a:p>
        </p:txBody>
      </p:sp>
    </p:spTree>
    <p:extLst>
      <p:ext uri="{BB962C8B-B14F-4D97-AF65-F5344CB8AC3E}">
        <p14:creationId xmlns:p14="http://schemas.microsoft.com/office/powerpoint/2010/main" val="414671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SLAM-</a:t>
            </a:r>
            <a:r>
              <a:rPr lang="ru-RU" b="1" dirty="0">
                <a:solidFill>
                  <a:schemeClr val="bg1"/>
                </a:solidFill>
              </a:rPr>
              <a:t>картограф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Один з </a:t>
            </a:r>
            <a:r>
              <a:rPr lang="ru-RU" dirty="0" err="1">
                <a:solidFill>
                  <a:schemeClr val="bg1"/>
                </a:solidFill>
              </a:rPr>
              <a:t>найпопулярніших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типів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навігації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роботів-пилососів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робототехніки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загалом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Її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особливість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полягає</a:t>
            </a:r>
            <a:r>
              <a:rPr lang="ru-RU" dirty="0">
                <a:solidFill>
                  <a:schemeClr val="bg1"/>
                </a:solidFill>
              </a:rPr>
              <a:t> в тому,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при початку </a:t>
            </a:r>
            <a:r>
              <a:rPr lang="ru-RU" dirty="0" err="1">
                <a:solidFill>
                  <a:schemeClr val="bg1"/>
                </a:solidFill>
              </a:rPr>
              <a:t>збирання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запам'ятовує</a:t>
            </a:r>
            <a:r>
              <a:rPr lang="ru-RU" dirty="0">
                <a:solidFill>
                  <a:schemeClr val="bg1"/>
                </a:solidFill>
              </a:rPr>
              <a:t> точку старту і </a:t>
            </a:r>
            <a:r>
              <a:rPr lang="ru-RU" dirty="0" err="1">
                <a:solidFill>
                  <a:schemeClr val="bg1"/>
                </a:solidFill>
              </a:rPr>
              <a:t>малює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пам'яті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прокладений</a:t>
            </a:r>
            <a:r>
              <a:rPr lang="ru-RU" dirty="0">
                <a:solidFill>
                  <a:schemeClr val="bg1"/>
                </a:solidFill>
              </a:rPr>
              <a:t> маршрут.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дозволяє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йому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повторюватися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швидше</a:t>
            </a:r>
            <a:r>
              <a:rPr lang="ru-RU" dirty="0">
                <a:solidFill>
                  <a:schemeClr val="bg1"/>
                </a:solidFill>
              </a:rPr>
              <a:t>, а </a:t>
            </a:r>
            <a:r>
              <a:rPr lang="ru-RU" dirty="0" err="1">
                <a:solidFill>
                  <a:schemeClr val="bg1"/>
                </a:solidFill>
              </a:rPr>
              <a:t>отже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ефективніше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86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VSLAM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з камерою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Поліпшений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доопрацьований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SLAM </a:t>
            </a:r>
            <a:r>
              <a:rPr lang="ru-RU" dirty="0">
                <a:solidFill>
                  <a:schemeClr val="bg1"/>
                </a:solidFill>
              </a:rPr>
              <a:t>метод. Все те </a:t>
            </a:r>
            <a:r>
              <a:rPr lang="ru-RU" dirty="0" err="1">
                <a:solidFill>
                  <a:schemeClr val="bg1"/>
                </a:solidFill>
              </a:rPr>
              <a:t>саме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тільки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точніше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Роботи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цим</a:t>
            </a:r>
            <a:r>
              <a:rPr lang="ru-RU" dirty="0">
                <a:solidFill>
                  <a:schemeClr val="bg1"/>
                </a:solidFill>
              </a:rPr>
              <a:t> типом </a:t>
            </a:r>
            <a:r>
              <a:rPr lang="ru-RU" dirty="0" err="1">
                <a:solidFill>
                  <a:schemeClr val="bg1"/>
                </a:solidFill>
              </a:rPr>
              <a:t>навігації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оснащені</a:t>
            </a:r>
            <a:r>
              <a:rPr lang="ru-RU" dirty="0">
                <a:solidFill>
                  <a:schemeClr val="bg1"/>
                </a:solidFill>
              </a:rPr>
              <a:t> камерою, яка </a:t>
            </a:r>
            <a:r>
              <a:rPr lang="ru-RU" dirty="0" err="1">
                <a:solidFill>
                  <a:schemeClr val="bg1"/>
                </a:solidFill>
              </a:rPr>
              <a:t>запам'ятовує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розташування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об'єктів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квартирі</a:t>
            </a:r>
            <a:r>
              <a:rPr lang="ru-RU" dirty="0">
                <a:solidFill>
                  <a:schemeClr val="bg1"/>
                </a:solidFill>
              </a:rPr>
              <a:t>, а </a:t>
            </a:r>
            <a:r>
              <a:rPr lang="ru-RU" dirty="0" err="1">
                <a:solidFill>
                  <a:schemeClr val="bg1"/>
                </a:solidFill>
              </a:rPr>
              <a:t>також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використовує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навігаційну</a:t>
            </a:r>
            <a:r>
              <a:rPr lang="ru-RU" dirty="0">
                <a:solidFill>
                  <a:schemeClr val="bg1"/>
                </a:solidFill>
              </a:rPr>
              <a:t> стелю.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точніший</a:t>
            </a:r>
            <a:r>
              <a:rPr lang="ru-RU" dirty="0">
                <a:solidFill>
                  <a:schemeClr val="bg1"/>
                </a:solidFill>
              </a:rPr>
              <a:t> план </a:t>
            </a:r>
            <a:r>
              <a:rPr lang="ru-RU" dirty="0" err="1">
                <a:solidFill>
                  <a:schemeClr val="bg1"/>
                </a:solidFill>
              </a:rPr>
              <a:t>приміщення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, як правило,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подивитися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додатку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Також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з'являється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взаємодіяти</a:t>
            </a:r>
            <a:r>
              <a:rPr lang="ru-RU" dirty="0">
                <a:solidFill>
                  <a:schemeClr val="bg1"/>
                </a:solidFill>
              </a:rPr>
              <a:t> з картою в </a:t>
            </a:r>
            <a:r>
              <a:rPr lang="ru-RU" dirty="0" err="1">
                <a:solidFill>
                  <a:schemeClr val="bg1"/>
                </a:solidFill>
              </a:rPr>
              <a:t>додатку</a:t>
            </a:r>
            <a:r>
              <a:rPr lang="ru-RU" dirty="0">
                <a:solidFill>
                  <a:schemeClr val="bg1"/>
                </a:solidFill>
              </a:rPr>
              <a:t> - </a:t>
            </a:r>
            <a:r>
              <a:rPr lang="ru-RU" dirty="0" err="1">
                <a:solidFill>
                  <a:schemeClr val="bg1"/>
                </a:solidFill>
              </a:rPr>
              <a:t>будувати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стіни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вказувати</a:t>
            </a:r>
            <a:r>
              <a:rPr lang="ru-RU" dirty="0">
                <a:solidFill>
                  <a:schemeClr val="bg1"/>
                </a:solidFill>
              </a:rPr>
              <a:t> роботу </a:t>
            </a:r>
            <a:r>
              <a:rPr lang="ru-RU" dirty="0" err="1">
                <a:solidFill>
                  <a:schemeClr val="bg1"/>
                </a:solidFill>
              </a:rPr>
              <a:t>точне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місце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приміщенні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куди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потрібно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переміститися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93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Viomi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VSLAM</a:t>
            </a:r>
            <a:r>
              <a:rPr lang="en-US" sz="3600" dirty="0">
                <a:solidFill>
                  <a:schemeClr val="bg1"/>
                </a:solidFill>
              </a:rPr>
              <a:t> Smart Robot - </a:t>
            </a:r>
            <a:r>
              <a:rPr lang="ru-RU" sz="3600" dirty="0">
                <a:solidFill>
                  <a:schemeClr val="bg1"/>
                </a:solidFill>
              </a:rPr>
              <a:t>робот-</a:t>
            </a:r>
            <a:r>
              <a:rPr lang="ru-RU" sz="3600" dirty="0" err="1">
                <a:solidFill>
                  <a:schemeClr val="bg1"/>
                </a:solidFill>
              </a:rPr>
              <a:t>пилосос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із</a:t>
            </a:r>
            <a:r>
              <a:rPr lang="ru-RU" sz="3600" dirty="0">
                <a:solidFill>
                  <a:schemeClr val="bg1"/>
                </a:solidFill>
              </a:rPr>
              <a:t> системою </a:t>
            </a:r>
            <a:r>
              <a:rPr lang="ru-RU" sz="3600" dirty="0" err="1">
                <a:solidFill>
                  <a:schemeClr val="bg1"/>
                </a:solidFill>
              </a:rPr>
              <a:t>візуальної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навігації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2584" y="2526983"/>
            <a:ext cx="4006832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0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Лазерна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навігація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лідара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Найсучасніший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найточніший</a:t>
            </a:r>
            <a:r>
              <a:rPr lang="ru-RU" dirty="0">
                <a:solidFill>
                  <a:schemeClr val="bg1"/>
                </a:solidFill>
              </a:rPr>
              <a:t> метод </a:t>
            </a:r>
            <a:r>
              <a:rPr lang="ru-RU" dirty="0" err="1">
                <a:solidFill>
                  <a:schemeClr val="bg1"/>
                </a:solidFill>
              </a:rPr>
              <a:t>навігації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робототехніки</a:t>
            </a:r>
            <a:r>
              <a:rPr lang="ru-RU" dirty="0">
                <a:solidFill>
                  <a:schemeClr val="bg1"/>
                </a:solidFill>
              </a:rPr>
              <a:t>. Є </a:t>
            </a:r>
            <a:r>
              <a:rPr lang="ru-RU" dirty="0" err="1">
                <a:solidFill>
                  <a:schemeClr val="bg1"/>
                </a:solidFill>
              </a:rPr>
              <a:t>лише</a:t>
            </a:r>
            <a:r>
              <a:rPr lang="ru-RU" dirty="0">
                <a:solidFill>
                  <a:schemeClr val="bg1"/>
                </a:solidFill>
              </a:rPr>
              <a:t> у роботах, </a:t>
            </a:r>
            <a:r>
              <a:rPr lang="ru-RU" dirty="0" err="1">
                <a:solidFill>
                  <a:schemeClr val="bg1"/>
                </a:solidFill>
              </a:rPr>
              <a:t>оснащених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лазерним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далекоміром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Як </a:t>
            </a:r>
            <a:r>
              <a:rPr lang="ru-RU" dirty="0">
                <a:solidFill>
                  <a:schemeClr val="bg1"/>
                </a:solidFill>
              </a:rPr>
              <a:t>правило,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така</a:t>
            </a:r>
            <a:r>
              <a:rPr lang="ru-RU" dirty="0">
                <a:solidFill>
                  <a:schemeClr val="bg1"/>
                </a:solidFill>
              </a:rPr>
              <a:t> вежа, </a:t>
            </a:r>
            <a:r>
              <a:rPr lang="ru-RU" dirty="0" err="1">
                <a:solidFill>
                  <a:schemeClr val="bg1"/>
                </a:solidFill>
              </a:rPr>
              <a:t>встановлена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роботі</a:t>
            </a:r>
            <a:r>
              <a:rPr lang="ru-RU" dirty="0">
                <a:solidFill>
                  <a:schemeClr val="bg1"/>
                </a:solidFill>
              </a:rPr>
              <a:t>. У </a:t>
            </a:r>
            <a:r>
              <a:rPr lang="ru-RU" dirty="0" err="1">
                <a:solidFill>
                  <a:schemeClr val="bg1"/>
                </a:solidFill>
              </a:rPr>
              <a:t>ній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встановлений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високоточний</a:t>
            </a:r>
            <a:r>
              <a:rPr lang="ru-RU" dirty="0">
                <a:solidFill>
                  <a:schemeClr val="bg1"/>
                </a:solidFill>
              </a:rPr>
              <a:t> лазер, </a:t>
            </a:r>
            <a:r>
              <a:rPr lang="ru-RU" dirty="0" err="1">
                <a:solidFill>
                  <a:schemeClr val="bg1"/>
                </a:solidFill>
              </a:rPr>
              <a:t>невидимий</a:t>
            </a:r>
            <a:r>
              <a:rPr lang="ru-RU" dirty="0">
                <a:solidFill>
                  <a:schemeClr val="bg1"/>
                </a:solidFill>
              </a:rPr>
              <a:t> для людей і </a:t>
            </a:r>
            <a:r>
              <a:rPr lang="ru-RU" dirty="0" err="1">
                <a:solidFill>
                  <a:schemeClr val="bg1"/>
                </a:solidFill>
              </a:rPr>
              <a:t>тварин</a:t>
            </a:r>
            <a:r>
              <a:rPr lang="ru-RU" dirty="0">
                <a:solidFill>
                  <a:schemeClr val="bg1"/>
                </a:solidFill>
              </a:rPr>
              <a:t>, але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попадає</a:t>
            </a:r>
            <a:r>
              <a:rPr lang="ru-RU" dirty="0">
                <a:solidFill>
                  <a:schemeClr val="bg1"/>
                </a:solidFill>
              </a:rPr>
              <a:t> на камеру </a:t>
            </a:r>
            <a:r>
              <a:rPr lang="ru-RU" dirty="0" err="1">
                <a:solidFill>
                  <a:schemeClr val="bg1"/>
                </a:solidFill>
              </a:rPr>
              <a:t>деяких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фотоапаратів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Такі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роботи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отримують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лідара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інформацію</a:t>
            </a:r>
            <a:r>
              <a:rPr lang="ru-RU" dirty="0">
                <a:solidFill>
                  <a:schemeClr val="bg1"/>
                </a:solidFill>
              </a:rPr>
              <a:t> про </a:t>
            </a:r>
            <a:r>
              <a:rPr lang="ru-RU" dirty="0" err="1">
                <a:solidFill>
                  <a:schemeClr val="bg1"/>
                </a:solidFill>
              </a:rPr>
              <a:t>навколишні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об'єкти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відстані</a:t>
            </a:r>
            <a:r>
              <a:rPr lang="ru-RU" dirty="0">
                <a:solidFill>
                  <a:schemeClr val="bg1"/>
                </a:solidFill>
              </a:rPr>
              <a:t> до них. </a:t>
            </a:r>
            <a:r>
              <a:rPr lang="ru-RU" dirty="0" err="1">
                <a:solidFill>
                  <a:schemeClr val="bg1"/>
                </a:solidFill>
              </a:rPr>
              <a:t>Завдяки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цьому</a:t>
            </a:r>
            <a:r>
              <a:rPr lang="ru-RU" dirty="0">
                <a:solidFill>
                  <a:schemeClr val="bg1"/>
                </a:solidFill>
              </a:rPr>
              <a:t> вони практично моментально </a:t>
            </a:r>
            <a:r>
              <a:rPr lang="ru-RU" dirty="0" err="1">
                <a:solidFill>
                  <a:schemeClr val="bg1"/>
                </a:solidFill>
              </a:rPr>
              <a:t>створюють</a:t>
            </a:r>
            <a:r>
              <a:rPr lang="ru-RU" dirty="0">
                <a:solidFill>
                  <a:schemeClr val="bg1"/>
                </a:solidFill>
              </a:rPr>
              <a:t> карту </a:t>
            </a:r>
            <a:r>
              <a:rPr lang="ru-RU" dirty="0" err="1">
                <a:solidFill>
                  <a:schemeClr val="bg1"/>
                </a:solidFill>
              </a:rPr>
              <a:t>видимої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частини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квартири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приступають</a:t>
            </a:r>
            <a:r>
              <a:rPr lang="ru-RU" dirty="0">
                <a:solidFill>
                  <a:schemeClr val="bg1"/>
                </a:solidFill>
              </a:rPr>
              <a:t> до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224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bg1"/>
                </a:solidFill>
              </a:rPr>
              <a:t>Лазерна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навігація</a:t>
            </a:r>
            <a:r>
              <a:rPr lang="ru-RU" b="1" dirty="0" smtClean="0">
                <a:solidFill>
                  <a:schemeClr val="bg1"/>
                </a:solidFill>
              </a:rPr>
              <a:t> за </a:t>
            </a:r>
            <a:r>
              <a:rPr lang="ru-RU" b="1" dirty="0" err="1" smtClean="0">
                <a:solidFill>
                  <a:schemeClr val="bg1"/>
                </a:solidFill>
              </a:rPr>
              <a:t>допомогою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лідара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Великим плюсом </a:t>
            </a:r>
            <a:r>
              <a:rPr lang="ru-RU" dirty="0" err="1">
                <a:solidFill>
                  <a:schemeClr val="bg1"/>
                </a:solidFill>
              </a:rPr>
              <a:t>цього</a:t>
            </a:r>
            <a:r>
              <a:rPr lang="ru-RU" dirty="0">
                <a:solidFill>
                  <a:schemeClr val="bg1"/>
                </a:solidFill>
              </a:rPr>
              <a:t> типу, </a:t>
            </a:r>
            <a:r>
              <a:rPr lang="ru-RU" dirty="0" err="1">
                <a:solidFill>
                  <a:schemeClr val="bg1"/>
                </a:solidFill>
              </a:rPr>
              <a:t>крім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точності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, є </a:t>
            </a:r>
            <a:r>
              <a:rPr lang="ru-RU" dirty="0" err="1">
                <a:solidFill>
                  <a:schemeClr val="bg1"/>
                </a:solidFill>
              </a:rPr>
              <a:t>потенційна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прибирати</a:t>
            </a:r>
            <a:r>
              <a:rPr lang="ru-RU" dirty="0" smtClean="0">
                <a:solidFill>
                  <a:schemeClr val="bg1"/>
                </a:solidFill>
              </a:rPr>
              <a:t> на </a:t>
            </a:r>
            <a:r>
              <a:rPr lang="ru-RU" dirty="0">
                <a:solidFill>
                  <a:schemeClr val="bg1"/>
                </a:solidFill>
              </a:rPr>
              <a:t>будь-</a:t>
            </a:r>
            <a:r>
              <a:rPr lang="ru-RU" dirty="0" err="1">
                <a:solidFill>
                  <a:schemeClr val="bg1"/>
                </a:solidFill>
              </a:rPr>
              <a:t>яких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площах</a:t>
            </a:r>
            <a:r>
              <a:rPr lang="ru-RU" dirty="0">
                <a:solidFill>
                  <a:schemeClr val="bg1"/>
                </a:solidFill>
              </a:rPr>
              <a:t>. Робот </a:t>
            </a:r>
            <a:r>
              <a:rPr lang="ru-RU" dirty="0" err="1">
                <a:solidFill>
                  <a:schemeClr val="bg1"/>
                </a:solidFill>
              </a:rPr>
              <a:t>бачить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 не завершено, </a:t>
            </a:r>
            <a:r>
              <a:rPr lang="ru-RU" dirty="0" err="1">
                <a:solidFill>
                  <a:schemeClr val="bg1"/>
                </a:solidFill>
              </a:rPr>
              <a:t>йде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дозарядку</a:t>
            </a:r>
            <a:r>
              <a:rPr lang="ru-RU" dirty="0">
                <a:solidFill>
                  <a:schemeClr val="bg1"/>
                </a:solidFill>
              </a:rPr>
              <a:t>, і </a:t>
            </a:r>
            <a:r>
              <a:rPr lang="ru-RU" dirty="0" err="1">
                <a:solidFill>
                  <a:schemeClr val="bg1"/>
                </a:solidFill>
              </a:rPr>
              <a:t>продовжує</a:t>
            </a:r>
            <a:r>
              <a:rPr lang="ru-RU" dirty="0">
                <a:solidFill>
                  <a:schemeClr val="bg1"/>
                </a:solidFill>
              </a:rPr>
              <a:t> свою </a:t>
            </a:r>
            <a:r>
              <a:rPr lang="ru-RU" dirty="0" err="1">
                <a:solidFill>
                  <a:schemeClr val="bg1"/>
                </a:solidFill>
              </a:rPr>
              <a:t>місію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Як </a:t>
            </a:r>
            <a:r>
              <a:rPr lang="ru-RU" dirty="0">
                <a:solidFill>
                  <a:schemeClr val="bg1"/>
                </a:solidFill>
              </a:rPr>
              <a:t>правило, в роботах з </a:t>
            </a:r>
            <a:r>
              <a:rPr lang="ru-RU" dirty="0" err="1">
                <a:solidFill>
                  <a:schemeClr val="bg1"/>
                </a:solidFill>
              </a:rPr>
              <a:t>лазерним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далекоміром</a:t>
            </a:r>
            <a:r>
              <a:rPr lang="ru-RU" dirty="0">
                <a:solidFill>
                  <a:schemeClr val="bg1"/>
                </a:solidFill>
              </a:rPr>
              <a:t> є </a:t>
            </a:r>
            <a:r>
              <a:rPr lang="ru-RU" dirty="0" err="1">
                <a:solidFill>
                  <a:schemeClr val="bg1"/>
                </a:solidFill>
              </a:rPr>
              <a:t>можливість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дивитися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точну</a:t>
            </a:r>
            <a:r>
              <a:rPr lang="ru-RU" dirty="0">
                <a:solidFill>
                  <a:schemeClr val="bg1"/>
                </a:solidFill>
              </a:rPr>
              <a:t> карту </a:t>
            </a:r>
            <a:r>
              <a:rPr lang="ru-RU" dirty="0" err="1">
                <a:solidFill>
                  <a:schemeClr val="bg1"/>
                </a:solidFill>
              </a:rPr>
              <a:t>своєї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квартири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взаємодіяти</a:t>
            </a:r>
            <a:r>
              <a:rPr lang="ru-RU" dirty="0">
                <a:solidFill>
                  <a:schemeClr val="bg1"/>
                </a:solidFill>
              </a:rPr>
              <a:t> з нею. </a:t>
            </a: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вибирати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зони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збирання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чи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будувати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віртуальні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загородження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27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96" y="2557463"/>
            <a:ext cx="5103207" cy="3317875"/>
          </a:xfr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3082" y="931707"/>
            <a:ext cx="34015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Okami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U100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Laser</a:t>
            </a:r>
            <a:endParaRPr kumimoji="0" lang="ru-RU" altLang="ru-RU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bg1"/>
                </a:solidFill>
              </a:rPr>
              <a:t>ВСТУП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/>
                </a:solidFill>
              </a:rPr>
              <a:t>На </a:t>
            </a:r>
            <a:r>
              <a:rPr lang="ru-RU" b="1" dirty="0" err="1">
                <a:solidFill>
                  <a:schemeClr val="bg1"/>
                </a:solidFill>
              </a:rPr>
              <a:t>сьогоднішній</a:t>
            </a:r>
            <a:r>
              <a:rPr lang="ru-RU" b="1" dirty="0">
                <a:solidFill>
                  <a:schemeClr val="bg1"/>
                </a:solidFill>
              </a:rPr>
              <a:t> день все </a:t>
            </a:r>
            <a:r>
              <a:rPr lang="ru-RU" b="1" dirty="0" err="1">
                <a:solidFill>
                  <a:schemeClr val="bg1"/>
                </a:solidFill>
              </a:rPr>
              <a:t>більше</a:t>
            </a:r>
            <a:r>
              <a:rPr lang="ru-RU" b="1" dirty="0">
                <a:solidFill>
                  <a:schemeClr val="bg1"/>
                </a:solidFill>
              </a:rPr>
              <a:t> людей </a:t>
            </a:r>
            <a:r>
              <a:rPr lang="ru-RU" b="1" dirty="0" err="1">
                <a:solidFill>
                  <a:schemeClr val="bg1"/>
                </a:solidFill>
              </a:rPr>
              <a:t>використовують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роботипилососи</a:t>
            </a:r>
            <a:r>
              <a:rPr lang="ru-RU" b="1" dirty="0">
                <a:solidFill>
                  <a:schemeClr val="bg1"/>
                </a:solidFill>
              </a:rPr>
              <a:t> для </a:t>
            </a:r>
            <a:r>
              <a:rPr lang="ru-RU" b="1" dirty="0" err="1">
                <a:solidFill>
                  <a:schemeClr val="bg1"/>
                </a:solidFill>
              </a:rPr>
              <a:t>прибирання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своїх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домівок</a:t>
            </a:r>
            <a:r>
              <a:rPr lang="ru-RU" b="1" dirty="0">
                <a:solidFill>
                  <a:schemeClr val="bg1"/>
                </a:solidFill>
              </a:rPr>
              <a:t>. </a:t>
            </a:r>
            <a:endParaRPr lang="ru-RU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b="1" dirty="0" err="1" smtClean="0">
                <a:solidFill>
                  <a:schemeClr val="bg1"/>
                </a:solidFill>
              </a:rPr>
              <a:t>По-перше</a:t>
            </a:r>
            <a:r>
              <a:rPr lang="ru-RU" b="1" dirty="0">
                <a:solidFill>
                  <a:schemeClr val="bg1"/>
                </a:solidFill>
              </a:rPr>
              <a:t>, </a:t>
            </a:r>
            <a:r>
              <a:rPr lang="ru-RU" b="1" dirty="0" err="1">
                <a:solidFill>
                  <a:schemeClr val="bg1"/>
                </a:solidFill>
              </a:rPr>
              <a:t>це</a:t>
            </a:r>
            <a:r>
              <a:rPr lang="ru-RU" b="1" dirty="0">
                <a:solidFill>
                  <a:schemeClr val="bg1"/>
                </a:solidFill>
              </a:rPr>
              <a:t> є </a:t>
            </a:r>
            <a:r>
              <a:rPr lang="ru-RU" b="1" dirty="0" err="1">
                <a:solidFill>
                  <a:schemeClr val="bg1"/>
                </a:solidFill>
              </a:rPr>
              <a:t>доволі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зручно</a:t>
            </a:r>
            <a:r>
              <a:rPr lang="ru-RU" b="1" dirty="0">
                <a:solidFill>
                  <a:schemeClr val="bg1"/>
                </a:solidFill>
              </a:rPr>
              <a:t>, </a:t>
            </a:r>
            <a:r>
              <a:rPr lang="ru-RU" b="1" dirty="0" err="1">
                <a:solidFill>
                  <a:schemeClr val="bg1"/>
                </a:solidFill>
              </a:rPr>
              <a:t>оскільки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роботи-пилососи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можуть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самостійно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прибирати</a:t>
            </a:r>
            <a:r>
              <a:rPr lang="ru-RU" b="1" dirty="0">
                <a:solidFill>
                  <a:schemeClr val="bg1"/>
                </a:solidFill>
              </a:rPr>
              <a:t> і </a:t>
            </a:r>
            <a:r>
              <a:rPr lang="ru-RU" b="1" dirty="0" err="1">
                <a:solidFill>
                  <a:schemeClr val="bg1"/>
                </a:solidFill>
              </a:rPr>
              <a:t>повертаються</a:t>
            </a:r>
            <a:r>
              <a:rPr lang="ru-RU" b="1" dirty="0">
                <a:solidFill>
                  <a:schemeClr val="bg1"/>
                </a:solidFill>
              </a:rPr>
              <a:t> на </a:t>
            </a:r>
            <a:r>
              <a:rPr lang="ru-RU" b="1" dirty="0" err="1">
                <a:solidFill>
                  <a:schemeClr val="bg1"/>
                </a:solidFill>
              </a:rPr>
              <a:t>місце</a:t>
            </a:r>
            <a:r>
              <a:rPr lang="ru-RU" b="1" dirty="0">
                <a:solidFill>
                  <a:schemeClr val="bg1"/>
                </a:solidFill>
              </a:rPr>
              <a:t> зарядки. </a:t>
            </a:r>
            <a:endParaRPr lang="ru-RU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b="1" dirty="0" err="1" smtClean="0">
                <a:solidFill>
                  <a:schemeClr val="bg1"/>
                </a:solidFill>
              </a:rPr>
              <a:t>По-друге</a:t>
            </a:r>
            <a:r>
              <a:rPr lang="ru-RU" b="1" dirty="0">
                <a:solidFill>
                  <a:schemeClr val="bg1"/>
                </a:solidFill>
              </a:rPr>
              <a:t>, </a:t>
            </a:r>
            <a:r>
              <a:rPr lang="ru-RU" b="1" dirty="0" err="1">
                <a:solidFill>
                  <a:schemeClr val="bg1"/>
                </a:solidFill>
              </a:rPr>
              <a:t>це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економить</a:t>
            </a:r>
            <a:r>
              <a:rPr lang="ru-RU" b="1" dirty="0">
                <a:solidFill>
                  <a:schemeClr val="bg1"/>
                </a:solidFill>
              </a:rPr>
              <a:t> час, </a:t>
            </a:r>
            <a:r>
              <a:rPr lang="ru-RU" b="1" dirty="0" err="1">
                <a:solidFill>
                  <a:schemeClr val="bg1"/>
                </a:solidFill>
              </a:rPr>
              <a:t>адже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поки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виконується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прибирання</a:t>
            </a:r>
            <a:r>
              <a:rPr lang="ru-RU" b="1" dirty="0">
                <a:solidFill>
                  <a:schemeClr val="bg1"/>
                </a:solidFill>
              </a:rPr>
              <a:t>, </a:t>
            </a:r>
            <a:r>
              <a:rPr lang="ru-RU" b="1" dirty="0" err="1">
                <a:solidFill>
                  <a:schemeClr val="bg1"/>
                </a:solidFill>
              </a:rPr>
              <a:t>ви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можна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займатися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власними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справами.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/>
                </a:solidFill>
              </a:rPr>
              <a:t>Тому </a:t>
            </a:r>
            <a:r>
              <a:rPr lang="ru-RU" b="1" dirty="0">
                <a:solidFill>
                  <a:schemeClr val="bg1"/>
                </a:solidFill>
              </a:rPr>
              <a:t>метою </a:t>
            </a:r>
            <a:r>
              <a:rPr lang="ru-RU" b="1" dirty="0" err="1">
                <a:solidFill>
                  <a:schemeClr val="bg1"/>
                </a:solidFill>
              </a:rPr>
              <a:t>даної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роботи</a:t>
            </a:r>
            <a:r>
              <a:rPr lang="ru-RU" b="1" dirty="0">
                <a:solidFill>
                  <a:schemeClr val="bg1"/>
                </a:solidFill>
              </a:rPr>
              <a:t> є </a:t>
            </a:r>
            <a:r>
              <a:rPr lang="ru-RU" b="1" dirty="0" err="1" smtClean="0">
                <a:solidFill>
                  <a:schemeClr val="bg1"/>
                </a:solidFill>
              </a:rPr>
              <a:t>моделювання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роботи</a:t>
            </a:r>
            <a:r>
              <a:rPr lang="ru-RU" b="1" dirty="0" smtClean="0">
                <a:solidFill>
                  <a:schemeClr val="bg1"/>
                </a:solidFill>
              </a:rPr>
              <a:t> робота-</a:t>
            </a:r>
            <a:r>
              <a:rPr lang="ru-RU" b="1" dirty="0" err="1" smtClean="0">
                <a:solidFill>
                  <a:schemeClr val="bg1"/>
                </a:solidFill>
              </a:rPr>
              <a:t>пилососа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5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162" y="982132"/>
            <a:ext cx="9601196" cy="1303867"/>
          </a:xfrm>
        </p:spPr>
        <p:txBody>
          <a:bodyPr/>
          <a:lstStyle/>
          <a:p>
            <a:r>
              <a:rPr lang="uk-UA" b="1" dirty="0" smtClean="0">
                <a:solidFill>
                  <a:schemeClr val="bg1"/>
                </a:solidFill>
              </a:rPr>
              <a:t>Дякую за увагу!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2" y="102831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	</a:t>
            </a:r>
            <a:r>
              <a:rPr lang="uk-UA" dirty="0" smtClean="0">
                <a:solidFill>
                  <a:schemeClr val="bg1"/>
                </a:solidFill>
              </a:rPr>
              <a:t>		</a:t>
            </a:r>
            <a:r>
              <a:rPr lang="uk-UA" b="1" dirty="0" smtClean="0">
                <a:solidFill>
                  <a:schemeClr val="bg1"/>
                </a:solidFill>
              </a:rPr>
              <a:t>ТРОХИ ІСТОРІЇ</a:t>
            </a:r>
            <a:br>
              <a:rPr lang="uk-UA" b="1" dirty="0" smtClean="0">
                <a:solidFill>
                  <a:schemeClr val="bg1"/>
                </a:solidFill>
              </a:rPr>
            </a:br>
            <a:r>
              <a:rPr lang="uk-UA" b="1" dirty="0" smtClean="0">
                <a:solidFill>
                  <a:schemeClr val="bg1"/>
                </a:solidFill>
              </a:rPr>
              <a:t>            </a:t>
            </a:r>
            <a:r>
              <a:rPr lang="ru-RU" dirty="0" smtClean="0">
                <a:solidFill>
                  <a:schemeClr val="bg1"/>
                </a:solidFill>
              </a:rPr>
              <a:t>Перший робот-</a:t>
            </a:r>
            <a:r>
              <a:rPr lang="ru-RU" dirty="0" err="1" smtClean="0">
                <a:solidFill>
                  <a:schemeClr val="bg1"/>
                </a:solidFill>
              </a:rPr>
              <a:t>пилосос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158344" cy="331893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Першим </a:t>
            </a:r>
            <a:r>
              <a:rPr lang="ru-RU" dirty="0" err="1">
                <a:solidFill>
                  <a:schemeClr val="bg1"/>
                </a:solidFill>
              </a:rPr>
              <a:t>серійним</a:t>
            </a:r>
            <a:r>
              <a:rPr lang="ru-RU" dirty="0">
                <a:solidFill>
                  <a:schemeClr val="bg1"/>
                </a:solidFill>
              </a:rPr>
              <a:t> роботом-</a:t>
            </a:r>
            <a:r>
              <a:rPr lang="ru-RU" dirty="0" err="1">
                <a:solidFill>
                  <a:schemeClr val="bg1"/>
                </a:solidFill>
              </a:rPr>
              <a:t>пилососом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світі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був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Electrolux Trilobite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У </a:t>
            </a:r>
            <a:r>
              <a:rPr lang="ru-RU" dirty="0" err="1">
                <a:solidFill>
                  <a:schemeClr val="bg1"/>
                </a:solidFill>
              </a:rPr>
              <a:t>ньому</a:t>
            </a:r>
            <a:r>
              <a:rPr lang="ru-RU" dirty="0">
                <a:solidFill>
                  <a:schemeClr val="bg1"/>
                </a:solidFill>
              </a:rPr>
              <a:t> й у </a:t>
            </a:r>
            <a:r>
              <a:rPr lang="ru-RU" dirty="0" err="1">
                <a:solidFill>
                  <a:schemeClr val="bg1"/>
                </a:solidFill>
              </a:rPr>
              <a:t>багатьох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наступних</a:t>
            </a:r>
            <a:r>
              <a:rPr lang="ru-RU" dirty="0">
                <a:solidFill>
                  <a:schemeClr val="bg1"/>
                </a:solidFill>
              </a:rPr>
              <a:t> моделях </a:t>
            </a:r>
            <a:r>
              <a:rPr lang="ru-RU" dirty="0" err="1">
                <a:solidFill>
                  <a:schemeClr val="bg1"/>
                </a:solidFill>
              </a:rPr>
              <a:t>використали</a:t>
            </a:r>
            <a:r>
              <a:rPr lang="ru-RU" dirty="0">
                <a:solidFill>
                  <a:schemeClr val="bg1"/>
                </a:solidFill>
              </a:rPr>
              <a:t> принцип </a:t>
            </a:r>
            <a:r>
              <a:rPr lang="ru-RU" dirty="0" err="1">
                <a:solidFill>
                  <a:schemeClr val="bg1"/>
                </a:solidFill>
              </a:rPr>
              <a:t>рандомної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навігації</a:t>
            </a:r>
            <a:r>
              <a:rPr lang="ru-RU" dirty="0" smtClean="0">
                <a:solidFill>
                  <a:schemeClr val="bg1"/>
                </a:solidFill>
              </a:rPr>
              <a:t>. Робот-</a:t>
            </a:r>
            <a:r>
              <a:rPr lang="ru-RU" dirty="0" err="1" smtClean="0">
                <a:solidFill>
                  <a:schemeClr val="bg1"/>
                </a:solidFill>
              </a:rPr>
              <a:t>пилосос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просто </a:t>
            </a:r>
            <a:r>
              <a:rPr lang="ru-RU" dirty="0" err="1">
                <a:solidFill>
                  <a:schemeClr val="bg1"/>
                </a:solidFill>
              </a:rPr>
              <a:t>їздив</a:t>
            </a:r>
            <a:r>
              <a:rPr lang="ru-RU" dirty="0">
                <a:solidFill>
                  <a:schemeClr val="bg1"/>
                </a:solidFill>
              </a:rPr>
              <a:t> по </a:t>
            </a:r>
            <a:r>
              <a:rPr lang="ru-RU" dirty="0" err="1">
                <a:solidFill>
                  <a:schemeClr val="bg1"/>
                </a:solidFill>
              </a:rPr>
              <a:t>квартирі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доти</a:t>
            </a:r>
            <a:r>
              <a:rPr lang="ru-RU" dirty="0">
                <a:solidFill>
                  <a:schemeClr val="bg1"/>
                </a:solidFill>
              </a:rPr>
              <a:t>, доки не </a:t>
            </a:r>
            <a:r>
              <a:rPr lang="ru-RU" dirty="0" err="1">
                <a:solidFill>
                  <a:schemeClr val="bg1"/>
                </a:solidFill>
              </a:rPr>
              <a:t>сяде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акумулятор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Нині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такі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пилососи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майже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 err="1" smtClean="0">
                <a:solidFill>
                  <a:schemeClr val="bg1"/>
                </a:solidFill>
              </a:rPr>
              <a:t>зустрічаються</a:t>
            </a:r>
            <a:r>
              <a:rPr lang="ru-RU" dirty="0">
                <a:solidFill>
                  <a:schemeClr val="bg1"/>
                </a:solidFill>
              </a:rPr>
              <a:t>, а</a:t>
            </a:r>
            <a:r>
              <a:rPr lang="ru-RU" dirty="0" smtClean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зміну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рандомної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навігації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прийшли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алгоритми</a:t>
            </a:r>
            <a:r>
              <a:rPr lang="ru-RU" dirty="0"/>
              <a:t>.</a:t>
            </a:r>
          </a:p>
        </p:txBody>
      </p:sp>
      <p:pic>
        <p:nvPicPr>
          <p:cNvPr id="1026" name="Picture 2" descr="Electrolux Trilob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231" y="2831908"/>
            <a:ext cx="3217168" cy="21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181850" y="4964814"/>
            <a:ext cx="274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Electrolux </a:t>
            </a:r>
            <a:r>
              <a:rPr lang="en-US" b="1" dirty="0" smtClean="0">
                <a:solidFill>
                  <a:schemeClr val="bg1"/>
                </a:solidFill>
              </a:rPr>
              <a:t>Trilobite</a:t>
            </a:r>
            <a:r>
              <a:rPr lang="uk-UA" b="1" dirty="0" smtClean="0">
                <a:solidFill>
                  <a:schemeClr val="bg1"/>
                </a:solidFill>
              </a:rPr>
              <a:t> (2001)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9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Перший </a:t>
            </a:r>
            <a:r>
              <a:rPr lang="ru-RU" dirty="0">
                <a:solidFill>
                  <a:schemeClr val="bg1"/>
                </a:solidFill>
              </a:rPr>
              <a:t>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компанії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Xiaomi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3" y="2767521"/>
            <a:ext cx="6583216" cy="275582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2016 </a:t>
            </a:r>
            <a:r>
              <a:rPr lang="ru-RU" dirty="0" err="1">
                <a:solidFill>
                  <a:schemeClr val="bg1"/>
                </a:solidFill>
              </a:rPr>
              <a:t>рік</a:t>
            </a:r>
            <a:r>
              <a:rPr lang="ru-RU" dirty="0">
                <a:solidFill>
                  <a:schemeClr val="bg1"/>
                </a:solidFill>
              </a:rPr>
              <a:t> – </a:t>
            </a:r>
            <a:r>
              <a:rPr lang="ru-RU" dirty="0" err="1">
                <a:solidFill>
                  <a:schemeClr val="bg1"/>
                </a:solidFill>
              </a:rPr>
              <a:t>переломний</a:t>
            </a:r>
            <a:r>
              <a:rPr lang="ru-RU" dirty="0">
                <a:solidFill>
                  <a:schemeClr val="bg1"/>
                </a:solidFill>
              </a:rPr>
              <a:t> момент в </a:t>
            </a:r>
            <a:r>
              <a:rPr lang="ru-RU" dirty="0" err="1">
                <a:solidFill>
                  <a:schemeClr val="bg1"/>
                </a:solidFill>
              </a:rPr>
              <a:t>історії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роботів-пилососів</a:t>
            </a:r>
            <a:r>
              <a:rPr lang="ru-RU" dirty="0">
                <a:solidFill>
                  <a:schemeClr val="bg1"/>
                </a:solidFill>
              </a:rPr>
              <a:t>. У </a:t>
            </a:r>
            <a:r>
              <a:rPr lang="ru-RU" dirty="0" err="1">
                <a:solidFill>
                  <a:schemeClr val="bg1"/>
                </a:solidFill>
              </a:rPr>
              <a:t>вересні</a:t>
            </a:r>
            <a:r>
              <a:rPr lang="ru-RU" dirty="0">
                <a:solidFill>
                  <a:schemeClr val="bg1"/>
                </a:solidFill>
              </a:rPr>
              <a:t> 2016 року </a:t>
            </a:r>
            <a:r>
              <a:rPr lang="ru-RU" dirty="0" err="1">
                <a:solidFill>
                  <a:schemeClr val="bg1"/>
                </a:solidFill>
              </a:rPr>
              <a:t>був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випущений</a:t>
            </a:r>
            <a:r>
              <a:rPr lang="ru-RU" dirty="0">
                <a:solidFill>
                  <a:schemeClr val="bg1"/>
                </a:solidFill>
              </a:rPr>
              <a:t> перший 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компанії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Xiaomi (</a:t>
            </a:r>
            <a:r>
              <a:rPr lang="ru-RU" dirty="0">
                <a:solidFill>
                  <a:schemeClr val="bg1"/>
                </a:solidFill>
              </a:rPr>
              <a:t>модель </a:t>
            </a:r>
            <a:r>
              <a:rPr lang="en-US" dirty="0">
                <a:solidFill>
                  <a:schemeClr val="bg1"/>
                </a:solidFill>
              </a:rPr>
              <a:t>Xiaomi </a:t>
            </a:r>
            <a:r>
              <a:rPr lang="en-US" dirty="0" err="1">
                <a:solidFill>
                  <a:schemeClr val="bg1"/>
                </a:solidFill>
              </a:rPr>
              <a:t>Mi</a:t>
            </a:r>
            <a:r>
              <a:rPr lang="en-US" dirty="0">
                <a:solidFill>
                  <a:schemeClr val="bg1"/>
                </a:solidFill>
              </a:rPr>
              <a:t> Robot Vacuum Cleaner),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буквально перевернув </a:t>
            </a:r>
            <a:r>
              <a:rPr lang="ru-RU" dirty="0" err="1">
                <a:solidFill>
                  <a:schemeClr val="bg1"/>
                </a:solidFill>
              </a:rPr>
              <a:t>ринок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Інтерес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до </a:t>
            </a:r>
            <a:r>
              <a:rPr lang="ru-RU" dirty="0" err="1">
                <a:solidFill>
                  <a:schemeClr val="bg1"/>
                </a:solidFill>
              </a:rPr>
              <a:t>цієї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моделі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виник</a:t>
            </a:r>
            <a:r>
              <a:rPr lang="ru-RU" dirty="0">
                <a:solidFill>
                  <a:schemeClr val="bg1"/>
                </a:solidFill>
              </a:rPr>
              <a:t> через </a:t>
            </a:r>
            <a:r>
              <a:rPr lang="ru-RU" dirty="0" err="1">
                <a:solidFill>
                  <a:schemeClr val="bg1"/>
                </a:solidFill>
              </a:rPr>
              <a:t>її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оптимальність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всіх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розуміннях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ru-RU" dirty="0" err="1">
                <a:solidFill>
                  <a:schemeClr val="bg1"/>
                </a:solidFill>
              </a:rPr>
              <a:t>навігація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базі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лідара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управління</a:t>
            </a:r>
            <a:r>
              <a:rPr lang="ru-RU" dirty="0">
                <a:solidFill>
                  <a:schemeClr val="bg1"/>
                </a:solidFill>
              </a:rPr>
              <a:t> через </a:t>
            </a:r>
            <a:r>
              <a:rPr lang="ru-RU" dirty="0" err="1">
                <a:solidFill>
                  <a:schemeClr val="bg1"/>
                </a:solidFill>
              </a:rPr>
              <a:t>додаток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висока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потужність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всмоктування</a:t>
            </a:r>
            <a:r>
              <a:rPr lang="ru-RU" dirty="0">
                <a:solidFill>
                  <a:schemeClr val="bg1"/>
                </a:solidFill>
              </a:rPr>
              <a:t>, центральна </a:t>
            </a:r>
            <a:r>
              <a:rPr lang="ru-RU" dirty="0" err="1">
                <a:solidFill>
                  <a:schemeClr val="bg1"/>
                </a:solidFill>
              </a:rPr>
              <a:t>щітка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ціна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вище</a:t>
            </a:r>
            <a:r>
              <a:rPr lang="ru-RU" dirty="0">
                <a:solidFill>
                  <a:schemeClr val="bg1"/>
                </a:solidFill>
              </a:rPr>
              <a:t> 300 $.</a:t>
            </a:r>
          </a:p>
        </p:txBody>
      </p:sp>
      <p:pic>
        <p:nvPicPr>
          <p:cNvPr id="2050" name="Picture 2" descr="Xiaomi Mi Robot Vacuum Clea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20" y="2848265"/>
            <a:ext cx="3040207" cy="22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Narwal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0747" y="2861732"/>
            <a:ext cx="5733472" cy="320655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У 2019 </a:t>
            </a:r>
            <a:r>
              <a:rPr lang="ru-RU" dirty="0" err="1">
                <a:solidFill>
                  <a:schemeClr val="bg1"/>
                </a:solidFill>
              </a:rPr>
              <a:t>році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свій</a:t>
            </a:r>
            <a:r>
              <a:rPr lang="ru-RU" dirty="0">
                <a:solidFill>
                  <a:schemeClr val="bg1"/>
                </a:solidFill>
              </a:rPr>
              <a:t> перший 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анонсувала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компанія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Narwal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Narwal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T10</a:t>
            </a:r>
            <a:r>
              <a:rPr lang="en-US" dirty="0">
                <a:solidFill>
                  <a:schemeClr val="bg1"/>
                </a:solidFill>
              </a:rPr>
              <a:t>). </a:t>
            </a:r>
            <a:endParaRPr lang="uk-UA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Narwal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T10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перший у </a:t>
            </a:r>
            <a:r>
              <a:rPr lang="ru-RU" dirty="0" err="1">
                <a:solidFill>
                  <a:schemeClr val="bg1"/>
                </a:solidFill>
              </a:rPr>
              <a:t>світі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миючий</a:t>
            </a:r>
            <a:r>
              <a:rPr lang="ru-RU" dirty="0">
                <a:solidFill>
                  <a:schemeClr val="bg1"/>
                </a:solidFill>
              </a:rPr>
              <a:t> 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із</a:t>
            </a:r>
            <a:r>
              <a:rPr lang="ru-RU" dirty="0">
                <a:solidFill>
                  <a:schemeClr val="bg1"/>
                </a:solidFill>
              </a:rPr>
              <a:t> базою для </a:t>
            </a:r>
            <a:r>
              <a:rPr lang="ru-RU" dirty="0" err="1">
                <a:solidFill>
                  <a:schemeClr val="bg1"/>
                </a:solidFill>
              </a:rPr>
              <a:t>самоочищення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AutoShape 4" descr="Первый моющий робот-пылесос с долгожданной функцией самоочистк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81" y="2947410"/>
            <a:ext cx="3899823" cy="24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Планування</a:t>
            </a:r>
            <a:r>
              <a:rPr lang="ru-RU" b="1" dirty="0">
                <a:solidFill>
                  <a:schemeClr val="bg1"/>
                </a:solidFill>
              </a:rPr>
              <a:t> шляху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648372"/>
            <a:ext cx="9601196" cy="331893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Планування</a:t>
            </a:r>
            <a:r>
              <a:rPr lang="ru-RU" dirty="0">
                <a:solidFill>
                  <a:schemeClr val="bg1"/>
                </a:solidFill>
              </a:rPr>
              <a:t> шляху для </a:t>
            </a:r>
            <a:r>
              <a:rPr lang="ru-RU" dirty="0" err="1">
                <a:solidFill>
                  <a:schemeClr val="bg1"/>
                </a:solidFill>
              </a:rPr>
              <a:t>автономних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роботів-прибиральників</a:t>
            </a:r>
            <a:r>
              <a:rPr lang="ru-RU" dirty="0">
                <a:solidFill>
                  <a:schemeClr val="bg1"/>
                </a:solidFill>
              </a:rPr>
              <a:t> —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дія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dirty="0" err="1">
                <a:solidFill>
                  <a:schemeClr val="bg1"/>
                </a:solidFill>
              </a:rPr>
              <a:t>допомогою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вирішити</a:t>
            </a:r>
            <a:r>
              <a:rPr lang="ru-RU" dirty="0">
                <a:solidFill>
                  <a:schemeClr val="bg1"/>
                </a:solidFill>
              </a:rPr>
              <a:t>, як і </a:t>
            </a:r>
            <a:r>
              <a:rPr lang="ru-RU" dirty="0" err="1">
                <a:solidFill>
                  <a:schemeClr val="bg1"/>
                </a:solidFill>
              </a:rPr>
              <a:t>куди</a:t>
            </a:r>
            <a:r>
              <a:rPr lang="ru-RU" dirty="0">
                <a:solidFill>
                  <a:schemeClr val="bg1"/>
                </a:solidFill>
              </a:rPr>
              <a:t> робот повинен </a:t>
            </a:r>
            <a:r>
              <a:rPr lang="ru-RU" dirty="0" err="1">
                <a:solidFill>
                  <a:schemeClr val="bg1"/>
                </a:solidFill>
              </a:rPr>
              <a:t>рухатися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 smtClean="0">
                <a:solidFill>
                  <a:schemeClr val="bg1"/>
                </a:solidFill>
              </a:rPr>
              <a:t>середовищі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Проблема </a:t>
            </a:r>
            <a:r>
              <a:rPr lang="ru-RU" dirty="0">
                <a:solidFill>
                  <a:schemeClr val="bg1"/>
                </a:solidFill>
              </a:rPr>
              <a:t>часто </a:t>
            </a:r>
            <a:r>
              <a:rPr lang="ru-RU" dirty="0" err="1">
                <a:solidFill>
                  <a:schemeClr val="bg1"/>
                </a:solidFill>
              </a:rPr>
              <a:t>полягає</a:t>
            </a:r>
            <a:r>
              <a:rPr lang="ru-RU" dirty="0">
                <a:solidFill>
                  <a:schemeClr val="bg1"/>
                </a:solidFill>
              </a:rPr>
              <a:t> в тому, </a:t>
            </a:r>
            <a:r>
              <a:rPr lang="ru-RU" dirty="0" err="1">
                <a:solidFill>
                  <a:schemeClr val="bg1"/>
                </a:solidFill>
              </a:rPr>
              <a:t>щоб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вирішити</a:t>
            </a:r>
            <a:r>
              <a:rPr lang="ru-RU" dirty="0">
                <a:solidFill>
                  <a:schemeClr val="bg1"/>
                </a:solidFill>
              </a:rPr>
              <a:t>, як </a:t>
            </a:r>
            <a:r>
              <a:rPr lang="ru-RU" dirty="0" err="1">
                <a:solidFill>
                  <a:schemeClr val="bg1"/>
                </a:solidFill>
              </a:rPr>
              <a:t>повністю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покрити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кімнату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покриття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кімнати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виконати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дотримуючись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попередньо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розрахованого</a:t>
            </a:r>
            <a:r>
              <a:rPr lang="ru-RU" dirty="0">
                <a:solidFill>
                  <a:schemeClr val="bg1"/>
                </a:solidFill>
              </a:rPr>
              <a:t> шляху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початку до </a:t>
            </a:r>
            <a:r>
              <a:rPr lang="ru-RU" dirty="0" err="1">
                <a:solidFill>
                  <a:schemeClr val="bg1"/>
                </a:solidFill>
              </a:rPr>
              <a:t>кінця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дотримуючись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певних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правилв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процесі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6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Алгоритм на </a:t>
            </a:r>
            <a:r>
              <a:rPr lang="ru-RU" sz="3600" b="1" dirty="0" err="1">
                <a:solidFill>
                  <a:schemeClr val="bg1"/>
                </a:solidFill>
              </a:rPr>
              <a:t>основі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випадкового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блукання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9758679" cy="202522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Підмножиною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існуючих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планування</a:t>
            </a:r>
            <a:r>
              <a:rPr lang="ru-RU" dirty="0">
                <a:solidFill>
                  <a:schemeClr val="bg1"/>
                </a:solidFill>
              </a:rPr>
              <a:t> шляху є </a:t>
            </a:r>
            <a:r>
              <a:rPr lang="ru-RU" dirty="0" err="1">
                <a:solidFill>
                  <a:schemeClr val="bg1"/>
                </a:solidFill>
              </a:rPr>
              <a:t>алгоритми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основі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випадкових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блукань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err="1" smtClean="0">
                <a:solidFill>
                  <a:schemeClr val="bg1"/>
                </a:solidFill>
              </a:rPr>
              <a:t>Випадкові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алгоритми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вимагають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від</a:t>
            </a:r>
            <a:r>
              <a:rPr lang="ru-RU" dirty="0" smtClean="0">
                <a:solidFill>
                  <a:schemeClr val="bg1"/>
                </a:solidFill>
              </a:rPr>
              <a:t> робота  </a:t>
            </a:r>
            <a:r>
              <a:rPr lang="ru-RU" dirty="0" err="1" smtClean="0">
                <a:solidFill>
                  <a:schemeClr val="bg1"/>
                </a:solidFill>
              </a:rPr>
              <a:t>небагато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апаратного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забезпечення</a:t>
            </a:r>
            <a:r>
              <a:rPr lang="ru-RU" dirty="0" smtClean="0">
                <a:solidFill>
                  <a:schemeClr val="bg1"/>
                </a:solidFill>
              </a:rPr>
              <a:t> та </a:t>
            </a:r>
            <a:r>
              <a:rPr lang="ru-RU" dirty="0" err="1" smtClean="0">
                <a:solidFill>
                  <a:schemeClr val="bg1"/>
                </a:solidFill>
              </a:rPr>
              <a:t>обчислювальної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потужності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err="1" smtClean="0">
                <a:solidFill>
                  <a:schemeClr val="bg1"/>
                </a:solidFill>
              </a:rPr>
              <a:t>оскільки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основним</a:t>
            </a:r>
            <a:r>
              <a:rPr lang="ru-RU" dirty="0" smtClean="0">
                <a:solidFill>
                  <a:schemeClr val="bg1"/>
                </a:solidFill>
              </a:rPr>
              <a:t> аспектом алгоритму є </a:t>
            </a:r>
            <a:r>
              <a:rPr lang="ru-RU" dirty="0" err="1" smtClean="0">
                <a:solidFill>
                  <a:schemeClr val="bg1"/>
                </a:solidFill>
              </a:rPr>
              <a:t>генерація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випадкових</a:t>
            </a:r>
            <a:r>
              <a:rPr lang="ru-RU" dirty="0">
                <a:solidFill>
                  <a:schemeClr val="bg1"/>
                </a:solidFill>
              </a:rPr>
              <a:t> чисел. </a:t>
            </a:r>
            <a:r>
              <a:rPr lang="ru-RU" dirty="0" err="1" smtClean="0">
                <a:solidFill>
                  <a:schemeClr val="bg1"/>
                </a:solidFill>
              </a:rPr>
              <a:t>Проте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випадкові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підходи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дають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гарантії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ефективності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очищення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протягом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певного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часу.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4582160"/>
            <a:ext cx="3882792" cy="12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Спіральний</a:t>
            </a:r>
            <a:r>
              <a:rPr lang="ru-RU" b="1" dirty="0">
                <a:solidFill>
                  <a:schemeClr val="bg1"/>
                </a:solidFill>
              </a:rPr>
              <a:t>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спірального</a:t>
            </a:r>
            <a:r>
              <a:rPr lang="ru-RU" dirty="0">
                <a:solidFill>
                  <a:schemeClr val="bg1"/>
                </a:solidFill>
              </a:rPr>
              <a:t> шляху </a:t>
            </a:r>
            <a:r>
              <a:rPr lang="ru-RU" dirty="0" err="1">
                <a:solidFill>
                  <a:schemeClr val="bg1"/>
                </a:solidFill>
              </a:rPr>
              <a:t>поєднує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спіралей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випадкових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поворотів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Цей</a:t>
            </a:r>
            <a:r>
              <a:rPr lang="ru-RU" dirty="0">
                <a:solidFill>
                  <a:schemeClr val="bg1"/>
                </a:solidFill>
              </a:rPr>
              <a:t> алгоритм </a:t>
            </a:r>
            <a:r>
              <a:rPr lang="ru-RU" dirty="0" err="1">
                <a:solidFill>
                  <a:schemeClr val="bg1"/>
                </a:solidFill>
              </a:rPr>
              <a:t>дуже</a:t>
            </a:r>
            <a:r>
              <a:rPr lang="ru-RU" dirty="0">
                <a:solidFill>
                  <a:schemeClr val="bg1"/>
                </a:solidFill>
              </a:rPr>
              <a:t> схожий на </a:t>
            </a:r>
            <a:r>
              <a:rPr lang="ru-RU" dirty="0" err="1">
                <a:solidFill>
                  <a:schemeClr val="bg1"/>
                </a:solidFill>
              </a:rPr>
              <a:t>згаданий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вище</a:t>
            </a:r>
            <a:r>
              <a:rPr lang="ru-RU" dirty="0">
                <a:solidFill>
                  <a:schemeClr val="bg1"/>
                </a:solidFill>
              </a:rPr>
              <a:t> алгоритм на </a:t>
            </a:r>
            <a:r>
              <a:rPr lang="ru-RU" dirty="0" err="1">
                <a:solidFill>
                  <a:schemeClr val="bg1"/>
                </a:solidFill>
              </a:rPr>
              <a:t>основі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випадкового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блукання</a:t>
            </a:r>
            <a:r>
              <a:rPr lang="ru-RU" dirty="0">
                <a:solidFill>
                  <a:schemeClr val="bg1"/>
                </a:solidFill>
              </a:rPr>
              <a:t>, але коли робот </a:t>
            </a:r>
            <a:r>
              <a:rPr lang="ru-RU" dirty="0" err="1">
                <a:solidFill>
                  <a:schemeClr val="bg1"/>
                </a:solidFill>
              </a:rPr>
              <a:t>відчуває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достатньо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він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робить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спіральний</a:t>
            </a:r>
            <a:r>
              <a:rPr lang="ru-RU" dirty="0">
                <a:solidFill>
                  <a:schemeClr val="bg1"/>
                </a:solidFill>
              </a:rPr>
              <a:t> шлях.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вирішується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dirty="0" err="1">
                <a:solidFill>
                  <a:schemeClr val="bg1"/>
                </a:solidFill>
              </a:rPr>
              <a:t>допомогою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бортових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датчиків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Якщо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достатньо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місця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спіралі</a:t>
            </a:r>
            <a:r>
              <a:rPr lang="ru-RU" dirty="0">
                <a:solidFill>
                  <a:schemeClr val="bg1"/>
                </a:solidFill>
              </a:rPr>
              <a:t>, то </a:t>
            </a:r>
            <a:r>
              <a:rPr lang="ru-RU" dirty="0" err="1">
                <a:solidFill>
                  <a:schemeClr val="bg1"/>
                </a:solidFill>
              </a:rPr>
              <a:t>виконуються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безперервні</a:t>
            </a:r>
            <a:r>
              <a:rPr lang="ru-RU" dirty="0">
                <a:solidFill>
                  <a:schemeClr val="bg1"/>
                </a:solidFill>
              </a:rPr>
              <a:t> повороти </a:t>
            </a:r>
            <a:r>
              <a:rPr lang="ru-RU" dirty="0" err="1">
                <a:solidFill>
                  <a:schemeClr val="bg1"/>
                </a:solidFill>
              </a:rPr>
              <a:t>зі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збільшенням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радіуса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поточного </a:t>
            </a:r>
            <a:r>
              <a:rPr lang="ru-RU" dirty="0" err="1">
                <a:solidFill>
                  <a:schemeClr val="bg1"/>
                </a:solidFill>
              </a:rPr>
              <a:t>положення</a:t>
            </a:r>
            <a:r>
              <a:rPr lang="ru-RU" dirty="0">
                <a:solidFill>
                  <a:schemeClr val="bg1"/>
                </a:solidFill>
              </a:rPr>
              <a:t>. Коли буде </a:t>
            </a:r>
            <a:r>
              <a:rPr lang="ru-RU" dirty="0" err="1">
                <a:solidFill>
                  <a:schemeClr val="bg1"/>
                </a:solidFill>
              </a:rPr>
              <a:t>виявлено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об’єкт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недостатньо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місця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спіралі</a:t>
            </a:r>
            <a:r>
              <a:rPr lang="ru-RU" dirty="0">
                <a:solidFill>
                  <a:schemeClr val="bg1"/>
                </a:solidFill>
              </a:rPr>
              <a:t>, робот </a:t>
            </a:r>
            <a:r>
              <a:rPr lang="ru-RU" dirty="0" err="1">
                <a:solidFill>
                  <a:schemeClr val="bg1"/>
                </a:solidFill>
              </a:rPr>
              <a:t>рухатиметься</a:t>
            </a:r>
            <a:r>
              <a:rPr lang="ru-RU" dirty="0">
                <a:solidFill>
                  <a:schemeClr val="bg1"/>
                </a:solidFill>
              </a:rPr>
              <a:t> прямо, доки не </a:t>
            </a:r>
            <a:r>
              <a:rPr lang="ru-RU" dirty="0" err="1">
                <a:solidFill>
                  <a:schemeClr val="bg1"/>
                </a:solidFill>
              </a:rPr>
              <a:t>вдасться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створити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спіраль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Спіральний</a:t>
            </a:r>
            <a:r>
              <a:rPr lang="ru-RU" b="1" dirty="0">
                <a:solidFill>
                  <a:schemeClr val="bg1"/>
                </a:solidFill>
              </a:rPr>
              <a:t> алгоритм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8" y="2854960"/>
            <a:ext cx="7354382" cy="2377368"/>
          </a:xfrm>
        </p:spPr>
      </p:pic>
    </p:spTree>
    <p:extLst>
      <p:ext uri="{BB962C8B-B14F-4D97-AF65-F5344CB8AC3E}">
        <p14:creationId xmlns:p14="http://schemas.microsoft.com/office/powerpoint/2010/main" val="377294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Другая 23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000000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00"/>
      </a:hlink>
      <a:folHlink>
        <a:srgbClr val="00000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870</TotalTime>
  <Words>958</Words>
  <Application>Microsoft Office PowerPoint</Application>
  <PresentationFormat>Широкоэкранный</PresentationFormat>
  <Paragraphs>65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Adobe Gothic Std B</vt:lpstr>
      <vt:lpstr>Arial</vt:lpstr>
      <vt:lpstr>Calibri</vt:lpstr>
      <vt:lpstr>Garamond</vt:lpstr>
      <vt:lpstr>Times New Roman</vt:lpstr>
      <vt:lpstr>Натуральные материалы</vt:lpstr>
      <vt:lpstr>Моделювання  роботи  робота-пилососа</vt:lpstr>
      <vt:lpstr>ВСТУП</vt:lpstr>
      <vt:lpstr>   ТРОХИ ІСТОРІЇ             Перший робот-пилосос</vt:lpstr>
      <vt:lpstr>Перший робот-пилосос компанії Xiaomi</vt:lpstr>
      <vt:lpstr>Narwal</vt:lpstr>
      <vt:lpstr>Планування шляху</vt:lpstr>
      <vt:lpstr>Алгоритм на основі випадкового блукання</vt:lpstr>
      <vt:lpstr>Спіральний алгоритм</vt:lpstr>
      <vt:lpstr>Спіральний алгоритм</vt:lpstr>
      <vt:lpstr>Інші алгоритми</vt:lpstr>
      <vt:lpstr>   Дослідження графу онлайн З використання алгоритму пошуку в глибину  </vt:lpstr>
      <vt:lpstr>Ідея A* алгоритму</vt:lpstr>
      <vt:lpstr>Гіроскоп</vt:lpstr>
      <vt:lpstr>SLAM-картограф</vt:lpstr>
      <vt:lpstr>VSLAM з камерою</vt:lpstr>
      <vt:lpstr>Viomi VSLAM Smart Robot - робот-пилосос із системою візуальної навігації</vt:lpstr>
      <vt:lpstr>Лазерна навігація за допомогою лідара</vt:lpstr>
      <vt:lpstr>Лазерна навігація за допомогою лідара</vt:lpstr>
      <vt:lpstr>  Okami U100 Laser 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робота пилососа</dc:title>
  <dc:creator>home</dc:creator>
  <cp:lastModifiedBy>home</cp:lastModifiedBy>
  <cp:revision>19</cp:revision>
  <dcterms:created xsi:type="dcterms:W3CDTF">2023-01-08T10:33:12Z</dcterms:created>
  <dcterms:modified xsi:type="dcterms:W3CDTF">2023-01-09T01:03:21Z</dcterms:modified>
</cp:coreProperties>
</file>