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8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487345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765722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512963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802539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291B17-9318-49DB-B28B-6E5994AE9581}"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861798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428512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113698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057588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9/6/2021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191472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291B17-9318-49DB-B28B-6E5994AE9581}" type="datetime1">
              <a:rPr lang="en-US" smtClean="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47321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291B17-9318-49DB-B28B-6E5994AE9581}" type="datetime1">
              <a:rPr lang="en-US" smtClean="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626873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9/6/2021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47348513"/>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Subtítulo 84">
            <a:extLst>
              <a:ext uri="{FF2B5EF4-FFF2-40B4-BE49-F238E27FC236}">
                <a16:creationId xmlns:a16="http://schemas.microsoft.com/office/drawing/2014/main" id="{B7FFBFD8-8E9C-4B3B-9203-B774B91D4DEE}"/>
              </a:ext>
            </a:extLst>
          </p:cNvPr>
          <p:cNvSpPr>
            <a:spLocks noGrp="1"/>
          </p:cNvSpPr>
          <p:nvPr>
            <p:ph type="subTitle" idx="1"/>
          </p:nvPr>
        </p:nvSpPr>
        <p:spPr/>
        <p:txBody>
          <a:bodyPr anchor="ctr">
            <a:normAutofit/>
          </a:bodyPr>
          <a:lstStyle/>
          <a:p>
            <a:r>
              <a:rPr lang="es-EC" sz="2500" b="1" dirty="0">
                <a:solidFill>
                  <a:srgbClr val="00115D"/>
                </a:solidFill>
                <a:effectLst/>
                <a:latin typeface="Calibri" panose="020F0502020204030204" pitchFamily="34" charset="0"/>
                <a:ea typeface="Calibri" panose="020F0502020204030204" pitchFamily="34" charset="0"/>
                <a:cs typeface="Calibri" panose="020F0502020204030204" pitchFamily="34" charset="0"/>
              </a:rPr>
              <a:t>WSFE Api REST </a:t>
            </a:r>
            <a:endParaRPr lang="es-EC" sz="2500" dirty="0">
              <a:effectLst/>
              <a:latin typeface="Calibri" panose="020F0502020204030204" pitchFamily="34" charset="0"/>
              <a:ea typeface="Calibri" panose="020F0502020204030204" pitchFamily="34" charset="0"/>
              <a:cs typeface="Times New Roman" panose="02020603050405020304" pitchFamily="18" charset="0"/>
            </a:endParaRPr>
          </a:p>
          <a:p>
            <a:r>
              <a:rPr lang="es-EC" sz="2500" dirty="0">
                <a:solidFill>
                  <a:srgbClr val="00115D"/>
                </a:solidFill>
                <a:effectLst/>
                <a:latin typeface="Calibri" panose="020F0502020204030204" pitchFamily="34" charset="0"/>
                <a:ea typeface="Calibri" panose="020F0502020204030204" pitchFamily="34" charset="0"/>
                <a:cs typeface="Calibri" panose="020F0502020204030204" pitchFamily="34" charset="0"/>
              </a:rPr>
              <a:t>Junio – 2021</a:t>
            </a:r>
            <a:endParaRPr lang="es-EC" sz="2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áfico 2">
            <a:extLst>
              <a:ext uri="{FF2B5EF4-FFF2-40B4-BE49-F238E27FC236}">
                <a16:creationId xmlns:a16="http://schemas.microsoft.com/office/drawing/2014/main" id="{0F331135-D9DF-4403-9D55-F5C5651010F6}"/>
              </a:ext>
            </a:extLst>
          </p:cNvPr>
          <p:cNvPicPr/>
          <p:nvPr/>
        </p:nvPicPr>
        <p:blipFill>
          <a:blip r:embed="rId2">
            <a:extLst>
              <a:ext uri="{96DAC541-7B7A-43D3-8B79-37D633B846F1}">
                <asvg:svgBlip xmlns:asvg="http://schemas.microsoft.com/office/drawing/2016/SVG/main" r:embed="rId3"/>
              </a:ext>
            </a:extLst>
          </a:blip>
          <a:stretch>
            <a:fillRect/>
          </a:stretch>
        </p:blipFill>
        <p:spPr>
          <a:xfrm>
            <a:off x="3372911" y="1468535"/>
            <a:ext cx="5446178" cy="1787427"/>
          </a:xfrm>
          <a:prstGeom prst="rect">
            <a:avLst/>
          </a:prstGeom>
        </p:spPr>
      </p:pic>
    </p:spTree>
    <p:extLst>
      <p:ext uri="{BB962C8B-B14F-4D97-AF65-F5344CB8AC3E}">
        <p14:creationId xmlns:p14="http://schemas.microsoft.com/office/powerpoint/2010/main" val="305339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8D9B-0878-4970-85B8-311D17750F88}"/>
              </a:ext>
            </a:extLst>
          </p:cNvPr>
          <p:cNvSpPr>
            <a:spLocks noGrp="1"/>
          </p:cNvSpPr>
          <p:nvPr>
            <p:ph type="title"/>
          </p:nvPr>
        </p:nvSpPr>
        <p:spPr>
          <a:xfrm>
            <a:off x="838200" y="905522"/>
            <a:ext cx="10515600" cy="785166"/>
          </a:xfrm>
        </p:spPr>
        <p:txBody>
          <a:bodyPr>
            <a:normAutofit/>
          </a:bodyPr>
          <a:lstStyle/>
          <a:p>
            <a:r>
              <a:rPr lang="es-EC" sz="3000" dirty="0">
                <a:solidFill>
                  <a:srgbClr val="222852"/>
                </a:solidFill>
                <a:latin typeface="Montserrat Medium" panose="00000600000000000000" pitchFamily="2" charset="0"/>
              </a:rPr>
              <a:t>Scripts del Api</a:t>
            </a:r>
          </a:p>
        </p:txBody>
      </p:sp>
      <p:sp>
        <p:nvSpPr>
          <p:cNvPr id="3" name="Marcador de contenido 2">
            <a:extLst>
              <a:ext uri="{FF2B5EF4-FFF2-40B4-BE49-F238E27FC236}">
                <a16:creationId xmlns:a16="http://schemas.microsoft.com/office/drawing/2014/main" id="{0AD662B1-5657-4AF7-98F8-5815FF7AD90F}"/>
              </a:ext>
            </a:extLst>
          </p:cNvPr>
          <p:cNvSpPr>
            <a:spLocks noGrp="1"/>
          </p:cNvSpPr>
          <p:nvPr>
            <p:ph idx="1"/>
          </p:nvPr>
        </p:nvSpPr>
        <p:spPr/>
        <p:txBody>
          <a:bodyPr/>
          <a:lstStyle/>
          <a:p>
            <a:pPr algn="just">
              <a:lnSpc>
                <a:spcPct val="107000"/>
              </a:lnSpc>
              <a:spcBef>
                <a:spcPts val="200"/>
              </a:spcBef>
            </a:pPr>
            <a:r>
              <a:rPr lang="es-EC" sz="2000" b="1" dirty="0">
                <a:solidFill>
                  <a:srgbClr val="2F5496"/>
                </a:solidFill>
                <a:effectLst/>
                <a:latin typeface="Montserrat Light" panose="00000400000000000000" pitchFamily="2" charset="0"/>
                <a:ea typeface="Times New Roman" panose="02020603050405020304" pitchFamily="18" charset="0"/>
                <a:cs typeface="Times New Roman" panose="02020603050405020304" pitchFamily="18" charset="0"/>
              </a:rPr>
              <a:t>server-</a:t>
            </a:r>
            <a:r>
              <a:rPr lang="es-EC" sz="2000" b="1" dirty="0" err="1">
                <a:solidFill>
                  <a:srgbClr val="2F5496"/>
                </a:solidFill>
                <a:effectLst/>
                <a:latin typeface="Montserrat Light" panose="00000400000000000000" pitchFamily="2" charset="0"/>
                <a:ea typeface="Times New Roman" panose="02020603050405020304" pitchFamily="18" charset="0"/>
                <a:cs typeface="Times New Roman" panose="02020603050405020304" pitchFamily="18" charset="0"/>
              </a:rPr>
              <a:t>dev</a:t>
            </a:r>
            <a:endParaRPr lang="es-EC" sz="2000" b="1" dirty="0">
              <a:solidFill>
                <a:srgbClr val="2F5496"/>
              </a:solidFill>
              <a:effectLst/>
              <a:latin typeface="Montserrat Light" panose="00000400000000000000" pitchFamily="2"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s-EC" sz="2000" dirty="0">
                <a:effectLst/>
                <a:latin typeface="Montserrat Light" panose="00000400000000000000" pitchFamily="2" charset="0"/>
                <a:ea typeface="Calibri" panose="020F0502020204030204" pitchFamily="34" charset="0"/>
                <a:cs typeface="Calibri" panose="020F0502020204030204" pitchFamily="34" charset="0"/>
              </a:rPr>
              <a:t>Este script permite arrancar el servidor en modo desarrollo.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lnSpc>
                <a:spcPct val="107000"/>
              </a:lnSpc>
              <a:spcBef>
                <a:spcPts val="200"/>
              </a:spcBef>
            </a:pPr>
            <a:r>
              <a:rPr lang="es-EC" sz="2000" b="1" dirty="0">
                <a:solidFill>
                  <a:srgbClr val="2F5496"/>
                </a:solidFill>
                <a:effectLst/>
                <a:latin typeface="Montserrat Light" panose="00000400000000000000" pitchFamily="2" charset="0"/>
                <a:ea typeface="Times New Roman" panose="02020603050405020304" pitchFamily="18" charset="0"/>
                <a:cs typeface="Times New Roman" panose="02020603050405020304" pitchFamily="18" charset="0"/>
              </a:rPr>
              <a:t>server-pro</a:t>
            </a:r>
          </a:p>
          <a:p>
            <a:pPr marL="0" indent="0" algn="just">
              <a:lnSpc>
                <a:spcPct val="107000"/>
              </a:lnSpc>
              <a:spcAft>
                <a:spcPts val="800"/>
              </a:spcAft>
              <a:buNone/>
            </a:pPr>
            <a:r>
              <a:rPr lang="es-EC" sz="2000" dirty="0">
                <a:effectLst/>
                <a:latin typeface="Montserrat Light" panose="00000400000000000000" pitchFamily="2" charset="0"/>
                <a:ea typeface="Calibri" panose="020F0502020204030204" pitchFamily="34" charset="0"/>
                <a:cs typeface="Calibri" panose="020F0502020204030204" pitchFamily="34" charset="0"/>
              </a:rPr>
              <a:t>Este script permite arrancar el servidor en modo producción.</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EC" sz="2000" b="1" dirty="0">
                <a:effectLst/>
                <a:latin typeface="Montserrat Light" panose="00000400000000000000" pitchFamily="2" charset="0"/>
                <a:ea typeface="Calibri" panose="020F0502020204030204" pitchFamily="34" charset="0"/>
                <a:cs typeface="Calibri" panose="020F0502020204030204" pitchFamily="34" charset="0"/>
              </a:rPr>
              <a:t>Nota:</a:t>
            </a:r>
            <a:r>
              <a:rPr lang="es-EC" sz="2000" dirty="0">
                <a:effectLst/>
                <a:latin typeface="Montserrat Light" panose="00000400000000000000" pitchFamily="2" charset="0"/>
                <a:ea typeface="Calibri" panose="020F0502020204030204" pitchFamily="34" charset="0"/>
                <a:cs typeface="Calibri" panose="020F0502020204030204" pitchFamily="34" charset="0"/>
              </a:rPr>
              <a:t> este script funcionara solo si antes de correcto se genera la compilación del bundle.js</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lnSpc>
                <a:spcPct val="107000"/>
              </a:lnSpc>
              <a:spcBef>
                <a:spcPts val="200"/>
              </a:spcBef>
            </a:pPr>
            <a:r>
              <a:rPr lang="es-EC" sz="2000" b="1" dirty="0" err="1">
                <a:solidFill>
                  <a:srgbClr val="2F5496"/>
                </a:solidFill>
                <a:effectLst/>
                <a:latin typeface="Montserrat Light" panose="00000400000000000000" pitchFamily="2" charset="0"/>
                <a:ea typeface="Times New Roman" panose="02020603050405020304" pitchFamily="18" charset="0"/>
                <a:cs typeface="Times New Roman" panose="02020603050405020304" pitchFamily="18" charset="0"/>
              </a:rPr>
              <a:t>Build</a:t>
            </a:r>
            <a:endParaRPr lang="es-EC" sz="2000" b="1" dirty="0">
              <a:solidFill>
                <a:srgbClr val="2F5496"/>
              </a:solidFill>
              <a:effectLst/>
              <a:latin typeface="Montserrat Light" panose="00000400000000000000" pitchFamily="2"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s-EC" sz="2000" dirty="0">
                <a:effectLst/>
                <a:latin typeface="Montserrat Light" panose="00000400000000000000" pitchFamily="2" charset="0"/>
                <a:ea typeface="Calibri" panose="020F0502020204030204" pitchFamily="34" charset="0"/>
                <a:cs typeface="Calibri" panose="020F0502020204030204" pitchFamily="34" charset="0"/>
              </a:rPr>
              <a:t>Este script permite la compilación del proyecto en modo producción de acuerdo con la configuración de </a:t>
            </a:r>
            <a:r>
              <a:rPr lang="es-EC" sz="2000" dirty="0" err="1">
                <a:effectLst/>
                <a:latin typeface="Montserrat Light" panose="00000400000000000000" pitchFamily="2" charset="0"/>
                <a:ea typeface="Calibri" panose="020F0502020204030204" pitchFamily="34" charset="0"/>
                <a:cs typeface="Calibri" panose="020F0502020204030204" pitchFamily="34" charset="0"/>
              </a:rPr>
              <a:t>webpack</a:t>
            </a:r>
            <a:r>
              <a:rPr lang="es-EC" sz="2000" dirty="0">
                <a:effectLst/>
                <a:latin typeface="Montserrat Light" panose="00000400000000000000" pitchFamily="2" charset="0"/>
                <a:ea typeface="Calibri" panose="020F0502020204030204" pitchFamily="34" charset="0"/>
                <a:cs typeface="Calibri" panose="020F0502020204030204" pitchFamily="34" charset="0"/>
              </a:rPr>
              <a:t>, esta acción generará un nuevo archivo en /</a:t>
            </a:r>
            <a:r>
              <a:rPr lang="es-EC" sz="2000" dirty="0" err="1">
                <a:effectLst/>
                <a:latin typeface="Montserrat Light" panose="00000400000000000000" pitchFamily="2" charset="0"/>
                <a:ea typeface="Calibri" panose="020F0502020204030204" pitchFamily="34" charset="0"/>
                <a:cs typeface="Calibri" panose="020F0502020204030204" pitchFamily="34" charset="0"/>
              </a:rPr>
              <a:t>dist</a:t>
            </a:r>
            <a:r>
              <a:rPr lang="es-EC" sz="2000" dirty="0">
                <a:effectLst/>
                <a:latin typeface="Montserrat Light" panose="00000400000000000000" pitchFamily="2" charset="0"/>
                <a:ea typeface="Calibri" panose="020F0502020204030204" pitchFamily="34" charset="0"/>
                <a:cs typeface="Calibri" panose="020F0502020204030204" pitchFamily="34" charset="0"/>
              </a:rPr>
              <a:t> lo cual será usada por el script </a:t>
            </a:r>
            <a:r>
              <a:rPr lang="es-EC" sz="2000" b="1" dirty="0">
                <a:effectLst/>
                <a:latin typeface="Montserrat Light" panose="00000400000000000000" pitchFamily="2" charset="0"/>
                <a:ea typeface="Calibri" panose="020F0502020204030204" pitchFamily="34" charset="0"/>
                <a:cs typeface="Calibri" panose="020F0502020204030204" pitchFamily="34" charset="0"/>
              </a:rPr>
              <a:t>server-pro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endParaRPr lang="es-EC" dirty="0"/>
          </a:p>
        </p:txBody>
      </p:sp>
    </p:spTree>
    <p:extLst>
      <p:ext uri="{BB962C8B-B14F-4D97-AF65-F5344CB8AC3E}">
        <p14:creationId xmlns:p14="http://schemas.microsoft.com/office/powerpoint/2010/main" val="193442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D12D4-3A72-4DFF-AB98-00DAB2C1AA93}"/>
              </a:ext>
            </a:extLst>
          </p:cNvPr>
          <p:cNvSpPr>
            <a:spLocks noGrp="1"/>
          </p:cNvSpPr>
          <p:nvPr>
            <p:ph type="title"/>
          </p:nvPr>
        </p:nvSpPr>
        <p:spPr>
          <a:xfrm>
            <a:off x="838200" y="914400"/>
            <a:ext cx="10515600" cy="776288"/>
          </a:xfrm>
        </p:spPr>
        <p:txBody>
          <a:bodyPr>
            <a:normAutofit/>
          </a:bodyPr>
          <a:lstStyle/>
          <a:p>
            <a:r>
              <a:rPr lang="es-EC" sz="3000" dirty="0">
                <a:solidFill>
                  <a:srgbClr val="222852"/>
                </a:solidFill>
                <a:latin typeface="Montserrat Medium" panose="00000600000000000000" pitchFamily="2" charset="0"/>
              </a:rPr>
              <a:t>Consumo de </a:t>
            </a:r>
            <a:r>
              <a:rPr lang="es-EC" sz="3000" dirty="0" err="1">
                <a:solidFill>
                  <a:srgbClr val="222852"/>
                </a:solidFill>
                <a:latin typeface="Montserrat Medium" panose="00000600000000000000" pitchFamily="2" charset="0"/>
              </a:rPr>
              <a:t>endpoints</a:t>
            </a:r>
            <a:endParaRPr lang="es-EC" sz="3000" dirty="0">
              <a:solidFill>
                <a:srgbClr val="222852"/>
              </a:solidFill>
              <a:latin typeface="Montserrat Medium" panose="00000600000000000000" pitchFamily="2" charset="0"/>
            </a:endParaRPr>
          </a:p>
        </p:txBody>
      </p:sp>
      <p:sp>
        <p:nvSpPr>
          <p:cNvPr id="3" name="Marcador de contenido 2">
            <a:extLst>
              <a:ext uri="{FF2B5EF4-FFF2-40B4-BE49-F238E27FC236}">
                <a16:creationId xmlns:a16="http://schemas.microsoft.com/office/drawing/2014/main" id="{10EA482F-9519-47E5-A384-1990B3DB2278}"/>
              </a:ext>
            </a:extLst>
          </p:cNvPr>
          <p:cNvSpPr>
            <a:spLocks noGrp="1"/>
          </p:cNvSpPr>
          <p:nvPr>
            <p:ph idx="1"/>
          </p:nvPr>
        </p:nvSpPr>
        <p:spPr/>
        <p:txBody>
          <a:bodyPr/>
          <a:lstStyle/>
          <a:p>
            <a:pPr marL="0" indent="0" algn="just">
              <a:lnSpc>
                <a:spcPct val="107000"/>
              </a:lnSpc>
              <a:spcAft>
                <a:spcPts val="800"/>
              </a:spcAft>
              <a:buNone/>
            </a:pPr>
            <a:r>
              <a:rPr lang="es-EC" sz="2000" dirty="0">
                <a:effectLst/>
                <a:latin typeface="Montserrat Light" panose="00000400000000000000" pitchFamily="2" charset="0"/>
                <a:ea typeface="Calibri" panose="020F0502020204030204" pitchFamily="34" charset="0"/>
                <a:cs typeface="Calibri" panose="020F0502020204030204" pitchFamily="34" charset="0"/>
              </a:rPr>
              <a:t>Para </a:t>
            </a:r>
            <a:r>
              <a:rPr lang="es-EC" sz="2000" dirty="0" err="1">
                <a:effectLst/>
                <a:latin typeface="Montserrat Light" panose="00000400000000000000" pitchFamily="2" charset="0"/>
                <a:ea typeface="Calibri" panose="020F0502020204030204" pitchFamily="34" charset="0"/>
                <a:cs typeface="Calibri" panose="020F0502020204030204" pitchFamily="34" charset="0"/>
              </a:rPr>
              <a:t>testing</a:t>
            </a:r>
            <a:r>
              <a:rPr lang="es-EC" sz="2000" dirty="0">
                <a:effectLst/>
                <a:latin typeface="Montserrat Light" panose="00000400000000000000" pitchFamily="2" charset="0"/>
                <a:ea typeface="Calibri" panose="020F0502020204030204" pitchFamily="34" charset="0"/>
                <a:cs typeface="Calibri" panose="020F0502020204030204" pitchFamily="34" charset="0"/>
              </a:rPr>
              <a:t> de los </a:t>
            </a:r>
            <a:r>
              <a:rPr lang="es-EC" sz="2000" dirty="0" err="1">
                <a:effectLst/>
                <a:latin typeface="Montserrat Light" panose="00000400000000000000" pitchFamily="2" charset="0"/>
                <a:ea typeface="Calibri" panose="020F0502020204030204" pitchFamily="34" charset="0"/>
                <a:cs typeface="Calibri" panose="020F0502020204030204" pitchFamily="34" charset="0"/>
              </a:rPr>
              <a:t>endpoints</a:t>
            </a:r>
            <a:r>
              <a:rPr lang="es-EC" sz="2000" dirty="0">
                <a:effectLst/>
                <a:latin typeface="Montserrat Light" panose="00000400000000000000" pitchFamily="2" charset="0"/>
                <a:ea typeface="Calibri" panose="020F0502020204030204" pitchFamily="34" charset="0"/>
                <a:cs typeface="Calibri" panose="020F0502020204030204" pitchFamily="34" charset="0"/>
              </a:rPr>
              <a:t> se requiere de un asistente de API Rest para poder realizar las peticiones al api, se puede utilizar cualquiera de las dos tecnologías a continuación mencionadas:</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C" sz="2000" dirty="0" err="1">
                <a:effectLst/>
                <a:latin typeface="Montserrat Light" panose="00000400000000000000" pitchFamily="2" charset="0"/>
                <a:ea typeface="Calibri" panose="020F0502020204030204" pitchFamily="34" charset="0"/>
                <a:cs typeface="Calibri" panose="020F0502020204030204" pitchFamily="34" charset="0"/>
              </a:rPr>
              <a:t>Postman</a:t>
            </a:r>
            <a:r>
              <a:rPr lang="es-EC" sz="2000" dirty="0">
                <a:effectLst/>
                <a:latin typeface="Montserrat Light" panose="00000400000000000000" pitchFamily="2" charset="0"/>
                <a:ea typeface="Calibri" panose="020F0502020204030204" pitchFamily="34" charset="0"/>
                <a:cs typeface="Calibri" panose="020F0502020204030204" pitchFamily="34" charset="0"/>
              </a:rPr>
              <a:t> (Recomendado)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C" sz="2000" dirty="0" err="1">
                <a:effectLst/>
                <a:latin typeface="Montserrat Light" panose="00000400000000000000" pitchFamily="2" charset="0"/>
                <a:ea typeface="Calibri" panose="020F0502020204030204" pitchFamily="34" charset="0"/>
                <a:cs typeface="Calibri" panose="020F0502020204030204" pitchFamily="34" charset="0"/>
              </a:rPr>
              <a:t>Insomnia</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EC" sz="2000" dirty="0">
                <a:effectLst/>
                <a:latin typeface="Montserrat Light" panose="00000400000000000000" pitchFamily="2" charset="0"/>
                <a:ea typeface="Calibri" panose="020F0502020204030204" pitchFamily="34" charset="0"/>
                <a:cs typeface="Calibri" panose="020F0502020204030204" pitchFamily="34" charset="0"/>
              </a:rPr>
              <a:t>Una vez instado el asistente se tiene que hacer </a:t>
            </a:r>
            <a:r>
              <a:rPr lang="es-EC" sz="2000" dirty="0" err="1">
                <a:effectLst/>
                <a:latin typeface="Montserrat Light" panose="00000400000000000000" pitchFamily="2" charset="0"/>
                <a:ea typeface="Calibri" panose="020F0502020204030204" pitchFamily="34" charset="0"/>
                <a:cs typeface="Calibri" panose="020F0502020204030204" pitchFamily="34" charset="0"/>
              </a:rPr>
              <a:t>testing</a:t>
            </a:r>
            <a:r>
              <a:rPr lang="es-EC" sz="2000" dirty="0">
                <a:effectLst/>
                <a:latin typeface="Montserrat Light" panose="00000400000000000000" pitchFamily="2" charset="0"/>
                <a:ea typeface="Calibri" panose="020F0502020204030204" pitchFamily="34" charset="0"/>
                <a:cs typeface="Calibri" panose="020F0502020204030204" pitchFamily="34" charset="0"/>
              </a:rPr>
              <a:t> de los </a:t>
            </a:r>
            <a:r>
              <a:rPr lang="es-EC" sz="2000" dirty="0" err="1">
                <a:effectLst/>
                <a:latin typeface="Montserrat Light" panose="00000400000000000000" pitchFamily="2" charset="0"/>
                <a:ea typeface="Calibri" panose="020F0502020204030204" pitchFamily="34" charset="0"/>
                <a:cs typeface="Calibri" panose="020F0502020204030204" pitchFamily="34" charset="0"/>
              </a:rPr>
              <a:t>endpoints</a:t>
            </a:r>
            <a:r>
              <a:rPr lang="es-EC" sz="2000" dirty="0">
                <a:effectLst/>
                <a:latin typeface="Montserrat Light" panose="00000400000000000000" pitchFamily="2" charset="0"/>
                <a:ea typeface="Calibri" panose="020F0502020204030204" pitchFamily="34" charset="0"/>
                <a:cs typeface="Calibri" panose="020F0502020204030204" pitchFamily="34" charset="0"/>
              </a:rPr>
              <a:t>.</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endParaRPr lang="es-EC" dirty="0"/>
          </a:p>
        </p:txBody>
      </p:sp>
    </p:spTree>
    <p:extLst>
      <p:ext uri="{BB962C8B-B14F-4D97-AF65-F5344CB8AC3E}">
        <p14:creationId xmlns:p14="http://schemas.microsoft.com/office/powerpoint/2010/main" val="1701674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9D544-878B-4698-A105-28A0FEEF2471}"/>
              </a:ext>
            </a:extLst>
          </p:cNvPr>
          <p:cNvSpPr>
            <a:spLocks noGrp="1"/>
          </p:cNvSpPr>
          <p:nvPr>
            <p:ph type="title"/>
          </p:nvPr>
        </p:nvSpPr>
        <p:spPr>
          <a:xfrm>
            <a:off x="838200" y="932155"/>
            <a:ext cx="10515600" cy="758533"/>
          </a:xfrm>
        </p:spPr>
        <p:txBody>
          <a:bodyPr>
            <a:normAutofit/>
          </a:bodyPr>
          <a:lstStyle/>
          <a:p>
            <a:r>
              <a:rPr lang="es-EC" sz="3000" dirty="0">
                <a:solidFill>
                  <a:srgbClr val="222852"/>
                </a:solidFill>
                <a:latin typeface="Montserrat Medium" panose="00000600000000000000" pitchFamily="2" charset="0"/>
              </a:rPr>
              <a:t>Importación de </a:t>
            </a:r>
            <a:r>
              <a:rPr lang="es-EC" sz="3000" dirty="0" err="1">
                <a:solidFill>
                  <a:srgbClr val="222852"/>
                </a:solidFill>
                <a:latin typeface="Montserrat Medium" panose="00000600000000000000" pitchFamily="2" charset="0"/>
              </a:rPr>
              <a:t>endpoints</a:t>
            </a:r>
            <a:r>
              <a:rPr lang="es-EC" sz="3000" dirty="0">
                <a:solidFill>
                  <a:srgbClr val="222852"/>
                </a:solidFill>
                <a:latin typeface="Montserrat Medium" panose="00000600000000000000" pitchFamily="2" charset="0"/>
              </a:rPr>
              <a:t> en </a:t>
            </a:r>
            <a:r>
              <a:rPr lang="es-EC" sz="3000" dirty="0" err="1">
                <a:solidFill>
                  <a:srgbClr val="222852"/>
                </a:solidFill>
                <a:latin typeface="Montserrat Medium" panose="00000600000000000000" pitchFamily="2" charset="0"/>
              </a:rPr>
              <a:t>Postman</a:t>
            </a:r>
            <a:endParaRPr lang="es-EC" sz="3000" dirty="0">
              <a:solidFill>
                <a:srgbClr val="222852"/>
              </a:solidFill>
              <a:latin typeface="Montserrat Medium" panose="00000600000000000000" pitchFamily="2" charset="0"/>
            </a:endParaRPr>
          </a:p>
        </p:txBody>
      </p:sp>
      <p:sp>
        <p:nvSpPr>
          <p:cNvPr id="3" name="Marcador de contenido 2">
            <a:extLst>
              <a:ext uri="{FF2B5EF4-FFF2-40B4-BE49-F238E27FC236}">
                <a16:creationId xmlns:a16="http://schemas.microsoft.com/office/drawing/2014/main" id="{F34B58ED-A113-41EC-8E20-4B2FF593BCA8}"/>
              </a:ext>
            </a:extLst>
          </p:cNvPr>
          <p:cNvSpPr>
            <a:spLocks noGrp="1"/>
          </p:cNvSpPr>
          <p:nvPr>
            <p:ph idx="1"/>
          </p:nvPr>
        </p:nvSpPr>
        <p:spPr/>
        <p:txBody>
          <a:bodyPr/>
          <a:lstStyle/>
          <a:p>
            <a:pPr algn="just">
              <a:lnSpc>
                <a:spcPct val="107000"/>
              </a:lnSpc>
              <a:spcAft>
                <a:spcPts val="800"/>
              </a:spcAft>
            </a:pPr>
            <a:r>
              <a:rPr lang="es-EC" sz="2000" dirty="0">
                <a:effectLst/>
                <a:latin typeface="Montserrat Light" panose="00000400000000000000" pitchFamily="2" charset="0"/>
                <a:ea typeface="Calibri" panose="020F0502020204030204" pitchFamily="34" charset="0"/>
                <a:cs typeface="Times New Roman" panose="02020603050405020304" pitchFamily="18" charset="0"/>
              </a:rPr>
              <a:t>Se ha exportado los </a:t>
            </a:r>
            <a:r>
              <a:rPr lang="es-EC" sz="2000" dirty="0" err="1">
                <a:effectLst/>
                <a:latin typeface="Montserrat Light" panose="00000400000000000000" pitchFamily="2" charset="0"/>
                <a:ea typeface="Calibri" panose="020F0502020204030204" pitchFamily="34" charset="0"/>
                <a:cs typeface="Times New Roman" panose="02020603050405020304" pitchFamily="18" charset="0"/>
              </a:rPr>
              <a:t>endpoints</a:t>
            </a:r>
            <a:r>
              <a:rPr lang="es-EC" sz="2000" dirty="0">
                <a:effectLst/>
                <a:latin typeface="Montserrat Light" panose="00000400000000000000" pitchFamily="2" charset="0"/>
                <a:ea typeface="Calibri" panose="020F0502020204030204" pitchFamily="34" charset="0"/>
                <a:cs typeface="Times New Roman" panose="02020603050405020304" pitchFamily="18" charset="0"/>
              </a:rPr>
              <a:t> que se ha desarrollado para el público de interés pueda realizar el consumo de los servicios de mejor manera.</a:t>
            </a:r>
          </a:p>
          <a:p>
            <a:pPr marL="342900" lvl="0" indent="-342900" algn="just">
              <a:lnSpc>
                <a:spcPct val="107000"/>
              </a:lnSpc>
              <a:spcAft>
                <a:spcPts val="800"/>
              </a:spcAft>
              <a:buFont typeface="+mj-lt"/>
              <a:buAutoNum type="arabicPeriod"/>
            </a:pPr>
            <a:r>
              <a:rPr lang="es-EC" sz="2000" dirty="0">
                <a:effectLst/>
                <a:latin typeface="Montserrat Light" panose="00000400000000000000" pitchFamily="2" charset="0"/>
                <a:ea typeface="Calibri" panose="020F0502020204030204" pitchFamily="34" charset="0"/>
                <a:cs typeface="Times New Roman" panose="02020603050405020304" pitchFamily="18" charset="0"/>
              </a:rPr>
              <a:t>En el menú File de </a:t>
            </a:r>
            <a:r>
              <a:rPr lang="es-EC" sz="2000" dirty="0" err="1">
                <a:effectLst/>
                <a:latin typeface="Montserrat Light" panose="00000400000000000000" pitchFamily="2" charset="0"/>
                <a:ea typeface="Calibri" panose="020F0502020204030204" pitchFamily="34" charset="0"/>
                <a:cs typeface="Times New Roman" panose="02020603050405020304" pitchFamily="18" charset="0"/>
              </a:rPr>
              <a:t>Postman</a:t>
            </a:r>
            <a:r>
              <a:rPr lang="es-EC" sz="2000" dirty="0">
                <a:effectLst/>
                <a:latin typeface="Montserrat Light" panose="00000400000000000000" pitchFamily="2" charset="0"/>
                <a:ea typeface="Calibri" panose="020F0502020204030204" pitchFamily="34" charset="0"/>
                <a:cs typeface="Times New Roman" panose="02020603050405020304" pitchFamily="18" charset="0"/>
              </a:rPr>
              <a:t> seleccionamos </a:t>
            </a:r>
            <a:r>
              <a:rPr lang="es-EC" sz="2000" dirty="0" err="1">
                <a:effectLst/>
                <a:latin typeface="Montserrat Light" panose="00000400000000000000" pitchFamily="2" charset="0"/>
                <a:ea typeface="Calibri" panose="020F0502020204030204" pitchFamily="34" charset="0"/>
                <a:cs typeface="Times New Roman" panose="02020603050405020304" pitchFamily="18" charset="0"/>
              </a:rPr>
              <a:t>import</a:t>
            </a:r>
            <a:r>
              <a:rPr lang="es-EC" sz="2000" dirty="0">
                <a:effectLst/>
                <a:latin typeface="Montserrat Light" panose="00000400000000000000" pitchFamily="2" charset="0"/>
                <a:ea typeface="Calibri" panose="020F0502020204030204" pitchFamily="34" charset="0"/>
                <a:cs typeface="Times New Roman" panose="02020603050405020304" pitchFamily="18" charset="0"/>
              </a:rPr>
              <a:t>… </a:t>
            </a:r>
          </a:p>
          <a:p>
            <a:endParaRPr lang="es-EC" dirty="0"/>
          </a:p>
        </p:txBody>
      </p:sp>
      <p:pic>
        <p:nvPicPr>
          <p:cNvPr id="4" name="Imagen 3" descr="Interfaz de usuario gráfica, Aplicación&#10;&#10;Descripción generada automáticamente">
            <a:extLst>
              <a:ext uri="{FF2B5EF4-FFF2-40B4-BE49-F238E27FC236}">
                <a16:creationId xmlns:a16="http://schemas.microsoft.com/office/drawing/2014/main" id="{026BAA39-4D32-462C-A528-935B3C96AD0D}"/>
              </a:ext>
            </a:extLst>
          </p:cNvPr>
          <p:cNvPicPr/>
          <p:nvPr/>
        </p:nvPicPr>
        <p:blipFill rotWithShape="1">
          <a:blip r:embed="rId2"/>
          <a:srcRect r="2027"/>
          <a:stretch/>
        </p:blipFill>
        <p:spPr bwMode="auto">
          <a:xfrm>
            <a:off x="838200" y="3277870"/>
            <a:ext cx="2405380" cy="30340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43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9F80AC-9137-4C15-BFF2-FB5057D10814}"/>
              </a:ext>
            </a:extLst>
          </p:cNvPr>
          <p:cNvSpPr>
            <a:spLocks noGrp="1"/>
          </p:cNvSpPr>
          <p:nvPr>
            <p:ph idx="1"/>
          </p:nvPr>
        </p:nvSpPr>
        <p:spPr>
          <a:xfrm>
            <a:off x="838200" y="944988"/>
            <a:ext cx="10515600" cy="5231975"/>
          </a:xfrm>
        </p:spPr>
        <p:txBody>
          <a:bodyPr/>
          <a:lstStyle/>
          <a:p>
            <a:pPr marL="0" indent="0">
              <a:buNone/>
            </a:pPr>
            <a:r>
              <a:rPr lang="es-EC" sz="2000" dirty="0">
                <a:effectLst/>
                <a:latin typeface="Montserrat Light" panose="00000400000000000000" pitchFamily="2" charset="0"/>
                <a:ea typeface="Calibri" panose="020F0502020204030204" pitchFamily="34" charset="0"/>
                <a:cs typeface="Times New Roman" panose="02020603050405020304" pitchFamily="18" charset="0"/>
              </a:rPr>
              <a:t>2.  Cargamos el archivo </a:t>
            </a:r>
            <a:r>
              <a:rPr lang="es-EC" sz="2000" dirty="0" err="1">
                <a:effectLst/>
                <a:latin typeface="Montserrat Light" panose="00000400000000000000" pitchFamily="2" charset="0"/>
                <a:ea typeface="Calibri" panose="020F0502020204030204" pitchFamily="34" charset="0"/>
                <a:cs typeface="Times New Roman" panose="02020603050405020304" pitchFamily="18" charset="0"/>
              </a:rPr>
              <a:t>wsfe-api.postman_collection.json</a:t>
            </a:r>
            <a:r>
              <a:rPr lang="es-EC" sz="2000" dirty="0">
                <a:effectLst/>
                <a:latin typeface="Montserrat Light" panose="00000400000000000000" pitchFamily="2" charset="0"/>
                <a:ea typeface="Calibri" panose="020F0502020204030204" pitchFamily="34" charset="0"/>
                <a:cs typeface="Times New Roman" panose="02020603050405020304" pitchFamily="18" charset="0"/>
              </a:rPr>
              <a:t> que se encuentra en los documentos entregados y presionamos </a:t>
            </a:r>
            <a:r>
              <a:rPr lang="es-EC" sz="2000" dirty="0" err="1">
                <a:effectLst/>
                <a:latin typeface="Montserrat Light" panose="00000400000000000000" pitchFamily="2" charset="0"/>
                <a:ea typeface="Calibri" panose="020F0502020204030204" pitchFamily="34" charset="0"/>
                <a:cs typeface="Times New Roman" panose="02020603050405020304" pitchFamily="18" charset="0"/>
              </a:rPr>
              <a:t>import</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endParaRPr lang="es-EC" dirty="0"/>
          </a:p>
        </p:txBody>
      </p:sp>
      <p:pic>
        <p:nvPicPr>
          <p:cNvPr id="4" name="Imagen 3" descr="Interfaz de usuario gráfica, Aplicación&#10;&#10;Descripción generada automáticamente">
            <a:extLst>
              <a:ext uri="{FF2B5EF4-FFF2-40B4-BE49-F238E27FC236}">
                <a16:creationId xmlns:a16="http://schemas.microsoft.com/office/drawing/2014/main" id="{A91BAFE0-AEF4-450A-9142-3E625A8CD305}"/>
              </a:ext>
            </a:extLst>
          </p:cNvPr>
          <p:cNvPicPr/>
          <p:nvPr/>
        </p:nvPicPr>
        <p:blipFill>
          <a:blip r:embed="rId2"/>
          <a:stretch>
            <a:fillRect/>
          </a:stretch>
        </p:blipFill>
        <p:spPr>
          <a:xfrm>
            <a:off x="838200" y="1735594"/>
            <a:ext cx="7259375" cy="4337216"/>
          </a:xfrm>
          <a:prstGeom prst="rect">
            <a:avLst/>
          </a:prstGeom>
        </p:spPr>
      </p:pic>
    </p:spTree>
    <p:extLst>
      <p:ext uri="{BB962C8B-B14F-4D97-AF65-F5344CB8AC3E}">
        <p14:creationId xmlns:p14="http://schemas.microsoft.com/office/powerpoint/2010/main" val="338750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65DB6D-3DF8-4464-A69E-F6BD4D041EED}"/>
              </a:ext>
            </a:extLst>
          </p:cNvPr>
          <p:cNvSpPr>
            <a:spLocks noGrp="1"/>
          </p:cNvSpPr>
          <p:nvPr>
            <p:ph idx="1"/>
          </p:nvPr>
        </p:nvSpPr>
        <p:spPr>
          <a:xfrm>
            <a:off x="838200" y="932155"/>
            <a:ext cx="10515600" cy="5244808"/>
          </a:xfrm>
        </p:spPr>
        <p:txBody>
          <a:bodyPr>
            <a:normAutofit fontScale="92500" lnSpcReduction="10000"/>
          </a:bodyPr>
          <a:lstStyle/>
          <a:p>
            <a:r>
              <a:rPr lang="es-EC" sz="2000" dirty="0">
                <a:effectLst/>
                <a:latin typeface="Montserrat Light" panose="00000400000000000000" pitchFamily="2" charset="0"/>
                <a:ea typeface="Calibri" panose="020F0502020204030204" pitchFamily="34" charset="0"/>
                <a:cs typeface="Calibri" panose="020F0502020204030204" pitchFamily="34" charset="0"/>
              </a:rPr>
              <a:t>Después de esta acción se le cargara todos los </a:t>
            </a:r>
            <a:r>
              <a:rPr lang="es-EC" sz="2000" dirty="0" err="1">
                <a:effectLst/>
                <a:latin typeface="Montserrat Light" panose="00000400000000000000" pitchFamily="2" charset="0"/>
                <a:ea typeface="Calibri" panose="020F0502020204030204" pitchFamily="34" charset="0"/>
                <a:cs typeface="Calibri" panose="020F0502020204030204" pitchFamily="34" charset="0"/>
              </a:rPr>
              <a:t>endpoints</a:t>
            </a:r>
            <a:r>
              <a:rPr lang="es-EC" sz="2000" dirty="0">
                <a:effectLst/>
                <a:latin typeface="Montserrat Light" panose="00000400000000000000" pitchFamily="2" charset="0"/>
                <a:ea typeface="Calibri" panose="020F0502020204030204" pitchFamily="34" charset="0"/>
                <a:cs typeface="Calibri" panose="020F0502020204030204" pitchFamily="34" charset="0"/>
              </a:rPr>
              <a:t> como se muestra a continuación.</a:t>
            </a:r>
          </a:p>
          <a:p>
            <a:endParaRPr lang="es-EC" sz="2000" dirty="0">
              <a:effectLst/>
              <a:latin typeface="Montserrat Light" panose="00000400000000000000" pitchFamily="2" charset="0"/>
              <a:ea typeface="Calibri" panose="020F0502020204030204" pitchFamily="34" charset="0"/>
              <a:cs typeface="Calibri" panose="020F0502020204030204" pitchFamily="34" charset="0"/>
            </a:endParaRPr>
          </a:p>
          <a:p>
            <a:endParaRPr lang="es-EC" sz="2000" dirty="0">
              <a:latin typeface="Montserrat Light" panose="00000400000000000000" pitchFamily="2" charset="0"/>
              <a:ea typeface="Calibri" panose="020F0502020204030204" pitchFamily="34" charset="0"/>
              <a:cs typeface="Calibri" panose="020F0502020204030204" pitchFamily="34" charset="0"/>
            </a:endParaRPr>
          </a:p>
          <a:p>
            <a:endParaRPr lang="es-EC" sz="2000" dirty="0">
              <a:effectLst/>
              <a:latin typeface="Montserrat Light" panose="00000400000000000000" pitchFamily="2" charset="0"/>
              <a:ea typeface="Calibri" panose="020F0502020204030204" pitchFamily="34" charset="0"/>
              <a:cs typeface="Calibri" panose="020F0502020204030204" pitchFamily="34" charset="0"/>
            </a:endParaRPr>
          </a:p>
          <a:p>
            <a:endParaRPr lang="es-EC" sz="2000" dirty="0">
              <a:latin typeface="Montserrat Light" panose="00000400000000000000" pitchFamily="2" charset="0"/>
              <a:ea typeface="Calibri" panose="020F0502020204030204" pitchFamily="34" charset="0"/>
              <a:cs typeface="Calibri" panose="020F0502020204030204" pitchFamily="34" charset="0"/>
            </a:endParaRPr>
          </a:p>
          <a:p>
            <a:endParaRPr lang="es-EC" sz="2000" dirty="0">
              <a:effectLst/>
              <a:latin typeface="Montserrat Light" panose="00000400000000000000" pitchFamily="2" charset="0"/>
              <a:ea typeface="Calibri" panose="020F0502020204030204" pitchFamily="34" charset="0"/>
              <a:cs typeface="Calibri" panose="020F0502020204030204" pitchFamily="34" charset="0"/>
            </a:endParaRPr>
          </a:p>
          <a:p>
            <a:endParaRPr lang="es-EC" sz="2000" dirty="0">
              <a:latin typeface="Montserrat Light" panose="00000400000000000000" pitchFamily="2" charset="0"/>
              <a:ea typeface="Calibri" panose="020F0502020204030204" pitchFamily="34" charset="0"/>
              <a:cs typeface="Calibri" panose="020F0502020204030204" pitchFamily="34" charset="0"/>
            </a:endParaRPr>
          </a:p>
          <a:p>
            <a:endParaRPr lang="es-EC" sz="2000" dirty="0">
              <a:effectLst/>
              <a:latin typeface="Montserrat Light" panose="00000400000000000000" pitchFamily="2" charset="0"/>
              <a:ea typeface="Calibri" panose="020F0502020204030204" pitchFamily="34" charset="0"/>
              <a:cs typeface="Calibri" panose="020F0502020204030204" pitchFamily="34" charset="0"/>
            </a:endParaRPr>
          </a:p>
          <a:p>
            <a:endParaRPr lang="es-EC" sz="2000" dirty="0">
              <a:latin typeface="Montserrat Light" panose="00000400000000000000" pitchFamily="2" charset="0"/>
              <a:ea typeface="Calibri" panose="020F0502020204030204" pitchFamily="34" charset="0"/>
              <a:cs typeface="Calibri" panose="020F0502020204030204" pitchFamily="34" charset="0"/>
            </a:endParaRPr>
          </a:p>
          <a:p>
            <a:endParaRPr lang="es-EC" sz="2000" dirty="0">
              <a:effectLst/>
              <a:latin typeface="Montserrat Light" panose="00000400000000000000" pitchFamily="2" charset="0"/>
              <a:ea typeface="Calibri" panose="020F0502020204030204" pitchFamily="34" charset="0"/>
              <a:cs typeface="Calibri" panose="020F0502020204030204" pitchFamily="34" charset="0"/>
            </a:endParaRPr>
          </a:p>
          <a:p>
            <a:endParaRPr lang="es-EC" sz="2000" dirty="0">
              <a:latin typeface="Montserrat Light" panose="00000400000000000000" pitchFamily="2" charset="0"/>
              <a:ea typeface="Calibri" panose="020F0502020204030204" pitchFamily="34" charset="0"/>
              <a:cs typeface="Calibri" panose="020F0502020204030204" pitchFamily="34" charset="0"/>
            </a:endParaRPr>
          </a:p>
          <a:p>
            <a:r>
              <a:rPr lang="es-EC" sz="2000" dirty="0">
                <a:effectLst/>
                <a:latin typeface="Montserrat Light" panose="00000400000000000000" pitchFamily="2" charset="0"/>
                <a:ea typeface="Calibri" panose="020F0502020204030204" pitchFamily="34" charset="0"/>
                <a:cs typeface="Calibri" panose="020F0502020204030204" pitchFamily="34" charset="0"/>
              </a:rPr>
              <a:t>Nota: Tener mucho en cuenta que aquí están todos los </a:t>
            </a:r>
            <a:r>
              <a:rPr lang="es-EC" sz="2000" dirty="0" err="1">
                <a:effectLst/>
                <a:latin typeface="Montserrat Light" panose="00000400000000000000" pitchFamily="2" charset="0"/>
                <a:ea typeface="Calibri" panose="020F0502020204030204" pitchFamily="34" charset="0"/>
                <a:cs typeface="Calibri" panose="020F0502020204030204" pitchFamily="34" charset="0"/>
              </a:rPr>
              <a:t>endpoints</a:t>
            </a:r>
            <a:r>
              <a:rPr lang="es-EC" sz="2000" dirty="0">
                <a:effectLst/>
                <a:latin typeface="Montserrat Light" panose="00000400000000000000" pitchFamily="2" charset="0"/>
                <a:ea typeface="Calibri" panose="020F0502020204030204" pitchFamily="34" charset="0"/>
                <a:cs typeface="Calibri" panose="020F0502020204030204" pitchFamily="34" charset="0"/>
              </a:rPr>
              <a:t> tanto para el consumo del api como para la administración, se tiene que analizar bien a quien se entrega esta información ya que podría causar problemas futuros si no se usa responsablemente.</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C" dirty="0"/>
          </a:p>
        </p:txBody>
      </p:sp>
      <p:pic>
        <p:nvPicPr>
          <p:cNvPr id="5" name="Imagen 4" descr="Texto&#10;&#10;Descripción generada automáticamente con confianza media">
            <a:extLst>
              <a:ext uri="{FF2B5EF4-FFF2-40B4-BE49-F238E27FC236}">
                <a16:creationId xmlns:a16="http://schemas.microsoft.com/office/drawing/2014/main" id="{F8D2C53D-DC22-4525-BECC-50DBBFD318A8}"/>
              </a:ext>
            </a:extLst>
          </p:cNvPr>
          <p:cNvPicPr>
            <a:picLocks noChangeAspect="1"/>
          </p:cNvPicPr>
          <p:nvPr/>
        </p:nvPicPr>
        <p:blipFill>
          <a:blip r:embed="rId2"/>
          <a:stretch>
            <a:fillRect/>
          </a:stretch>
        </p:blipFill>
        <p:spPr>
          <a:xfrm>
            <a:off x="838200" y="1591047"/>
            <a:ext cx="3439005" cy="3267531"/>
          </a:xfrm>
          <a:prstGeom prst="rect">
            <a:avLst/>
          </a:prstGeom>
        </p:spPr>
      </p:pic>
    </p:spTree>
    <p:extLst>
      <p:ext uri="{BB962C8B-B14F-4D97-AF65-F5344CB8AC3E}">
        <p14:creationId xmlns:p14="http://schemas.microsoft.com/office/powerpoint/2010/main" val="290641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1F7A9-542C-420A-AACB-E5A87CEE4AC7}"/>
              </a:ext>
            </a:extLst>
          </p:cNvPr>
          <p:cNvSpPr>
            <a:spLocks noGrp="1"/>
          </p:cNvSpPr>
          <p:nvPr>
            <p:ph type="title"/>
          </p:nvPr>
        </p:nvSpPr>
        <p:spPr>
          <a:xfrm>
            <a:off x="838200" y="914400"/>
            <a:ext cx="10515600" cy="776288"/>
          </a:xfrm>
        </p:spPr>
        <p:txBody>
          <a:bodyPr>
            <a:normAutofit/>
          </a:bodyPr>
          <a:lstStyle/>
          <a:p>
            <a:r>
              <a:rPr lang="es-EC" sz="3000" dirty="0">
                <a:solidFill>
                  <a:srgbClr val="222852"/>
                </a:solidFill>
                <a:latin typeface="Montserrat Medium" panose="00000600000000000000" pitchFamily="2" charset="0"/>
              </a:rPr>
              <a:t>Introducción</a:t>
            </a:r>
          </a:p>
        </p:txBody>
      </p:sp>
      <p:sp>
        <p:nvSpPr>
          <p:cNvPr id="3" name="Marcador de contenido 2">
            <a:extLst>
              <a:ext uri="{FF2B5EF4-FFF2-40B4-BE49-F238E27FC236}">
                <a16:creationId xmlns:a16="http://schemas.microsoft.com/office/drawing/2014/main" id="{6C2FF32A-8726-4C59-B2AD-7CD56BD4902E}"/>
              </a:ext>
            </a:extLst>
          </p:cNvPr>
          <p:cNvSpPr>
            <a:spLocks noGrp="1"/>
          </p:cNvSpPr>
          <p:nvPr>
            <p:ph idx="1"/>
          </p:nvPr>
        </p:nvSpPr>
        <p:spPr/>
        <p:txBody>
          <a:bodyPr>
            <a:normAutofit/>
          </a:bodyPr>
          <a:lstStyle/>
          <a:p>
            <a:pPr algn="just"/>
            <a:r>
              <a:rPr lang="es-EC" sz="2000" dirty="0">
                <a:latin typeface="Montserrat Light" panose="00000400000000000000" pitchFamily="2" charset="0"/>
              </a:rPr>
              <a:t>En base a los requerimientos planteados por el Administrador de TIC´S del GADMP se ha desarrollado un middleware que interactúa con los servicios del SRI, se ha tomado como referencias la experiencia de las anteriores tecnologías que se encargaban del proceso de facturación electrónica para poder cubrir las necesidades actualmente expuesta.</a:t>
            </a:r>
          </a:p>
        </p:txBody>
      </p:sp>
    </p:spTree>
    <p:extLst>
      <p:ext uri="{BB962C8B-B14F-4D97-AF65-F5344CB8AC3E}">
        <p14:creationId xmlns:p14="http://schemas.microsoft.com/office/powerpoint/2010/main" val="404811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0DD3E7-5397-4B47-A35F-6B09B28BE9CB}"/>
              </a:ext>
            </a:extLst>
          </p:cNvPr>
          <p:cNvSpPr>
            <a:spLocks noGrp="1"/>
          </p:cNvSpPr>
          <p:nvPr>
            <p:ph type="title"/>
          </p:nvPr>
        </p:nvSpPr>
        <p:spPr>
          <a:xfrm>
            <a:off x="838200" y="914400"/>
            <a:ext cx="10515600" cy="776288"/>
          </a:xfrm>
        </p:spPr>
        <p:txBody>
          <a:bodyPr>
            <a:normAutofit/>
          </a:bodyPr>
          <a:lstStyle/>
          <a:p>
            <a:r>
              <a:rPr lang="es-EC" sz="3000" dirty="0">
                <a:solidFill>
                  <a:srgbClr val="222852"/>
                </a:solidFill>
                <a:latin typeface="Montserrat Medium" panose="00000600000000000000" pitchFamily="2" charset="0"/>
              </a:rPr>
              <a:t>Arquitectura del Api</a:t>
            </a:r>
          </a:p>
        </p:txBody>
      </p:sp>
      <p:sp>
        <p:nvSpPr>
          <p:cNvPr id="3" name="Marcador de contenido 2">
            <a:extLst>
              <a:ext uri="{FF2B5EF4-FFF2-40B4-BE49-F238E27FC236}">
                <a16:creationId xmlns:a16="http://schemas.microsoft.com/office/drawing/2014/main" id="{AB907B96-8758-4133-AD54-92E0EA0F1AB4}"/>
              </a:ext>
            </a:extLst>
          </p:cNvPr>
          <p:cNvSpPr>
            <a:spLocks noGrp="1"/>
          </p:cNvSpPr>
          <p:nvPr>
            <p:ph idx="1"/>
          </p:nvPr>
        </p:nvSpPr>
        <p:spPr/>
        <p:txBody>
          <a:bodyPr>
            <a:normAutofit/>
          </a:bodyPr>
          <a:lstStyle/>
          <a:p>
            <a:pPr algn="just"/>
            <a:r>
              <a:rPr lang="es-EC" sz="2000" dirty="0">
                <a:latin typeface="Montserrat Light" panose="00000400000000000000" pitchFamily="2" charset="0"/>
              </a:rPr>
              <a:t>Se ha planteado una arquitectura escalable en la cual cualquier persona que quiera factura la pueda hacer a través del api, lo cual facilita el crecimiento y adaptabilidad con las nuevas tecnologías que se implementaran a futuro.</a:t>
            </a:r>
          </a:p>
        </p:txBody>
      </p:sp>
    </p:spTree>
    <p:extLst>
      <p:ext uri="{BB962C8B-B14F-4D97-AF65-F5344CB8AC3E}">
        <p14:creationId xmlns:p14="http://schemas.microsoft.com/office/powerpoint/2010/main" val="61937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9845B-65DD-4FC9-8BD4-246601A97F80}"/>
              </a:ext>
            </a:extLst>
          </p:cNvPr>
          <p:cNvSpPr>
            <a:spLocks noGrp="1"/>
          </p:cNvSpPr>
          <p:nvPr>
            <p:ph type="title"/>
          </p:nvPr>
        </p:nvSpPr>
        <p:spPr>
          <a:xfrm>
            <a:off x="838200" y="905522"/>
            <a:ext cx="10515600" cy="785166"/>
          </a:xfrm>
        </p:spPr>
        <p:txBody>
          <a:bodyPr>
            <a:normAutofit/>
          </a:bodyPr>
          <a:lstStyle/>
          <a:p>
            <a:r>
              <a:rPr lang="es-EC" sz="3000" dirty="0" err="1">
                <a:solidFill>
                  <a:srgbClr val="222852"/>
                </a:solidFill>
                <a:latin typeface="Montserrat Medium" panose="00000600000000000000" pitchFamily="2" charset="0"/>
              </a:rPr>
              <a:t>Stack</a:t>
            </a:r>
            <a:endParaRPr lang="es-EC" sz="3000" dirty="0">
              <a:solidFill>
                <a:srgbClr val="222852"/>
              </a:solidFill>
              <a:latin typeface="Montserrat Medium" panose="00000600000000000000" pitchFamily="2" charset="0"/>
            </a:endParaRPr>
          </a:p>
        </p:txBody>
      </p:sp>
      <p:sp>
        <p:nvSpPr>
          <p:cNvPr id="3" name="Marcador de contenido 2">
            <a:extLst>
              <a:ext uri="{FF2B5EF4-FFF2-40B4-BE49-F238E27FC236}">
                <a16:creationId xmlns:a16="http://schemas.microsoft.com/office/drawing/2014/main" id="{22DC3DBB-75DA-4B44-BD94-59B9759C9E5A}"/>
              </a:ext>
            </a:extLst>
          </p:cNvPr>
          <p:cNvSpPr>
            <a:spLocks noGrp="1"/>
          </p:cNvSpPr>
          <p:nvPr>
            <p:ph idx="1"/>
          </p:nvPr>
        </p:nvSpPr>
        <p:spPr/>
        <p:txBody>
          <a:bodyPr>
            <a:normAutofit fontScale="92500" lnSpcReduction="20000"/>
          </a:bodyPr>
          <a:lstStyle/>
          <a:p>
            <a:pPr marL="0" indent="0" algn="just">
              <a:lnSpc>
                <a:spcPct val="107000"/>
              </a:lnSpc>
              <a:spcBef>
                <a:spcPts val="200"/>
              </a:spcBef>
              <a:buNone/>
            </a:pPr>
            <a:r>
              <a:rPr lang="es-EC" sz="1800" b="1" dirty="0" err="1">
                <a:solidFill>
                  <a:srgbClr val="2F5496"/>
                </a:solidFill>
                <a:effectLst/>
                <a:latin typeface="Montserrat Medium" panose="00000600000000000000" pitchFamily="2" charset="0"/>
                <a:ea typeface="Times New Roman" panose="02020603050405020304" pitchFamily="18" charset="0"/>
                <a:cs typeface="Times New Roman" panose="02020603050405020304" pitchFamily="18" charset="0"/>
              </a:rPr>
              <a:t>Backend</a:t>
            </a:r>
            <a:endParaRPr lang="es-EC" sz="1800" b="1" dirty="0">
              <a:solidFill>
                <a:srgbClr val="2F5496"/>
              </a:solidFill>
              <a:effectLst/>
              <a:latin typeface="Montserrat Medium" panose="00000600000000000000" pitchFamily="2"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s-EC" sz="1800" dirty="0">
                <a:effectLst/>
                <a:latin typeface="Montserrat Light" panose="00000400000000000000" pitchFamily="2" charset="0"/>
                <a:ea typeface="Calibri" panose="020F0502020204030204" pitchFamily="34" charset="0"/>
                <a:cs typeface="Calibri" panose="020F0502020204030204" pitchFamily="34" charset="0"/>
              </a:rPr>
              <a:t>Se ha tomado como tecnología base Nodejs y Express para la creación del Api, debido a su flexibilidad y afinidad que tienes con las tecnologías web como lo son Angular, React o Vue.</a:t>
            </a:r>
            <a:endParaRPr lang="es-EC" sz="18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lnSpc>
                <a:spcPct val="107000"/>
              </a:lnSpc>
            </a:pPr>
            <a:r>
              <a:rPr lang="es-EC" sz="1800" dirty="0">
                <a:effectLst/>
                <a:latin typeface="Montserrat Light" panose="00000400000000000000" pitchFamily="2" charset="0"/>
                <a:ea typeface="Calibri" panose="020F0502020204030204" pitchFamily="34" charset="0"/>
                <a:cs typeface="Calibri" panose="020F0502020204030204" pitchFamily="34" charset="0"/>
              </a:rPr>
              <a:t>Versión Nodejs - 15.14.0</a:t>
            </a:r>
            <a:endParaRPr lang="es-EC" sz="18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s-EC" sz="1800" dirty="0">
                <a:effectLst/>
                <a:latin typeface="Montserrat Light" panose="00000400000000000000" pitchFamily="2" charset="0"/>
                <a:ea typeface="Calibri" panose="020F0502020204030204" pitchFamily="34" charset="0"/>
                <a:cs typeface="Calibri" panose="020F0502020204030204" pitchFamily="34" charset="0"/>
              </a:rPr>
              <a:t>Versión Express - 4.17.1</a:t>
            </a:r>
            <a:endParaRPr lang="es-EC" sz="1800" dirty="0">
              <a:effectLst/>
              <a:latin typeface="Montserrat Light" panose="00000400000000000000" pitchFamily="2" charset="0"/>
              <a:ea typeface="Calibri" panose="020F0502020204030204" pitchFamily="34" charset="0"/>
              <a:cs typeface="Times New Roman" panose="02020603050405020304" pitchFamily="18" charset="0"/>
            </a:endParaRPr>
          </a:p>
          <a:p>
            <a:pPr marL="0" indent="0" algn="just">
              <a:lnSpc>
                <a:spcPct val="107000"/>
              </a:lnSpc>
              <a:spcBef>
                <a:spcPts val="200"/>
              </a:spcBef>
              <a:buNone/>
            </a:pPr>
            <a:r>
              <a:rPr lang="es-EC" sz="1800" b="1" dirty="0">
                <a:solidFill>
                  <a:srgbClr val="2F5496"/>
                </a:solidFill>
                <a:effectLst/>
                <a:latin typeface="Montserrat Medium" panose="00000600000000000000" pitchFamily="2" charset="0"/>
                <a:ea typeface="Times New Roman" panose="02020603050405020304" pitchFamily="18" charset="0"/>
                <a:cs typeface="Times New Roman" panose="02020603050405020304" pitchFamily="18" charset="0"/>
              </a:rPr>
              <a:t>Frontend</a:t>
            </a:r>
          </a:p>
          <a:p>
            <a:pPr marL="0" indent="0" algn="just">
              <a:lnSpc>
                <a:spcPct val="107000"/>
              </a:lnSpc>
              <a:spcAft>
                <a:spcPts val="800"/>
              </a:spcAft>
              <a:buNone/>
            </a:pPr>
            <a:r>
              <a:rPr lang="es-EC" sz="1800" dirty="0">
                <a:effectLst/>
                <a:latin typeface="Montserrat Light" panose="00000400000000000000" pitchFamily="2" charset="0"/>
                <a:ea typeface="Calibri" panose="020F0502020204030204" pitchFamily="34" charset="0"/>
                <a:cs typeface="Calibri" panose="020F0502020204030204" pitchFamily="34" charset="0"/>
              </a:rPr>
              <a:t>Para el frontend se ha escogido Angular debido a la integración en el equipo de trabajo.</a:t>
            </a:r>
            <a:endParaRPr lang="es-EC" sz="18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s-EC" sz="1800" dirty="0">
                <a:effectLst/>
                <a:latin typeface="Montserrat Light" panose="00000400000000000000" pitchFamily="2" charset="0"/>
                <a:ea typeface="Calibri" panose="020F0502020204030204" pitchFamily="34" charset="0"/>
                <a:cs typeface="Calibri" panose="020F0502020204030204" pitchFamily="34" charset="0"/>
              </a:rPr>
              <a:t>Versión Angular - 11.2</a:t>
            </a:r>
            <a:endParaRPr lang="es-EC" sz="1800" dirty="0">
              <a:effectLst/>
              <a:latin typeface="Montserrat Light" panose="00000400000000000000" pitchFamily="2" charset="0"/>
              <a:ea typeface="Calibri" panose="020F0502020204030204" pitchFamily="34" charset="0"/>
              <a:cs typeface="Times New Roman" panose="02020603050405020304" pitchFamily="18" charset="0"/>
            </a:endParaRPr>
          </a:p>
          <a:p>
            <a:pPr marL="0" indent="0" algn="just">
              <a:lnSpc>
                <a:spcPct val="107000"/>
              </a:lnSpc>
              <a:spcBef>
                <a:spcPts val="200"/>
              </a:spcBef>
              <a:buNone/>
            </a:pPr>
            <a:r>
              <a:rPr lang="es-EC" sz="1800" b="1" dirty="0">
                <a:solidFill>
                  <a:srgbClr val="2F5496"/>
                </a:solidFill>
                <a:effectLst/>
                <a:latin typeface="Montserrat Medium" panose="00000600000000000000" pitchFamily="2" charset="0"/>
                <a:ea typeface="Times New Roman" panose="02020603050405020304" pitchFamily="18" charset="0"/>
                <a:cs typeface="Times New Roman" panose="02020603050405020304" pitchFamily="18" charset="0"/>
              </a:rPr>
              <a:t>Base de datos</a:t>
            </a:r>
          </a:p>
          <a:p>
            <a:pPr marL="0" indent="0" algn="just">
              <a:lnSpc>
                <a:spcPct val="107000"/>
              </a:lnSpc>
              <a:spcAft>
                <a:spcPts val="800"/>
              </a:spcAft>
              <a:buNone/>
            </a:pPr>
            <a:r>
              <a:rPr lang="es-EC" sz="1800" dirty="0">
                <a:effectLst/>
                <a:latin typeface="Montserrat Light" panose="00000400000000000000" pitchFamily="2" charset="0"/>
                <a:ea typeface="Calibri" panose="020F0502020204030204" pitchFamily="34" charset="0"/>
                <a:cs typeface="Calibri" panose="020F0502020204030204" pitchFamily="34" charset="0"/>
              </a:rPr>
              <a:t>Se trabajo con un gestor de base de datos relacional PostgreSQL debido a que toda la información se encuentra en este gestor.</a:t>
            </a:r>
            <a:endParaRPr lang="es-EC" sz="18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s-EC" sz="1800" dirty="0">
                <a:effectLst/>
                <a:latin typeface="Montserrat Light" panose="00000400000000000000" pitchFamily="2" charset="0"/>
                <a:ea typeface="Calibri" panose="020F0502020204030204" pitchFamily="34" charset="0"/>
                <a:cs typeface="Calibri" panose="020F0502020204030204" pitchFamily="34" charset="0"/>
              </a:rPr>
              <a:t>Versión PostgreSQL - 9.2</a:t>
            </a:r>
            <a:endParaRPr lang="es-EC" sz="1800" dirty="0">
              <a:effectLst/>
              <a:latin typeface="Montserrat Light" panose="00000400000000000000" pitchFamily="2" charset="0"/>
              <a:ea typeface="Calibri" panose="020F0502020204030204" pitchFamily="34" charset="0"/>
              <a:cs typeface="Times New Roman" panose="02020603050405020304" pitchFamily="18" charset="0"/>
            </a:endParaRPr>
          </a:p>
          <a:p>
            <a:endParaRPr lang="es-EC" dirty="0"/>
          </a:p>
        </p:txBody>
      </p:sp>
    </p:spTree>
    <p:extLst>
      <p:ext uri="{BB962C8B-B14F-4D97-AF65-F5344CB8AC3E}">
        <p14:creationId xmlns:p14="http://schemas.microsoft.com/office/powerpoint/2010/main" val="9121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D7376-63FE-44EF-8388-58FCF0CB8C5E}"/>
              </a:ext>
            </a:extLst>
          </p:cNvPr>
          <p:cNvSpPr>
            <a:spLocks noGrp="1"/>
          </p:cNvSpPr>
          <p:nvPr>
            <p:ph type="title"/>
          </p:nvPr>
        </p:nvSpPr>
        <p:spPr>
          <a:xfrm>
            <a:off x="838200" y="896645"/>
            <a:ext cx="10515600" cy="794043"/>
          </a:xfrm>
        </p:spPr>
        <p:txBody>
          <a:bodyPr>
            <a:normAutofit/>
          </a:bodyPr>
          <a:lstStyle/>
          <a:p>
            <a:r>
              <a:rPr lang="es-EC" sz="3000" dirty="0">
                <a:solidFill>
                  <a:srgbClr val="222852"/>
                </a:solidFill>
                <a:latin typeface="Montserrat Medium" panose="00000600000000000000" pitchFamily="2" charset="0"/>
              </a:rPr>
              <a:t>Archivo de configuración del Api</a:t>
            </a:r>
          </a:p>
        </p:txBody>
      </p:sp>
      <p:sp>
        <p:nvSpPr>
          <p:cNvPr id="3" name="Marcador de contenido 2">
            <a:extLst>
              <a:ext uri="{FF2B5EF4-FFF2-40B4-BE49-F238E27FC236}">
                <a16:creationId xmlns:a16="http://schemas.microsoft.com/office/drawing/2014/main" id="{27A0FA7C-0220-43E4-A5E6-70FA99E913A0}"/>
              </a:ext>
            </a:extLst>
          </p:cNvPr>
          <p:cNvSpPr>
            <a:spLocks noGrp="1"/>
          </p:cNvSpPr>
          <p:nvPr>
            <p:ph idx="1"/>
          </p:nvPr>
        </p:nvSpPr>
        <p:spPr/>
        <p:txBody>
          <a:bodyPr/>
          <a:lstStyle/>
          <a:p>
            <a:pPr algn="just">
              <a:lnSpc>
                <a:spcPct val="107000"/>
              </a:lnSpc>
              <a:spcAft>
                <a:spcPts val="800"/>
              </a:spcAft>
            </a:pPr>
            <a:r>
              <a:rPr lang="es-EC" sz="2000" dirty="0">
                <a:effectLst/>
                <a:latin typeface="Montserrat Light" panose="00000400000000000000" pitchFamily="2" charset="0"/>
                <a:ea typeface="Calibri" panose="020F0502020204030204" pitchFamily="34" charset="0"/>
                <a:cs typeface="Calibri" panose="020F0502020204030204" pitchFamily="34" charset="0"/>
              </a:rPr>
              <a:t>El api tiene un archivo de configuración que se encarga de las conexiones a servicios externos como Alfresco, SMTP, Base de datos, etc. </a:t>
            </a:r>
            <a:endParaRPr lang="es-EC" sz="2000" dirty="0">
              <a:latin typeface="Montserrat Light" panose="00000400000000000000" pitchFamily="2"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EC" sz="2000" dirty="0">
                <a:effectLst/>
                <a:latin typeface="Montserrat Light" panose="00000400000000000000" pitchFamily="2" charset="0"/>
                <a:ea typeface="Calibri" panose="020F0502020204030204" pitchFamily="34" charset="0"/>
                <a:cs typeface="Calibri" panose="020F0502020204030204" pitchFamily="34" charset="0"/>
              </a:rPr>
              <a:t>A continuación, se explicará para que sirve cada uno de los parámetros incluidos en este archivo.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EC" sz="2000" b="1" dirty="0">
                <a:effectLst/>
                <a:latin typeface="Montserrat Light" panose="00000400000000000000" pitchFamily="2" charset="0"/>
                <a:ea typeface="Calibri" panose="020F0502020204030204" pitchFamily="34" charset="0"/>
                <a:cs typeface="Calibri" panose="020F0502020204030204" pitchFamily="34" charset="0"/>
              </a:rPr>
              <a:t>Nota:</a:t>
            </a:r>
            <a:r>
              <a:rPr lang="es-EC" sz="2000" dirty="0">
                <a:effectLst/>
                <a:latin typeface="Montserrat Light" panose="00000400000000000000" pitchFamily="2" charset="0"/>
                <a:ea typeface="Calibri" panose="020F0502020204030204" pitchFamily="34" charset="0"/>
                <a:cs typeface="Calibri" panose="020F0502020204030204" pitchFamily="34" charset="0"/>
              </a:rPr>
              <a:t>  El Archivo se encuentra en la ruta raíz del proyecto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endParaRPr lang="es-EC" dirty="0"/>
          </a:p>
        </p:txBody>
      </p:sp>
    </p:spTree>
    <p:extLst>
      <p:ext uri="{BB962C8B-B14F-4D97-AF65-F5344CB8AC3E}">
        <p14:creationId xmlns:p14="http://schemas.microsoft.com/office/powerpoint/2010/main" val="352699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EC2E0-7757-439F-8F91-76FA26FDBF3E}"/>
              </a:ext>
            </a:extLst>
          </p:cNvPr>
          <p:cNvSpPr>
            <a:spLocks noGrp="1"/>
          </p:cNvSpPr>
          <p:nvPr>
            <p:ph type="title"/>
          </p:nvPr>
        </p:nvSpPr>
        <p:spPr>
          <a:xfrm>
            <a:off x="838200" y="896645"/>
            <a:ext cx="10515600" cy="794043"/>
          </a:xfrm>
        </p:spPr>
        <p:txBody>
          <a:bodyPr>
            <a:normAutofit/>
          </a:bodyPr>
          <a:lstStyle/>
          <a:p>
            <a:r>
              <a:rPr lang="es-EC" sz="3000" dirty="0" err="1">
                <a:solidFill>
                  <a:srgbClr val="222852"/>
                </a:solidFill>
                <a:latin typeface="Montserrat Medium" panose="00000600000000000000" pitchFamily="2" charset="0"/>
              </a:rPr>
              <a:t>configuracionApi</a:t>
            </a:r>
            <a:endParaRPr lang="es-EC" sz="3000" dirty="0">
              <a:solidFill>
                <a:srgbClr val="222852"/>
              </a:solidFill>
              <a:latin typeface="Montserrat Medium" panose="00000600000000000000" pitchFamily="2" charset="0"/>
            </a:endParaRPr>
          </a:p>
        </p:txBody>
      </p:sp>
      <p:sp>
        <p:nvSpPr>
          <p:cNvPr id="3" name="Marcador de contenido 2">
            <a:extLst>
              <a:ext uri="{FF2B5EF4-FFF2-40B4-BE49-F238E27FC236}">
                <a16:creationId xmlns:a16="http://schemas.microsoft.com/office/drawing/2014/main" id="{459C939D-FAD2-47A1-847F-668147F33DFE}"/>
              </a:ext>
            </a:extLst>
          </p:cNvPr>
          <p:cNvSpPr>
            <a:spLocks noGrp="1"/>
          </p:cNvSpPr>
          <p:nvPr>
            <p:ph idx="1"/>
          </p:nvPr>
        </p:nvSpPr>
        <p:spPr/>
        <p:txBody>
          <a:bodyPr/>
          <a:lstStyle/>
          <a:p>
            <a:pPr algn="just"/>
            <a:r>
              <a:rPr lang="es-EC" sz="2000" b="1" dirty="0" err="1">
                <a:effectLst/>
                <a:latin typeface="Montserrat Light" panose="00000400000000000000" pitchFamily="2" charset="0"/>
                <a:ea typeface="Calibri" panose="020F0502020204030204" pitchFamily="34" charset="0"/>
                <a:cs typeface="Calibri" panose="020F0502020204030204" pitchFamily="34" charset="0"/>
              </a:rPr>
              <a:t>timeToWatingAutorization</a:t>
            </a:r>
            <a:r>
              <a:rPr lang="es-EC" sz="2000" b="1" dirty="0">
                <a:effectLst/>
                <a:latin typeface="Montserrat Light" panose="00000400000000000000" pitchFamily="2" charset="0"/>
                <a:ea typeface="Calibri" panose="020F0502020204030204" pitchFamily="34" charset="0"/>
                <a:cs typeface="Calibri" panose="020F0502020204030204" pitchFamily="34" charset="0"/>
              </a:rPr>
              <a:t>: </a:t>
            </a:r>
            <a:r>
              <a:rPr lang="es-EC" sz="2000" dirty="0">
                <a:effectLst/>
                <a:latin typeface="Montserrat Light" panose="00000400000000000000" pitchFamily="2" charset="0"/>
                <a:ea typeface="Calibri" panose="020F0502020204030204" pitchFamily="34" charset="0"/>
                <a:cs typeface="Calibri" panose="020F0502020204030204" pitchFamily="34" charset="0"/>
              </a:rPr>
              <a:t>tiempo que el api tiene que esperar antes de volver a consultar el estado del comprobante, por defecto 3000 milisegundos</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s-EC" sz="2000" b="1" dirty="0" err="1">
                <a:effectLst/>
                <a:latin typeface="Montserrat Light" panose="00000400000000000000" pitchFamily="2" charset="0"/>
                <a:ea typeface="Calibri" panose="020F0502020204030204" pitchFamily="34" charset="0"/>
                <a:cs typeface="Calibri" panose="020F0502020204030204" pitchFamily="34" charset="0"/>
              </a:rPr>
              <a:t>sendMail</a:t>
            </a:r>
            <a:r>
              <a:rPr lang="es-EC" sz="2000" b="1" dirty="0">
                <a:effectLst/>
                <a:latin typeface="Montserrat Light" panose="00000400000000000000" pitchFamily="2" charset="0"/>
                <a:ea typeface="Calibri" panose="020F0502020204030204" pitchFamily="34" charset="0"/>
                <a:cs typeface="Calibri" panose="020F0502020204030204" pitchFamily="34" charset="0"/>
              </a:rPr>
              <a:t>: </a:t>
            </a:r>
            <a:r>
              <a:rPr lang="es-EC" sz="2000" dirty="0">
                <a:effectLst/>
                <a:latin typeface="Montserrat Light" panose="00000400000000000000" pitchFamily="2" charset="0"/>
                <a:ea typeface="Calibri" panose="020F0502020204030204" pitchFamily="34" charset="0"/>
                <a:cs typeface="Calibri" panose="020F0502020204030204" pitchFamily="34" charset="0"/>
              </a:rPr>
              <a:t>controla si se envían o no los correos a los clientes finales, true hace el envió y false lo contrario.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s-EC" sz="2000" b="1" dirty="0" err="1">
                <a:effectLst/>
                <a:latin typeface="Montserrat Light" panose="00000400000000000000" pitchFamily="2" charset="0"/>
                <a:ea typeface="Calibri" panose="020F0502020204030204" pitchFamily="34" charset="0"/>
                <a:cs typeface="Calibri" panose="020F0502020204030204" pitchFamily="34" charset="0"/>
              </a:rPr>
              <a:t>notaFactura</a:t>
            </a:r>
            <a:r>
              <a:rPr lang="es-EC" sz="2000" b="1" dirty="0">
                <a:effectLst/>
                <a:latin typeface="Montserrat Light" panose="00000400000000000000" pitchFamily="2" charset="0"/>
                <a:ea typeface="Calibri" panose="020F0502020204030204" pitchFamily="34" charset="0"/>
                <a:cs typeface="Calibri" panose="020F0502020204030204" pitchFamily="34" charset="0"/>
              </a:rPr>
              <a:t>: </a:t>
            </a:r>
            <a:r>
              <a:rPr lang="es-EC" sz="2000" dirty="0">
                <a:effectLst/>
                <a:latin typeface="Montserrat Light" panose="00000400000000000000" pitchFamily="2" charset="0"/>
                <a:ea typeface="Calibri" panose="020F0502020204030204" pitchFamily="34" charset="0"/>
                <a:cs typeface="Calibri" panose="020F0502020204030204" pitchFamily="34" charset="0"/>
              </a:rPr>
              <a:t>Este mensaje se muestra en el </a:t>
            </a:r>
            <a:r>
              <a:rPr lang="es-EC" sz="2000" dirty="0" err="1">
                <a:effectLst/>
                <a:latin typeface="Montserrat Light" panose="00000400000000000000" pitchFamily="2" charset="0"/>
                <a:ea typeface="Calibri" panose="020F0502020204030204" pitchFamily="34" charset="0"/>
                <a:cs typeface="Calibri" panose="020F0502020204030204" pitchFamily="34" charset="0"/>
              </a:rPr>
              <a:t>Ride</a:t>
            </a:r>
            <a:r>
              <a:rPr lang="es-EC" sz="2000" dirty="0">
                <a:effectLst/>
                <a:latin typeface="Montserrat Light" panose="00000400000000000000" pitchFamily="2" charset="0"/>
                <a:ea typeface="Calibri" panose="020F0502020204030204" pitchFamily="34" charset="0"/>
                <a:cs typeface="Calibri" panose="020F0502020204030204" pitchFamily="34" charset="0"/>
              </a:rPr>
              <a:t> en la parte inferior de la factura, se lo puso aquí para que se pueda personalizar la </a:t>
            </a:r>
            <a:r>
              <a:rPr lang="es-EC" sz="2000" dirty="0" err="1">
                <a:effectLst/>
                <a:latin typeface="Montserrat Light" panose="00000400000000000000" pitchFamily="2" charset="0"/>
                <a:ea typeface="Calibri" panose="020F0502020204030204" pitchFamily="34" charset="0"/>
                <a:cs typeface="Calibri" panose="020F0502020204030204" pitchFamily="34" charset="0"/>
              </a:rPr>
              <a:t>url</a:t>
            </a:r>
            <a:r>
              <a:rPr lang="es-EC" sz="2000" dirty="0">
                <a:effectLst/>
                <a:latin typeface="Montserrat Light" panose="00000400000000000000" pitchFamily="2" charset="0"/>
                <a:ea typeface="Calibri" panose="020F0502020204030204" pitchFamily="34" charset="0"/>
                <a:cs typeface="Calibri" panose="020F0502020204030204" pitchFamily="34" charset="0"/>
              </a:rPr>
              <a:t> de producción en donde se encontrara el portal de consulta.</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endParaRPr lang="es-EC" dirty="0"/>
          </a:p>
        </p:txBody>
      </p:sp>
    </p:spTree>
    <p:extLst>
      <p:ext uri="{BB962C8B-B14F-4D97-AF65-F5344CB8AC3E}">
        <p14:creationId xmlns:p14="http://schemas.microsoft.com/office/powerpoint/2010/main" val="179997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79A28-2831-4D96-8D86-A879DEB7D3B3}"/>
              </a:ext>
            </a:extLst>
          </p:cNvPr>
          <p:cNvSpPr>
            <a:spLocks noGrp="1"/>
          </p:cNvSpPr>
          <p:nvPr>
            <p:ph type="title"/>
          </p:nvPr>
        </p:nvSpPr>
        <p:spPr>
          <a:xfrm>
            <a:off x="838200" y="905522"/>
            <a:ext cx="10515600" cy="785166"/>
          </a:xfrm>
        </p:spPr>
        <p:txBody>
          <a:bodyPr>
            <a:normAutofit/>
          </a:bodyPr>
          <a:lstStyle/>
          <a:p>
            <a:r>
              <a:rPr lang="es-EC" sz="3000" dirty="0" err="1">
                <a:solidFill>
                  <a:srgbClr val="222852"/>
                </a:solidFill>
                <a:latin typeface="Montserrat Medium" panose="00000600000000000000" pitchFamily="2" charset="0"/>
              </a:rPr>
              <a:t>connectionData</a:t>
            </a:r>
            <a:endParaRPr lang="es-EC" sz="3000" dirty="0">
              <a:solidFill>
                <a:srgbClr val="222852"/>
              </a:solidFill>
              <a:latin typeface="Montserrat Medium" panose="00000600000000000000" pitchFamily="2" charset="0"/>
            </a:endParaRPr>
          </a:p>
        </p:txBody>
      </p:sp>
      <p:sp>
        <p:nvSpPr>
          <p:cNvPr id="3" name="Marcador de contenido 2">
            <a:extLst>
              <a:ext uri="{FF2B5EF4-FFF2-40B4-BE49-F238E27FC236}">
                <a16:creationId xmlns:a16="http://schemas.microsoft.com/office/drawing/2014/main" id="{3BE39BE6-B7FA-4194-AC29-4013C580DB02}"/>
              </a:ext>
            </a:extLst>
          </p:cNvPr>
          <p:cNvSpPr>
            <a:spLocks noGrp="1"/>
          </p:cNvSpPr>
          <p:nvPr>
            <p:ph idx="1"/>
          </p:nvPr>
        </p:nvSpPr>
        <p:spPr/>
        <p:txBody>
          <a:bodyPr>
            <a:normAutofit/>
          </a:bodyPr>
          <a:lstStyle/>
          <a:p>
            <a:pPr marL="0" indent="0" algn="just">
              <a:buNone/>
            </a:pPr>
            <a:r>
              <a:rPr lang="es-EC" sz="2000" dirty="0">
                <a:effectLst/>
                <a:latin typeface="Montserrat Light" panose="00000400000000000000" pitchFamily="2" charset="0"/>
                <a:ea typeface="Calibri" panose="020F0502020204030204" pitchFamily="34" charset="0"/>
                <a:cs typeface="Calibri" panose="020F0502020204030204" pitchFamily="34" charset="0"/>
              </a:rPr>
              <a:t>Datos de conexión de PostgreSQL</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s-EC" sz="2000" b="1" dirty="0" err="1">
                <a:effectLst/>
                <a:latin typeface="Montserrat Light" panose="00000400000000000000" pitchFamily="2" charset="0"/>
                <a:ea typeface="Calibri" panose="020F0502020204030204" pitchFamily="34" charset="0"/>
                <a:cs typeface="Calibri" panose="020F0502020204030204" pitchFamily="34" charset="0"/>
              </a:rPr>
              <a:t>user</a:t>
            </a:r>
            <a:r>
              <a:rPr lang="es-EC" sz="2000" b="1" dirty="0">
                <a:effectLst/>
                <a:latin typeface="Montserrat Light" panose="00000400000000000000" pitchFamily="2" charset="0"/>
                <a:ea typeface="Calibri" panose="020F0502020204030204" pitchFamily="34" charset="0"/>
                <a:cs typeface="Calibri" panose="020F0502020204030204" pitchFamily="34" charset="0"/>
              </a:rPr>
              <a:t>: </a:t>
            </a:r>
            <a:r>
              <a:rPr lang="es-EC" sz="2000" dirty="0">
                <a:effectLst/>
                <a:latin typeface="Montserrat Light" panose="00000400000000000000" pitchFamily="2" charset="0"/>
                <a:ea typeface="Calibri" panose="020F0502020204030204" pitchFamily="34" charset="0"/>
                <a:cs typeface="Calibri" panose="020F0502020204030204" pitchFamily="34" charset="0"/>
              </a:rPr>
              <a:t>usuario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s-EC" sz="2000" b="1" dirty="0">
                <a:effectLst/>
                <a:latin typeface="Montserrat Light" panose="00000400000000000000" pitchFamily="2" charset="0"/>
                <a:ea typeface="Calibri" panose="020F0502020204030204" pitchFamily="34" charset="0"/>
                <a:cs typeface="Calibri" panose="020F0502020204030204" pitchFamily="34" charset="0"/>
              </a:rPr>
              <a:t>host: </a:t>
            </a:r>
            <a:r>
              <a:rPr lang="es-EC" sz="2000" dirty="0">
                <a:effectLst/>
                <a:latin typeface="Montserrat Light" panose="00000400000000000000" pitchFamily="2" charset="0"/>
                <a:ea typeface="Calibri" panose="020F0502020204030204" pitchFamily="34" charset="0"/>
                <a:cs typeface="Calibri" panose="020F0502020204030204" pitchFamily="34" charset="0"/>
              </a:rPr>
              <a:t>host</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s-EC" sz="2000" b="1" dirty="0">
                <a:effectLst/>
                <a:latin typeface="Montserrat Light" panose="00000400000000000000" pitchFamily="2" charset="0"/>
                <a:ea typeface="Calibri" panose="020F0502020204030204" pitchFamily="34" charset="0"/>
                <a:cs typeface="Calibri" panose="020F0502020204030204" pitchFamily="34" charset="0"/>
              </a:rPr>
              <a:t>database: </a:t>
            </a:r>
            <a:r>
              <a:rPr lang="es-EC" sz="2000" dirty="0">
                <a:effectLst/>
                <a:latin typeface="Montserrat Light" panose="00000400000000000000" pitchFamily="2" charset="0"/>
                <a:ea typeface="Calibri" panose="020F0502020204030204" pitchFamily="34" charset="0"/>
                <a:cs typeface="Calibri" panose="020F0502020204030204" pitchFamily="34" charset="0"/>
              </a:rPr>
              <a:t>base de datos (</a:t>
            </a:r>
            <a:r>
              <a:rPr lang="es-EC" sz="2000" dirty="0" err="1">
                <a:effectLst/>
                <a:latin typeface="Montserrat Light" panose="00000400000000000000" pitchFamily="2" charset="0"/>
                <a:ea typeface="Calibri" panose="020F0502020204030204" pitchFamily="34" charset="0"/>
                <a:cs typeface="Calibri" panose="020F0502020204030204" pitchFamily="34" charset="0"/>
              </a:rPr>
              <a:t>wsfe</a:t>
            </a:r>
            <a:r>
              <a:rPr lang="es-EC" sz="2000" dirty="0">
                <a:effectLst/>
                <a:latin typeface="Montserrat Light" panose="00000400000000000000" pitchFamily="2" charset="0"/>
                <a:ea typeface="Calibri" panose="020F0502020204030204" pitchFamily="34" charset="0"/>
                <a:cs typeface="Calibri" panose="020F0502020204030204" pitchFamily="34" charset="0"/>
              </a:rPr>
              <a:t>)</a:t>
            </a:r>
            <a:r>
              <a:rPr lang="es-EC" sz="2000" b="1" dirty="0">
                <a:effectLst/>
                <a:latin typeface="Montserrat Light" panose="00000400000000000000" pitchFamily="2" charset="0"/>
                <a:ea typeface="Calibri" panose="020F0502020204030204" pitchFamily="34" charset="0"/>
                <a:cs typeface="Calibri" panose="020F0502020204030204" pitchFamily="34" charset="0"/>
              </a:rPr>
              <a:t> </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s-EC" sz="2000" b="1" dirty="0" err="1">
                <a:effectLst/>
                <a:latin typeface="Montserrat Light" panose="00000400000000000000" pitchFamily="2" charset="0"/>
                <a:ea typeface="Calibri" panose="020F0502020204030204" pitchFamily="34" charset="0"/>
                <a:cs typeface="Calibri" panose="020F0502020204030204" pitchFamily="34" charset="0"/>
              </a:rPr>
              <a:t>password</a:t>
            </a:r>
            <a:r>
              <a:rPr lang="es-EC" sz="2000" b="1" dirty="0">
                <a:effectLst/>
                <a:latin typeface="Montserrat Light" panose="00000400000000000000" pitchFamily="2" charset="0"/>
                <a:ea typeface="Calibri" panose="020F0502020204030204" pitchFamily="34" charset="0"/>
                <a:cs typeface="Calibri" panose="020F0502020204030204" pitchFamily="34" charset="0"/>
              </a:rPr>
              <a:t>:  </a:t>
            </a:r>
            <a:r>
              <a:rPr lang="es-EC" sz="2000" dirty="0">
                <a:effectLst/>
                <a:latin typeface="Montserrat Light" panose="00000400000000000000" pitchFamily="2" charset="0"/>
                <a:ea typeface="Calibri" panose="020F0502020204030204" pitchFamily="34" charset="0"/>
                <a:cs typeface="Calibri" panose="020F0502020204030204" pitchFamily="34" charset="0"/>
              </a:rPr>
              <a:t>contraseña</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s-EC" sz="2000" b="1" dirty="0" err="1">
                <a:effectLst/>
                <a:latin typeface="Montserrat Light" panose="00000400000000000000" pitchFamily="2" charset="0"/>
                <a:ea typeface="Calibri" panose="020F0502020204030204" pitchFamily="34" charset="0"/>
                <a:cs typeface="Calibri" panose="020F0502020204030204" pitchFamily="34" charset="0"/>
              </a:rPr>
              <a:t>port</a:t>
            </a:r>
            <a:r>
              <a:rPr lang="es-EC" sz="2000" b="1" dirty="0">
                <a:effectLst/>
                <a:latin typeface="Montserrat Light" panose="00000400000000000000" pitchFamily="2" charset="0"/>
                <a:ea typeface="Calibri" panose="020F0502020204030204" pitchFamily="34" charset="0"/>
                <a:cs typeface="Calibri" panose="020F0502020204030204" pitchFamily="34" charset="0"/>
              </a:rPr>
              <a:t>:  </a:t>
            </a:r>
            <a:r>
              <a:rPr lang="es-EC" sz="2000" dirty="0">
                <a:effectLst/>
                <a:latin typeface="Montserrat Light" panose="00000400000000000000" pitchFamily="2" charset="0"/>
                <a:ea typeface="Calibri" panose="020F0502020204030204" pitchFamily="34" charset="0"/>
                <a:cs typeface="Calibri" panose="020F0502020204030204" pitchFamily="34" charset="0"/>
              </a:rPr>
              <a:t>puerto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15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7090FD-678A-4418-9CA5-063F49EAD959}"/>
              </a:ext>
            </a:extLst>
          </p:cNvPr>
          <p:cNvSpPr>
            <a:spLocks noGrp="1"/>
          </p:cNvSpPr>
          <p:nvPr>
            <p:ph type="title"/>
          </p:nvPr>
        </p:nvSpPr>
        <p:spPr>
          <a:xfrm>
            <a:off x="838200" y="914400"/>
            <a:ext cx="10515600" cy="776288"/>
          </a:xfrm>
        </p:spPr>
        <p:txBody>
          <a:bodyPr>
            <a:normAutofit/>
          </a:bodyPr>
          <a:lstStyle/>
          <a:p>
            <a:r>
              <a:rPr lang="es-EC" sz="3000" dirty="0" err="1">
                <a:solidFill>
                  <a:srgbClr val="222852"/>
                </a:solidFill>
                <a:latin typeface="Montserrat Medium" panose="00000600000000000000" pitchFamily="2" charset="0"/>
              </a:rPr>
              <a:t>connectionAlfresco</a:t>
            </a:r>
            <a:endParaRPr lang="es-EC" sz="3000" dirty="0">
              <a:solidFill>
                <a:srgbClr val="222852"/>
              </a:solidFill>
              <a:latin typeface="Montserrat Medium" panose="00000600000000000000" pitchFamily="2" charset="0"/>
            </a:endParaRPr>
          </a:p>
        </p:txBody>
      </p:sp>
      <p:sp>
        <p:nvSpPr>
          <p:cNvPr id="3" name="Marcador de contenido 2">
            <a:extLst>
              <a:ext uri="{FF2B5EF4-FFF2-40B4-BE49-F238E27FC236}">
                <a16:creationId xmlns:a16="http://schemas.microsoft.com/office/drawing/2014/main" id="{66520D3E-11C9-429D-AAE0-BBCAD5200B27}"/>
              </a:ext>
            </a:extLst>
          </p:cNvPr>
          <p:cNvSpPr>
            <a:spLocks noGrp="1"/>
          </p:cNvSpPr>
          <p:nvPr>
            <p:ph idx="1"/>
          </p:nvPr>
        </p:nvSpPr>
        <p:spPr/>
        <p:txBody>
          <a:bodyPr/>
          <a:lstStyle/>
          <a:p>
            <a:pPr marL="0" indent="0" algn="just">
              <a:buNone/>
            </a:pPr>
            <a:r>
              <a:rPr lang="es-EC" sz="2000" dirty="0">
                <a:effectLst/>
                <a:latin typeface="Montserrat Light" panose="00000400000000000000" pitchFamily="2" charset="0"/>
                <a:ea typeface="Calibri" panose="020F0502020204030204" pitchFamily="34" charset="0"/>
                <a:cs typeface="Calibri" panose="020F0502020204030204" pitchFamily="34" charset="0"/>
              </a:rPr>
              <a:t>Datos de conexión de Alfresco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n-US" sz="2000" b="1" dirty="0">
                <a:effectLst/>
                <a:latin typeface="Montserrat Light" panose="00000400000000000000" pitchFamily="2" charset="0"/>
                <a:ea typeface="Calibri" panose="020F0502020204030204" pitchFamily="34" charset="0"/>
                <a:cs typeface="Calibri" panose="020F0502020204030204" pitchFamily="34" charset="0"/>
              </a:rPr>
              <a:t>host: </a:t>
            </a:r>
            <a:r>
              <a:rPr lang="en-US" sz="2000" dirty="0">
                <a:effectLst/>
                <a:latin typeface="Montserrat Light" panose="00000400000000000000" pitchFamily="2" charset="0"/>
                <a:ea typeface="Calibri" panose="020F0502020204030204" pitchFamily="34" charset="0"/>
                <a:cs typeface="Calibri" panose="020F0502020204030204" pitchFamily="34" charset="0"/>
              </a:rPr>
              <a:t>host</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n-US" sz="2000" b="1" dirty="0">
                <a:effectLst/>
                <a:latin typeface="Montserrat Light" panose="00000400000000000000" pitchFamily="2" charset="0"/>
                <a:ea typeface="Calibri" panose="020F0502020204030204" pitchFamily="34" charset="0"/>
                <a:cs typeface="Calibri" panose="020F0502020204030204" pitchFamily="34" charset="0"/>
              </a:rPr>
              <a:t>port: </a:t>
            </a:r>
            <a:r>
              <a:rPr lang="en-US" sz="2000" dirty="0" err="1">
                <a:effectLst/>
                <a:latin typeface="Montserrat Light" panose="00000400000000000000" pitchFamily="2" charset="0"/>
                <a:ea typeface="Calibri" panose="020F0502020204030204" pitchFamily="34" charset="0"/>
                <a:cs typeface="Calibri" panose="020F0502020204030204" pitchFamily="34" charset="0"/>
              </a:rPr>
              <a:t>puerto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n-US" sz="2000" b="1" dirty="0">
                <a:effectLst/>
                <a:latin typeface="Montserrat Light" panose="00000400000000000000" pitchFamily="2" charset="0"/>
                <a:ea typeface="Calibri" panose="020F0502020204030204" pitchFamily="34" charset="0"/>
                <a:cs typeface="Calibri" panose="020F0502020204030204" pitchFamily="34" charset="0"/>
              </a:rPr>
              <a:t>user: </a:t>
            </a:r>
            <a:r>
              <a:rPr lang="en-US" sz="2000" dirty="0" err="1">
                <a:effectLst/>
                <a:latin typeface="Montserrat Light" panose="00000400000000000000" pitchFamily="2" charset="0"/>
                <a:ea typeface="Calibri" panose="020F0502020204030204" pitchFamily="34" charset="0"/>
                <a:cs typeface="Calibri" panose="020F0502020204030204" pitchFamily="34" charset="0"/>
              </a:rPr>
              <a:t>usuario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s-EC" sz="2000" b="1" dirty="0" err="1">
                <a:effectLst/>
                <a:latin typeface="Montserrat Light" panose="00000400000000000000" pitchFamily="2" charset="0"/>
                <a:ea typeface="Calibri" panose="020F0502020204030204" pitchFamily="34" charset="0"/>
                <a:cs typeface="Calibri" panose="020F0502020204030204" pitchFamily="34" charset="0"/>
              </a:rPr>
              <a:t>password</a:t>
            </a:r>
            <a:r>
              <a:rPr lang="es-EC" sz="2000" b="1" dirty="0">
                <a:effectLst/>
                <a:latin typeface="Montserrat Light" panose="00000400000000000000" pitchFamily="2" charset="0"/>
                <a:ea typeface="Calibri" panose="020F0502020204030204" pitchFamily="34" charset="0"/>
                <a:cs typeface="Calibri" panose="020F0502020204030204" pitchFamily="34" charset="0"/>
              </a:rPr>
              <a:t>:  </a:t>
            </a:r>
            <a:r>
              <a:rPr lang="es-EC" sz="2000" dirty="0">
                <a:effectLst/>
                <a:latin typeface="Montserrat Light" panose="00000400000000000000" pitchFamily="2" charset="0"/>
                <a:ea typeface="Calibri" panose="020F0502020204030204" pitchFamily="34" charset="0"/>
                <a:cs typeface="Calibri" panose="020F0502020204030204" pitchFamily="34" charset="0"/>
              </a:rPr>
              <a:t>contraseña</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marL="0" indent="0">
              <a:buNone/>
            </a:pPr>
            <a:endParaRPr lang="es-EC" dirty="0"/>
          </a:p>
        </p:txBody>
      </p:sp>
    </p:spTree>
    <p:extLst>
      <p:ext uri="{BB962C8B-B14F-4D97-AF65-F5344CB8AC3E}">
        <p14:creationId xmlns:p14="http://schemas.microsoft.com/office/powerpoint/2010/main" val="327480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70A4E-B598-47C6-A137-7CAD272FE3D6}"/>
              </a:ext>
            </a:extLst>
          </p:cNvPr>
          <p:cNvSpPr>
            <a:spLocks noGrp="1"/>
          </p:cNvSpPr>
          <p:nvPr>
            <p:ph type="title"/>
          </p:nvPr>
        </p:nvSpPr>
        <p:spPr>
          <a:xfrm>
            <a:off x="838200" y="914400"/>
            <a:ext cx="10515600" cy="776288"/>
          </a:xfrm>
        </p:spPr>
        <p:txBody>
          <a:bodyPr>
            <a:normAutofit/>
          </a:bodyPr>
          <a:lstStyle/>
          <a:p>
            <a:r>
              <a:rPr lang="es-EC" sz="3000" dirty="0" err="1">
                <a:solidFill>
                  <a:srgbClr val="222852"/>
                </a:solidFill>
                <a:latin typeface="Montserrat Medium" panose="00000600000000000000" pitchFamily="2" charset="0"/>
              </a:rPr>
              <a:t>connectionNodeMailer</a:t>
            </a:r>
            <a:endParaRPr lang="es-EC" sz="3000" dirty="0">
              <a:solidFill>
                <a:srgbClr val="222852"/>
              </a:solidFill>
              <a:latin typeface="Montserrat Medium" panose="00000600000000000000" pitchFamily="2" charset="0"/>
            </a:endParaRPr>
          </a:p>
        </p:txBody>
      </p:sp>
      <p:sp>
        <p:nvSpPr>
          <p:cNvPr id="3" name="Marcador de contenido 2">
            <a:extLst>
              <a:ext uri="{FF2B5EF4-FFF2-40B4-BE49-F238E27FC236}">
                <a16:creationId xmlns:a16="http://schemas.microsoft.com/office/drawing/2014/main" id="{0B10DB2E-5FD5-42B3-931D-3F1B891AB779}"/>
              </a:ext>
            </a:extLst>
          </p:cNvPr>
          <p:cNvSpPr>
            <a:spLocks noGrp="1"/>
          </p:cNvSpPr>
          <p:nvPr>
            <p:ph idx="1"/>
          </p:nvPr>
        </p:nvSpPr>
        <p:spPr/>
        <p:txBody>
          <a:bodyPr/>
          <a:lstStyle/>
          <a:p>
            <a:pPr marL="0" indent="0" algn="just">
              <a:buNone/>
            </a:pPr>
            <a:r>
              <a:rPr lang="es-EC" sz="2000" dirty="0">
                <a:effectLst/>
                <a:latin typeface="Montserrat Light" panose="00000400000000000000" pitchFamily="2" charset="0"/>
                <a:ea typeface="Calibri" panose="020F0502020204030204" pitchFamily="34" charset="0"/>
                <a:cs typeface="Calibri" panose="020F0502020204030204" pitchFamily="34" charset="0"/>
              </a:rPr>
              <a:t>Datos de configuración para el SMTP</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s-EC" sz="2000" b="1" dirty="0">
                <a:effectLst/>
                <a:latin typeface="Montserrat Light" panose="00000400000000000000" pitchFamily="2" charset="0"/>
                <a:ea typeface="Calibri" panose="020F0502020204030204" pitchFamily="34" charset="0"/>
                <a:cs typeface="Calibri" panose="020F0502020204030204" pitchFamily="34" charset="0"/>
              </a:rPr>
              <a:t>Nota:</a:t>
            </a:r>
            <a:r>
              <a:rPr lang="es-EC" sz="2000" dirty="0">
                <a:effectLst/>
                <a:latin typeface="Montserrat Light" panose="00000400000000000000" pitchFamily="2" charset="0"/>
                <a:ea typeface="Calibri" panose="020F0502020204030204" pitchFamily="34" charset="0"/>
                <a:cs typeface="Calibri" panose="020F0502020204030204" pitchFamily="34" charset="0"/>
              </a:rPr>
              <a:t> esta configuración solo es válida para integración con servicios de Gmail, para integración con un SMTP privado consulte al programador.</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n-US" sz="2000" b="1" dirty="0">
                <a:effectLst/>
                <a:latin typeface="Montserrat Light" panose="00000400000000000000" pitchFamily="2" charset="0"/>
                <a:ea typeface="Calibri" panose="020F0502020204030204" pitchFamily="34" charset="0"/>
                <a:cs typeface="Calibri" panose="020F0502020204030204" pitchFamily="34" charset="0"/>
              </a:rPr>
              <a:t>host: </a:t>
            </a:r>
            <a:r>
              <a:rPr lang="en-US" sz="2000" dirty="0">
                <a:effectLst/>
                <a:latin typeface="Montserrat Light" panose="00000400000000000000" pitchFamily="2" charset="0"/>
                <a:ea typeface="Calibri" panose="020F0502020204030204" pitchFamily="34" charset="0"/>
                <a:cs typeface="Calibri" panose="020F0502020204030204" pitchFamily="34" charset="0"/>
              </a:rPr>
              <a:t>host</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n-US" sz="2000" b="1" dirty="0">
                <a:effectLst/>
                <a:latin typeface="Montserrat Light" panose="00000400000000000000" pitchFamily="2" charset="0"/>
                <a:ea typeface="Calibri" panose="020F0502020204030204" pitchFamily="34" charset="0"/>
                <a:cs typeface="Calibri" panose="020F0502020204030204" pitchFamily="34" charset="0"/>
              </a:rPr>
              <a:t>port: </a:t>
            </a:r>
            <a:r>
              <a:rPr lang="en-US" sz="2000" dirty="0" err="1">
                <a:effectLst/>
                <a:latin typeface="Montserrat Light" panose="00000400000000000000" pitchFamily="2" charset="0"/>
                <a:ea typeface="Calibri" panose="020F0502020204030204" pitchFamily="34" charset="0"/>
                <a:cs typeface="Calibri" panose="020F0502020204030204" pitchFamily="34" charset="0"/>
              </a:rPr>
              <a:t>puerto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n-US" sz="2000" b="1" dirty="0">
                <a:effectLst/>
                <a:latin typeface="Montserrat Light" panose="00000400000000000000" pitchFamily="2" charset="0"/>
                <a:ea typeface="Calibri" panose="020F0502020204030204" pitchFamily="34" charset="0"/>
                <a:cs typeface="Calibri" panose="020F0502020204030204" pitchFamily="34" charset="0"/>
              </a:rPr>
              <a:t>user: </a:t>
            </a:r>
            <a:r>
              <a:rPr lang="en-US" sz="2000" dirty="0" err="1">
                <a:effectLst/>
                <a:latin typeface="Montserrat Light" panose="00000400000000000000" pitchFamily="2" charset="0"/>
                <a:ea typeface="Calibri" panose="020F0502020204030204" pitchFamily="34" charset="0"/>
                <a:cs typeface="Calibri" panose="020F0502020204030204" pitchFamily="34" charset="0"/>
              </a:rPr>
              <a:t>usuario</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pPr algn="just"/>
            <a:r>
              <a:rPr lang="es-EC" sz="2000" b="1" dirty="0" err="1">
                <a:effectLst/>
                <a:latin typeface="Montserrat Light" panose="00000400000000000000" pitchFamily="2" charset="0"/>
                <a:ea typeface="Calibri" panose="020F0502020204030204" pitchFamily="34" charset="0"/>
                <a:cs typeface="Calibri" panose="020F0502020204030204" pitchFamily="34" charset="0"/>
              </a:rPr>
              <a:t>passwordApi</a:t>
            </a:r>
            <a:r>
              <a:rPr lang="es-EC" sz="2000" b="1" dirty="0">
                <a:effectLst/>
                <a:latin typeface="Montserrat Light" panose="00000400000000000000" pitchFamily="2" charset="0"/>
                <a:ea typeface="Calibri" panose="020F0502020204030204" pitchFamily="34" charset="0"/>
                <a:cs typeface="Calibri" panose="020F0502020204030204" pitchFamily="34" charset="0"/>
              </a:rPr>
              <a:t>: </a:t>
            </a:r>
            <a:r>
              <a:rPr lang="es-EC" sz="2000" dirty="0">
                <a:effectLst/>
                <a:latin typeface="Montserrat Light" panose="00000400000000000000" pitchFamily="2" charset="0"/>
                <a:ea typeface="Calibri" panose="020F0502020204030204" pitchFamily="34" charset="0"/>
                <a:cs typeface="Calibri" panose="020F0502020204030204" pitchFamily="34" charset="0"/>
              </a:rPr>
              <a:t>contraseña de aplicaciones generada en la sección de seguridad de la cuenta de Google</a:t>
            </a:r>
            <a:endParaRPr lang="es-EC" sz="2000" dirty="0">
              <a:effectLst/>
              <a:latin typeface="Montserrat Light" panose="00000400000000000000" pitchFamily="2" charset="0"/>
              <a:ea typeface="Calibri" panose="020F0502020204030204" pitchFamily="34" charset="0"/>
              <a:cs typeface="Times New Roman" panose="02020603050405020304" pitchFamily="18" charset="0"/>
            </a:endParaRPr>
          </a:p>
          <a:p>
            <a:endParaRPr lang="es-EC" dirty="0"/>
          </a:p>
        </p:txBody>
      </p:sp>
    </p:spTree>
    <p:extLst>
      <p:ext uri="{BB962C8B-B14F-4D97-AF65-F5344CB8AC3E}">
        <p14:creationId xmlns:p14="http://schemas.microsoft.com/office/powerpoint/2010/main" val="244329291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0A0E4E7F-4427-41CA-9818-EA541BF026B6}" vid="{FC3BFB54-2B6A-4039-A453-63B2C5900015}"/>
    </a:ext>
  </a:extLst>
</a:theme>
</file>

<file path=docProps/app.xml><?xml version="1.0" encoding="utf-8"?>
<Properties xmlns="http://schemas.openxmlformats.org/officeDocument/2006/extended-properties" xmlns:vt="http://schemas.openxmlformats.org/officeDocument/2006/docPropsVTypes">
  <Template>AngelLoor</Template>
  <TotalTime>275</TotalTime>
  <Words>708</Words>
  <Application>Microsoft Office PowerPoint</Application>
  <PresentationFormat>Panorámica</PresentationFormat>
  <Paragraphs>74</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Calibri Light</vt:lpstr>
      <vt:lpstr>Montserrat Light</vt:lpstr>
      <vt:lpstr>Montserrat Medium</vt:lpstr>
      <vt:lpstr>Symbol</vt:lpstr>
      <vt:lpstr>Tema de Office</vt:lpstr>
      <vt:lpstr>Presentación de PowerPoint</vt:lpstr>
      <vt:lpstr>Introducción</vt:lpstr>
      <vt:lpstr>Arquitectura del Api</vt:lpstr>
      <vt:lpstr>Stack</vt:lpstr>
      <vt:lpstr>Archivo de configuración del Api</vt:lpstr>
      <vt:lpstr>configuracionApi</vt:lpstr>
      <vt:lpstr>connectionData</vt:lpstr>
      <vt:lpstr>connectionAlfresco</vt:lpstr>
      <vt:lpstr>connectionNodeMailer</vt:lpstr>
      <vt:lpstr>Scripts del Api</vt:lpstr>
      <vt:lpstr>Consumo de endpoints</vt:lpstr>
      <vt:lpstr>Importación de endpoints en Postman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Angel Miguel Loor Manzano</dc:creator>
  <cp:lastModifiedBy>Angel Miguel Loor Manzano</cp:lastModifiedBy>
  <cp:revision>6</cp:revision>
  <dcterms:created xsi:type="dcterms:W3CDTF">2021-06-21T17:18:50Z</dcterms:created>
  <dcterms:modified xsi:type="dcterms:W3CDTF">2021-09-06T21:38:32Z</dcterms:modified>
</cp:coreProperties>
</file>