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303" r:id="rId5"/>
    <p:sldId id="304" r:id="rId6"/>
    <p:sldId id="305" r:id="rId7"/>
    <p:sldId id="260" r:id="rId8"/>
    <p:sldId id="261" r:id="rId9"/>
    <p:sldId id="263" r:id="rId10"/>
    <p:sldId id="26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9" r:id="rId22"/>
    <p:sldId id="276" r:id="rId23"/>
    <p:sldId id="281" r:id="rId24"/>
    <p:sldId id="280" r:id="rId25"/>
    <p:sldId id="274" r:id="rId26"/>
    <p:sldId id="277" r:id="rId27"/>
    <p:sldId id="278" r:id="rId28"/>
    <p:sldId id="283" r:id="rId29"/>
    <p:sldId id="282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6" r:id="rId40"/>
    <p:sldId id="293" r:id="rId41"/>
    <p:sldId id="294" r:id="rId42"/>
    <p:sldId id="295" r:id="rId43"/>
    <p:sldId id="297" r:id="rId44"/>
    <p:sldId id="298" r:id="rId45"/>
    <p:sldId id="299" r:id="rId46"/>
    <p:sldId id="300" r:id="rId47"/>
    <p:sldId id="301" r:id="rId48"/>
    <p:sldId id="302" r:id="rId4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4F"/>
    <a:srgbClr val="0F3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09CEE4-0183-4589-BB43-FD09604D5891}" v="41" dt="2020-01-15T11:58:10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3028E2-C384-47EA-8D86-509A9D4758E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B61C845D-474B-4FB1-A1C0-B1276B31A830}">
      <dgm:prSet phldrT="[Text]"/>
      <dgm:spPr/>
      <dgm:t>
        <a:bodyPr/>
        <a:lstStyle/>
        <a:p>
          <a:r>
            <a:rPr lang="pl-PL" dirty="0"/>
            <a:t>Index.html</a:t>
          </a:r>
        </a:p>
      </dgm:t>
    </dgm:pt>
    <dgm:pt modelId="{9C14DD0A-3B94-4469-B507-30A61B24FD6F}" type="parTrans" cxnId="{E8117F9D-8E8E-4914-9CDD-F4FEF2C6EDE9}">
      <dgm:prSet/>
      <dgm:spPr/>
      <dgm:t>
        <a:bodyPr/>
        <a:lstStyle/>
        <a:p>
          <a:endParaRPr lang="pl-PL"/>
        </a:p>
      </dgm:t>
    </dgm:pt>
    <dgm:pt modelId="{2CCC59A8-9F60-47D2-9E79-F8EE6E74A419}" type="sibTrans" cxnId="{E8117F9D-8E8E-4914-9CDD-F4FEF2C6EDE9}">
      <dgm:prSet/>
      <dgm:spPr/>
      <dgm:t>
        <a:bodyPr/>
        <a:lstStyle/>
        <a:p>
          <a:endParaRPr lang="pl-PL"/>
        </a:p>
      </dgm:t>
    </dgm:pt>
    <dgm:pt modelId="{B49CE30D-D5DC-4964-B9F6-ACF4E8AAFBA2}">
      <dgm:prSet phldrT="[Text]"/>
      <dgm:spPr/>
      <dgm:t>
        <a:bodyPr/>
        <a:lstStyle/>
        <a:p>
          <a:r>
            <a:rPr lang="pl-PL" dirty="0"/>
            <a:t>Lista.html</a:t>
          </a:r>
        </a:p>
      </dgm:t>
    </dgm:pt>
    <dgm:pt modelId="{504D4200-F287-4EDF-86FC-407FC05527E6}" type="parTrans" cxnId="{EA09D01C-8FA1-4A23-A220-ECE35CA4DF73}">
      <dgm:prSet/>
      <dgm:spPr/>
      <dgm:t>
        <a:bodyPr/>
        <a:lstStyle/>
        <a:p>
          <a:endParaRPr lang="pl-PL"/>
        </a:p>
      </dgm:t>
    </dgm:pt>
    <dgm:pt modelId="{3167EC91-F8AE-45BB-B571-F70FAEB1E155}" type="sibTrans" cxnId="{EA09D01C-8FA1-4A23-A220-ECE35CA4DF73}">
      <dgm:prSet/>
      <dgm:spPr/>
      <dgm:t>
        <a:bodyPr/>
        <a:lstStyle/>
        <a:p>
          <a:endParaRPr lang="pl-PL"/>
        </a:p>
      </dgm:t>
    </dgm:pt>
    <dgm:pt modelId="{6E0FF197-B474-4C8F-912F-D69AB6630131}">
      <dgm:prSet phldrT="[Text]"/>
      <dgm:spPr/>
      <dgm:t>
        <a:bodyPr/>
        <a:lstStyle/>
        <a:p>
          <a:r>
            <a:rPr lang="pl-PL" dirty="0"/>
            <a:t>Dane.html</a:t>
          </a:r>
        </a:p>
      </dgm:t>
    </dgm:pt>
    <dgm:pt modelId="{516AA605-B775-44C0-8611-403C3E78A757}" type="parTrans" cxnId="{7EFA7152-A11B-4E52-91F0-B5396E7DBDF5}">
      <dgm:prSet/>
      <dgm:spPr/>
      <dgm:t>
        <a:bodyPr/>
        <a:lstStyle/>
        <a:p>
          <a:endParaRPr lang="pl-PL"/>
        </a:p>
      </dgm:t>
    </dgm:pt>
    <dgm:pt modelId="{E79EC4A0-1778-4425-BE3B-7ADCCF4320C8}" type="sibTrans" cxnId="{7EFA7152-A11B-4E52-91F0-B5396E7DBDF5}">
      <dgm:prSet/>
      <dgm:spPr/>
      <dgm:t>
        <a:bodyPr/>
        <a:lstStyle/>
        <a:p>
          <a:endParaRPr lang="pl-PL"/>
        </a:p>
      </dgm:t>
    </dgm:pt>
    <dgm:pt modelId="{29960F03-B8EA-4842-B153-BBC108038A41}">
      <dgm:prSet phldrT="[Text]"/>
      <dgm:spPr/>
      <dgm:t>
        <a:bodyPr/>
        <a:lstStyle/>
        <a:p>
          <a:r>
            <a:rPr lang="pl-PL" dirty="0"/>
            <a:t>SpecjalnaLista.html</a:t>
          </a:r>
        </a:p>
      </dgm:t>
    </dgm:pt>
    <dgm:pt modelId="{297A65B8-E601-4690-B364-8248E85E803F}" type="parTrans" cxnId="{BD149005-E061-4F5E-BE8D-FA00ED5BC5C4}">
      <dgm:prSet/>
      <dgm:spPr/>
      <dgm:t>
        <a:bodyPr/>
        <a:lstStyle/>
        <a:p>
          <a:endParaRPr lang="pl-PL"/>
        </a:p>
      </dgm:t>
    </dgm:pt>
    <dgm:pt modelId="{F1C484C7-FC91-48AD-B21D-EB3CA947A0CE}" type="sibTrans" cxnId="{BD149005-E061-4F5E-BE8D-FA00ED5BC5C4}">
      <dgm:prSet/>
      <dgm:spPr/>
      <dgm:t>
        <a:bodyPr/>
        <a:lstStyle/>
        <a:p>
          <a:endParaRPr lang="pl-PL"/>
        </a:p>
      </dgm:t>
    </dgm:pt>
    <dgm:pt modelId="{43FDA233-D0FB-46D0-A21D-EA780A158D01}">
      <dgm:prSet phldrT="[Text]"/>
      <dgm:spPr/>
      <dgm:t>
        <a:bodyPr/>
        <a:lstStyle/>
        <a:p>
          <a:r>
            <a:rPr lang="pl-PL" dirty="0"/>
            <a:t>base.html</a:t>
          </a:r>
        </a:p>
      </dgm:t>
    </dgm:pt>
    <dgm:pt modelId="{E9DA3620-577B-490D-9C4B-F75433715E07}" type="parTrans" cxnId="{CFD03584-BF70-49A5-A05E-97978527339A}">
      <dgm:prSet/>
      <dgm:spPr/>
      <dgm:t>
        <a:bodyPr/>
        <a:lstStyle/>
        <a:p>
          <a:endParaRPr lang="pl-PL"/>
        </a:p>
      </dgm:t>
    </dgm:pt>
    <dgm:pt modelId="{CCBFDCB5-EEAF-46D2-B658-89D4B803EF58}" type="sibTrans" cxnId="{CFD03584-BF70-49A5-A05E-97978527339A}">
      <dgm:prSet/>
      <dgm:spPr/>
      <dgm:t>
        <a:bodyPr/>
        <a:lstStyle/>
        <a:p>
          <a:endParaRPr lang="pl-PL"/>
        </a:p>
      </dgm:t>
    </dgm:pt>
    <dgm:pt modelId="{184A59CC-2487-4179-8F92-5FABA56B14A4}" type="pres">
      <dgm:prSet presAssocID="{0B3028E2-C384-47EA-8D86-509A9D4758E7}" presName="diagram" presStyleCnt="0">
        <dgm:presLayoutVars>
          <dgm:dir/>
          <dgm:resizeHandles val="exact"/>
        </dgm:presLayoutVars>
      </dgm:prSet>
      <dgm:spPr/>
    </dgm:pt>
    <dgm:pt modelId="{77C42950-DD84-4158-AB22-D15A45AA60D0}" type="pres">
      <dgm:prSet presAssocID="{B61C845D-474B-4FB1-A1C0-B1276B31A830}" presName="node" presStyleLbl="node1" presStyleIdx="0" presStyleCnt="5" custScaleX="28367" custScaleY="12307" custLinFactNeighborX="1298" custLinFactNeighborY="15598">
        <dgm:presLayoutVars>
          <dgm:bulletEnabled val="1"/>
        </dgm:presLayoutVars>
      </dgm:prSet>
      <dgm:spPr/>
    </dgm:pt>
    <dgm:pt modelId="{ECAEF0C4-3685-40D1-9C18-C7C448146B43}" type="pres">
      <dgm:prSet presAssocID="{2CCC59A8-9F60-47D2-9E79-F8EE6E74A419}" presName="sibTrans" presStyleCnt="0"/>
      <dgm:spPr/>
    </dgm:pt>
    <dgm:pt modelId="{560A00B6-457E-4847-955F-4D655F20DA37}" type="pres">
      <dgm:prSet presAssocID="{B49CE30D-D5DC-4964-B9F6-ACF4E8AAFBA2}" presName="node" presStyleLbl="node1" presStyleIdx="1" presStyleCnt="5" custScaleX="28367" custScaleY="12307" custLinFactNeighborX="-232" custLinFactNeighborY="15872">
        <dgm:presLayoutVars>
          <dgm:bulletEnabled val="1"/>
        </dgm:presLayoutVars>
      </dgm:prSet>
      <dgm:spPr/>
    </dgm:pt>
    <dgm:pt modelId="{D7514982-8F07-4ADE-9D6E-CDBC38D3A4DE}" type="pres">
      <dgm:prSet presAssocID="{3167EC91-F8AE-45BB-B571-F70FAEB1E155}" presName="sibTrans" presStyleCnt="0"/>
      <dgm:spPr/>
    </dgm:pt>
    <dgm:pt modelId="{D9D07226-4554-4C46-A90A-AD3533022F23}" type="pres">
      <dgm:prSet presAssocID="{6E0FF197-B474-4C8F-912F-D69AB6630131}" presName="node" presStyleLbl="node1" presStyleIdx="2" presStyleCnt="5" custScaleX="28367" custScaleY="12307" custLinFactNeighborX="51352" custLinFactNeighborY="14946">
        <dgm:presLayoutVars>
          <dgm:bulletEnabled val="1"/>
        </dgm:presLayoutVars>
      </dgm:prSet>
      <dgm:spPr/>
    </dgm:pt>
    <dgm:pt modelId="{CA1B8C14-F7FD-46E0-A027-686C218A1C8B}" type="pres">
      <dgm:prSet presAssocID="{E79EC4A0-1778-4425-BE3B-7ADCCF4320C8}" presName="sibTrans" presStyleCnt="0"/>
      <dgm:spPr/>
    </dgm:pt>
    <dgm:pt modelId="{5588A7FD-550A-4403-A056-DA04A030B1E9}" type="pres">
      <dgm:prSet presAssocID="{29960F03-B8EA-4842-B153-BBC108038A41}" presName="node" presStyleLbl="node1" presStyleIdx="3" presStyleCnt="5" custScaleX="32026" custScaleY="11996" custLinFactNeighborX="20239" custLinFactNeighborY="12316">
        <dgm:presLayoutVars>
          <dgm:bulletEnabled val="1"/>
        </dgm:presLayoutVars>
      </dgm:prSet>
      <dgm:spPr/>
    </dgm:pt>
    <dgm:pt modelId="{D1785A31-3297-4102-BC4D-D948138B2FCB}" type="pres">
      <dgm:prSet presAssocID="{F1C484C7-FC91-48AD-B21D-EB3CA947A0CE}" presName="sibTrans" presStyleCnt="0"/>
      <dgm:spPr/>
    </dgm:pt>
    <dgm:pt modelId="{E92A332E-7E7F-4B0D-A638-3A4D98C179EF}" type="pres">
      <dgm:prSet presAssocID="{43FDA233-D0FB-46D0-A21D-EA780A158D01}" presName="node" presStyleLbl="node1" presStyleIdx="4" presStyleCnt="5" custScaleX="31282" custScaleY="10485" custLinFactNeighborX="-21355" custLinFactNeighborY="-37080">
        <dgm:presLayoutVars>
          <dgm:bulletEnabled val="1"/>
        </dgm:presLayoutVars>
      </dgm:prSet>
      <dgm:spPr/>
    </dgm:pt>
  </dgm:ptLst>
  <dgm:cxnLst>
    <dgm:cxn modelId="{BD149005-E061-4F5E-BE8D-FA00ED5BC5C4}" srcId="{0B3028E2-C384-47EA-8D86-509A9D4758E7}" destId="{29960F03-B8EA-4842-B153-BBC108038A41}" srcOrd="3" destOrd="0" parTransId="{297A65B8-E601-4690-B364-8248E85E803F}" sibTransId="{F1C484C7-FC91-48AD-B21D-EB3CA947A0CE}"/>
    <dgm:cxn modelId="{F47F590C-AD36-4F04-A74A-567661C502C9}" type="presOf" srcId="{6E0FF197-B474-4C8F-912F-D69AB6630131}" destId="{D9D07226-4554-4C46-A90A-AD3533022F23}" srcOrd="0" destOrd="0" presId="urn:microsoft.com/office/officeart/2005/8/layout/default"/>
    <dgm:cxn modelId="{F2873717-EF1F-4A7E-B9D0-22824E1A0D81}" type="presOf" srcId="{43FDA233-D0FB-46D0-A21D-EA780A158D01}" destId="{E92A332E-7E7F-4B0D-A638-3A4D98C179EF}" srcOrd="0" destOrd="0" presId="urn:microsoft.com/office/officeart/2005/8/layout/default"/>
    <dgm:cxn modelId="{EA09D01C-8FA1-4A23-A220-ECE35CA4DF73}" srcId="{0B3028E2-C384-47EA-8D86-509A9D4758E7}" destId="{B49CE30D-D5DC-4964-B9F6-ACF4E8AAFBA2}" srcOrd="1" destOrd="0" parTransId="{504D4200-F287-4EDF-86FC-407FC05527E6}" sibTransId="{3167EC91-F8AE-45BB-B571-F70FAEB1E155}"/>
    <dgm:cxn modelId="{7EFA7152-A11B-4E52-91F0-B5396E7DBDF5}" srcId="{0B3028E2-C384-47EA-8D86-509A9D4758E7}" destId="{6E0FF197-B474-4C8F-912F-D69AB6630131}" srcOrd="2" destOrd="0" parTransId="{516AA605-B775-44C0-8611-403C3E78A757}" sibTransId="{E79EC4A0-1778-4425-BE3B-7ADCCF4320C8}"/>
    <dgm:cxn modelId="{CFD03584-BF70-49A5-A05E-97978527339A}" srcId="{0B3028E2-C384-47EA-8D86-509A9D4758E7}" destId="{43FDA233-D0FB-46D0-A21D-EA780A158D01}" srcOrd="4" destOrd="0" parTransId="{E9DA3620-577B-490D-9C4B-F75433715E07}" sibTransId="{CCBFDCB5-EEAF-46D2-B658-89D4B803EF58}"/>
    <dgm:cxn modelId="{14165295-DB95-4A4C-BA03-A51B635F7745}" type="presOf" srcId="{B49CE30D-D5DC-4964-B9F6-ACF4E8AAFBA2}" destId="{560A00B6-457E-4847-955F-4D655F20DA37}" srcOrd="0" destOrd="0" presId="urn:microsoft.com/office/officeart/2005/8/layout/default"/>
    <dgm:cxn modelId="{E8117F9D-8E8E-4914-9CDD-F4FEF2C6EDE9}" srcId="{0B3028E2-C384-47EA-8D86-509A9D4758E7}" destId="{B61C845D-474B-4FB1-A1C0-B1276B31A830}" srcOrd="0" destOrd="0" parTransId="{9C14DD0A-3B94-4469-B507-30A61B24FD6F}" sibTransId="{2CCC59A8-9F60-47D2-9E79-F8EE6E74A419}"/>
    <dgm:cxn modelId="{86BB0EBA-F559-48D9-90CF-31A50B2D6FC7}" type="presOf" srcId="{29960F03-B8EA-4842-B153-BBC108038A41}" destId="{5588A7FD-550A-4403-A056-DA04A030B1E9}" srcOrd="0" destOrd="0" presId="urn:microsoft.com/office/officeart/2005/8/layout/default"/>
    <dgm:cxn modelId="{DD0238D5-8094-447D-92C7-0ADE7EDDF128}" type="presOf" srcId="{B61C845D-474B-4FB1-A1C0-B1276B31A830}" destId="{77C42950-DD84-4158-AB22-D15A45AA60D0}" srcOrd="0" destOrd="0" presId="urn:microsoft.com/office/officeart/2005/8/layout/default"/>
    <dgm:cxn modelId="{86BDE8F2-15AA-4A28-AABC-6BDCAFC22CA5}" type="presOf" srcId="{0B3028E2-C384-47EA-8D86-509A9D4758E7}" destId="{184A59CC-2487-4179-8F92-5FABA56B14A4}" srcOrd="0" destOrd="0" presId="urn:microsoft.com/office/officeart/2005/8/layout/default"/>
    <dgm:cxn modelId="{47A76E16-6B18-42B1-960A-DF9C0512D50B}" type="presParOf" srcId="{184A59CC-2487-4179-8F92-5FABA56B14A4}" destId="{77C42950-DD84-4158-AB22-D15A45AA60D0}" srcOrd="0" destOrd="0" presId="urn:microsoft.com/office/officeart/2005/8/layout/default"/>
    <dgm:cxn modelId="{58B56C65-A960-4840-882F-E03FB785EABB}" type="presParOf" srcId="{184A59CC-2487-4179-8F92-5FABA56B14A4}" destId="{ECAEF0C4-3685-40D1-9C18-C7C448146B43}" srcOrd="1" destOrd="0" presId="urn:microsoft.com/office/officeart/2005/8/layout/default"/>
    <dgm:cxn modelId="{37AEE5BD-E027-47CF-B113-DB02FB0CA5D1}" type="presParOf" srcId="{184A59CC-2487-4179-8F92-5FABA56B14A4}" destId="{560A00B6-457E-4847-955F-4D655F20DA37}" srcOrd="2" destOrd="0" presId="urn:microsoft.com/office/officeart/2005/8/layout/default"/>
    <dgm:cxn modelId="{4FEFC522-2AFC-4417-9818-B6B7907F41AE}" type="presParOf" srcId="{184A59CC-2487-4179-8F92-5FABA56B14A4}" destId="{D7514982-8F07-4ADE-9D6E-CDBC38D3A4DE}" srcOrd="3" destOrd="0" presId="urn:microsoft.com/office/officeart/2005/8/layout/default"/>
    <dgm:cxn modelId="{754E5282-3E15-45E5-BA34-67F83A911301}" type="presParOf" srcId="{184A59CC-2487-4179-8F92-5FABA56B14A4}" destId="{D9D07226-4554-4C46-A90A-AD3533022F23}" srcOrd="4" destOrd="0" presId="urn:microsoft.com/office/officeart/2005/8/layout/default"/>
    <dgm:cxn modelId="{E27F8B98-B4AD-4FE9-8723-9EFFC2AD2A91}" type="presParOf" srcId="{184A59CC-2487-4179-8F92-5FABA56B14A4}" destId="{CA1B8C14-F7FD-46E0-A027-686C218A1C8B}" srcOrd="5" destOrd="0" presId="urn:microsoft.com/office/officeart/2005/8/layout/default"/>
    <dgm:cxn modelId="{E209C6C2-6A14-4C99-B076-9A8DE6247451}" type="presParOf" srcId="{184A59CC-2487-4179-8F92-5FABA56B14A4}" destId="{5588A7FD-550A-4403-A056-DA04A030B1E9}" srcOrd="6" destOrd="0" presId="urn:microsoft.com/office/officeart/2005/8/layout/default"/>
    <dgm:cxn modelId="{9702F328-18DC-4E78-8F7E-840B3D373310}" type="presParOf" srcId="{184A59CC-2487-4179-8F92-5FABA56B14A4}" destId="{D1785A31-3297-4102-BC4D-D948138B2FCB}" srcOrd="7" destOrd="0" presId="urn:microsoft.com/office/officeart/2005/8/layout/default"/>
    <dgm:cxn modelId="{A74DB92B-3967-4C19-A997-FE7A3E961665}" type="presParOf" srcId="{184A59CC-2487-4179-8F92-5FABA56B14A4}" destId="{E92A332E-7E7F-4B0D-A638-3A4D98C179E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3028E2-C384-47EA-8D86-509A9D4758E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B61C845D-474B-4FB1-A1C0-B1276B31A830}">
      <dgm:prSet phldrT="[Text]"/>
      <dgm:spPr/>
      <dgm:t>
        <a:bodyPr/>
        <a:lstStyle/>
        <a:p>
          <a:r>
            <a:rPr lang="pl-PL" dirty="0"/>
            <a:t>Index.html</a:t>
          </a:r>
        </a:p>
      </dgm:t>
    </dgm:pt>
    <dgm:pt modelId="{9C14DD0A-3B94-4469-B507-30A61B24FD6F}" type="parTrans" cxnId="{E8117F9D-8E8E-4914-9CDD-F4FEF2C6EDE9}">
      <dgm:prSet/>
      <dgm:spPr/>
      <dgm:t>
        <a:bodyPr/>
        <a:lstStyle/>
        <a:p>
          <a:endParaRPr lang="pl-PL"/>
        </a:p>
      </dgm:t>
    </dgm:pt>
    <dgm:pt modelId="{2CCC59A8-9F60-47D2-9E79-F8EE6E74A419}" type="sibTrans" cxnId="{E8117F9D-8E8E-4914-9CDD-F4FEF2C6EDE9}">
      <dgm:prSet/>
      <dgm:spPr/>
      <dgm:t>
        <a:bodyPr/>
        <a:lstStyle/>
        <a:p>
          <a:endParaRPr lang="pl-PL"/>
        </a:p>
      </dgm:t>
    </dgm:pt>
    <dgm:pt modelId="{43FDA233-D0FB-46D0-A21D-EA780A158D01}">
      <dgm:prSet phldrT="[Text]"/>
      <dgm:spPr/>
      <dgm:t>
        <a:bodyPr/>
        <a:lstStyle/>
        <a:p>
          <a:r>
            <a:rPr lang="pl-PL" dirty="0"/>
            <a:t>base.html</a:t>
          </a:r>
        </a:p>
      </dgm:t>
    </dgm:pt>
    <dgm:pt modelId="{E9DA3620-577B-490D-9C4B-F75433715E07}" type="parTrans" cxnId="{CFD03584-BF70-49A5-A05E-97978527339A}">
      <dgm:prSet/>
      <dgm:spPr/>
      <dgm:t>
        <a:bodyPr/>
        <a:lstStyle/>
        <a:p>
          <a:endParaRPr lang="pl-PL"/>
        </a:p>
      </dgm:t>
    </dgm:pt>
    <dgm:pt modelId="{CCBFDCB5-EEAF-46D2-B658-89D4B803EF58}" type="sibTrans" cxnId="{CFD03584-BF70-49A5-A05E-97978527339A}">
      <dgm:prSet/>
      <dgm:spPr/>
      <dgm:t>
        <a:bodyPr/>
        <a:lstStyle/>
        <a:p>
          <a:endParaRPr lang="pl-PL"/>
        </a:p>
      </dgm:t>
    </dgm:pt>
    <dgm:pt modelId="{184A59CC-2487-4179-8F92-5FABA56B14A4}" type="pres">
      <dgm:prSet presAssocID="{0B3028E2-C384-47EA-8D86-509A9D4758E7}" presName="diagram" presStyleCnt="0">
        <dgm:presLayoutVars>
          <dgm:dir/>
          <dgm:resizeHandles val="exact"/>
        </dgm:presLayoutVars>
      </dgm:prSet>
      <dgm:spPr/>
    </dgm:pt>
    <dgm:pt modelId="{77C42950-DD84-4158-AB22-D15A45AA60D0}" type="pres">
      <dgm:prSet presAssocID="{B61C845D-474B-4FB1-A1C0-B1276B31A830}" presName="node" presStyleLbl="node1" presStyleIdx="0" presStyleCnt="2" custScaleX="31574" custScaleY="10090" custLinFactNeighborX="17615" custLinFactNeighborY="11110">
        <dgm:presLayoutVars>
          <dgm:bulletEnabled val="1"/>
        </dgm:presLayoutVars>
      </dgm:prSet>
      <dgm:spPr/>
    </dgm:pt>
    <dgm:pt modelId="{ECAEF0C4-3685-40D1-9C18-C7C448146B43}" type="pres">
      <dgm:prSet presAssocID="{2CCC59A8-9F60-47D2-9E79-F8EE6E74A419}" presName="sibTrans" presStyleCnt="0"/>
      <dgm:spPr/>
    </dgm:pt>
    <dgm:pt modelId="{E92A332E-7E7F-4B0D-A638-3A4D98C179EF}" type="pres">
      <dgm:prSet presAssocID="{43FDA233-D0FB-46D0-A21D-EA780A158D01}" presName="node" presStyleLbl="node1" presStyleIdx="1" presStyleCnt="2" custScaleX="31563" custScaleY="10485" custLinFactNeighborX="-23953" custLinFactNeighborY="-36079">
        <dgm:presLayoutVars>
          <dgm:bulletEnabled val="1"/>
        </dgm:presLayoutVars>
      </dgm:prSet>
      <dgm:spPr/>
    </dgm:pt>
  </dgm:ptLst>
  <dgm:cxnLst>
    <dgm:cxn modelId="{F2873717-EF1F-4A7E-B9D0-22824E1A0D81}" type="presOf" srcId="{43FDA233-D0FB-46D0-A21D-EA780A158D01}" destId="{E92A332E-7E7F-4B0D-A638-3A4D98C179EF}" srcOrd="0" destOrd="0" presId="urn:microsoft.com/office/officeart/2005/8/layout/default"/>
    <dgm:cxn modelId="{CFD03584-BF70-49A5-A05E-97978527339A}" srcId="{0B3028E2-C384-47EA-8D86-509A9D4758E7}" destId="{43FDA233-D0FB-46D0-A21D-EA780A158D01}" srcOrd="1" destOrd="0" parTransId="{E9DA3620-577B-490D-9C4B-F75433715E07}" sibTransId="{CCBFDCB5-EEAF-46D2-B658-89D4B803EF58}"/>
    <dgm:cxn modelId="{E8117F9D-8E8E-4914-9CDD-F4FEF2C6EDE9}" srcId="{0B3028E2-C384-47EA-8D86-509A9D4758E7}" destId="{B61C845D-474B-4FB1-A1C0-B1276B31A830}" srcOrd="0" destOrd="0" parTransId="{9C14DD0A-3B94-4469-B507-30A61B24FD6F}" sibTransId="{2CCC59A8-9F60-47D2-9E79-F8EE6E74A419}"/>
    <dgm:cxn modelId="{DD0238D5-8094-447D-92C7-0ADE7EDDF128}" type="presOf" srcId="{B61C845D-474B-4FB1-A1C0-B1276B31A830}" destId="{77C42950-DD84-4158-AB22-D15A45AA60D0}" srcOrd="0" destOrd="0" presId="urn:microsoft.com/office/officeart/2005/8/layout/default"/>
    <dgm:cxn modelId="{86BDE8F2-15AA-4A28-AABC-6BDCAFC22CA5}" type="presOf" srcId="{0B3028E2-C384-47EA-8D86-509A9D4758E7}" destId="{184A59CC-2487-4179-8F92-5FABA56B14A4}" srcOrd="0" destOrd="0" presId="urn:microsoft.com/office/officeart/2005/8/layout/default"/>
    <dgm:cxn modelId="{47A76E16-6B18-42B1-960A-DF9C0512D50B}" type="presParOf" srcId="{184A59CC-2487-4179-8F92-5FABA56B14A4}" destId="{77C42950-DD84-4158-AB22-D15A45AA60D0}" srcOrd="0" destOrd="0" presId="urn:microsoft.com/office/officeart/2005/8/layout/default"/>
    <dgm:cxn modelId="{58B56C65-A960-4840-882F-E03FB785EABB}" type="presParOf" srcId="{184A59CC-2487-4179-8F92-5FABA56B14A4}" destId="{ECAEF0C4-3685-40D1-9C18-C7C448146B43}" srcOrd="1" destOrd="0" presId="urn:microsoft.com/office/officeart/2005/8/layout/default"/>
    <dgm:cxn modelId="{A74DB92B-3967-4C19-A997-FE7A3E961665}" type="presParOf" srcId="{184A59CC-2487-4179-8F92-5FABA56B14A4}" destId="{E92A332E-7E7F-4B0D-A638-3A4D98C179E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42950-DD84-4158-AB22-D15A45AA60D0}">
      <dsp:nvSpPr>
        <dsp:cNvPr id="0" name=""/>
        <dsp:cNvSpPr/>
      </dsp:nvSpPr>
      <dsp:spPr>
        <a:xfrm>
          <a:off x="101605" y="1285925"/>
          <a:ext cx="2193088" cy="570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Index.html</a:t>
          </a:r>
        </a:p>
      </dsp:txBody>
      <dsp:txXfrm>
        <a:off x="101605" y="1285925"/>
        <a:ext cx="2193088" cy="570881"/>
      </dsp:txXfrm>
    </dsp:sp>
    <dsp:sp modelId="{560A00B6-457E-4847-955F-4D655F20DA37}">
      <dsp:nvSpPr>
        <dsp:cNvPr id="0" name=""/>
        <dsp:cNvSpPr/>
      </dsp:nvSpPr>
      <dsp:spPr>
        <a:xfrm>
          <a:off x="2949519" y="1298635"/>
          <a:ext cx="2193088" cy="570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Lista.html</a:t>
          </a:r>
        </a:p>
      </dsp:txBody>
      <dsp:txXfrm>
        <a:off x="2949519" y="1298635"/>
        <a:ext cx="2193088" cy="570881"/>
      </dsp:txXfrm>
    </dsp:sp>
    <dsp:sp modelId="{D9D07226-4554-4C46-A90A-AD3533022F23}">
      <dsp:nvSpPr>
        <dsp:cNvPr id="0" name=""/>
        <dsp:cNvSpPr/>
      </dsp:nvSpPr>
      <dsp:spPr>
        <a:xfrm>
          <a:off x="5934911" y="1255681"/>
          <a:ext cx="2193088" cy="570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Dane.html</a:t>
          </a:r>
        </a:p>
      </dsp:txBody>
      <dsp:txXfrm>
        <a:off x="5934911" y="1255681"/>
        <a:ext cx="2193088" cy="570881"/>
      </dsp:txXfrm>
    </dsp:sp>
    <dsp:sp modelId="{5588A7FD-550A-4403-A056-DA04A030B1E9}">
      <dsp:nvSpPr>
        <dsp:cNvPr id="0" name=""/>
        <dsp:cNvSpPr/>
      </dsp:nvSpPr>
      <dsp:spPr>
        <a:xfrm>
          <a:off x="2794935" y="2468763"/>
          <a:ext cx="2475970" cy="556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SpecjalnaLista.html</a:t>
          </a:r>
        </a:p>
      </dsp:txBody>
      <dsp:txXfrm>
        <a:off x="2794935" y="2468763"/>
        <a:ext cx="2475970" cy="556455"/>
      </dsp:txXfrm>
    </dsp:sp>
    <dsp:sp modelId="{E92A332E-7E7F-4B0D-A638-3A4D98C179EF}">
      <dsp:nvSpPr>
        <dsp:cNvPr id="0" name=""/>
        <dsp:cNvSpPr/>
      </dsp:nvSpPr>
      <dsp:spPr>
        <a:xfrm>
          <a:off x="2828334" y="221403"/>
          <a:ext cx="2418450" cy="486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base.html</a:t>
          </a:r>
        </a:p>
      </dsp:txBody>
      <dsp:txXfrm>
        <a:off x="2828334" y="221403"/>
        <a:ext cx="2418450" cy="4863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42950-DD84-4158-AB22-D15A45AA60D0}">
      <dsp:nvSpPr>
        <dsp:cNvPr id="0" name=""/>
        <dsp:cNvSpPr/>
      </dsp:nvSpPr>
      <dsp:spPr>
        <a:xfrm>
          <a:off x="1772466" y="1720362"/>
          <a:ext cx="1802581" cy="3456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Index.html</a:t>
          </a:r>
        </a:p>
      </dsp:txBody>
      <dsp:txXfrm>
        <a:off x="1772466" y="1720362"/>
        <a:ext cx="1802581" cy="345627"/>
      </dsp:txXfrm>
    </dsp:sp>
    <dsp:sp modelId="{E92A332E-7E7F-4B0D-A638-3A4D98C179EF}">
      <dsp:nvSpPr>
        <dsp:cNvPr id="0" name=""/>
        <dsp:cNvSpPr/>
      </dsp:nvSpPr>
      <dsp:spPr>
        <a:xfrm>
          <a:off x="1772808" y="97165"/>
          <a:ext cx="1801953" cy="359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base.html</a:t>
          </a:r>
        </a:p>
      </dsp:txBody>
      <dsp:txXfrm>
        <a:off x="1772808" y="97165"/>
        <a:ext cx="1801953" cy="359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BA62A1-56F4-40CB-951D-2678B02CC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E769B5F-2D6A-4648-BFA4-CB63069D7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3B6F6E8-7434-4B3E-91EF-2326ABF4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A393-7D98-4568-96C7-FE00D2D8D2F0}" type="datetimeFigureOut">
              <a:rPr lang="pl-PL" smtClean="0"/>
              <a:t>2021.04.05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7E5A3AB-61D5-489C-8DF4-36D322CC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7BB52B0-9B69-4E6E-A1BF-8E9E454B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B848-432A-4BDC-82F3-C101EF7451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813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22B549-DE6A-4930-81BC-4B59F4C5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839E4E0-4E59-4285-B539-14BD2B3FB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02D8F98-DC73-4B2F-A650-A3B9CD9A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A393-7D98-4568-96C7-FE00D2D8D2F0}" type="datetimeFigureOut">
              <a:rPr lang="pl-PL" smtClean="0"/>
              <a:t>2021.04.05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45DBF13-CE8E-4868-94D4-19E3FE1C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CD7F9BD-B187-4538-8F37-A6500619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B848-432A-4BDC-82F3-C101EF7451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455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76E18FE-6302-4A97-B050-F45B3648C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799FD2A-5DF4-4F2F-AF09-746DF2132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03FCE41-7306-4426-B092-8722C65B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A393-7D98-4568-96C7-FE00D2D8D2F0}" type="datetimeFigureOut">
              <a:rPr lang="pl-PL" smtClean="0"/>
              <a:t>2021.04.05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AF1290C-6067-4156-9ADC-19EC437D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C16B8E-CA07-4F83-8BA5-467C272E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B848-432A-4BDC-82F3-C101EF7451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902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75956D-9AD3-4919-9A70-5083BCF0F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617F39-1453-4F87-ADB7-17C043070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54C49AD-8677-4457-B1E2-8D7BE338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A393-7D98-4568-96C7-FE00D2D8D2F0}" type="datetimeFigureOut">
              <a:rPr lang="pl-PL" smtClean="0"/>
              <a:t>2021.04.05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9CD8C4D-5E1C-4B9E-8690-95577F54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E918326-78BA-4321-947B-38968DC3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B848-432A-4BDC-82F3-C101EF7451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554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D19D5E-311B-4820-A2DC-B2C4AD0C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A2DD82D-2087-4AAE-A417-9B095B447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AF75561-396A-45CA-93BD-F3DB9FCA2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A393-7D98-4568-96C7-FE00D2D8D2F0}" type="datetimeFigureOut">
              <a:rPr lang="pl-PL" smtClean="0"/>
              <a:t>2021.04.05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72ED0D9-2DB7-4EA9-A479-DF2F6E63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FCA02EC-FA50-4013-93F3-86235F3F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B848-432A-4BDC-82F3-C101EF7451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437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1776B9-DDC0-4F5C-ADB1-3C1A59A4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1C6B77-D822-4428-A3AB-75FFD46D1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4A4FF20-C42A-4EEB-B7FD-A2947B868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55E384A-B7F8-449A-A242-109163CF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A393-7D98-4568-96C7-FE00D2D8D2F0}" type="datetimeFigureOut">
              <a:rPr lang="pl-PL" smtClean="0"/>
              <a:t>2021.04.05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8579B4B-3C93-406B-A943-89861241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7FFABEC-3633-43E7-A678-BC31D2B1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B848-432A-4BDC-82F3-C101EF7451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04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700CBB-966D-456A-A0C6-E7C604526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1FA8796-3081-4EC8-B0F8-46861713A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9BAA5BD-EF55-41E6-A6F7-AAE2D1602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CCEE407-A0ED-4E8B-B92A-E8DFA66D3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5BCFA92-9430-4B5D-A01F-694599DD2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5DB90C7-E942-4312-A771-EEE997AA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A393-7D98-4568-96C7-FE00D2D8D2F0}" type="datetimeFigureOut">
              <a:rPr lang="pl-PL" smtClean="0"/>
              <a:t>2021.04.05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235B506-E82D-4227-A984-FDD35BF5F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A3B9430-F7EF-44EC-85D1-7BF8F8D6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B848-432A-4BDC-82F3-C101EF7451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157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62599D-B2EA-4D6E-9258-22D8A5D02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46E6142-F31B-4C85-83F7-EB72DE8A1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A393-7D98-4568-96C7-FE00D2D8D2F0}" type="datetimeFigureOut">
              <a:rPr lang="pl-PL" smtClean="0"/>
              <a:t>2021.04.05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A665AA5-124A-4A81-8ED2-47CC2E19F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DEDC895-5D81-49EB-967A-8C95EE92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B848-432A-4BDC-82F3-C101EF7451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855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A493A87-AF93-460E-A75B-1090A63F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A393-7D98-4568-96C7-FE00D2D8D2F0}" type="datetimeFigureOut">
              <a:rPr lang="pl-PL" smtClean="0"/>
              <a:t>2021.04.05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29A0185-3D8B-413A-A150-6C762181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C36807A-BE65-4EF3-AABE-20F02065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B848-432A-4BDC-82F3-C101EF7451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799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5A3283-C395-45A2-AB69-8E4FBE18E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E823A5-D9FE-4A3B-A283-8AE869B36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F4EE7BA-E6AC-4964-943D-3837EA65D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F701EC2-8E9F-4EB0-8F99-ADC637F4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A393-7D98-4568-96C7-FE00D2D8D2F0}" type="datetimeFigureOut">
              <a:rPr lang="pl-PL" smtClean="0"/>
              <a:t>2021.04.05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9B3A2A7-2581-4E31-9059-B48E7ADA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27C13E3-C778-4289-B4CB-9EB70A80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B848-432A-4BDC-82F3-C101EF7451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080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CCE9BE-68E8-4698-BCF0-DDA1D5AC7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BEDCF61-1C74-4447-91A1-5D77CF947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265BD7A-58D2-42F9-B75B-9A36845ED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B1A7A36-3B94-4DD8-B5C5-C077E1C6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A393-7D98-4568-96C7-FE00D2D8D2F0}" type="datetimeFigureOut">
              <a:rPr lang="pl-PL" smtClean="0"/>
              <a:t>2021.04.05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BC03980-F0AD-4F08-A6B6-1A223D9C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26F0135-2DE2-417F-9DF2-74036F32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B848-432A-4BDC-82F3-C101EF7451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059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F37C100-CF6C-4E00-BE1B-16850AB79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D23EA2F-DC8E-4C1C-8CCD-7DB1A9ACF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6794180-7B54-42C5-8AC6-45F0A6B3C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A393-7D98-4568-96C7-FE00D2D8D2F0}" type="datetimeFigureOut">
              <a:rPr lang="pl-PL" smtClean="0"/>
              <a:t>2021.04.05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541BEFE-D1B9-4C8A-8FB3-596A1CEFD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29676C6-28A2-4EF3-87B2-88E714E9F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6B848-432A-4BDC-82F3-C101EF7451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673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pl/3.1/ref/django-admi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lonsproject.org/projects/pyramid-cookbook/en/latest/deployment/asgi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ikoto.net.pl/wsgi-for-django-czyli-jak-przygotowac-swoje-srodowisk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3.1/ref/models/field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dmi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tm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tmp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23.tmp"/><Relationship Id="rId4" Type="http://schemas.openxmlformats.org/officeDocument/2006/relationships/diagramLayout" Target="../diagrams/layout2.xml"/><Relationship Id="rId9" Type="http://schemas.openxmlformats.org/officeDocument/2006/relationships/image" Target="../media/image22.tm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tm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DF7B3F-2697-4406-8234-FCB8AB913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38FB197-2507-4B20-BA36-7E9B0820E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0D120A-DFDB-42CE-A40B-293BC7E2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105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D3706AFB-4AF0-430C-8FBE-C38C0F83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8AC53B5C-1F4B-4D51-ADA0-F74EBA6A5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E3BBF50A-9667-4DFA-9066-13B535B57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735692CB-9D09-4EB8-A1E4-56ED4544282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936684" cy="3769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Aby stworzyć nowy projekt w </a:t>
            </a:r>
            <a:r>
              <a:rPr lang="pl-PL" dirty="0" err="1"/>
              <a:t>Django</a:t>
            </a:r>
            <a:r>
              <a:rPr lang="pl-PL" dirty="0"/>
              <a:t> wydaj komendę:</a:t>
            </a:r>
          </a:p>
          <a:p>
            <a:r>
              <a:rPr lang="pl-PL" dirty="0"/>
              <a:t> </a:t>
            </a:r>
          </a:p>
          <a:p>
            <a:r>
              <a:rPr lang="pl-PL" b="1" dirty="0" err="1"/>
              <a:t>django</a:t>
            </a:r>
            <a:r>
              <a:rPr lang="pl-PL" b="1" dirty="0"/>
              <a:t>-admin </a:t>
            </a:r>
            <a:r>
              <a:rPr lang="pl-PL" b="1" dirty="0" err="1"/>
              <a:t>startproject</a:t>
            </a:r>
            <a:r>
              <a:rPr lang="pl-PL" b="1" dirty="0"/>
              <a:t> </a:t>
            </a:r>
            <a:r>
              <a:rPr lang="pl-PL" b="1" dirty="0" err="1"/>
              <a:t>nazwaprojektu</a:t>
            </a:r>
            <a:endParaRPr lang="pl-PL" b="1" dirty="0"/>
          </a:p>
          <a:p>
            <a:endParaRPr lang="pl-PL" dirty="0"/>
          </a:p>
          <a:p>
            <a:r>
              <a:rPr lang="pl-PL" dirty="0"/>
              <a:t>Zostanie utworzony nowy projekt  w katalogu o nazwie projektu </a:t>
            </a:r>
          </a:p>
        </p:txBody>
      </p:sp>
    </p:spTree>
    <p:extLst>
      <p:ext uri="{BB962C8B-B14F-4D97-AF65-F5344CB8AC3E}">
        <p14:creationId xmlns:p14="http://schemas.microsoft.com/office/powerpoint/2010/main" val="452075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D3706AFB-4AF0-430C-8FBE-C38C0F83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8AC53B5C-1F4B-4D51-ADA0-F74EBA6A5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E3BBF50A-9667-4DFA-9066-13B535B57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735692CB-9D09-4EB8-A1E4-56ED4544282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936684" cy="3769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Przeglądamy pliki:</a:t>
            </a:r>
          </a:p>
          <a:p>
            <a:pPr algn="just"/>
            <a:r>
              <a:rPr lang="pl-PL" dirty="0"/>
              <a:t>Na potrzeby prezentacji stworzono projekt </a:t>
            </a:r>
            <a:r>
              <a:rPr lang="pl-PL" b="1" dirty="0"/>
              <a:t>cukiernia</a:t>
            </a:r>
          </a:p>
          <a:p>
            <a:pPr algn="just"/>
            <a:r>
              <a:rPr lang="pl-PL" b="1" dirty="0"/>
              <a:t>katalog główny cukiernia/ </a:t>
            </a:r>
            <a:r>
              <a:rPr lang="pl-PL" dirty="0"/>
              <a:t>jest pojemnikiem na projekt. Jego nazwa nie ma znaczenia dla </a:t>
            </a:r>
            <a:r>
              <a:rPr lang="pl-PL" dirty="0" err="1"/>
              <a:t>Django</a:t>
            </a:r>
            <a:r>
              <a:rPr lang="pl-PL" dirty="0"/>
              <a:t>; </a:t>
            </a:r>
          </a:p>
          <a:p>
            <a:pPr algn="just"/>
            <a:r>
              <a:rPr lang="pl-PL" dirty="0"/>
              <a:t>Możesz zmienić jego nazwę na dowolną, jaką chcesz.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50504C-944E-409B-AB04-ED83290E1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082" y="2596819"/>
            <a:ext cx="2076740" cy="17147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F9481703-3110-45D5-A844-66372D2DE299}"/>
              </a:ext>
            </a:extLst>
          </p:cNvPr>
          <p:cNvSpPr/>
          <p:nvPr/>
        </p:nvSpPr>
        <p:spPr>
          <a:xfrm>
            <a:off x="8276911" y="2596819"/>
            <a:ext cx="893254" cy="402202"/>
          </a:xfrm>
          <a:prstGeom prst="rightArrow">
            <a:avLst/>
          </a:prstGeom>
          <a:solidFill>
            <a:srgbClr val="FFDB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6022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D3706AFB-4AF0-430C-8FBE-C38C0F83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8AC53B5C-1F4B-4D51-ADA0-F74EBA6A5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E3BBF50A-9667-4DFA-9066-13B535B57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735692CB-9D09-4EB8-A1E4-56ED45442829}"/>
              </a:ext>
            </a:extLst>
          </p:cNvPr>
          <p:cNvSpPr txBox="1">
            <a:spLocks/>
          </p:cNvSpPr>
          <p:nvPr/>
        </p:nvSpPr>
        <p:spPr>
          <a:xfrm>
            <a:off x="882253" y="1836003"/>
            <a:ext cx="7936684" cy="3769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Przeglądamy pliki:</a:t>
            </a:r>
          </a:p>
          <a:p>
            <a:r>
              <a:rPr lang="pl-PL" b="1" dirty="0"/>
              <a:t>manage.py: </a:t>
            </a:r>
            <a:r>
              <a:rPr lang="pl-PL" dirty="0"/>
              <a:t>Narzędzie linii komend, które pozwala Ci oddziaływać z tym projektem </a:t>
            </a:r>
            <a:r>
              <a:rPr lang="pl-PL" dirty="0" err="1"/>
              <a:t>Django</a:t>
            </a:r>
            <a:r>
              <a:rPr lang="pl-PL" dirty="0"/>
              <a:t> na wiele sposobów. Możesz przeczytać szczegóły na temat manage.py w </a:t>
            </a:r>
            <a:r>
              <a:rPr lang="pl-PL" dirty="0" err="1"/>
              <a:t>django</a:t>
            </a:r>
            <a:r>
              <a:rPr lang="pl-PL" dirty="0"/>
              <a:t>-admin and manage.py.</a:t>
            </a:r>
          </a:p>
          <a:p>
            <a:endParaRPr lang="pl-PL" dirty="0"/>
          </a:p>
          <a:p>
            <a:r>
              <a:rPr lang="pl-PL" dirty="0">
                <a:hlinkClick r:id="rId3"/>
              </a:rPr>
              <a:t>https://docs.djangoproject.com/pl/3.1/ref/django-admin/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17727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D3706AFB-4AF0-430C-8FBE-C38C0F83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8AC53B5C-1F4B-4D51-ADA0-F74EBA6A5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E3BBF50A-9667-4DFA-9066-13B535B57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735692CB-9D09-4EB8-A1E4-56ED4544282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936684" cy="3769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Przeglądamy pliki:</a:t>
            </a:r>
          </a:p>
          <a:p>
            <a:r>
              <a:rPr lang="pl-PL" b="1" dirty="0"/>
              <a:t>Wewnętrzny katalog cukiernia/ </a:t>
            </a:r>
            <a:r>
              <a:rPr lang="pl-PL" dirty="0"/>
              <a:t>jest właściwym pakietem </a:t>
            </a:r>
            <a:r>
              <a:rPr lang="pl-PL" dirty="0" err="1"/>
              <a:t>Pythona</a:t>
            </a:r>
            <a:r>
              <a:rPr lang="pl-PL" dirty="0"/>
              <a:t> dla twojego projektu. Jego nazwa jest nazwą pakietu </a:t>
            </a:r>
            <a:r>
              <a:rPr lang="pl-PL" dirty="0" err="1"/>
              <a:t>Pythona</a:t>
            </a:r>
            <a:r>
              <a:rPr lang="pl-PL" dirty="0"/>
              <a:t>, którą musisz używać, aby zaimportować cokolwiek w tym pakiecie (np. </a:t>
            </a:r>
            <a:r>
              <a:rPr lang="pl-PL" dirty="0" err="1"/>
              <a:t>urls</a:t>
            </a:r>
            <a:r>
              <a:rPr lang="pl-PL" dirty="0"/>
              <a:t>).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98867F6-E898-4BD3-998C-5F2224AA7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348" y="2596819"/>
            <a:ext cx="1914792" cy="14670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88EC2B13-03C2-4B34-A2C8-8939AD1CF988}"/>
              </a:ext>
            </a:extLst>
          </p:cNvPr>
          <p:cNvSpPr/>
          <p:nvPr/>
        </p:nvSpPr>
        <p:spPr>
          <a:xfrm>
            <a:off x="8726864" y="2667786"/>
            <a:ext cx="546058" cy="245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7328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D3706AFB-4AF0-430C-8FBE-C38C0F83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8AC53B5C-1F4B-4D51-ADA0-F74EBA6A5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E3BBF50A-9667-4DFA-9066-13B535B57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735692CB-9D09-4EB8-A1E4-56ED4544282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936684" cy="3769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Przeglądamy pliki:</a:t>
            </a:r>
          </a:p>
          <a:p>
            <a:r>
              <a:rPr lang="pl-PL" b="1" dirty="0"/>
              <a:t>cukiernia/__init__.py</a:t>
            </a:r>
            <a:r>
              <a:rPr lang="pl-PL" dirty="0"/>
              <a:t>: Pusty plik, który mówi </a:t>
            </a:r>
            <a:r>
              <a:rPr lang="pl-PL" dirty="0" err="1"/>
              <a:t>Pythonowi</a:t>
            </a:r>
            <a:r>
              <a:rPr lang="pl-PL" dirty="0"/>
              <a:t>, że ten katalog powinien być uważany za pakiet </a:t>
            </a:r>
            <a:r>
              <a:rPr lang="pl-PL" dirty="0" err="1"/>
              <a:t>Pythona</a:t>
            </a:r>
            <a:r>
              <a:rPr lang="pl-PL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312843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D3706AFB-4AF0-430C-8FBE-C38C0F83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8AC53B5C-1F4B-4D51-ADA0-F74EBA6A5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E3BBF50A-9667-4DFA-9066-13B535B57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735692CB-9D09-4EB8-A1E4-56ED4544282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936684" cy="3769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Przeglądamy pliki:</a:t>
            </a:r>
          </a:p>
          <a:p>
            <a:r>
              <a:rPr lang="pl-PL" b="1" dirty="0"/>
              <a:t>cukiernia/settings.py: </a:t>
            </a:r>
            <a:r>
              <a:rPr lang="pl-PL" dirty="0"/>
              <a:t>Ustawienia/konfiguracja dla tego projektu </a:t>
            </a:r>
            <a:r>
              <a:rPr lang="pl-PL" dirty="0" err="1"/>
              <a:t>Django</a:t>
            </a:r>
            <a:endParaRPr lang="pl-PL" dirty="0"/>
          </a:p>
          <a:p>
            <a:endParaRPr lang="pl-PL" dirty="0"/>
          </a:p>
          <a:p>
            <a:r>
              <a:rPr lang="pl-PL" dirty="0"/>
              <a:t>Np. ustawienie polskiej wersji językowej konfigurujemy w sekcji </a:t>
            </a:r>
            <a:r>
              <a:rPr lang="pl-PL" b="1" dirty="0">
                <a:effectLst/>
                <a:latin typeface="Consolas" panose="020B0609020204030204" pitchFamily="49" charset="0"/>
              </a:rPr>
              <a:t>LANGUAGE_CODE = '</a:t>
            </a:r>
            <a:r>
              <a:rPr lang="pl-PL" b="1" dirty="0" err="1">
                <a:effectLst/>
                <a:latin typeface="Consolas" panose="020B0609020204030204" pitchFamily="49" charset="0"/>
              </a:rPr>
              <a:t>pl</a:t>
            </a:r>
            <a:r>
              <a:rPr lang="pl-PL" b="1" dirty="0">
                <a:effectLst/>
                <a:latin typeface="Consolas" panose="020B0609020204030204" pitchFamily="49" charset="0"/>
              </a:rPr>
              <a:t>'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16666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D3706AFB-4AF0-430C-8FBE-C38C0F83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8AC53B5C-1F4B-4D51-ADA0-F74EBA6A5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E3BBF50A-9667-4DFA-9066-13B535B57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735692CB-9D09-4EB8-A1E4-56ED4544282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936684" cy="3769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Przeglądamy pliki:</a:t>
            </a:r>
          </a:p>
          <a:p>
            <a:pPr algn="just"/>
            <a:r>
              <a:rPr lang="pl-PL" sz="2000" b="1" dirty="0"/>
              <a:t>cukiernia/urls.py: </a:t>
            </a:r>
            <a:r>
              <a:rPr lang="pl-PL" sz="2000" dirty="0"/>
              <a:t>Deklaracje URL-i dla tego projektu </a:t>
            </a:r>
            <a:r>
              <a:rPr lang="pl-PL" sz="2000" dirty="0" err="1"/>
              <a:t>Django</a:t>
            </a:r>
            <a:r>
              <a:rPr lang="pl-PL" sz="2000" dirty="0"/>
              <a:t>; „spis treści” twojej strony opartej na </a:t>
            </a:r>
            <a:r>
              <a:rPr lang="pl-PL" sz="2000" dirty="0" err="1"/>
              <a:t>Django</a:t>
            </a:r>
            <a:r>
              <a:rPr lang="pl-PL" sz="2000" dirty="0"/>
              <a:t>.  W tym wypadku są to 3 adresy: link do strony głównej, link do ankiet, oraz link do zaplecza administracyjnego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176E4D-2930-42D2-AD56-C482FEC790B8}"/>
              </a:ext>
            </a:extLst>
          </p:cNvPr>
          <p:cNvSpPr txBox="1"/>
          <p:nvPr/>
        </p:nvSpPr>
        <p:spPr>
          <a:xfrm flipH="1">
            <a:off x="1469172" y="4015818"/>
            <a:ext cx="7051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err="1">
                <a:effectLst/>
                <a:latin typeface="Consolas" panose="020B0609020204030204" pitchFamily="49" charset="0"/>
              </a:rPr>
              <a:t>urlpatterns</a:t>
            </a:r>
            <a:r>
              <a:rPr lang="pl-PL" b="1" dirty="0"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pl-PL" b="1" dirty="0">
                <a:effectLst/>
                <a:latin typeface="Consolas" panose="020B0609020204030204" pitchFamily="49" charset="0"/>
              </a:rPr>
              <a:t>    </a:t>
            </a:r>
            <a:r>
              <a:rPr lang="pl-PL" b="1" dirty="0" err="1">
                <a:effectLst/>
                <a:latin typeface="Consolas" panose="020B0609020204030204" pitchFamily="49" charset="0"/>
              </a:rPr>
              <a:t>path</a:t>
            </a:r>
            <a:r>
              <a:rPr lang="pl-PL" b="1" dirty="0">
                <a:effectLst/>
                <a:latin typeface="Consolas" panose="020B0609020204030204" pitchFamily="49" charset="0"/>
              </a:rPr>
              <a:t>('', </a:t>
            </a:r>
            <a:r>
              <a:rPr lang="pl-PL" b="1" dirty="0" err="1">
                <a:effectLst/>
                <a:latin typeface="Consolas" panose="020B0609020204030204" pitchFamily="49" charset="0"/>
              </a:rPr>
              <a:t>include</a:t>
            </a:r>
            <a:r>
              <a:rPr lang="pl-PL" b="1" dirty="0">
                <a:effectLst/>
                <a:latin typeface="Consolas" panose="020B0609020204030204" pitchFamily="49" charset="0"/>
              </a:rPr>
              <a:t>('</a:t>
            </a:r>
            <a:r>
              <a:rPr lang="pl-PL" b="1" dirty="0" err="1">
                <a:effectLst/>
                <a:latin typeface="Consolas" panose="020B0609020204030204" pitchFamily="49" charset="0"/>
              </a:rPr>
              <a:t>ankieta.urls</a:t>
            </a:r>
            <a:r>
              <a:rPr lang="pl-PL" b="1" dirty="0">
                <a:effectLst/>
                <a:latin typeface="Consolas" panose="020B0609020204030204" pitchFamily="49" charset="0"/>
              </a:rPr>
              <a:t>')),</a:t>
            </a:r>
          </a:p>
          <a:p>
            <a:r>
              <a:rPr lang="pl-PL" b="1" dirty="0">
                <a:effectLst/>
                <a:latin typeface="Consolas" panose="020B0609020204030204" pitchFamily="49" charset="0"/>
              </a:rPr>
              <a:t>    </a:t>
            </a:r>
            <a:r>
              <a:rPr lang="pl-PL" b="1" dirty="0" err="1">
                <a:effectLst/>
                <a:latin typeface="Consolas" panose="020B0609020204030204" pitchFamily="49" charset="0"/>
              </a:rPr>
              <a:t>path</a:t>
            </a:r>
            <a:r>
              <a:rPr lang="pl-PL" b="1" dirty="0">
                <a:effectLst/>
                <a:latin typeface="Consolas" panose="020B0609020204030204" pitchFamily="49" charset="0"/>
              </a:rPr>
              <a:t>('ankieta/', </a:t>
            </a:r>
            <a:r>
              <a:rPr lang="pl-PL" b="1" dirty="0" err="1">
                <a:effectLst/>
                <a:latin typeface="Consolas" panose="020B0609020204030204" pitchFamily="49" charset="0"/>
              </a:rPr>
              <a:t>include</a:t>
            </a:r>
            <a:r>
              <a:rPr lang="pl-PL" b="1" dirty="0">
                <a:effectLst/>
                <a:latin typeface="Consolas" panose="020B0609020204030204" pitchFamily="49" charset="0"/>
              </a:rPr>
              <a:t>('</a:t>
            </a:r>
            <a:r>
              <a:rPr lang="pl-PL" b="1" dirty="0" err="1">
                <a:effectLst/>
                <a:latin typeface="Consolas" panose="020B0609020204030204" pitchFamily="49" charset="0"/>
              </a:rPr>
              <a:t>ankieta.urls</a:t>
            </a:r>
            <a:r>
              <a:rPr lang="pl-PL" b="1" dirty="0">
                <a:effectLst/>
                <a:latin typeface="Consolas" panose="020B0609020204030204" pitchFamily="49" charset="0"/>
              </a:rPr>
              <a:t>')),</a:t>
            </a:r>
          </a:p>
          <a:p>
            <a:r>
              <a:rPr lang="pl-PL" b="1" dirty="0">
                <a:effectLst/>
                <a:latin typeface="Consolas" panose="020B0609020204030204" pitchFamily="49" charset="0"/>
              </a:rPr>
              <a:t>    </a:t>
            </a:r>
            <a:r>
              <a:rPr lang="pl-PL" b="1" dirty="0" err="1">
                <a:effectLst/>
                <a:latin typeface="Consolas" panose="020B0609020204030204" pitchFamily="49" charset="0"/>
              </a:rPr>
              <a:t>path</a:t>
            </a:r>
            <a:r>
              <a:rPr lang="pl-PL" b="1" dirty="0">
                <a:effectLst/>
                <a:latin typeface="Consolas" panose="020B0609020204030204" pitchFamily="49" charset="0"/>
              </a:rPr>
              <a:t>('admin/', </a:t>
            </a:r>
            <a:r>
              <a:rPr lang="pl-PL" b="1" dirty="0" err="1">
                <a:effectLst/>
                <a:latin typeface="Consolas" panose="020B0609020204030204" pitchFamily="49" charset="0"/>
              </a:rPr>
              <a:t>admin.site.urls</a:t>
            </a:r>
            <a:r>
              <a:rPr lang="pl-PL" b="1" dirty="0"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pl-PL" b="1" dirty="0">
                <a:effectLst/>
                <a:latin typeface="Consolas" panose="020B0609020204030204" pitchFamily="49" charset="0"/>
              </a:rPr>
              <a:t>]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5747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D3706AFB-4AF0-430C-8FBE-C38C0F83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8AC53B5C-1F4B-4D51-ADA0-F74EBA6A5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E3BBF50A-9667-4DFA-9066-13B535B57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735692CB-9D09-4EB8-A1E4-56ED4544282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936684" cy="3769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Przeglądamy pliki:</a:t>
            </a:r>
          </a:p>
          <a:p>
            <a:r>
              <a:rPr lang="pl-PL" b="1" dirty="0"/>
              <a:t>cukiernia/asgi.py: </a:t>
            </a:r>
            <a:r>
              <a:rPr lang="pl-PL" dirty="0"/>
              <a:t>Punkt wejściowy dla serwerów WWW kompatybilnych z ASGI do serwowania twojego projektu.</a:t>
            </a:r>
          </a:p>
          <a:p>
            <a:endParaRPr lang="pl-PL" dirty="0"/>
          </a:p>
          <a:p>
            <a:r>
              <a:rPr lang="pl-PL" dirty="0">
                <a:hlinkClick r:id="rId3"/>
              </a:rPr>
              <a:t>https://docs.pylonsproject.org/projects/pyramid-cookbook/en/latest/deployment/asgi.html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9641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D3706AFB-4AF0-430C-8FBE-C38C0F83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8AC53B5C-1F4B-4D51-ADA0-F74EBA6A5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E3BBF50A-9667-4DFA-9066-13B535B57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735692CB-9D09-4EB8-A1E4-56ED4544282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936684" cy="3769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Przeglądamy pliki:</a:t>
            </a:r>
          </a:p>
          <a:p>
            <a:r>
              <a:rPr lang="pl-PL" b="1" dirty="0"/>
              <a:t>cukiernia/wsgi.py: </a:t>
            </a:r>
            <a:r>
              <a:rPr lang="pl-PL" dirty="0"/>
              <a:t>Punkt wejściowy dla serwerów WWW kompatybilnych z WSGI do serwowania twojego projektu.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>
                <a:hlinkClick r:id="rId3"/>
              </a:rPr>
              <a:t>http://pikoto.net.pl/wsgi-for-django-czyli-jak-przygotowac-swoje-srodowisko/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74263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D3706AFB-4AF0-430C-8FBE-C38C0F83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8AC53B5C-1F4B-4D51-ADA0-F74EBA6A5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E3BBF50A-9667-4DFA-9066-13B535B57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735692CB-9D09-4EB8-A1E4-56ED4544282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936684" cy="3769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Pierwsze uruchomienie serwera z </a:t>
            </a:r>
            <a:r>
              <a:rPr lang="pl-PL" dirty="0" err="1"/>
              <a:t>django</a:t>
            </a:r>
            <a:endParaRPr lang="pl-PL" dirty="0"/>
          </a:p>
          <a:p>
            <a:endParaRPr lang="pl-PL" dirty="0"/>
          </a:p>
          <a:p>
            <a:r>
              <a:rPr lang="pl-PL" b="1" dirty="0" err="1"/>
              <a:t>python</a:t>
            </a:r>
            <a:r>
              <a:rPr lang="pl-PL" b="1" dirty="0"/>
              <a:t> manage.py </a:t>
            </a:r>
            <a:r>
              <a:rPr lang="pl-PL" b="1" dirty="0" err="1"/>
              <a:t>runserver</a:t>
            </a:r>
            <a:endParaRPr lang="pl-PL" b="1" dirty="0"/>
          </a:p>
          <a:p>
            <a:r>
              <a:rPr lang="pl-PL" dirty="0"/>
              <a:t> Można dodać port np. :3000, domyślnym portem jest port 8000</a:t>
            </a:r>
          </a:p>
          <a:p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43952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D3706AFB-4AF0-430C-8FBE-C38C0F83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8AC53B5C-1F4B-4D51-ADA0-F74EBA6A5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E3BBF50A-9667-4DFA-9066-13B535B57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Symbol zastępczy zawartości 2">
            <a:extLst>
              <a:ext uri="{FF2B5EF4-FFF2-40B4-BE49-F238E27FC236}">
                <a16:creationId xmlns:a16="http://schemas.microsoft.com/office/drawing/2014/main" id="{BE241F36-F7AB-46E2-915F-8F840CA03A8D}"/>
              </a:ext>
            </a:extLst>
          </p:cNvPr>
          <p:cNvSpPr txBox="1">
            <a:spLocks/>
          </p:cNvSpPr>
          <p:nvPr/>
        </p:nvSpPr>
        <p:spPr>
          <a:xfrm>
            <a:off x="449212" y="2002088"/>
            <a:ext cx="8374498" cy="3769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l-PL" dirty="0" err="1"/>
              <a:t>Django</a:t>
            </a:r>
            <a:r>
              <a:rPr lang="pl-PL" dirty="0"/>
              <a:t> to wysokopoziomowa platforma </a:t>
            </a:r>
            <a:r>
              <a:rPr lang="pl-PL" dirty="0" err="1"/>
              <a:t>Python</a:t>
            </a:r>
            <a:r>
              <a:rPr lang="pl-PL" dirty="0"/>
              <a:t> Web, która zachęca do szybkiego rozwoju i czystego, pragmatycznego projektowania. </a:t>
            </a:r>
          </a:p>
          <a:p>
            <a:pPr algn="just"/>
            <a:r>
              <a:rPr lang="pl-PL" dirty="0"/>
              <a:t>Zbudowany przez doświadczonych programistów zajmujących się wieloma problemami związanymi z tworzeniem stron internetowych, dzięki czemu możesz skupić się na pisaniu aplikacji bez konieczności wymyślania koła. To bezpłatne i otwarte oprogramowanie.</a:t>
            </a:r>
          </a:p>
        </p:txBody>
      </p:sp>
    </p:spTree>
    <p:extLst>
      <p:ext uri="{BB962C8B-B14F-4D97-AF65-F5344CB8AC3E}">
        <p14:creationId xmlns:p14="http://schemas.microsoft.com/office/powerpoint/2010/main" val="3910350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D3706AFB-4AF0-430C-8FBE-C38C0F83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8AC53B5C-1F4B-4D51-ADA0-F74EBA6A5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E3BBF50A-9667-4DFA-9066-13B535B57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735692CB-9D09-4EB8-A1E4-56ED4544282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936684" cy="3769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Pierwsze uruchomienie serwera z </a:t>
            </a:r>
            <a:r>
              <a:rPr lang="pl-PL" dirty="0" err="1"/>
              <a:t>django</a:t>
            </a:r>
            <a:endParaRPr lang="pl-PL" dirty="0"/>
          </a:p>
          <a:p>
            <a:r>
              <a:rPr lang="pl-PL" dirty="0"/>
              <a:t>Dodanie aplikacji która wykonuje coś w ramach głównego </a:t>
            </a:r>
            <a:br>
              <a:rPr lang="pl-PL" dirty="0"/>
            </a:br>
            <a:r>
              <a:rPr lang="pl-PL" dirty="0"/>
              <a:t>programu</a:t>
            </a:r>
          </a:p>
          <a:p>
            <a:endParaRPr lang="pl-PL" dirty="0"/>
          </a:p>
          <a:p>
            <a:r>
              <a:rPr lang="pl-PL" b="1" dirty="0" err="1"/>
              <a:t>python</a:t>
            </a:r>
            <a:r>
              <a:rPr lang="pl-PL" b="1" dirty="0"/>
              <a:t> manage.py </a:t>
            </a:r>
            <a:r>
              <a:rPr lang="pl-PL" b="1" dirty="0" err="1"/>
              <a:t>startapp</a:t>
            </a:r>
            <a:r>
              <a:rPr lang="pl-PL" b="1" dirty="0"/>
              <a:t> </a:t>
            </a:r>
            <a:r>
              <a:rPr lang="pl-PL" b="1" dirty="0" err="1"/>
              <a:t>nazwa_naszej_aplikacji</a:t>
            </a:r>
            <a:endParaRPr lang="pl-PL" b="1" dirty="0"/>
          </a:p>
          <a:p>
            <a:endParaRPr lang="pl-PL" dirty="0"/>
          </a:p>
          <a:p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106833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D3706AFB-4AF0-430C-8FBE-C38C0F83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8AC53B5C-1F4B-4D51-ADA0-F74EBA6A5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E3BBF50A-9667-4DFA-9066-13B535B57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735692CB-9D09-4EB8-A1E4-56ED4544282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936684" cy="3769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Pierwsze uruchomienie serwera z </a:t>
            </a:r>
            <a:r>
              <a:rPr lang="pl-PL" dirty="0" err="1"/>
              <a:t>django</a:t>
            </a:r>
            <a:endParaRPr lang="pl-PL" dirty="0"/>
          </a:p>
          <a:p>
            <a:r>
              <a:rPr lang="pl-PL" dirty="0"/>
              <a:t>W ramach naszego projektu dodamy aplikację ankieta</a:t>
            </a:r>
          </a:p>
          <a:p>
            <a:endParaRPr lang="pl-PL" dirty="0"/>
          </a:p>
          <a:p>
            <a:r>
              <a:rPr lang="pl-PL" b="1" dirty="0" err="1"/>
              <a:t>python</a:t>
            </a:r>
            <a:r>
              <a:rPr lang="pl-PL" b="1" dirty="0"/>
              <a:t> manage.py </a:t>
            </a:r>
            <a:r>
              <a:rPr lang="pl-PL" b="1" dirty="0" err="1"/>
              <a:t>startapp</a:t>
            </a:r>
            <a:r>
              <a:rPr lang="pl-PL" b="1" dirty="0"/>
              <a:t> ankieta</a:t>
            </a:r>
          </a:p>
          <a:p>
            <a:endParaRPr lang="pl-PL" dirty="0"/>
          </a:p>
          <a:p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518266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D3706AFB-4AF0-430C-8FBE-C38C0F83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8AC53B5C-1F4B-4D51-ADA0-F74EBA6A5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E3BBF50A-9667-4DFA-9066-13B535B57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735692CB-9D09-4EB8-A1E4-56ED45442829}"/>
              </a:ext>
            </a:extLst>
          </p:cNvPr>
          <p:cNvSpPr txBox="1">
            <a:spLocks/>
          </p:cNvSpPr>
          <p:nvPr/>
        </p:nvSpPr>
        <p:spPr>
          <a:xfrm>
            <a:off x="647198" y="1673855"/>
            <a:ext cx="7978525" cy="42664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/>
              <a:t>Bardzo ważne !</a:t>
            </a:r>
          </a:p>
          <a:p>
            <a:r>
              <a:rPr lang="pl-PL" dirty="0"/>
              <a:t>W pliku settings.py w sekcji #application </a:t>
            </a:r>
            <a:r>
              <a:rPr lang="pl-PL" dirty="0" err="1"/>
              <a:t>definition</a:t>
            </a:r>
            <a:endParaRPr lang="pl-PL" dirty="0"/>
          </a:p>
          <a:p>
            <a:r>
              <a:rPr lang="pl-PL" dirty="0"/>
              <a:t>W </a:t>
            </a:r>
            <a:r>
              <a:rPr lang="pl-PL" dirty="0" err="1"/>
              <a:t>Installed_Apps</a:t>
            </a:r>
            <a:r>
              <a:rPr lang="pl-PL" dirty="0"/>
              <a:t> dodajemy nazwę naszej aplikacji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7F682C0-1E18-481C-BC43-BC35FCC09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148" y="3429000"/>
            <a:ext cx="4010585" cy="238158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5344B01A-8BDF-4170-AEE6-2198D0FF08AE}"/>
              </a:ext>
            </a:extLst>
          </p:cNvPr>
          <p:cNvSpPr/>
          <p:nvPr/>
        </p:nvSpPr>
        <p:spPr>
          <a:xfrm rot="5400000">
            <a:off x="7503737" y="3215421"/>
            <a:ext cx="565606" cy="358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FF243-14F9-4C89-B2E9-1C8D2D78FEDF}"/>
              </a:ext>
            </a:extLst>
          </p:cNvPr>
          <p:cNvSpPr txBox="1"/>
          <p:nvPr/>
        </p:nvSpPr>
        <p:spPr>
          <a:xfrm>
            <a:off x="981143" y="3820536"/>
            <a:ext cx="3218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800" dirty="0"/>
              <a:t>Sekcja </a:t>
            </a:r>
            <a:r>
              <a:rPr lang="pl-PL" sz="1800" dirty="0" err="1"/>
              <a:t>Installed</a:t>
            </a:r>
            <a:r>
              <a:rPr lang="pl-PL" sz="1800" dirty="0"/>
              <a:t> </a:t>
            </a:r>
            <a:r>
              <a:rPr lang="pl-PL" sz="1800" dirty="0" err="1"/>
              <a:t>Apps</a:t>
            </a:r>
            <a:r>
              <a:rPr lang="pl-PL" sz="1800" dirty="0"/>
              <a:t> informuje</a:t>
            </a:r>
          </a:p>
          <a:p>
            <a:pPr algn="just"/>
            <a:r>
              <a:rPr lang="pl-PL" sz="1800" dirty="0" err="1"/>
              <a:t>Django</a:t>
            </a:r>
            <a:r>
              <a:rPr lang="pl-PL" sz="1800" dirty="0"/>
              <a:t> jakie aplikacje są </a:t>
            </a:r>
          </a:p>
          <a:p>
            <a:pPr algn="just"/>
            <a:r>
              <a:rPr lang="pl-PL" sz="1800" dirty="0"/>
              <a:t>zainstalowane.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01167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735692CB-9D09-4EB8-A1E4-56ED45442829}"/>
              </a:ext>
            </a:extLst>
          </p:cNvPr>
          <p:cNvSpPr txBox="1">
            <a:spLocks/>
          </p:cNvSpPr>
          <p:nvPr/>
        </p:nvSpPr>
        <p:spPr>
          <a:xfrm>
            <a:off x="647198" y="1673854"/>
            <a:ext cx="10109244" cy="45165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/>
              <a:t>Model naszej aplikacji</a:t>
            </a:r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FF243-14F9-4C89-B2E9-1C8D2D78FEDF}"/>
              </a:ext>
            </a:extLst>
          </p:cNvPr>
          <p:cNvSpPr txBox="1"/>
          <p:nvPr/>
        </p:nvSpPr>
        <p:spPr>
          <a:xfrm>
            <a:off x="1730665" y="3331942"/>
            <a:ext cx="7262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/>
              <a:t>W modelu przechowujemy różne typy danych do naszej aplikacji.</a:t>
            </a:r>
            <a:br>
              <a:rPr lang="pl-PL" dirty="0"/>
            </a:br>
            <a:r>
              <a:rPr lang="pl-PL" dirty="0"/>
              <a:t>Pełna lista referencyjna typów danych znajduje się pod linkiem:</a:t>
            </a:r>
          </a:p>
          <a:p>
            <a:pPr algn="just"/>
            <a:endParaRPr lang="pl-PL" dirty="0"/>
          </a:p>
          <a:p>
            <a:pPr algn="ctr"/>
            <a:r>
              <a:rPr lang="pl-PL" dirty="0">
                <a:hlinkClick r:id="rId3"/>
              </a:rPr>
              <a:t>https://docs.djangoproject.com/en/3.1/ref/models/fields/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7101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735692CB-9D09-4EB8-A1E4-56ED45442829}"/>
              </a:ext>
            </a:extLst>
          </p:cNvPr>
          <p:cNvSpPr txBox="1">
            <a:spLocks/>
          </p:cNvSpPr>
          <p:nvPr/>
        </p:nvSpPr>
        <p:spPr>
          <a:xfrm>
            <a:off x="647198" y="1673854"/>
            <a:ext cx="10109244" cy="45165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/>
              <a:t>Model naszej aplikacji</a:t>
            </a:r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FF243-14F9-4C89-B2E9-1C8D2D78FEDF}"/>
              </a:ext>
            </a:extLst>
          </p:cNvPr>
          <p:cNvSpPr txBox="1"/>
          <p:nvPr/>
        </p:nvSpPr>
        <p:spPr>
          <a:xfrm>
            <a:off x="882253" y="2491357"/>
            <a:ext cx="7262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b="0" i="0" dirty="0">
                <a:effectLst/>
                <a:latin typeface="Roboto" panose="02000000000000000000" pitchFamily="2" charset="0"/>
              </a:rPr>
              <a:t>Model to źródło informacji o Twoich danych. Zawiera podstawowe pola i zachowania danych, które przechowujesz. Zazwyczaj każdy model odpowiada jednej tabeli w bazie danych.</a:t>
            </a:r>
            <a:endParaRPr lang="pl-PL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1617547-3B6A-4E71-874F-ABFCAED2D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643" y="3522990"/>
            <a:ext cx="6982799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85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D3706AFB-4AF0-430C-8FBE-C38C0F83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8AC53B5C-1F4B-4D51-ADA0-F74EBA6A5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E3BBF50A-9667-4DFA-9066-13B535B57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735692CB-9D09-4EB8-A1E4-56ED4544282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936684" cy="3769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Pierwsze uruchomienie serwera z </a:t>
            </a:r>
            <a:r>
              <a:rPr lang="pl-PL" dirty="0" err="1"/>
              <a:t>django</a:t>
            </a:r>
            <a:endParaRPr lang="pl-PL" dirty="0"/>
          </a:p>
          <a:p>
            <a:r>
              <a:rPr lang="pl-PL" dirty="0"/>
              <a:t>Migracja ustawień</a:t>
            </a:r>
          </a:p>
          <a:p>
            <a:r>
              <a:rPr lang="pl-PL" b="1" dirty="0"/>
              <a:t> </a:t>
            </a:r>
            <a:r>
              <a:rPr lang="pl-PL" b="1" dirty="0" err="1"/>
              <a:t>python</a:t>
            </a:r>
            <a:r>
              <a:rPr lang="pl-PL" b="1" dirty="0"/>
              <a:t> manage.py </a:t>
            </a:r>
            <a:r>
              <a:rPr lang="pl-PL" b="1" dirty="0" err="1"/>
              <a:t>migrate</a:t>
            </a:r>
            <a:endParaRPr lang="pl-PL" b="1" dirty="0"/>
          </a:p>
          <a:p>
            <a:endParaRPr lang="pl-PL" b="1" dirty="0"/>
          </a:p>
          <a:p>
            <a:r>
              <a:rPr lang="pl-PL" b="1" dirty="0"/>
              <a:t>Czyli tworzenie bazy na podstawie modelu ORM</a:t>
            </a:r>
          </a:p>
          <a:p>
            <a:pPr algn="just"/>
            <a:r>
              <a:rPr lang="pl-PL" dirty="0"/>
              <a:t>Dla wszystkich aplikacji które posiadają model danych i są zarejestrowane w pliku settings.py generowana jest struktura bazy danych.</a:t>
            </a:r>
          </a:p>
          <a:p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149972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D3706AFB-4AF0-430C-8FBE-C38C0F83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8AC53B5C-1F4B-4D51-ADA0-F74EBA6A5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E3BBF50A-9667-4DFA-9066-13B535B57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735692CB-9D09-4EB8-A1E4-56ED45442829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7936684" cy="41775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Pierwsze uruchomienie serwera z </a:t>
            </a:r>
            <a:r>
              <a:rPr lang="pl-PL" dirty="0" err="1"/>
              <a:t>django</a:t>
            </a:r>
            <a:endParaRPr lang="pl-PL" dirty="0"/>
          </a:p>
          <a:p>
            <a:endParaRPr lang="pl-PL" b="1" dirty="0"/>
          </a:p>
          <a:p>
            <a:endParaRPr lang="pl-PL" b="1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E0033DA-79A0-48B1-9924-C1491DF9C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336" y="2783905"/>
            <a:ext cx="2622548" cy="32192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8212DE-2ECC-4356-B1D2-6F820E7B0710}"/>
              </a:ext>
            </a:extLst>
          </p:cNvPr>
          <p:cNvSpPr txBox="1"/>
          <p:nvPr/>
        </p:nvSpPr>
        <p:spPr>
          <a:xfrm>
            <a:off x="1197204" y="2922309"/>
            <a:ext cx="4421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 migracji zostanie utworzona baza </a:t>
            </a:r>
            <a:r>
              <a:rPr lang="pl-PL" dirty="0" err="1"/>
              <a:t>sqlite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/>
              <a:t>ze strukturą danych przygotowanych w modelu.</a:t>
            </a:r>
            <a:endParaRPr lang="pl-PL" b="1" dirty="0"/>
          </a:p>
          <a:p>
            <a:endParaRPr lang="pl-PL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3CE9703-BE34-4697-B313-B5ACB45C7219}"/>
              </a:ext>
            </a:extLst>
          </p:cNvPr>
          <p:cNvSpPr/>
          <p:nvPr/>
        </p:nvSpPr>
        <p:spPr>
          <a:xfrm>
            <a:off x="5618375" y="3129699"/>
            <a:ext cx="421290" cy="299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2779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D3706AFB-4AF0-430C-8FBE-C38C0F83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8AC53B5C-1F4B-4D51-ADA0-F74EBA6A5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E3BBF50A-9667-4DFA-9066-13B535B57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735692CB-9D09-4EB8-A1E4-56ED4544282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936684" cy="3769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Zarządzanie aplikacją – panel administracyjny</a:t>
            </a:r>
          </a:p>
          <a:p>
            <a:r>
              <a:rPr lang="pl-PL" b="1" dirty="0">
                <a:hlinkClick r:id="rId3"/>
              </a:rPr>
              <a:t>http://127.0.0.1:8000/admin</a:t>
            </a:r>
            <a:endParaRPr lang="pl-PL" b="1" dirty="0"/>
          </a:p>
          <a:p>
            <a:endParaRPr lang="pl-PL" b="1" dirty="0"/>
          </a:p>
          <a:p>
            <a:endParaRPr lang="pl-PL" b="1" dirty="0"/>
          </a:p>
          <a:p>
            <a:endParaRPr lang="pl-PL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C686C0-0841-4387-AA31-5E66466060BE}"/>
              </a:ext>
            </a:extLst>
          </p:cNvPr>
          <p:cNvSpPr txBox="1"/>
          <p:nvPr/>
        </p:nvSpPr>
        <p:spPr>
          <a:xfrm>
            <a:off x="1093509" y="3429000"/>
            <a:ext cx="65044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800" dirty="0"/>
              <a:t>Aby zalogować się do panelu administracyjnego należy:</a:t>
            </a:r>
          </a:p>
          <a:p>
            <a:pPr algn="just"/>
            <a:r>
              <a:rPr lang="pl-PL" sz="1800" dirty="0"/>
              <a:t>Wydać polecenie: </a:t>
            </a:r>
            <a:r>
              <a:rPr lang="pl-PL" sz="1800" b="1" dirty="0" err="1"/>
              <a:t>python</a:t>
            </a:r>
            <a:r>
              <a:rPr lang="pl-PL" sz="1800" b="1" dirty="0"/>
              <a:t> manage.py </a:t>
            </a:r>
            <a:r>
              <a:rPr lang="pl-PL" sz="1800" b="1" dirty="0" err="1"/>
              <a:t>createsuperuser</a:t>
            </a:r>
            <a:endParaRPr lang="pl-PL" sz="1800" b="1" dirty="0"/>
          </a:p>
          <a:p>
            <a:pPr algn="just"/>
            <a:r>
              <a:rPr lang="pl-PL" sz="1800" dirty="0"/>
              <a:t>Efektem tego działania polecenia jest dialog pozwalający stworzyć administratora serwisu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23890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735692CB-9D09-4EB8-A1E4-56ED45442829}"/>
              </a:ext>
            </a:extLst>
          </p:cNvPr>
          <p:cNvSpPr txBox="1">
            <a:spLocks/>
          </p:cNvSpPr>
          <p:nvPr/>
        </p:nvSpPr>
        <p:spPr>
          <a:xfrm>
            <a:off x="647198" y="1673854"/>
            <a:ext cx="10109244" cy="45165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/>
              <a:t>Model naszej aplikacji</a:t>
            </a:r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FF243-14F9-4C89-B2E9-1C8D2D78FEDF}"/>
              </a:ext>
            </a:extLst>
          </p:cNvPr>
          <p:cNvSpPr txBox="1"/>
          <p:nvPr/>
        </p:nvSpPr>
        <p:spPr>
          <a:xfrm>
            <a:off x="882253" y="2491357"/>
            <a:ext cx="7262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b="0" i="0" dirty="0">
                <a:effectLst/>
                <a:latin typeface="Roboto" panose="02000000000000000000" pitchFamily="2" charset="0"/>
              </a:rPr>
              <a:t>Aby dane naszego modelu były widoczne w panelu administracyjnym aplikacji należy w pliku admin.py w folderze naszej aplikacji ankieta dodać następujący wpis:</a:t>
            </a:r>
          </a:p>
          <a:p>
            <a:pPr algn="just"/>
            <a:endParaRPr lang="pl-PL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5E00091-D91C-4EBE-B505-CC43CB48B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62" y="3555144"/>
            <a:ext cx="4458322" cy="16290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320144-6D89-4E6D-92CC-DC1950308DBA}"/>
              </a:ext>
            </a:extLst>
          </p:cNvPr>
          <p:cNvSpPr txBox="1"/>
          <p:nvPr/>
        </p:nvSpPr>
        <p:spPr>
          <a:xfrm>
            <a:off x="2071869" y="4078302"/>
            <a:ext cx="29631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Gdzie :</a:t>
            </a:r>
          </a:p>
          <a:p>
            <a:r>
              <a:rPr lang="pl-PL" sz="1600" b="1" dirty="0"/>
              <a:t>Pytanie i Wybór to klasy </a:t>
            </a:r>
            <a:br>
              <a:rPr lang="pl-PL" sz="1600" b="1" dirty="0"/>
            </a:br>
            <a:r>
              <a:rPr lang="pl-PL" sz="1600" b="1" dirty="0"/>
              <a:t>z naszego modelu</a:t>
            </a:r>
          </a:p>
        </p:txBody>
      </p:sp>
    </p:spTree>
    <p:extLst>
      <p:ext uri="{BB962C8B-B14F-4D97-AF65-F5344CB8AC3E}">
        <p14:creationId xmlns:p14="http://schemas.microsoft.com/office/powerpoint/2010/main" val="4093153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735692CB-9D09-4EB8-A1E4-56ED45442829}"/>
              </a:ext>
            </a:extLst>
          </p:cNvPr>
          <p:cNvSpPr txBox="1">
            <a:spLocks/>
          </p:cNvSpPr>
          <p:nvPr/>
        </p:nvSpPr>
        <p:spPr>
          <a:xfrm>
            <a:off x="647198" y="1673854"/>
            <a:ext cx="10109244" cy="45165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/>
              <a:t>Model naszej aplikacji</a:t>
            </a:r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FF243-14F9-4C89-B2E9-1C8D2D78FEDF}"/>
              </a:ext>
            </a:extLst>
          </p:cNvPr>
          <p:cNvSpPr txBox="1"/>
          <p:nvPr/>
        </p:nvSpPr>
        <p:spPr>
          <a:xfrm>
            <a:off x="882253" y="2491357"/>
            <a:ext cx="7262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b="0" i="0" dirty="0">
                <a:effectLst/>
                <a:latin typeface="Roboto" panose="02000000000000000000" pitchFamily="2" charset="0"/>
              </a:rPr>
              <a:t>Aby w  Panelu administracyjnym pojawiła się nazwa pola z naszej klasy reprezentując domyślny tekst jednego z pól do naszego modelu musimy dodać </a:t>
            </a:r>
            <a:endParaRPr lang="pl-PL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1617547-3B6A-4E71-874F-ABFCAED2D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643" y="3522990"/>
            <a:ext cx="6982799" cy="26673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B96811-7201-475B-879B-5DF13973E1CF}"/>
              </a:ext>
            </a:extLst>
          </p:cNvPr>
          <p:cNvSpPr/>
          <p:nvPr/>
        </p:nvSpPr>
        <p:spPr>
          <a:xfrm>
            <a:off x="4097437" y="4433104"/>
            <a:ext cx="3792797" cy="75104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345002A-318F-482F-A596-12F4B73BED9F}"/>
              </a:ext>
            </a:extLst>
          </p:cNvPr>
          <p:cNvSpPr/>
          <p:nvPr/>
        </p:nvSpPr>
        <p:spPr>
          <a:xfrm rot="1967579">
            <a:off x="2376990" y="3741929"/>
            <a:ext cx="1187777" cy="483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063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D3706AFB-4AF0-430C-8FBE-C38C0F83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8AC53B5C-1F4B-4D51-ADA0-F74EBA6A5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E3BBF50A-9667-4DFA-9066-13B535B57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735692CB-9D09-4EB8-A1E4-56ED4544282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936684" cy="3769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l-PL" dirty="0"/>
              <a:t>W terminalu(konsoli, </a:t>
            </a:r>
            <a:r>
              <a:rPr lang="pl-PL" dirty="0" err="1"/>
              <a:t>shellu</a:t>
            </a:r>
            <a:r>
              <a:rPr lang="pl-PL" dirty="0"/>
              <a:t>), w katalogu z projektami stwórz nowy folder, przejdź do niego, a w nim wpisz:</a:t>
            </a:r>
          </a:p>
          <a:p>
            <a:pPr algn="just"/>
            <a:r>
              <a:rPr lang="pl-PL" b="1" dirty="0" err="1"/>
              <a:t>python</a:t>
            </a:r>
            <a:r>
              <a:rPr lang="pl-PL" b="1" dirty="0"/>
              <a:t> -m </a:t>
            </a:r>
            <a:r>
              <a:rPr lang="pl-PL" b="1" dirty="0" err="1"/>
              <a:t>venv</a:t>
            </a:r>
            <a:r>
              <a:rPr lang="pl-PL" b="1" dirty="0"/>
              <a:t> </a:t>
            </a:r>
            <a:r>
              <a:rPr lang="pl-PL" b="1" dirty="0" err="1"/>
              <a:t>wirtualka</a:t>
            </a:r>
            <a:r>
              <a:rPr lang="pl-PL" b="1" dirty="0"/>
              <a:t> </a:t>
            </a:r>
          </a:p>
          <a:p>
            <a:pPr algn="just"/>
            <a:r>
              <a:rPr lang="pl-PL" dirty="0"/>
              <a:t>(zostanie stworzony nowy folder </a:t>
            </a:r>
            <a:r>
              <a:rPr lang="pl-PL" i="1" dirty="0" err="1"/>
              <a:t>wirtualka</a:t>
            </a:r>
            <a:r>
              <a:rPr lang="pl-PL" dirty="0"/>
              <a:t>) - wszystkie instalowane </a:t>
            </a:r>
            <a:r>
              <a:rPr lang="pl-PL" dirty="0" err="1"/>
              <a:t>instalowane</a:t>
            </a:r>
            <a:r>
              <a:rPr lang="pl-PL" dirty="0"/>
              <a:t> zamiast do domyślnego katalogu (np.. Gdybyśmy potrzebowali dwóch różnych</a:t>
            </a:r>
          </a:p>
          <a:p>
            <a:pPr algn="just"/>
            <a:r>
              <a:rPr lang="pl-PL" dirty="0"/>
              <a:t>Następnie wykonaj polecenie  </a:t>
            </a:r>
            <a:r>
              <a:rPr lang="pl-PL" b="1" dirty="0"/>
              <a:t>scripts\</a:t>
            </a:r>
            <a:r>
              <a:rPr lang="pl-PL" b="1" dirty="0" err="1"/>
              <a:t>activate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799299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735692CB-9D09-4EB8-A1E4-56ED45442829}"/>
              </a:ext>
            </a:extLst>
          </p:cNvPr>
          <p:cNvSpPr txBox="1">
            <a:spLocks/>
          </p:cNvSpPr>
          <p:nvPr/>
        </p:nvSpPr>
        <p:spPr>
          <a:xfrm>
            <a:off x="647198" y="1673854"/>
            <a:ext cx="10109244" cy="45165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/>
              <a:t>Model naszej aplikacji</a:t>
            </a:r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FF243-14F9-4C89-B2E9-1C8D2D78FEDF}"/>
              </a:ext>
            </a:extLst>
          </p:cNvPr>
          <p:cNvSpPr txBox="1"/>
          <p:nvPr/>
        </p:nvSpPr>
        <p:spPr>
          <a:xfrm>
            <a:off x="882253" y="2491357"/>
            <a:ext cx="3957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b="0" i="0" dirty="0">
                <a:effectLst/>
                <a:latin typeface="Roboto" panose="02000000000000000000" pitchFamily="2" charset="0"/>
              </a:rPr>
              <a:t>Aby w  Panelu administracyjnym dowolnie nazwać nasze klasy dodajemy właściwość Meta:</a:t>
            </a:r>
            <a:endParaRPr lang="pl-PL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1617547-3B6A-4E71-874F-ABFCAED2D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643" y="3522989"/>
            <a:ext cx="6982799" cy="26673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B96811-7201-475B-879B-5DF13973E1CF}"/>
              </a:ext>
            </a:extLst>
          </p:cNvPr>
          <p:cNvSpPr/>
          <p:nvPr/>
        </p:nvSpPr>
        <p:spPr>
          <a:xfrm>
            <a:off x="4199601" y="5347503"/>
            <a:ext cx="3792797" cy="7704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345002A-318F-482F-A596-12F4B73BED9F}"/>
              </a:ext>
            </a:extLst>
          </p:cNvPr>
          <p:cNvSpPr/>
          <p:nvPr/>
        </p:nvSpPr>
        <p:spPr>
          <a:xfrm rot="3156143">
            <a:off x="2627163" y="4745273"/>
            <a:ext cx="1187777" cy="483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13443643-AC09-4532-A3AE-AC2AD0133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378" y="2550074"/>
            <a:ext cx="4577217" cy="84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33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735692CB-9D09-4EB8-A1E4-56ED45442829}"/>
              </a:ext>
            </a:extLst>
          </p:cNvPr>
          <p:cNvSpPr txBox="1">
            <a:spLocks/>
          </p:cNvSpPr>
          <p:nvPr/>
        </p:nvSpPr>
        <p:spPr>
          <a:xfrm>
            <a:off x="647198" y="1673854"/>
            <a:ext cx="10109244" cy="45165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/>
              <a:t>Model naszej aplikacji</a:t>
            </a:r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FF243-14F9-4C89-B2E9-1C8D2D78FEDF}"/>
              </a:ext>
            </a:extLst>
          </p:cNvPr>
          <p:cNvSpPr txBox="1"/>
          <p:nvPr/>
        </p:nvSpPr>
        <p:spPr>
          <a:xfrm>
            <a:off x="882253" y="2491357"/>
            <a:ext cx="8921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b="0" i="0" dirty="0">
                <a:effectLst/>
                <a:latin typeface="Roboto" panose="02000000000000000000" pitchFamily="2" charset="0"/>
              </a:rPr>
              <a:t>Od tej pory możemy uzupełniać wartości w naszej bazie w panelu administracyjnym:</a:t>
            </a:r>
            <a:endParaRPr lang="pl-PL" dirty="0"/>
          </a:p>
        </p:txBody>
      </p:sp>
      <p:pic>
        <p:nvPicPr>
          <p:cNvPr id="8" name="Picture 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4610E6C-B1EA-43E3-81CF-B0CF05E23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68" y="3317368"/>
            <a:ext cx="9030878" cy="182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42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735692CB-9D09-4EB8-A1E4-56ED45442829}"/>
              </a:ext>
            </a:extLst>
          </p:cNvPr>
          <p:cNvSpPr txBox="1">
            <a:spLocks/>
          </p:cNvSpPr>
          <p:nvPr/>
        </p:nvSpPr>
        <p:spPr>
          <a:xfrm>
            <a:off x="647198" y="1673854"/>
            <a:ext cx="10109244" cy="45165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/>
              <a:t>Budowanie widoków dla aplikacji Ankieta</a:t>
            </a:r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FF243-14F9-4C89-B2E9-1C8D2D78FEDF}"/>
              </a:ext>
            </a:extLst>
          </p:cNvPr>
          <p:cNvSpPr txBox="1"/>
          <p:nvPr/>
        </p:nvSpPr>
        <p:spPr>
          <a:xfrm>
            <a:off x="882253" y="2491357"/>
            <a:ext cx="8921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b="0" i="0" dirty="0">
                <a:effectLst/>
                <a:latin typeface="Roboto" panose="02000000000000000000" pitchFamily="2" charset="0"/>
              </a:rPr>
              <a:t>W aplikacji ankieta tworzymy widoki w pliku views.py  dla możliwości przeglądania detali, wyników i możliwości wzięcia udziału w ankiecie. W pierwszym etapie </a:t>
            </a:r>
            <a:r>
              <a:rPr lang="pl-PL" b="0" i="0" dirty="0" err="1">
                <a:effectLst/>
                <a:latin typeface="Roboto" panose="02000000000000000000" pitchFamily="2" charset="0"/>
              </a:rPr>
              <a:t>tworzym</a:t>
            </a:r>
            <a:r>
              <a:rPr lang="pl-PL" b="0" i="0" dirty="0">
                <a:effectLst/>
                <a:latin typeface="Roboto" panose="02000000000000000000" pitchFamily="2" charset="0"/>
              </a:rPr>
              <a:t> makietę widoków bez dostępu dodanych.</a:t>
            </a:r>
            <a:endParaRPr lang="pl-PL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8C14E89-8AA2-4A40-9918-B36CEC06F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652" y="3443314"/>
            <a:ext cx="7440063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70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735692CB-9D09-4EB8-A1E4-56ED45442829}"/>
              </a:ext>
            </a:extLst>
          </p:cNvPr>
          <p:cNvSpPr txBox="1">
            <a:spLocks/>
          </p:cNvSpPr>
          <p:nvPr/>
        </p:nvSpPr>
        <p:spPr>
          <a:xfrm>
            <a:off x="647198" y="1673854"/>
            <a:ext cx="10109244" cy="45165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/>
              <a:t>Budowanie widoków dla aplikacji Ankieta</a:t>
            </a:r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FF243-14F9-4C89-B2E9-1C8D2D78FEDF}"/>
              </a:ext>
            </a:extLst>
          </p:cNvPr>
          <p:cNvSpPr txBox="1"/>
          <p:nvPr/>
        </p:nvSpPr>
        <p:spPr>
          <a:xfrm>
            <a:off x="882253" y="2491357"/>
            <a:ext cx="8921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b="0" i="0" dirty="0">
                <a:effectLst/>
                <a:latin typeface="Roboto" panose="02000000000000000000" pitchFamily="2" charset="0"/>
              </a:rPr>
              <a:t>Aby w aplikacji ankieta można było nawigować po widokach w pliku  urls.py  w katalogu ankieta dodajemy routing do tych widoków.</a:t>
            </a:r>
            <a:endParaRPr lang="pl-PL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C4AFA7B-9CC2-4CC1-8018-40D042E18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08" y="3137688"/>
            <a:ext cx="7449590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96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735692CB-9D09-4EB8-A1E4-56ED45442829}"/>
              </a:ext>
            </a:extLst>
          </p:cNvPr>
          <p:cNvSpPr txBox="1">
            <a:spLocks/>
          </p:cNvSpPr>
          <p:nvPr/>
        </p:nvSpPr>
        <p:spPr>
          <a:xfrm>
            <a:off x="647198" y="1673854"/>
            <a:ext cx="10109244" cy="45165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/>
              <a:t>Budowanie widoków dla aplikacji Ankieta</a:t>
            </a:r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FF243-14F9-4C89-B2E9-1C8D2D78FEDF}"/>
              </a:ext>
            </a:extLst>
          </p:cNvPr>
          <p:cNvSpPr txBox="1"/>
          <p:nvPr/>
        </p:nvSpPr>
        <p:spPr>
          <a:xfrm>
            <a:off x="882253" y="2491357"/>
            <a:ext cx="8921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b="0" i="0" dirty="0">
                <a:effectLst/>
                <a:latin typeface="Roboto" panose="02000000000000000000" pitchFamily="2" charset="0"/>
              </a:rPr>
              <a:t>Kolejnym krokiem jest budowanie widoku który zwraca dane z bazy danych. Pierwszym widokiem będzie index naszej aplikacji. </a:t>
            </a:r>
            <a:endParaRPr lang="pl-PL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774786C-BA32-4195-81C3-2E43B68F8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18" y="3345564"/>
            <a:ext cx="8326012" cy="1838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8F6E54-CBE6-4D17-B307-171C7B32E815}"/>
              </a:ext>
            </a:extLst>
          </p:cNvPr>
          <p:cNvSpPr txBox="1"/>
          <p:nvPr/>
        </p:nvSpPr>
        <p:spPr>
          <a:xfrm>
            <a:off x="1435558" y="5364088"/>
            <a:ext cx="8326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Może się zdarzyć, że  w VSC nie zostanie rozpoznany element </a:t>
            </a:r>
            <a:r>
              <a:rPr lang="pl-PL" dirty="0" err="1"/>
              <a:t>objects</a:t>
            </a:r>
            <a:r>
              <a:rPr lang="pl-PL" dirty="0"/>
              <a:t>. Należy zastosować wtedy ustawienia z następnego slajdu. </a:t>
            </a:r>
          </a:p>
        </p:txBody>
      </p:sp>
    </p:spTree>
    <p:extLst>
      <p:ext uri="{BB962C8B-B14F-4D97-AF65-F5344CB8AC3E}">
        <p14:creationId xmlns:p14="http://schemas.microsoft.com/office/powerpoint/2010/main" val="3336299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735692CB-9D09-4EB8-A1E4-56ED45442829}"/>
              </a:ext>
            </a:extLst>
          </p:cNvPr>
          <p:cNvSpPr txBox="1">
            <a:spLocks/>
          </p:cNvSpPr>
          <p:nvPr/>
        </p:nvSpPr>
        <p:spPr>
          <a:xfrm>
            <a:off x="647198" y="1673854"/>
            <a:ext cx="10109244" cy="45165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/>
              <a:t>Budowanie widoków dla aplikacji Ankieta</a:t>
            </a:r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FF243-14F9-4C89-B2E9-1C8D2D78FEDF}"/>
              </a:ext>
            </a:extLst>
          </p:cNvPr>
          <p:cNvSpPr txBox="1"/>
          <p:nvPr/>
        </p:nvSpPr>
        <p:spPr>
          <a:xfrm>
            <a:off x="882253" y="2491357"/>
            <a:ext cx="89216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b="0" i="0" dirty="0">
                <a:effectLst/>
                <a:latin typeface="Roboto" panose="02000000000000000000" pitchFamily="2" charset="0"/>
              </a:rPr>
              <a:t>W przypadku nie </a:t>
            </a:r>
            <a:r>
              <a:rPr lang="pl-PL" b="0" i="0" dirty="0" err="1">
                <a:effectLst/>
                <a:latin typeface="Roboto" panose="02000000000000000000" pitchFamily="2" charset="0"/>
              </a:rPr>
              <a:t>rozpoznawnia</a:t>
            </a:r>
            <a:r>
              <a:rPr lang="pl-PL" b="0" i="0" dirty="0">
                <a:effectLst/>
                <a:latin typeface="Roboto" panose="02000000000000000000" pitchFamily="2" charset="0"/>
              </a:rPr>
              <a:t> przez VSC elementu </a:t>
            </a:r>
            <a:r>
              <a:rPr lang="pl-PL" b="0" i="0" dirty="0" err="1">
                <a:effectLst/>
                <a:latin typeface="Roboto" panose="02000000000000000000" pitchFamily="2" charset="0"/>
              </a:rPr>
              <a:t>object</a:t>
            </a:r>
            <a:r>
              <a:rPr lang="pl-PL" b="0" i="0" dirty="0">
                <a:effectLst/>
                <a:latin typeface="Roboto" panose="02000000000000000000" pitchFamily="2" charset="0"/>
              </a:rPr>
              <a:t> postępujemy wg. następującej procedury:</a:t>
            </a:r>
          </a:p>
          <a:p>
            <a:pPr marL="342900" indent="-342900" algn="just">
              <a:buAutoNum type="arabicPeriod"/>
            </a:pPr>
            <a:r>
              <a:rPr lang="pl-PL" dirty="0">
                <a:latin typeface="Roboto" panose="02000000000000000000" pitchFamily="2" charset="0"/>
              </a:rPr>
              <a:t>Instalujemy z linii poleceń: </a:t>
            </a:r>
            <a:r>
              <a:rPr lang="pl-PL" b="1" dirty="0">
                <a:latin typeface="Roboto" panose="02000000000000000000" pitchFamily="2" charset="0"/>
              </a:rPr>
              <a:t>pip </a:t>
            </a:r>
            <a:r>
              <a:rPr lang="pl-PL" b="1" dirty="0" err="1">
                <a:latin typeface="Roboto" panose="02000000000000000000" pitchFamily="2" charset="0"/>
              </a:rPr>
              <a:t>install</a:t>
            </a:r>
            <a:r>
              <a:rPr lang="pl-PL" b="1" dirty="0">
                <a:latin typeface="Roboto" panose="02000000000000000000" pitchFamily="2" charset="0"/>
              </a:rPr>
              <a:t> </a:t>
            </a:r>
            <a:r>
              <a:rPr lang="pl-PL" b="1" dirty="0" err="1">
                <a:latin typeface="Roboto" panose="02000000000000000000" pitchFamily="2" charset="0"/>
              </a:rPr>
              <a:t>pylint-django</a:t>
            </a:r>
            <a:endParaRPr lang="pl-PL" b="1" dirty="0">
              <a:latin typeface="Roboto" panose="02000000000000000000" pitchFamily="2" charset="0"/>
            </a:endParaRPr>
          </a:p>
          <a:p>
            <a:pPr marL="342900" indent="-342900" algn="just">
              <a:buAutoNum type="arabicPeriod"/>
            </a:pPr>
            <a:r>
              <a:rPr lang="pl-PL" dirty="0">
                <a:latin typeface="Roboto" panose="02000000000000000000" pitchFamily="2" charset="0"/>
              </a:rPr>
              <a:t>W ustawieniach VSC wyszukujemy </a:t>
            </a:r>
            <a:r>
              <a:rPr lang="en-US" dirty="0">
                <a:latin typeface="Roboto" panose="02000000000000000000" pitchFamily="2" charset="0"/>
              </a:rPr>
              <a:t>Preferences: Configure Language Specific Settings</a:t>
            </a:r>
            <a:r>
              <a:rPr lang="pl-PL" dirty="0">
                <a:latin typeface="Roboto" panose="02000000000000000000" pitchFamily="2" charset="0"/>
              </a:rPr>
              <a:t> i  w zakładce szukamy  opcji </a:t>
            </a:r>
            <a:r>
              <a:rPr lang="pl-PL" b="1" dirty="0" err="1">
                <a:latin typeface="Roboto" panose="02000000000000000000" pitchFamily="2" charset="0"/>
              </a:rPr>
              <a:t>python.linting.pylintArgs</a:t>
            </a:r>
            <a:endParaRPr lang="pl-PL" b="1" dirty="0">
              <a:latin typeface="Roboto" panose="02000000000000000000" pitchFamily="2" charset="0"/>
            </a:endParaRPr>
          </a:p>
          <a:p>
            <a:pPr marL="342900" indent="-342900" algn="just">
              <a:buAutoNum type="arabicPeriod"/>
            </a:pPr>
            <a:r>
              <a:rPr lang="pl-PL" dirty="0">
                <a:latin typeface="Roboto" panose="02000000000000000000" pitchFamily="2" charset="0"/>
              </a:rPr>
              <a:t>Do opcji dodajemy wartość</a:t>
            </a:r>
            <a:r>
              <a:rPr lang="pl-PL" b="1" dirty="0">
                <a:latin typeface="Roboto" panose="02000000000000000000" pitchFamily="2" charset="0"/>
              </a:rPr>
              <a:t>: --</a:t>
            </a:r>
            <a:r>
              <a:rPr lang="pl-PL" b="1" dirty="0" err="1">
                <a:latin typeface="Roboto" panose="02000000000000000000" pitchFamily="2" charset="0"/>
              </a:rPr>
              <a:t>load-plugins</a:t>
            </a:r>
            <a:r>
              <a:rPr lang="pl-PL" b="1" dirty="0">
                <a:latin typeface="Roboto" panose="02000000000000000000" pitchFamily="2" charset="0"/>
              </a:rPr>
              <a:t>=</a:t>
            </a:r>
            <a:r>
              <a:rPr lang="pl-PL" b="1" dirty="0" err="1">
                <a:latin typeface="Roboto" panose="02000000000000000000" pitchFamily="2" charset="0"/>
              </a:rPr>
              <a:t>pylint_django</a:t>
            </a:r>
            <a:endParaRPr lang="pl-PL" b="1" dirty="0"/>
          </a:p>
        </p:txBody>
      </p:sp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F507390-9422-49E8-9C60-9A42A0523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417" y="4398757"/>
            <a:ext cx="5944430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837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735692CB-9D09-4EB8-A1E4-56ED45442829}"/>
              </a:ext>
            </a:extLst>
          </p:cNvPr>
          <p:cNvSpPr txBox="1">
            <a:spLocks/>
          </p:cNvSpPr>
          <p:nvPr/>
        </p:nvSpPr>
        <p:spPr>
          <a:xfrm>
            <a:off x="647198" y="1673854"/>
            <a:ext cx="10109244" cy="45165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/>
              <a:t>Budowanie widoków </a:t>
            </a:r>
            <a:r>
              <a:rPr lang="pl-PL" b="1" dirty="0" err="1"/>
              <a:t>templates</a:t>
            </a:r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FF243-14F9-4C89-B2E9-1C8D2D78FEDF}"/>
              </a:ext>
            </a:extLst>
          </p:cNvPr>
          <p:cNvSpPr txBox="1"/>
          <p:nvPr/>
        </p:nvSpPr>
        <p:spPr>
          <a:xfrm>
            <a:off x="882253" y="2491357"/>
            <a:ext cx="8921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b="0" i="0" dirty="0">
                <a:effectLst/>
                <a:latin typeface="Roboto" panose="02000000000000000000" pitchFamily="2" charset="0"/>
              </a:rPr>
              <a:t>Templates to szablon w postaci pliku </a:t>
            </a:r>
            <a:r>
              <a:rPr lang="pl-PL" b="0" i="0" dirty="0" err="1">
                <a:effectLst/>
                <a:latin typeface="Roboto" panose="02000000000000000000" pitchFamily="2" charset="0"/>
              </a:rPr>
              <a:t>html</a:t>
            </a:r>
            <a:r>
              <a:rPr lang="pl-PL" dirty="0">
                <a:latin typeface="Roboto" panose="02000000000000000000" pitchFamily="2" charset="0"/>
              </a:rPr>
              <a:t>. Tworzymy go w folderze:</a:t>
            </a:r>
          </a:p>
          <a:p>
            <a:pPr algn="just"/>
            <a:endParaRPr lang="pl-PL" dirty="0">
              <a:latin typeface="Roboto" panose="02000000000000000000" pitchFamily="2" charset="0"/>
            </a:endParaRPr>
          </a:p>
          <a:p>
            <a:pPr algn="just"/>
            <a:r>
              <a:rPr lang="pl-PL" dirty="0" err="1">
                <a:latin typeface="Roboto" panose="02000000000000000000" pitchFamily="2" charset="0"/>
              </a:rPr>
              <a:t>nasza_aplikacja</a:t>
            </a:r>
            <a:r>
              <a:rPr lang="pl-PL" dirty="0">
                <a:latin typeface="Roboto" panose="02000000000000000000" pitchFamily="2" charset="0"/>
              </a:rPr>
              <a:t>\</a:t>
            </a:r>
            <a:r>
              <a:rPr lang="pl-PL" dirty="0" err="1">
                <a:latin typeface="Roboto" panose="02000000000000000000" pitchFamily="2" charset="0"/>
              </a:rPr>
              <a:t>templates</a:t>
            </a:r>
            <a:r>
              <a:rPr lang="pl-PL" dirty="0">
                <a:latin typeface="Roboto" panose="02000000000000000000" pitchFamily="2" charset="0"/>
              </a:rPr>
              <a:t>\ </a:t>
            </a:r>
            <a:r>
              <a:rPr lang="pl-PL" dirty="0" err="1">
                <a:latin typeface="Roboto" panose="02000000000000000000" pitchFamily="2" charset="0"/>
              </a:rPr>
              <a:t>nasza_aplikacja</a:t>
            </a:r>
            <a:r>
              <a:rPr lang="pl-PL" dirty="0">
                <a:latin typeface="Roboto" panose="02000000000000000000" pitchFamily="2" charset="0"/>
              </a:rPr>
              <a:t>\plik.html</a:t>
            </a:r>
          </a:p>
          <a:p>
            <a:pPr algn="just"/>
            <a:endParaRPr lang="pl-PL" dirty="0">
              <a:latin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9F309F-299B-4A21-AA0C-53480327BD74}"/>
              </a:ext>
            </a:extLst>
          </p:cNvPr>
          <p:cNvSpPr txBox="1"/>
          <p:nvPr/>
        </p:nvSpPr>
        <p:spPr>
          <a:xfrm>
            <a:off x="864973" y="3941805"/>
            <a:ext cx="4670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Roboto" panose="02000000000000000000" pitchFamily="2" charset="0"/>
              </a:rPr>
              <a:t>W przypadku rozwiązania naszej aplikacji konstrukcja wygląda następująco:</a:t>
            </a:r>
          </a:p>
          <a:p>
            <a:endParaRPr lang="pl-PL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FB71B15-8A4C-4546-891D-5DDC277BA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175" y="4026496"/>
            <a:ext cx="2638793" cy="182905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A7AC28F-6058-40D6-9F8E-E7A3267F290E}"/>
              </a:ext>
            </a:extLst>
          </p:cNvPr>
          <p:cNvSpPr/>
          <p:nvPr/>
        </p:nvSpPr>
        <p:spPr>
          <a:xfrm rot="290959">
            <a:off x="5159713" y="4408583"/>
            <a:ext cx="1187777" cy="483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96892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735692CB-9D09-4EB8-A1E4-56ED45442829}"/>
              </a:ext>
            </a:extLst>
          </p:cNvPr>
          <p:cNvSpPr txBox="1">
            <a:spLocks/>
          </p:cNvSpPr>
          <p:nvPr/>
        </p:nvSpPr>
        <p:spPr>
          <a:xfrm>
            <a:off x="647198" y="1673854"/>
            <a:ext cx="10109244" cy="45165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/>
              <a:t>Budowanie widoków </a:t>
            </a:r>
            <a:r>
              <a:rPr lang="pl-PL" b="1" dirty="0" err="1"/>
              <a:t>templates</a:t>
            </a:r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FF243-14F9-4C89-B2E9-1C8D2D78FEDF}"/>
              </a:ext>
            </a:extLst>
          </p:cNvPr>
          <p:cNvSpPr txBox="1"/>
          <p:nvPr/>
        </p:nvSpPr>
        <p:spPr>
          <a:xfrm>
            <a:off x="882253" y="2491357"/>
            <a:ext cx="8921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b="0" i="0" dirty="0">
                <a:effectLst/>
                <a:latin typeface="Roboto" panose="02000000000000000000" pitchFamily="2" charset="0"/>
              </a:rPr>
              <a:t>Templates to szablon w postaci pliku </a:t>
            </a:r>
            <a:r>
              <a:rPr lang="pl-PL" b="0" i="0" dirty="0" err="1">
                <a:effectLst/>
                <a:latin typeface="Roboto" panose="02000000000000000000" pitchFamily="2" charset="0"/>
              </a:rPr>
              <a:t>html</a:t>
            </a:r>
            <a:r>
              <a:rPr lang="pl-PL" dirty="0">
                <a:latin typeface="Roboto" panose="02000000000000000000" pitchFamily="2" charset="0"/>
              </a:rPr>
              <a:t>. Tworzymy go w folderze:</a:t>
            </a:r>
          </a:p>
          <a:p>
            <a:pPr algn="just"/>
            <a:endParaRPr lang="pl-PL" dirty="0">
              <a:latin typeface="Roboto" panose="02000000000000000000" pitchFamily="2" charset="0"/>
            </a:endParaRPr>
          </a:p>
          <a:p>
            <a:pPr algn="just"/>
            <a:r>
              <a:rPr lang="pl-PL" dirty="0" err="1">
                <a:latin typeface="Roboto" panose="02000000000000000000" pitchFamily="2" charset="0"/>
              </a:rPr>
              <a:t>nasza_aplikacja</a:t>
            </a:r>
            <a:r>
              <a:rPr lang="pl-PL" dirty="0">
                <a:latin typeface="Roboto" panose="02000000000000000000" pitchFamily="2" charset="0"/>
              </a:rPr>
              <a:t>\</a:t>
            </a:r>
            <a:r>
              <a:rPr lang="pl-PL" dirty="0" err="1">
                <a:latin typeface="Roboto" panose="02000000000000000000" pitchFamily="2" charset="0"/>
              </a:rPr>
              <a:t>templates</a:t>
            </a:r>
            <a:r>
              <a:rPr lang="pl-PL" dirty="0">
                <a:latin typeface="Roboto" panose="02000000000000000000" pitchFamily="2" charset="0"/>
              </a:rPr>
              <a:t>\ </a:t>
            </a:r>
            <a:r>
              <a:rPr lang="pl-PL" dirty="0" err="1">
                <a:latin typeface="Roboto" panose="02000000000000000000" pitchFamily="2" charset="0"/>
              </a:rPr>
              <a:t>nasza_aplikacja</a:t>
            </a:r>
            <a:r>
              <a:rPr lang="pl-PL" dirty="0">
                <a:latin typeface="Roboto" panose="02000000000000000000" pitchFamily="2" charset="0"/>
              </a:rPr>
              <a:t>\plik.html</a:t>
            </a:r>
          </a:p>
          <a:p>
            <a:pPr algn="just"/>
            <a:endParaRPr lang="pl-PL" dirty="0">
              <a:latin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9F309F-299B-4A21-AA0C-53480327BD74}"/>
              </a:ext>
            </a:extLst>
          </p:cNvPr>
          <p:cNvSpPr txBox="1"/>
          <p:nvPr/>
        </p:nvSpPr>
        <p:spPr>
          <a:xfrm>
            <a:off x="864973" y="3941805"/>
            <a:ext cx="4670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Roboto" panose="02000000000000000000" pitchFamily="2" charset="0"/>
              </a:rPr>
              <a:t>W przypadku rozwiązania naszej aplikacji konstrukcja wygląda następująco:</a:t>
            </a:r>
          </a:p>
          <a:p>
            <a:endParaRPr lang="pl-PL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FB71B15-8A4C-4546-891D-5DDC277BA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175" y="4026496"/>
            <a:ext cx="2638793" cy="182905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A7AC28F-6058-40D6-9F8E-E7A3267F290E}"/>
              </a:ext>
            </a:extLst>
          </p:cNvPr>
          <p:cNvSpPr/>
          <p:nvPr/>
        </p:nvSpPr>
        <p:spPr>
          <a:xfrm rot="290959">
            <a:off x="5159713" y="4408583"/>
            <a:ext cx="1187777" cy="483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6773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735692CB-9D09-4EB8-A1E4-56ED45442829}"/>
              </a:ext>
            </a:extLst>
          </p:cNvPr>
          <p:cNvSpPr txBox="1">
            <a:spLocks/>
          </p:cNvSpPr>
          <p:nvPr/>
        </p:nvSpPr>
        <p:spPr>
          <a:xfrm>
            <a:off x="647198" y="1673854"/>
            <a:ext cx="10109244" cy="45165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/>
              <a:t>Folder </a:t>
            </a:r>
            <a:r>
              <a:rPr lang="pl-PL" b="1" dirty="0" err="1"/>
              <a:t>static</a:t>
            </a:r>
            <a:r>
              <a:rPr lang="pl-PL" b="1" dirty="0"/>
              <a:t> </a:t>
            </a:r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FF243-14F9-4C89-B2E9-1C8D2D78FEDF}"/>
              </a:ext>
            </a:extLst>
          </p:cNvPr>
          <p:cNvSpPr txBox="1"/>
          <p:nvPr/>
        </p:nvSpPr>
        <p:spPr>
          <a:xfrm>
            <a:off x="882253" y="2491357"/>
            <a:ext cx="8921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b="0" i="0" dirty="0">
                <a:effectLst/>
                <a:latin typeface="Roboto" panose="02000000000000000000" pitchFamily="2" charset="0"/>
              </a:rPr>
              <a:t>Dobrą praktyką w aplikacji jest utworzenie folderu statycznego w którym umieszczamy obrazy, pliki </a:t>
            </a:r>
            <a:r>
              <a:rPr lang="pl-PL" b="0" i="0" dirty="0" err="1">
                <a:effectLst/>
                <a:latin typeface="Roboto" panose="02000000000000000000" pitchFamily="2" charset="0"/>
              </a:rPr>
              <a:t>css</a:t>
            </a:r>
            <a:r>
              <a:rPr lang="pl-PL" b="0" i="0" dirty="0">
                <a:effectLst/>
                <a:latin typeface="Roboto" panose="02000000000000000000" pitchFamily="2" charset="0"/>
              </a:rPr>
              <a:t> i inne elementy które nie są dynamiczne</a:t>
            </a:r>
            <a:endParaRPr lang="pl-PL" dirty="0">
              <a:latin typeface="Roboto" panose="02000000000000000000" pitchFamily="2" charset="0"/>
            </a:endParaRPr>
          </a:p>
          <a:p>
            <a:pPr algn="just"/>
            <a:endParaRPr lang="pl-PL" dirty="0">
              <a:latin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9F309F-299B-4A21-AA0C-53480327BD74}"/>
              </a:ext>
            </a:extLst>
          </p:cNvPr>
          <p:cNvSpPr txBox="1"/>
          <p:nvPr/>
        </p:nvSpPr>
        <p:spPr>
          <a:xfrm>
            <a:off x="864973" y="3941805"/>
            <a:ext cx="4670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Roboto" panose="02000000000000000000" pitchFamily="2" charset="0"/>
              </a:rPr>
              <a:t>W przypadku rozwiązania naszej aplikacji konstrukcja wygląda następująco:</a:t>
            </a:r>
          </a:p>
          <a:p>
            <a:endParaRPr lang="pl-PL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A7AC28F-6058-40D6-9F8E-E7A3267F290E}"/>
              </a:ext>
            </a:extLst>
          </p:cNvPr>
          <p:cNvSpPr/>
          <p:nvPr/>
        </p:nvSpPr>
        <p:spPr>
          <a:xfrm rot="290959">
            <a:off x="5417539" y="4187225"/>
            <a:ext cx="1187777" cy="483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C5F924-7C30-4116-A69A-657854A2E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756" y="4045548"/>
            <a:ext cx="2238687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266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735692CB-9D09-4EB8-A1E4-56ED45442829}"/>
              </a:ext>
            </a:extLst>
          </p:cNvPr>
          <p:cNvSpPr txBox="1">
            <a:spLocks/>
          </p:cNvSpPr>
          <p:nvPr/>
        </p:nvSpPr>
        <p:spPr>
          <a:xfrm>
            <a:off x="647198" y="1673854"/>
            <a:ext cx="10109244" cy="45165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/>
              <a:t>Folder </a:t>
            </a:r>
            <a:r>
              <a:rPr lang="pl-PL" b="1" dirty="0" err="1"/>
              <a:t>static</a:t>
            </a:r>
            <a:r>
              <a:rPr lang="pl-PL" b="1" dirty="0"/>
              <a:t> </a:t>
            </a:r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FF243-14F9-4C89-B2E9-1C8D2D78FEDF}"/>
              </a:ext>
            </a:extLst>
          </p:cNvPr>
          <p:cNvSpPr txBox="1"/>
          <p:nvPr/>
        </p:nvSpPr>
        <p:spPr>
          <a:xfrm>
            <a:off x="1241008" y="2661971"/>
            <a:ext cx="8921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b="0" i="0" dirty="0">
                <a:effectLst/>
                <a:latin typeface="Roboto" panose="02000000000000000000" pitchFamily="2" charset="0"/>
              </a:rPr>
              <a:t>Aby folder</a:t>
            </a:r>
            <a:r>
              <a:rPr lang="pl-PL" b="1" i="0" dirty="0">
                <a:effectLst/>
                <a:latin typeface="Roboto" panose="02000000000000000000" pitchFamily="2" charset="0"/>
              </a:rPr>
              <a:t> </a:t>
            </a:r>
            <a:r>
              <a:rPr lang="pl-PL" b="1" i="0" dirty="0" err="1">
                <a:effectLst/>
                <a:latin typeface="Roboto" panose="02000000000000000000" pitchFamily="2" charset="0"/>
              </a:rPr>
              <a:t>static</a:t>
            </a:r>
            <a:r>
              <a:rPr lang="pl-PL" b="1" i="0" dirty="0">
                <a:effectLst/>
                <a:latin typeface="Roboto" panose="02000000000000000000" pitchFamily="2" charset="0"/>
              </a:rPr>
              <a:t> </a:t>
            </a:r>
            <a:r>
              <a:rPr lang="pl-PL" b="0" i="0" dirty="0">
                <a:effectLst/>
                <a:latin typeface="Roboto" panose="02000000000000000000" pitchFamily="2" charset="0"/>
              </a:rPr>
              <a:t>działał poprawnie, konieczne jest skonfigurowanie pliku </a:t>
            </a:r>
            <a:r>
              <a:rPr lang="pl-PL" b="1" i="0" dirty="0">
                <a:effectLst/>
                <a:latin typeface="Roboto" panose="02000000000000000000" pitchFamily="2" charset="0"/>
              </a:rPr>
              <a:t>settings.py</a:t>
            </a:r>
            <a:endParaRPr lang="pl-PL" b="1" dirty="0">
              <a:latin typeface="Roboto" panose="02000000000000000000" pitchFamily="2" charset="0"/>
            </a:endParaRPr>
          </a:p>
          <a:p>
            <a:pPr algn="just"/>
            <a:endParaRPr lang="pl-PL" dirty="0">
              <a:latin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9F309F-299B-4A21-AA0C-53480327BD74}"/>
              </a:ext>
            </a:extLst>
          </p:cNvPr>
          <p:cNvSpPr txBox="1"/>
          <p:nvPr/>
        </p:nvSpPr>
        <p:spPr>
          <a:xfrm>
            <a:off x="2274903" y="3051815"/>
            <a:ext cx="6521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>
              <a:latin typeface="Roboto" panose="02000000000000000000" pitchFamily="2" charset="0"/>
            </a:endParaRPr>
          </a:p>
          <a:p>
            <a:r>
              <a:rPr lang="pl-PL" dirty="0">
                <a:latin typeface="Roboto" panose="02000000000000000000" pitchFamily="2" charset="0"/>
              </a:rPr>
              <a:t>W pliku </a:t>
            </a:r>
            <a:r>
              <a:rPr lang="pl-PL" b="1" dirty="0">
                <a:latin typeface="Roboto" panose="02000000000000000000" pitchFamily="2" charset="0"/>
              </a:rPr>
              <a:t>settings.py </a:t>
            </a:r>
            <a:r>
              <a:rPr lang="pl-PL" dirty="0">
                <a:latin typeface="Roboto" panose="02000000000000000000" pitchFamily="2" charset="0"/>
              </a:rPr>
              <a:t>ustawiamy parametry dla zidentyfikowania folderów statycznych</a:t>
            </a:r>
          </a:p>
          <a:p>
            <a:endParaRPr lang="pl-PL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A7AC28F-6058-40D6-9F8E-E7A3267F290E}"/>
              </a:ext>
            </a:extLst>
          </p:cNvPr>
          <p:cNvSpPr/>
          <p:nvPr/>
        </p:nvSpPr>
        <p:spPr>
          <a:xfrm rot="5400000">
            <a:off x="5537716" y="3862648"/>
            <a:ext cx="633469" cy="483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346B4C2C-386C-4183-B534-3E69B3D7B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631" y="4607923"/>
            <a:ext cx="5115639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2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D3706AFB-4AF0-430C-8FBE-C38C0F83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8AC53B5C-1F4B-4D51-ADA0-F74EBA6A5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E3BBF50A-9667-4DFA-9066-13B535B57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D79D324-6505-4C27-8322-158C3DB2BEF0}"/>
              </a:ext>
            </a:extLst>
          </p:cNvPr>
          <p:cNvSpPr txBox="1"/>
          <p:nvPr/>
        </p:nvSpPr>
        <p:spPr>
          <a:xfrm>
            <a:off x="1976028" y="704675"/>
            <a:ext cx="651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Oficjalna strona projektu </a:t>
            </a:r>
            <a:r>
              <a:rPr lang="pl-PL" dirty="0" err="1"/>
              <a:t>Django</a:t>
            </a:r>
            <a:r>
              <a:rPr lang="pl-PL" dirty="0"/>
              <a:t>: https://www.djangoproject.com/</a:t>
            </a:r>
          </a:p>
        </p:txBody>
      </p:sp>
      <p:pic>
        <p:nvPicPr>
          <p:cNvPr id="4" name="Picture 3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A2C9F98A-CF4B-40D2-9E1A-9AAEAE760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5347"/>
            <a:ext cx="9272923" cy="443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272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735692CB-9D09-4EB8-A1E4-56ED45442829}"/>
              </a:ext>
            </a:extLst>
          </p:cNvPr>
          <p:cNvSpPr txBox="1">
            <a:spLocks/>
          </p:cNvSpPr>
          <p:nvPr/>
        </p:nvSpPr>
        <p:spPr>
          <a:xfrm>
            <a:off x="748798" y="1587501"/>
            <a:ext cx="10109244" cy="50204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/>
              <a:t>Budowa plików </a:t>
            </a:r>
            <a:r>
              <a:rPr lang="pl-PL" b="1" dirty="0" err="1"/>
              <a:t>template</a:t>
            </a:r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FF243-14F9-4C89-B2E9-1C8D2D78FEDF}"/>
              </a:ext>
            </a:extLst>
          </p:cNvPr>
          <p:cNvSpPr txBox="1"/>
          <p:nvPr/>
        </p:nvSpPr>
        <p:spPr>
          <a:xfrm>
            <a:off x="983853" y="2190549"/>
            <a:ext cx="8921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b="0" i="0" dirty="0">
                <a:effectLst/>
                <a:latin typeface="Roboto" panose="02000000000000000000" pitchFamily="2" charset="0"/>
              </a:rPr>
              <a:t>Pliki </a:t>
            </a:r>
            <a:r>
              <a:rPr lang="pl-PL" b="0" i="0" dirty="0" err="1">
                <a:effectLst/>
                <a:latin typeface="Roboto" panose="02000000000000000000" pitchFamily="2" charset="0"/>
              </a:rPr>
              <a:t>template</a:t>
            </a:r>
            <a:r>
              <a:rPr lang="pl-PL" b="0" i="0" dirty="0">
                <a:effectLst/>
                <a:latin typeface="Roboto" panose="02000000000000000000" pitchFamily="2" charset="0"/>
              </a:rPr>
              <a:t> pozwalają na budowanie rozbudowanych serwisów bazujących na wielu małych szablonach: </a:t>
            </a:r>
            <a:endParaRPr lang="pl-PL" dirty="0">
              <a:latin typeface="Roboto" panose="02000000000000000000" pitchFamily="2" charset="0"/>
            </a:endParaRPr>
          </a:p>
          <a:p>
            <a:pPr algn="just"/>
            <a:endParaRPr lang="pl-PL" dirty="0">
              <a:latin typeface="Roboto" panose="02000000000000000000" pitchFamily="2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D620FB4-B15A-4C0B-9317-734A36EB49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471884"/>
              </p:ext>
            </p:extLst>
          </p:nvPr>
        </p:nvGraphicFramePr>
        <p:xfrm>
          <a:off x="2012531" y="2571006"/>
          <a:ext cx="8128000" cy="302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ED5A0D-C7FB-4B4C-B7A1-8A8360AA992B}"/>
              </a:ext>
            </a:extLst>
          </p:cNvPr>
          <p:cNvCxnSpPr/>
          <p:nvPr/>
        </p:nvCxnSpPr>
        <p:spPr>
          <a:xfrm>
            <a:off x="6070600" y="3359882"/>
            <a:ext cx="0" cy="49221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EF4614-2A8B-4FB1-83D3-42574155E6BA}"/>
              </a:ext>
            </a:extLst>
          </p:cNvPr>
          <p:cNvCxnSpPr>
            <a:cxnSpLocks/>
          </p:cNvCxnSpPr>
          <p:nvPr/>
        </p:nvCxnSpPr>
        <p:spPr>
          <a:xfrm flipH="1">
            <a:off x="4279900" y="3359882"/>
            <a:ext cx="1202864" cy="33981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AE65C2-C763-49ED-A4C9-4BEB46DD3052}"/>
              </a:ext>
            </a:extLst>
          </p:cNvPr>
          <p:cNvCxnSpPr>
            <a:cxnSpLocks/>
          </p:cNvCxnSpPr>
          <p:nvPr/>
        </p:nvCxnSpPr>
        <p:spPr>
          <a:xfrm>
            <a:off x="6642100" y="3359882"/>
            <a:ext cx="1358900" cy="33981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CA5340-C3C5-47BE-9057-D405EA7195B0}"/>
              </a:ext>
            </a:extLst>
          </p:cNvPr>
          <p:cNvCxnSpPr/>
          <p:nvPr/>
        </p:nvCxnSpPr>
        <p:spPr>
          <a:xfrm>
            <a:off x="6070600" y="4528282"/>
            <a:ext cx="0" cy="49221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154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735692CB-9D09-4EB8-A1E4-56ED45442829}"/>
              </a:ext>
            </a:extLst>
          </p:cNvPr>
          <p:cNvSpPr txBox="1">
            <a:spLocks/>
          </p:cNvSpPr>
          <p:nvPr/>
        </p:nvSpPr>
        <p:spPr>
          <a:xfrm>
            <a:off x="647198" y="1673854"/>
            <a:ext cx="10109244" cy="45165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/>
              <a:t>Budowa plików </a:t>
            </a:r>
            <a:r>
              <a:rPr lang="pl-PL" b="1" dirty="0" err="1"/>
              <a:t>template</a:t>
            </a:r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FF243-14F9-4C89-B2E9-1C8D2D78FEDF}"/>
              </a:ext>
            </a:extLst>
          </p:cNvPr>
          <p:cNvSpPr txBox="1"/>
          <p:nvPr/>
        </p:nvSpPr>
        <p:spPr>
          <a:xfrm>
            <a:off x="882253" y="2491357"/>
            <a:ext cx="8921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b="0" i="0" dirty="0">
                <a:effectLst/>
                <a:latin typeface="Roboto" panose="02000000000000000000" pitchFamily="2" charset="0"/>
              </a:rPr>
              <a:t>Pliki </a:t>
            </a:r>
            <a:r>
              <a:rPr lang="pl-PL" b="0" i="0" dirty="0" err="1">
                <a:effectLst/>
                <a:latin typeface="Roboto" panose="02000000000000000000" pitchFamily="2" charset="0"/>
              </a:rPr>
              <a:t>template</a:t>
            </a:r>
            <a:r>
              <a:rPr lang="pl-PL" b="0" i="0" dirty="0">
                <a:effectLst/>
                <a:latin typeface="Roboto" panose="02000000000000000000" pitchFamily="2" charset="0"/>
              </a:rPr>
              <a:t> pozwalają na budowanie rozbudowanych serwisów bazujących na wielu małych szablonach: </a:t>
            </a:r>
            <a:endParaRPr lang="pl-PL" dirty="0">
              <a:latin typeface="Roboto" panose="02000000000000000000" pitchFamily="2" charset="0"/>
            </a:endParaRPr>
          </a:p>
          <a:p>
            <a:pPr algn="just"/>
            <a:endParaRPr lang="pl-PL" dirty="0">
              <a:latin typeface="Roboto" panose="02000000000000000000" pitchFamily="2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D620FB4-B15A-4C0B-9317-734A36EB49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699533"/>
              </p:ext>
            </p:extLst>
          </p:nvPr>
        </p:nvGraphicFramePr>
        <p:xfrm>
          <a:off x="-971969" y="3567543"/>
          <a:ext cx="5709069" cy="302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ED5A0D-C7FB-4B4C-B7A1-8A8360AA992B}"/>
              </a:ext>
            </a:extLst>
          </p:cNvPr>
          <p:cNvCxnSpPr/>
          <p:nvPr/>
        </p:nvCxnSpPr>
        <p:spPr>
          <a:xfrm>
            <a:off x="1701800" y="4460790"/>
            <a:ext cx="0" cy="49221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E40AB88-81FE-4D38-8CAB-9C33D71E1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158" y="3028918"/>
            <a:ext cx="2391109" cy="828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26E0F1-1E21-423B-A93A-C970FFFD9A2E}"/>
              </a:ext>
            </a:extLst>
          </p:cNvPr>
          <p:cNvSpPr txBox="1"/>
          <p:nvPr/>
        </p:nvSpPr>
        <p:spPr>
          <a:xfrm>
            <a:off x="4208496" y="3874243"/>
            <a:ext cx="133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…Dalszy kod</a:t>
            </a:r>
          </a:p>
        </p:txBody>
      </p:sp>
      <p:pic>
        <p:nvPicPr>
          <p:cNvPr id="9" name="Picture 8" descr="A blue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472EA637-DEC5-488B-8F4B-133D035900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158" y="4291012"/>
            <a:ext cx="2810267" cy="543001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D94501AF-2279-4D38-8B53-85ADF6367C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339" y="5288500"/>
            <a:ext cx="3743847" cy="8002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8D9D6C-299A-48F6-9175-2E0534CB9FAF}"/>
              </a:ext>
            </a:extLst>
          </p:cNvPr>
          <p:cNvSpPr txBox="1"/>
          <p:nvPr/>
        </p:nvSpPr>
        <p:spPr>
          <a:xfrm>
            <a:off x="6786316" y="2953022"/>
            <a:ext cx="305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Ładowanie danych statycznych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FB14D4-09F7-416B-93FA-727F5BF99AE5}"/>
              </a:ext>
            </a:extLst>
          </p:cNvPr>
          <p:cNvSpPr txBox="1"/>
          <p:nvPr/>
        </p:nvSpPr>
        <p:spPr>
          <a:xfrm>
            <a:off x="7040498" y="4339176"/>
            <a:ext cx="2976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Blok w kodzie do załadowania</a:t>
            </a:r>
            <a:br>
              <a:rPr lang="pl-PL" dirty="0"/>
            </a:br>
            <a:r>
              <a:rPr lang="pl-PL" dirty="0"/>
              <a:t>elementów z innych plików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886D4F-2F22-493A-9507-A5DF6B4BBEF9}"/>
              </a:ext>
            </a:extLst>
          </p:cNvPr>
          <p:cNvSpPr txBox="1"/>
          <p:nvPr/>
        </p:nvSpPr>
        <p:spPr>
          <a:xfrm>
            <a:off x="7628186" y="5403268"/>
            <a:ext cx="2982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Rozszerzenie pliku index.html </a:t>
            </a:r>
            <a:br>
              <a:rPr lang="pl-PL" dirty="0"/>
            </a:br>
            <a:r>
              <a:rPr lang="pl-PL" dirty="0"/>
              <a:t>o zawartość base.html </a:t>
            </a: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14707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735692CB-9D09-4EB8-A1E4-56ED45442829}"/>
              </a:ext>
            </a:extLst>
          </p:cNvPr>
          <p:cNvSpPr txBox="1">
            <a:spLocks/>
          </p:cNvSpPr>
          <p:nvPr/>
        </p:nvSpPr>
        <p:spPr>
          <a:xfrm>
            <a:off x="1041378" y="1423846"/>
            <a:ext cx="10109244" cy="50436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/>
              <a:t>Skąd się biorą dane w pliku </a:t>
            </a:r>
            <a:r>
              <a:rPr lang="pl-PL" b="1" dirty="0" err="1"/>
              <a:t>template</a:t>
            </a:r>
            <a:r>
              <a:rPr lang="pl-PL" b="1" dirty="0"/>
              <a:t>?</a:t>
            </a:r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FF243-14F9-4C89-B2E9-1C8D2D78FEDF}"/>
              </a:ext>
            </a:extLst>
          </p:cNvPr>
          <p:cNvSpPr txBox="1"/>
          <p:nvPr/>
        </p:nvSpPr>
        <p:spPr>
          <a:xfrm>
            <a:off x="1276433" y="2241349"/>
            <a:ext cx="8921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b="0" i="0" dirty="0">
                <a:effectLst/>
                <a:latin typeface="Roboto" panose="02000000000000000000" pitchFamily="2" charset="0"/>
              </a:rPr>
              <a:t>Dane do pliku </a:t>
            </a:r>
            <a:r>
              <a:rPr lang="pl-PL" b="0" i="0" dirty="0" err="1">
                <a:effectLst/>
                <a:latin typeface="Roboto" panose="02000000000000000000" pitchFamily="2" charset="0"/>
              </a:rPr>
              <a:t>template</a:t>
            </a:r>
            <a:r>
              <a:rPr lang="pl-PL" b="0" i="0" dirty="0">
                <a:effectLst/>
                <a:latin typeface="Roboto" panose="02000000000000000000" pitchFamily="2" charset="0"/>
              </a:rPr>
              <a:t> są wstrzykiwane z pliku view.py. Możemy z niego pobrać każdą zmienną która znajduje się w słowniku </a:t>
            </a:r>
            <a:r>
              <a:rPr lang="pl-PL" b="0" i="0" dirty="0" err="1">
                <a:effectLst/>
                <a:latin typeface="Roboto" panose="02000000000000000000" pitchFamily="2" charset="0"/>
              </a:rPr>
              <a:t>context</a:t>
            </a:r>
            <a:r>
              <a:rPr lang="pl-PL" b="0" i="0" dirty="0">
                <a:effectLst/>
                <a:latin typeface="Roboto" panose="02000000000000000000" pitchFamily="2" charset="0"/>
              </a:rPr>
              <a:t>:</a:t>
            </a:r>
            <a:endParaRPr lang="pl-PL" dirty="0">
              <a:latin typeface="Roboto" panose="02000000000000000000" pitchFamily="2" charset="0"/>
            </a:endParaRPr>
          </a:p>
          <a:p>
            <a:pPr algn="just"/>
            <a:endParaRPr lang="pl-PL" dirty="0">
              <a:latin typeface="Roboto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8D9D6C-299A-48F6-9175-2E0534CB9FAF}"/>
              </a:ext>
            </a:extLst>
          </p:cNvPr>
          <p:cNvSpPr txBox="1"/>
          <p:nvPr/>
        </p:nvSpPr>
        <p:spPr>
          <a:xfrm>
            <a:off x="1276433" y="4440963"/>
            <a:ext cx="8980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 naszym przykładzie do słownika wstawiamy dwie listy, w </a:t>
            </a:r>
            <a:r>
              <a:rPr lang="pl-PL" dirty="0" err="1"/>
              <a:t>template</a:t>
            </a:r>
            <a:r>
              <a:rPr lang="pl-PL" dirty="0"/>
              <a:t> będziemy je wywoływać </a:t>
            </a:r>
          </a:p>
          <a:p>
            <a:r>
              <a:rPr lang="pl-PL" dirty="0"/>
              <a:t>przez ich etykiety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1768DEA-C2EC-4DDD-912E-DD8235ABD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151" y="2967624"/>
            <a:ext cx="9030960" cy="1428949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E85EA6BC-C035-4850-9E5D-BB9E78E7AD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921" y="5033640"/>
            <a:ext cx="7763958" cy="1381318"/>
          </a:xfrm>
          <a:prstGeom prst="rect">
            <a:avLst/>
          </a:prstGeom>
        </p:spPr>
      </p:pic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F7B6122-BA62-4DD3-8576-AA6025201D1E}"/>
              </a:ext>
            </a:extLst>
          </p:cNvPr>
          <p:cNvCxnSpPr>
            <a:cxnSpLocks/>
          </p:cNvCxnSpPr>
          <p:nvPr/>
        </p:nvCxnSpPr>
        <p:spPr>
          <a:xfrm rot="5400000">
            <a:off x="7030133" y="4249777"/>
            <a:ext cx="1141634" cy="533400"/>
          </a:xfrm>
          <a:prstGeom prst="curvedConnector3">
            <a:avLst>
              <a:gd name="adj1" fmla="val 76699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9419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735692CB-9D09-4EB8-A1E4-56ED45442829}"/>
              </a:ext>
            </a:extLst>
          </p:cNvPr>
          <p:cNvSpPr txBox="1">
            <a:spLocks/>
          </p:cNvSpPr>
          <p:nvPr/>
        </p:nvSpPr>
        <p:spPr>
          <a:xfrm>
            <a:off x="647198" y="1673854"/>
            <a:ext cx="10109244" cy="45165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/>
              <a:t>Jak łapać błędy w widokach</a:t>
            </a:r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FF243-14F9-4C89-B2E9-1C8D2D78FEDF}"/>
              </a:ext>
            </a:extLst>
          </p:cNvPr>
          <p:cNvSpPr txBox="1"/>
          <p:nvPr/>
        </p:nvSpPr>
        <p:spPr>
          <a:xfrm>
            <a:off x="1241008" y="2505670"/>
            <a:ext cx="89216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b="0" i="0" dirty="0">
                <a:effectLst/>
                <a:latin typeface="Roboto" panose="02000000000000000000" pitchFamily="2" charset="0"/>
              </a:rPr>
              <a:t>Konstrukcja </a:t>
            </a:r>
            <a:r>
              <a:rPr lang="pl-PL" b="0" i="0" dirty="0" err="1">
                <a:effectLst/>
                <a:latin typeface="Roboto" panose="02000000000000000000" pitchFamily="2" charset="0"/>
              </a:rPr>
              <a:t>try</a:t>
            </a:r>
            <a:r>
              <a:rPr lang="pl-PL" b="0" i="0" dirty="0">
                <a:effectLst/>
                <a:latin typeface="Roboto" panose="02000000000000000000" pitchFamily="2" charset="0"/>
              </a:rPr>
              <a:t> </a:t>
            </a:r>
            <a:r>
              <a:rPr lang="pl-PL" b="0" i="0" dirty="0" err="1">
                <a:effectLst/>
                <a:latin typeface="Roboto" panose="02000000000000000000" pitchFamily="2" charset="0"/>
              </a:rPr>
              <a:t>except</a:t>
            </a:r>
            <a:r>
              <a:rPr lang="pl-PL" b="0" i="0" dirty="0">
                <a:effectLst/>
                <a:latin typeface="Roboto" panose="02000000000000000000" pitchFamily="2" charset="0"/>
              </a:rPr>
              <a:t> pozwala na łapanie błędów związanych z niepoprawnym adresem lub brakiem parametru w </a:t>
            </a:r>
            <a:r>
              <a:rPr lang="pl-PL" b="0" i="0" dirty="0" err="1">
                <a:effectLst/>
                <a:latin typeface="Roboto" panose="02000000000000000000" pitchFamily="2" charset="0"/>
              </a:rPr>
              <a:t>requescie</a:t>
            </a:r>
            <a:r>
              <a:rPr lang="pl-PL" b="0" i="0" dirty="0">
                <a:effectLst/>
                <a:latin typeface="Roboto" panose="02000000000000000000" pitchFamily="2" charset="0"/>
              </a:rPr>
              <a:t>. Konieczne jest zaimportowanie </a:t>
            </a:r>
            <a:br>
              <a:rPr lang="pl-PL" b="0" i="0" dirty="0">
                <a:effectLst/>
                <a:latin typeface="Roboto" panose="02000000000000000000" pitchFamily="2" charset="0"/>
              </a:rPr>
            </a:br>
            <a:r>
              <a:rPr lang="en-US" b="1" i="0" dirty="0">
                <a:effectLst/>
                <a:latin typeface="Roboto" panose="02000000000000000000" pitchFamily="2" charset="0"/>
              </a:rPr>
              <a:t>from </a:t>
            </a:r>
            <a:r>
              <a:rPr lang="en-US" b="1" i="0" dirty="0" err="1">
                <a:effectLst/>
                <a:latin typeface="Roboto" panose="02000000000000000000" pitchFamily="2" charset="0"/>
              </a:rPr>
              <a:t>django.http</a:t>
            </a:r>
            <a:r>
              <a:rPr lang="en-US" b="1" i="0" dirty="0">
                <a:effectLst/>
                <a:latin typeface="Roboto" panose="02000000000000000000" pitchFamily="2" charset="0"/>
              </a:rPr>
              <a:t> import Http404</a:t>
            </a:r>
            <a:endParaRPr lang="pl-PL" b="1" i="0" dirty="0">
              <a:effectLst/>
              <a:latin typeface="Roboto" panose="02000000000000000000" pitchFamily="2" charset="0"/>
            </a:endParaRPr>
          </a:p>
          <a:p>
            <a:pPr algn="just"/>
            <a:endParaRPr lang="pl-PL" b="0" i="0" dirty="0">
              <a:effectLst/>
              <a:latin typeface="Roboto" panose="02000000000000000000" pitchFamily="2" charset="0"/>
            </a:endParaRPr>
          </a:p>
          <a:p>
            <a:pPr algn="just"/>
            <a:br>
              <a:rPr lang="pl-PL" b="0" i="0" dirty="0">
                <a:effectLst/>
                <a:latin typeface="Roboto" panose="02000000000000000000" pitchFamily="2" charset="0"/>
              </a:rPr>
            </a:br>
            <a:endParaRPr lang="pl-PL" b="1" dirty="0">
              <a:latin typeface="Roboto" panose="02000000000000000000" pitchFamily="2" charset="0"/>
            </a:endParaRPr>
          </a:p>
          <a:p>
            <a:pPr algn="just"/>
            <a:endParaRPr lang="pl-PL" dirty="0">
              <a:latin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9F309F-299B-4A21-AA0C-53480327BD74}"/>
              </a:ext>
            </a:extLst>
          </p:cNvPr>
          <p:cNvSpPr txBox="1"/>
          <p:nvPr/>
        </p:nvSpPr>
        <p:spPr>
          <a:xfrm>
            <a:off x="5396248" y="3051815"/>
            <a:ext cx="3400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>
              <a:latin typeface="Roboto" panose="02000000000000000000" pitchFamily="2" charset="0"/>
            </a:endParaRPr>
          </a:p>
          <a:p>
            <a:r>
              <a:rPr lang="pl-PL" dirty="0">
                <a:latin typeface="Roboto" panose="02000000000000000000" pitchFamily="2" charset="0"/>
              </a:rPr>
              <a:t>Przykład</a:t>
            </a:r>
          </a:p>
          <a:p>
            <a:endParaRPr lang="pl-PL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A7AC28F-6058-40D6-9F8E-E7A3267F290E}"/>
              </a:ext>
            </a:extLst>
          </p:cNvPr>
          <p:cNvSpPr/>
          <p:nvPr/>
        </p:nvSpPr>
        <p:spPr>
          <a:xfrm rot="5400000">
            <a:off x="5537716" y="3862648"/>
            <a:ext cx="633469" cy="483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F1234A0-BE6E-450D-8E35-FB7840B39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88" y="4485148"/>
            <a:ext cx="8011643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557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735692CB-9D09-4EB8-A1E4-56ED45442829}"/>
              </a:ext>
            </a:extLst>
          </p:cNvPr>
          <p:cNvSpPr txBox="1">
            <a:spLocks/>
          </p:cNvSpPr>
          <p:nvPr/>
        </p:nvSpPr>
        <p:spPr>
          <a:xfrm>
            <a:off x="647198" y="1673854"/>
            <a:ext cx="10109244" cy="45165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/>
              <a:t>Jak łapać błędy w widokach</a:t>
            </a:r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FF243-14F9-4C89-B2E9-1C8D2D78FEDF}"/>
              </a:ext>
            </a:extLst>
          </p:cNvPr>
          <p:cNvSpPr txBox="1"/>
          <p:nvPr/>
        </p:nvSpPr>
        <p:spPr>
          <a:xfrm>
            <a:off x="1241008" y="2505670"/>
            <a:ext cx="89216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b="0" i="0" dirty="0">
                <a:effectLst/>
                <a:latin typeface="Roboto" panose="02000000000000000000" pitchFamily="2" charset="0"/>
              </a:rPr>
              <a:t>Konstrukcja </a:t>
            </a:r>
            <a:r>
              <a:rPr lang="pl-PL" b="0" i="0" dirty="0" err="1">
                <a:effectLst/>
                <a:latin typeface="Roboto" panose="02000000000000000000" pitchFamily="2" charset="0"/>
              </a:rPr>
              <a:t>try</a:t>
            </a:r>
            <a:r>
              <a:rPr lang="pl-PL" b="0" i="0" dirty="0">
                <a:effectLst/>
                <a:latin typeface="Roboto" panose="02000000000000000000" pitchFamily="2" charset="0"/>
              </a:rPr>
              <a:t> </a:t>
            </a:r>
            <a:r>
              <a:rPr lang="pl-PL" b="0" i="0" dirty="0" err="1">
                <a:effectLst/>
                <a:latin typeface="Roboto" panose="02000000000000000000" pitchFamily="2" charset="0"/>
              </a:rPr>
              <a:t>except</a:t>
            </a:r>
            <a:r>
              <a:rPr lang="pl-PL" b="0" i="0" dirty="0">
                <a:effectLst/>
                <a:latin typeface="Roboto" panose="02000000000000000000" pitchFamily="2" charset="0"/>
              </a:rPr>
              <a:t> pozwala na łapanie błędów związanych z niepoprawnym adresem lub brakiem parametru w </a:t>
            </a:r>
            <a:r>
              <a:rPr lang="pl-PL" b="0" i="0" dirty="0" err="1">
                <a:effectLst/>
                <a:latin typeface="Roboto" panose="02000000000000000000" pitchFamily="2" charset="0"/>
              </a:rPr>
              <a:t>requescie</a:t>
            </a:r>
            <a:r>
              <a:rPr lang="pl-PL" b="0" i="0" dirty="0">
                <a:effectLst/>
                <a:latin typeface="Roboto" panose="02000000000000000000" pitchFamily="2" charset="0"/>
              </a:rPr>
              <a:t>. Konieczne jest zaimportowanie </a:t>
            </a:r>
            <a:br>
              <a:rPr lang="pl-PL" b="0" i="0" dirty="0">
                <a:effectLst/>
                <a:latin typeface="Roboto" panose="02000000000000000000" pitchFamily="2" charset="0"/>
              </a:rPr>
            </a:br>
            <a:r>
              <a:rPr lang="en-US" b="1" i="0" dirty="0">
                <a:effectLst/>
                <a:latin typeface="Roboto" panose="02000000000000000000" pitchFamily="2" charset="0"/>
              </a:rPr>
              <a:t>from </a:t>
            </a:r>
            <a:r>
              <a:rPr lang="en-US" b="1" i="0" dirty="0" err="1">
                <a:effectLst/>
                <a:latin typeface="Roboto" panose="02000000000000000000" pitchFamily="2" charset="0"/>
              </a:rPr>
              <a:t>django.http</a:t>
            </a:r>
            <a:r>
              <a:rPr lang="en-US" b="1" i="0" dirty="0">
                <a:effectLst/>
                <a:latin typeface="Roboto" panose="02000000000000000000" pitchFamily="2" charset="0"/>
              </a:rPr>
              <a:t> import Http404</a:t>
            </a:r>
            <a:endParaRPr lang="pl-PL" b="1" i="0" dirty="0">
              <a:effectLst/>
              <a:latin typeface="Roboto" panose="02000000000000000000" pitchFamily="2" charset="0"/>
            </a:endParaRPr>
          </a:p>
          <a:p>
            <a:pPr algn="just"/>
            <a:endParaRPr lang="pl-PL" b="0" i="0" dirty="0">
              <a:effectLst/>
              <a:latin typeface="Roboto" panose="02000000000000000000" pitchFamily="2" charset="0"/>
            </a:endParaRPr>
          </a:p>
          <a:p>
            <a:pPr algn="just"/>
            <a:br>
              <a:rPr lang="pl-PL" b="0" i="0" dirty="0">
                <a:effectLst/>
                <a:latin typeface="Roboto" panose="02000000000000000000" pitchFamily="2" charset="0"/>
              </a:rPr>
            </a:br>
            <a:endParaRPr lang="pl-PL" b="1" dirty="0">
              <a:latin typeface="Roboto" panose="02000000000000000000" pitchFamily="2" charset="0"/>
            </a:endParaRPr>
          </a:p>
          <a:p>
            <a:pPr algn="just"/>
            <a:endParaRPr lang="pl-PL" dirty="0">
              <a:latin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9F309F-299B-4A21-AA0C-53480327BD74}"/>
              </a:ext>
            </a:extLst>
          </p:cNvPr>
          <p:cNvSpPr txBox="1"/>
          <p:nvPr/>
        </p:nvSpPr>
        <p:spPr>
          <a:xfrm>
            <a:off x="5396248" y="3051815"/>
            <a:ext cx="3400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>
              <a:latin typeface="Roboto" panose="02000000000000000000" pitchFamily="2" charset="0"/>
            </a:endParaRPr>
          </a:p>
          <a:p>
            <a:r>
              <a:rPr lang="pl-PL" dirty="0">
                <a:latin typeface="Roboto" panose="02000000000000000000" pitchFamily="2" charset="0"/>
              </a:rPr>
              <a:t>Przykład – wersja krótsza</a:t>
            </a:r>
          </a:p>
          <a:p>
            <a:r>
              <a:rPr lang="pl-PL" b="1" dirty="0">
                <a:latin typeface="Roboto" panose="02000000000000000000" pitchFamily="2" charset="0"/>
              </a:rPr>
              <a:t>get_object_or_404</a:t>
            </a:r>
          </a:p>
          <a:p>
            <a:endParaRPr lang="pl-PL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A7AC28F-6058-40D6-9F8E-E7A3267F290E}"/>
              </a:ext>
            </a:extLst>
          </p:cNvPr>
          <p:cNvSpPr/>
          <p:nvPr/>
        </p:nvSpPr>
        <p:spPr>
          <a:xfrm rot="5400000">
            <a:off x="5537715" y="4260602"/>
            <a:ext cx="633469" cy="483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D505B6-BE4B-46D2-A6DE-3E41A1CB9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599" y="4975285"/>
            <a:ext cx="7706801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059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735692CB-9D09-4EB8-A1E4-56ED45442829}"/>
              </a:ext>
            </a:extLst>
          </p:cNvPr>
          <p:cNvSpPr txBox="1">
            <a:spLocks/>
          </p:cNvSpPr>
          <p:nvPr/>
        </p:nvSpPr>
        <p:spPr>
          <a:xfrm>
            <a:off x="647198" y="1673854"/>
            <a:ext cx="10109244" cy="45165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 err="1"/>
              <a:t>Template</a:t>
            </a:r>
            <a:r>
              <a:rPr lang="pl-PL" b="1" dirty="0"/>
              <a:t> z rekordami zależnymi</a:t>
            </a:r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FF243-14F9-4C89-B2E9-1C8D2D78FEDF}"/>
              </a:ext>
            </a:extLst>
          </p:cNvPr>
          <p:cNvSpPr txBox="1"/>
          <p:nvPr/>
        </p:nvSpPr>
        <p:spPr>
          <a:xfrm>
            <a:off x="1241008" y="2452237"/>
            <a:ext cx="89216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>
                <a:latin typeface="Roboto" panose="02000000000000000000" pitchFamily="2" charset="0"/>
              </a:rPr>
              <a:t>Aby wyświetlić stronę na podstawie danych z  rekordami zależnymi np.: Pytanie – Odpowiedzi należy zastosować iterację po secie danych które są zależne za pomocą klucza obcego. </a:t>
            </a:r>
            <a:endParaRPr lang="pl-PL" b="0" i="0" dirty="0">
              <a:effectLst/>
              <a:latin typeface="Roboto" panose="02000000000000000000" pitchFamily="2" charset="0"/>
            </a:endParaRPr>
          </a:p>
          <a:p>
            <a:pPr algn="just"/>
            <a:br>
              <a:rPr lang="pl-PL" b="0" i="0" dirty="0">
                <a:effectLst/>
                <a:latin typeface="Roboto" panose="02000000000000000000" pitchFamily="2" charset="0"/>
              </a:rPr>
            </a:br>
            <a:endParaRPr lang="pl-PL" b="1" dirty="0">
              <a:latin typeface="Roboto" panose="02000000000000000000" pitchFamily="2" charset="0"/>
            </a:endParaRPr>
          </a:p>
          <a:p>
            <a:pPr algn="just"/>
            <a:endParaRPr lang="pl-PL" dirty="0">
              <a:latin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9F309F-299B-4A21-AA0C-53480327BD74}"/>
              </a:ext>
            </a:extLst>
          </p:cNvPr>
          <p:cNvSpPr txBox="1"/>
          <p:nvPr/>
        </p:nvSpPr>
        <p:spPr>
          <a:xfrm>
            <a:off x="5396248" y="3051815"/>
            <a:ext cx="3400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>
              <a:latin typeface="Roboto" panose="02000000000000000000" pitchFamily="2" charset="0"/>
            </a:endParaRPr>
          </a:p>
          <a:p>
            <a:r>
              <a:rPr lang="pl-PL" dirty="0">
                <a:latin typeface="Roboto" panose="02000000000000000000" pitchFamily="2" charset="0"/>
              </a:rPr>
              <a:t>Przykład – </a:t>
            </a:r>
            <a:r>
              <a:rPr lang="pl-PL" b="1" dirty="0" err="1">
                <a:effectLst/>
                <a:latin typeface="Consolas" panose="020B0609020204030204" pitchFamily="49" charset="0"/>
              </a:rPr>
              <a:t>pytanie.wybor_set.all</a:t>
            </a:r>
            <a:endParaRPr lang="pl-PL" b="1" dirty="0">
              <a:effectLst/>
              <a:latin typeface="Consolas" panose="020B0609020204030204" pitchFamily="49" charset="0"/>
            </a:endParaRPr>
          </a:p>
          <a:p>
            <a:endParaRPr lang="pl-PL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A7AC28F-6058-40D6-9F8E-E7A3267F290E}"/>
              </a:ext>
            </a:extLst>
          </p:cNvPr>
          <p:cNvSpPr/>
          <p:nvPr/>
        </p:nvSpPr>
        <p:spPr>
          <a:xfrm rot="8290842">
            <a:off x="5309460" y="4124080"/>
            <a:ext cx="633469" cy="483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6A17348-88C4-4AE4-A725-F526D6946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96" y="4561359"/>
            <a:ext cx="4363059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32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735692CB-9D09-4EB8-A1E4-56ED45442829}"/>
              </a:ext>
            </a:extLst>
          </p:cNvPr>
          <p:cNvSpPr txBox="1">
            <a:spLocks/>
          </p:cNvSpPr>
          <p:nvPr/>
        </p:nvSpPr>
        <p:spPr>
          <a:xfrm>
            <a:off x="647198" y="1673854"/>
            <a:ext cx="10109244" cy="45165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/>
              <a:t>Usuwanie z </a:t>
            </a:r>
            <a:r>
              <a:rPr lang="pl-PL" b="1" dirty="0" err="1"/>
              <a:t>template</a:t>
            </a:r>
            <a:r>
              <a:rPr lang="pl-PL" b="1" dirty="0"/>
              <a:t> wpisanych na sztywno adresów</a:t>
            </a:r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FF243-14F9-4C89-B2E9-1C8D2D78FEDF}"/>
              </a:ext>
            </a:extLst>
          </p:cNvPr>
          <p:cNvSpPr txBox="1"/>
          <p:nvPr/>
        </p:nvSpPr>
        <p:spPr>
          <a:xfrm>
            <a:off x="1241008" y="2452237"/>
            <a:ext cx="89216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>
                <a:latin typeface="Roboto" panose="02000000000000000000" pitchFamily="2" charset="0"/>
              </a:rPr>
              <a:t>Adres &lt;li&gt;&lt;a </a:t>
            </a:r>
            <a:r>
              <a:rPr lang="pl-PL" dirty="0" err="1">
                <a:latin typeface="Roboto" panose="02000000000000000000" pitchFamily="2" charset="0"/>
              </a:rPr>
              <a:t>href</a:t>
            </a:r>
            <a:r>
              <a:rPr lang="pl-PL" dirty="0">
                <a:latin typeface="Roboto" panose="02000000000000000000" pitchFamily="2" charset="0"/>
              </a:rPr>
              <a:t>="/ankieta/{{ pytanie.id }}/"&gt;{{ </a:t>
            </a:r>
            <a:r>
              <a:rPr lang="pl-PL" dirty="0" err="1">
                <a:latin typeface="Roboto" panose="02000000000000000000" pitchFamily="2" charset="0"/>
              </a:rPr>
              <a:t>pytanie.text_pytania</a:t>
            </a:r>
            <a:r>
              <a:rPr lang="pl-PL" dirty="0">
                <a:latin typeface="Roboto" panose="02000000000000000000" pitchFamily="2" charset="0"/>
              </a:rPr>
              <a:t> }}&lt;/a&gt;&lt;/li&gt; jest wpisany na sztywno. Lepszym rozwiązaniem jest wprowadzenie adresu na podstawie pliku </a:t>
            </a:r>
            <a:r>
              <a:rPr lang="pl-PL" dirty="0" err="1">
                <a:latin typeface="Roboto" panose="02000000000000000000" pitchFamily="2" charset="0"/>
              </a:rPr>
              <a:t>urls</a:t>
            </a:r>
            <a:r>
              <a:rPr lang="pl-PL" dirty="0">
                <a:latin typeface="Roboto" panose="02000000000000000000" pitchFamily="2" charset="0"/>
              </a:rPr>
              <a:t>.</a:t>
            </a:r>
          </a:p>
          <a:p>
            <a:pPr algn="just"/>
            <a:endParaRPr lang="pl-PL" b="0" i="0" dirty="0">
              <a:effectLst/>
              <a:latin typeface="Roboto" panose="02000000000000000000" pitchFamily="2" charset="0"/>
            </a:endParaRPr>
          </a:p>
          <a:p>
            <a:pPr algn="just"/>
            <a:br>
              <a:rPr lang="pl-PL" b="0" i="0" dirty="0">
                <a:effectLst/>
                <a:latin typeface="Roboto" panose="02000000000000000000" pitchFamily="2" charset="0"/>
              </a:rPr>
            </a:br>
            <a:endParaRPr lang="pl-PL" b="1" dirty="0">
              <a:latin typeface="Roboto" panose="02000000000000000000" pitchFamily="2" charset="0"/>
            </a:endParaRPr>
          </a:p>
          <a:p>
            <a:pPr algn="just"/>
            <a:endParaRPr lang="pl-PL" dirty="0">
              <a:latin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9F309F-299B-4A21-AA0C-53480327BD74}"/>
              </a:ext>
            </a:extLst>
          </p:cNvPr>
          <p:cNvSpPr txBox="1"/>
          <p:nvPr/>
        </p:nvSpPr>
        <p:spPr>
          <a:xfrm>
            <a:off x="5396248" y="3051815"/>
            <a:ext cx="3400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>
              <a:latin typeface="Roboto" panose="02000000000000000000" pitchFamily="2" charset="0"/>
            </a:endParaRPr>
          </a:p>
          <a:p>
            <a:r>
              <a:rPr lang="pl-PL" dirty="0">
                <a:latin typeface="Roboto" panose="02000000000000000000" pitchFamily="2" charset="0"/>
              </a:rPr>
              <a:t>Przykład – </a:t>
            </a:r>
            <a:endParaRPr lang="pl-PL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A7AC28F-6058-40D6-9F8E-E7A3267F290E}"/>
              </a:ext>
            </a:extLst>
          </p:cNvPr>
          <p:cNvSpPr/>
          <p:nvPr/>
        </p:nvSpPr>
        <p:spPr>
          <a:xfrm rot="8290842">
            <a:off x="5309460" y="4124080"/>
            <a:ext cx="633469" cy="483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DEB7A1-C977-44C5-930E-2F25397DA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977" y="4902020"/>
            <a:ext cx="8116433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988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735692CB-9D09-4EB8-A1E4-56ED45442829}"/>
              </a:ext>
            </a:extLst>
          </p:cNvPr>
          <p:cNvSpPr txBox="1">
            <a:spLocks/>
          </p:cNvSpPr>
          <p:nvPr/>
        </p:nvSpPr>
        <p:spPr>
          <a:xfrm>
            <a:off x="647198" y="1673854"/>
            <a:ext cx="10109244" cy="45165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/>
              <a:t>Przestrzeń nazw</a:t>
            </a:r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FF243-14F9-4C89-B2E9-1C8D2D78FEDF}"/>
              </a:ext>
            </a:extLst>
          </p:cNvPr>
          <p:cNvSpPr txBox="1"/>
          <p:nvPr/>
        </p:nvSpPr>
        <p:spPr>
          <a:xfrm>
            <a:off x="1241008" y="2452237"/>
            <a:ext cx="89216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>
                <a:latin typeface="Roboto" panose="02000000000000000000" pitchFamily="2" charset="0"/>
              </a:rPr>
              <a:t>W przypadku używania </a:t>
            </a:r>
            <a:r>
              <a:rPr lang="pl-PL" dirty="0" err="1">
                <a:latin typeface="Roboto" panose="02000000000000000000" pitchFamily="2" charset="0"/>
              </a:rPr>
              <a:t>taga</a:t>
            </a:r>
            <a:r>
              <a:rPr lang="pl-PL" dirty="0">
                <a:latin typeface="Roboto" panose="02000000000000000000" pitchFamily="2" charset="0"/>
              </a:rPr>
              <a:t> {% </a:t>
            </a:r>
            <a:r>
              <a:rPr lang="pl-PL" dirty="0" err="1">
                <a:latin typeface="Roboto" panose="02000000000000000000" pitchFamily="2" charset="0"/>
              </a:rPr>
              <a:t>url</a:t>
            </a:r>
            <a:r>
              <a:rPr lang="pl-PL" dirty="0">
                <a:latin typeface="Roboto" panose="02000000000000000000" pitchFamily="2" charset="0"/>
              </a:rPr>
              <a:t> %} aby rozróżnić kilka takich samych podstron w różnych  aplikacjach należy dodać przestrzeń nazw</a:t>
            </a:r>
          </a:p>
          <a:p>
            <a:pPr algn="just"/>
            <a:r>
              <a:rPr lang="pl-PL" dirty="0" err="1">
                <a:latin typeface="Roboto" panose="02000000000000000000" pitchFamily="2" charset="0"/>
              </a:rPr>
              <a:t>app_name</a:t>
            </a:r>
            <a:r>
              <a:rPr lang="pl-PL" dirty="0">
                <a:latin typeface="Roboto" panose="02000000000000000000" pitchFamily="2" charset="0"/>
              </a:rPr>
              <a:t> =„ankieta”</a:t>
            </a:r>
          </a:p>
          <a:p>
            <a:pPr algn="just"/>
            <a:endParaRPr lang="pl-PL" b="0" i="0" dirty="0">
              <a:effectLst/>
              <a:latin typeface="Roboto" panose="02000000000000000000" pitchFamily="2" charset="0"/>
            </a:endParaRPr>
          </a:p>
          <a:p>
            <a:pPr algn="just"/>
            <a:br>
              <a:rPr lang="pl-PL" b="0" i="0" dirty="0">
                <a:effectLst/>
                <a:latin typeface="Roboto" panose="02000000000000000000" pitchFamily="2" charset="0"/>
              </a:rPr>
            </a:br>
            <a:endParaRPr lang="pl-PL" b="1" dirty="0">
              <a:latin typeface="Roboto" panose="02000000000000000000" pitchFamily="2" charset="0"/>
            </a:endParaRPr>
          </a:p>
          <a:p>
            <a:pPr algn="just"/>
            <a:endParaRPr lang="pl-PL" dirty="0">
              <a:latin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9F309F-299B-4A21-AA0C-53480327BD74}"/>
              </a:ext>
            </a:extLst>
          </p:cNvPr>
          <p:cNvSpPr txBox="1"/>
          <p:nvPr/>
        </p:nvSpPr>
        <p:spPr>
          <a:xfrm>
            <a:off x="5396248" y="3051815"/>
            <a:ext cx="3400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>
              <a:latin typeface="Roboto" panose="02000000000000000000" pitchFamily="2" charset="0"/>
            </a:endParaRPr>
          </a:p>
          <a:p>
            <a:r>
              <a:rPr lang="pl-PL" dirty="0" err="1">
                <a:latin typeface="Roboto" panose="02000000000000000000" pitchFamily="2" charset="0"/>
              </a:rPr>
              <a:t>Template</a:t>
            </a:r>
            <a:r>
              <a:rPr lang="pl-PL" dirty="0">
                <a:latin typeface="Roboto" panose="02000000000000000000" pitchFamily="2" charset="0"/>
              </a:rPr>
              <a:t> będzie miał wtedy postać: </a:t>
            </a:r>
            <a:endParaRPr lang="pl-PL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A7AC28F-6058-40D6-9F8E-E7A3267F290E}"/>
              </a:ext>
            </a:extLst>
          </p:cNvPr>
          <p:cNvSpPr/>
          <p:nvPr/>
        </p:nvSpPr>
        <p:spPr>
          <a:xfrm rot="8290842">
            <a:off x="5309460" y="4124080"/>
            <a:ext cx="633469" cy="483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AECBA-C02A-4737-8D25-F3AA72F29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566" y="5083140"/>
            <a:ext cx="8526065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511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735692CB-9D09-4EB8-A1E4-56ED45442829}"/>
              </a:ext>
            </a:extLst>
          </p:cNvPr>
          <p:cNvSpPr txBox="1">
            <a:spLocks/>
          </p:cNvSpPr>
          <p:nvPr/>
        </p:nvSpPr>
        <p:spPr>
          <a:xfrm>
            <a:off x="647198" y="1673854"/>
            <a:ext cx="10109244" cy="45165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/>
              <a:t>Formularze</a:t>
            </a:r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FF243-14F9-4C89-B2E9-1C8D2D78FEDF}"/>
              </a:ext>
            </a:extLst>
          </p:cNvPr>
          <p:cNvSpPr txBox="1"/>
          <p:nvPr/>
        </p:nvSpPr>
        <p:spPr>
          <a:xfrm>
            <a:off x="1241008" y="2452237"/>
            <a:ext cx="89216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>
                <a:latin typeface="Roboto" panose="02000000000000000000" pitchFamily="2" charset="0"/>
              </a:rPr>
              <a:t>W przypadku używania </a:t>
            </a:r>
            <a:r>
              <a:rPr lang="pl-PL" dirty="0" err="1">
                <a:latin typeface="Roboto" panose="02000000000000000000" pitchFamily="2" charset="0"/>
              </a:rPr>
              <a:t>taga</a:t>
            </a:r>
            <a:r>
              <a:rPr lang="pl-PL" dirty="0">
                <a:latin typeface="Roboto" panose="02000000000000000000" pitchFamily="2" charset="0"/>
              </a:rPr>
              <a:t> {% </a:t>
            </a:r>
            <a:r>
              <a:rPr lang="pl-PL" dirty="0" err="1">
                <a:latin typeface="Roboto" panose="02000000000000000000" pitchFamily="2" charset="0"/>
              </a:rPr>
              <a:t>url</a:t>
            </a:r>
            <a:r>
              <a:rPr lang="pl-PL" dirty="0">
                <a:latin typeface="Roboto" panose="02000000000000000000" pitchFamily="2" charset="0"/>
              </a:rPr>
              <a:t> %} aby rozróżnić kilka takich samych podstron w różnych  aplikacjach należy dodać przestrzeń nazw</a:t>
            </a:r>
          </a:p>
          <a:p>
            <a:pPr algn="just"/>
            <a:r>
              <a:rPr lang="pl-PL" dirty="0" err="1">
                <a:latin typeface="Roboto" panose="02000000000000000000" pitchFamily="2" charset="0"/>
              </a:rPr>
              <a:t>app_nam</a:t>
            </a:r>
            <a:r>
              <a:rPr lang="pl-PL" dirty="0">
                <a:latin typeface="Roboto" panose="02000000000000000000" pitchFamily="2" charset="0"/>
              </a:rPr>
              <a:t> =„ankieta”</a:t>
            </a:r>
          </a:p>
          <a:p>
            <a:pPr algn="just"/>
            <a:endParaRPr lang="pl-PL" b="0" i="0" dirty="0">
              <a:effectLst/>
              <a:latin typeface="Roboto" panose="02000000000000000000" pitchFamily="2" charset="0"/>
            </a:endParaRPr>
          </a:p>
          <a:p>
            <a:pPr algn="just"/>
            <a:br>
              <a:rPr lang="pl-PL" b="0" i="0" dirty="0">
                <a:effectLst/>
                <a:latin typeface="Roboto" panose="02000000000000000000" pitchFamily="2" charset="0"/>
              </a:rPr>
            </a:br>
            <a:endParaRPr lang="pl-PL" b="1" dirty="0">
              <a:latin typeface="Roboto" panose="02000000000000000000" pitchFamily="2" charset="0"/>
            </a:endParaRPr>
          </a:p>
          <a:p>
            <a:pPr algn="just"/>
            <a:endParaRPr lang="pl-PL" dirty="0">
              <a:latin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9F309F-299B-4A21-AA0C-53480327BD74}"/>
              </a:ext>
            </a:extLst>
          </p:cNvPr>
          <p:cNvSpPr txBox="1"/>
          <p:nvPr/>
        </p:nvSpPr>
        <p:spPr>
          <a:xfrm>
            <a:off x="5396248" y="3051815"/>
            <a:ext cx="3400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>
              <a:latin typeface="Roboto" panose="02000000000000000000" pitchFamily="2" charset="0"/>
            </a:endParaRPr>
          </a:p>
          <a:p>
            <a:r>
              <a:rPr lang="pl-PL" dirty="0" err="1">
                <a:latin typeface="Roboto" panose="02000000000000000000" pitchFamily="2" charset="0"/>
              </a:rPr>
              <a:t>Template</a:t>
            </a:r>
            <a:r>
              <a:rPr lang="pl-PL" dirty="0">
                <a:latin typeface="Roboto" panose="02000000000000000000" pitchFamily="2" charset="0"/>
              </a:rPr>
              <a:t> będzie miał wtedy postać: </a:t>
            </a:r>
            <a:endParaRPr lang="pl-PL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A7AC28F-6058-40D6-9F8E-E7A3267F290E}"/>
              </a:ext>
            </a:extLst>
          </p:cNvPr>
          <p:cNvSpPr/>
          <p:nvPr/>
        </p:nvSpPr>
        <p:spPr>
          <a:xfrm rot="8290842">
            <a:off x="5309460" y="4124080"/>
            <a:ext cx="633469" cy="483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560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D3706AFB-4AF0-430C-8FBE-C38C0F83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8AC53B5C-1F4B-4D51-ADA0-F74EBA6A5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E3BBF50A-9667-4DFA-9066-13B535B57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D79D324-6505-4C27-8322-158C3DB2BEF0}"/>
              </a:ext>
            </a:extLst>
          </p:cNvPr>
          <p:cNvSpPr txBox="1"/>
          <p:nvPr/>
        </p:nvSpPr>
        <p:spPr>
          <a:xfrm>
            <a:off x="1976028" y="704675"/>
            <a:ext cx="651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Strona na GitHubie </a:t>
            </a:r>
            <a:r>
              <a:rPr lang="pl-PL" dirty="0" err="1"/>
              <a:t>Django</a:t>
            </a:r>
            <a:r>
              <a:rPr lang="pl-PL" dirty="0"/>
              <a:t>: https://github.com/django/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CE3060D-5926-4F80-9713-F6B696F3D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96894"/>
            <a:ext cx="9005899" cy="496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5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D3706AFB-4AF0-430C-8FBE-C38C0F83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8AC53B5C-1F4B-4D51-ADA0-F74EBA6A5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E3BBF50A-9667-4DFA-9066-13B535B57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D79D324-6505-4C27-8322-158C3DB2BEF0}"/>
              </a:ext>
            </a:extLst>
          </p:cNvPr>
          <p:cNvSpPr txBox="1"/>
          <p:nvPr/>
        </p:nvSpPr>
        <p:spPr>
          <a:xfrm>
            <a:off x="1976028" y="704675"/>
            <a:ext cx="651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Strona z pakietem </a:t>
            </a:r>
            <a:r>
              <a:rPr lang="pl-PL" dirty="0" err="1"/>
              <a:t>Django</a:t>
            </a:r>
            <a:r>
              <a:rPr lang="pl-PL" dirty="0"/>
              <a:t>: https://pypi.org/project/Django/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E44527E-AD59-465A-93E3-28429E847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7711"/>
            <a:ext cx="8760485" cy="499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4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D3706AFB-4AF0-430C-8FBE-C38C0F83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8AC53B5C-1F4B-4D51-ADA0-F74EBA6A5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E3BBF50A-9667-4DFA-9066-13B535B57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735692CB-9D09-4EB8-A1E4-56ED4544282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936684" cy="3769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l-PL" b="1" dirty="0"/>
              <a:t>pip</a:t>
            </a:r>
            <a:r>
              <a:rPr lang="pl-PL" dirty="0"/>
              <a:t> – instalator pakietów </a:t>
            </a:r>
            <a:r>
              <a:rPr lang="pl-PL" dirty="0" err="1"/>
              <a:t>Pythona</a:t>
            </a:r>
            <a:r>
              <a:rPr lang="pl-PL" dirty="0"/>
              <a:t>, podstawowe narzędzie służące do zarządzania pakietami </a:t>
            </a:r>
            <a:r>
              <a:rPr lang="pl-PL" dirty="0" err="1"/>
              <a:t>Pythona</a:t>
            </a:r>
            <a:r>
              <a:rPr lang="pl-PL" dirty="0"/>
              <a:t> zgromadzonymi w repozytorium </a:t>
            </a:r>
            <a:r>
              <a:rPr lang="pl-PL" dirty="0" err="1"/>
              <a:t>PyPI</a:t>
            </a:r>
            <a:r>
              <a:rPr lang="pl-PL" dirty="0"/>
              <a:t> (</a:t>
            </a:r>
            <a:r>
              <a:rPr lang="pl-PL" dirty="0" err="1"/>
              <a:t>Python</a:t>
            </a:r>
            <a:r>
              <a:rPr lang="pl-PL" dirty="0"/>
              <a:t> </a:t>
            </a:r>
            <a:r>
              <a:rPr lang="pl-PL" dirty="0" err="1"/>
              <a:t>Package</a:t>
            </a:r>
            <a:r>
              <a:rPr lang="pl-PL" dirty="0"/>
              <a:t> Index);</a:t>
            </a:r>
          </a:p>
          <a:p>
            <a:endParaRPr lang="pl-PL" dirty="0"/>
          </a:p>
          <a:p>
            <a:pPr algn="just"/>
            <a:r>
              <a:rPr lang="pl-PL" dirty="0"/>
              <a:t>Instalacja pakietu jest prosta. W konsoli wydajemy polecenie</a:t>
            </a:r>
          </a:p>
          <a:p>
            <a:r>
              <a:rPr lang="pl-PL" b="1" dirty="0"/>
              <a:t>pip </a:t>
            </a:r>
            <a:r>
              <a:rPr lang="pl-PL" b="1" dirty="0" err="1"/>
              <a:t>install</a:t>
            </a:r>
            <a:r>
              <a:rPr lang="pl-PL" b="1" dirty="0"/>
              <a:t> &lt;</a:t>
            </a:r>
            <a:r>
              <a:rPr lang="pl-PL" b="1" dirty="0" err="1"/>
              <a:t>package</a:t>
            </a:r>
            <a:r>
              <a:rPr lang="pl-PL" b="1" dirty="0"/>
              <a:t>&gt;</a:t>
            </a:r>
          </a:p>
          <a:p>
            <a:r>
              <a:rPr lang="pl-PL" b="1" dirty="0"/>
              <a:t>pip </a:t>
            </a:r>
            <a:r>
              <a:rPr lang="pl-PL" b="1" dirty="0" err="1"/>
              <a:t>uninstall</a:t>
            </a:r>
            <a:r>
              <a:rPr lang="pl-PL" b="1" dirty="0"/>
              <a:t> &lt;</a:t>
            </a:r>
            <a:r>
              <a:rPr lang="pl-PL" b="1" dirty="0" err="1"/>
              <a:t>package</a:t>
            </a:r>
            <a:r>
              <a:rPr lang="pl-PL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2883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D3706AFB-4AF0-430C-8FBE-C38C0F83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8AC53B5C-1F4B-4D51-ADA0-F74EBA6A5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E3BBF50A-9667-4DFA-9066-13B535B57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735692CB-9D09-4EB8-A1E4-56ED45442829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8188354" cy="39124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Instalacja </a:t>
            </a:r>
            <a:r>
              <a:rPr lang="pl-PL" dirty="0" err="1"/>
              <a:t>Django</a:t>
            </a:r>
            <a:r>
              <a:rPr lang="pl-PL" dirty="0"/>
              <a:t> za pomocą pakietu pip</a:t>
            </a:r>
          </a:p>
          <a:p>
            <a:r>
              <a:rPr lang="pl-PL" b="1" dirty="0"/>
              <a:t>pip </a:t>
            </a:r>
            <a:r>
              <a:rPr lang="pl-PL" b="1" dirty="0" err="1"/>
              <a:t>install</a:t>
            </a:r>
            <a:r>
              <a:rPr lang="pl-PL" b="1" dirty="0"/>
              <a:t> </a:t>
            </a:r>
            <a:r>
              <a:rPr lang="pl-PL" b="1" dirty="0" err="1"/>
              <a:t>Django</a:t>
            </a:r>
            <a:endParaRPr lang="pl-PL" b="1" dirty="0"/>
          </a:p>
          <a:p>
            <a:r>
              <a:rPr lang="pl-PL" dirty="0"/>
              <a:t>lub</a:t>
            </a:r>
          </a:p>
          <a:p>
            <a:r>
              <a:rPr lang="pl-PL" b="1" dirty="0"/>
              <a:t>pip </a:t>
            </a:r>
            <a:r>
              <a:rPr lang="pl-PL" b="1" dirty="0" err="1"/>
              <a:t>install</a:t>
            </a:r>
            <a:r>
              <a:rPr lang="pl-PL" b="1" dirty="0"/>
              <a:t> </a:t>
            </a:r>
            <a:r>
              <a:rPr lang="pl-PL" b="1" dirty="0" err="1"/>
              <a:t>Django</a:t>
            </a:r>
            <a:r>
              <a:rPr lang="pl-PL" b="1" dirty="0"/>
              <a:t>==&lt;numer wersji&gt;</a:t>
            </a:r>
          </a:p>
          <a:p>
            <a:endParaRPr lang="pl-PL" b="1" dirty="0"/>
          </a:p>
          <a:p>
            <a:r>
              <a:rPr lang="pl-PL" dirty="0"/>
              <a:t>Istnieją też inne metody instalacji, np. pobranie pakietu ze strony projektu, czy z GitHuba</a:t>
            </a:r>
          </a:p>
        </p:txBody>
      </p:sp>
    </p:spTree>
    <p:extLst>
      <p:ext uri="{BB962C8B-B14F-4D97-AF65-F5344CB8AC3E}">
        <p14:creationId xmlns:p14="http://schemas.microsoft.com/office/powerpoint/2010/main" val="149855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FFE0B3-E557-4929-BE69-EA1094F6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335" y="250009"/>
            <a:ext cx="1173837" cy="11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D3706AFB-4AF0-430C-8FBE-C38C0F83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8AC53B5C-1F4B-4D51-ADA0-F74EBA6A5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E3BBF50A-9667-4DFA-9066-13B535B57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735692CB-9D09-4EB8-A1E4-56ED4544282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936684" cy="3769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360000" tIns="360000" rIns="360000" bIns="3600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Sprawdzenie czy </a:t>
            </a:r>
            <a:r>
              <a:rPr lang="pl-PL" dirty="0" err="1"/>
              <a:t>Django</a:t>
            </a:r>
            <a:r>
              <a:rPr lang="pl-PL" dirty="0"/>
              <a:t> jest poprawnie zainstalowane,</a:t>
            </a:r>
            <a:br>
              <a:rPr lang="pl-PL" dirty="0"/>
            </a:br>
            <a:r>
              <a:rPr lang="pl-PL" dirty="0"/>
              <a:t>i informacja o zainstalowanej wersji</a:t>
            </a:r>
          </a:p>
          <a:p>
            <a:endParaRPr lang="pl-PL" b="1" dirty="0"/>
          </a:p>
          <a:p>
            <a:r>
              <a:rPr lang="pl-PL" b="1" dirty="0" err="1"/>
              <a:t>python</a:t>
            </a:r>
            <a:r>
              <a:rPr lang="pl-PL" b="1" dirty="0"/>
              <a:t> -m </a:t>
            </a:r>
            <a:r>
              <a:rPr lang="pl-PL" b="1" dirty="0" err="1"/>
              <a:t>django</a:t>
            </a:r>
            <a:r>
              <a:rPr lang="pl-PL" b="1" dirty="0"/>
              <a:t> --version</a:t>
            </a:r>
          </a:p>
        </p:txBody>
      </p:sp>
    </p:spTree>
    <p:extLst>
      <p:ext uri="{BB962C8B-B14F-4D97-AF65-F5344CB8AC3E}">
        <p14:creationId xmlns:p14="http://schemas.microsoft.com/office/powerpoint/2010/main" val="37697665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11440</TotalTime>
  <Words>1650</Words>
  <Application>Microsoft Office PowerPoint</Application>
  <PresentationFormat>Widescreen</PresentationFormat>
  <Paragraphs>194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Consolas</vt:lpstr>
      <vt:lpstr>Roboto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Mariusz MOL</dc:creator>
  <cp:lastModifiedBy>Mariusz MOL</cp:lastModifiedBy>
  <cp:revision>54</cp:revision>
  <dcterms:created xsi:type="dcterms:W3CDTF">2020-01-14T23:58:11Z</dcterms:created>
  <dcterms:modified xsi:type="dcterms:W3CDTF">2021-04-05T21:29:34Z</dcterms:modified>
</cp:coreProperties>
</file>