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4" r:id="rId17"/>
    <p:sldId id="273" r:id="rId18"/>
    <p:sldId id="272" r:id="rId19"/>
    <p:sldId id="270" r:id="rId20"/>
    <p:sldId id="275" r:id="rId21"/>
    <p:sldId id="276" r:id="rId22"/>
    <p:sldId id="277" r:id="rId23"/>
    <p:sldId id="278" r:id="rId24"/>
    <p:sldId id="279" r:id="rId25"/>
    <p:sldId id="280" r:id="rId26"/>
    <p:sldId id="281" r:id="rId27"/>
    <p:sldId id="282" r:id="rId28"/>
    <p:sldId id="300" r:id="rId29"/>
    <p:sldId id="299" r:id="rId30"/>
    <p:sldId id="283" r:id="rId31"/>
    <p:sldId id="284" r:id="rId32"/>
    <p:sldId id="286" r:id="rId33"/>
    <p:sldId id="285" r:id="rId34"/>
    <p:sldId id="287" r:id="rId35"/>
    <p:sldId id="288" r:id="rId36"/>
    <p:sldId id="289" r:id="rId37"/>
    <p:sldId id="293" r:id="rId38"/>
    <p:sldId id="290" r:id="rId39"/>
    <p:sldId id="291" r:id="rId40"/>
    <p:sldId id="294" r:id="rId41"/>
    <p:sldId id="295" r:id="rId42"/>
    <p:sldId id="296" r:id="rId43"/>
    <p:sldId id="297" r:id="rId44"/>
    <p:sldId id="298" r:id="rId45"/>
    <p:sldId id="301" r:id="rId46"/>
    <p:sldId id="302" r:id="rId47"/>
    <p:sldId id="303" r:id="rId48"/>
    <p:sldId id="304" r:id="rId49"/>
    <p:sldId id="305" r:id="rId50"/>
    <p:sldId id="307" r:id="rId51"/>
    <p:sldId id="306" r:id="rId5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8" autoAdjust="0"/>
    <p:restoredTop sz="94660"/>
  </p:normalViewPr>
  <p:slideViewPr>
    <p:cSldViewPr snapToGrid="0">
      <p:cViewPr varScale="1">
        <p:scale>
          <a:sx n="85" d="100"/>
          <a:sy n="85"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562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045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318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748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387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346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226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161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733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6425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82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73943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Vibrant digital network">
            <a:extLst>
              <a:ext uri="{FF2B5EF4-FFF2-40B4-BE49-F238E27FC236}">
                <a16:creationId xmlns:a16="http://schemas.microsoft.com/office/drawing/2014/main" id="{384A1AFA-EFDA-4BBC-BFB5-297F9FF9306E}"/>
              </a:ext>
            </a:extLst>
          </p:cNvPr>
          <p:cNvPicPr>
            <a:picLocks noChangeAspect="1"/>
          </p:cNvPicPr>
          <p:nvPr/>
        </p:nvPicPr>
        <p:blipFill rotWithShape="1">
          <a:blip r:embed="rId2"/>
          <a:srcRect t="2858"/>
          <a:stretch/>
        </p:blipFill>
        <p:spPr>
          <a:xfrm>
            <a:off x="-32" y="10"/>
            <a:ext cx="12192031" cy="4915066"/>
          </a:xfrm>
          <a:prstGeom prst="rect">
            <a:avLst/>
          </a:prstGeom>
        </p:spPr>
      </p:pic>
      <p:sp>
        <p:nvSpPr>
          <p:cNvPr id="9" name="Rectangle 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E40A3-6A0F-4191-A128-0BACD8F080EE}"/>
              </a:ext>
            </a:extLst>
          </p:cNvPr>
          <p:cNvSpPr>
            <a:spLocks noGrp="1"/>
          </p:cNvSpPr>
          <p:nvPr>
            <p:ph type="ctrTitle"/>
          </p:nvPr>
        </p:nvSpPr>
        <p:spPr>
          <a:xfrm>
            <a:off x="828675" y="5120639"/>
            <a:ext cx="7137263" cy="1280161"/>
          </a:xfrm>
        </p:spPr>
        <p:txBody>
          <a:bodyPr anchor="ctr">
            <a:normAutofit/>
          </a:bodyPr>
          <a:lstStyle/>
          <a:p>
            <a:pPr algn="r"/>
            <a:r>
              <a:rPr lang="pl-PL" sz="4800" dirty="0">
                <a:solidFill>
                  <a:srgbClr val="FFFFFF"/>
                </a:solidFill>
              </a:rPr>
              <a:t>Programowanie w </a:t>
            </a:r>
            <a:r>
              <a:rPr lang="pl-PL" sz="4800" dirty="0" err="1">
                <a:solidFill>
                  <a:srgbClr val="FFFFFF"/>
                </a:solidFill>
              </a:rPr>
              <a:t>pyQT</a:t>
            </a:r>
            <a:endParaRPr lang="pl-PL" sz="4800" dirty="0">
              <a:solidFill>
                <a:srgbClr val="FFFFFF"/>
              </a:solidFill>
            </a:endParaRPr>
          </a:p>
        </p:txBody>
      </p:sp>
      <p:sp>
        <p:nvSpPr>
          <p:cNvPr id="3" name="Subtitle 2">
            <a:extLst>
              <a:ext uri="{FF2B5EF4-FFF2-40B4-BE49-F238E27FC236}">
                <a16:creationId xmlns:a16="http://schemas.microsoft.com/office/drawing/2014/main" id="{3D0FFD86-1C3F-4C6A-BA8D-F57102CF9B5B}"/>
              </a:ext>
            </a:extLst>
          </p:cNvPr>
          <p:cNvSpPr>
            <a:spLocks noGrp="1"/>
          </p:cNvSpPr>
          <p:nvPr>
            <p:ph type="subTitle" idx="1"/>
          </p:nvPr>
        </p:nvSpPr>
        <p:spPr>
          <a:xfrm>
            <a:off x="8289580" y="5120639"/>
            <a:ext cx="3073745" cy="1280160"/>
          </a:xfrm>
        </p:spPr>
        <p:txBody>
          <a:bodyPr anchor="ctr">
            <a:normAutofit/>
          </a:bodyPr>
          <a:lstStyle/>
          <a:p>
            <a:r>
              <a:rPr lang="pl-PL" sz="1500" dirty="0">
                <a:solidFill>
                  <a:srgbClr val="FFFFFF"/>
                </a:solidFill>
              </a:rPr>
              <a:t>dzień1</a:t>
            </a:r>
          </a:p>
        </p:txBody>
      </p:sp>
      <p:cxnSp>
        <p:nvCxnSpPr>
          <p:cNvPr id="11" name="Straight Connector 1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17A4210-E531-4BFC-8EE2-3707D9880C40}"/>
              </a:ext>
            </a:extLst>
          </p:cNvPr>
          <p:cNvPicPr>
            <a:picLocks noChangeAspect="1"/>
          </p:cNvPicPr>
          <p:nvPr/>
        </p:nvPicPr>
        <p:blipFill>
          <a:blip r:embed="rId3"/>
          <a:stretch>
            <a:fillRect/>
          </a:stretch>
        </p:blipFill>
        <p:spPr>
          <a:xfrm>
            <a:off x="241041" y="5166359"/>
            <a:ext cx="1371600" cy="1428750"/>
          </a:xfrm>
          <a:prstGeom prst="rect">
            <a:avLst/>
          </a:prstGeom>
        </p:spPr>
      </p:pic>
      <p:sp>
        <p:nvSpPr>
          <p:cNvPr id="6" name="TextBox 5">
            <a:extLst>
              <a:ext uri="{FF2B5EF4-FFF2-40B4-BE49-F238E27FC236}">
                <a16:creationId xmlns:a16="http://schemas.microsoft.com/office/drawing/2014/main" id="{97400906-3568-4A4C-B040-A814129EB026}"/>
              </a:ext>
            </a:extLst>
          </p:cNvPr>
          <p:cNvSpPr txBox="1"/>
          <p:nvPr/>
        </p:nvSpPr>
        <p:spPr>
          <a:xfrm>
            <a:off x="9983755" y="6355080"/>
            <a:ext cx="2101857" cy="369332"/>
          </a:xfrm>
          <a:prstGeom prst="rect">
            <a:avLst/>
          </a:prstGeom>
          <a:noFill/>
        </p:spPr>
        <p:txBody>
          <a:bodyPr wrap="none" rtlCol="0">
            <a:spAutoFit/>
          </a:bodyPr>
          <a:lstStyle/>
          <a:p>
            <a:r>
              <a:rPr lang="pl-PL" dirty="0"/>
              <a:t>dr inż. Mariusz Mol</a:t>
            </a:r>
          </a:p>
        </p:txBody>
      </p:sp>
    </p:spTree>
    <p:extLst>
      <p:ext uri="{BB962C8B-B14F-4D97-AF65-F5344CB8AC3E}">
        <p14:creationId xmlns:p14="http://schemas.microsoft.com/office/powerpoint/2010/main" val="21522357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GUI –graficzny interfejs użytkownika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algn="just"/>
            <a:r>
              <a:rPr lang="pl-PL" sz="2000" dirty="0">
                <a:solidFill>
                  <a:schemeClr val="bg1"/>
                </a:solidFill>
              </a:rPr>
              <a:t>Kiedy nadeszła rewolucja, była mobilna - mysz została zastąpiona dotykiem, a okna stały się pełnoekranowe. </a:t>
            </a:r>
          </a:p>
          <a:p>
            <a:pPr algn="just"/>
            <a:r>
              <a:rPr lang="pl-PL" sz="2000" dirty="0">
                <a:solidFill>
                  <a:schemeClr val="bg1"/>
                </a:solidFill>
              </a:rPr>
              <a:t>Ale nawet w świecie, w którym wszyscy chodzimy ze smartfonami w kieszeni, ogromna ilość codziennej pracy jest nadal wykonywana na komputerach stacjonarnych. WIMP przetrwał 40 lat innowacji i wygląda na to, że przetrwa o wiele więcej.</a:t>
            </a:r>
          </a:p>
        </p:txBody>
      </p:sp>
    </p:spTree>
    <p:extLst>
      <p:ext uri="{BB962C8B-B14F-4D97-AF65-F5344CB8AC3E}">
        <p14:creationId xmlns:p14="http://schemas.microsoft.com/office/powerpoint/2010/main" val="296214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o QT</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algn="just"/>
            <a:r>
              <a:rPr lang="pl-PL" sz="2000" dirty="0" err="1">
                <a:solidFill>
                  <a:schemeClr val="bg1"/>
                </a:solidFill>
              </a:rPr>
              <a:t>Qt</a:t>
            </a:r>
            <a:r>
              <a:rPr lang="pl-PL" sz="2000" dirty="0">
                <a:solidFill>
                  <a:schemeClr val="bg1"/>
                </a:solidFill>
              </a:rPr>
              <a:t> zostało stworzone przez </a:t>
            </a:r>
            <a:r>
              <a:rPr lang="pl-PL" sz="2000" dirty="0" err="1">
                <a:solidFill>
                  <a:schemeClr val="bg1"/>
                </a:solidFill>
              </a:rPr>
              <a:t>Eirika</a:t>
            </a:r>
            <a:r>
              <a:rPr lang="pl-PL" sz="2000" dirty="0">
                <a:solidFill>
                  <a:schemeClr val="bg1"/>
                </a:solidFill>
              </a:rPr>
              <a:t> </a:t>
            </a:r>
            <a:r>
              <a:rPr lang="pl-PL" sz="2000" dirty="0" err="1">
                <a:solidFill>
                  <a:schemeClr val="bg1"/>
                </a:solidFill>
              </a:rPr>
              <a:t>Chambe-Eng</a:t>
            </a:r>
            <a:r>
              <a:rPr lang="pl-PL" sz="2000" dirty="0">
                <a:solidFill>
                  <a:schemeClr val="bg1"/>
                </a:solidFill>
              </a:rPr>
              <a:t> i </a:t>
            </a:r>
            <a:r>
              <a:rPr lang="pl-PL" sz="2000" dirty="0" err="1">
                <a:solidFill>
                  <a:schemeClr val="bg1"/>
                </a:solidFill>
              </a:rPr>
              <a:t>Haavarda</a:t>
            </a:r>
            <a:r>
              <a:rPr lang="pl-PL" sz="2000" dirty="0">
                <a:solidFill>
                  <a:schemeClr val="bg1"/>
                </a:solidFill>
              </a:rPr>
              <a:t> </a:t>
            </a:r>
            <a:r>
              <a:rPr lang="pl-PL" sz="2000" dirty="0" err="1">
                <a:solidFill>
                  <a:schemeClr val="bg1"/>
                </a:solidFill>
              </a:rPr>
              <a:t>Norda</a:t>
            </a:r>
            <a:r>
              <a:rPr lang="pl-PL" sz="2000" dirty="0">
                <a:solidFill>
                  <a:schemeClr val="bg1"/>
                </a:solidFill>
              </a:rPr>
              <a:t> w 1991 roku, założyli oni pierwszą firmę </a:t>
            </a:r>
            <a:r>
              <a:rPr lang="pl-PL" sz="2000" dirty="0" err="1">
                <a:solidFill>
                  <a:schemeClr val="bg1"/>
                </a:solidFill>
              </a:rPr>
              <a:t>Qt</a:t>
            </a:r>
            <a:r>
              <a:rPr lang="pl-PL" sz="2000" dirty="0">
                <a:solidFill>
                  <a:schemeClr val="bg1"/>
                </a:solidFill>
              </a:rPr>
              <a:t> </a:t>
            </a:r>
            <a:r>
              <a:rPr lang="pl-PL" sz="2000" dirty="0" err="1">
                <a:solidFill>
                  <a:schemeClr val="bg1"/>
                </a:solidFill>
              </a:rPr>
              <a:t>Trolltech</a:t>
            </a:r>
            <a:r>
              <a:rPr lang="pl-PL" sz="2000" dirty="0">
                <a:solidFill>
                  <a:schemeClr val="bg1"/>
                </a:solidFill>
              </a:rPr>
              <a:t> w 1994 roku. </a:t>
            </a:r>
          </a:p>
          <a:p>
            <a:pPr algn="just"/>
            <a:r>
              <a:rPr lang="pl-PL" sz="2000" dirty="0" err="1">
                <a:solidFill>
                  <a:schemeClr val="bg1"/>
                </a:solidFill>
              </a:rPr>
              <a:t>Qt</a:t>
            </a:r>
            <a:r>
              <a:rPr lang="pl-PL" sz="2000" dirty="0">
                <a:solidFill>
                  <a:schemeClr val="bg1"/>
                </a:solidFill>
              </a:rPr>
              <a:t> jest obecnie rozwijany przez The </a:t>
            </a:r>
            <a:r>
              <a:rPr lang="pl-PL" sz="2000" dirty="0" err="1">
                <a:solidFill>
                  <a:schemeClr val="bg1"/>
                </a:solidFill>
              </a:rPr>
              <a:t>Qt</a:t>
            </a:r>
            <a:r>
              <a:rPr lang="pl-PL" sz="2000" dirty="0">
                <a:solidFill>
                  <a:schemeClr val="bg1"/>
                </a:solidFill>
              </a:rPr>
              <a:t> Company i nadal jest regularnie aktualizowany, dodając funkcje i rozszerzając obsługę mobilną i wieloplatformową.</a:t>
            </a:r>
          </a:p>
        </p:txBody>
      </p:sp>
    </p:spTree>
    <p:extLst>
      <p:ext uri="{BB962C8B-B14F-4D97-AF65-F5344CB8AC3E}">
        <p14:creationId xmlns:p14="http://schemas.microsoft.com/office/powerpoint/2010/main" val="242026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o QT</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algn="just"/>
            <a:r>
              <a:rPr lang="pl-PL" sz="2000" dirty="0">
                <a:solidFill>
                  <a:schemeClr val="bg1"/>
                </a:solidFill>
              </a:rPr>
              <a:t>PyQt5 to powiązanie </a:t>
            </a:r>
            <a:r>
              <a:rPr lang="pl-PL" sz="2000" dirty="0" err="1">
                <a:solidFill>
                  <a:schemeClr val="bg1"/>
                </a:solidFill>
              </a:rPr>
              <a:t>Pythona</a:t>
            </a:r>
            <a:r>
              <a:rPr lang="pl-PL" sz="2000" dirty="0">
                <a:solidFill>
                  <a:schemeClr val="bg1"/>
                </a:solidFill>
              </a:rPr>
              <a:t> z zestawem narzędzi </a:t>
            </a:r>
            <a:r>
              <a:rPr lang="pl-PL" sz="2000" dirty="0" err="1">
                <a:solidFill>
                  <a:schemeClr val="bg1"/>
                </a:solidFill>
              </a:rPr>
              <a:t>Qt</a:t>
            </a:r>
            <a:r>
              <a:rPr lang="pl-PL" sz="2000" dirty="0">
                <a:solidFill>
                  <a:schemeClr val="bg1"/>
                </a:solidFill>
              </a:rPr>
              <a:t>, opracowane przez </a:t>
            </a:r>
            <a:r>
              <a:rPr lang="pl-PL" sz="2000" dirty="0" err="1">
                <a:solidFill>
                  <a:schemeClr val="bg1"/>
                </a:solidFill>
              </a:rPr>
              <a:t>Riverbank</a:t>
            </a:r>
            <a:r>
              <a:rPr lang="pl-PL" sz="2000" dirty="0">
                <a:solidFill>
                  <a:schemeClr val="bg1"/>
                </a:solidFill>
              </a:rPr>
              <a:t> Computing. Kiedy piszesz aplikacje przy użyciu PyQt5, to, co naprawdę robisz, to pisanie aplikacji w </a:t>
            </a:r>
            <a:r>
              <a:rPr lang="pl-PL" sz="2000" dirty="0" err="1">
                <a:solidFill>
                  <a:schemeClr val="bg1"/>
                </a:solidFill>
              </a:rPr>
              <a:t>Qt</a:t>
            </a:r>
            <a:r>
              <a:rPr lang="pl-PL" sz="2000" dirty="0">
                <a:solidFill>
                  <a:schemeClr val="bg1"/>
                </a:solidFill>
              </a:rPr>
              <a:t>. </a:t>
            </a:r>
          </a:p>
          <a:p>
            <a:pPr algn="just"/>
            <a:r>
              <a:rPr lang="pl-PL" sz="2000" dirty="0">
                <a:solidFill>
                  <a:schemeClr val="bg1"/>
                </a:solidFill>
              </a:rPr>
              <a:t>Biblioteka PyQt5 jest prosta. </a:t>
            </a:r>
          </a:p>
          <a:p>
            <a:pPr algn="just"/>
            <a:r>
              <a:rPr lang="pl-PL" sz="2000" dirty="0">
                <a:solidFill>
                  <a:schemeClr val="bg1"/>
                </a:solidFill>
              </a:rPr>
              <a:t>[1] </a:t>
            </a:r>
            <a:r>
              <a:rPr lang="pl-PL" sz="2000" dirty="0" err="1">
                <a:solidFill>
                  <a:schemeClr val="bg1"/>
                </a:solidFill>
              </a:rPr>
              <a:t>wrapper</a:t>
            </a:r>
            <a:r>
              <a:rPr lang="pl-PL" sz="2000" dirty="0">
                <a:solidFill>
                  <a:schemeClr val="bg1"/>
                </a:solidFill>
              </a:rPr>
              <a:t> wokół biblioteki C ++ </a:t>
            </a:r>
            <a:r>
              <a:rPr lang="pl-PL" sz="2000" dirty="0" err="1">
                <a:solidFill>
                  <a:schemeClr val="bg1"/>
                </a:solidFill>
              </a:rPr>
              <a:t>Qt</a:t>
            </a:r>
            <a:r>
              <a:rPr lang="pl-PL" sz="2000" dirty="0">
                <a:solidFill>
                  <a:schemeClr val="bg1"/>
                </a:solidFill>
              </a:rPr>
              <a:t>, aby umożliwić jej użycie w </a:t>
            </a:r>
            <a:r>
              <a:rPr lang="pl-PL" sz="2000" dirty="0" err="1">
                <a:solidFill>
                  <a:schemeClr val="bg1"/>
                </a:solidFill>
              </a:rPr>
              <a:t>Pythonie</a:t>
            </a:r>
            <a:r>
              <a:rPr lang="pl-PL" sz="2000" dirty="0">
                <a:solidFill>
                  <a:schemeClr val="bg1"/>
                </a:solidFill>
              </a:rPr>
              <a:t>.</a:t>
            </a:r>
          </a:p>
        </p:txBody>
      </p:sp>
    </p:spTree>
    <p:extLst>
      <p:ext uri="{BB962C8B-B14F-4D97-AF65-F5344CB8AC3E}">
        <p14:creationId xmlns:p14="http://schemas.microsoft.com/office/powerpoint/2010/main" val="4022973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o QT</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algn="just"/>
            <a:r>
              <a:rPr lang="pl-PL" sz="2000" dirty="0">
                <a:solidFill>
                  <a:schemeClr val="bg1"/>
                </a:solidFill>
              </a:rPr>
              <a:t>Ponieważ jest to interfejs </a:t>
            </a:r>
            <a:r>
              <a:rPr lang="pl-PL" sz="2000" dirty="0" err="1">
                <a:solidFill>
                  <a:schemeClr val="bg1"/>
                </a:solidFill>
              </a:rPr>
              <a:t>Pythona</a:t>
            </a:r>
            <a:r>
              <a:rPr lang="pl-PL" sz="2000" dirty="0">
                <a:solidFill>
                  <a:schemeClr val="bg1"/>
                </a:solidFill>
              </a:rPr>
              <a:t> do biblioteki C ++, konwencje nazewnictwa używane w PyQt5 nie są zgodne ze </a:t>
            </a:r>
            <a:r>
              <a:rPr lang="pl-PL" sz="2000" b="1" dirty="0">
                <a:solidFill>
                  <a:srgbClr val="0070C0"/>
                </a:solidFill>
              </a:rPr>
              <a:t>standardami PEP8</a:t>
            </a:r>
            <a:r>
              <a:rPr lang="pl-PL" sz="2000" dirty="0">
                <a:solidFill>
                  <a:schemeClr val="bg1"/>
                </a:solidFill>
              </a:rPr>
              <a:t>. Przede wszystkim funkcje i zmienne są nazywane przy użyciu </a:t>
            </a:r>
            <a:r>
              <a:rPr lang="pl-PL" sz="2000" dirty="0" err="1">
                <a:solidFill>
                  <a:schemeClr val="bg1"/>
                </a:solidFill>
              </a:rPr>
              <a:t>mixedCase</a:t>
            </a:r>
            <a:r>
              <a:rPr lang="pl-PL" sz="2000" dirty="0">
                <a:solidFill>
                  <a:schemeClr val="bg1"/>
                </a:solidFill>
              </a:rPr>
              <a:t> zamiast </a:t>
            </a:r>
            <a:r>
              <a:rPr lang="pl-PL" sz="2000" dirty="0" err="1">
                <a:solidFill>
                  <a:schemeClr val="bg1"/>
                </a:solidFill>
              </a:rPr>
              <a:t>snake_case</a:t>
            </a:r>
            <a:r>
              <a:rPr lang="pl-PL" sz="2000" dirty="0">
                <a:solidFill>
                  <a:schemeClr val="bg1"/>
                </a:solidFill>
              </a:rPr>
              <a:t>. </a:t>
            </a:r>
          </a:p>
          <a:p>
            <a:pPr algn="just"/>
            <a:r>
              <a:rPr lang="pl-PL" sz="2000" dirty="0">
                <a:solidFill>
                  <a:schemeClr val="bg1"/>
                </a:solidFill>
              </a:rPr>
              <a:t>Przestrzeganie standardu we własnych aplikacjach, zależy wyłącznie od preferencji developera, jednak ważne jest to, że widzimy, gdzie kończy się kod PyQt5, a zaczyna kod logiki pisany przez developera.</a:t>
            </a:r>
          </a:p>
        </p:txBody>
      </p:sp>
    </p:spTree>
    <p:extLst>
      <p:ext uri="{BB962C8B-B14F-4D97-AF65-F5344CB8AC3E}">
        <p14:creationId xmlns:p14="http://schemas.microsoft.com/office/powerpoint/2010/main" val="243073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o QT</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algn="just"/>
            <a:r>
              <a:rPr lang="pl-PL" sz="2000" dirty="0">
                <a:solidFill>
                  <a:schemeClr val="bg1"/>
                </a:solidFill>
              </a:rPr>
              <a:t>Chociaż dostępna jest specyficzna dokumentacja PyQt5, developerzy czytają często dokumentację </a:t>
            </a:r>
            <a:r>
              <a:rPr lang="pl-PL" sz="2000" dirty="0" err="1">
                <a:solidFill>
                  <a:schemeClr val="bg1"/>
                </a:solidFill>
              </a:rPr>
              <a:t>Qt</a:t>
            </a:r>
            <a:r>
              <a:rPr lang="pl-PL" sz="2000" dirty="0">
                <a:solidFill>
                  <a:schemeClr val="bg1"/>
                </a:solidFill>
              </a:rPr>
              <a:t>, ponieważ jest bardziej kompletna. </a:t>
            </a:r>
          </a:p>
          <a:p>
            <a:pPr algn="just"/>
            <a:r>
              <a:rPr lang="pl-PL" sz="2000" b="1" dirty="0">
                <a:solidFill>
                  <a:srgbClr val="0070C0"/>
                </a:solidFill>
              </a:rPr>
              <a:t>Ważne.</a:t>
            </a:r>
          </a:p>
          <a:p>
            <a:pPr algn="just"/>
            <a:r>
              <a:rPr lang="pl-PL" sz="2000" dirty="0">
                <a:solidFill>
                  <a:schemeClr val="bg1"/>
                </a:solidFill>
              </a:rPr>
              <a:t>Konieczne będzie przetłumaczenie składni obiektu i niektórych metod zawierające nazwy funkcji zarezerwowanych dla </a:t>
            </a:r>
            <a:r>
              <a:rPr lang="pl-PL" sz="2000" dirty="0" err="1">
                <a:solidFill>
                  <a:schemeClr val="bg1"/>
                </a:solidFill>
              </a:rPr>
              <a:t>Pythona</a:t>
            </a:r>
            <a:r>
              <a:rPr lang="pl-PL" sz="2000" dirty="0">
                <a:solidFill>
                  <a:schemeClr val="bg1"/>
                </a:solidFill>
              </a:rPr>
              <a:t>.    Np. </a:t>
            </a:r>
            <a:r>
              <a:rPr lang="pl-PL" sz="2000" b="1" dirty="0" err="1">
                <a:solidFill>
                  <a:srgbClr val="FFFF00"/>
                </a:solidFill>
              </a:rPr>
              <a:t>object.print</a:t>
            </a:r>
            <a:r>
              <a:rPr lang="pl-PL" sz="2000" b="1" dirty="0">
                <a:solidFill>
                  <a:srgbClr val="FFFF00"/>
                </a:solidFill>
              </a:rPr>
              <a:t>_()</a:t>
            </a:r>
          </a:p>
        </p:txBody>
      </p:sp>
      <p:sp>
        <p:nvSpPr>
          <p:cNvPr id="4" name="TextBox 3">
            <a:extLst>
              <a:ext uri="{FF2B5EF4-FFF2-40B4-BE49-F238E27FC236}">
                <a16:creationId xmlns:a16="http://schemas.microsoft.com/office/drawing/2014/main" id="{AFB2D21C-95A6-4B22-8F21-12A626562A45}"/>
              </a:ext>
            </a:extLst>
          </p:cNvPr>
          <p:cNvSpPr txBox="1"/>
          <p:nvPr/>
        </p:nvSpPr>
        <p:spPr>
          <a:xfrm>
            <a:off x="2130803" y="5855516"/>
            <a:ext cx="7379841" cy="523220"/>
          </a:xfrm>
          <a:prstGeom prst="rect">
            <a:avLst/>
          </a:prstGeom>
          <a:noFill/>
        </p:spPr>
        <p:txBody>
          <a:bodyPr wrap="none" rtlCol="0">
            <a:spAutoFit/>
          </a:bodyPr>
          <a:lstStyle/>
          <a:p>
            <a:r>
              <a:rPr lang="pl-PL" sz="2800" b="1" dirty="0">
                <a:solidFill>
                  <a:srgbClr val="0070C0"/>
                </a:solidFill>
              </a:rPr>
              <a:t>https://doc.qt.io/qtforpython/contents.html</a:t>
            </a:r>
          </a:p>
        </p:txBody>
      </p:sp>
    </p:spTree>
    <p:extLst>
      <p:ext uri="{BB962C8B-B14F-4D97-AF65-F5344CB8AC3E}">
        <p14:creationId xmlns:p14="http://schemas.microsoft.com/office/powerpoint/2010/main" val="3995864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wymagania </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3332202"/>
          </a:xfrm>
        </p:spPr>
        <p:txBody>
          <a:bodyPr>
            <a:normAutofit fontScale="77500" lnSpcReduction="20000"/>
          </a:bodyPr>
          <a:lstStyle/>
          <a:p>
            <a:pPr algn="just"/>
            <a:r>
              <a:rPr lang="pl-PL" sz="2000" dirty="0">
                <a:solidFill>
                  <a:schemeClr val="bg1"/>
                </a:solidFill>
              </a:rPr>
              <a:t>Zanim zaczniesz kodować, musisz najpierw mieć działającą instalację PyQt6 w swoim systemie. </a:t>
            </a:r>
          </a:p>
          <a:p>
            <a:pPr algn="just"/>
            <a:r>
              <a:rPr lang="pl-PL" sz="2000" dirty="0">
                <a:solidFill>
                  <a:schemeClr val="bg1"/>
                </a:solidFill>
              </a:rPr>
              <a:t>Ta sekcja zawiera instrukcje, jak to zrobić w systemie Windows, </a:t>
            </a:r>
            <a:r>
              <a:rPr lang="pl-PL" sz="2000" dirty="0" err="1">
                <a:solidFill>
                  <a:schemeClr val="bg1"/>
                </a:solidFill>
              </a:rPr>
              <a:t>macOS</a:t>
            </a:r>
            <a:r>
              <a:rPr lang="pl-PL" sz="2000" dirty="0">
                <a:solidFill>
                  <a:schemeClr val="bg1"/>
                </a:solidFill>
              </a:rPr>
              <a:t> i Linux.</a:t>
            </a:r>
          </a:p>
          <a:p>
            <a:pPr algn="just">
              <a:buFontTx/>
              <a:buChar char="-"/>
            </a:pPr>
            <a:r>
              <a:rPr lang="pl-PL" sz="2000" b="1" dirty="0" err="1">
                <a:solidFill>
                  <a:srgbClr val="0070C0"/>
                </a:solidFill>
              </a:rPr>
              <a:t>Python</a:t>
            </a:r>
            <a:endParaRPr lang="pl-PL" sz="2000" b="1" dirty="0">
              <a:solidFill>
                <a:srgbClr val="0070C0"/>
              </a:solidFill>
            </a:endParaRPr>
          </a:p>
          <a:p>
            <a:pPr algn="just">
              <a:buFontTx/>
              <a:buChar char="-"/>
            </a:pPr>
            <a:r>
              <a:rPr lang="pl-PL" sz="2000" b="1" dirty="0" err="1">
                <a:solidFill>
                  <a:srgbClr val="0070C0"/>
                </a:solidFill>
              </a:rPr>
              <a:t>Venv</a:t>
            </a:r>
            <a:endParaRPr lang="pl-PL" sz="2000" b="1" dirty="0">
              <a:solidFill>
                <a:srgbClr val="0070C0"/>
              </a:solidFill>
            </a:endParaRPr>
          </a:p>
          <a:p>
            <a:pPr algn="just">
              <a:buFontTx/>
              <a:buChar char="-"/>
            </a:pPr>
            <a:r>
              <a:rPr lang="pl-PL" sz="2000" b="1" dirty="0" err="1">
                <a:solidFill>
                  <a:srgbClr val="0070C0"/>
                </a:solidFill>
              </a:rPr>
              <a:t>PyQt</a:t>
            </a:r>
            <a:endParaRPr lang="pl-PL" sz="2000" b="1" dirty="0">
              <a:solidFill>
                <a:srgbClr val="0070C0"/>
              </a:solidFill>
            </a:endParaRPr>
          </a:p>
          <a:p>
            <a:pPr algn="just">
              <a:buFontTx/>
              <a:buChar char="-"/>
            </a:pPr>
            <a:r>
              <a:rPr lang="pl-PL" sz="2000" b="1" dirty="0" err="1">
                <a:solidFill>
                  <a:srgbClr val="0070C0"/>
                </a:solidFill>
              </a:rPr>
              <a:t>Postgres</a:t>
            </a:r>
            <a:endParaRPr lang="pl-PL" sz="2000" b="1" dirty="0">
              <a:solidFill>
                <a:srgbClr val="0070C0"/>
              </a:solidFill>
            </a:endParaRPr>
          </a:p>
          <a:p>
            <a:pPr algn="just">
              <a:buFontTx/>
              <a:buChar char="-"/>
            </a:pPr>
            <a:r>
              <a:rPr lang="pl-PL" sz="2000" b="1" dirty="0">
                <a:solidFill>
                  <a:srgbClr val="0070C0"/>
                </a:solidFill>
              </a:rPr>
              <a:t>Pyqt6-tools</a:t>
            </a:r>
          </a:p>
          <a:p>
            <a:pPr algn="just">
              <a:buFontTx/>
              <a:buChar char="-"/>
            </a:pPr>
            <a:r>
              <a:rPr lang="pl-PL" sz="2000" b="1" dirty="0" err="1">
                <a:solidFill>
                  <a:srgbClr val="0070C0"/>
                </a:solidFill>
              </a:rPr>
              <a:t>Dev</a:t>
            </a:r>
            <a:r>
              <a:rPr lang="pl-PL" sz="2000" b="1" dirty="0">
                <a:solidFill>
                  <a:srgbClr val="0070C0"/>
                </a:solidFill>
              </a:rPr>
              <a:t> </a:t>
            </a:r>
            <a:r>
              <a:rPr lang="pl-PL" sz="2000" b="1" dirty="0" err="1">
                <a:solidFill>
                  <a:srgbClr val="0070C0"/>
                </a:solidFill>
              </a:rPr>
              <a:t>tools</a:t>
            </a:r>
            <a:endParaRPr lang="pl-PL" sz="2000" b="1" dirty="0">
              <a:solidFill>
                <a:srgbClr val="0070C0"/>
              </a:solidFill>
            </a:endParaRPr>
          </a:p>
          <a:p>
            <a:pPr algn="just">
              <a:buFontTx/>
              <a:buChar char="-"/>
            </a:pPr>
            <a:endParaRPr lang="pl-PL" sz="2000" dirty="0">
              <a:solidFill>
                <a:schemeClr val="bg1"/>
              </a:solidFill>
            </a:endParaRPr>
          </a:p>
        </p:txBody>
      </p:sp>
    </p:spTree>
    <p:extLst>
      <p:ext uri="{BB962C8B-B14F-4D97-AF65-F5344CB8AC3E}">
        <p14:creationId xmlns:p14="http://schemas.microsoft.com/office/powerpoint/2010/main" val="822464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wymagania </a:t>
            </a:r>
            <a:r>
              <a:rPr lang="pl-PL" dirty="0" err="1">
                <a:solidFill>
                  <a:srgbClr val="0070C0"/>
                </a:solidFill>
              </a:rPr>
              <a:t>Python</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marL="0" indent="0" algn="just">
              <a:buNone/>
            </a:pPr>
            <a:r>
              <a:rPr lang="pl-PL" sz="2000" dirty="0">
                <a:solidFill>
                  <a:schemeClr val="bg1"/>
                </a:solidFill>
                <a:hlinkClick r:id="rId2"/>
              </a:rPr>
              <a:t>https://www.python.org/</a:t>
            </a:r>
            <a:r>
              <a:rPr lang="pl-PL" sz="2000" dirty="0">
                <a:solidFill>
                  <a:schemeClr val="bg1"/>
                </a:solidFill>
              </a:rPr>
              <a:t>  Instalacja zależna od systemu</a:t>
            </a:r>
          </a:p>
        </p:txBody>
      </p:sp>
      <p:pic>
        <p:nvPicPr>
          <p:cNvPr id="5" name="Picture 4" descr="A screenshot of a computer&#10;&#10;Description automatically generated with medium confidence">
            <a:extLst>
              <a:ext uri="{FF2B5EF4-FFF2-40B4-BE49-F238E27FC236}">
                <a16:creationId xmlns:a16="http://schemas.microsoft.com/office/drawing/2014/main" id="{79E9B815-EAFA-46AF-8221-00E357500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265" y="3309634"/>
            <a:ext cx="6941975" cy="3261763"/>
          </a:xfrm>
          <a:prstGeom prst="rect">
            <a:avLst/>
          </a:prstGeom>
        </p:spPr>
      </p:pic>
    </p:spTree>
    <p:extLst>
      <p:ext uri="{BB962C8B-B14F-4D97-AF65-F5344CB8AC3E}">
        <p14:creationId xmlns:p14="http://schemas.microsoft.com/office/powerpoint/2010/main" val="3146899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wymagania </a:t>
            </a:r>
            <a:r>
              <a:rPr lang="pl-PL" dirty="0" err="1">
                <a:solidFill>
                  <a:srgbClr val="0070C0"/>
                </a:solidFill>
              </a:rPr>
              <a:t>venv</a:t>
            </a:r>
            <a:r>
              <a:rPr lang="pl-PL" dirty="0">
                <a:solidFill>
                  <a:srgbClr val="FFC000"/>
                </a:solidFill>
              </a:rPr>
              <a:t> </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algn="just"/>
            <a:r>
              <a:rPr lang="fr-FR" sz="2000" dirty="0" err="1">
                <a:solidFill>
                  <a:schemeClr val="bg1"/>
                </a:solidFill>
              </a:rPr>
              <a:t>Czym</a:t>
            </a:r>
            <a:r>
              <a:rPr lang="fr-FR" sz="2000" dirty="0">
                <a:solidFill>
                  <a:schemeClr val="bg1"/>
                </a:solidFill>
              </a:rPr>
              <a:t> </a:t>
            </a:r>
            <a:r>
              <a:rPr lang="fr-FR" sz="2000" dirty="0" err="1">
                <a:solidFill>
                  <a:schemeClr val="bg1"/>
                </a:solidFill>
              </a:rPr>
              <a:t>jest</a:t>
            </a:r>
            <a:r>
              <a:rPr lang="fr-FR" sz="2000" dirty="0">
                <a:solidFill>
                  <a:schemeClr val="bg1"/>
                </a:solidFill>
              </a:rPr>
              <a:t> Python Virtual </a:t>
            </a:r>
            <a:r>
              <a:rPr lang="fr-FR" sz="2000" dirty="0" err="1">
                <a:solidFill>
                  <a:schemeClr val="bg1"/>
                </a:solidFill>
              </a:rPr>
              <a:t>Environment</a:t>
            </a:r>
            <a:r>
              <a:rPr lang="fr-FR" sz="2000" dirty="0">
                <a:solidFill>
                  <a:schemeClr val="bg1"/>
                </a:solidFill>
              </a:rPr>
              <a:t> (</a:t>
            </a:r>
            <a:r>
              <a:rPr lang="fr-FR" sz="2000" dirty="0" err="1">
                <a:solidFill>
                  <a:schemeClr val="bg1"/>
                </a:solidFill>
              </a:rPr>
              <a:t>venv</a:t>
            </a:r>
            <a:r>
              <a:rPr lang="fr-FR" sz="2000" dirty="0">
                <a:solidFill>
                  <a:schemeClr val="bg1"/>
                </a:solidFill>
              </a:rPr>
              <a:t>)?</a:t>
            </a:r>
            <a:endParaRPr lang="pl-PL" sz="2000" dirty="0">
              <a:solidFill>
                <a:schemeClr val="bg1"/>
              </a:solidFill>
            </a:endParaRPr>
          </a:p>
          <a:p>
            <a:pPr algn="just"/>
            <a:r>
              <a:rPr lang="pl-PL" sz="2000" dirty="0" err="1">
                <a:solidFill>
                  <a:schemeClr val="bg1"/>
                </a:solidFill>
              </a:rPr>
              <a:t>Python</a:t>
            </a:r>
            <a:r>
              <a:rPr lang="pl-PL" sz="2000" dirty="0">
                <a:solidFill>
                  <a:schemeClr val="bg1"/>
                </a:solidFill>
              </a:rPr>
              <a:t> Virtual Environment (potocznie </a:t>
            </a:r>
            <a:r>
              <a:rPr lang="pl-PL" sz="2000" dirty="0" err="1">
                <a:solidFill>
                  <a:schemeClr val="bg1"/>
                </a:solidFill>
              </a:rPr>
              <a:t>venv</a:t>
            </a:r>
            <a:r>
              <a:rPr lang="pl-PL" sz="2000" dirty="0">
                <a:solidFill>
                  <a:schemeClr val="bg1"/>
                </a:solidFill>
              </a:rPr>
              <a:t> – tego skrótu będziemy używać najczęściej) jest środowiskiem </a:t>
            </a:r>
            <a:r>
              <a:rPr lang="pl-PL" sz="2000" dirty="0" err="1">
                <a:solidFill>
                  <a:schemeClr val="bg1"/>
                </a:solidFill>
              </a:rPr>
              <a:t>Pythona</a:t>
            </a:r>
            <a:r>
              <a:rPr lang="pl-PL" sz="2000" dirty="0">
                <a:solidFill>
                  <a:schemeClr val="bg1"/>
                </a:solidFill>
              </a:rPr>
              <a:t>, które jest odseparowane i całkowicie niezależne od głównej instalacji </a:t>
            </a:r>
            <a:r>
              <a:rPr lang="pl-PL" sz="2000" dirty="0" err="1">
                <a:solidFill>
                  <a:schemeClr val="bg1"/>
                </a:solidFill>
              </a:rPr>
              <a:t>Pythona</a:t>
            </a:r>
            <a:r>
              <a:rPr lang="pl-PL" sz="2000" dirty="0">
                <a:solidFill>
                  <a:schemeClr val="bg1"/>
                </a:solidFill>
              </a:rPr>
              <a:t>. Każdy tworzony przez nas projekt może, a nawet powinien, zawierać swoje środowisko, dzięki czemu może składać się z unikalnego zestawu pakietów.</a:t>
            </a:r>
          </a:p>
        </p:txBody>
      </p:sp>
    </p:spTree>
    <p:extLst>
      <p:ext uri="{BB962C8B-B14F-4D97-AF65-F5344CB8AC3E}">
        <p14:creationId xmlns:p14="http://schemas.microsoft.com/office/powerpoint/2010/main" val="259642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wymagania </a:t>
            </a:r>
            <a:r>
              <a:rPr lang="pl-PL" dirty="0" err="1">
                <a:solidFill>
                  <a:srgbClr val="0070C0"/>
                </a:solidFill>
              </a:rPr>
              <a:t>venv</a:t>
            </a:r>
            <a:r>
              <a:rPr lang="pl-PL" dirty="0">
                <a:solidFill>
                  <a:srgbClr val="FFC000"/>
                </a:solidFill>
              </a:rPr>
              <a:t> </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fontScale="92500" lnSpcReduction="20000"/>
          </a:bodyPr>
          <a:lstStyle/>
          <a:p>
            <a:pPr algn="just"/>
            <a:r>
              <a:rPr lang="fr-FR" sz="2000" dirty="0" err="1">
                <a:solidFill>
                  <a:schemeClr val="bg1"/>
                </a:solidFill>
              </a:rPr>
              <a:t>Czym</a:t>
            </a:r>
            <a:r>
              <a:rPr lang="fr-FR" sz="2000" dirty="0">
                <a:solidFill>
                  <a:schemeClr val="bg1"/>
                </a:solidFill>
              </a:rPr>
              <a:t> </a:t>
            </a:r>
            <a:r>
              <a:rPr lang="fr-FR" sz="2000" dirty="0" err="1">
                <a:solidFill>
                  <a:schemeClr val="bg1"/>
                </a:solidFill>
              </a:rPr>
              <a:t>jest</a:t>
            </a:r>
            <a:r>
              <a:rPr lang="fr-FR" sz="2000" dirty="0">
                <a:solidFill>
                  <a:schemeClr val="bg1"/>
                </a:solidFill>
              </a:rPr>
              <a:t> Python Virtual </a:t>
            </a:r>
            <a:r>
              <a:rPr lang="fr-FR" sz="2000" dirty="0" err="1">
                <a:solidFill>
                  <a:schemeClr val="bg1"/>
                </a:solidFill>
              </a:rPr>
              <a:t>Environment</a:t>
            </a:r>
            <a:r>
              <a:rPr lang="fr-FR" sz="2000" dirty="0">
                <a:solidFill>
                  <a:schemeClr val="bg1"/>
                </a:solidFill>
              </a:rPr>
              <a:t> (</a:t>
            </a:r>
            <a:r>
              <a:rPr lang="fr-FR" sz="2000" dirty="0" err="1">
                <a:solidFill>
                  <a:schemeClr val="bg1"/>
                </a:solidFill>
              </a:rPr>
              <a:t>venv</a:t>
            </a:r>
            <a:r>
              <a:rPr lang="fr-FR" sz="2000" dirty="0">
                <a:solidFill>
                  <a:schemeClr val="bg1"/>
                </a:solidFill>
              </a:rPr>
              <a:t>)?</a:t>
            </a:r>
            <a:endParaRPr lang="pl-PL" sz="2000" dirty="0">
              <a:solidFill>
                <a:schemeClr val="bg1"/>
              </a:solidFill>
            </a:endParaRPr>
          </a:p>
          <a:p>
            <a:pPr algn="just"/>
            <a:r>
              <a:rPr lang="pl-PL" sz="2000" dirty="0">
                <a:solidFill>
                  <a:schemeClr val="bg1"/>
                </a:solidFill>
              </a:rPr>
              <a:t>Bardzo upraszczając – </a:t>
            </a:r>
            <a:r>
              <a:rPr lang="pl-PL" sz="2000" dirty="0" err="1">
                <a:solidFill>
                  <a:schemeClr val="bg1"/>
                </a:solidFill>
              </a:rPr>
              <a:t>venv</a:t>
            </a:r>
            <a:r>
              <a:rPr lang="pl-PL" sz="2000" dirty="0">
                <a:solidFill>
                  <a:schemeClr val="bg1"/>
                </a:solidFill>
              </a:rPr>
              <a:t> jest nowym katalogiem na dysku, w którym znajduje się kopia </a:t>
            </a:r>
            <a:r>
              <a:rPr lang="pl-PL" sz="2000" dirty="0" err="1">
                <a:solidFill>
                  <a:schemeClr val="bg1"/>
                </a:solidFill>
              </a:rPr>
              <a:t>Pythona</a:t>
            </a:r>
            <a:r>
              <a:rPr lang="pl-PL" sz="2000" dirty="0">
                <a:solidFill>
                  <a:schemeClr val="bg1"/>
                </a:solidFill>
              </a:rPr>
              <a:t>. Zaraz po utworzeniu zawiera ona jedynie podstawowe pakiety. Zupełnie tak, jakbyśmy zainstalowali </a:t>
            </a:r>
            <a:r>
              <a:rPr lang="pl-PL" sz="2000" dirty="0" err="1">
                <a:solidFill>
                  <a:schemeClr val="bg1"/>
                </a:solidFill>
              </a:rPr>
              <a:t>Pythona</a:t>
            </a:r>
            <a:r>
              <a:rPr lang="pl-PL" sz="2000" dirty="0">
                <a:solidFill>
                  <a:schemeClr val="bg1"/>
                </a:solidFill>
              </a:rPr>
              <a:t> sami w nowej lokalizacji.</a:t>
            </a:r>
          </a:p>
          <a:p>
            <a:pPr algn="just"/>
            <a:r>
              <a:rPr lang="pl-PL" sz="2000" dirty="0">
                <a:solidFill>
                  <a:schemeClr val="bg1"/>
                </a:solidFill>
              </a:rPr>
              <a:t>Różnica polega na tym, że </a:t>
            </a:r>
            <a:r>
              <a:rPr lang="pl-PL" sz="2000" dirty="0" err="1">
                <a:solidFill>
                  <a:schemeClr val="bg1"/>
                </a:solidFill>
              </a:rPr>
              <a:t>venv</a:t>
            </a:r>
            <a:r>
              <a:rPr lang="pl-PL" sz="2000" dirty="0">
                <a:solidFill>
                  <a:schemeClr val="bg1"/>
                </a:solidFill>
              </a:rPr>
              <a:t> tworzymy za pomocą jednego polecenia i oczywiście potrzebny jest już wcześniej zainstalowany </a:t>
            </a:r>
            <a:r>
              <a:rPr lang="pl-PL" sz="2000" dirty="0" err="1">
                <a:solidFill>
                  <a:schemeClr val="bg1"/>
                </a:solidFill>
              </a:rPr>
              <a:t>Python</a:t>
            </a:r>
            <a:r>
              <a:rPr lang="pl-PL" sz="2000" dirty="0">
                <a:solidFill>
                  <a:schemeClr val="bg1"/>
                </a:solidFill>
              </a:rPr>
              <a:t>. Nie zaśmiecamy sobie w żaden sposób systemu i możemy tworzyć dowolnie dużą liczbę takich środowisk.</a:t>
            </a:r>
          </a:p>
        </p:txBody>
      </p:sp>
    </p:spTree>
    <p:extLst>
      <p:ext uri="{BB962C8B-B14F-4D97-AF65-F5344CB8AC3E}">
        <p14:creationId xmlns:p14="http://schemas.microsoft.com/office/powerpoint/2010/main" val="4146456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wymagania </a:t>
            </a:r>
            <a:r>
              <a:rPr lang="pl-PL" dirty="0" err="1">
                <a:solidFill>
                  <a:srgbClr val="0070C0"/>
                </a:solidFill>
              </a:rPr>
              <a:t>venv</a:t>
            </a:r>
            <a:r>
              <a:rPr lang="pl-PL" dirty="0">
                <a:solidFill>
                  <a:srgbClr val="FFC000"/>
                </a:solidFill>
              </a:rPr>
              <a:t> </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fontScale="77500" lnSpcReduction="20000"/>
          </a:bodyPr>
          <a:lstStyle/>
          <a:p>
            <a:pPr algn="just"/>
            <a:r>
              <a:rPr lang="pl-PL" sz="2000" dirty="0">
                <a:solidFill>
                  <a:schemeClr val="bg1"/>
                </a:solidFill>
              </a:rPr>
              <a:t>W terminalu(konsoli, </a:t>
            </a:r>
            <a:r>
              <a:rPr lang="pl-PL" sz="2000" dirty="0" err="1">
                <a:solidFill>
                  <a:schemeClr val="bg1"/>
                </a:solidFill>
              </a:rPr>
              <a:t>shellu</a:t>
            </a:r>
            <a:r>
              <a:rPr lang="pl-PL" sz="2000" dirty="0">
                <a:solidFill>
                  <a:schemeClr val="bg1"/>
                </a:solidFill>
              </a:rPr>
              <a:t>), w katalogu z projektami stwórz nowy folder, przejdź do niego, a w nim wpisz:</a:t>
            </a:r>
          </a:p>
          <a:p>
            <a:pPr algn="just"/>
            <a:r>
              <a:rPr lang="pl-PL" sz="2000" b="1" dirty="0" err="1">
                <a:solidFill>
                  <a:srgbClr val="FFFF00"/>
                </a:solidFill>
              </a:rPr>
              <a:t>python</a:t>
            </a:r>
            <a:r>
              <a:rPr lang="pl-PL" sz="2000" b="1" dirty="0">
                <a:solidFill>
                  <a:srgbClr val="FFFF00"/>
                </a:solidFill>
              </a:rPr>
              <a:t> -m </a:t>
            </a:r>
            <a:r>
              <a:rPr lang="pl-PL" sz="2000" b="1" dirty="0" err="1">
                <a:solidFill>
                  <a:srgbClr val="FFFF00"/>
                </a:solidFill>
              </a:rPr>
              <a:t>venv</a:t>
            </a:r>
            <a:r>
              <a:rPr lang="pl-PL" sz="2000" b="1" dirty="0">
                <a:solidFill>
                  <a:srgbClr val="FFFF00"/>
                </a:solidFill>
              </a:rPr>
              <a:t> maszyna1 </a:t>
            </a:r>
          </a:p>
          <a:p>
            <a:pPr algn="just"/>
            <a:r>
              <a:rPr lang="pl-PL" sz="2000" dirty="0">
                <a:solidFill>
                  <a:schemeClr val="bg1"/>
                </a:solidFill>
              </a:rPr>
              <a:t>(zostanie stworzony nowy folder </a:t>
            </a:r>
            <a:r>
              <a:rPr lang="pl-PL" sz="2000" b="1" dirty="0">
                <a:solidFill>
                  <a:schemeClr val="bg1"/>
                </a:solidFill>
              </a:rPr>
              <a:t>maszyna1</a:t>
            </a:r>
            <a:r>
              <a:rPr lang="pl-PL" sz="2000" dirty="0">
                <a:solidFill>
                  <a:schemeClr val="bg1"/>
                </a:solidFill>
              </a:rPr>
              <a:t>) - wszystkie instalowane zależności zamiast do domyślnego katalogu z </a:t>
            </a:r>
            <a:r>
              <a:rPr lang="pl-PL" sz="2000" dirty="0" err="1">
                <a:solidFill>
                  <a:schemeClr val="bg1"/>
                </a:solidFill>
              </a:rPr>
              <a:t>Pythonem</a:t>
            </a:r>
            <a:r>
              <a:rPr lang="pl-PL" sz="2000" dirty="0">
                <a:solidFill>
                  <a:schemeClr val="bg1"/>
                </a:solidFill>
              </a:rPr>
              <a:t> trafią do maszyny1</a:t>
            </a:r>
          </a:p>
          <a:p>
            <a:pPr algn="just"/>
            <a:r>
              <a:rPr lang="pl-PL" sz="2000" dirty="0">
                <a:solidFill>
                  <a:schemeClr val="bg1"/>
                </a:solidFill>
              </a:rPr>
              <a:t>Następnie wykonaj polecenie:</a:t>
            </a:r>
          </a:p>
          <a:p>
            <a:pPr algn="just"/>
            <a:r>
              <a:rPr lang="pl-PL" sz="2000" dirty="0">
                <a:solidFill>
                  <a:schemeClr val="bg1"/>
                </a:solidFill>
              </a:rPr>
              <a:t>  </a:t>
            </a:r>
            <a:r>
              <a:rPr lang="pl-PL" sz="2000" b="1" dirty="0">
                <a:solidFill>
                  <a:srgbClr val="FFFF00"/>
                </a:solidFill>
              </a:rPr>
              <a:t>scripts\</a:t>
            </a:r>
            <a:r>
              <a:rPr lang="pl-PL" sz="2000" b="1" dirty="0" err="1">
                <a:solidFill>
                  <a:srgbClr val="FFFF00"/>
                </a:solidFill>
              </a:rPr>
              <a:t>activate</a:t>
            </a:r>
            <a:r>
              <a:rPr lang="pl-PL" sz="2000" b="1" dirty="0">
                <a:solidFill>
                  <a:srgbClr val="FFFF00"/>
                </a:solidFill>
              </a:rPr>
              <a:t>   </a:t>
            </a:r>
            <a:r>
              <a:rPr lang="pl-PL" sz="2000" dirty="0">
                <a:solidFill>
                  <a:schemeClr val="bg1"/>
                </a:solidFill>
              </a:rPr>
              <a:t>- włączenie</a:t>
            </a:r>
          </a:p>
          <a:p>
            <a:pPr marL="201168" lvl="1" indent="0" algn="just">
              <a:buNone/>
            </a:pPr>
            <a:r>
              <a:rPr lang="pl-PL" sz="1800" b="1" dirty="0">
                <a:solidFill>
                  <a:srgbClr val="FFFF00"/>
                </a:solidFill>
              </a:rPr>
              <a:t>scripts\</a:t>
            </a:r>
            <a:r>
              <a:rPr lang="pl-PL" sz="1800" b="1" dirty="0" err="1">
                <a:solidFill>
                  <a:srgbClr val="FFFF00"/>
                </a:solidFill>
              </a:rPr>
              <a:t>deactivate</a:t>
            </a:r>
            <a:r>
              <a:rPr lang="pl-PL" sz="1800" b="1" dirty="0">
                <a:solidFill>
                  <a:srgbClr val="FFFF00"/>
                </a:solidFill>
              </a:rPr>
              <a:t> </a:t>
            </a:r>
            <a:r>
              <a:rPr lang="pl-PL" sz="1800" dirty="0">
                <a:solidFill>
                  <a:schemeClr val="bg1"/>
                </a:solidFill>
              </a:rPr>
              <a:t>- wyłączenie</a:t>
            </a:r>
          </a:p>
        </p:txBody>
      </p:sp>
      <p:pic>
        <p:nvPicPr>
          <p:cNvPr id="7" name="Picture 6" descr="Table&#10;&#10;Description automatically generated">
            <a:extLst>
              <a:ext uri="{FF2B5EF4-FFF2-40B4-BE49-F238E27FC236}">
                <a16:creationId xmlns:a16="http://schemas.microsoft.com/office/drawing/2014/main" id="{4BBEB0C6-710F-40EB-9B25-6D3BCDFD3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093" y="4085732"/>
            <a:ext cx="6004053" cy="2454332"/>
          </a:xfrm>
          <a:prstGeom prst="rect">
            <a:avLst/>
          </a:prstGeom>
        </p:spPr>
      </p:pic>
    </p:spTree>
    <p:extLst>
      <p:ext uri="{BB962C8B-B14F-4D97-AF65-F5344CB8AC3E}">
        <p14:creationId xmlns:p14="http://schemas.microsoft.com/office/powerpoint/2010/main" val="257342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GUI –graficzny interfejs użytkownika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algn="just"/>
            <a:r>
              <a:rPr lang="pl-PL" sz="2000" dirty="0">
                <a:solidFill>
                  <a:schemeClr val="bg1"/>
                </a:solidFill>
              </a:rPr>
              <a:t>Graficzny interfejs użytkownika ma długą i szacowną historię sięgającą lat 60. </a:t>
            </a:r>
            <a:br>
              <a:rPr lang="pl-PL" sz="2000" dirty="0">
                <a:solidFill>
                  <a:schemeClr val="bg1"/>
                </a:solidFill>
              </a:rPr>
            </a:br>
            <a:r>
              <a:rPr lang="pl-PL" sz="2000" dirty="0">
                <a:solidFill>
                  <a:schemeClr val="bg1"/>
                </a:solidFill>
              </a:rPr>
              <a:t>Stanford NLS (</a:t>
            </a:r>
            <a:r>
              <a:rPr lang="pl-PL" sz="2000" dirty="0" err="1">
                <a:solidFill>
                  <a:schemeClr val="bg1"/>
                </a:solidFill>
              </a:rPr>
              <a:t>oN-Line</a:t>
            </a:r>
            <a:r>
              <a:rPr lang="pl-PL" sz="2000" dirty="0">
                <a:solidFill>
                  <a:schemeClr val="bg1"/>
                </a:solidFill>
              </a:rPr>
              <a:t> System) wprowadził koncepcje myszy i okien, po raz pierwszy zademonstrowane publicznie w 1968 r. Następnie pojawił się interfejs GUI systemu Xerox PARC </a:t>
            </a:r>
            <a:r>
              <a:rPr lang="pl-PL" sz="2000" dirty="0" err="1">
                <a:solidFill>
                  <a:schemeClr val="bg1"/>
                </a:solidFill>
              </a:rPr>
              <a:t>Smalltalk</a:t>
            </a:r>
            <a:r>
              <a:rPr lang="pl-PL" sz="2000" dirty="0">
                <a:solidFill>
                  <a:schemeClr val="bg1"/>
                </a:solidFill>
              </a:rPr>
              <a:t> 1973, który jest podstawą większości nowoczesnych graficznych interfejsów użytkownika ogólnego przeznaczenia.</a:t>
            </a:r>
          </a:p>
        </p:txBody>
      </p:sp>
    </p:spTree>
    <p:extLst>
      <p:ext uri="{BB962C8B-B14F-4D97-AF65-F5344CB8AC3E}">
        <p14:creationId xmlns:p14="http://schemas.microsoft.com/office/powerpoint/2010/main" val="226680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wymagania </a:t>
            </a:r>
            <a:r>
              <a:rPr lang="pl-PL" dirty="0" err="1">
                <a:solidFill>
                  <a:srgbClr val="0070C0"/>
                </a:solidFill>
              </a:rPr>
              <a:t>PyQt</a:t>
            </a:r>
            <a:r>
              <a:rPr lang="pl-PL" dirty="0">
                <a:solidFill>
                  <a:srgbClr val="FFC000"/>
                </a:solidFill>
              </a:rPr>
              <a:t> </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algn="just"/>
            <a:r>
              <a:rPr lang="pl-PL" sz="2000" dirty="0">
                <a:solidFill>
                  <a:schemeClr val="bg1"/>
                </a:solidFill>
              </a:rPr>
              <a:t>PyQt5 dla Windows i </a:t>
            </a:r>
            <a:r>
              <a:rPr lang="pl-PL" sz="2000" dirty="0" err="1">
                <a:solidFill>
                  <a:schemeClr val="bg1"/>
                </a:solidFill>
              </a:rPr>
              <a:t>macOS</a:t>
            </a:r>
            <a:r>
              <a:rPr lang="pl-PL" sz="2000" dirty="0">
                <a:solidFill>
                  <a:schemeClr val="bg1"/>
                </a:solidFill>
              </a:rPr>
              <a:t> można zainstalować tak samo, jak każdą inną aplikację lub bibliotekę. Począwszy od </a:t>
            </a:r>
            <a:r>
              <a:rPr lang="pl-PL" sz="2000" dirty="0" err="1">
                <a:solidFill>
                  <a:schemeClr val="bg1"/>
                </a:solidFill>
              </a:rPr>
              <a:t>Qt</a:t>
            </a:r>
            <a:r>
              <a:rPr lang="pl-PL" sz="2000" dirty="0">
                <a:solidFill>
                  <a:schemeClr val="bg1"/>
                </a:solidFill>
              </a:rPr>
              <a:t> 5.6 instalatory można zainstalować za pośrednictwem </a:t>
            </a:r>
            <a:r>
              <a:rPr lang="pl-PL" sz="2000" dirty="0" err="1">
                <a:solidFill>
                  <a:schemeClr val="bg1"/>
                </a:solidFill>
              </a:rPr>
              <a:t>PyPi</a:t>
            </a:r>
            <a:r>
              <a:rPr lang="pl-PL" sz="2000" dirty="0">
                <a:solidFill>
                  <a:schemeClr val="bg1"/>
                </a:solidFill>
              </a:rPr>
              <a:t>, archiwum pakietów </a:t>
            </a:r>
            <a:r>
              <a:rPr lang="pl-PL" sz="2000" dirty="0" err="1">
                <a:solidFill>
                  <a:schemeClr val="bg1"/>
                </a:solidFill>
              </a:rPr>
              <a:t>Python</a:t>
            </a:r>
            <a:r>
              <a:rPr lang="pl-PL" sz="2000" dirty="0">
                <a:solidFill>
                  <a:schemeClr val="bg1"/>
                </a:solidFill>
              </a:rPr>
              <a:t>. </a:t>
            </a:r>
          </a:p>
          <a:p>
            <a:pPr algn="just"/>
            <a:r>
              <a:rPr lang="pl-PL" sz="2000" dirty="0">
                <a:solidFill>
                  <a:schemeClr val="bg1"/>
                </a:solidFill>
              </a:rPr>
              <a:t>Aby zainstalować PyQt6 z Python3, po prostu uruchom na uruchomionej maszynie1</a:t>
            </a:r>
          </a:p>
          <a:p>
            <a:pPr algn="just"/>
            <a:r>
              <a:rPr lang="pl-PL" sz="1800" b="1" i="0" u="none" strike="noStrike" baseline="0" dirty="0">
                <a:solidFill>
                  <a:srgbClr val="0070C0"/>
                </a:solidFill>
                <a:latin typeface="8f95f9+mplus1mn-regular"/>
              </a:rPr>
              <a:t>pip3 </a:t>
            </a:r>
            <a:r>
              <a:rPr lang="pl-PL" sz="1800" b="1" i="0" u="none" strike="noStrike" baseline="0" dirty="0" err="1">
                <a:solidFill>
                  <a:srgbClr val="0070C0"/>
                </a:solidFill>
                <a:latin typeface="8f95f9+mplus1mn-regular"/>
              </a:rPr>
              <a:t>install</a:t>
            </a:r>
            <a:r>
              <a:rPr lang="pl-PL" sz="1800" b="1" i="0" u="none" strike="noStrike" baseline="0" dirty="0">
                <a:solidFill>
                  <a:srgbClr val="0070C0"/>
                </a:solidFill>
                <a:latin typeface="8f95f9+mplus1mn-regular"/>
              </a:rPr>
              <a:t> pyqt6</a:t>
            </a:r>
            <a:endParaRPr lang="pl-PL" sz="2000" b="1" dirty="0">
              <a:solidFill>
                <a:srgbClr val="0070C0"/>
              </a:solidFill>
            </a:endParaRPr>
          </a:p>
        </p:txBody>
      </p:sp>
    </p:spTree>
    <p:extLst>
      <p:ext uri="{BB962C8B-B14F-4D97-AF65-F5344CB8AC3E}">
        <p14:creationId xmlns:p14="http://schemas.microsoft.com/office/powerpoint/2010/main" val="841338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wymagania </a:t>
            </a:r>
            <a:r>
              <a:rPr lang="pl-PL" dirty="0" err="1">
                <a:solidFill>
                  <a:srgbClr val="0070C0"/>
                </a:solidFill>
              </a:rPr>
              <a:t>PyQt</a:t>
            </a:r>
            <a:r>
              <a:rPr lang="pl-PL" dirty="0">
                <a:solidFill>
                  <a:srgbClr val="FFC000"/>
                </a:solidFill>
              </a:rPr>
              <a:t> </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algn="just"/>
            <a:r>
              <a:rPr lang="pl-PL" sz="2000" dirty="0">
                <a:solidFill>
                  <a:schemeClr val="bg1"/>
                </a:solidFill>
              </a:rPr>
              <a:t>Inna metoda </a:t>
            </a:r>
            <a:r>
              <a:rPr lang="pl-PL" sz="2000" dirty="0" err="1">
                <a:solidFill>
                  <a:schemeClr val="bg1"/>
                </a:solidFill>
              </a:rPr>
              <a:t>instalicji</a:t>
            </a:r>
            <a:endParaRPr lang="pl-PL" sz="2000" dirty="0">
              <a:solidFill>
                <a:schemeClr val="bg1"/>
              </a:solidFill>
            </a:endParaRPr>
          </a:p>
          <a:p>
            <a:pPr algn="just"/>
            <a:endParaRPr lang="pl-PL" sz="1800" b="1" i="0" u="none" strike="noStrike" baseline="0" dirty="0">
              <a:solidFill>
                <a:srgbClr val="0070C0"/>
              </a:solidFill>
              <a:latin typeface="8f95f9+mplus1mn-regular"/>
            </a:endParaRPr>
          </a:p>
          <a:p>
            <a:pPr algn="just"/>
            <a:r>
              <a:rPr lang="pl-PL" sz="1800" b="1" i="0" u="none" strike="noStrike" baseline="0" dirty="0">
                <a:solidFill>
                  <a:srgbClr val="0070C0"/>
                </a:solidFill>
                <a:latin typeface="8f95f9+mplus1mn-regular"/>
              </a:rPr>
              <a:t>brew </a:t>
            </a:r>
            <a:r>
              <a:rPr lang="pl-PL" sz="1800" b="1" i="0" u="none" strike="noStrike" baseline="0" dirty="0" err="1">
                <a:solidFill>
                  <a:srgbClr val="0070C0"/>
                </a:solidFill>
                <a:latin typeface="8f95f9+mplus1mn-regular"/>
              </a:rPr>
              <a:t>install</a:t>
            </a:r>
            <a:r>
              <a:rPr lang="pl-PL" sz="1800" b="1" i="0" u="none" strike="noStrike" baseline="0" dirty="0">
                <a:solidFill>
                  <a:srgbClr val="0070C0"/>
                </a:solidFill>
                <a:latin typeface="8f95f9+mplus1mn-regular"/>
              </a:rPr>
              <a:t> python3 </a:t>
            </a:r>
            <a:r>
              <a:rPr lang="pl-PL" sz="1800" b="1" i="0" u="none" strike="noStrike" baseline="0" dirty="0">
                <a:solidFill>
                  <a:schemeClr val="bg1"/>
                </a:solidFill>
                <a:latin typeface="8f95f9+mplus1mn-regular"/>
              </a:rPr>
              <a:t>– narzędzie instalatora</a:t>
            </a:r>
          </a:p>
          <a:p>
            <a:pPr algn="just"/>
            <a:r>
              <a:rPr lang="pl-PL" sz="2000" b="1" dirty="0">
                <a:solidFill>
                  <a:srgbClr val="0070C0"/>
                </a:solidFill>
              </a:rPr>
              <a:t>brew </a:t>
            </a:r>
            <a:r>
              <a:rPr lang="pl-PL" sz="2000" b="1" dirty="0" err="1">
                <a:solidFill>
                  <a:srgbClr val="0070C0"/>
                </a:solidFill>
              </a:rPr>
              <a:t>install</a:t>
            </a:r>
            <a:r>
              <a:rPr lang="pl-PL" sz="2000" b="1" dirty="0">
                <a:solidFill>
                  <a:srgbClr val="0070C0"/>
                </a:solidFill>
              </a:rPr>
              <a:t> pyqt6 </a:t>
            </a:r>
            <a:r>
              <a:rPr lang="pl-PL" sz="2000" b="1" dirty="0">
                <a:solidFill>
                  <a:schemeClr val="bg1"/>
                </a:solidFill>
              </a:rPr>
              <a:t>- </a:t>
            </a:r>
            <a:r>
              <a:rPr lang="pl-PL" sz="2000" b="1" dirty="0" err="1">
                <a:solidFill>
                  <a:schemeClr val="bg1"/>
                </a:solidFill>
              </a:rPr>
              <a:t>istalacja</a:t>
            </a:r>
            <a:endParaRPr lang="pl-PL" sz="2000" b="1" dirty="0">
              <a:solidFill>
                <a:schemeClr val="bg1"/>
              </a:solidFill>
            </a:endParaRPr>
          </a:p>
        </p:txBody>
      </p:sp>
    </p:spTree>
    <p:extLst>
      <p:ext uri="{BB962C8B-B14F-4D97-AF65-F5344CB8AC3E}">
        <p14:creationId xmlns:p14="http://schemas.microsoft.com/office/powerpoint/2010/main" val="2960945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wymagania </a:t>
            </a:r>
            <a:r>
              <a:rPr lang="pl-PL" dirty="0" err="1">
                <a:solidFill>
                  <a:srgbClr val="0070C0"/>
                </a:solidFill>
              </a:rPr>
              <a:t>PyQt</a:t>
            </a:r>
            <a:r>
              <a:rPr lang="pl-PL" dirty="0">
                <a:solidFill>
                  <a:srgbClr val="FFC000"/>
                </a:solidFill>
              </a:rPr>
              <a:t> </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algn="just"/>
            <a:r>
              <a:rPr lang="pl-PL" sz="2000" b="1" dirty="0">
                <a:solidFill>
                  <a:schemeClr val="bg1"/>
                </a:solidFill>
              </a:rPr>
              <a:t>Instalacja w systemie Linux (</a:t>
            </a:r>
            <a:r>
              <a:rPr lang="pl-PL" sz="2000" b="1" dirty="0" err="1">
                <a:solidFill>
                  <a:schemeClr val="bg1"/>
                </a:solidFill>
              </a:rPr>
              <a:t>Ubuntu</a:t>
            </a:r>
            <a:r>
              <a:rPr lang="pl-PL" sz="2000" b="1" dirty="0">
                <a:solidFill>
                  <a:schemeClr val="bg1"/>
                </a:solidFill>
              </a:rPr>
              <a:t> i </a:t>
            </a:r>
            <a:r>
              <a:rPr lang="pl-PL" sz="2000" b="1" dirty="0" err="1">
                <a:solidFill>
                  <a:schemeClr val="bg1"/>
                </a:solidFill>
              </a:rPr>
              <a:t>Debian</a:t>
            </a:r>
            <a:r>
              <a:rPr lang="pl-PL" sz="2000" b="1" dirty="0">
                <a:solidFill>
                  <a:schemeClr val="bg1"/>
                </a:solidFill>
              </a:rPr>
              <a:t>)</a:t>
            </a:r>
          </a:p>
          <a:p>
            <a:pPr algn="just"/>
            <a:r>
              <a:rPr lang="pl-PL" sz="2000" dirty="0">
                <a:solidFill>
                  <a:schemeClr val="bg1"/>
                </a:solidFill>
              </a:rPr>
              <a:t>Instalacja w systemie Linux jest bardzo prosta,  pakiety PyQt5 dostępne są w repozytoriach większości dystrybucji. </a:t>
            </a:r>
          </a:p>
          <a:p>
            <a:pPr algn="just"/>
            <a:r>
              <a:rPr lang="pl-PL" sz="2000" dirty="0">
                <a:solidFill>
                  <a:schemeClr val="bg1"/>
                </a:solidFill>
              </a:rPr>
              <a:t>W </a:t>
            </a:r>
            <a:r>
              <a:rPr lang="pl-PL" sz="2000" dirty="0" err="1">
                <a:solidFill>
                  <a:schemeClr val="bg1"/>
                </a:solidFill>
              </a:rPr>
              <a:t>Ubuntu</a:t>
            </a:r>
            <a:r>
              <a:rPr lang="pl-PL" sz="2000" dirty="0">
                <a:solidFill>
                  <a:schemeClr val="bg1"/>
                </a:solidFill>
              </a:rPr>
              <a:t> możesz zainstalować z wiersza poleceń lub za pośrednictwem „Centrum oprogramowania”. Pakiet  nazywa się </a:t>
            </a:r>
            <a:r>
              <a:rPr lang="pl-PL" sz="2000" b="1" dirty="0">
                <a:solidFill>
                  <a:srgbClr val="0070C0"/>
                </a:solidFill>
              </a:rPr>
              <a:t>python3-pyqt6</a:t>
            </a:r>
            <a:r>
              <a:rPr lang="pl-PL" sz="2000" dirty="0">
                <a:solidFill>
                  <a:schemeClr val="bg1"/>
                </a:solidFill>
              </a:rPr>
              <a:t>.</a:t>
            </a:r>
          </a:p>
        </p:txBody>
      </p:sp>
    </p:spTree>
    <p:extLst>
      <p:ext uri="{BB962C8B-B14F-4D97-AF65-F5344CB8AC3E}">
        <p14:creationId xmlns:p14="http://schemas.microsoft.com/office/powerpoint/2010/main" val="1714971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narzędzia </a:t>
            </a:r>
            <a:r>
              <a:rPr lang="pl-PL" dirty="0" err="1">
                <a:solidFill>
                  <a:srgbClr val="0070C0"/>
                </a:solidFill>
              </a:rPr>
              <a:t>Qt</a:t>
            </a:r>
            <a:r>
              <a:rPr lang="pl-PL" dirty="0">
                <a:solidFill>
                  <a:srgbClr val="0070C0"/>
                </a:solidFill>
              </a:rPr>
              <a:t> Designer</a:t>
            </a:r>
            <a:r>
              <a:rPr lang="pl-PL" dirty="0">
                <a:solidFill>
                  <a:srgbClr val="FFC000"/>
                </a:solidFill>
              </a:rPr>
              <a:t> </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fontScale="92500" lnSpcReduction="10000"/>
          </a:bodyPr>
          <a:lstStyle/>
          <a:p>
            <a:pPr algn="just"/>
            <a:r>
              <a:rPr lang="pl-PL" sz="2000" b="1" dirty="0">
                <a:solidFill>
                  <a:schemeClr val="bg1"/>
                </a:solidFill>
              </a:rPr>
              <a:t>Jeżeli zostały spełnione wszystkie wcześniejsze wymagania to Designera instalujemy na uruchomionej maszynie wirtualnej.</a:t>
            </a:r>
          </a:p>
          <a:p>
            <a:pPr algn="just"/>
            <a:r>
              <a:rPr lang="pl-PL" sz="2000" b="1" dirty="0">
                <a:solidFill>
                  <a:schemeClr val="bg1"/>
                </a:solidFill>
              </a:rPr>
              <a:t>Polecenia instalacji:</a:t>
            </a:r>
          </a:p>
          <a:p>
            <a:pPr algn="just"/>
            <a:r>
              <a:rPr lang="pl-PL" sz="2000" b="1" dirty="0">
                <a:solidFill>
                  <a:srgbClr val="0070C0"/>
                </a:solidFill>
              </a:rPr>
              <a:t>pip </a:t>
            </a:r>
            <a:r>
              <a:rPr lang="pl-PL" sz="2000" b="1" dirty="0" err="1">
                <a:solidFill>
                  <a:srgbClr val="0070C0"/>
                </a:solidFill>
              </a:rPr>
              <a:t>install</a:t>
            </a:r>
            <a:r>
              <a:rPr lang="pl-PL" sz="2000" b="1" dirty="0">
                <a:solidFill>
                  <a:srgbClr val="0070C0"/>
                </a:solidFill>
              </a:rPr>
              <a:t> pyside6</a:t>
            </a:r>
            <a:endParaRPr lang="pl-PL" sz="2000" b="1" dirty="0">
              <a:solidFill>
                <a:schemeClr val="bg1"/>
              </a:solidFill>
            </a:endParaRPr>
          </a:p>
          <a:p>
            <a:pPr algn="just"/>
            <a:r>
              <a:rPr lang="en-US" sz="2000" b="1" dirty="0">
                <a:solidFill>
                  <a:srgbClr val="0070C0"/>
                </a:solidFill>
              </a:rPr>
              <a:t>pip install --index-</a:t>
            </a:r>
            <a:r>
              <a:rPr lang="en-US" sz="2000" b="1" dirty="0" err="1">
                <a:solidFill>
                  <a:srgbClr val="0070C0"/>
                </a:solidFill>
              </a:rPr>
              <a:t>url</a:t>
            </a:r>
            <a:r>
              <a:rPr lang="en-US" sz="2000" b="1" dirty="0">
                <a:solidFill>
                  <a:srgbClr val="0070C0"/>
                </a:solidFill>
              </a:rPr>
              <a:t>=http://download.qt.io/snapshots/ci/pyside/6.0.0/latest pyside6 --trusted-host download.qt.io</a:t>
            </a:r>
            <a:endParaRPr lang="pl-PL" sz="2000" b="1" dirty="0">
              <a:solidFill>
                <a:srgbClr val="0070C0"/>
              </a:solidFill>
            </a:endParaRPr>
          </a:p>
          <a:p>
            <a:pPr algn="just"/>
            <a:r>
              <a:rPr lang="pl-PL" sz="2000" dirty="0">
                <a:solidFill>
                  <a:schemeClr val="bg1"/>
                </a:solidFill>
              </a:rPr>
              <a:t>Lub</a:t>
            </a:r>
          </a:p>
          <a:p>
            <a:pPr algn="just"/>
            <a:r>
              <a:rPr lang="pl-PL" sz="2000" b="1" dirty="0">
                <a:solidFill>
                  <a:srgbClr val="0070C0"/>
                </a:solidFill>
              </a:rPr>
              <a:t>pip </a:t>
            </a:r>
            <a:r>
              <a:rPr lang="pl-PL" sz="2000" b="1" dirty="0" err="1">
                <a:solidFill>
                  <a:srgbClr val="0070C0"/>
                </a:solidFill>
              </a:rPr>
              <a:t>install</a:t>
            </a:r>
            <a:r>
              <a:rPr lang="pl-PL" sz="2000" b="1" dirty="0">
                <a:solidFill>
                  <a:srgbClr val="0070C0"/>
                </a:solidFill>
              </a:rPr>
              <a:t> pyqt6-tools – </a:t>
            </a:r>
            <a:r>
              <a:rPr lang="pl-PL" sz="2000" b="1" dirty="0">
                <a:solidFill>
                  <a:schemeClr val="bg1"/>
                </a:solidFill>
              </a:rPr>
              <a:t>z tego będziemy korzystali</a:t>
            </a:r>
            <a:endParaRPr lang="pl-PL" sz="2000" b="1" dirty="0">
              <a:solidFill>
                <a:srgbClr val="0070C0"/>
              </a:solidFill>
            </a:endParaRPr>
          </a:p>
        </p:txBody>
      </p:sp>
      <p:sp>
        <p:nvSpPr>
          <p:cNvPr id="4" name="TextBox 3">
            <a:extLst>
              <a:ext uri="{FF2B5EF4-FFF2-40B4-BE49-F238E27FC236}">
                <a16:creationId xmlns:a16="http://schemas.microsoft.com/office/drawing/2014/main" id="{ABAEE263-F4F3-419B-8B04-EA4E37C7371F}"/>
              </a:ext>
            </a:extLst>
          </p:cNvPr>
          <p:cNvSpPr txBox="1"/>
          <p:nvPr/>
        </p:nvSpPr>
        <p:spPr>
          <a:xfrm>
            <a:off x="1258349" y="6031684"/>
            <a:ext cx="5142451" cy="369332"/>
          </a:xfrm>
          <a:prstGeom prst="rect">
            <a:avLst/>
          </a:prstGeom>
          <a:noFill/>
        </p:spPr>
        <p:txBody>
          <a:bodyPr wrap="square" rtlCol="0">
            <a:spAutoFit/>
          </a:bodyPr>
          <a:lstStyle/>
          <a:p>
            <a:r>
              <a:rPr lang="pl-PL" dirty="0">
                <a:solidFill>
                  <a:srgbClr val="00B050"/>
                </a:solidFill>
              </a:rPr>
              <a:t>Test: Sprawdzenie poprawności instalacji i wersji</a:t>
            </a:r>
          </a:p>
        </p:txBody>
      </p:sp>
    </p:spTree>
    <p:extLst>
      <p:ext uri="{BB962C8B-B14F-4D97-AF65-F5344CB8AC3E}">
        <p14:creationId xmlns:p14="http://schemas.microsoft.com/office/powerpoint/2010/main" val="4137465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narzędzia </a:t>
            </a:r>
            <a:r>
              <a:rPr lang="pl-PL" dirty="0">
                <a:solidFill>
                  <a:srgbClr val="0070C0"/>
                </a:solidFill>
              </a:rPr>
              <a:t>DEV</a:t>
            </a:r>
            <a:endParaRPr lang="pl-PL" dirty="0">
              <a:solidFill>
                <a:srgbClr val="FFC00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a:bodyPr>
          <a:lstStyle/>
          <a:p>
            <a:pPr algn="just"/>
            <a:r>
              <a:rPr lang="pl-PL" sz="2000" b="1" dirty="0">
                <a:solidFill>
                  <a:schemeClr val="bg1"/>
                </a:solidFill>
              </a:rPr>
              <a:t>Narzędzia do pisania kodu:</a:t>
            </a:r>
          </a:p>
          <a:p>
            <a:pPr algn="just"/>
            <a:r>
              <a:rPr lang="pl-PL" sz="2000" b="1" dirty="0">
                <a:solidFill>
                  <a:srgbClr val="0070C0"/>
                </a:solidFill>
                <a:hlinkClick r:id="rId2"/>
              </a:rPr>
              <a:t>https://code.visualstudio.com/</a:t>
            </a:r>
            <a:endParaRPr lang="pl-PL" sz="2000" b="1" dirty="0">
              <a:solidFill>
                <a:schemeClr val="bg1"/>
              </a:solidFill>
            </a:endParaRPr>
          </a:p>
          <a:p>
            <a:pPr algn="just"/>
            <a:r>
              <a:rPr lang="pl-PL" sz="2000" b="1" dirty="0">
                <a:solidFill>
                  <a:schemeClr val="bg1"/>
                </a:solidFill>
                <a:hlinkClick r:id="rId3"/>
              </a:rPr>
              <a:t>https://www.jetbrains.com/pycharm/</a:t>
            </a:r>
            <a:endParaRPr lang="pl-PL" sz="2000" b="1" dirty="0">
              <a:solidFill>
                <a:schemeClr val="bg1"/>
              </a:solidFill>
            </a:endParaRPr>
          </a:p>
          <a:p>
            <a:pPr algn="just"/>
            <a:r>
              <a:rPr lang="pl-PL" sz="2000" b="1" dirty="0">
                <a:solidFill>
                  <a:schemeClr val="bg1"/>
                </a:solidFill>
                <a:hlinkClick r:id="rId4"/>
              </a:rPr>
              <a:t>https://github.com</a:t>
            </a:r>
            <a:endParaRPr lang="pl-PL" sz="2000" b="1" dirty="0">
              <a:solidFill>
                <a:schemeClr val="bg1"/>
              </a:solidFill>
            </a:endParaRPr>
          </a:p>
          <a:p>
            <a:pPr algn="just"/>
            <a:endParaRPr lang="pl-PL" sz="2000" b="1" dirty="0">
              <a:solidFill>
                <a:schemeClr val="bg1"/>
              </a:solidFill>
            </a:endParaRPr>
          </a:p>
          <a:p>
            <a:pPr algn="just"/>
            <a:endParaRPr lang="pl-PL" sz="2000" b="1" dirty="0">
              <a:solidFill>
                <a:srgbClr val="0070C0"/>
              </a:solidFill>
            </a:endParaRPr>
          </a:p>
        </p:txBody>
      </p:sp>
    </p:spTree>
    <p:extLst>
      <p:ext uri="{BB962C8B-B14F-4D97-AF65-F5344CB8AC3E}">
        <p14:creationId xmlns:p14="http://schemas.microsoft.com/office/powerpoint/2010/main" val="2898299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baza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a:bodyPr>
          <a:lstStyle/>
          <a:p>
            <a:pPr algn="just"/>
            <a:r>
              <a:rPr lang="pl-PL" sz="2000" b="1" dirty="0">
                <a:solidFill>
                  <a:schemeClr val="bg1"/>
                </a:solidFill>
              </a:rPr>
              <a:t>Baza danych </a:t>
            </a:r>
            <a:r>
              <a:rPr lang="pl-PL" sz="2000" b="1" dirty="0" err="1">
                <a:solidFill>
                  <a:schemeClr val="bg1"/>
                </a:solidFill>
              </a:rPr>
              <a:t>postgresql</a:t>
            </a:r>
            <a:r>
              <a:rPr lang="pl-PL" sz="2000" b="1" dirty="0">
                <a:solidFill>
                  <a:schemeClr val="bg1"/>
                </a:solidFill>
              </a:rPr>
              <a:t> do przechowywania danych z aplikacji:</a:t>
            </a:r>
          </a:p>
          <a:p>
            <a:pPr algn="just"/>
            <a:r>
              <a:rPr lang="pl-PL" sz="2000" b="1" dirty="0">
                <a:solidFill>
                  <a:srgbClr val="0070C0"/>
                </a:solidFill>
              </a:rPr>
              <a:t>https://www.postgresql.org/</a:t>
            </a:r>
          </a:p>
        </p:txBody>
      </p:sp>
    </p:spTree>
    <p:extLst>
      <p:ext uri="{BB962C8B-B14F-4D97-AF65-F5344CB8AC3E}">
        <p14:creationId xmlns:p14="http://schemas.microsoft.com/office/powerpoint/2010/main" val="3439365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pPr algn="ctr"/>
            <a:r>
              <a:rPr lang="pl-PL" dirty="0">
                <a:solidFill>
                  <a:srgbClr val="FFC000"/>
                </a:solidFill>
              </a:rPr>
              <a:t>ZAPRASZAM NA PRZERWĘ</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a:bodyPr>
          <a:lstStyle/>
          <a:p>
            <a:pPr algn="just"/>
            <a:endParaRPr lang="pl-PL" sz="2000" b="1" dirty="0">
              <a:solidFill>
                <a:srgbClr val="0070C0"/>
              </a:solidFill>
            </a:endParaRPr>
          </a:p>
        </p:txBody>
      </p:sp>
    </p:spTree>
    <p:extLst>
      <p:ext uri="{BB962C8B-B14F-4D97-AF65-F5344CB8AC3E}">
        <p14:creationId xmlns:p14="http://schemas.microsoft.com/office/powerpoint/2010/main" val="1931012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fontScale="85000" lnSpcReduction="20000"/>
          </a:bodyPr>
          <a:lstStyle/>
          <a:p>
            <a:pPr algn="just"/>
            <a:r>
              <a:rPr lang="pl-PL" sz="2000" b="1" dirty="0">
                <a:solidFill>
                  <a:schemeClr val="bg1"/>
                </a:solidFill>
              </a:rPr>
              <a:t>Podstawowe pojęcia związane z logiką </a:t>
            </a:r>
            <a:r>
              <a:rPr lang="pl-PL" sz="2000" b="1" dirty="0" err="1">
                <a:solidFill>
                  <a:schemeClr val="bg1"/>
                </a:solidFill>
              </a:rPr>
              <a:t>PyQt</a:t>
            </a:r>
            <a:r>
              <a:rPr lang="pl-PL" sz="2000" b="1" dirty="0">
                <a:solidFill>
                  <a:schemeClr val="bg1"/>
                </a:solidFill>
              </a:rPr>
              <a:t> zawierają.</a:t>
            </a:r>
          </a:p>
          <a:p>
            <a:pPr algn="just"/>
            <a:r>
              <a:rPr lang="en-US" sz="2000" b="1" dirty="0">
                <a:solidFill>
                  <a:srgbClr val="0070C0"/>
                </a:solidFill>
              </a:rPr>
              <a:t>Widgets</a:t>
            </a:r>
          </a:p>
          <a:p>
            <a:pPr algn="just"/>
            <a:r>
              <a:rPr lang="en-US" sz="2000" b="1" dirty="0">
                <a:solidFill>
                  <a:srgbClr val="0070C0"/>
                </a:solidFill>
              </a:rPr>
              <a:t>Layout managers</a:t>
            </a:r>
          </a:p>
          <a:p>
            <a:pPr algn="just"/>
            <a:r>
              <a:rPr lang="en-US" sz="2000" b="1" dirty="0">
                <a:solidFill>
                  <a:srgbClr val="0070C0"/>
                </a:solidFill>
              </a:rPr>
              <a:t>Dialogs</a:t>
            </a:r>
          </a:p>
          <a:p>
            <a:pPr algn="just"/>
            <a:r>
              <a:rPr lang="en-US" sz="2000" b="1" dirty="0">
                <a:solidFill>
                  <a:srgbClr val="0070C0"/>
                </a:solidFill>
              </a:rPr>
              <a:t>Main windows</a:t>
            </a:r>
          </a:p>
          <a:p>
            <a:pPr algn="just"/>
            <a:r>
              <a:rPr lang="en-US" sz="2000" b="1" dirty="0">
                <a:solidFill>
                  <a:srgbClr val="0070C0"/>
                </a:solidFill>
              </a:rPr>
              <a:t>Applications</a:t>
            </a:r>
          </a:p>
          <a:p>
            <a:pPr algn="just"/>
            <a:r>
              <a:rPr lang="en-US" sz="2000" b="1" dirty="0">
                <a:solidFill>
                  <a:srgbClr val="0070C0"/>
                </a:solidFill>
              </a:rPr>
              <a:t>Event loops</a:t>
            </a:r>
          </a:p>
          <a:p>
            <a:pPr algn="just"/>
            <a:r>
              <a:rPr lang="en-US" sz="2000" b="1" dirty="0">
                <a:solidFill>
                  <a:srgbClr val="0070C0"/>
                </a:solidFill>
              </a:rPr>
              <a:t>Signals and slots</a:t>
            </a:r>
            <a:endParaRPr lang="pl-PL" sz="2000" b="1" dirty="0">
              <a:solidFill>
                <a:srgbClr val="0070C0"/>
              </a:solidFill>
            </a:endParaRPr>
          </a:p>
        </p:txBody>
      </p:sp>
    </p:spTree>
    <p:extLst>
      <p:ext uri="{BB962C8B-B14F-4D97-AF65-F5344CB8AC3E}">
        <p14:creationId xmlns:p14="http://schemas.microsoft.com/office/powerpoint/2010/main" val="1911700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4229824"/>
          </a:xfrm>
        </p:spPr>
        <p:txBody>
          <a:bodyPr>
            <a:normAutofit fontScale="77500" lnSpcReduction="20000"/>
          </a:bodyPr>
          <a:lstStyle/>
          <a:p>
            <a:pPr algn="just"/>
            <a:r>
              <a:rPr lang="pl-PL" sz="2000" b="1" dirty="0">
                <a:solidFill>
                  <a:schemeClr val="bg1"/>
                </a:solidFill>
              </a:rPr>
              <a:t>Podstawowe pojęcia związane z logiką </a:t>
            </a:r>
            <a:r>
              <a:rPr lang="pl-PL" sz="2000" b="1" dirty="0" err="1">
                <a:solidFill>
                  <a:schemeClr val="bg1"/>
                </a:solidFill>
              </a:rPr>
              <a:t>PyQt</a:t>
            </a:r>
            <a:r>
              <a:rPr lang="pl-PL" sz="2000" b="1" dirty="0">
                <a:solidFill>
                  <a:schemeClr val="bg1"/>
                </a:solidFill>
              </a:rPr>
              <a:t> zawierają.</a:t>
            </a:r>
          </a:p>
          <a:p>
            <a:pPr algn="just"/>
            <a:r>
              <a:rPr lang="en-US" sz="2000" b="1" dirty="0">
                <a:solidFill>
                  <a:srgbClr val="0070C0"/>
                </a:solidFill>
              </a:rPr>
              <a:t>Applications</a:t>
            </a:r>
          </a:p>
          <a:p>
            <a:pPr algn="just"/>
            <a:r>
              <a:rPr lang="en-US" sz="2000" b="1" dirty="0">
                <a:solidFill>
                  <a:srgbClr val="0070C0"/>
                </a:solidFill>
              </a:rPr>
              <a:t>Widgets</a:t>
            </a:r>
            <a:endParaRPr lang="pl-PL" sz="2000" b="1" dirty="0">
              <a:solidFill>
                <a:srgbClr val="0070C0"/>
              </a:solidFill>
            </a:endParaRPr>
          </a:p>
          <a:p>
            <a:pPr algn="just"/>
            <a:r>
              <a:rPr lang="en-US" sz="2000" b="1" dirty="0">
                <a:solidFill>
                  <a:srgbClr val="0070C0"/>
                </a:solidFill>
              </a:rPr>
              <a:t>Event loops</a:t>
            </a:r>
          </a:p>
          <a:p>
            <a:pPr algn="just"/>
            <a:r>
              <a:rPr lang="en-US" sz="2000" b="1" dirty="0">
                <a:solidFill>
                  <a:srgbClr val="0070C0"/>
                </a:solidFill>
              </a:rPr>
              <a:t>Main windows</a:t>
            </a:r>
            <a:endParaRPr lang="pl-PL" sz="2000" b="1" dirty="0">
              <a:solidFill>
                <a:srgbClr val="0070C0"/>
              </a:solidFill>
            </a:endParaRPr>
          </a:p>
          <a:p>
            <a:pPr algn="just"/>
            <a:r>
              <a:rPr lang="en-US" sz="2000" b="1" dirty="0">
                <a:solidFill>
                  <a:srgbClr val="0070C0"/>
                </a:solidFill>
              </a:rPr>
              <a:t>Signals and slots</a:t>
            </a:r>
            <a:endParaRPr lang="pl-PL" sz="2000" b="1" dirty="0">
              <a:solidFill>
                <a:srgbClr val="0070C0"/>
              </a:solidFill>
            </a:endParaRPr>
          </a:p>
          <a:p>
            <a:pPr algn="just"/>
            <a:r>
              <a:rPr lang="en-US" sz="2000" b="1" dirty="0">
                <a:solidFill>
                  <a:srgbClr val="0070C0"/>
                </a:solidFill>
              </a:rPr>
              <a:t>Layout managers</a:t>
            </a:r>
          </a:p>
          <a:p>
            <a:pPr algn="just"/>
            <a:r>
              <a:rPr lang="en-US" sz="2000" b="1" dirty="0">
                <a:solidFill>
                  <a:srgbClr val="0070C0"/>
                </a:solidFill>
              </a:rPr>
              <a:t>Dialogs</a:t>
            </a:r>
          </a:p>
          <a:p>
            <a:pPr algn="just"/>
            <a:r>
              <a:rPr lang="pl-PL" sz="2000" b="1" dirty="0">
                <a:solidFill>
                  <a:schemeClr val="bg1"/>
                </a:solidFill>
              </a:rPr>
              <a:t>Te elementy będą elementami składowymi aplikacji </a:t>
            </a:r>
            <a:r>
              <a:rPr lang="pl-PL" sz="2000" b="1" dirty="0" err="1">
                <a:solidFill>
                  <a:schemeClr val="bg1"/>
                </a:solidFill>
              </a:rPr>
              <a:t>PyQt</a:t>
            </a:r>
            <a:r>
              <a:rPr lang="pl-PL" sz="2000" b="1" dirty="0">
                <a:solidFill>
                  <a:schemeClr val="bg1"/>
                </a:solidFill>
              </a:rPr>
              <a:t> GUI. Większość z nich jest reprezentowana jako klasy </a:t>
            </a:r>
            <a:r>
              <a:rPr lang="pl-PL" sz="2000" b="1" dirty="0" err="1">
                <a:solidFill>
                  <a:schemeClr val="bg1"/>
                </a:solidFill>
              </a:rPr>
              <a:t>Pythona</a:t>
            </a:r>
            <a:r>
              <a:rPr lang="pl-PL" sz="2000" b="1" dirty="0">
                <a:solidFill>
                  <a:schemeClr val="bg1"/>
                </a:solidFill>
              </a:rPr>
              <a:t>. PyQt6.QtWidgets to moduł udostępniający wszystkie te klasy. Te elementy są niezwykle ważne,  będą omawiane dalej na przykładach praktycznych</a:t>
            </a:r>
          </a:p>
        </p:txBody>
      </p:sp>
    </p:spTree>
    <p:extLst>
      <p:ext uri="{BB962C8B-B14F-4D97-AF65-F5344CB8AC3E}">
        <p14:creationId xmlns:p14="http://schemas.microsoft.com/office/powerpoint/2010/main" val="216105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a:bodyPr>
          <a:lstStyle/>
          <a:p>
            <a:pPr algn="just"/>
            <a:r>
              <a:rPr lang="pl-PL" sz="2000" b="1" dirty="0">
                <a:solidFill>
                  <a:schemeClr val="bg1"/>
                </a:solidFill>
              </a:rPr>
              <a:t>Zacznijmy od </a:t>
            </a:r>
            <a:r>
              <a:rPr lang="pl-PL" sz="2000" b="1" dirty="0" err="1">
                <a:solidFill>
                  <a:schemeClr val="bg1"/>
                </a:solidFill>
              </a:rPr>
              <a:t>ćwicznia</a:t>
            </a:r>
            <a:r>
              <a:rPr lang="pl-PL" sz="2000" b="1" dirty="0">
                <a:solidFill>
                  <a:schemeClr val="bg1"/>
                </a:solidFill>
              </a:rPr>
              <a:t> praktycznego.</a:t>
            </a:r>
          </a:p>
          <a:p>
            <a:pPr algn="just"/>
            <a:r>
              <a:rPr lang="pl-PL" sz="2000" b="1" dirty="0">
                <a:solidFill>
                  <a:schemeClr val="bg1"/>
                </a:solidFill>
              </a:rPr>
              <a:t>Stwórzmy prostą aplikację okienkową!</a:t>
            </a:r>
          </a:p>
          <a:p>
            <a:pPr algn="just"/>
            <a:r>
              <a:rPr lang="pl-PL" sz="2000" b="1" dirty="0">
                <a:solidFill>
                  <a:schemeClr val="bg1"/>
                </a:solidFill>
              </a:rPr>
              <a:t>1. w środowisku </a:t>
            </a:r>
            <a:r>
              <a:rPr lang="pl-PL" sz="2000" b="1" dirty="0" err="1">
                <a:solidFill>
                  <a:schemeClr val="bg1"/>
                </a:solidFill>
              </a:rPr>
              <a:t>venv</a:t>
            </a:r>
            <a:r>
              <a:rPr lang="pl-PL" sz="2000" b="1" dirty="0">
                <a:solidFill>
                  <a:schemeClr val="bg1"/>
                </a:solidFill>
              </a:rPr>
              <a:t> utwórzmy folder przykłady</a:t>
            </a:r>
          </a:p>
          <a:p>
            <a:pPr algn="just"/>
            <a:r>
              <a:rPr lang="pl-PL" sz="2000" b="1" dirty="0">
                <a:solidFill>
                  <a:schemeClr val="bg1"/>
                </a:solidFill>
              </a:rPr>
              <a:t>2. utwórzmy plik p1_start.py</a:t>
            </a:r>
          </a:p>
          <a:p>
            <a:pPr algn="just"/>
            <a:r>
              <a:rPr lang="pl-PL" sz="2000" b="1" dirty="0">
                <a:solidFill>
                  <a:schemeClr val="bg1"/>
                </a:solidFill>
              </a:rPr>
              <a:t>3. rozpocznijmy wprowadzanie kodu</a:t>
            </a:r>
            <a:endParaRPr lang="pl-PL" sz="2000" b="1" dirty="0">
              <a:solidFill>
                <a:srgbClr val="0070C0"/>
              </a:solidFill>
            </a:endParaRPr>
          </a:p>
        </p:txBody>
      </p:sp>
    </p:spTree>
    <p:extLst>
      <p:ext uri="{BB962C8B-B14F-4D97-AF65-F5344CB8AC3E}">
        <p14:creationId xmlns:p14="http://schemas.microsoft.com/office/powerpoint/2010/main" val="383212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GUI –graficzny interfejs użytkownika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algn="just"/>
            <a:r>
              <a:rPr lang="pl-PL" sz="2000" dirty="0">
                <a:solidFill>
                  <a:schemeClr val="bg1"/>
                </a:solidFill>
              </a:rPr>
              <a:t>Te wczesne systemy miały już wiele funkcji, które uważamy za oczywiste w nowoczesnych graficznych interfejsach użytkownika, w tym okna, menu, przyciski opcji, pola wyboru i późniejsze ikony. Ta kombinacja funkcji - dała nam wczesny akronim używany dla tego typu interfejsów: WIMP (</a:t>
            </a:r>
            <a:r>
              <a:rPr lang="pl-PL" sz="2000" dirty="0" err="1">
                <a:solidFill>
                  <a:schemeClr val="bg1"/>
                </a:solidFill>
              </a:rPr>
              <a:t>windows</a:t>
            </a:r>
            <a:r>
              <a:rPr lang="pl-PL" sz="2000" dirty="0">
                <a:solidFill>
                  <a:schemeClr val="bg1"/>
                </a:solidFill>
              </a:rPr>
              <a:t>, </a:t>
            </a:r>
            <a:r>
              <a:rPr lang="pl-PL" sz="2000" dirty="0" err="1">
                <a:solidFill>
                  <a:schemeClr val="bg1"/>
                </a:solidFill>
              </a:rPr>
              <a:t>icons</a:t>
            </a:r>
            <a:r>
              <a:rPr lang="pl-PL" sz="2000" dirty="0">
                <a:solidFill>
                  <a:schemeClr val="bg1"/>
                </a:solidFill>
              </a:rPr>
              <a:t>, </a:t>
            </a:r>
            <a:r>
              <a:rPr lang="pl-PL" sz="2000" dirty="0" err="1">
                <a:solidFill>
                  <a:schemeClr val="bg1"/>
                </a:solidFill>
              </a:rPr>
              <a:t>menus</a:t>
            </a:r>
            <a:r>
              <a:rPr lang="pl-PL" sz="2000" dirty="0">
                <a:solidFill>
                  <a:schemeClr val="bg1"/>
                </a:solidFill>
              </a:rPr>
              <a:t>, </a:t>
            </a:r>
            <a:r>
              <a:rPr lang="pl-PL" sz="2000" dirty="0" err="1">
                <a:solidFill>
                  <a:schemeClr val="bg1"/>
                </a:solidFill>
              </a:rPr>
              <a:t>pointing</a:t>
            </a:r>
            <a:r>
              <a:rPr lang="pl-PL" sz="2000" dirty="0">
                <a:solidFill>
                  <a:schemeClr val="bg1"/>
                </a:solidFill>
              </a:rPr>
              <a:t> </a:t>
            </a:r>
            <a:r>
              <a:rPr lang="pl-PL" sz="2000" dirty="0" err="1">
                <a:solidFill>
                  <a:schemeClr val="bg1"/>
                </a:solidFill>
              </a:rPr>
              <a:t>device</a:t>
            </a:r>
            <a:r>
              <a:rPr lang="pl-PL" sz="2000" dirty="0">
                <a:solidFill>
                  <a:schemeClr val="bg1"/>
                </a:solidFill>
              </a:rPr>
              <a:t>).</a:t>
            </a:r>
          </a:p>
        </p:txBody>
      </p:sp>
    </p:spTree>
    <p:extLst>
      <p:ext uri="{BB962C8B-B14F-4D97-AF65-F5344CB8AC3E}">
        <p14:creationId xmlns:p14="http://schemas.microsoft.com/office/powerpoint/2010/main" val="3996223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a:bodyPr>
          <a:lstStyle/>
          <a:p>
            <a:pPr algn="just"/>
            <a:r>
              <a:rPr lang="pl-PL" sz="2000" b="1" dirty="0">
                <a:solidFill>
                  <a:schemeClr val="bg1"/>
                </a:solidFill>
              </a:rPr>
              <a:t>Zacznijmy od </a:t>
            </a:r>
            <a:r>
              <a:rPr lang="pl-PL" sz="2000" b="1" dirty="0" err="1">
                <a:solidFill>
                  <a:schemeClr val="bg1"/>
                </a:solidFill>
              </a:rPr>
              <a:t>ćwicznia</a:t>
            </a:r>
            <a:r>
              <a:rPr lang="pl-PL" sz="2000" b="1" dirty="0">
                <a:solidFill>
                  <a:schemeClr val="bg1"/>
                </a:solidFill>
              </a:rPr>
              <a:t> praktycznego.</a:t>
            </a:r>
          </a:p>
          <a:p>
            <a:pPr algn="just"/>
            <a:r>
              <a:rPr lang="pl-PL" sz="2000" b="1" dirty="0">
                <a:solidFill>
                  <a:schemeClr val="bg1"/>
                </a:solidFill>
              </a:rPr>
              <a:t>Stwórzmy prostą aplikację okienkową!</a:t>
            </a:r>
          </a:p>
          <a:p>
            <a:pPr algn="just"/>
            <a:r>
              <a:rPr lang="pl-PL" sz="2000" b="1" dirty="0">
                <a:solidFill>
                  <a:schemeClr val="bg1"/>
                </a:solidFill>
              </a:rPr>
              <a:t>1. w środowisku </a:t>
            </a:r>
            <a:r>
              <a:rPr lang="pl-PL" sz="2000" b="1" dirty="0" err="1">
                <a:solidFill>
                  <a:schemeClr val="bg1"/>
                </a:solidFill>
              </a:rPr>
              <a:t>venv</a:t>
            </a:r>
            <a:r>
              <a:rPr lang="pl-PL" sz="2000" b="1" dirty="0">
                <a:solidFill>
                  <a:schemeClr val="bg1"/>
                </a:solidFill>
              </a:rPr>
              <a:t> utwórzmy folder przykłady</a:t>
            </a:r>
          </a:p>
          <a:p>
            <a:pPr algn="just"/>
            <a:r>
              <a:rPr lang="pl-PL" sz="2000" b="1" dirty="0">
                <a:solidFill>
                  <a:schemeClr val="bg1"/>
                </a:solidFill>
              </a:rPr>
              <a:t>2. utwórzmy plik p1_start.py</a:t>
            </a:r>
          </a:p>
          <a:p>
            <a:pPr algn="just"/>
            <a:r>
              <a:rPr lang="pl-PL" sz="2000" b="1" dirty="0">
                <a:solidFill>
                  <a:schemeClr val="bg1"/>
                </a:solidFill>
              </a:rPr>
              <a:t>3. rozpocznijmy wprowadzanie kodu</a:t>
            </a:r>
          </a:p>
          <a:p>
            <a:pPr algn="just"/>
            <a:endParaRPr lang="pl-PL" sz="2000" b="1" dirty="0">
              <a:solidFill>
                <a:schemeClr val="bg1"/>
              </a:solidFill>
            </a:endParaRPr>
          </a:p>
          <a:p>
            <a:pPr algn="just"/>
            <a:endParaRPr lang="pl-PL" sz="2000" b="1" dirty="0">
              <a:solidFill>
                <a:srgbClr val="0070C0"/>
              </a:solidFill>
            </a:endParaRPr>
          </a:p>
        </p:txBody>
      </p:sp>
    </p:spTree>
    <p:extLst>
      <p:ext uri="{BB962C8B-B14F-4D97-AF65-F5344CB8AC3E}">
        <p14:creationId xmlns:p14="http://schemas.microsoft.com/office/powerpoint/2010/main" val="2524184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a:bodyPr>
          <a:lstStyle/>
          <a:p>
            <a:pPr algn="just"/>
            <a:r>
              <a:rPr lang="pl-PL" sz="2000" b="1" dirty="0">
                <a:solidFill>
                  <a:schemeClr val="bg1"/>
                </a:solidFill>
              </a:rPr>
              <a:t>Efekt:</a:t>
            </a:r>
          </a:p>
          <a:p>
            <a:pPr algn="just"/>
            <a:endParaRPr lang="pl-PL" sz="2000" b="1" dirty="0">
              <a:solidFill>
                <a:schemeClr val="bg1"/>
              </a:solidFill>
            </a:endParaRPr>
          </a:p>
          <a:p>
            <a:pPr algn="just"/>
            <a:endParaRPr lang="pl-PL" sz="2000" b="1" dirty="0">
              <a:solidFill>
                <a:schemeClr val="bg1"/>
              </a:solidFill>
            </a:endParaRPr>
          </a:p>
          <a:p>
            <a:pPr algn="just"/>
            <a:endParaRPr lang="pl-PL" sz="2000" b="1" dirty="0">
              <a:solidFill>
                <a:srgbClr val="0070C0"/>
              </a:solidFill>
            </a:endParaRPr>
          </a:p>
        </p:txBody>
      </p:sp>
      <p:pic>
        <p:nvPicPr>
          <p:cNvPr id="5" name="Picture 4" descr="Graphical user interface&#10;&#10;Description automatically generated with low confidence">
            <a:extLst>
              <a:ext uri="{FF2B5EF4-FFF2-40B4-BE49-F238E27FC236}">
                <a16:creationId xmlns:a16="http://schemas.microsoft.com/office/drawing/2014/main" id="{F99DD2F6-5A10-442A-B3C3-D61FB33B0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806" y="2568348"/>
            <a:ext cx="4277347" cy="3400624"/>
          </a:xfrm>
          <a:prstGeom prst="rect">
            <a:avLst/>
          </a:prstGeom>
        </p:spPr>
      </p:pic>
    </p:spTree>
    <p:extLst>
      <p:ext uri="{BB962C8B-B14F-4D97-AF65-F5344CB8AC3E}">
        <p14:creationId xmlns:p14="http://schemas.microsoft.com/office/powerpoint/2010/main" val="2238942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a:bodyPr>
          <a:lstStyle/>
          <a:p>
            <a:pPr algn="just"/>
            <a:r>
              <a:rPr lang="pl-PL" sz="2000" b="1" dirty="0">
                <a:solidFill>
                  <a:schemeClr val="bg1"/>
                </a:solidFill>
              </a:rPr>
              <a:t>Przejdźmy przez kod wiersz po wierszu, aby dokładnie zrozumieć, co się dzieje.</a:t>
            </a:r>
          </a:p>
          <a:p>
            <a:pPr algn="just"/>
            <a:r>
              <a:rPr lang="pl-PL" sz="2000" b="1" dirty="0">
                <a:solidFill>
                  <a:schemeClr val="bg1"/>
                </a:solidFill>
              </a:rPr>
              <a:t>Najpierw importujemy klasy PyQt6, którego potrzebujemy do aplikacji. Tutaj importujemy </a:t>
            </a:r>
            <a:r>
              <a:rPr lang="pl-PL" sz="2000" b="1" dirty="0" err="1">
                <a:solidFill>
                  <a:schemeClr val="bg1"/>
                </a:solidFill>
              </a:rPr>
              <a:t>QApplication</a:t>
            </a:r>
            <a:r>
              <a:rPr lang="pl-PL" sz="2000" b="1" dirty="0">
                <a:solidFill>
                  <a:schemeClr val="bg1"/>
                </a:solidFill>
              </a:rPr>
              <a:t>, moduł obsługi aplikacji i </a:t>
            </a:r>
            <a:r>
              <a:rPr lang="pl-PL" sz="2000" b="1" dirty="0" err="1">
                <a:solidFill>
                  <a:schemeClr val="bg1"/>
                </a:solidFill>
              </a:rPr>
              <a:t>QWidget</a:t>
            </a:r>
            <a:r>
              <a:rPr lang="pl-PL" sz="2000" b="1" dirty="0">
                <a:solidFill>
                  <a:schemeClr val="bg1"/>
                </a:solidFill>
              </a:rPr>
              <a:t>, podstawowy pusty widżet GUI, oba z modułu </a:t>
            </a:r>
            <a:r>
              <a:rPr lang="pl-PL" sz="2000" b="1" dirty="0" err="1">
                <a:solidFill>
                  <a:schemeClr val="bg1"/>
                </a:solidFill>
              </a:rPr>
              <a:t>QtWidgets</a:t>
            </a:r>
            <a:r>
              <a:rPr lang="pl-PL" sz="2000" b="1" dirty="0">
                <a:solidFill>
                  <a:schemeClr val="bg1"/>
                </a:solidFill>
              </a:rPr>
              <a:t>.</a:t>
            </a:r>
          </a:p>
          <a:p>
            <a:pPr algn="just"/>
            <a:endParaRPr lang="pl-PL" sz="2000" b="1" dirty="0">
              <a:solidFill>
                <a:schemeClr val="bg1"/>
              </a:solidFill>
            </a:endParaRPr>
          </a:p>
          <a:p>
            <a:pPr algn="just"/>
            <a:r>
              <a:rPr lang="pl-PL" sz="2000" b="0" dirty="0">
                <a:solidFill>
                  <a:srgbClr val="569CD6"/>
                </a:solidFill>
                <a:effectLst/>
                <a:latin typeface="Consolas" panose="020B0609020204030204" pitchFamily="49" charset="0"/>
              </a:rPr>
              <a:t>from</a:t>
            </a:r>
            <a:r>
              <a:rPr lang="pl-PL" sz="2000" b="0" dirty="0">
                <a:solidFill>
                  <a:srgbClr val="D4D4D4"/>
                </a:solidFill>
                <a:effectLst/>
                <a:latin typeface="Consolas" panose="020B0609020204030204" pitchFamily="49" charset="0"/>
              </a:rPr>
              <a:t> PyQt6.QtWidgets </a:t>
            </a:r>
            <a:r>
              <a:rPr lang="pl-PL" sz="2000" b="0" dirty="0">
                <a:solidFill>
                  <a:srgbClr val="569CD6"/>
                </a:solidFill>
                <a:effectLst/>
                <a:latin typeface="Consolas" panose="020B0609020204030204" pitchFamily="49" charset="0"/>
              </a:rPr>
              <a:t>import</a:t>
            </a:r>
            <a:r>
              <a:rPr lang="pl-PL" sz="2000" b="0" dirty="0">
                <a:solidFill>
                  <a:srgbClr val="D4D4D4"/>
                </a:solidFill>
                <a:effectLst/>
                <a:latin typeface="Consolas" panose="020B0609020204030204" pitchFamily="49" charset="0"/>
              </a:rPr>
              <a:t> </a:t>
            </a:r>
            <a:r>
              <a:rPr lang="pl-PL" sz="2000" b="0" dirty="0" err="1">
                <a:solidFill>
                  <a:srgbClr val="D4D4D4"/>
                </a:solidFill>
                <a:effectLst/>
                <a:latin typeface="Consolas" panose="020B0609020204030204" pitchFamily="49" charset="0"/>
              </a:rPr>
              <a:t>QApplication</a:t>
            </a:r>
            <a:r>
              <a:rPr lang="pl-PL" sz="2000" b="0" dirty="0">
                <a:solidFill>
                  <a:srgbClr val="D4D4D4"/>
                </a:solidFill>
                <a:effectLst/>
                <a:latin typeface="Consolas" panose="020B0609020204030204" pitchFamily="49" charset="0"/>
              </a:rPr>
              <a:t>, </a:t>
            </a:r>
            <a:r>
              <a:rPr lang="pl-PL" sz="2000" b="0" dirty="0" err="1">
                <a:solidFill>
                  <a:srgbClr val="D4D4D4"/>
                </a:solidFill>
                <a:effectLst/>
                <a:latin typeface="Consolas" panose="020B0609020204030204" pitchFamily="49" charset="0"/>
              </a:rPr>
              <a:t>QWidget</a:t>
            </a:r>
            <a:endParaRPr lang="pl-PL" sz="2000" b="0" dirty="0">
              <a:solidFill>
                <a:srgbClr val="D4D4D4"/>
              </a:solidFill>
              <a:effectLst/>
              <a:latin typeface="Consolas" panose="020B0609020204030204" pitchFamily="49" charset="0"/>
            </a:endParaRPr>
          </a:p>
          <a:p>
            <a:pPr algn="just"/>
            <a:endParaRPr lang="pl-PL" sz="2000" b="1" dirty="0">
              <a:solidFill>
                <a:srgbClr val="0070C0"/>
              </a:solidFill>
            </a:endParaRPr>
          </a:p>
        </p:txBody>
      </p:sp>
      <p:sp>
        <p:nvSpPr>
          <p:cNvPr id="4" name="TextBox 3">
            <a:extLst>
              <a:ext uri="{FF2B5EF4-FFF2-40B4-BE49-F238E27FC236}">
                <a16:creationId xmlns:a16="http://schemas.microsoft.com/office/drawing/2014/main" id="{C6268D05-D266-4B57-94AE-2FAADC1468F9}"/>
              </a:ext>
            </a:extLst>
          </p:cNvPr>
          <p:cNvSpPr txBox="1"/>
          <p:nvPr/>
        </p:nvSpPr>
        <p:spPr>
          <a:xfrm>
            <a:off x="1325461" y="5897461"/>
            <a:ext cx="6399188" cy="369332"/>
          </a:xfrm>
          <a:prstGeom prst="rect">
            <a:avLst/>
          </a:prstGeom>
          <a:noFill/>
        </p:spPr>
        <p:txBody>
          <a:bodyPr wrap="none" rtlCol="0">
            <a:spAutoFit/>
          </a:bodyPr>
          <a:lstStyle/>
          <a:p>
            <a:r>
              <a:rPr lang="pl-PL" b="1" dirty="0">
                <a:solidFill>
                  <a:schemeClr val="bg1">
                    <a:lumMod val="95000"/>
                  </a:schemeClr>
                </a:solidFill>
              </a:rPr>
              <a:t>Głównymi modułami dla </a:t>
            </a:r>
            <a:r>
              <a:rPr lang="pl-PL" b="1" dirty="0" err="1">
                <a:solidFill>
                  <a:schemeClr val="bg1">
                    <a:lumMod val="95000"/>
                  </a:schemeClr>
                </a:solidFill>
              </a:rPr>
              <a:t>Qt</a:t>
            </a:r>
            <a:r>
              <a:rPr lang="pl-PL" b="1" dirty="0">
                <a:solidFill>
                  <a:schemeClr val="bg1">
                    <a:lumMod val="95000"/>
                  </a:schemeClr>
                </a:solidFill>
              </a:rPr>
              <a:t> są </a:t>
            </a:r>
            <a:r>
              <a:rPr lang="pl-PL" b="1" dirty="0" err="1">
                <a:solidFill>
                  <a:srgbClr val="FFFF00"/>
                </a:solidFill>
              </a:rPr>
              <a:t>QtWidgets</a:t>
            </a:r>
            <a:r>
              <a:rPr lang="pl-PL" b="1" dirty="0">
                <a:solidFill>
                  <a:srgbClr val="FFFF00"/>
                </a:solidFill>
              </a:rPr>
              <a:t>, </a:t>
            </a:r>
            <a:r>
              <a:rPr lang="pl-PL" b="1" dirty="0" err="1">
                <a:solidFill>
                  <a:srgbClr val="FFFF00"/>
                </a:solidFill>
              </a:rPr>
              <a:t>QtGui</a:t>
            </a:r>
            <a:r>
              <a:rPr lang="pl-PL" b="1" dirty="0">
                <a:solidFill>
                  <a:srgbClr val="FFFF00"/>
                </a:solidFill>
              </a:rPr>
              <a:t> i </a:t>
            </a:r>
            <a:r>
              <a:rPr lang="pl-PL" b="1" dirty="0" err="1">
                <a:solidFill>
                  <a:srgbClr val="FFFF00"/>
                </a:solidFill>
              </a:rPr>
              <a:t>QtCore</a:t>
            </a:r>
            <a:r>
              <a:rPr lang="pl-PL" b="1" dirty="0">
                <a:solidFill>
                  <a:schemeClr val="bg1">
                    <a:lumMod val="95000"/>
                  </a:schemeClr>
                </a:solidFill>
              </a:rPr>
              <a:t>.</a:t>
            </a:r>
          </a:p>
        </p:txBody>
      </p:sp>
    </p:spTree>
    <p:extLst>
      <p:ext uri="{BB962C8B-B14F-4D97-AF65-F5344CB8AC3E}">
        <p14:creationId xmlns:p14="http://schemas.microsoft.com/office/powerpoint/2010/main" val="3503253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a:bodyPr>
          <a:lstStyle/>
          <a:p>
            <a:pPr algn="just"/>
            <a:r>
              <a:rPr lang="pl-PL" sz="2000" b="1" dirty="0">
                <a:solidFill>
                  <a:schemeClr val="bg1"/>
                </a:solidFill>
              </a:rPr>
              <a:t>Następnie tworzymy instancję </a:t>
            </a:r>
            <a:r>
              <a:rPr lang="pl-PL" sz="2000" b="1" dirty="0" err="1">
                <a:solidFill>
                  <a:schemeClr val="bg1"/>
                </a:solidFill>
              </a:rPr>
              <a:t>QApplication</a:t>
            </a:r>
            <a:r>
              <a:rPr lang="pl-PL" sz="2000" b="1" dirty="0">
                <a:solidFill>
                  <a:schemeClr val="bg1"/>
                </a:solidFill>
              </a:rPr>
              <a:t>, przekazując </a:t>
            </a:r>
            <a:r>
              <a:rPr lang="pl-PL" sz="2000" b="1" dirty="0" err="1">
                <a:solidFill>
                  <a:schemeClr val="bg1"/>
                </a:solidFill>
              </a:rPr>
              <a:t>sys.arg</a:t>
            </a:r>
            <a:r>
              <a:rPr lang="pl-PL" sz="2000" b="1" dirty="0">
                <a:solidFill>
                  <a:schemeClr val="bg1"/>
                </a:solidFill>
              </a:rPr>
              <a:t>, czyli listę </a:t>
            </a:r>
            <a:r>
              <a:rPr lang="pl-PL" sz="2000" b="1" dirty="0" err="1">
                <a:solidFill>
                  <a:schemeClr val="bg1"/>
                </a:solidFill>
              </a:rPr>
              <a:t>Pythona</a:t>
            </a:r>
            <a:r>
              <a:rPr lang="pl-PL" sz="2000" b="1" dirty="0">
                <a:solidFill>
                  <a:schemeClr val="bg1"/>
                </a:solidFill>
              </a:rPr>
              <a:t> zawierającą argumenty wiersza poleceń przekazane do kodu.</a:t>
            </a:r>
          </a:p>
          <a:p>
            <a:r>
              <a:rPr lang="pl-PL" sz="2000" b="0" dirty="0" err="1">
                <a:solidFill>
                  <a:srgbClr val="D4D4D4"/>
                </a:solidFill>
                <a:effectLst/>
                <a:latin typeface="Consolas" panose="020B0609020204030204" pitchFamily="49" charset="0"/>
              </a:rPr>
              <a:t>app</a:t>
            </a:r>
            <a:r>
              <a:rPr lang="pl-PL" sz="2000" b="0" dirty="0">
                <a:solidFill>
                  <a:srgbClr val="D4D4D4"/>
                </a:solidFill>
                <a:effectLst/>
                <a:latin typeface="Consolas" panose="020B0609020204030204" pitchFamily="49" charset="0"/>
              </a:rPr>
              <a:t> = </a:t>
            </a:r>
            <a:r>
              <a:rPr lang="pl-PL" sz="2000" b="0" dirty="0" err="1">
                <a:solidFill>
                  <a:srgbClr val="D4D4D4"/>
                </a:solidFill>
                <a:effectLst/>
                <a:latin typeface="Consolas" panose="020B0609020204030204" pitchFamily="49" charset="0"/>
              </a:rPr>
              <a:t>QApplication</a:t>
            </a:r>
            <a:r>
              <a:rPr lang="pl-PL" sz="2000" b="0" dirty="0">
                <a:solidFill>
                  <a:srgbClr val="D4D4D4"/>
                </a:solidFill>
                <a:effectLst/>
                <a:latin typeface="Consolas" panose="020B0609020204030204" pitchFamily="49" charset="0"/>
              </a:rPr>
              <a:t>(</a:t>
            </a:r>
            <a:r>
              <a:rPr lang="pl-PL" sz="2000" b="0" dirty="0" err="1">
                <a:solidFill>
                  <a:srgbClr val="D4D4D4"/>
                </a:solidFill>
                <a:effectLst/>
                <a:latin typeface="Consolas" panose="020B0609020204030204" pitchFamily="49" charset="0"/>
              </a:rPr>
              <a:t>sys.argv</a:t>
            </a:r>
            <a:r>
              <a:rPr lang="pl-PL" sz="2000" b="0" dirty="0">
                <a:solidFill>
                  <a:srgbClr val="D4D4D4"/>
                </a:solidFill>
                <a:effectLst/>
                <a:latin typeface="Consolas" panose="020B0609020204030204" pitchFamily="49" charset="0"/>
              </a:rPr>
              <a:t>)</a:t>
            </a:r>
          </a:p>
          <a:p>
            <a:pPr algn="just"/>
            <a:r>
              <a:rPr lang="pl-PL" sz="2000" b="1" dirty="0">
                <a:solidFill>
                  <a:srgbClr val="0070C0"/>
                </a:solidFill>
              </a:rPr>
              <a:t>Jeśli wiesz, że nie będziesz używać argumentów wiersza poleceń do sterowania </a:t>
            </a:r>
            <a:r>
              <a:rPr lang="pl-PL" sz="2000" b="1" dirty="0" err="1">
                <a:solidFill>
                  <a:srgbClr val="0070C0"/>
                </a:solidFill>
              </a:rPr>
              <a:t>Qt</a:t>
            </a:r>
            <a:endParaRPr lang="pl-PL" sz="2000" b="1" dirty="0">
              <a:solidFill>
                <a:srgbClr val="0070C0"/>
              </a:solidFill>
            </a:endParaRPr>
          </a:p>
          <a:p>
            <a:pPr algn="just"/>
            <a:r>
              <a:rPr lang="pl-PL" sz="2000" b="1" dirty="0">
                <a:solidFill>
                  <a:srgbClr val="0070C0"/>
                </a:solidFill>
              </a:rPr>
              <a:t>zamiast tego możesz przekazać pustą listę, np.</a:t>
            </a:r>
          </a:p>
          <a:p>
            <a:pPr algn="just"/>
            <a:r>
              <a:rPr lang="pl-PL" sz="2000" b="1" dirty="0" err="1">
                <a:solidFill>
                  <a:schemeClr val="bg1"/>
                </a:solidFill>
              </a:rPr>
              <a:t>app</a:t>
            </a:r>
            <a:r>
              <a:rPr lang="pl-PL" sz="2000" b="1" dirty="0">
                <a:solidFill>
                  <a:schemeClr val="bg1"/>
                </a:solidFill>
              </a:rPr>
              <a:t> = </a:t>
            </a:r>
            <a:r>
              <a:rPr lang="pl-PL" sz="2000" b="1" dirty="0" err="1">
                <a:solidFill>
                  <a:schemeClr val="bg1"/>
                </a:solidFill>
              </a:rPr>
              <a:t>QApplication</a:t>
            </a:r>
            <a:r>
              <a:rPr lang="pl-PL" sz="2000" b="1" dirty="0">
                <a:solidFill>
                  <a:schemeClr val="bg1"/>
                </a:solidFill>
              </a:rPr>
              <a:t>([])</a:t>
            </a:r>
          </a:p>
        </p:txBody>
      </p:sp>
    </p:spTree>
    <p:extLst>
      <p:ext uri="{BB962C8B-B14F-4D97-AF65-F5344CB8AC3E}">
        <p14:creationId xmlns:p14="http://schemas.microsoft.com/office/powerpoint/2010/main" val="3252538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a:bodyPr>
          <a:lstStyle/>
          <a:p>
            <a:pPr algn="just"/>
            <a:r>
              <a:rPr lang="pl-PL" sz="2000" b="1" dirty="0">
                <a:solidFill>
                  <a:schemeClr val="bg1"/>
                </a:solidFill>
              </a:rPr>
              <a:t>Następnie tworzymy instancję </a:t>
            </a:r>
            <a:r>
              <a:rPr lang="pl-PL" sz="2000" b="1" dirty="0" err="1">
                <a:solidFill>
                  <a:schemeClr val="bg1"/>
                </a:solidFill>
              </a:rPr>
              <a:t>QWidget</a:t>
            </a:r>
            <a:r>
              <a:rPr lang="pl-PL" sz="2000" b="1" dirty="0">
                <a:solidFill>
                  <a:schemeClr val="bg1"/>
                </a:solidFill>
              </a:rPr>
              <a:t> używając nazwy zmiennej </a:t>
            </a:r>
            <a:r>
              <a:rPr lang="pl-PL" sz="2000" b="1" dirty="0" err="1">
                <a:solidFill>
                  <a:srgbClr val="0070C0"/>
                </a:solidFill>
              </a:rPr>
              <a:t>window</a:t>
            </a:r>
            <a:r>
              <a:rPr lang="pl-PL" sz="2000" b="1" dirty="0">
                <a:solidFill>
                  <a:schemeClr val="bg1"/>
                </a:solidFill>
              </a:rPr>
              <a:t>.</a:t>
            </a:r>
          </a:p>
          <a:p>
            <a:pPr algn="just"/>
            <a:r>
              <a:rPr lang="pl-PL" sz="2000" b="0" dirty="0" err="1">
                <a:solidFill>
                  <a:srgbClr val="D4D4D4"/>
                </a:solidFill>
                <a:effectLst/>
                <a:latin typeface="Consolas" panose="020B0609020204030204" pitchFamily="49" charset="0"/>
              </a:rPr>
              <a:t>window</a:t>
            </a:r>
            <a:r>
              <a:rPr lang="pl-PL" sz="2000" b="0" dirty="0">
                <a:solidFill>
                  <a:srgbClr val="D4D4D4"/>
                </a:solidFill>
                <a:effectLst/>
                <a:latin typeface="Consolas" panose="020B0609020204030204" pitchFamily="49" charset="0"/>
              </a:rPr>
              <a:t> = </a:t>
            </a:r>
            <a:r>
              <a:rPr lang="pl-PL" sz="2000" b="0" dirty="0" err="1">
                <a:solidFill>
                  <a:srgbClr val="D4D4D4"/>
                </a:solidFill>
                <a:effectLst/>
                <a:latin typeface="Consolas" panose="020B0609020204030204" pitchFamily="49" charset="0"/>
              </a:rPr>
              <a:t>QWidget</a:t>
            </a:r>
            <a:r>
              <a:rPr lang="pl-PL" sz="2000" b="0" dirty="0">
                <a:solidFill>
                  <a:srgbClr val="D4D4D4"/>
                </a:solidFill>
                <a:effectLst/>
                <a:latin typeface="Consolas" panose="020B0609020204030204" pitchFamily="49" charset="0"/>
              </a:rPr>
              <a:t>()</a:t>
            </a:r>
          </a:p>
          <a:p>
            <a:r>
              <a:rPr lang="pl-PL" sz="2000" b="0" dirty="0" err="1">
                <a:solidFill>
                  <a:srgbClr val="D4D4D4"/>
                </a:solidFill>
                <a:effectLst/>
                <a:latin typeface="Consolas" panose="020B0609020204030204" pitchFamily="49" charset="0"/>
              </a:rPr>
              <a:t>window.show</a:t>
            </a:r>
            <a:r>
              <a:rPr lang="pl-PL" sz="2000" b="0" dirty="0">
                <a:solidFill>
                  <a:srgbClr val="D4D4D4"/>
                </a:solidFill>
                <a:effectLst/>
                <a:latin typeface="Consolas" panose="020B0609020204030204" pitchFamily="49" charset="0"/>
              </a:rPr>
              <a:t>()</a:t>
            </a:r>
          </a:p>
          <a:p>
            <a:endParaRPr lang="pl-PL" sz="2000" b="0" dirty="0">
              <a:solidFill>
                <a:srgbClr val="D4D4D4"/>
              </a:solidFill>
              <a:effectLst/>
              <a:latin typeface="Consolas" panose="020B0609020204030204" pitchFamily="49" charset="0"/>
            </a:endParaRPr>
          </a:p>
          <a:p>
            <a:pPr algn="just"/>
            <a:r>
              <a:rPr lang="pl-PL" sz="2000" dirty="0">
                <a:solidFill>
                  <a:schemeClr val="bg1"/>
                </a:solidFill>
              </a:rPr>
              <a:t>W </a:t>
            </a:r>
            <a:r>
              <a:rPr lang="pl-PL" sz="2000" dirty="0" err="1">
                <a:solidFill>
                  <a:schemeClr val="bg1"/>
                </a:solidFill>
              </a:rPr>
              <a:t>Qt</a:t>
            </a:r>
            <a:r>
              <a:rPr lang="pl-PL" sz="2000" dirty="0">
                <a:solidFill>
                  <a:schemeClr val="bg1"/>
                </a:solidFill>
              </a:rPr>
              <a:t> wszystkie widżety najwyższego poziomu są oknami - to znaczy nie mają elementu nadrzędnego i nie są zagnieżdżone w innym widżecie lub layoucie. Oznacza to, że możesz technicznie utworzyć okno za pomocą dowolnego widżetu, który Ci się podoba.</a:t>
            </a:r>
          </a:p>
        </p:txBody>
      </p:sp>
    </p:spTree>
    <p:extLst>
      <p:ext uri="{BB962C8B-B14F-4D97-AF65-F5344CB8AC3E}">
        <p14:creationId xmlns:p14="http://schemas.microsoft.com/office/powerpoint/2010/main" val="3106411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a:bodyPr>
          <a:lstStyle/>
          <a:p>
            <a:pPr algn="just"/>
            <a:r>
              <a:rPr lang="pl-PL" sz="2000" b="1" dirty="0">
                <a:solidFill>
                  <a:schemeClr val="bg1"/>
                </a:solidFill>
              </a:rPr>
              <a:t>Następnie tworzymy instancję </a:t>
            </a:r>
            <a:r>
              <a:rPr lang="pl-PL" sz="2000" b="1" dirty="0" err="1">
                <a:solidFill>
                  <a:schemeClr val="bg1"/>
                </a:solidFill>
              </a:rPr>
              <a:t>QWidget</a:t>
            </a:r>
            <a:r>
              <a:rPr lang="pl-PL" sz="2000" b="1" dirty="0">
                <a:solidFill>
                  <a:schemeClr val="bg1"/>
                </a:solidFill>
              </a:rPr>
              <a:t> używając nazwy zmiennej </a:t>
            </a:r>
            <a:r>
              <a:rPr lang="pl-PL" sz="2000" b="1" dirty="0" err="1">
                <a:solidFill>
                  <a:srgbClr val="0070C0"/>
                </a:solidFill>
              </a:rPr>
              <a:t>window</a:t>
            </a:r>
            <a:r>
              <a:rPr lang="pl-PL" sz="2000" b="1" dirty="0">
                <a:solidFill>
                  <a:schemeClr val="bg1"/>
                </a:solidFill>
              </a:rPr>
              <a:t>.</a:t>
            </a:r>
          </a:p>
          <a:p>
            <a:pPr algn="just"/>
            <a:r>
              <a:rPr lang="pl-PL" sz="2000" b="0" dirty="0" err="1">
                <a:solidFill>
                  <a:srgbClr val="D4D4D4"/>
                </a:solidFill>
                <a:effectLst/>
                <a:latin typeface="Consolas" panose="020B0609020204030204" pitchFamily="49" charset="0"/>
              </a:rPr>
              <a:t>window</a:t>
            </a:r>
            <a:r>
              <a:rPr lang="pl-PL" sz="2000" b="0" dirty="0">
                <a:solidFill>
                  <a:srgbClr val="D4D4D4"/>
                </a:solidFill>
                <a:effectLst/>
                <a:latin typeface="Consolas" panose="020B0609020204030204" pitchFamily="49" charset="0"/>
              </a:rPr>
              <a:t> = </a:t>
            </a:r>
            <a:r>
              <a:rPr lang="pl-PL" sz="2000" b="0" dirty="0" err="1">
                <a:solidFill>
                  <a:srgbClr val="D4D4D4"/>
                </a:solidFill>
                <a:effectLst/>
                <a:latin typeface="Consolas" panose="020B0609020204030204" pitchFamily="49" charset="0"/>
              </a:rPr>
              <a:t>QWidget</a:t>
            </a:r>
            <a:r>
              <a:rPr lang="pl-PL" sz="2000" b="0" dirty="0">
                <a:solidFill>
                  <a:srgbClr val="D4D4D4"/>
                </a:solidFill>
                <a:effectLst/>
                <a:latin typeface="Consolas" panose="020B0609020204030204" pitchFamily="49" charset="0"/>
              </a:rPr>
              <a:t>()</a:t>
            </a:r>
          </a:p>
          <a:p>
            <a:r>
              <a:rPr lang="pl-PL" sz="2000" b="0" dirty="0" err="1">
                <a:solidFill>
                  <a:srgbClr val="D4D4D4"/>
                </a:solidFill>
                <a:effectLst/>
                <a:latin typeface="Consolas" panose="020B0609020204030204" pitchFamily="49" charset="0"/>
              </a:rPr>
              <a:t>window.show</a:t>
            </a:r>
            <a:r>
              <a:rPr lang="pl-PL" sz="2000" b="0" dirty="0">
                <a:solidFill>
                  <a:srgbClr val="D4D4D4"/>
                </a:solidFill>
                <a:effectLst/>
                <a:latin typeface="Consolas" panose="020B0609020204030204" pitchFamily="49" charset="0"/>
              </a:rPr>
              <a:t>()</a:t>
            </a:r>
          </a:p>
          <a:p>
            <a:endParaRPr lang="pl-PL" sz="2000" b="0" dirty="0">
              <a:solidFill>
                <a:srgbClr val="D4D4D4"/>
              </a:solidFill>
              <a:effectLst/>
              <a:latin typeface="Consolas" panose="020B0609020204030204" pitchFamily="49" charset="0"/>
            </a:endParaRPr>
          </a:p>
          <a:p>
            <a:pPr algn="just"/>
            <a:r>
              <a:rPr lang="pl-PL" sz="2000" dirty="0">
                <a:solidFill>
                  <a:schemeClr val="bg1"/>
                </a:solidFill>
              </a:rPr>
              <a:t>W </a:t>
            </a:r>
            <a:r>
              <a:rPr lang="pl-PL" sz="2000" dirty="0" err="1">
                <a:solidFill>
                  <a:schemeClr val="bg1"/>
                </a:solidFill>
              </a:rPr>
              <a:t>Qt</a:t>
            </a:r>
            <a:r>
              <a:rPr lang="pl-PL" sz="2000" dirty="0">
                <a:solidFill>
                  <a:schemeClr val="bg1"/>
                </a:solidFill>
              </a:rPr>
              <a:t> wszystkie widżety najwyższego poziomu są oknami - to znaczy nie mają elementu nadrzędnego i nie są zagnieżdżone w innym widżecie lub layoucie. Oznacza to, że możesz technicznie utworzyć okno za pomocą dowolnego widżetu, który Ci się podoba.</a:t>
            </a:r>
          </a:p>
        </p:txBody>
      </p:sp>
    </p:spTree>
    <p:extLst>
      <p:ext uri="{BB962C8B-B14F-4D97-AF65-F5344CB8AC3E}">
        <p14:creationId xmlns:p14="http://schemas.microsoft.com/office/powerpoint/2010/main" val="3919215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a:bodyPr>
          <a:lstStyle/>
          <a:p>
            <a:pPr algn="just"/>
            <a:r>
              <a:rPr lang="pl-PL" sz="2000" dirty="0">
                <a:solidFill>
                  <a:schemeClr val="bg1"/>
                </a:solidFill>
              </a:rPr>
              <a:t>Czym jest okno?</a:t>
            </a:r>
          </a:p>
          <a:p>
            <a:pPr algn="just"/>
            <a:r>
              <a:rPr lang="pl-PL" sz="2000" dirty="0">
                <a:solidFill>
                  <a:schemeClr val="bg1"/>
                </a:solidFill>
              </a:rPr>
              <a:t>• Zawiera interfejs użytkownika aplikacji</a:t>
            </a:r>
          </a:p>
          <a:p>
            <a:pPr algn="just"/>
            <a:r>
              <a:rPr lang="pl-PL" sz="2000" dirty="0">
                <a:solidFill>
                  <a:schemeClr val="bg1"/>
                </a:solidFill>
              </a:rPr>
              <a:t>• Każda aplikacja wymaga co najmniej jednego (… ale może mieć więcej)</a:t>
            </a:r>
          </a:p>
          <a:p>
            <a:pPr algn="just"/>
            <a:r>
              <a:rPr lang="pl-PL" sz="2000" dirty="0">
                <a:solidFill>
                  <a:schemeClr val="bg1"/>
                </a:solidFill>
              </a:rPr>
              <a:t>• Aplikacja zostanie (domyślnie) zamknięta, gdy ostatnie okno zostanie zamknięte</a:t>
            </a:r>
          </a:p>
        </p:txBody>
      </p:sp>
    </p:spTree>
    <p:extLst>
      <p:ext uri="{BB962C8B-B14F-4D97-AF65-F5344CB8AC3E}">
        <p14:creationId xmlns:p14="http://schemas.microsoft.com/office/powerpoint/2010/main" val="1925581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10058400" cy="3550315"/>
          </a:xfrm>
        </p:spPr>
        <p:txBody>
          <a:bodyPr>
            <a:normAutofit fontScale="85000" lnSpcReduction="10000"/>
          </a:bodyPr>
          <a:lstStyle/>
          <a:p>
            <a:pPr algn="just"/>
            <a:r>
              <a:rPr lang="pl-PL" sz="2000" dirty="0">
                <a:solidFill>
                  <a:schemeClr val="bg1"/>
                </a:solidFill>
              </a:rPr>
              <a:t>Czym jest okno?</a:t>
            </a:r>
          </a:p>
          <a:p>
            <a:pPr algn="just"/>
            <a:r>
              <a:rPr lang="pl-PL" sz="2000" dirty="0">
                <a:solidFill>
                  <a:schemeClr val="bg1"/>
                </a:solidFill>
              </a:rPr>
              <a:t>Jak zasugerowałem w </a:t>
            </a:r>
            <a:r>
              <a:rPr lang="pl-PL" sz="2000" dirty="0" err="1">
                <a:solidFill>
                  <a:schemeClr val="bg1"/>
                </a:solidFill>
              </a:rPr>
              <a:t>Qt</a:t>
            </a:r>
            <a:r>
              <a:rPr lang="pl-PL" sz="2000" dirty="0">
                <a:solidFill>
                  <a:schemeClr val="bg1"/>
                </a:solidFill>
              </a:rPr>
              <a:t> dowolne widżety mogą być oknami. Na przykład, jeśli zamienisz </a:t>
            </a:r>
            <a:r>
              <a:rPr lang="pl-PL" sz="2000" dirty="0" err="1">
                <a:solidFill>
                  <a:schemeClr val="bg1"/>
                </a:solidFill>
              </a:rPr>
              <a:t>QtWidget</a:t>
            </a:r>
            <a:r>
              <a:rPr lang="pl-PL" sz="2000" dirty="0">
                <a:solidFill>
                  <a:schemeClr val="bg1"/>
                </a:solidFill>
              </a:rPr>
              <a:t> na </a:t>
            </a:r>
            <a:r>
              <a:rPr lang="pl-PL" sz="2000" dirty="0" err="1">
                <a:solidFill>
                  <a:schemeClr val="bg1"/>
                </a:solidFill>
              </a:rPr>
              <a:t>QPushButton</a:t>
            </a:r>
            <a:r>
              <a:rPr lang="pl-PL" sz="2000" dirty="0">
                <a:solidFill>
                  <a:schemeClr val="bg1"/>
                </a:solidFill>
              </a:rPr>
              <a:t>. W poniższym przykładzie otrzymasz okno z pojedynczym przyciskiem do naciśnięcia.</a:t>
            </a:r>
          </a:p>
          <a:p>
            <a:pPr algn="just"/>
            <a:r>
              <a:rPr lang="pl-PL" sz="2000" b="1" dirty="0">
                <a:solidFill>
                  <a:schemeClr val="bg1"/>
                </a:solidFill>
              </a:rPr>
              <a:t>p1_kod2.py</a:t>
            </a:r>
          </a:p>
          <a:p>
            <a:pPr algn="just"/>
            <a:endParaRPr lang="pl-PL" sz="2000" b="1" dirty="0">
              <a:solidFill>
                <a:schemeClr val="bg1"/>
              </a:solidFill>
            </a:endParaRPr>
          </a:p>
          <a:p>
            <a:pPr algn="just"/>
            <a:r>
              <a:rPr lang="pl-PL" sz="2000" b="1" dirty="0">
                <a:solidFill>
                  <a:schemeClr val="bg1"/>
                </a:solidFill>
              </a:rPr>
              <a:t>Jest to fajne, ale niezbyt przydatne - rzadko potrzebujesz interfejsu użytkownika składającego się tylko z jednej kontrolki! Ale, jak przekonamy się później, możliwość zagnieżdżania widżetów w innych widżetach przy użyciu layoutów oznacza, że można tworzyć złożone interfejsy użytkownika w pustym </a:t>
            </a:r>
            <a:r>
              <a:rPr lang="pl-PL" sz="2000" b="1" dirty="0" err="1">
                <a:solidFill>
                  <a:schemeClr val="bg1"/>
                </a:solidFill>
              </a:rPr>
              <a:t>QWidget</a:t>
            </a:r>
            <a:r>
              <a:rPr lang="pl-PL" sz="2000" b="1" dirty="0">
                <a:solidFill>
                  <a:schemeClr val="bg1"/>
                </a:solidFill>
              </a:rPr>
              <a:t>.</a:t>
            </a:r>
          </a:p>
          <a:p>
            <a:pPr algn="just"/>
            <a:endParaRPr lang="pl-PL" sz="2000" dirty="0">
              <a:solidFill>
                <a:schemeClr val="bg1"/>
              </a:solidFill>
            </a:endParaRPr>
          </a:p>
        </p:txBody>
      </p:sp>
    </p:spTree>
    <p:extLst>
      <p:ext uri="{BB962C8B-B14F-4D97-AF65-F5344CB8AC3E}">
        <p14:creationId xmlns:p14="http://schemas.microsoft.com/office/powerpoint/2010/main" val="1488776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4229729" cy="4299753"/>
          </a:xfrm>
        </p:spPr>
        <p:txBody>
          <a:bodyPr>
            <a:normAutofit/>
          </a:bodyPr>
          <a:lstStyle/>
          <a:p>
            <a:pPr algn="just"/>
            <a:r>
              <a:rPr lang="pl-PL" sz="2000" dirty="0">
                <a:solidFill>
                  <a:schemeClr val="bg1"/>
                </a:solidFill>
              </a:rPr>
              <a:t>Na koniec wywołujemy </a:t>
            </a:r>
            <a:r>
              <a:rPr lang="pl-PL" sz="2000" dirty="0" err="1">
                <a:solidFill>
                  <a:schemeClr val="bg1"/>
                </a:solidFill>
              </a:rPr>
              <a:t>app.exec</a:t>
            </a:r>
            <a:r>
              <a:rPr lang="pl-PL" sz="2000" dirty="0">
                <a:solidFill>
                  <a:schemeClr val="bg1"/>
                </a:solidFill>
              </a:rPr>
              <a:t>(), aby uruchomić pętlę zdarzeń.</a:t>
            </a:r>
          </a:p>
          <a:p>
            <a:pPr algn="just"/>
            <a:r>
              <a:rPr lang="pl-PL" sz="2000" dirty="0">
                <a:solidFill>
                  <a:schemeClr val="bg1"/>
                </a:solidFill>
              </a:rPr>
              <a:t>Rdzeniem każdej aplikacji </a:t>
            </a:r>
            <a:r>
              <a:rPr lang="pl-PL" sz="2000" dirty="0" err="1">
                <a:solidFill>
                  <a:schemeClr val="bg1"/>
                </a:solidFill>
              </a:rPr>
              <a:t>Qt</a:t>
            </a:r>
            <a:r>
              <a:rPr lang="pl-PL" sz="2000" dirty="0">
                <a:solidFill>
                  <a:schemeClr val="bg1"/>
                </a:solidFill>
              </a:rPr>
              <a:t> jest klasa </a:t>
            </a:r>
            <a:r>
              <a:rPr lang="pl-PL" sz="2000" dirty="0" err="1">
                <a:solidFill>
                  <a:schemeClr val="bg1"/>
                </a:solidFill>
              </a:rPr>
              <a:t>QApplication</a:t>
            </a:r>
            <a:r>
              <a:rPr lang="pl-PL" sz="2000" dirty="0">
                <a:solidFill>
                  <a:schemeClr val="bg1"/>
                </a:solidFill>
              </a:rPr>
              <a:t>. Każda aplikacja potrzebuje do działania jednego - i tylko jednego - obiektu </a:t>
            </a:r>
            <a:r>
              <a:rPr lang="pl-PL" sz="2000" dirty="0" err="1">
                <a:solidFill>
                  <a:schemeClr val="bg1"/>
                </a:solidFill>
              </a:rPr>
              <a:t>QApplication</a:t>
            </a:r>
            <a:r>
              <a:rPr lang="pl-PL" sz="2000" dirty="0">
                <a:solidFill>
                  <a:schemeClr val="bg1"/>
                </a:solidFill>
              </a:rPr>
              <a:t>. Ten obiekt przechowuje pętlę zdarzeń Twojej aplikacji - główną pętlę, która zarządza wszystkimi interakcjami użytkownika z GUI.</a:t>
            </a:r>
          </a:p>
        </p:txBody>
      </p:sp>
      <p:pic>
        <p:nvPicPr>
          <p:cNvPr id="5" name="Picture 4" descr="Diagram&#10;&#10;Description automatically generated">
            <a:extLst>
              <a:ext uri="{FF2B5EF4-FFF2-40B4-BE49-F238E27FC236}">
                <a16:creationId xmlns:a16="http://schemas.microsoft.com/office/drawing/2014/main" id="{47F0A54B-8252-4D27-8ED0-930C0FB6F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083" y="2162262"/>
            <a:ext cx="5167296" cy="4079918"/>
          </a:xfrm>
          <a:prstGeom prst="rect">
            <a:avLst/>
          </a:prstGeom>
        </p:spPr>
      </p:pic>
    </p:spTree>
    <p:extLst>
      <p:ext uri="{BB962C8B-B14F-4D97-AF65-F5344CB8AC3E}">
        <p14:creationId xmlns:p14="http://schemas.microsoft.com/office/powerpoint/2010/main" val="4274567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4229729" cy="4299753"/>
          </a:xfrm>
        </p:spPr>
        <p:txBody>
          <a:bodyPr>
            <a:normAutofit fontScale="85000" lnSpcReduction="10000"/>
          </a:bodyPr>
          <a:lstStyle/>
          <a:p>
            <a:pPr algn="just"/>
            <a:r>
              <a:rPr lang="pl-PL" sz="2000" dirty="0">
                <a:solidFill>
                  <a:schemeClr val="bg1"/>
                </a:solidFill>
              </a:rPr>
              <a:t>Każda interakcja z Twoją aplikacją - czy to naciśnięcie klawisza, kliknięcie myszą czy ruch myszą - generuje zdarzenie, które jest umieszczane w kolejce zdarzeń. W pętli zdarzeń kolejka jest sprawdzana przy każdej iteracji, a jeśli zostanie znalezione zdarzenie oczekujące, zdarzenie i kontrola są przekazywane do określonej procedury obsługi zdarzenia dla zdarzenia. Procedura obsługi zdarzeń obsługuje zdarzenie, a następnie przekazuje sterowanie z powrotem do pętli zdarzeń, aby czekać na więcej zdarzeń. Dla każdej aplikacji istnieje tylko jedna uruchomiona pętla zdarzeń.</a:t>
            </a:r>
          </a:p>
        </p:txBody>
      </p:sp>
      <p:pic>
        <p:nvPicPr>
          <p:cNvPr id="5" name="Picture 4" descr="Diagram&#10;&#10;Description automatically generated">
            <a:extLst>
              <a:ext uri="{FF2B5EF4-FFF2-40B4-BE49-F238E27FC236}">
                <a16:creationId xmlns:a16="http://schemas.microsoft.com/office/drawing/2014/main" id="{47F0A54B-8252-4D27-8ED0-930C0FB6F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083" y="2162262"/>
            <a:ext cx="5167296" cy="4079918"/>
          </a:xfrm>
          <a:prstGeom prst="rect">
            <a:avLst/>
          </a:prstGeom>
        </p:spPr>
      </p:pic>
    </p:spTree>
    <p:extLst>
      <p:ext uri="{BB962C8B-B14F-4D97-AF65-F5344CB8AC3E}">
        <p14:creationId xmlns:p14="http://schemas.microsoft.com/office/powerpoint/2010/main" val="359238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GUI –graficzny interfejs użytkownika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a:bodyPr>
          <a:lstStyle/>
          <a:p>
            <a:pPr algn="just"/>
            <a:r>
              <a:rPr lang="pl-PL" sz="2000" dirty="0">
                <a:solidFill>
                  <a:schemeClr val="bg1"/>
                </a:solidFill>
              </a:rPr>
              <a:t>W 1979 roku ukazał się pierwszy komercyjny system z GUI - stacja robocza PERQ. To spowodowało rozwój graficznych interfejsów użytkownika, w tym w szczególności Apple Lisa (1983), który dodał koncepcję paska menu i elementów sterujących okna. Jak również wiele innych systemów z Atari ST (GEM), Amigi. W systemie UNIX </a:t>
            </a:r>
            <a:br>
              <a:rPr lang="pl-PL" sz="2000" dirty="0">
                <a:solidFill>
                  <a:schemeClr val="bg1"/>
                </a:solidFill>
              </a:rPr>
            </a:br>
            <a:r>
              <a:rPr lang="pl-PL" sz="2000" dirty="0">
                <a:solidFill>
                  <a:schemeClr val="bg1"/>
                </a:solidFill>
              </a:rPr>
              <a:t>(i późniejszym Linuksie) X </a:t>
            </a:r>
            <a:r>
              <a:rPr lang="pl-PL" sz="2000" dirty="0" err="1">
                <a:solidFill>
                  <a:schemeClr val="bg1"/>
                </a:solidFill>
              </a:rPr>
              <a:t>Window</a:t>
            </a:r>
            <a:r>
              <a:rPr lang="pl-PL" sz="2000" dirty="0">
                <a:solidFill>
                  <a:schemeClr val="bg1"/>
                </a:solidFill>
              </a:rPr>
              <a:t> System pojawił się w 1984 roku. Pierwsza wersja systemu Windows dla komputerów PC została wydana w 1985 roku.</a:t>
            </a:r>
          </a:p>
        </p:txBody>
      </p:sp>
    </p:spTree>
    <p:extLst>
      <p:ext uri="{BB962C8B-B14F-4D97-AF65-F5344CB8AC3E}">
        <p14:creationId xmlns:p14="http://schemas.microsoft.com/office/powerpoint/2010/main" val="708835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9982899" cy="4299753"/>
          </a:xfrm>
        </p:spPr>
        <p:txBody>
          <a:bodyPr>
            <a:normAutofit/>
          </a:bodyPr>
          <a:lstStyle/>
          <a:p>
            <a:pPr algn="just"/>
            <a:r>
              <a:rPr lang="pl-PL" sz="2000" dirty="0">
                <a:solidFill>
                  <a:schemeClr val="bg1"/>
                </a:solidFill>
              </a:rPr>
              <a:t>Główny widżet- </a:t>
            </a:r>
            <a:r>
              <a:rPr lang="pl-PL" sz="2000" dirty="0" err="1">
                <a:solidFill>
                  <a:schemeClr val="bg1"/>
                </a:solidFill>
              </a:rPr>
              <a:t>QMainWindow</a:t>
            </a:r>
            <a:r>
              <a:rPr lang="pl-PL" sz="2000" dirty="0">
                <a:solidFill>
                  <a:schemeClr val="bg1"/>
                </a:solidFill>
              </a:rPr>
              <a:t>. </a:t>
            </a:r>
          </a:p>
          <a:p>
            <a:pPr algn="just"/>
            <a:r>
              <a:rPr lang="pl-PL" sz="2000" dirty="0">
                <a:solidFill>
                  <a:schemeClr val="bg1"/>
                </a:solidFill>
              </a:rPr>
              <a:t>Jest to gotowy widżet, który zapewnia wiele standardowych funkcji okien, z których będziesz korzystać w swoich aplikacjach, w tym paski narzędzi, menu, pasek stanu, </a:t>
            </a:r>
            <a:r>
              <a:rPr lang="pl-PL" sz="2000" dirty="0" err="1">
                <a:solidFill>
                  <a:schemeClr val="bg1"/>
                </a:solidFill>
              </a:rPr>
              <a:t>dokowalne</a:t>
            </a:r>
            <a:r>
              <a:rPr lang="pl-PL" sz="2000" dirty="0">
                <a:solidFill>
                  <a:schemeClr val="bg1"/>
                </a:solidFill>
              </a:rPr>
              <a:t> widżety i nie tylko. Później przyjrzymy się tym zaawansowanym funkcjom, ale na razie dodamy proste, puste okno </a:t>
            </a:r>
            <a:r>
              <a:rPr lang="pl-PL" sz="2000" dirty="0" err="1">
                <a:solidFill>
                  <a:schemeClr val="bg1"/>
                </a:solidFill>
              </a:rPr>
              <a:t>QMainWindow</a:t>
            </a:r>
            <a:r>
              <a:rPr lang="pl-PL" sz="2000" dirty="0">
                <a:solidFill>
                  <a:schemeClr val="bg1"/>
                </a:solidFill>
              </a:rPr>
              <a:t> do naszej aplikacji.</a:t>
            </a:r>
          </a:p>
          <a:p>
            <a:pPr algn="just"/>
            <a:r>
              <a:rPr lang="pl-PL" sz="2000" dirty="0">
                <a:solidFill>
                  <a:schemeClr val="bg1"/>
                </a:solidFill>
              </a:rPr>
              <a:t>p1_kod_3.py</a:t>
            </a:r>
          </a:p>
        </p:txBody>
      </p:sp>
    </p:spTree>
    <p:extLst>
      <p:ext uri="{BB962C8B-B14F-4D97-AF65-F5344CB8AC3E}">
        <p14:creationId xmlns:p14="http://schemas.microsoft.com/office/powerpoint/2010/main" val="1429918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9982899" cy="4299753"/>
          </a:xfrm>
        </p:spPr>
        <p:txBody>
          <a:bodyPr>
            <a:normAutofit/>
          </a:bodyPr>
          <a:lstStyle/>
          <a:p>
            <a:pPr algn="just"/>
            <a:r>
              <a:rPr lang="pl-PL" sz="2000" dirty="0">
                <a:solidFill>
                  <a:schemeClr val="bg1"/>
                </a:solidFill>
              </a:rPr>
              <a:t>Główny widżet- </a:t>
            </a:r>
            <a:r>
              <a:rPr lang="pl-PL" sz="2000" dirty="0" err="1">
                <a:solidFill>
                  <a:schemeClr val="bg1"/>
                </a:solidFill>
              </a:rPr>
              <a:t>QMainWindow</a:t>
            </a:r>
            <a:r>
              <a:rPr lang="pl-PL" sz="2000" dirty="0">
                <a:solidFill>
                  <a:schemeClr val="bg1"/>
                </a:solidFill>
              </a:rPr>
              <a:t>. </a:t>
            </a:r>
          </a:p>
          <a:p>
            <a:pPr algn="just"/>
            <a:r>
              <a:rPr lang="pl-PL" sz="2000" dirty="0">
                <a:solidFill>
                  <a:schemeClr val="bg1"/>
                </a:solidFill>
              </a:rPr>
              <a:t>Nasze </a:t>
            </a:r>
            <a:r>
              <a:rPr lang="pl-PL" sz="2000" dirty="0" err="1">
                <a:solidFill>
                  <a:schemeClr val="bg1"/>
                </a:solidFill>
              </a:rPr>
              <a:t>QMainWindow</a:t>
            </a:r>
            <a:r>
              <a:rPr lang="pl-PL" sz="2000" dirty="0">
                <a:solidFill>
                  <a:schemeClr val="bg1"/>
                </a:solidFill>
              </a:rPr>
              <a:t> nie jest w tej chwili zbyt interesujące. Możemy to naprawić, dodając trochę zawartości. </a:t>
            </a:r>
          </a:p>
          <a:p>
            <a:pPr algn="just"/>
            <a:r>
              <a:rPr lang="pl-PL" sz="2000" dirty="0">
                <a:solidFill>
                  <a:schemeClr val="bg1"/>
                </a:solidFill>
              </a:rPr>
              <a:t>Jeśli chcemy utworzyć własne okno, najlepszym podejściem jest utworzenie podklasy </a:t>
            </a:r>
            <a:r>
              <a:rPr lang="pl-PL" sz="2000" dirty="0" err="1">
                <a:solidFill>
                  <a:schemeClr val="bg1"/>
                </a:solidFill>
              </a:rPr>
              <a:t>QMainWindow</a:t>
            </a:r>
            <a:r>
              <a:rPr lang="pl-PL" sz="2000" dirty="0">
                <a:solidFill>
                  <a:schemeClr val="bg1"/>
                </a:solidFill>
              </a:rPr>
              <a:t>, a następnie dołączenie konfiguracji okna do bloku __</a:t>
            </a:r>
            <a:r>
              <a:rPr lang="pl-PL" sz="2000" dirty="0" err="1">
                <a:solidFill>
                  <a:schemeClr val="bg1"/>
                </a:solidFill>
              </a:rPr>
              <a:t>init</a:t>
            </a:r>
            <a:r>
              <a:rPr lang="pl-PL" sz="2000" dirty="0">
                <a:solidFill>
                  <a:schemeClr val="bg1"/>
                </a:solidFill>
              </a:rPr>
              <a:t>__. Pozwala to na wzbogacenie okna. Możemy dodać własną podklasę </a:t>
            </a:r>
            <a:r>
              <a:rPr lang="pl-PL" sz="2000" dirty="0" err="1">
                <a:solidFill>
                  <a:schemeClr val="bg1"/>
                </a:solidFill>
              </a:rPr>
              <a:t>QMainWindow</a:t>
            </a:r>
            <a:r>
              <a:rPr lang="pl-PL" sz="2000" dirty="0">
                <a:solidFill>
                  <a:schemeClr val="bg1"/>
                </a:solidFill>
              </a:rPr>
              <a:t> - nazwać ją </a:t>
            </a:r>
            <a:r>
              <a:rPr lang="pl-PL" sz="2000" dirty="0" err="1">
                <a:solidFill>
                  <a:schemeClr val="bg1"/>
                </a:solidFill>
              </a:rPr>
              <a:t>MainWindow</a:t>
            </a:r>
            <a:r>
              <a:rPr lang="pl-PL" sz="2000" dirty="0">
                <a:solidFill>
                  <a:schemeClr val="bg1"/>
                </a:solidFill>
              </a:rPr>
              <a:t>, aby uprościć sprawę.</a:t>
            </a:r>
          </a:p>
          <a:p>
            <a:pPr algn="just"/>
            <a:r>
              <a:rPr lang="pl-PL" sz="2000" dirty="0">
                <a:solidFill>
                  <a:schemeClr val="bg1"/>
                </a:solidFill>
              </a:rPr>
              <a:t>p1_kod_4.py</a:t>
            </a:r>
          </a:p>
          <a:p>
            <a:pPr algn="just"/>
            <a:endParaRPr lang="pl-PL" sz="2000" dirty="0">
              <a:solidFill>
                <a:schemeClr val="bg1"/>
              </a:solidFill>
            </a:endParaRPr>
          </a:p>
        </p:txBody>
      </p:sp>
    </p:spTree>
    <p:extLst>
      <p:ext uri="{BB962C8B-B14F-4D97-AF65-F5344CB8AC3E}">
        <p14:creationId xmlns:p14="http://schemas.microsoft.com/office/powerpoint/2010/main" val="530567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9982899" cy="4299753"/>
          </a:xfrm>
        </p:spPr>
        <p:txBody>
          <a:bodyPr>
            <a:normAutofit lnSpcReduction="10000"/>
          </a:bodyPr>
          <a:lstStyle/>
          <a:p>
            <a:pPr algn="just"/>
            <a:r>
              <a:rPr lang="pl-PL" sz="2000" dirty="0">
                <a:solidFill>
                  <a:schemeClr val="bg1"/>
                </a:solidFill>
              </a:rPr>
              <a:t>Rozmiary</a:t>
            </a:r>
          </a:p>
          <a:p>
            <a:pPr algn="just"/>
            <a:r>
              <a:rPr lang="pl-PL" sz="2000" dirty="0">
                <a:solidFill>
                  <a:schemeClr val="bg1"/>
                </a:solidFill>
              </a:rPr>
              <a:t>Okno można obecnie dowolnie zmieniać - jeśli chwycisz myszką dowolny róg, możesz go przeciągnąć i zmienić jego rozmiar do dowolnego rozmiaru. Chociaż dobrze jest pozwolić użytkownikom na zmianę rozmiaru aplikacji, czasami możesz chcieć nałożyć ograniczenia na minimalne lub maksymalne rozmiary lub zablokować okno do stałego rozmiaru. </a:t>
            </a:r>
          </a:p>
          <a:p>
            <a:pPr algn="just"/>
            <a:r>
              <a:rPr lang="pl-PL" sz="2000" dirty="0">
                <a:solidFill>
                  <a:schemeClr val="bg1"/>
                </a:solidFill>
              </a:rPr>
              <a:t>W </a:t>
            </a:r>
            <a:r>
              <a:rPr lang="pl-PL" sz="2000" dirty="0" err="1">
                <a:solidFill>
                  <a:schemeClr val="bg1"/>
                </a:solidFill>
              </a:rPr>
              <a:t>Qt</a:t>
            </a:r>
            <a:r>
              <a:rPr lang="pl-PL" sz="2000" dirty="0">
                <a:solidFill>
                  <a:schemeClr val="bg1"/>
                </a:solidFill>
              </a:rPr>
              <a:t> rozmiary są definiowane za pomocą obiektu </a:t>
            </a:r>
            <a:r>
              <a:rPr lang="pl-PL" sz="2000" dirty="0" err="1">
                <a:solidFill>
                  <a:schemeClr val="bg1"/>
                </a:solidFill>
              </a:rPr>
              <a:t>QSize</a:t>
            </a:r>
            <a:r>
              <a:rPr lang="pl-PL" sz="2000" dirty="0">
                <a:solidFill>
                  <a:schemeClr val="bg1"/>
                </a:solidFill>
              </a:rPr>
              <a:t>. Akceptuje on 2 parametry szerokości i wysokości w tej kolejności. </a:t>
            </a:r>
          </a:p>
          <a:p>
            <a:pPr algn="just"/>
            <a:r>
              <a:rPr lang="pl-PL" sz="2000" dirty="0">
                <a:solidFill>
                  <a:schemeClr val="bg1"/>
                </a:solidFill>
              </a:rPr>
              <a:t>p1_kod_4.py</a:t>
            </a:r>
          </a:p>
          <a:p>
            <a:pPr algn="just"/>
            <a:r>
              <a:rPr lang="en-US" sz="1800" b="0" i="0" u="none" strike="noStrike" baseline="0" dirty="0" err="1">
                <a:solidFill>
                  <a:srgbClr val="0070C0"/>
                </a:solidFill>
                <a:latin typeface="8f95f9+mplus1mn-regular"/>
              </a:rPr>
              <a:t>self.setFixedSize</a:t>
            </a:r>
            <a:r>
              <a:rPr lang="en-US" sz="1800" b="0" i="0" u="none" strike="noStrike" baseline="0" dirty="0">
                <a:solidFill>
                  <a:srgbClr val="0070C0"/>
                </a:solidFill>
                <a:latin typeface="8f95f9+mplus1mn-regular"/>
              </a:rPr>
              <a:t>(</a:t>
            </a:r>
            <a:r>
              <a:rPr lang="en-US" sz="1800" b="0" i="0" u="none" strike="noStrike" baseline="0" dirty="0" err="1">
                <a:solidFill>
                  <a:srgbClr val="0070C0"/>
                </a:solidFill>
                <a:latin typeface="8f95f9+mplus1mn-regular"/>
              </a:rPr>
              <a:t>QSize</a:t>
            </a:r>
            <a:r>
              <a:rPr lang="en-US" sz="1800" b="0" i="0" u="none" strike="noStrike" baseline="0" dirty="0">
                <a:solidFill>
                  <a:srgbClr val="0070C0"/>
                </a:solidFill>
                <a:latin typeface="8f95f9+mplus1mn-regular"/>
              </a:rPr>
              <a:t>(</a:t>
            </a:r>
            <a:r>
              <a:rPr lang="en-US" sz="1800" b="0" i="0" u="none" strike="noStrike" baseline="0" dirty="0">
                <a:solidFill>
                  <a:srgbClr val="0070C0"/>
                </a:solidFill>
                <a:latin typeface="286ce6+mplus1mn-bold"/>
              </a:rPr>
              <a:t>400</a:t>
            </a:r>
            <a:r>
              <a:rPr lang="en-US" sz="1800" b="0" i="0" u="none" strike="noStrike" baseline="0" dirty="0">
                <a:solidFill>
                  <a:srgbClr val="0070C0"/>
                </a:solidFill>
                <a:latin typeface="8f95f9+mplus1mn-regular"/>
              </a:rPr>
              <a:t>, </a:t>
            </a:r>
            <a:r>
              <a:rPr lang="en-US" sz="1800" b="0" i="0" u="none" strike="noStrike" baseline="0" dirty="0">
                <a:solidFill>
                  <a:srgbClr val="0070C0"/>
                </a:solidFill>
                <a:latin typeface="286ce6+mplus1mn-bold"/>
              </a:rPr>
              <a:t>300</a:t>
            </a:r>
            <a:r>
              <a:rPr lang="en-US" sz="1800" b="0" i="0" u="none" strike="noStrike" baseline="0" dirty="0">
                <a:solidFill>
                  <a:srgbClr val="0070C0"/>
                </a:solidFill>
                <a:latin typeface="8f95f9+mplus1mn-regular"/>
              </a:rPr>
              <a:t>))</a:t>
            </a:r>
            <a:endParaRPr lang="pl-PL" sz="2000" dirty="0">
              <a:solidFill>
                <a:srgbClr val="0070C0"/>
              </a:solidFill>
            </a:endParaRPr>
          </a:p>
        </p:txBody>
      </p:sp>
    </p:spTree>
    <p:extLst>
      <p:ext uri="{BB962C8B-B14F-4D97-AF65-F5344CB8AC3E}">
        <p14:creationId xmlns:p14="http://schemas.microsoft.com/office/powerpoint/2010/main" val="3609927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Przegląd modułów </a:t>
            </a:r>
            <a:r>
              <a:rPr lang="pl-PL" dirty="0" err="1">
                <a:solidFill>
                  <a:srgbClr val="0070C0"/>
                </a:solidFill>
              </a:rPr>
              <a:t>PyQT</a:t>
            </a:r>
            <a:endParaRPr lang="pl-PL" dirty="0">
              <a:solidFill>
                <a:srgbClr val="0070C0"/>
              </a:solidFill>
            </a:endParaRP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9982899" cy="4299753"/>
          </a:xfrm>
        </p:spPr>
        <p:txBody>
          <a:bodyPr>
            <a:normAutofit/>
          </a:bodyPr>
          <a:lstStyle/>
          <a:p>
            <a:pPr algn="just"/>
            <a:r>
              <a:rPr lang="pl-PL" sz="2000" dirty="0">
                <a:solidFill>
                  <a:schemeClr val="bg1"/>
                </a:solidFill>
              </a:rPr>
              <a:t>Rozmiary</a:t>
            </a:r>
          </a:p>
          <a:p>
            <a:pPr algn="just"/>
            <a:r>
              <a:rPr lang="pl-PL" sz="2000" dirty="0">
                <a:solidFill>
                  <a:schemeClr val="bg1"/>
                </a:solidFill>
              </a:rPr>
              <a:t>Oprócz .</a:t>
            </a:r>
            <a:r>
              <a:rPr lang="pl-PL" sz="2000" dirty="0" err="1">
                <a:solidFill>
                  <a:schemeClr val="bg1"/>
                </a:solidFill>
              </a:rPr>
              <a:t>setFixedSize</a:t>
            </a:r>
            <a:r>
              <a:rPr lang="pl-PL" sz="2000" dirty="0">
                <a:solidFill>
                  <a:schemeClr val="bg1"/>
                </a:solidFill>
              </a:rPr>
              <a:t>() możesz także wywołać</a:t>
            </a:r>
          </a:p>
          <a:p>
            <a:pPr algn="just"/>
            <a:r>
              <a:rPr lang="pl-PL" sz="2000" dirty="0">
                <a:solidFill>
                  <a:schemeClr val="bg1"/>
                </a:solidFill>
              </a:rPr>
              <a:t> .</a:t>
            </a:r>
            <a:r>
              <a:rPr lang="pl-PL" sz="2000" dirty="0" err="1">
                <a:solidFill>
                  <a:schemeClr val="bg1"/>
                </a:solidFill>
              </a:rPr>
              <a:t>setMinimumSize</a:t>
            </a:r>
            <a:r>
              <a:rPr lang="pl-PL" sz="2000" dirty="0">
                <a:solidFill>
                  <a:schemeClr val="bg1"/>
                </a:solidFill>
              </a:rPr>
              <a:t> () i</a:t>
            </a:r>
          </a:p>
          <a:p>
            <a:pPr algn="just"/>
            <a:r>
              <a:rPr lang="pl-PL" sz="2000" dirty="0">
                <a:solidFill>
                  <a:schemeClr val="bg1"/>
                </a:solidFill>
              </a:rPr>
              <a:t>.</a:t>
            </a:r>
            <a:r>
              <a:rPr lang="pl-PL" sz="2000" dirty="0" err="1">
                <a:solidFill>
                  <a:schemeClr val="bg1"/>
                </a:solidFill>
              </a:rPr>
              <a:t>setMaximumSize</a:t>
            </a:r>
            <a:r>
              <a:rPr lang="pl-PL" sz="2000" dirty="0">
                <a:solidFill>
                  <a:schemeClr val="bg1"/>
                </a:solidFill>
              </a:rPr>
              <a:t> (), </a:t>
            </a:r>
          </a:p>
          <a:p>
            <a:pPr algn="just"/>
            <a:r>
              <a:rPr lang="pl-PL" sz="2000" dirty="0">
                <a:solidFill>
                  <a:schemeClr val="bg1"/>
                </a:solidFill>
              </a:rPr>
              <a:t>aby ustawić odpowiednio minimalne i maksymalne rozmiary.</a:t>
            </a:r>
          </a:p>
          <a:p>
            <a:pPr algn="just"/>
            <a:r>
              <a:rPr lang="pl-PL" sz="2000" dirty="0">
                <a:solidFill>
                  <a:schemeClr val="bg1"/>
                </a:solidFill>
              </a:rPr>
              <a:t>Poeksperymentuj z tym sam! p1_kod_4.py</a:t>
            </a:r>
          </a:p>
          <a:p>
            <a:pPr algn="just"/>
            <a:r>
              <a:rPr lang="en-US" sz="1800" b="0" i="0" u="none" strike="noStrike" baseline="0" dirty="0" err="1">
                <a:solidFill>
                  <a:srgbClr val="0070C0"/>
                </a:solidFill>
                <a:latin typeface="8f95f9+mplus1mn-regular"/>
              </a:rPr>
              <a:t>self.set</a:t>
            </a:r>
            <a:r>
              <a:rPr lang="pl-PL" sz="1800" b="0" i="0" u="none" strike="noStrike" baseline="0" dirty="0">
                <a:solidFill>
                  <a:srgbClr val="0070C0"/>
                </a:solidFill>
                <a:latin typeface="8f95f9+mplus1mn-regular"/>
              </a:rPr>
              <a:t>Minimum</a:t>
            </a:r>
            <a:r>
              <a:rPr lang="en-US" sz="1800" b="0" i="0" u="none" strike="noStrike" baseline="0" dirty="0" err="1">
                <a:solidFill>
                  <a:srgbClr val="0070C0"/>
                </a:solidFill>
                <a:latin typeface="8f95f9+mplus1mn-regular"/>
              </a:rPr>
              <a:t>dSize</a:t>
            </a:r>
            <a:r>
              <a:rPr lang="en-US" sz="1800" b="0" i="0" u="none" strike="noStrike" baseline="0" dirty="0">
                <a:solidFill>
                  <a:srgbClr val="0070C0"/>
                </a:solidFill>
                <a:latin typeface="8f95f9+mplus1mn-regular"/>
              </a:rPr>
              <a:t>(</a:t>
            </a:r>
            <a:r>
              <a:rPr lang="en-US" sz="1800" b="0" i="0" u="none" strike="noStrike" baseline="0" dirty="0" err="1">
                <a:solidFill>
                  <a:srgbClr val="0070C0"/>
                </a:solidFill>
                <a:latin typeface="8f95f9+mplus1mn-regular"/>
              </a:rPr>
              <a:t>QSize</a:t>
            </a:r>
            <a:r>
              <a:rPr lang="en-US" sz="1800" b="0" i="0" u="none" strike="noStrike" baseline="0" dirty="0">
                <a:solidFill>
                  <a:srgbClr val="0070C0"/>
                </a:solidFill>
                <a:latin typeface="8f95f9+mplus1mn-regular"/>
              </a:rPr>
              <a:t>(</a:t>
            </a:r>
            <a:r>
              <a:rPr lang="pl-PL" sz="1800" b="0" i="0" u="none" strike="noStrike" baseline="0" dirty="0">
                <a:solidFill>
                  <a:srgbClr val="0070C0"/>
                </a:solidFill>
                <a:latin typeface="286ce6+mplus1mn-bold"/>
              </a:rPr>
              <a:t>1</a:t>
            </a:r>
            <a:r>
              <a:rPr lang="en-US" sz="1800" b="0" i="0" u="none" strike="noStrike" baseline="0" dirty="0">
                <a:solidFill>
                  <a:srgbClr val="0070C0"/>
                </a:solidFill>
                <a:latin typeface="286ce6+mplus1mn-bold"/>
              </a:rPr>
              <a:t>00</a:t>
            </a:r>
            <a:r>
              <a:rPr lang="en-US" sz="1800" b="0" i="0" u="none" strike="noStrike" baseline="0" dirty="0">
                <a:solidFill>
                  <a:srgbClr val="0070C0"/>
                </a:solidFill>
                <a:latin typeface="8f95f9+mplus1mn-regular"/>
              </a:rPr>
              <a:t>, </a:t>
            </a:r>
            <a:r>
              <a:rPr lang="pl-PL" sz="1800" b="0" i="0" u="none" strike="noStrike" baseline="0" dirty="0">
                <a:solidFill>
                  <a:srgbClr val="0070C0"/>
                </a:solidFill>
                <a:latin typeface="286ce6+mplus1mn-bold"/>
              </a:rPr>
              <a:t>1</a:t>
            </a:r>
            <a:r>
              <a:rPr lang="en-US" sz="1800" b="0" i="0" u="none" strike="noStrike" baseline="0" dirty="0">
                <a:solidFill>
                  <a:srgbClr val="0070C0"/>
                </a:solidFill>
                <a:latin typeface="286ce6+mplus1mn-bold"/>
              </a:rPr>
              <a:t>00</a:t>
            </a:r>
            <a:r>
              <a:rPr lang="en-US" sz="1800" b="0" i="0" u="none" strike="noStrike" baseline="0" dirty="0">
                <a:solidFill>
                  <a:srgbClr val="0070C0"/>
                </a:solidFill>
                <a:latin typeface="8f95f9+mplus1mn-regular"/>
              </a:rPr>
              <a:t>))</a:t>
            </a:r>
            <a:endParaRPr lang="pl-PL" sz="2000" dirty="0">
              <a:solidFill>
                <a:srgbClr val="0070C0"/>
              </a:solidFill>
            </a:endParaRPr>
          </a:p>
        </p:txBody>
      </p:sp>
    </p:spTree>
    <p:extLst>
      <p:ext uri="{BB962C8B-B14F-4D97-AF65-F5344CB8AC3E}">
        <p14:creationId xmlns:p14="http://schemas.microsoft.com/office/powerpoint/2010/main" val="1474793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Sygnały i </a:t>
            </a:r>
            <a:r>
              <a:rPr lang="pl-PL" dirty="0" err="1">
                <a:solidFill>
                  <a:srgbClr val="0070C0"/>
                </a:solidFill>
              </a:rPr>
              <a:t>Sloty</a:t>
            </a:r>
            <a:r>
              <a:rPr lang="pl-PL" dirty="0">
                <a:solidFill>
                  <a:srgbClr val="0070C0"/>
                </a:solidFill>
              </a:rPr>
              <a:t> (gniazda)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9982899" cy="4299753"/>
          </a:xfrm>
        </p:spPr>
        <p:txBody>
          <a:bodyPr>
            <a:normAutofit/>
          </a:bodyPr>
          <a:lstStyle/>
          <a:p>
            <a:pPr algn="just"/>
            <a:r>
              <a:rPr lang="pl-PL" sz="2000" dirty="0">
                <a:solidFill>
                  <a:schemeClr val="bg1"/>
                </a:solidFill>
              </a:rPr>
              <a:t>Do tej pory utworzyliśmy okno i dodaliśmy do niego prosty widżet z przyciskiem, ale przycisk nic nie robi. To wcale nie jest przydatne.</a:t>
            </a:r>
          </a:p>
          <a:p>
            <a:pPr algn="just"/>
            <a:r>
              <a:rPr lang="pl-PL" sz="2000" dirty="0">
                <a:solidFill>
                  <a:schemeClr val="bg1"/>
                </a:solidFill>
              </a:rPr>
              <a:t>Tworzone aplikacje z interfejsem graficznym,  zazwyczaj mają coś robić!  </a:t>
            </a:r>
          </a:p>
          <a:p>
            <a:pPr algn="just"/>
            <a:r>
              <a:rPr lang="pl-PL" sz="2000" dirty="0">
                <a:solidFill>
                  <a:schemeClr val="bg1"/>
                </a:solidFill>
              </a:rPr>
              <a:t>Potrzebny jest sposób na połączenie czynności naciśnięcia przycisku z funkcją. </a:t>
            </a:r>
          </a:p>
          <a:p>
            <a:pPr algn="just"/>
            <a:r>
              <a:rPr lang="pl-PL" sz="2000" dirty="0">
                <a:solidFill>
                  <a:schemeClr val="bg1"/>
                </a:solidFill>
              </a:rPr>
              <a:t>W </a:t>
            </a:r>
            <a:r>
              <a:rPr lang="pl-PL" sz="2000" dirty="0" err="1">
                <a:solidFill>
                  <a:schemeClr val="bg1"/>
                </a:solidFill>
              </a:rPr>
              <a:t>Qt</a:t>
            </a:r>
            <a:r>
              <a:rPr lang="pl-PL" sz="2000" dirty="0">
                <a:solidFill>
                  <a:schemeClr val="bg1"/>
                </a:solidFill>
              </a:rPr>
              <a:t> jest to zapewniane przez sygnały i gniazda. </a:t>
            </a:r>
          </a:p>
          <a:p>
            <a:pPr algn="just"/>
            <a:endParaRPr lang="pl-PL" sz="2000" dirty="0">
              <a:solidFill>
                <a:schemeClr val="bg1"/>
              </a:solidFill>
            </a:endParaRPr>
          </a:p>
        </p:txBody>
      </p:sp>
    </p:spTree>
    <p:extLst>
      <p:ext uri="{BB962C8B-B14F-4D97-AF65-F5344CB8AC3E}">
        <p14:creationId xmlns:p14="http://schemas.microsoft.com/office/powerpoint/2010/main" val="3725159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Sygnały i </a:t>
            </a:r>
            <a:r>
              <a:rPr lang="pl-PL" dirty="0" err="1">
                <a:solidFill>
                  <a:srgbClr val="0070C0"/>
                </a:solidFill>
              </a:rPr>
              <a:t>Sloty</a:t>
            </a:r>
            <a:r>
              <a:rPr lang="pl-PL" dirty="0">
                <a:solidFill>
                  <a:srgbClr val="0070C0"/>
                </a:solidFill>
              </a:rPr>
              <a:t> (gniazda)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271644"/>
            <a:ext cx="9982899" cy="4299753"/>
          </a:xfrm>
        </p:spPr>
        <p:txBody>
          <a:bodyPr>
            <a:normAutofit/>
          </a:bodyPr>
          <a:lstStyle/>
          <a:p>
            <a:pPr algn="just"/>
            <a:r>
              <a:rPr lang="pl-PL" sz="2000" dirty="0">
                <a:solidFill>
                  <a:schemeClr val="bg1"/>
                </a:solidFill>
              </a:rPr>
              <a:t>Sygnały to powiadomienia emitowane przez widżety, gdy coś się dzieje. </a:t>
            </a:r>
          </a:p>
          <a:p>
            <a:pPr algn="just"/>
            <a:r>
              <a:rPr lang="pl-PL" sz="2000" dirty="0">
                <a:solidFill>
                  <a:schemeClr val="bg1"/>
                </a:solidFill>
              </a:rPr>
              <a:t>Może to być dowolne zdarzenie, od naciśnięcia przycisku po </a:t>
            </a:r>
            <a:r>
              <a:rPr lang="pl-PL" sz="2000" dirty="0" err="1">
                <a:solidFill>
                  <a:schemeClr val="bg1"/>
                </a:solidFill>
              </a:rPr>
              <a:t>zmiane</a:t>
            </a:r>
            <a:r>
              <a:rPr lang="pl-PL" sz="2000" dirty="0">
                <a:solidFill>
                  <a:schemeClr val="bg1"/>
                </a:solidFill>
              </a:rPr>
              <a:t> tekstu w polu wprowadzania, na tekst tytułu okna. </a:t>
            </a:r>
          </a:p>
          <a:p>
            <a:pPr algn="just"/>
            <a:r>
              <a:rPr lang="pl-PL" sz="2000" dirty="0">
                <a:solidFill>
                  <a:schemeClr val="bg1"/>
                </a:solidFill>
              </a:rPr>
              <a:t>Wiele sygnałów jest inicjowanych przez działanie użytkownika, ale nie jest to reguła.</a:t>
            </a:r>
          </a:p>
          <a:p>
            <a:pPr algn="just"/>
            <a:r>
              <a:rPr lang="pl-PL" sz="2000" dirty="0">
                <a:solidFill>
                  <a:schemeClr val="bg1"/>
                </a:solidFill>
              </a:rPr>
              <a:t>Oprócz powiadamiania o czymś, co się dzieje, sygnały mogą również wysyłać dane, </a:t>
            </a:r>
          </a:p>
          <a:p>
            <a:pPr algn="just"/>
            <a:r>
              <a:rPr lang="pl-PL" sz="2000" dirty="0">
                <a:solidFill>
                  <a:schemeClr val="bg1"/>
                </a:solidFill>
              </a:rPr>
              <a:t>aby zapewnić dodatkowy kontekst tego, co się stało.</a:t>
            </a:r>
            <a:endParaRPr lang="pl-PL" sz="2000" dirty="0">
              <a:solidFill>
                <a:srgbClr val="0070C0"/>
              </a:solidFill>
            </a:endParaRPr>
          </a:p>
          <a:p>
            <a:pPr algn="just"/>
            <a:endParaRPr lang="pl-PL" sz="2000" dirty="0">
              <a:solidFill>
                <a:schemeClr val="bg1"/>
              </a:solidFill>
            </a:endParaRPr>
          </a:p>
        </p:txBody>
      </p:sp>
    </p:spTree>
    <p:extLst>
      <p:ext uri="{BB962C8B-B14F-4D97-AF65-F5344CB8AC3E}">
        <p14:creationId xmlns:p14="http://schemas.microsoft.com/office/powerpoint/2010/main" val="752004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Sygnały i </a:t>
            </a:r>
            <a:r>
              <a:rPr lang="pl-PL" dirty="0" err="1">
                <a:solidFill>
                  <a:srgbClr val="0070C0"/>
                </a:solidFill>
              </a:rPr>
              <a:t>Sloty</a:t>
            </a:r>
            <a:r>
              <a:rPr lang="pl-PL" dirty="0">
                <a:solidFill>
                  <a:srgbClr val="0070C0"/>
                </a:solidFill>
              </a:rPr>
              <a:t> (gniazda)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498147"/>
            <a:ext cx="10058400" cy="3709706"/>
          </a:xfrm>
        </p:spPr>
        <p:txBody>
          <a:bodyPr>
            <a:normAutofit/>
          </a:bodyPr>
          <a:lstStyle/>
          <a:p>
            <a:pPr algn="just"/>
            <a:r>
              <a:rPr lang="pl-PL" sz="2000" dirty="0" err="1">
                <a:solidFill>
                  <a:schemeClr val="bg1"/>
                </a:solidFill>
              </a:rPr>
              <a:t>Sloty</a:t>
            </a:r>
            <a:r>
              <a:rPr lang="pl-PL" sz="2000" dirty="0">
                <a:solidFill>
                  <a:schemeClr val="bg1"/>
                </a:solidFill>
              </a:rPr>
              <a:t> to nazwa, której </a:t>
            </a:r>
            <a:r>
              <a:rPr lang="pl-PL" sz="2000" dirty="0" err="1">
                <a:solidFill>
                  <a:schemeClr val="bg1"/>
                </a:solidFill>
              </a:rPr>
              <a:t>Qt</a:t>
            </a:r>
            <a:r>
              <a:rPr lang="pl-PL" sz="2000" dirty="0">
                <a:solidFill>
                  <a:schemeClr val="bg1"/>
                </a:solidFill>
              </a:rPr>
              <a:t> używa dla odbiorników sygnałów. </a:t>
            </a:r>
          </a:p>
          <a:p>
            <a:pPr algn="just"/>
            <a:r>
              <a:rPr lang="pl-PL" sz="2000" dirty="0">
                <a:solidFill>
                  <a:schemeClr val="bg1"/>
                </a:solidFill>
              </a:rPr>
              <a:t>W </a:t>
            </a:r>
            <a:r>
              <a:rPr lang="pl-PL" sz="2000" dirty="0" err="1">
                <a:solidFill>
                  <a:schemeClr val="bg1"/>
                </a:solidFill>
              </a:rPr>
              <a:t>Pythonie</a:t>
            </a:r>
            <a:r>
              <a:rPr lang="pl-PL" sz="2000" dirty="0">
                <a:solidFill>
                  <a:schemeClr val="bg1"/>
                </a:solidFill>
              </a:rPr>
              <a:t> dowolna funkcja (lub metoda) w aplikacji może być używana jako </a:t>
            </a:r>
            <a:br>
              <a:rPr lang="pl-PL" sz="2000" dirty="0">
                <a:solidFill>
                  <a:schemeClr val="bg1"/>
                </a:solidFill>
              </a:rPr>
            </a:br>
            <a:r>
              <a:rPr lang="pl-PL" sz="2000" dirty="0">
                <a:solidFill>
                  <a:schemeClr val="bg1"/>
                </a:solidFill>
              </a:rPr>
              <a:t>gniazdo - po prostu przez połączenie sygnału do niego. </a:t>
            </a:r>
          </a:p>
          <a:p>
            <a:pPr algn="just"/>
            <a:r>
              <a:rPr lang="pl-PL" sz="2000" dirty="0">
                <a:solidFill>
                  <a:schemeClr val="bg1"/>
                </a:solidFill>
              </a:rPr>
              <a:t>Jeśli sygnał wysyła dane, funkcja odbierze dane i wykona się. </a:t>
            </a:r>
          </a:p>
          <a:p>
            <a:pPr algn="just"/>
            <a:r>
              <a:rPr lang="pl-PL" sz="2000" dirty="0">
                <a:solidFill>
                  <a:schemeClr val="bg1"/>
                </a:solidFill>
              </a:rPr>
              <a:t>Wiele widżetów </a:t>
            </a:r>
            <a:r>
              <a:rPr lang="pl-PL" sz="2000" dirty="0" err="1">
                <a:solidFill>
                  <a:schemeClr val="bg1"/>
                </a:solidFill>
              </a:rPr>
              <a:t>Qt</a:t>
            </a:r>
            <a:r>
              <a:rPr lang="pl-PL" sz="2000" dirty="0">
                <a:solidFill>
                  <a:schemeClr val="bg1"/>
                </a:solidFill>
              </a:rPr>
              <a:t> ma również własne wbudowane gniazda,</a:t>
            </a:r>
          </a:p>
          <a:p>
            <a:pPr algn="just"/>
            <a:r>
              <a:rPr lang="pl-PL" sz="2000" dirty="0">
                <a:solidFill>
                  <a:schemeClr val="bg1"/>
                </a:solidFill>
              </a:rPr>
              <a:t>co oznacza, że można bezpośrednio łączyć ze sobą widżety </a:t>
            </a:r>
            <a:r>
              <a:rPr lang="pl-PL" sz="2000" dirty="0" err="1">
                <a:solidFill>
                  <a:schemeClr val="bg1"/>
                </a:solidFill>
              </a:rPr>
              <a:t>Qt</a:t>
            </a:r>
            <a:r>
              <a:rPr lang="pl-PL" sz="2000" dirty="0">
                <a:solidFill>
                  <a:schemeClr val="bg1"/>
                </a:solidFill>
              </a:rPr>
              <a:t>.</a:t>
            </a:r>
          </a:p>
          <a:p>
            <a:pPr algn="just"/>
            <a:r>
              <a:rPr lang="pl-PL" sz="2000" dirty="0">
                <a:solidFill>
                  <a:schemeClr val="bg1"/>
                </a:solidFill>
              </a:rPr>
              <a:t>Przykład rozwinięcie aplikacji  p1_kod_4.py</a:t>
            </a:r>
          </a:p>
        </p:txBody>
      </p:sp>
    </p:spTree>
    <p:extLst>
      <p:ext uri="{BB962C8B-B14F-4D97-AF65-F5344CB8AC3E}">
        <p14:creationId xmlns:p14="http://schemas.microsoft.com/office/powerpoint/2010/main" val="484037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Sygnały i </a:t>
            </a:r>
            <a:r>
              <a:rPr lang="pl-PL" dirty="0" err="1">
                <a:solidFill>
                  <a:srgbClr val="0070C0"/>
                </a:solidFill>
              </a:rPr>
              <a:t>Sloty</a:t>
            </a:r>
            <a:r>
              <a:rPr lang="pl-PL" dirty="0">
                <a:solidFill>
                  <a:srgbClr val="0070C0"/>
                </a:solidFill>
              </a:rPr>
              <a:t> (gniazda)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498147"/>
            <a:ext cx="10058400" cy="3709706"/>
          </a:xfrm>
        </p:spPr>
        <p:txBody>
          <a:bodyPr>
            <a:normAutofit/>
          </a:bodyPr>
          <a:lstStyle/>
          <a:p>
            <a:pPr algn="just"/>
            <a:r>
              <a:rPr lang="pl-PL" sz="2000" dirty="0">
                <a:solidFill>
                  <a:schemeClr val="bg1"/>
                </a:solidFill>
              </a:rPr>
              <a:t>Wiemy, że sygnały mogą również przesyłać dane do</a:t>
            </a:r>
          </a:p>
          <a:p>
            <a:pPr algn="just"/>
            <a:r>
              <a:rPr lang="pl-PL" sz="2000" dirty="0">
                <a:solidFill>
                  <a:schemeClr val="bg1"/>
                </a:solidFill>
              </a:rPr>
              <a:t>przekazania więcej informacji o tym, co się właśnie wydarzyło. </a:t>
            </a:r>
          </a:p>
          <a:p>
            <a:pPr algn="just"/>
            <a:r>
              <a:rPr lang="pl-PL" sz="2000" dirty="0">
                <a:solidFill>
                  <a:schemeClr val="bg1"/>
                </a:solidFill>
              </a:rPr>
              <a:t>Sygnał </a:t>
            </a:r>
            <a:r>
              <a:rPr lang="pl-PL" sz="2000" b="1" dirty="0" err="1">
                <a:solidFill>
                  <a:srgbClr val="0070C0"/>
                </a:solidFill>
              </a:rPr>
              <a:t>clicked</a:t>
            </a:r>
            <a:r>
              <a:rPr lang="pl-PL" sz="2000" dirty="0">
                <a:solidFill>
                  <a:schemeClr val="bg1"/>
                </a:solidFill>
              </a:rPr>
              <a:t> nie jest wyjątkiem, zapewniając również stan zaznaczenia (lub przełączenia) dla przycisku.</a:t>
            </a:r>
          </a:p>
          <a:p>
            <a:pPr algn="just"/>
            <a:endParaRPr lang="pl-PL" sz="2000" dirty="0">
              <a:solidFill>
                <a:schemeClr val="bg1"/>
              </a:solidFill>
            </a:endParaRPr>
          </a:p>
          <a:p>
            <a:pPr algn="just"/>
            <a:r>
              <a:rPr lang="pl-PL" sz="2000" dirty="0">
                <a:solidFill>
                  <a:schemeClr val="bg1"/>
                </a:solidFill>
              </a:rPr>
              <a:t>W przypadku zwykłych przycisków jest to zawsze Fałsz, więc nasz pierwszy slot ignorował te dane. Można jednak sprawić, by przycisk był sprawdzany i zobaczyć efekt.</a:t>
            </a:r>
          </a:p>
        </p:txBody>
      </p:sp>
    </p:spTree>
    <p:extLst>
      <p:ext uri="{BB962C8B-B14F-4D97-AF65-F5344CB8AC3E}">
        <p14:creationId xmlns:p14="http://schemas.microsoft.com/office/powerpoint/2010/main" val="10186960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Sygnały i </a:t>
            </a:r>
            <a:r>
              <a:rPr lang="pl-PL" dirty="0" err="1">
                <a:solidFill>
                  <a:srgbClr val="0070C0"/>
                </a:solidFill>
              </a:rPr>
              <a:t>Sloty</a:t>
            </a:r>
            <a:r>
              <a:rPr lang="pl-PL" dirty="0">
                <a:solidFill>
                  <a:srgbClr val="0070C0"/>
                </a:solidFill>
              </a:rPr>
              <a:t> (gniazda)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498147"/>
            <a:ext cx="10058400" cy="3709706"/>
          </a:xfrm>
        </p:spPr>
        <p:txBody>
          <a:bodyPr>
            <a:normAutofit/>
          </a:bodyPr>
          <a:lstStyle/>
          <a:p>
            <a:pPr algn="just"/>
            <a:r>
              <a:rPr lang="pl-PL" sz="2000" dirty="0">
                <a:solidFill>
                  <a:schemeClr val="bg1"/>
                </a:solidFill>
              </a:rPr>
              <a:t>Możesz podłączyć tyle gniazd do sygnału, ile chcesz i na każdy możesz odpowiedzieć</a:t>
            </a:r>
          </a:p>
          <a:p>
            <a:pPr algn="just"/>
            <a:r>
              <a:rPr lang="pl-PL" sz="2000" dirty="0">
                <a:solidFill>
                  <a:schemeClr val="bg1"/>
                </a:solidFill>
              </a:rPr>
              <a:t>Różne wersje sygnałów w tym samym czasie mogą występować na twoich slotach.</a:t>
            </a:r>
          </a:p>
          <a:p>
            <a:pPr algn="just"/>
            <a:endParaRPr lang="pl-PL" sz="2000" dirty="0">
              <a:solidFill>
                <a:schemeClr val="bg1"/>
              </a:solidFill>
            </a:endParaRPr>
          </a:p>
        </p:txBody>
      </p:sp>
    </p:spTree>
    <p:extLst>
      <p:ext uri="{BB962C8B-B14F-4D97-AF65-F5344CB8AC3E}">
        <p14:creationId xmlns:p14="http://schemas.microsoft.com/office/powerpoint/2010/main" val="3520818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Sygnały i </a:t>
            </a:r>
            <a:r>
              <a:rPr lang="pl-PL" dirty="0" err="1">
                <a:solidFill>
                  <a:srgbClr val="0070C0"/>
                </a:solidFill>
              </a:rPr>
              <a:t>Sloty</a:t>
            </a:r>
            <a:r>
              <a:rPr lang="pl-PL" dirty="0">
                <a:solidFill>
                  <a:srgbClr val="0070C0"/>
                </a:solidFill>
              </a:rPr>
              <a:t> (gniazda)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498147"/>
            <a:ext cx="10058400" cy="3709706"/>
          </a:xfrm>
        </p:spPr>
        <p:txBody>
          <a:bodyPr>
            <a:normAutofit/>
          </a:bodyPr>
          <a:lstStyle/>
          <a:p>
            <a:pPr algn="just"/>
            <a:r>
              <a:rPr lang="pl-PL" sz="2000" dirty="0">
                <a:solidFill>
                  <a:schemeClr val="bg1"/>
                </a:solidFill>
              </a:rPr>
              <a:t>Często przydatne jest przechowywanie bieżącego stanu widżetu w zmiennej </a:t>
            </a:r>
            <a:r>
              <a:rPr lang="pl-PL" sz="2000" dirty="0" err="1">
                <a:solidFill>
                  <a:schemeClr val="bg1"/>
                </a:solidFill>
              </a:rPr>
              <a:t>Pythona</a:t>
            </a:r>
            <a:r>
              <a:rPr lang="pl-PL" sz="2000" dirty="0">
                <a:solidFill>
                  <a:schemeClr val="bg1"/>
                </a:solidFill>
              </a:rPr>
              <a:t>.</a:t>
            </a:r>
          </a:p>
          <a:p>
            <a:pPr algn="just"/>
            <a:r>
              <a:rPr lang="pl-PL" sz="2000" dirty="0">
                <a:solidFill>
                  <a:schemeClr val="bg1"/>
                </a:solidFill>
              </a:rPr>
              <a:t>Pozwala to na pracę z wartościami jak z każdą inną zmienną </a:t>
            </a:r>
            <a:r>
              <a:rPr lang="pl-PL" sz="2000" dirty="0" err="1">
                <a:solidFill>
                  <a:schemeClr val="bg1"/>
                </a:solidFill>
              </a:rPr>
              <a:t>Pythona</a:t>
            </a:r>
            <a:r>
              <a:rPr lang="pl-PL" sz="2000" dirty="0">
                <a:solidFill>
                  <a:schemeClr val="bg1"/>
                </a:solidFill>
              </a:rPr>
              <a:t> i bez uzyskiwania dostępu do oryginalnego widżetu. </a:t>
            </a:r>
          </a:p>
          <a:p>
            <a:pPr algn="just"/>
            <a:r>
              <a:rPr lang="pl-PL" sz="2000" dirty="0">
                <a:solidFill>
                  <a:schemeClr val="bg1"/>
                </a:solidFill>
              </a:rPr>
              <a:t>Możesz zapisać te wartości jako indywidualne zmienne lub  jako słownik. </a:t>
            </a:r>
          </a:p>
          <a:p>
            <a:pPr algn="just"/>
            <a:r>
              <a:rPr lang="pl-PL" sz="2000" dirty="0">
                <a:solidFill>
                  <a:schemeClr val="bg1"/>
                </a:solidFill>
              </a:rPr>
              <a:t>Przykład 4c</a:t>
            </a:r>
          </a:p>
        </p:txBody>
      </p:sp>
    </p:spTree>
    <p:extLst>
      <p:ext uri="{BB962C8B-B14F-4D97-AF65-F5344CB8AC3E}">
        <p14:creationId xmlns:p14="http://schemas.microsoft.com/office/powerpoint/2010/main" val="60405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GUI –graficzny interfejs użytkownika</a:t>
            </a:r>
          </a:p>
        </p:txBody>
      </p:sp>
      <p:pic>
        <p:nvPicPr>
          <p:cNvPr id="1026" name="Picture 2" descr="Windows 3.1x - Wikipedia">
            <a:extLst>
              <a:ext uri="{FF2B5EF4-FFF2-40B4-BE49-F238E27FC236}">
                <a16:creationId xmlns:a16="http://schemas.microsoft.com/office/drawing/2014/main" id="{072744B6-CF48-4D51-92DD-E53687A15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90" y="2344630"/>
            <a:ext cx="5296260" cy="39721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ystem 7 | Apple Wiki | Fandom">
            <a:extLst>
              <a:ext uri="{FF2B5EF4-FFF2-40B4-BE49-F238E27FC236}">
                <a16:creationId xmlns:a16="http://schemas.microsoft.com/office/drawing/2014/main" id="{57F8EF26-FEF9-4785-BFB7-C36786B7D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408" y="2344630"/>
            <a:ext cx="5420463" cy="4065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718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Sygnały i </a:t>
            </a:r>
            <a:r>
              <a:rPr lang="pl-PL" dirty="0" err="1">
                <a:solidFill>
                  <a:srgbClr val="0070C0"/>
                </a:solidFill>
              </a:rPr>
              <a:t>Sloty</a:t>
            </a:r>
            <a:r>
              <a:rPr lang="pl-PL" dirty="0">
                <a:solidFill>
                  <a:srgbClr val="0070C0"/>
                </a:solidFill>
              </a:rPr>
              <a:t> (gniazda)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498147"/>
            <a:ext cx="10058400" cy="3709706"/>
          </a:xfrm>
        </p:spPr>
        <p:txBody>
          <a:bodyPr>
            <a:normAutofit/>
          </a:bodyPr>
          <a:lstStyle/>
          <a:p>
            <a:pPr algn="just"/>
            <a:r>
              <a:rPr lang="pl-PL" sz="2000" dirty="0">
                <a:solidFill>
                  <a:schemeClr val="bg1"/>
                </a:solidFill>
              </a:rPr>
              <a:t>Do tej pory wiemy jak akceptować sygnały i drukować dane wyjściowe w konsoli. </a:t>
            </a:r>
          </a:p>
          <a:p>
            <a:pPr algn="just"/>
            <a:r>
              <a:rPr lang="pl-PL" sz="2000" dirty="0">
                <a:solidFill>
                  <a:schemeClr val="bg1"/>
                </a:solidFill>
              </a:rPr>
              <a:t>Zaktualizujmy naszą metodę slotów, aby zmodyfikować przycisk, zmieniając</a:t>
            </a:r>
          </a:p>
          <a:p>
            <a:pPr algn="just"/>
            <a:r>
              <a:rPr lang="pl-PL" sz="2000" dirty="0">
                <a:solidFill>
                  <a:schemeClr val="bg1"/>
                </a:solidFill>
              </a:rPr>
              <a:t>tekst i funkcjonalność, aby nie można go było już klikać. Wyłączymy też</a:t>
            </a:r>
          </a:p>
          <a:p>
            <a:pPr algn="just"/>
            <a:r>
              <a:rPr lang="pl-PL" sz="2000" dirty="0">
                <a:solidFill>
                  <a:schemeClr val="bg1"/>
                </a:solidFill>
              </a:rPr>
              <a:t>na razie stan możliwy do sprawdzenia.</a:t>
            </a:r>
          </a:p>
          <a:p>
            <a:pPr algn="just"/>
            <a:r>
              <a:rPr lang="pl-PL" sz="2000" dirty="0">
                <a:solidFill>
                  <a:schemeClr val="bg1"/>
                </a:solidFill>
              </a:rPr>
              <a:t>Przykład p1_kod_4d</a:t>
            </a:r>
          </a:p>
        </p:txBody>
      </p:sp>
    </p:spTree>
    <p:extLst>
      <p:ext uri="{BB962C8B-B14F-4D97-AF65-F5344CB8AC3E}">
        <p14:creationId xmlns:p14="http://schemas.microsoft.com/office/powerpoint/2010/main" val="969107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QT – </a:t>
            </a:r>
            <a:r>
              <a:rPr lang="pl-PL" dirty="0">
                <a:solidFill>
                  <a:srgbClr val="0070C0"/>
                </a:solidFill>
              </a:rPr>
              <a:t>Widżety</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172781" y="2498147"/>
            <a:ext cx="10058400" cy="4073250"/>
          </a:xfrm>
        </p:spPr>
        <p:txBody>
          <a:bodyPr>
            <a:normAutofit fontScale="92500" lnSpcReduction="10000"/>
          </a:bodyPr>
          <a:lstStyle/>
          <a:p>
            <a:pPr algn="just"/>
            <a:r>
              <a:rPr lang="pl-PL" sz="2000" dirty="0" err="1">
                <a:solidFill>
                  <a:srgbClr val="0070C0"/>
                </a:solidFill>
              </a:rPr>
              <a:t>QCheckbox</a:t>
            </a:r>
            <a:r>
              <a:rPr lang="pl-PL" sz="2000" dirty="0">
                <a:solidFill>
                  <a:schemeClr val="bg1"/>
                </a:solidFill>
              </a:rPr>
              <a:t> Pole wyboru,    </a:t>
            </a:r>
            <a:r>
              <a:rPr lang="pl-PL" sz="2000" dirty="0" err="1">
                <a:solidFill>
                  <a:srgbClr val="0070C0"/>
                </a:solidFill>
              </a:rPr>
              <a:t>QComboBox</a:t>
            </a:r>
            <a:r>
              <a:rPr lang="pl-PL" sz="2000" dirty="0">
                <a:solidFill>
                  <a:schemeClr val="bg1"/>
                </a:solidFill>
              </a:rPr>
              <a:t> Lista rozwijana</a:t>
            </a:r>
          </a:p>
          <a:p>
            <a:pPr algn="just"/>
            <a:r>
              <a:rPr lang="pl-PL" sz="2000" dirty="0" err="1">
                <a:solidFill>
                  <a:srgbClr val="0070C0"/>
                </a:solidFill>
              </a:rPr>
              <a:t>QDateEdit</a:t>
            </a:r>
            <a:r>
              <a:rPr lang="pl-PL" sz="2000" dirty="0">
                <a:solidFill>
                  <a:schemeClr val="bg1"/>
                </a:solidFill>
              </a:rPr>
              <a:t> Do edycji dat,   </a:t>
            </a:r>
            <a:r>
              <a:rPr lang="pl-PL" sz="2000" dirty="0" err="1">
                <a:solidFill>
                  <a:srgbClr val="0070C0"/>
                </a:solidFill>
              </a:rPr>
              <a:t>QDateTimeEdit</a:t>
            </a:r>
            <a:r>
              <a:rPr lang="pl-PL" sz="2000" dirty="0">
                <a:solidFill>
                  <a:schemeClr val="bg1"/>
                </a:solidFill>
              </a:rPr>
              <a:t> Do edycji dat i godzin</a:t>
            </a:r>
          </a:p>
          <a:p>
            <a:pPr algn="just"/>
            <a:r>
              <a:rPr lang="pl-PL" sz="2000" dirty="0">
                <a:solidFill>
                  <a:schemeClr val="bg1"/>
                </a:solidFill>
              </a:rPr>
              <a:t>Obrotowa tarcza </a:t>
            </a:r>
            <a:r>
              <a:rPr lang="pl-PL" sz="2000" dirty="0" err="1">
                <a:solidFill>
                  <a:srgbClr val="0070C0"/>
                </a:solidFill>
              </a:rPr>
              <a:t>Qdial</a:t>
            </a:r>
            <a:r>
              <a:rPr lang="pl-PL" sz="2000" dirty="0">
                <a:solidFill>
                  <a:schemeClr val="bg1"/>
                </a:solidFill>
              </a:rPr>
              <a:t>, </a:t>
            </a:r>
            <a:r>
              <a:rPr lang="pl-PL" sz="2000" dirty="0" err="1">
                <a:solidFill>
                  <a:srgbClr val="0070C0"/>
                </a:solidFill>
              </a:rPr>
              <a:t>QDoubleSpinbox</a:t>
            </a:r>
            <a:r>
              <a:rPr lang="pl-PL" sz="2000" dirty="0">
                <a:solidFill>
                  <a:schemeClr val="bg1"/>
                </a:solidFill>
              </a:rPr>
              <a:t> Pokrętło liczb dla </a:t>
            </a:r>
            <a:r>
              <a:rPr lang="pl-PL" sz="2000" dirty="0" err="1">
                <a:solidFill>
                  <a:schemeClr val="bg1"/>
                </a:solidFill>
              </a:rPr>
              <a:t>floatów</a:t>
            </a:r>
            <a:endParaRPr lang="pl-PL" sz="2000" dirty="0">
              <a:solidFill>
                <a:schemeClr val="bg1"/>
              </a:solidFill>
            </a:endParaRPr>
          </a:p>
          <a:p>
            <a:pPr algn="just"/>
            <a:r>
              <a:rPr lang="pl-PL" sz="2000" dirty="0" err="1">
                <a:solidFill>
                  <a:srgbClr val="0070C0"/>
                </a:solidFill>
              </a:rPr>
              <a:t>QFontComboBox</a:t>
            </a:r>
            <a:r>
              <a:rPr lang="pl-PL" sz="2000" dirty="0">
                <a:solidFill>
                  <a:schemeClr val="bg1"/>
                </a:solidFill>
              </a:rPr>
              <a:t> Lista czcionek, </a:t>
            </a:r>
            <a:r>
              <a:rPr lang="pl-PL" sz="2000" dirty="0" err="1">
                <a:solidFill>
                  <a:srgbClr val="0070C0"/>
                </a:solidFill>
              </a:rPr>
              <a:t>QLCDNumber</a:t>
            </a:r>
            <a:r>
              <a:rPr lang="pl-PL" sz="2000" dirty="0">
                <a:solidFill>
                  <a:schemeClr val="bg1"/>
                </a:solidFill>
              </a:rPr>
              <a:t>  wyświetlacz LCD</a:t>
            </a:r>
          </a:p>
          <a:p>
            <a:pPr algn="just"/>
            <a:r>
              <a:rPr lang="pl-PL" sz="2000" dirty="0" err="1">
                <a:solidFill>
                  <a:srgbClr val="0070C0"/>
                </a:solidFill>
              </a:rPr>
              <a:t>QLabel</a:t>
            </a:r>
            <a:r>
              <a:rPr lang="pl-PL" sz="2000" dirty="0">
                <a:solidFill>
                  <a:schemeClr val="bg1"/>
                </a:solidFill>
              </a:rPr>
              <a:t> Tylko etykieta, a nie interaktywność, </a:t>
            </a:r>
            <a:r>
              <a:rPr lang="pl-PL" sz="2000" dirty="0" err="1">
                <a:solidFill>
                  <a:srgbClr val="0070C0"/>
                </a:solidFill>
              </a:rPr>
              <a:t>QLineEdit</a:t>
            </a:r>
            <a:r>
              <a:rPr lang="pl-PL" sz="2000" dirty="0">
                <a:solidFill>
                  <a:srgbClr val="0070C0"/>
                </a:solidFill>
              </a:rPr>
              <a:t> </a:t>
            </a:r>
            <a:r>
              <a:rPr lang="pl-PL" sz="2000" dirty="0">
                <a:solidFill>
                  <a:schemeClr val="bg1"/>
                </a:solidFill>
              </a:rPr>
              <a:t>Wprowadza linię tekstu</a:t>
            </a:r>
          </a:p>
          <a:p>
            <a:pPr algn="just"/>
            <a:r>
              <a:rPr lang="pl-PL" sz="2000" dirty="0" err="1">
                <a:solidFill>
                  <a:srgbClr val="0070C0"/>
                </a:solidFill>
              </a:rPr>
              <a:t>QProgressBar</a:t>
            </a:r>
            <a:r>
              <a:rPr lang="pl-PL" sz="2000" dirty="0">
                <a:solidFill>
                  <a:schemeClr val="bg1"/>
                </a:solidFill>
              </a:rPr>
              <a:t> Pasek postępu, </a:t>
            </a:r>
            <a:r>
              <a:rPr lang="pl-PL" sz="2000" dirty="0" err="1">
                <a:solidFill>
                  <a:srgbClr val="0070C0"/>
                </a:solidFill>
              </a:rPr>
              <a:t>QPushButton</a:t>
            </a:r>
            <a:r>
              <a:rPr lang="pl-PL" sz="2000" dirty="0">
                <a:solidFill>
                  <a:schemeClr val="bg1"/>
                </a:solidFill>
              </a:rPr>
              <a:t> Przycisk.</a:t>
            </a:r>
          </a:p>
          <a:p>
            <a:pPr algn="just"/>
            <a:r>
              <a:rPr lang="pl-PL" sz="2000" dirty="0" err="1">
                <a:solidFill>
                  <a:srgbClr val="0070C0"/>
                </a:solidFill>
              </a:rPr>
              <a:t>QRadioButton</a:t>
            </a:r>
            <a:r>
              <a:rPr lang="pl-PL" sz="2000" dirty="0">
                <a:solidFill>
                  <a:schemeClr val="bg1"/>
                </a:solidFill>
              </a:rPr>
              <a:t> Grupa z tylko jednym aktywnym wyborem, </a:t>
            </a:r>
            <a:r>
              <a:rPr lang="pl-PL" sz="2000" dirty="0" err="1">
                <a:solidFill>
                  <a:srgbClr val="0070C0"/>
                </a:solidFill>
              </a:rPr>
              <a:t>QSlider</a:t>
            </a:r>
            <a:r>
              <a:rPr lang="pl-PL" sz="2000" dirty="0">
                <a:solidFill>
                  <a:schemeClr val="bg1"/>
                </a:solidFill>
              </a:rPr>
              <a:t> Suwak</a:t>
            </a:r>
          </a:p>
          <a:p>
            <a:pPr algn="just"/>
            <a:r>
              <a:rPr lang="pl-PL" sz="2000" dirty="0" err="1">
                <a:solidFill>
                  <a:srgbClr val="0070C0"/>
                </a:solidFill>
              </a:rPr>
              <a:t>QSpinBox</a:t>
            </a:r>
            <a:r>
              <a:rPr lang="pl-PL" sz="2000" dirty="0">
                <a:solidFill>
                  <a:schemeClr val="bg1"/>
                </a:solidFill>
              </a:rPr>
              <a:t> </a:t>
            </a:r>
            <a:r>
              <a:rPr lang="pl-PL" sz="2000" dirty="0" err="1">
                <a:solidFill>
                  <a:schemeClr val="bg1"/>
                </a:solidFill>
              </a:rPr>
              <a:t>Spinner</a:t>
            </a:r>
            <a:r>
              <a:rPr lang="pl-PL" sz="2000" dirty="0">
                <a:solidFill>
                  <a:schemeClr val="bg1"/>
                </a:solidFill>
              </a:rPr>
              <a:t> liczb całkowitych, </a:t>
            </a:r>
            <a:r>
              <a:rPr lang="pl-PL" sz="2000" dirty="0" err="1">
                <a:solidFill>
                  <a:srgbClr val="0070C0"/>
                </a:solidFill>
              </a:rPr>
              <a:t>QTimeEdit</a:t>
            </a:r>
            <a:r>
              <a:rPr lang="pl-PL" sz="2000" dirty="0">
                <a:solidFill>
                  <a:srgbClr val="0070C0"/>
                </a:solidFill>
              </a:rPr>
              <a:t> </a:t>
            </a:r>
            <a:r>
              <a:rPr lang="pl-PL" sz="2000" dirty="0">
                <a:solidFill>
                  <a:schemeClr val="bg1"/>
                </a:solidFill>
              </a:rPr>
              <a:t>Do edycji czasu</a:t>
            </a:r>
          </a:p>
        </p:txBody>
      </p:sp>
    </p:spTree>
    <p:extLst>
      <p:ext uri="{BB962C8B-B14F-4D97-AF65-F5344CB8AC3E}">
        <p14:creationId xmlns:p14="http://schemas.microsoft.com/office/powerpoint/2010/main" val="13012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GUI –graficzny interfejs użytkownika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lnSpcReduction="10000"/>
          </a:bodyPr>
          <a:lstStyle/>
          <a:p>
            <a:pPr algn="just"/>
            <a:r>
              <a:rPr lang="pl-PL" sz="2000" dirty="0">
                <a:solidFill>
                  <a:schemeClr val="bg1"/>
                </a:solidFill>
              </a:rPr>
              <a:t>Wczesne GUI nie były natychmiastowym hitem, jak można by przypuszczać, ze względu na brak kompatybilnego oprogramowania przy uruchomieniu i kosztowny sprzęt - szczególnie dla użytkowników domowych. Powoli, ale konsekwentnie interfejs GUI stał się preferowanym sposobem interakcji z komputerami, a metafora WIMP została mocno ugruntowana jako standard. Nie oznacza to, że nie próbowano zastąpić metafory WIMP na pulpicie. Na przykład Microsoft Bob (1995) był bardzo nowoczesną próbą Microsoftu zamienienia pulpitu na dom.</a:t>
            </a:r>
          </a:p>
        </p:txBody>
      </p:sp>
    </p:spTree>
    <p:extLst>
      <p:ext uri="{BB962C8B-B14F-4D97-AF65-F5344CB8AC3E}">
        <p14:creationId xmlns:p14="http://schemas.microsoft.com/office/powerpoint/2010/main" val="70747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GUI –graficzny interfejs użytkownika</a:t>
            </a:r>
          </a:p>
        </p:txBody>
      </p:sp>
      <p:pic>
        <p:nvPicPr>
          <p:cNvPr id="10" name="Picture 9" descr="A picture containing text&#10;&#10;Description automatically generated">
            <a:extLst>
              <a:ext uri="{FF2B5EF4-FFF2-40B4-BE49-F238E27FC236}">
                <a16:creationId xmlns:a16="http://schemas.microsoft.com/office/drawing/2014/main" id="{10C98860-7B7B-4155-9AF8-A8B8EDD2C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50" y="2240330"/>
            <a:ext cx="7312090" cy="4101152"/>
          </a:xfrm>
          <a:prstGeom prst="rect">
            <a:avLst/>
          </a:prstGeom>
        </p:spPr>
      </p:pic>
      <p:sp>
        <p:nvSpPr>
          <p:cNvPr id="12" name="TextBox 11">
            <a:extLst>
              <a:ext uri="{FF2B5EF4-FFF2-40B4-BE49-F238E27FC236}">
                <a16:creationId xmlns:a16="http://schemas.microsoft.com/office/drawing/2014/main" id="{06D15170-991C-43A3-8506-1C53C3F14560}"/>
              </a:ext>
            </a:extLst>
          </p:cNvPr>
          <p:cNvSpPr txBox="1"/>
          <p:nvPr/>
        </p:nvSpPr>
        <p:spPr>
          <a:xfrm>
            <a:off x="8246379" y="2441196"/>
            <a:ext cx="2909302" cy="2862322"/>
          </a:xfrm>
          <a:prstGeom prst="rect">
            <a:avLst/>
          </a:prstGeom>
          <a:noFill/>
        </p:spPr>
        <p:txBody>
          <a:bodyPr wrap="square" rtlCol="0">
            <a:spAutoFit/>
          </a:bodyPr>
          <a:lstStyle/>
          <a:p>
            <a:r>
              <a:rPr lang="pl-PL" b="0" i="0" dirty="0">
                <a:solidFill>
                  <a:schemeClr val="bg1"/>
                </a:solidFill>
                <a:effectLst/>
                <a:latin typeface="tiempos-regular"/>
              </a:rPr>
              <a:t>Pomysł stojący za Microsoft Bobem był prosty: </a:t>
            </a:r>
          </a:p>
          <a:p>
            <a:r>
              <a:rPr lang="pl-PL" b="0" i="0" dirty="0">
                <a:solidFill>
                  <a:schemeClr val="bg1"/>
                </a:solidFill>
                <a:effectLst/>
                <a:latin typeface="tiempos-regular"/>
              </a:rPr>
              <a:t>Windows był zbyt techniczny dla szerokiego grona użytkowników. </a:t>
            </a:r>
          </a:p>
          <a:p>
            <a:r>
              <a:rPr lang="pl-PL" b="1" i="0" dirty="0">
                <a:solidFill>
                  <a:schemeClr val="bg1"/>
                </a:solidFill>
                <a:effectLst/>
                <a:latin typeface="tiempos-bold"/>
              </a:rPr>
              <a:t>Microsoft eksperymentował z prostszym i bardziej intuicyjnym interfejsem. </a:t>
            </a:r>
          </a:p>
          <a:p>
            <a:endParaRPr lang="pl-PL" b="1" dirty="0">
              <a:solidFill>
                <a:schemeClr val="bg1"/>
              </a:solidFill>
              <a:latin typeface="tiempos-bold"/>
            </a:endParaRPr>
          </a:p>
          <a:p>
            <a:r>
              <a:rPr lang="pl-PL" b="1" dirty="0">
                <a:solidFill>
                  <a:schemeClr val="bg1"/>
                </a:solidFill>
                <a:latin typeface="tiempos-bold"/>
              </a:rPr>
              <a:t>Niestety nie wyszło</a:t>
            </a:r>
            <a:endParaRPr lang="pl-PL" dirty="0">
              <a:solidFill>
                <a:schemeClr val="bg1"/>
              </a:solidFill>
            </a:endParaRPr>
          </a:p>
        </p:txBody>
      </p:sp>
    </p:spTree>
    <p:extLst>
      <p:ext uri="{BB962C8B-B14F-4D97-AF65-F5344CB8AC3E}">
        <p14:creationId xmlns:p14="http://schemas.microsoft.com/office/powerpoint/2010/main" val="232014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GUI –graficzny interfejs użytkownika</a:t>
            </a:r>
          </a:p>
        </p:txBody>
      </p:sp>
      <p:sp>
        <p:nvSpPr>
          <p:cNvPr id="12" name="TextBox 11">
            <a:extLst>
              <a:ext uri="{FF2B5EF4-FFF2-40B4-BE49-F238E27FC236}">
                <a16:creationId xmlns:a16="http://schemas.microsoft.com/office/drawing/2014/main" id="{06D15170-991C-43A3-8506-1C53C3F14560}"/>
              </a:ext>
            </a:extLst>
          </p:cNvPr>
          <p:cNvSpPr txBox="1"/>
          <p:nvPr/>
        </p:nvSpPr>
        <p:spPr>
          <a:xfrm>
            <a:off x="8246379" y="2441196"/>
            <a:ext cx="2909302" cy="2862322"/>
          </a:xfrm>
          <a:prstGeom prst="rect">
            <a:avLst/>
          </a:prstGeom>
          <a:noFill/>
        </p:spPr>
        <p:txBody>
          <a:bodyPr wrap="square" rtlCol="0">
            <a:spAutoFit/>
          </a:bodyPr>
          <a:lstStyle/>
          <a:p>
            <a:r>
              <a:rPr lang="pl-PL" b="0" i="0" dirty="0">
                <a:solidFill>
                  <a:schemeClr val="bg1"/>
                </a:solidFill>
                <a:effectLst/>
                <a:latin typeface="tiempos-regular"/>
              </a:rPr>
              <a:t>W ostatnich kilku latach Facebook i Microsoft przedstawiły swoje wizje dotyczące przyszłości wirtualnej rzeczywistości. Obie firmy uznają, że będzie to następny technologiczny przełom.</a:t>
            </a:r>
          </a:p>
          <a:p>
            <a:endParaRPr lang="pl-PL" dirty="0">
              <a:solidFill>
                <a:schemeClr val="bg1"/>
              </a:solidFill>
              <a:latin typeface="tiempos-regular"/>
            </a:endParaRPr>
          </a:p>
          <a:p>
            <a:r>
              <a:rPr lang="pl-PL" dirty="0">
                <a:solidFill>
                  <a:schemeClr val="bg1"/>
                </a:solidFill>
                <a:latin typeface="tiempos-regular"/>
              </a:rPr>
              <a:t>Zobaczcie podobieństwa :D</a:t>
            </a:r>
            <a:endParaRPr lang="pl-PL" dirty="0">
              <a:solidFill>
                <a:schemeClr val="bg1"/>
              </a:solidFill>
            </a:endParaRPr>
          </a:p>
        </p:txBody>
      </p:sp>
      <p:pic>
        <p:nvPicPr>
          <p:cNvPr id="5" name="Picture 4" descr="A picture containing text, indoor, person, wall&#10;&#10;Description automatically generated">
            <a:extLst>
              <a:ext uri="{FF2B5EF4-FFF2-40B4-BE49-F238E27FC236}">
                <a16:creationId xmlns:a16="http://schemas.microsoft.com/office/drawing/2014/main" id="{C6CA051E-C082-43E3-BAB6-749957695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66" y="2176747"/>
            <a:ext cx="7592485" cy="4277322"/>
          </a:xfrm>
          <a:prstGeom prst="rect">
            <a:avLst/>
          </a:prstGeom>
        </p:spPr>
      </p:pic>
    </p:spTree>
    <p:extLst>
      <p:ext uri="{BB962C8B-B14F-4D97-AF65-F5344CB8AC3E}">
        <p14:creationId xmlns:p14="http://schemas.microsoft.com/office/powerpoint/2010/main" val="424003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CE2-CCB8-46DF-A00E-066A20D22E16}"/>
              </a:ext>
            </a:extLst>
          </p:cNvPr>
          <p:cNvSpPr>
            <a:spLocks noGrp="1"/>
          </p:cNvSpPr>
          <p:nvPr>
            <p:ph type="title"/>
          </p:nvPr>
        </p:nvSpPr>
        <p:spPr/>
        <p:txBody>
          <a:bodyPr/>
          <a:lstStyle/>
          <a:p>
            <a:r>
              <a:rPr lang="pl-PL" dirty="0">
                <a:solidFill>
                  <a:srgbClr val="FFC000"/>
                </a:solidFill>
              </a:rPr>
              <a:t>GUI –graficzny interfejs użytkownika</a:t>
            </a:r>
          </a:p>
        </p:txBody>
      </p:sp>
      <p:sp>
        <p:nvSpPr>
          <p:cNvPr id="3" name="Content Placeholder 2">
            <a:extLst>
              <a:ext uri="{FF2B5EF4-FFF2-40B4-BE49-F238E27FC236}">
                <a16:creationId xmlns:a16="http://schemas.microsoft.com/office/drawing/2014/main" id="{83663359-BA57-400E-A31C-431C310D74D2}"/>
              </a:ext>
            </a:extLst>
          </p:cNvPr>
          <p:cNvSpPr>
            <a:spLocks noGrp="1"/>
          </p:cNvSpPr>
          <p:nvPr>
            <p:ph idx="1"/>
          </p:nvPr>
        </p:nvSpPr>
        <p:spPr>
          <a:xfrm>
            <a:off x="1097280" y="2682704"/>
            <a:ext cx="10058400" cy="2561099"/>
          </a:xfrm>
        </p:spPr>
        <p:txBody>
          <a:bodyPr>
            <a:normAutofit fontScale="77500" lnSpcReduction="20000"/>
          </a:bodyPr>
          <a:lstStyle/>
          <a:p>
            <a:pPr algn="just"/>
            <a:r>
              <a:rPr lang="pl-PL" sz="2000" dirty="0">
                <a:solidFill>
                  <a:schemeClr val="bg1"/>
                </a:solidFill>
              </a:rPr>
              <a:t>Nie brakowało innych graficznych interfejsów użytkownika, okrzykniętych w swoich czasach jako rewolucyjne:</a:t>
            </a:r>
          </a:p>
          <a:p>
            <a:pPr marL="0" indent="0">
              <a:buNone/>
            </a:pPr>
            <a:r>
              <a:rPr lang="pl-PL" sz="2000" b="1" dirty="0">
                <a:solidFill>
                  <a:srgbClr val="0070C0"/>
                </a:solidFill>
              </a:rPr>
              <a:t> - Windows 95 (1995) </a:t>
            </a:r>
            <a:br>
              <a:rPr lang="pl-PL" sz="2000" b="1" dirty="0">
                <a:solidFill>
                  <a:srgbClr val="0070C0"/>
                </a:solidFill>
              </a:rPr>
            </a:br>
            <a:r>
              <a:rPr lang="pl-PL" sz="2000" b="1" dirty="0">
                <a:solidFill>
                  <a:srgbClr val="0070C0"/>
                </a:solidFill>
              </a:rPr>
              <a:t> - Mac OS X (2001)</a:t>
            </a:r>
            <a:br>
              <a:rPr lang="pl-PL" sz="2000" b="1" dirty="0">
                <a:solidFill>
                  <a:srgbClr val="0070C0"/>
                </a:solidFill>
              </a:rPr>
            </a:br>
            <a:r>
              <a:rPr lang="pl-PL" sz="2000" b="1" dirty="0">
                <a:solidFill>
                  <a:srgbClr val="0070C0"/>
                </a:solidFill>
              </a:rPr>
              <a:t> - GNOME Shell (2011) </a:t>
            </a:r>
            <a:br>
              <a:rPr lang="pl-PL" sz="2000" b="1" dirty="0">
                <a:solidFill>
                  <a:srgbClr val="0070C0"/>
                </a:solidFill>
              </a:rPr>
            </a:br>
            <a:r>
              <a:rPr lang="pl-PL" sz="2000" b="1" dirty="0">
                <a:solidFill>
                  <a:srgbClr val="0070C0"/>
                </a:solidFill>
              </a:rPr>
              <a:t> - Windows 10 (2015) </a:t>
            </a:r>
          </a:p>
          <a:p>
            <a:pPr marL="0" indent="0" algn="just">
              <a:buNone/>
            </a:pPr>
            <a:r>
              <a:rPr lang="pl-PL" sz="2000" dirty="0">
                <a:solidFill>
                  <a:schemeClr val="bg1"/>
                </a:solidFill>
              </a:rPr>
              <a:t>Każdy z nich dokonał rewolucji interfejsów użytkownika swoich systemów komputerowych, często z wielką pompą, ale zasadniczo nic się tak naprawdę nie zmieniło. Te nowe interfejsy użytkownika są nadal w dużej mierze systemami WIMP i działają dokładnie tak samo, jak GUI od lat 80.</a:t>
            </a:r>
          </a:p>
        </p:txBody>
      </p:sp>
    </p:spTree>
    <p:extLst>
      <p:ext uri="{BB962C8B-B14F-4D97-AF65-F5344CB8AC3E}">
        <p14:creationId xmlns:p14="http://schemas.microsoft.com/office/powerpoint/2010/main" val="142605873"/>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301B2C"/>
      </a:dk2>
      <a:lt2>
        <a:srgbClr val="F0F3F2"/>
      </a:lt2>
      <a:accent1>
        <a:srgbClr val="D13E79"/>
      </a:accent1>
      <a:accent2>
        <a:srgbClr val="C02DA5"/>
      </a:accent2>
      <a:accent3>
        <a:srgbClr val="AF3ED1"/>
      </a:accent3>
      <a:accent4>
        <a:srgbClr val="622FC0"/>
      </a:accent4>
      <a:accent5>
        <a:srgbClr val="3E48D1"/>
      </a:accent5>
      <a:accent6>
        <a:srgbClr val="2D74C0"/>
      </a:accent6>
      <a:hlink>
        <a:srgbClr val="4C3FBF"/>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1203</TotalTime>
  <Words>2838</Words>
  <Application>Microsoft Office PowerPoint</Application>
  <PresentationFormat>Widescreen</PresentationFormat>
  <Paragraphs>243</Paragraphs>
  <Slides>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286ce6+mplus1mn-bold</vt:lpstr>
      <vt:lpstr>8f95f9+mplus1mn-regular</vt:lpstr>
      <vt:lpstr>Arial</vt:lpstr>
      <vt:lpstr>Arial Nova</vt:lpstr>
      <vt:lpstr>Arial Nova Light</vt:lpstr>
      <vt:lpstr>Calibri</vt:lpstr>
      <vt:lpstr>Consolas</vt:lpstr>
      <vt:lpstr>tiempos-bold</vt:lpstr>
      <vt:lpstr>tiempos-regular</vt:lpstr>
      <vt:lpstr>RetrospectVTI</vt:lpstr>
      <vt:lpstr>Programowanie w pyQT</vt:lpstr>
      <vt:lpstr>GUI –graficzny interfejs użytkownika</vt:lpstr>
      <vt:lpstr>GUI –graficzny interfejs użytkownika</vt:lpstr>
      <vt:lpstr>GUI –graficzny interfejs użytkownika</vt:lpstr>
      <vt:lpstr>GUI –graficzny interfejs użytkownika</vt:lpstr>
      <vt:lpstr>GUI –graficzny interfejs użytkownika</vt:lpstr>
      <vt:lpstr>GUI –graficzny interfejs użytkownika</vt:lpstr>
      <vt:lpstr>GUI –graficzny interfejs użytkownika</vt:lpstr>
      <vt:lpstr>GUI –graficzny interfejs użytkownika</vt:lpstr>
      <vt:lpstr>GUI –graficzny interfejs użytkownika</vt:lpstr>
      <vt:lpstr>o QT</vt:lpstr>
      <vt:lpstr>o QT</vt:lpstr>
      <vt:lpstr>o QT</vt:lpstr>
      <vt:lpstr>o QT</vt:lpstr>
      <vt:lpstr>QT – wymagania </vt:lpstr>
      <vt:lpstr>QT – wymagania Python</vt:lpstr>
      <vt:lpstr>QT – wymagania venv </vt:lpstr>
      <vt:lpstr>QT – wymagania venv </vt:lpstr>
      <vt:lpstr>QT – wymagania venv </vt:lpstr>
      <vt:lpstr>QT – wymagania PyQt </vt:lpstr>
      <vt:lpstr>QT – wymagania PyQt </vt:lpstr>
      <vt:lpstr>QT – wymagania PyQt </vt:lpstr>
      <vt:lpstr>QT – narzędzia Qt Designer </vt:lpstr>
      <vt:lpstr>QT – narzędzia DEV</vt:lpstr>
      <vt:lpstr>QT – baza</vt:lpstr>
      <vt:lpstr>ZAPRASZAM NA PRZERWĘ</vt:lpstr>
      <vt:lpstr>QT – Przegląd modułów PyQT</vt:lpstr>
      <vt:lpstr>QT – Przegląd modułów PyQT</vt:lpstr>
      <vt:lpstr>QT – Przegląd modułów PyQT</vt:lpstr>
      <vt:lpstr>QT – Przegląd modułów PyQT</vt:lpstr>
      <vt:lpstr>QT – Przegląd modułów PyQT</vt:lpstr>
      <vt:lpstr>QT – Przegląd modułów PyQT</vt:lpstr>
      <vt:lpstr>QT – Przegląd modułów PyQT</vt:lpstr>
      <vt:lpstr>QT – Przegląd modułów PyQT</vt:lpstr>
      <vt:lpstr>QT – Przegląd modułów PyQT</vt:lpstr>
      <vt:lpstr>QT – Przegląd modułów PyQT</vt:lpstr>
      <vt:lpstr>QT – Przegląd modułów PyQT</vt:lpstr>
      <vt:lpstr>QT – Przegląd modułów PyQT</vt:lpstr>
      <vt:lpstr>QT – Przegląd modułów PyQT</vt:lpstr>
      <vt:lpstr>QT – Przegląd modułów PyQT</vt:lpstr>
      <vt:lpstr>QT – Przegląd modułów PyQT</vt:lpstr>
      <vt:lpstr>QT – Przegląd modułów PyQT</vt:lpstr>
      <vt:lpstr>QT – Przegląd modułów PyQT</vt:lpstr>
      <vt:lpstr>QT – Sygnały i Sloty (gniazda)</vt:lpstr>
      <vt:lpstr>QT – Sygnały i Sloty (gniazda)</vt:lpstr>
      <vt:lpstr>QT – Sygnały i Sloty (gniazda)</vt:lpstr>
      <vt:lpstr>QT – Sygnały i Sloty (gniazda)</vt:lpstr>
      <vt:lpstr>QT – Sygnały i Sloty (gniazda)</vt:lpstr>
      <vt:lpstr>QT – Sygnały i Sloty (gniazda)</vt:lpstr>
      <vt:lpstr>QT – Sygnały i Sloty (gniazda)</vt:lpstr>
      <vt:lpstr>QT – Widżety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Programowanie w pyQT</dc:title>
  <dc:creator>Mariusz MOL</dc:creator>
  <cp:lastModifiedBy>Mariusz MOL</cp:lastModifiedBy>
  <cp:revision>38</cp:revision>
  <dcterms:created xsi:type="dcterms:W3CDTF">2021-04-25T18:30:15Z</dcterms:created>
  <dcterms:modified xsi:type="dcterms:W3CDTF">2021-04-26T14:33:40Z</dcterms:modified>
</cp:coreProperties>
</file>