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5" r:id="rId9"/>
    <p:sldId id="266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A49893E-554D-49CC-8233-D3A009104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1AE9A80C-DAED-4731-9964-296403DD3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DB80887-0AE3-47E8-BA9B-546848FE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F79C-07FC-40B6-BDD2-7F4E5FE5D9F8}" type="datetimeFigureOut">
              <a:rPr lang="el-GR" smtClean="0"/>
              <a:t>21/1/2022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083FCDF-4491-4EDC-83B6-20E660B1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07CC2C3-2C93-4C1F-8545-6138E1A8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0B70-E151-46E2-BAEA-AC754554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5476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A60087E-225D-4479-8A7D-19515A70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70EC4254-1571-4B07-82E9-EEB8F3E1B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C83E28A-354A-4B6C-BC9D-8FF6A312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F79C-07FC-40B6-BDD2-7F4E5FE5D9F8}" type="datetimeFigureOut">
              <a:rPr lang="el-GR" smtClean="0"/>
              <a:t>21/1/2022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9372BBA-1AB1-4215-AE90-04E9945B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6D7E220-36EB-46D6-8728-12991CC7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0B70-E151-46E2-BAEA-AC754554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5301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A375D569-4C12-40C4-8D49-68D799598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E83D9115-F6A5-4D5B-B6B5-02A0BC60C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421CA4D5-E5A6-4CF4-A545-B93C4BBE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F79C-07FC-40B6-BDD2-7F4E5FE5D9F8}" type="datetimeFigureOut">
              <a:rPr lang="el-GR" smtClean="0"/>
              <a:t>21/1/2022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5A1D1A9-084B-4241-9FD6-2AA973497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D33C846-4D6F-4A05-8098-CE03C30B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0B70-E151-46E2-BAEA-AC754554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5698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1DFD429-4239-4563-94A0-3DE93A5A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1B7AAE9-51DE-425C-9902-59B2CEB3B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9B86CEF-E15D-456D-9191-4BEE5641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F79C-07FC-40B6-BDD2-7F4E5FE5D9F8}" type="datetimeFigureOut">
              <a:rPr lang="el-GR" smtClean="0"/>
              <a:t>21/1/2022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CB36621-8170-4950-A173-705ADBDB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9C0AEF8-918F-4CCB-ADE6-1D2CB2DF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0B70-E151-46E2-BAEA-AC754554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8128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6E76C0C-488C-4046-9B73-54461F152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489935B5-5166-4E6B-950D-2C8C24893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FE1FF4A-4C06-4EB1-8A80-9224356F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F79C-07FC-40B6-BDD2-7F4E5FE5D9F8}" type="datetimeFigureOut">
              <a:rPr lang="el-GR" smtClean="0"/>
              <a:t>21/1/2022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B84EAC2-B087-472C-9786-0DA013C7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567C776-0570-4A2B-8173-215E2B7E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0B70-E151-46E2-BAEA-AC754554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2281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B786419-A558-426E-B9F8-2BAE0A29E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6EE6E7-1ED1-4852-A1D7-DF4534A75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F9D6F8AB-6C33-4E36-B788-EEEA6A61D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B535012B-CA71-4BA6-92A7-DB126E5DB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F79C-07FC-40B6-BDD2-7F4E5FE5D9F8}" type="datetimeFigureOut">
              <a:rPr lang="el-GR" smtClean="0"/>
              <a:t>21/1/2022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4F525BC4-FD87-4B40-9BAC-265F33DA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953C6B45-E8DF-4018-988D-8B23E6CD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0B70-E151-46E2-BAEA-AC754554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2045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E96E083-A673-44CC-93CC-899D994F4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77ED1799-ACE5-4064-A83D-1D3AC9182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06DE9FBC-EC29-4E0F-9538-5D8037EAB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E4771293-257E-440B-947D-4F91F4934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7302EE31-40F8-44CA-8FBE-CF35695A7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F708B000-A653-42C9-BE7E-D0CF6FC4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F79C-07FC-40B6-BDD2-7F4E5FE5D9F8}" type="datetimeFigureOut">
              <a:rPr lang="el-GR" smtClean="0"/>
              <a:t>21/1/2022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D404CD05-DEEF-4D49-89CD-89A215FA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F3269EDD-B44E-45F9-890B-2CEF8493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0B70-E151-46E2-BAEA-AC754554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469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BC9FD3A-5057-402C-ADD1-91C5A299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BEA1CCDE-90A4-49B1-8ED5-FD5F26FB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F79C-07FC-40B6-BDD2-7F4E5FE5D9F8}" type="datetimeFigureOut">
              <a:rPr lang="el-GR" smtClean="0"/>
              <a:t>21/1/2022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D9A981EB-FD64-48E3-A977-3BFD621E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E7F75C22-FC59-4ABF-8099-ABC27550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0B70-E151-46E2-BAEA-AC754554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2760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482B12CF-4A1A-48CF-B37C-D155ABFE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F79C-07FC-40B6-BDD2-7F4E5FE5D9F8}" type="datetimeFigureOut">
              <a:rPr lang="el-GR" smtClean="0"/>
              <a:t>21/1/2022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F957CA4A-F353-4AC8-96CA-4D6F95DF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F6A731CC-AD29-49A2-BBA5-5BDF1131C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0B70-E151-46E2-BAEA-AC754554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9517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05AB22B-16C5-4543-929A-D8858B716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61511F5-764C-40A9-9840-1C80906B3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6671DA9E-51C4-403F-A890-BF87A56F1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58CE52CA-CE9D-4842-AAB7-D5BB4216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F79C-07FC-40B6-BDD2-7F4E5FE5D9F8}" type="datetimeFigureOut">
              <a:rPr lang="el-GR" smtClean="0"/>
              <a:t>21/1/2022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80ABE6E1-2ADA-4BA2-BB11-51955D88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E52BA77-5F87-4241-A4F3-ACC4300A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0B70-E151-46E2-BAEA-AC754554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7327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39A0FD-3E3E-4402-8D7D-C5121DA0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52B80C3A-7603-40C6-B75A-50C16087B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E4FE6A0C-BBBF-4997-BD41-5A4065C3B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81DFDA81-936F-4CFB-BE95-E470797E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F79C-07FC-40B6-BDD2-7F4E5FE5D9F8}" type="datetimeFigureOut">
              <a:rPr lang="el-GR" smtClean="0"/>
              <a:t>21/1/2022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260957C0-B673-4D39-92E8-C097A88C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B2E1BAB0-A507-442F-8D7E-5D3BFE19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0B70-E151-46E2-BAEA-AC754554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4219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785C22A8-B115-4BE9-BB3E-79C2152AB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416AABA7-127C-401F-B0FE-B30AC6866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08D7FDF-8D45-4753-8C5F-6CF740F64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6F79C-07FC-40B6-BDD2-7F4E5FE5D9F8}" type="datetimeFigureOut">
              <a:rPr lang="el-GR" smtClean="0"/>
              <a:t>21/1/2022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8AE3FD4-D414-47C3-B176-31F7A3614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3558F92-640E-42A5-86A2-F9DFADC4C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0B70-E151-46E2-BAEA-AC754554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2654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tsonHacksNano/UARTDem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DDE9B8C0-F3D8-4B62-9103-9091939B9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en-US" sz="8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UART</a:t>
            </a:r>
            <a:endParaRPr lang="el-GR" sz="8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B711EF63-7E75-45B6-9442-9DC242A15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el-G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Εφαρμογή με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Jetson Nano &amp; ESP32</a:t>
            </a:r>
            <a:endParaRPr lang="el-G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892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FA9D92C0-FB5E-405C-8506-3F60711B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3" y="751943"/>
            <a:ext cx="8959893" cy="888360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Jetson &amp; ESP32</a:t>
            </a:r>
            <a:endParaRPr lang="el-G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124CF8D-3AE0-41D6-A99F-25827E601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415" y="1706446"/>
            <a:ext cx="9959927" cy="4399611"/>
          </a:xfrm>
        </p:spPr>
        <p:txBody>
          <a:bodyPr anchor="t">
            <a:normAutofit fontScale="92500" lnSpcReduction="20000"/>
          </a:bodyPr>
          <a:lstStyle/>
          <a:p>
            <a:r>
              <a:rPr lang="el-G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Ο διαχωρισμός των λειτουργιών που θα υποστηρίζει ο κάθε ελεγκτής θα πρέπει να είναι σαφής και να μην επηρεάζεται η μεταξύ τους λειτουργία</a:t>
            </a:r>
          </a:p>
          <a:p>
            <a:r>
              <a:rPr lang="el-G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Απαραίτητος ο απομακρυσμένος έλεγχος του συστήματος:</a:t>
            </a:r>
          </a:p>
          <a:p>
            <a:pPr lvl="1"/>
            <a:r>
              <a:rPr lang="el-G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Παρακολούθηση και διαχείριση του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Jetson </a:t>
            </a:r>
            <a:r>
              <a:rPr lang="el-G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χωρίς την απευθείας σύνδεσή του με περιφερειακά (πληκτρολόγιο, οθόνη </a:t>
            </a:r>
            <a:r>
              <a:rPr lang="el-GR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κλπ</a:t>
            </a:r>
            <a:r>
              <a:rPr lang="el-G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lvl="1"/>
            <a:r>
              <a:rPr lang="el-G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Παρακολούθηση των λήψεων της κάμερας για σκοπούς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debugging</a:t>
            </a:r>
          </a:p>
          <a:p>
            <a:pPr lvl="1"/>
            <a:r>
              <a:rPr lang="el-G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Δυνατότητα ελέγχου των κινητήρων και παρακολούθησης των αισθητήρων του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ESP32</a:t>
            </a:r>
            <a:r>
              <a:rPr lang="el-G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από τον χρήστη</a:t>
            </a:r>
          </a:p>
          <a:p>
            <a:pPr lvl="1"/>
            <a:r>
              <a:rPr lang="el-G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Αυτοματοποίηση/τυποποίηση της διαδικασία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l-G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εκπαίδευσης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</a:p>
          <a:p>
            <a:pPr lvl="2"/>
            <a:r>
              <a:rPr lang="el-G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Διαμόρφωση των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thresholds </a:t>
            </a:r>
            <a:r>
              <a:rPr lang="el-G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στα επιθυμητά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color spaces</a:t>
            </a:r>
          </a:p>
          <a:p>
            <a:pPr lvl="2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Transfer learning </a:t>
            </a:r>
            <a:r>
              <a:rPr lang="el-G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σε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DNN </a:t>
            </a:r>
            <a:r>
              <a:rPr lang="el-G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μοντέλα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el-G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l-G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87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EF17B26-75F3-4EA1-99C1-47B26968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ESP32 – </a:t>
            </a:r>
            <a:r>
              <a:rPr lang="en-US" dirty="0" err="1"/>
              <a:t>Micropython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01F33-8104-41C8-9412-C79187869033}"/>
              </a:ext>
            </a:extLst>
          </p:cNvPr>
          <p:cNvSpPr txBox="1"/>
          <p:nvPr/>
        </p:nvSpPr>
        <p:spPr>
          <a:xfrm>
            <a:off x="838200" y="1436535"/>
            <a:ext cx="898166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</a:rPr>
              <a:t> machine 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</a:rPr>
              <a:t> UART</a:t>
            </a:r>
          </a:p>
          <a:p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</a:rPr>
              <a:t> time 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</a:rPr>
              <a:t> time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</a:rPr>
              <a:t> sleep</a:t>
            </a:r>
          </a:p>
          <a:p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</a:rPr>
              <a:t> random 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</a:rPr>
              <a:t> randrange</a:t>
            </a:r>
          </a:p>
          <a:p>
            <a:endParaRPr lang="el-GR" sz="2000" b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</a:rPr>
              <a:t>uart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</a:rPr>
              <a:t> UART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000" b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b="0">
                <a:solidFill>
                  <a:srgbClr val="FF0000"/>
                </a:solidFill>
                <a:highlight>
                  <a:srgbClr val="FFFFFF"/>
                </a:highlight>
              </a:rPr>
              <a:t>115200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2000" b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l-GR" sz="2000" b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</a:rPr>
              <a:t>kick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</a:rPr>
              <a:t> time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2000" b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b="1">
                <a:solidFill>
                  <a:srgbClr val="880088"/>
                </a:solidFill>
                <a:highlight>
                  <a:srgbClr val="FFFFFF"/>
                </a:highlight>
              </a:rPr>
              <a:t>True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2000" b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</a:rPr>
              <a:t> time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</a:rPr>
              <a:t> kick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b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2000" b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</a:rPr>
              <a:t>        num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b="1">
                <a:solidFill>
                  <a:srgbClr val="880088"/>
                </a:solidFill>
                <a:highlight>
                  <a:srgbClr val="FFFFFF"/>
                </a:highlight>
              </a:rPr>
              <a:t>str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</a:rPr>
              <a:t>randrange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</a:rPr>
              <a:t>(-</a:t>
            </a:r>
            <a:r>
              <a:rPr lang="en-US" sz="2000" b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b="0">
                <a:solidFill>
                  <a:srgbClr val="FF0000"/>
                </a:solidFill>
                <a:highlight>
                  <a:srgbClr val="FFFFFF"/>
                </a:highlight>
              </a:rPr>
              <a:t>11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sz="2000" b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</a:rPr>
              <a:t>        uart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</a:rPr>
              <a:t>write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</a:rPr>
              <a:t>num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</a:rPr>
              <a:t>encode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  <a:endParaRPr lang="en-US" sz="2000" b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</a:rPr>
              <a:t>        kick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</a:rPr>
              <a:t> time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2000" b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l-GR" sz="2000" b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</a:rPr>
              <a:t> uart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000" b="1">
                <a:solidFill>
                  <a:srgbClr val="880088"/>
                </a:solidFill>
                <a:highlight>
                  <a:srgbClr val="FFFFFF"/>
                </a:highlight>
              </a:rPr>
              <a:t>any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</a:rPr>
              <a:t>():</a:t>
            </a:r>
            <a:endParaRPr lang="en-US" sz="2000" b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</a:rPr>
              <a:t>        message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</a:rPr>
              <a:t> uart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</a:rPr>
              <a:t>read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</a:rPr>
              <a:t>().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</a:rPr>
              <a:t>decode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2000" b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2000" b="1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000" b="0">
                <a:solidFill>
                  <a:srgbClr val="000000"/>
                </a:solidFill>
                <a:highlight>
                  <a:srgbClr val="FFFFFF"/>
                </a:highlight>
              </a:rPr>
              <a:t>message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l-GR" sz="3200" dirty="0"/>
          </a:p>
        </p:txBody>
      </p:sp>
    </p:spTree>
    <p:extLst>
      <p:ext uri="{BB962C8B-B14F-4D97-AF65-F5344CB8AC3E}">
        <p14:creationId xmlns:p14="http://schemas.microsoft.com/office/powerpoint/2010/main" val="200577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130EDF8-492F-496B-9ED1-D07C75A4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Jetson - Python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0ECE6A1-E6E5-41C9-A38B-F29A6B69A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927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https://github.com/JetsonHacksNano/UARTDemo</a:t>
            </a:r>
            <a:endParaRPr lang="en-US" dirty="0"/>
          </a:p>
          <a:p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7774EA-7068-4551-9CB6-666C9505463E}"/>
              </a:ext>
            </a:extLst>
          </p:cNvPr>
          <p:cNvSpPr txBox="1"/>
          <p:nvPr/>
        </p:nvSpPr>
        <p:spPr>
          <a:xfrm>
            <a:off x="838200" y="2464904"/>
            <a:ext cx="1003293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80FF"/>
                </a:solidFill>
                <a:highlight>
                  <a:srgbClr val="FFFFFF"/>
                </a:highlight>
              </a:rPr>
              <a:t>git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clone https://github.com</a:t>
            </a:r>
            <a:r>
              <a:rPr lang="en-US" sz="3200" b="0" dirty="0">
                <a:solidFill>
                  <a:srgbClr val="000000"/>
                </a:solidFill>
                <a:highlight>
                  <a:srgbClr val="FFFFFF"/>
                </a:highlight>
              </a:rPr>
              <a:t>/JetsonHacksNano/UARTDemo</a:t>
            </a:r>
          </a:p>
          <a:p>
            <a:r>
              <a:rPr lang="en-US" sz="3200" dirty="0">
                <a:solidFill>
                  <a:srgbClr val="0080FF"/>
                </a:solidFill>
                <a:highlight>
                  <a:srgbClr val="FFFFFF"/>
                </a:highlight>
              </a:rPr>
              <a:t>cd</a:t>
            </a:r>
            <a:r>
              <a:rPr lang="en-US" sz="3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UARTDemo</a:t>
            </a:r>
            <a:endParaRPr lang="en-US" sz="3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3200" b="0" dirty="0" err="1">
                <a:solidFill>
                  <a:srgbClr val="0080FF"/>
                </a:solidFill>
                <a:highlight>
                  <a:srgbClr val="FFFFFF"/>
                </a:highlight>
              </a:rPr>
              <a:t>sudo</a:t>
            </a:r>
            <a:r>
              <a:rPr lang="en-US" sz="3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chmod</a:t>
            </a:r>
            <a:r>
              <a:rPr lang="en-US" sz="3200" b="0" dirty="0">
                <a:solidFill>
                  <a:srgbClr val="000000"/>
                </a:solidFill>
                <a:highlight>
                  <a:srgbClr val="FFFFFF"/>
                </a:highlight>
              </a:rPr>
              <a:t> 666 /dev/ttyTHS1</a:t>
            </a:r>
          </a:p>
          <a:p>
            <a:r>
              <a:rPr lang="en-US" sz="3200" b="0" dirty="0" err="1">
                <a:solidFill>
                  <a:srgbClr val="0080FF"/>
                </a:solidFill>
                <a:highlight>
                  <a:srgbClr val="FFFFFF"/>
                </a:highlight>
              </a:rPr>
              <a:t>sudo</a:t>
            </a:r>
            <a:r>
              <a:rPr lang="en-US" sz="3200" b="0" dirty="0">
                <a:solidFill>
                  <a:srgbClr val="000000"/>
                </a:solidFill>
                <a:highlight>
                  <a:srgbClr val="FFFFFF"/>
                </a:highlight>
              </a:rPr>
              <a:t> python3 uart_example.py</a:t>
            </a:r>
            <a:endParaRPr lang="el-GR" sz="3200" dirty="0"/>
          </a:p>
        </p:txBody>
      </p:sp>
    </p:spTree>
    <p:extLst>
      <p:ext uri="{BB962C8B-B14F-4D97-AF65-F5344CB8AC3E}">
        <p14:creationId xmlns:p14="http://schemas.microsoft.com/office/powerpoint/2010/main" val="102466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0D65DE9-AA20-49A9-83E8-451258CF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816955"/>
            <a:ext cx="8959893" cy="888360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UART</a:t>
            </a:r>
            <a:endParaRPr lang="el-G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1EE2E0C-30C2-4AE1-9DF3-6B34B07A2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1836470"/>
            <a:ext cx="8959892" cy="3760395"/>
          </a:xfrm>
        </p:spPr>
        <p:txBody>
          <a:bodyPr anchor="t">
            <a:normAutofit fontScale="92500" lnSpcReduction="10000"/>
          </a:bodyPr>
          <a:lstStyle/>
          <a:p>
            <a:r>
              <a:rPr lang="el-G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Το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UART </a:t>
            </a:r>
            <a:r>
              <a:rPr lang="el-G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είναι η συντομογραφία του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Universal Asynchronous Receiver/Transmitter</a:t>
            </a:r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l-G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Είναι ένα κύκλωμα στους υπολογιστές το οποίο διαμεσολαβεί στην σειριακή επικοινωνία υπολογιστών ή υπολογιστών με συσκευές (ή και </a:t>
            </a:r>
            <a:r>
              <a:rPr lang="el-G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Embedded</a:t>
            </a:r>
            <a:r>
              <a:rPr lang="el-G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Computer Systems όπως </a:t>
            </a:r>
            <a:r>
              <a:rPr lang="el-G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μικροελεγκτές</a:t>
            </a:r>
            <a:r>
              <a:rPr lang="el-G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l-G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Η ταχύτητα επικοινωνίας (ρυθμός μετάδοσης) μπορεί να </a:t>
            </a:r>
            <a:r>
              <a:rPr lang="el-G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παραμετροποιηθεί</a:t>
            </a:r>
            <a:r>
              <a:rPr lang="el-G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και μετριέται σε </a:t>
            </a:r>
            <a:r>
              <a:rPr lang="el-G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baud</a:t>
            </a:r>
            <a:r>
              <a:rPr lang="el-G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l-G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rate</a:t>
            </a:r>
            <a:r>
              <a:rPr lang="el-G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l-G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bits</a:t>
            </a:r>
            <a:r>
              <a:rPr lang="el-G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l-G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sec</a:t>
            </a:r>
            <a:r>
              <a:rPr lang="el-G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l-G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Σήμερα το κύκλωμα UART είναι ενσωματωμένο ως κύκλωμα τσιπ μέσα στον υπολογιστή ή στην περιφερειακή συσκευή.</a:t>
            </a:r>
          </a:p>
        </p:txBody>
      </p:sp>
    </p:spTree>
    <p:extLst>
      <p:ext uri="{BB962C8B-B14F-4D97-AF65-F5344CB8AC3E}">
        <p14:creationId xmlns:p14="http://schemas.microsoft.com/office/powerpoint/2010/main" val="365294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5EF963A-2DA5-4336-9348-B96769DC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723046"/>
            <a:ext cx="8959893" cy="888360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UART</a:t>
            </a:r>
            <a:endParaRPr lang="el-G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6BB1142-4CE8-4AE1-B3F9-D8CFB441F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1842868"/>
            <a:ext cx="8959892" cy="3753997"/>
          </a:xfrm>
        </p:spPr>
        <p:txBody>
          <a:bodyPr anchor="t">
            <a:normAutofit fontScale="92500" lnSpcReduction="20000"/>
          </a:bodyPr>
          <a:lstStyle/>
          <a:p>
            <a:r>
              <a:rPr lang="el-G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Ένα UART παίρνει </a:t>
            </a:r>
            <a:r>
              <a:rPr lang="el-G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bytes</a:t>
            </a:r>
            <a:r>
              <a:rPr lang="el-G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δεδομένων και τα στέλνει σε σειριακή μορφή ως </a:t>
            </a:r>
            <a:r>
              <a:rPr lang="el-G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bits</a:t>
            </a:r>
            <a:r>
              <a:rPr lang="el-G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l-G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Στον προορισμό ένα δεύτερο UART συλλέγει τα </a:t>
            </a:r>
            <a:r>
              <a:rPr lang="el-G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bits</a:t>
            </a:r>
            <a:r>
              <a:rPr lang="el-G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και δημιουργεί τα </a:t>
            </a:r>
            <a:r>
              <a:rPr lang="el-G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bytes</a:t>
            </a:r>
            <a:r>
              <a:rPr lang="el-G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δεδομένων που αποστάλθηκαν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l-G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Η επικοινωνία μέσω του UART μπορεί να είναι </a:t>
            </a:r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απλή</a:t>
            </a:r>
            <a:r>
              <a:rPr lang="el-G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l-G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simplex</a:t>
            </a:r>
            <a:r>
              <a:rPr lang="el-G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προς μια κατεύθυνση μόνο - χωρίς να υπάρχει πρόβλεψη ο δέκτης να στείλει πίσω κάποιο σήμα), </a:t>
            </a:r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αμφίδρομη (πλήρης) ταυτόχρονη </a:t>
            </a:r>
            <a:r>
              <a:rPr lang="el-G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επικοινωνία (</a:t>
            </a:r>
            <a:r>
              <a:rPr lang="el-G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full</a:t>
            </a:r>
            <a:r>
              <a:rPr lang="el-G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l-G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duplex</a:t>
            </a:r>
            <a:r>
              <a:rPr lang="el-G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και οι δύο συσκευές στέλνουν και δέχονται σήματα την ίδια στιγμή), </a:t>
            </a:r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αμφίδρομη εναλλασσόμενη </a:t>
            </a:r>
            <a:r>
              <a:rPr lang="el-G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επικοινωνία (</a:t>
            </a:r>
            <a:r>
              <a:rPr lang="el-G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half</a:t>
            </a:r>
            <a:r>
              <a:rPr lang="el-G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l-G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duplex</a:t>
            </a:r>
            <a:r>
              <a:rPr lang="el-G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κάθε συσκευή παίρνει σειρά στο να αποστείλει ή να λάβει δεδομένα - δεν γίνεται αποστολή-λήψη την ίδια στιγμή)</a:t>
            </a:r>
          </a:p>
        </p:txBody>
      </p:sp>
    </p:spTree>
    <p:extLst>
      <p:ext uri="{BB962C8B-B14F-4D97-AF65-F5344CB8AC3E}">
        <p14:creationId xmlns:p14="http://schemas.microsoft.com/office/powerpoint/2010/main" val="389488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A3373E8-DA97-4C59-AFD8-5FB2032B4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442873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UART</a:t>
            </a:r>
            <a:endParaRPr lang="el-GR" sz="3600">
              <a:solidFill>
                <a:schemeClr val="bg1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D5310E5-8780-4826-B2D0-F4B2F2DFD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1491175"/>
            <a:ext cx="9618132" cy="2410209"/>
          </a:xfrm>
        </p:spPr>
        <p:txBody>
          <a:bodyPr>
            <a:normAutofit lnSpcReduction="10000"/>
          </a:bodyPr>
          <a:lstStyle/>
          <a:p>
            <a:r>
              <a:rPr lang="el-GR"/>
              <a:t>Κατά την επικοινωνία με UART στέλνονται πλαίσια δεδομένων (data frames) όπου το καθένα περιέχει ένα χαρακτήρα</a:t>
            </a:r>
            <a:endParaRPr lang="en-US"/>
          </a:p>
          <a:p>
            <a:r>
              <a:rPr lang="el-GR"/>
              <a:t>Το μέγεθος του πλαισίου χαρακτήρων μπορεί να είναι 10bits όπου υπάρχει ένα start bit και ένα stop bit στην αρχή και το τέλος και είναι διαθέσιμα 8 bits για την κωδικοποίηση του χαρακτήρα που στέλνουμε-παίρνουμε</a:t>
            </a:r>
            <a:endParaRPr lang="en-US"/>
          </a:p>
          <a:p>
            <a:endParaRPr lang="el-GR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3D914E01-A750-45CA-B183-6D802AB29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6" y="4345615"/>
            <a:ext cx="11879383" cy="10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1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785048EC-2E29-414F-AD16-06D4A86C9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39046"/>
            <a:ext cx="10905066" cy="517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1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8893047E-D11E-4321-8915-6B0D33B96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751943"/>
            <a:ext cx="8959893" cy="888360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Jetson Nano &amp; ESP32</a:t>
            </a:r>
            <a:endParaRPr lang="el-G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B789545-CE67-4E49-88FC-2F97BBB4A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1706446"/>
            <a:ext cx="8959892" cy="4286391"/>
          </a:xfrm>
        </p:spPr>
        <p:txBody>
          <a:bodyPr anchor="t">
            <a:normAutofit/>
          </a:bodyPr>
          <a:lstStyle/>
          <a:p>
            <a:r>
              <a:rPr lang="el-G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Το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Jetson Nano </a:t>
            </a:r>
            <a:r>
              <a:rPr lang="el-G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διαθέτει διάφορες θύρες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UART, </a:t>
            </a:r>
            <a:r>
              <a:rPr lang="el-G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εμείς θα χρησιμοποιήσουμε τη θύρα που υποστηρίζεται από τα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GPIOs D15 (RX) </a:t>
            </a:r>
            <a:r>
              <a:rPr lang="el-G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και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D14 (TX)</a:t>
            </a:r>
            <a:r>
              <a:rPr lang="el-G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της οποία το όνομα είναι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/dev/ttyTHS1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(</a:t>
            </a:r>
            <a:r>
              <a:rPr lang="el-GR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αυτό πρέπει αν το θυμόμαστε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l-G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l-G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Από την άλλη πλευρά θα έχουμε το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ESP</a:t>
            </a:r>
            <a:r>
              <a:rPr lang="el-G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32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l-G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από το οποίο θα χρησιμοποιήσουμε τη θύρα που υποστηρίζεται από τα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GIOPs </a:t>
            </a:r>
            <a:r>
              <a:rPr lang="el-G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 (ΤΧ2) και 16 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RX2</a:t>
            </a:r>
            <a:r>
              <a:rPr lang="el-G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l-G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με όνομα τον </a:t>
            </a:r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αριθμό 2</a:t>
            </a:r>
            <a:r>
              <a:rPr lang="el-G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l-GR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και αυτό πρέπει να το θυμόμαστε</a:t>
            </a:r>
            <a:r>
              <a:rPr lang="el-G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Το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TX </a:t>
            </a:r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του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Jetson </a:t>
            </a:r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θα συνδεθεί με το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RX </a:t>
            </a:r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του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ESP32 </a:t>
            </a:r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και το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RX </a:t>
            </a:r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του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Jetson </a:t>
            </a:r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με το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TX </a:t>
            </a:r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του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ESP32</a:t>
            </a:r>
          </a:p>
        </p:txBody>
      </p:sp>
    </p:spTree>
    <p:extLst>
      <p:ext uri="{BB962C8B-B14F-4D97-AF65-F5344CB8AC3E}">
        <p14:creationId xmlns:p14="http://schemas.microsoft.com/office/powerpoint/2010/main" val="278953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B46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26BD1550-A31B-42B3-880C-82953B040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84300"/>
            <a:ext cx="10905066" cy="408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08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F4CB80C9-B80E-416E-857D-C1FC3B84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MODULARITY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DCD0273-ADDA-47EC-A552-96CEC03FB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Jetson Nano</a:t>
            </a:r>
          </a:p>
          <a:p>
            <a:r>
              <a:rPr lang="el-GR" sz="3200" dirty="0"/>
              <a:t>Αξιοποίηση κάμερας ως αισθητήρα</a:t>
            </a:r>
          </a:p>
          <a:p>
            <a:r>
              <a:rPr lang="el-GR" sz="3200" dirty="0"/>
              <a:t>Ανίχνευση αντικειμένων ενδιαφέροντος</a:t>
            </a:r>
          </a:p>
          <a:p>
            <a:pPr lvl="1"/>
            <a:r>
              <a:rPr lang="en-US" sz="3200" dirty="0"/>
              <a:t>CV</a:t>
            </a:r>
          </a:p>
          <a:p>
            <a:pPr lvl="1"/>
            <a:r>
              <a:rPr lang="en-US" sz="3200" dirty="0"/>
              <a:t>Deep Learning</a:t>
            </a:r>
          </a:p>
          <a:p>
            <a:r>
              <a:rPr lang="el-GR" sz="3200" dirty="0"/>
              <a:t>Αποστολή δεδομένων στο </a:t>
            </a:r>
            <a:r>
              <a:rPr lang="en-US" sz="3200" dirty="0"/>
              <a:t>UART</a:t>
            </a:r>
          </a:p>
        </p:txBody>
      </p:sp>
    </p:spTree>
    <p:extLst>
      <p:ext uri="{BB962C8B-B14F-4D97-AF65-F5344CB8AC3E}">
        <p14:creationId xmlns:p14="http://schemas.microsoft.com/office/powerpoint/2010/main" val="178317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F4CB80C9-B80E-416E-857D-C1FC3B84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MODULARITY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DCD0273-ADDA-47EC-A552-96CEC03FB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ESP32</a:t>
            </a:r>
          </a:p>
          <a:p>
            <a:r>
              <a:rPr lang="el-GR" sz="3200" dirty="0"/>
              <a:t>Διάβασμα αισθητήρων</a:t>
            </a:r>
          </a:p>
          <a:p>
            <a:pPr lvl="1"/>
            <a:r>
              <a:rPr lang="en-US" sz="2800" dirty="0"/>
              <a:t>Color, buttons, compass, gyroscope, accelerator …</a:t>
            </a:r>
            <a:endParaRPr lang="el-GR" sz="2800" dirty="0"/>
          </a:p>
          <a:p>
            <a:r>
              <a:rPr lang="el-GR" sz="3200" dirty="0"/>
              <a:t>Λήψη δεδομένων από </a:t>
            </a:r>
            <a:r>
              <a:rPr lang="en-US" sz="3200" dirty="0"/>
              <a:t>UART</a:t>
            </a:r>
          </a:p>
          <a:p>
            <a:r>
              <a:rPr lang="el-GR" sz="3200" dirty="0"/>
              <a:t>Επεξεργασία δεδομένων – μετρήσεων</a:t>
            </a:r>
          </a:p>
          <a:p>
            <a:pPr lvl="1"/>
            <a:r>
              <a:rPr lang="en-US" sz="2800" dirty="0"/>
              <a:t>PID controllers </a:t>
            </a:r>
            <a:r>
              <a:rPr lang="en-US" sz="2800" dirty="0" err="1"/>
              <a:t>etc</a:t>
            </a:r>
            <a:endParaRPr lang="el-GR" sz="2800" dirty="0"/>
          </a:p>
          <a:p>
            <a:r>
              <a:rPr lang="el-GR" sz="3200" dirty="0"/>
              <a:t>Έλεγχος </a:t>
            </a:r>
            <a:r>
              <a:rPr lang="en-US" sz="3200" dirty="0"/>
              <a:t>actuators</a:t>
            </a:r>
          </a:p>
          <a:p>
            <a:pPr lvl="1"/>
            <a:r>
              <a:rPr lang="en-US" sz="2800" dirty="0"/>
              <a:t>DC </a:t>
            </a:r>
            <a:r>
              <a:rPr lang="el-GR" sz="2800" dirty="0"/>
              <a:t>Κινητήρας</a:t>
            </a:r>
            <a:r>
              <a:rPr lang="en-US" sz="2800" dirty="0"/>
              <a:t>, steering </a:t>
            </a:r>
            <a:r>
              <a:rPr lang="el-GR" sz="2800" dirty="0"/>
              <a:t>κινητήρας</a:t>
            </a:r>
            <a:r>
              <a:rPr lang="en-US" sz="2800" dirty="0"/>
              <a:t>, OLED, LEDs, buzzers …</a:t>
            </a:r>
          </a:p>
        </p:txBody>
      </p:sp>
    </p:spTree>
    <p:extLst>
      <p:ext uri="{BB962C8B-B14F-4D97-AF65-F5344CB8AC3E}">
        <p14:creationId xmlns:p14="http://schemas.microsoft.com/office/powerpoint/2010/main" val="3721502368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635</Words>
  <Application>Microsoft Office PowerPoint</Application>
  <PresentationFormat>Ευρεία οθόνη</PresentationFormat>
  <Paragraphs>67</Paragraphs>
  <Slides>12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Θέμα του Office</vt:lpstr>
      <vt:lpstr>UART</vt:lpstr>
      <vt:lpstr>UART</vt:lpstr>
      <vt:lpstr>UART</vt:lpstr>
      <vt:lpstr>UART</vt:lpstr>
      <vt:lpstr>Παρουσίαση του PowerPoint</vt:lpstr>
      <vt:lpstr>Jetson Nano &amp; ESP32</vt:lpstr>
      <vt:lpstr>Παρουσίαση του PowerPoint</vt:lpstr>
      <vt:lpstr>MODULARITY</vt:lpstr>
      <vt:lpstr>MODULARITY</vt:lpstr>
      <vt:lpstr>Jetson &amp; ESP32</vt:lpstr>
      <vt:lpstr>ESP32 – Micropython</vt:lpstr>
      <vt:lpstr>Jetson -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UART</dc:title>
  <dc:creator>Tassos</dc:creator>
  <cp:lastModifiedBy>Tassos</cp:lastModifiedBy>
  <cp:revision>1</cp:revision>
  <dcterms:created xsi:type="dcterms:W3CDTF">2022-01-21T07:55:56Z</dcterms:created>
  <dcterms:modified xsi:type="dcterms:W3CDTF">2022-01-21T08:59:38Z</dcterms:modified>
</cp:coreProperties>
</file>