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4" r:id="rId5"/>
    <p:sldId id="265" r:id="rId6"/>
    <p:sldId id="266" r:id="rId7"/>
    <p:sldId id="261" r:id="rId8"/>
    <p:sldId id="267" r:id="rId9"/>
    <p:sldId id="258" r:id="rId10"/>
    <p:sldId id="259" r:id="rId11"/>
    <p:sldId id="262" r:id="rId12"/>
    <p:sldId id="260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4" r:id="rId21"/>
    <p:sldId id="277" r:id="rId22"/>
    <p:sldId id="282" r:id="rId23"/>
    <p:sldId id="278" r:id="rId24"/>
    <p:sldId id="279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8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8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40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1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57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27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51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1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43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9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3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38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3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3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0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61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00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2">
            <a:extLst>
              <a:ext uri="{FF2B5EF4-FFF2-40B4-BE49-F238E27FC236}">
                <a16:creationId xmlns:a16="http://schemas.microsoft.com/office/drawing/2014/main" id="{F265D47E-8102-9926-B44A-EC24416D425C}"/>
              </a:ext>
            </a:extLst>
          </p:cNvPr>
          <p:cNvSpPr txBox="1"/>
          <p:nvPr/>
        </p:nvSpPr>
        <p:spPr>
          <a:xfrm>
            <a:off x="6925394" y="5532449"/>
            <a:ext cx="5022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solidFill>
                  <a:schemeClr val="bg2">
                    <a:lumMod val="50000"/>
                  </a:schemeClr>
                </a:solidFill>
                <a:latin typeface="Sitka Display" pitchFamily="2" charset="0"/>
                <a:cs typeface="Arial MT"/>
              </a:rPr>
              <a:t> BY MIGUEL HERRERA LLERENA</a:t>
            </a:r>
            <a:endParaRPr sz="2800" dirty="0">
              <a:solidFill>
                <a:schemeClr val="bg2">
                  <a:lumMod val="50000"/>
                </a:schemeClr>
              </a:solidFill>
              <a:latin typeface="Sitka Display" pitchFamily="2" charset="0"/>
              <a:cs typeface="Arial M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EEAB85-B001-F490-AA77-35D42499352E}"/>
              </a:ext>
            </a:extLst>
          </p:cNvPr>
          <p:cNvSpPr txBox="1"/>
          <p:nvPr/>
        </p:nvSpPr>
        <p:spPr>
          <a:xfrm>
            <a:off x="6467356" y="2616200"/>
            <a:ext cx="572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SGBD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SISTEMAS GESTORES DE BASE DE 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8985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66" y="2123301"/>
            <a:ext cx="3523234" cy="3518970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B31C6C76-8DCB-0854-D480-D831DC306C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4648" y="2123301"/>
            <a:ext cx="3708134" cy="35189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B6A2A50-EDDB-3655-92B4-50AF30BF1486}"/>
              </a:ext>
            </a:extLst>
          </p:cNvPr>
          <p:cNvSpPr txBox="1"/>
          <p:nvPr/>
        </p:nvSpPr>
        <p:spPr>
          <a:xfrm>
            <a:off x="922914" y="1048052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ORACLE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33B76-4AC6-932B-8EED-7409104A881F}"/>
              </a:ext>
            </a:extLst>
          </p:cNvPr>
          <p:cNvSpPr txBox="1"/>
          <p:nvPr/>
        </p:nvSpPr>
        <p:spPr>
          <a:xfrm>
            <a:off x="4770050" y="1048052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PostgreSQL</a:t>
            </a:r>
          </a:p>
        </p:txBody>
      </p:sp>
      <p:pic>
        <p:nvPicPr>
          <p:cNvPr id="18" name="object 6">
            <a:extLst>
              <a:ext uri="{FF2B5EF4-FFF2-40B4-BE49-F238E27FC236}">
                <a16:creationId xmlns:a16="http://schemas.microsoft.com/office/drawing/2014/main" id="{5C499A15-BFC9-2366-570D-5F013A870C3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7430" y="2123300"/>
            <a:ext cx="3708135" cy="351896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43965BC-1655-1C22-7041-67ADDE521140}"/>
              </a:ext>
            </a:extLst>
          </p:cNvPr>
          <p:cNvSpPr txBox="1"/>
          <p:nvPr/>
        </p:nvSpPr>
        <p:spPr>
          <a:xfrm>
            <a:off x="9333728" y="1069983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4703" y="1473319"/>
            <a:ext cx="5459730" cy="27184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SzPct val="159615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Es un sistema de base de datos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relacional, se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considera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como uno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de los sistemas de base de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datos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mas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completos.</a:t>
            </a:r>
            <a:endParaRPr sz="26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810"/>
              </a:lnSpc>
              <a:spcBef>
                <a:spcPts val="1220"/>
              </a:spcBef>
              <a:buSzPct val="159615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potente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herramienta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cliente/servidor para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gestión de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Bases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600" dirty="0" err="1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603" y="4572297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61540" algn="l"/>
                <a:tab pos="282321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pro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ciona	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	c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pacid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EE539A-DDD2-601A-A701-50DF3FCF101E}"/>
              </a:ext>
            </a:extLst>
          </p:cNvPr>
          <p:cNvGrpSpPr/>
          <p:nvPr/>
        </p:nvGrpSpPr>
        <p:grpSpPr>
          <a:xfrm>
            <a:off x="443433" y="4224456"/>
            <a:ext cx="5459730" cy="1906131"/>
            <a:chOff x="443433" y="4224456"/>
            <a:chExt cx="5459730" cy="1906131"/>
          </a:xfrm>
        </p:grpSpPr>
        <p:sp>
          <p:nvSpPr>
            <p:cNvPr id="6" name="object 6"/>
            <p:cNvSpPr txBox="1"/>
            <p:nvPr/>
          </p:nvSpPr>
          <p:spPr>
            <a:xfrm>
              <a:off x="443433" y="4224456"/>
              <a:ext cx="5459730" cy="7791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ts val="2965"/>
                </a:lnSpc>
                <a:spcBef>
                  <a:spcPts val="100"/>
                </a:spcBef>
                <a:buSzPct val="159615"/>
                <a:buChar char="•"/>
                <a:tabLst>
                  <a:tab pos="355600" algn="l"/>
                  <a:tab pos="1035050" algn="l"/>
                  <a:tab pos="1585595" algn="l"/>
                  <a:tab pos="3129280" algn="l"/>
                  <a:tab pos="3790950" algn="l"/>
                  <a:tab pos="4893310" algn="l"/>
                </a:tabLst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Es	el	conju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n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to	de	d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a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tos	que</a:t>
              </a:r>
              <a:endParaRPr sz="2600" dirty="0">
                <a:latin typeface="Arial MT"/>
                <a:cs typeface="Arial MT"/>
              </a:endParaRPr>
            </a:p>
            <a:p>
              <a:pPr marR="5080" algn="r">
                <a:lnSpc>
                  <a:spcPts val="2965"/>
                </a:lnSpc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endParaRPr sz="2600" dirty="0">
                <a:latin typeface="Arial MT"/>
                <a:cs typeface="Arial MT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87603" y="4994572"/>
              <a:ext cx="5115560" cy="1136015"/>
            </a:xfrm>
            <a:prstGeom prst="rect">
              <a:avLst/>
            </a:prstGeom>
          </p:spPr>
          <p:txBody>
            <a:bodyPr vert="horz" wrap="square" lIns="0" tIns="57785" rIns="0" bIns="0" rtlCol="0">
              <a:spAutoFit/>
            </a:bodyPr>
            <a:lstStyle/>
            <a:p>
              <a:pPr marL="12700" marR="5080" algn="just">
                <a:lnSpc>
                  <a:spcPts val="2810"/>
                </a:lnSpc>
                <a:spcBef>
                  <a:spcPts val="455"/>
                </a:spcBef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almacenar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y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acudir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estos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forma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recurrente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con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modelo </a:t>
              </a:r>
              <a:r>
                <a:rPr sz="2600" spc="-7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definido</a:t>
              </a:r>
              <a:r>
                <a:rPr sz="2600" spc="-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como</a:t>
              </a:r>
              <a:r>
                <a:rPr sz="2600" spc="-2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relacional.</a:t>
              </a:r>
              <a:endParaRPr sz="2600" dirty="0">
                <a:latin typeface="Arial MT"/>
                <a:cs typeface="Arial MT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986099" y="1621790"/>
            <a:ext cx="3215300" cy="5236210"/>
            <a:chOff x="6428232" y="1621916"/>
            <a:chExt cx="2120265" cy="52362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8232" y="5422390"/>
              <a:ext cx="2119884" cy="1435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4234" y="1621916"/>
              <a:ext cx="2088261" cy="381000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4A9C80-42E2-BF04-01A4-2AEBCAEA37BC}"/>
              </a:ext>
            </a:extLst>
          </p:cNvPr>
          <p:cNvSpPr txBox="1"/>
          <p:nvPr/>
        </p:nvSpPr>
        <p:spPr>
          <a:xfrm>
            <a:off x="5312333" y="239660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ORACLE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>
            <a:extLst>
              <a:ext uri="{FF2B5EF4-FFF2-40B4-BE49-F238E27FC236}">
                <a16:creationId xmlns:a16="http://schemas.microsoft.com/office/drawing/2014/main" id="{9B455022-F40A-68A6-9DA4-96456036D422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E356BC0-E9D7-248F-081C-8A16AE351383}"/>
              </a:ext>
            </a:extLst>
          </p:cNvPr>
          <p:cNvSpPr txBox="1"/>
          <p:nvPr/>
        </p:nvSpPr>
        <p:spPr>
          <a:xfrm>
            <a:off x="292133" y="1766484"/>
            <a:ext cx="4939444" cy="383720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6985" indent="-274320" algn="just">
              <a:lnSpc>
                <a:spcPts val="119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es el motor de base de datos relacional más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usado a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nivel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mundial.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9525" indent="-274320" algn="just">
              <a:lnSpc>
                <a:spcPts val="1190"/>
              </a:lnSpc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ejecutarse en todas las plataformas, desde una Pc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hasta</a:t>
            </a:r>
            <a:r>
              <a:rPr sz="1100"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supercomputador.</a:t>
            </a:r>
          </a:p>
          <a:p>
            <a:pPr marL="287020" marR="6985" indent="-274320" algn="just">
              <a:lnSpc>
                <a:spcPct val="90000"/>
              </a:lnSpc>
              <a:spcBef>
                <a:spcPts val="24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soporta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todas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 funciones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esperan de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servidor "serio": un lenguaje de diseño de bases de datos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muy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completo (PL/SQL)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permite implementar diseños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"activos",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triggers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procedimientos almacenados,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integridad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referencial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declarativa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bastante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potente.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8890" indent="-274320" algn="just">
              <a:lnSpc>
                <a:spcPts val="1190"/>
              </a:lnSpc>
              <a:spcBef>
                <a:spcPts val="28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Permite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uso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particiones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para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mejora</a:t>
            </a:r>
            <a:r>
              <a:rPr sz="1100" spc="3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eficiencia,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replicación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incluso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ciertas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admiten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spc="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administración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distribuidas.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6985" indent="-274320" algn="just">
              <a:lnSpc>
                <a:spcPts val="1190"/>
              </a:lnSpc>
              <a:spcBef>
                <a:spcPts val="25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software del servidor puede ejecutarse en multitud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sistemas</a:t>
            </a:r>
            <a:r>
              <a:rPr sz="11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operativos.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6985" indent="-274320" algn="just">
              <a:lnSpc>
                <a:spcPts val="119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Existe</a:t>
            </a:r>
            <a:r>
              <a:rPr sz="1100" spc="2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incluso</a:t>
            </a:r>
            <a:r>
              <a:rPr sz="1100" spc="2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</a:t>
            </a:r>
            <a:r>
              <a:rPr sz="1100" spc="2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versión</a:t>
            </a:r>
            <a:r>
              <a:rPr sz="1100" spc="2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personal</a:t>
            </a:r>
            <a:r>
              <a:rPr sz="1100" spc="2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</a:t>
            </a:r>
            <a:r>
              <a:rPr sz="1100" spc="1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Windows</a:t>
            </a:r>
            <a:r>
              <a:rPr sz="1100" spc="2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9x,</a:t>
            </a:r>
            <a:r>
              <a:rPr sz="1100" spc="2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 </a:t>
            </a:r>
            <a:r>
              <a:rPr sz="1100" spc="-2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cual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un punto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favor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desarrolladores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llevan</a:t>
            </a:r>
            <a:r>
              <a:rPr sz="1100" spc="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trabajo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casa.</a:t>
            </a:r>
          </a:p>
          <a:p>
            <a:pPr marL="287020" marR="5080" indent="-274320" algn="just">
              <a:lnSpc>
                <a:spcPts val="119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¿Qué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hay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objetos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Oracle?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Este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sistema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comenzado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evolucionar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esta</a:t>
            </a:r>
            <a:r>
              <a:rPr sz="1100" spc="28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dirección,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añadiendo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tipos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clases,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referencias,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tablas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anidadas,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matrices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otras estructuras de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complejas. Desafortunadamente,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implementación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actual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mismas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ofrece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ventaja clara en eficiencia al, como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sería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esperar,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sí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provocan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incompatibilidad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diseños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aprovechan las nuevas características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</a:p>
          <a:p>
            <a:pPr marL="287020" marR="10160" indent="-274320" algn="just">
              <a:lnSpc>
                <a:spcPts val="1190"/>
              </a:lnSpc>
              <a:spcBef>
                <a:spcPts val="24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base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datos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orientación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hacía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INTERNET.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114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aceptable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soporte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97C93C6-6273-A97C-B879-CE6A1807850D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F1520D14-659A-E49F-447A-88CC70F46341}"/>
              </a:ext>
            </a:extLst>
          </p:cNvPr>
          <p:cNvSpPr txBox="1"/>
          <p:nvPr/>
        </p:nvSpPr>
        <p:spPr>
          <a:xfrm>
            <a:off x="6412442" y="1766484"/>
            <a:ext cx="4937110" cy="239988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5080" indent="-274320" algn="just">
              <a:lnSpc>
                <a:spcPts val="119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de las versiones más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recientes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Oracle es la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8 punto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algo (Aunque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está la 9i).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desde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lanzamiento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original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8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sucedieron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varias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versiones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con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correcciones, hasta alcanzar la estabilidad en la 8.0.3. El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motivo de tantos fallos fue, al parecer, la remodelación del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almacenamiento por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causa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la introducción de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extensiones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orientadas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objetos.</a:t>
            </a:r>
          </a:p>
          <a:p>
            <a:pPr marL="287020" marR="5080" indent="-274320" algn="just">
              <a:lnSpc>
                <a:spcPts val="119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mayor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inconveniente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quizás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su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precio.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Incluso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 licencias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Personal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excesivamente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caras, 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mi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opinión.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Otro problema es la necesidad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ajustes.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error frecuente consiste en pensar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basta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instalar el Oracle en un servidor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enchufar directamente las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aplicaciones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clientes.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Oracle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configurado puede ser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desesperantemente</a:t>
            </a:r>
            <a:r>
              <a:rPr sz="1100" spc="-6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lento.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5080" indent="-274320" algn="just">
              <a:lnSpc>
                <a:spcPct val="90100"/>
              </a:lnSpc>
              <a:spcBef>
                <a:spcPts val="22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También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elevado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coste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formación,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sólo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últimamente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comenzado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aparecer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buenos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libros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sobre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asuntos técnicos distintos de la simple instalación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administración.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E2F51726-E375-7F3E-7EFB-1390617A52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9980" y="1864248"/>
            <a:ext cx="3708134" cy="351897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6022FD-0195-6700-483F-933F5FDC018E}"/>
              </a:ext>
            </a:extLst>
          </p:cNvPr>
          <p:cNvSpPr txBox="1"/>
          <p:nvPr/>
        </p:nvSpPr>
        <p:spPr>
          <a:xfrm>
            <a:off x="398407" y="1771127"/>
            <a:ext cx="6391860" cy="436273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5715" indent="-342900" algn="just">
              <a:lnSpc>
                <a:spcPts val="2600"/>
              </a:lnSpc>
              <a:spcBef>
                <a:spcPts val="420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sistema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relacional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orientada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esta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publicado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bajo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licencia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BSD.</a:t>
            </a:r>
            <a:endParaRPr sz="24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590"/>
              </a:lnSpc>
              <a:spcBef>
                <a:spcPts val="1170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proyecto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código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debido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estas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características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sus</a:t>
            </a:r>
            <a:r>
              <a:rPr sz="2400" spc="6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mejoras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sido</a:t>
            </a:r>
            <a:r>
              <a:rPr sz="2400" spc="6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poco</a:t>
            </a:r>
            <a:r>
              <a:rPr sz="2400" spc="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mas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rápidas en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comparación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otros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sistemas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BD.</a:t>
            </a:r>
            <a:endParaRPr sz="2400" dirty="0">
              <a:latin typeface="Arial MT"/>
              <a:cs typeface="Arial MT"/>
            </a:endParaRPr>
          </a:p>
          <a:p>
            <a:pPr marL="354965" marR="5715" indent="-342900" algn="just">
              <a:lnSpc>
                <a:spcPts val="2590"/>
              </a:lnSpc>
              <a:spcBef>
                <a:spcPts val="1185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Soporta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distintos tipos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 datos: además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del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soporte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para los tipos base, también soporta datos de tipo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fecha,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monetarios,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elementos</a:t>
            </a:r>
            <a:r>
              <a:rPr sz="2400" spc="6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gráficos,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sobre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redes,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cadenas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bits,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18B40A-EFD1-E08C-6830-1B270CA51D80}"/>
              </a:ext>
            </a:extLst>
          </p:cNvPr>
          <p:cNvSpPr txBox="1"/>
          <p:nvPr/>
        </p:nvSpPr>
        <p:spPr>
          <a:xfrm>
            <a:off x="4786984" y="724140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16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AA08A3A-F5EF-DE9D-5836-F81BEC271BEB}"/>
              </a:ext>
            </a:extLst>
          </p:cNvPr>
          <p:cNvGrpSpPr/>
          <p:nvPr/>
        </p:nvGrpSpPr>
        <p:grpSpPr>
          <a:xfrm>
            <a:off x="402437" y="1646936"/>
            <a:ext cx="4029710" cy="4016451"/>
            <a:chOff x="402437" y="1646936"/>
            <a:chExt cx="4029710" cy="4016451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E3E4828D-8DD6-686E-23CD-B38FFFDE2C1E}"/>
                </a:ext>
              </a:extLst>
            </p:cNvPr>
            <p:cNvSpPr txBox="1"/>
            <p:nvPr/>
          </p:nvSpPr>
          <p:spPr>
            <a:xfrm>
              <a:off x="402437" y="1646936"/>
              <a:ext cx="4029710" cy="2239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286385" marR="5080" indent="-274320" algn="just">
                <a:lnSpc>
                  <a:spcPct val="100000"/>
                </a:lnSpc>
                <a:spcBef>
                  <a:spcPts val="105"/>
                </a:spcBef>
                <a:buClr>
                  <a:srgbClr val="ACC2C8"/>
                </a:buClr>
                <a:buFont typeface="Wingdings"/>
                <a:buChar char=""/>
                <a:tabLst>
                  <a:tab pos="287020" algn="l"/>
                </a:tabLst>
              </a:pP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pesar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velocidad de respuesta pueda parecer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deficiente en bases 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datos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pequeñas,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esa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velocidad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se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mantiene al aumentar el tamaño de la base de datos,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cosa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no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sucede con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otros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programas,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se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enlentecen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brutalmente.</a:t>
              </a:r>
            </a:p>
            <a:p>
              <a:pPr marL="286385" marR="5080" indent="-274320" algn="just">
                <a:lnSpc>
                  <a:spcPct val="100000"/>
                </a:lnSpc>
                <a:spcBef>
                  <a:spcPts val="265"/>
                </a:spcBef>
                <a:buClr>
                  <a:srgbClr val="ACC2C8"/>
                </a:buClr>
                <a:buFont typeface="Wingdings"/>
                <a:buChar char=""/>
                <a:tabLst>
                  <a:tab pos="287020" algn="l"/>
                </a:tabLst>
              </a:pP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Instalación ilimitada: No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puede demandar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una empresa </a:t>
              </a:r>
              <a:r>
                <a:rPr sz="1100" spc="-29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por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instalarlo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en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más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ordenadores de los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licencia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permite,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1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ya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hay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costo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asociado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a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licencia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i="1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"/>
                </a:rPr>
                <a:t>software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.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Esto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permite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un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negocio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más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rentable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con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instalaciones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gran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escala, no debemos preocuparnos por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ser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auditados para ver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si cumplimos con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licencia,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y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hay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flexibilidad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y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desarrollo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sin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costos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adicionales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licenciamiento.</a:t>
              </a:r>
              <a:endPara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5F660F-1AA2-FE0C-D57E-A362286E0C56}"/>
                </a:ext>
              </a:extLst>
            </p:cNvPr>
            <p:cNvGrpSpPr/>
            <p:nvPr/>
          </p:nvGrpSpPr>
          <p:grpSpPr>
            <a:xfrm>
              <a:off x="402437" y="3893565"/>
              <a:ext cx="4029710" cy="1769822"/>
              <a:chOff x="402437" y="3893565"/>
              <a:chExt cx="4029710" cy="1769822"/>
            </a:xfrm>
          </p:grpSpPr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3D21C7AA-EC84-5EDA-2B8B-57A51F4C991F}"/>
                  </a:ext>
                </a:extLst>
              </p:cNvPr>
              <p:cNvSpPr txBox="1"/>
              <p:nvPr/>
            </p:nvSpPr>
            <p:spPr>
              <a:xfrm>
                <a:off x="402437" y="3893565"/>
                <a:ext cx="1821180" cy="1821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7020" indent="-274320">
                  <a:lnSpc>
                    <a:spcPct val="100000"/>
                  </a:lnSpc>
                  <a:spcBef>
                    <a:spcPts val="100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6385" algn="l"/>
                    <a:tab pos="287020" algn="l"/>
                    <a:tab pos="944880" algn="l"/>
                  </a:tabLst>
                </a:pP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Ahorros	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considerables</a:t>
                </a:r>
                <a:endPara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endParaRPr>
              </a:p>
            </p:txBody>
          </p:sp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2710BD09-2079-73C0-E611-F0789D6DA570}"/>
                  </a:ext>
                </a:extLst>
              </p:cNvPr>
              <p:cNvSpPr txBox="1"/>
              <p:nvPr/>
            </p:nvSpPr>
            <p:spPr>
              <a:xfrm>
                <a:off x="2536317" y="3893565"/>
                <a:ext cx="1895475" cy="1821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35280" algn="l"/>
                    <a:tab pos="906780" algn="l"/>
                    <a:tab pos="1228725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	co</a:t>
                </a:r>
                <a:r>
                  <a:rPr sz="1100" spc="-1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tos	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	o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erac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i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ó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n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:</a:t>
                </a:r>
              </a:p>
            </p:txBody>
          </p:sp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FD136B0E-C4D5-8150-F8BA-5A6D73186FC0}"/>
                  </a:ext>
                </a:extLst>
              </p:cNvPr>
              <p:cNvSpPr txBox="1"/>
              <p:nvPr/>
            </p:nvSpPr>
            <p:spPr>
              <a:xfrm>
                <a:off x="402437" y="4061282"/>
                <a:ext cx="4029710" cy="160210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286385" marR="5080" algn="just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100" i="1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"/>
                  </a:rPr>
                  <a:t>PostgreSQL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 sido diseñado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para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tener un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mantenimiento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y     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ajuste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menor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que     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los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productos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proveedores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comerciales,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conservando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todas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las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características,</a:t>
                </a:r>
                <a:r>
                  <a:rPr sz="1100" spc="-5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estabilidad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y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rendimiento.</a:t>
                </a:r>
                <a:endPara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endParaRPr>
              </a:p>
              <a:p>
                <a:pPr marL="286385" marR="5080" indent="-274320" algn="just">
                  <a:lnSpc>
                    <a:spcPct val="100000"/>
                  </a:lnSpc>
                  <a:spcBef>
                    <a:spcPts val="265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7020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Estabilidad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y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confiabilidad: No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se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han presentado caídas de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la</a:t>
                </a:r>
                <a:r>
                  <a:rPr sz="1100" spc="-1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base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datos.</a:t>
                </a:r>
              </a:p>
              <a:p>
                <a:pPr marL="286385" marR="5080" indent="-274320" algn="just">
                  <a:lnSpc>
                    <a:spcPct val="100000"/>
                  </a:lnSpc>
                  <a:spcBef>
                    <a:spcPts val="265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7020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Extensible: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El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código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fuente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está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disponible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forma 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gratuita,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para que quien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necesite extender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o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personalizar el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programa</a:t>
                </a:r>
                <a:r>
                  <a:rPr sz="1100" spc="-6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pueda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hacerlo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sin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costes.</a:t>
                </a:r>
              </a:p>
            </p:txBody>
          </p:sp>
        </p:grp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89F6D003-03D6-B6A8-ABE8-B39CA4ADACEC}"/>
              </a:ext>
            </a:extLst>
          </p:cNvPr>
          <p:cNvSpPr txBox="1">
            <a:spLocks/>
          </p:cNvSpPr>
          <p:nvPr/>
        </p:nvSpPr>
        <p:spPr>
          <a:xfrm>
            <a:off x="7195904" y="1646936"/>
            <a:ext cx="4029709" cy="47147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7020" marR="5080" indent="-274320" algn="just">
              <a:spcBef>
                <a:spcPts val="10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Multiplataforma: Está disponible en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casi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cualquier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Unix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, con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34 plataformas en la última versión estable, además de una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versión</a:t>
            </a:r>
            <a:r>
              <a:rPr lang="es-ES" sz="1100" spc="-1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nativa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Windows</a:t>
            </a:r>
            <a:r>
              <a:rPr lang="es-ES" sz="1100" i="1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en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estado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prueba.</a:t>
            </a:r>
          </a:p>
          <a:p>
            <a:pPr marL="287020" marR="5080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Diseñado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para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ambientes de alto volumen: Utilizando una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estrategia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almacenamiento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filas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llamada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MVCC,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consigue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mejor respuesta en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grandes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volúmenes. Además,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MVCC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permite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accesos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solo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lectura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continuar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leyendo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consistentes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durante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actualización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registros,</a:t>
            </a:r>
            <a:r>
              <a:rPr lang="es-ES" sz="1100" spc="-6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permitiendo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copias</a:t>
            </a:r>
            <a:r>
              <a:rPr lang="es-ES" sz="1100" spc="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seguridad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en caliente</a:t>
            </a:r>
          </a:p>
          <a:p>
            <a:pPr marL="287020" marR="5080" indent="-274320" algn="just"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Herramientas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gráficas 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diseño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administración 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bases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datos.</a:t>
            </a:r>
          </a:p>
          <a:p>
            <a:pPr marL="287020" marR="6985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Soporta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tipos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datos,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cláusulas,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funciones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comandos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tipo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estándar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SQL92/SQL99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extendidos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propios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PostgreSQL.</a:t>
            </a:r>
          </a:p>
          <a:p>
            <a:pPr marL="287020" marR="5715" indent="-274320" algn="just"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Puede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operar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sobre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distintas plataformas, incluyendo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Linux, </a:t>
            </a:r>
            <a:r>
              <a:rPr lang="es-ES" sz="1100" i="1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Windows,</a:t>
            </a:r>
            <a:r>
              <a:rPr lang="es-ES" sz="1100" i="1"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Unix, Solaris</a:t>
            </a:r>
            <a:r>
              <a:rPr lang="es-ES" sz="1100" i="1" spc="1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y</a:t>
            </a:r>
            <a:r>
              <a:rPr lang="es-ES" sz="1100" i="1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MacOS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X.</a:t>
            </a:r>
          </a:p>
          <a:p>
            <a:pPr marL="287020" marR="5080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Buen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sistema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seguridad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mediante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gestión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usuarios,</a:t>
            </a:r>
            <a:r>
              <a:rPr lang="es-ES" sz="1100" spc="-3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grupos</a:t>
            </a:r>
            <a:r>
              <a:rPr lang="es-ES" sz="1100" spc="-3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usuarios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contraseñas.</a:t>
            </a:r>
          </a:p>
          <a:p>
            <a:pPr marL="287020" indent="-274320" algn="just"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Gran</a:t>
            </a:r>
            <a:r>
              <a:rPr lang="es-ES" sz="1100" spc="-4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capacidad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almacenamiento.</a:t>
            </a:r>
          </a:p>
          <a:p>
            <a:pPr marL="287020" marR="5080" indent="-274320" algn="just"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Buena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escalabilidad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ya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que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capaz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ajustarse</a:t>
            </a:r>
            <a:r>
              <a:rPr lang="es-ES" sz="1100" spc="29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número de CPU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a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 cantidad de memoria disponible 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forma óptima, soportando una mayor cantidad de peticiones </a:t>
            </a:r>
            <a:r>
              <a:rPr lang="es-ES" sz="1100" spc="-29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simultáneas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base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datos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forma</a:t>
            </a:r>
            <a:r>
              <a:rPr lang="es-ES" sz="1100" spc="-5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correcta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F26CD6-6CA7-3175-5229-D6AA752CE163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D331562-0BB8-54F2-00E0-138181C2A075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5996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6">
            <a:extLst>
              <a:ext uri="{FF2B5EF4-FFF2-40B4-BE49-F238E27FC236}">
                <a16:creationId xmlns:a16="http://schemas.microsoft.com/office/drawing/2014/main" id="{525381C6-04ED-0568-4AE7-D4D1E40517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5867" y="2061782"/>
            <a:ext cx="3507536" cy="35189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117BEC-564F-6333-F4D5-D8561289BAFB}"/>
              </a:ext>
            </a:extLst>
          </p:cNvPr>
          <p:cNvSpPr txBox="1"/>
          <p:nvPr/>
        </p:nvSpPr>
        <p:spPr>
          <a:xfrm>
            <a:off x="2272528" y="51016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MySQL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8F2287-413B-72B1-91BD-14DC60740A4D}"/>
              </a:ext>
            </a:extLst>
          </p:cNvPr>
          <p:cNvGrpSpPr/>
          <p:nvPr/>
        </p:nvGrpSpPr>
        <p:grpSpPr>
          <a:xfrm>
            <a:off x="129843" y="1334763"/>
            <a:ext cx="8227769" cy="5096042"/>
            <a:chOff x="476977" y="1473454"/>
            <a:chExt cx="7980984" cy="5096042"/>
          </a:xfrm>
        </p:grpSpPr>
        <p:sp>
          <p:nvSpPr>
            <p:cNvPr id="2" name="object 5">
              <a:extLst>
                <a:ext uri="{FF2B5EF4-FFF2-40B4-BE49-F238E27FC236}">
                  <a16:creationId xmlns:a16="http://schemas.microsoft.com/office/drawing/2014/main" id="{1CE66FB0-1622-90BB-26F3-FC857D2AE4BC}"/>
                </a:ext>
              </a:extLst>
            </p:cNvPr>
            <p:cNvSpPr txBox="1"/>
            <p:nvPr/>
          </p:nvSpPr>
          <p:spPr>
            <a:xfrm>
              <a:off x="476978" y="1473454"/>
              <a:ext cx="7979410" cy="31470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5445" marR="2134870" indent="-342900" algn="just">
                <a:lnSpc>
                  <a:spcPct val="100000"/>
                </a:lnSpc>
                <a:spcBef>
                  <a:spcPts val="100"/>
                </a:spcBef>
                <a:buSzPct val="160416"/>
                <a:buChar char="•"/>
                <a:tabLst>
                  <a:tab pos="386080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software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libre,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SGBD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relacional, licenciado bajo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la GPL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400" spc="-10" dirty="0">
                  <a:solidFill>
                    <a:srgbClr val="FFFFFF"/>
                  </a:solidFill>
                  <a:latin typeface="Arial MT"/>
                  <a:cs typeface="Arial MT"/>
                </a:rPr>
                <a:t>la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 GNU.</a:t>
              </a:r>
              <a:endParaRPr sz="2400" dirty="0">
                <a:latin typeface="Arial MT"/>
                <a:cs typeface="Arial MT"/>
              </a:endParaRPr>
            </a:p>
            <a:p>
              <a:pPr marL="385445" marR="2134870" indent="-342900" algn="just">
                <a:lnSpc>
                  <a:spcPct val="100000"/>
                </a:lnSpc>
                <a:spcBef>
                  <a:spcPts val="1175"/>
                </a:spcBef>
                <a:buSzPct val="160416"/>
                <a:buChar char="•"/>
                <a:tabLst>
                  <a:tab pos="386080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sistema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administración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bases de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datos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(Database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Management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System,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DBMS)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para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bases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datos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relacionales.</a:t>
              </a:r>
              <a:endParaRPr sz="2400" dirty="0">
                <a:latin typeface="Arial MT"/>
                <a:cs typeface="Arial MT"/>
              </a:endParaRPr>
            </a:p>
            <a:p>
              <a:pPr marL="355600" marR="5080" indent="-343535" algn="just">
                <a:lnSpc>
                  <a:spcPct val="100000"/>
                </a:lnSpc>
                <a:spcBef>
                  <a:spcPts val="215"/>
                </a:spcBef>
                <a:buSzPct val="160416"/>
                <a:buChar char="•"/>
                <a:tabLst>
                  <a:tab pos="356235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Su diseño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multihilo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le permite soportar una gran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carga 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spc="-1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forma</a:t>
              </a:r>
              <a:r>
                <a:rPr sz="2400" spc="-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muy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 eficiente.</a:t>
              </a:r>
              <a:endParaRPr sz="2400" dirty="0">
                <a:latin typeface="Arial MT"/>
                <a:cs typeface="Arial MT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A441F92-5463-15AC-B7B2-1A6814800922}"/>
                </a:ext>
              </a:extLst>
            </p:cNvPr>
            <p:cNvGrpSpPr/>
            <p:nvPr/>
          </p:nvGrpSpPr>
          <p:grpSpPr>
            <a:xfrm>
              <a:off x="476977" y="4715041"/>
              <a:ext cx="7980984" cy="1854455"/>
              <a:chOff x="444500" y="4696205"/>
              <a:chExt cx="7980984" cy="1854455"/>
            </a:xfrm>
          </p:grpSpPr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AB90874B-F444-44BA-89D2-19D32A4D9DF8}"/>
                  </a:ext>
                </a:extLst>
              </p:cNvPr>
              <p:cNvSpPr txBox="1"/>
              <p:nvPr/>
            </p:nvSpPr>
            <p:spPr>
              <a:xfrm>
                <a:off x="444500" y="4696205"/>
                <a:ext cx="202247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3535">
                  <a:lnSpc>
                    <a:spcPct val="100000"/>
                  </a:lnSpc>
                  <a:spcBef>
                    <a:spcPts val="100"/>
                  </a:spcBef>
                  <a:buSzPct val="160416"/>
                  <a:buChar char="•"/>
                  <a:tabLst>
                    <a:tab pos="356235" algn="l"/>
                    <a:tab pos="111125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Fue	escrito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D327E369-1482-0460-8240-89BBBD50A9A0}"/>
                  </a:ext>
                </a:extLst>
              </p:cNvPr>
              <p:cNvSpPr txBox="1"/>
              <p:nvPr/>
            </p:nvSpPr>
            <p:spPr>
              <a:xfrm>
                <a:off x="3243198" y="4696205"/>
                <a:ext cx="311594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61645" algn="l"/>
                    <a:tab pos="845819" algn="l"/>
                    <a:tab pos="1652270" algn="l"/>
                    <a:tab pos="203517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	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	C++	y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destaca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89FFDF7-D68E-0A81-8C15-4FEEED1DCD89}"/>
                  </a:ext>
                </a:extLst>
              </p:cNvPr>
              <p:cNvSpPr txBox="1"/>
              <p:nvPr/>
            </p:nvSpPr>
            <p:spPr>
              <a:xfrm>
                <a:off x="6562725" y="4696205"/>
                <a:ext cx="46545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por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5FFD5E45-75CD-5AF0-ACFA-DE94C48C7418}"/>
                  </a:ext>
                </a:extLst>
              </p:cNvPr>
              <p:cNvSpPr txBox="1"/>
              <p:nvPr/>
            </p:nvSpPr>
            <p:spPr>
              <a:xfrm>
                <a:off x="7235190" y="4696205"/>
                <a:ext cx="118872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56578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su	g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r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3EE3C7DE-784F-583A-DC11-7872351A50A4}"/>
                  </a:ext>
                </a:extLst>
              </p:cNvPr>
              <p:cNvSpPr txBox="1"/>
              <p:nvPr/>
            </p:nvSpPr>
            <p:spPr>
              <a:xfrm>
                <a:off x="6302121" y="5062220"/>
                <a:ext cx="212217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68453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de	desarrollo,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EBBE357D-DCEB-0148-8289-56419EB68CA4}"/>
                  </a:ext>
                </a:extLst>
              </p:cNvPr>
              <p:cNvSpPr txBox="1"/>
              <p:nvPr/>
            </p:nvSpPr>
            <p:spPr>
              <a:xfrm>
                <a:off x="787704" y="5062220"/>
                <a:ext cx="1619250" cy="7569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adaptación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permiti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ndo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AEBD6A71-6D77-B12E-1C8C-36CB681B2D79}"/>
                  </a:ext>
                </a:extLst>
              </p:cNvPr>
              <p:cNvSpPr txBox="1"/>
              <p:nvPr/>
            </p:nvSpPr>
            <p:spPr>
              <a:xfrm>
                <a:off x="2593594" y="4696205"/>
                <a:ext cx="3402329" cy="11233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9144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</a:t>
                </a:r>
                <a:endParaRPr sz="2400" dirty="0">
                  <a:latin typeface="Arial MT"/>
                  <a:cs typeface="Arial MT"/>
                </a:endParaRPr>
              </a:p>
              <a:p>
                <a:pPr marL="12700" marR="5080" indent="19685">
                  <a:lnSpc>
                    <a:spcPct val="100000"/>
                  </a:lnSpc>
                  <a:tabLst>
                    <a:tab pos="534035" algn="l"/>
                    <a:tab pos="220281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	dife</a:t>
                </a:r>
                <a:r>
                  <a:rPr sz="2400" spc="-2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r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entes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entornos  su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42DB18EF-F219-E652-95A0-5989B8020C5E}"/>
                  </a:ext>
                </a:extLst>
              </p:cNvPr>
              <p:cNvSpPr txBox="1"/>
              <p:nvPr/>
            </p:nvSpPr>
            <p:spPr>
              <a:xfrm>
                <a:off x="3127375" y="5427979"/>
                <a:ext cx="529780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2121535" algn="l"/>
                    <a:tab pos="2824480" algn="l"/>
                    <a:tab pos="3424554" algn="l"/>
                    <a:tab pos="494284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i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terac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t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uación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con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l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o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leng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ajes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de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64184E92-4EE8-E6CB-0843-3C1424AC5487}"/>
                  </a:ext>
                </a:extLst>
              </p:cNvPr>
              <p:cNvSpPr txBox="1"/>
              <p:nvPr/>
            </p:nvSpPr>
            <p:spPr>
              <a:xfrm>
                <a:off x="787704" y="5793740"/>
                <a:ext cx="7637780" cy="7569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programación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más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utilizados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como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8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PHP,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Perl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Java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 </a:t>
                </a:r>
                <a:r>
                  <a:rPr sz="2400" spc="-65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su</a:t>
                </a: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integración</a:t>
                </a:r>
                <a:r>
                  <a:rPr sz="2400" spc="2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distintos</a:t>
                </a:r>
                <a:r>
                  <a:rPr sz="2400" spc="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sistemas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operativos.</a:t>
                </a:r>
                <a:endParaRPr sz="2400" dirty="0">
                  <a:latin typeface="Arial MT"/>
                  <a:cs typeface="Arial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02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88B2E7DA-E161-5F0A-7292-788B723D5F98}"/>
              </a:ext>
            </a:extLst>
          </p:cNvPr>
          <p:cNvSpPr txBox="1"/>
          <p:nvPr/>
        </p:nvSpPr>
        <p:spPr>
          <a:xfrm>
            <a:off x="712471" y="1828631"/>
            <a:ext cx="4299795" cy="2453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MySQL</a:t>
            </a:r>
            <a:r>
              <a:rPr sz="1100" spc="-6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software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Open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Source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6385" marR="5715" indent="-274320" algn="just">
              <a:lnSpc>
                <a:spcPct val="8010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Velocidad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realizar las operaciones,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gestores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mejor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rendimiento.</a:t>
            </a:r>
          </a:p>
          <a:p>
            <a:pPr marL="286385" marR="5080" indent="-274320" algn="just">
              <a:lnSpc>
                <a:spcPts val="1440"/>
              </a:lnSpc>
              <a:spcBef>
                <a:spcPts val="3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costo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requerimientos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la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elaboración</a:t>
            </a:r>
            <a:r>
              <a:rPr sz="1100" spc="3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datos,</a:t>
            </a:r>
            <a:r>
              <a:rPr sz="1100" spc="38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debido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su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bajo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consumo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ejecutado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máquina 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escasos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recursos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sin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ningún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problema.</a:t>
            </a:r>
          </a:p>
          <a:p>
            <a:pPr marL="286385" marR="5080" indent="-274320" algn="just">
              <a:lnSpc>
                <a:spcPts val="144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Facilidad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configuración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instalación.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Soporta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gran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variedad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Operativos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37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probabilidad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corromper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incluso si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errores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no se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producen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propio 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gestor,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sino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el sistema en el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está.</a:t>
            </a:r>
          </a:p>
          <a:p>
            <a:pPr marL="286385" marR="6350" indent="-274320" algn="just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conectividad,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velocidad,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seguridad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hacen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MySQL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Server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altamente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apropiado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 acceder bases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en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Internet</a:t>
            </a:r>
          </a:p>
          <a:p>
            <a:pPr marL="287020" indent="-274320" algn="just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software MySQL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usa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licencia GPL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E4DE05A2-4027-6D96-2742-E6C01299DF1F}"/>
              </a:ext>
            </a:extLst>
          </p:cNvPr>
          <p:cNvSpPr txBox="1"/>
          <p:nvPr/>
        </p:nvSpPr>
        <p:spPr>
          <a:xfrm>
            <a:off x="7410237" y="1828631"/>
            <a:ext cx="4069292" cy="215289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45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índices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una desventaja 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aquellas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tablas las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utiliza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frecuentemente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operaciones de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escritura</a:t>
            </a:r>
            <a:r>
              <a:rPr sz="1100" b="1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(Insert,</a:t>
            </a:r>
            <a:r>
              <a:rPr sz="1100" spc="-5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Delete,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Update),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esto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1100" spc="-4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porque los índices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actualizan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cada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vez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modifica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columna.</a:t>
            </a:r>
          </a:p>
          <a:p>
            <a:pPr marL="287020" marR="114935" indent="-274320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índices también suponen una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desventaja en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tablas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demasiado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pequeñas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puesto que no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necesitaremos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ganar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tiempo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>
              <a:lnSpc>
                <a:spcPts val="1440"/>
              </a:lnSpc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</a:t>
            </a:r>
            <a:r>
              <a:rPr sz="11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consultas.</a:t>
            </a:r>
          </a:p>
          <a:p>
            <a:pPr marL="287020" marR="53975" indent="-274320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Tampoco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muy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aconsejables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cuando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pretendemos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la tabla sobre la que se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aplica devuelva una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gran cantidad de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datos</a:t>
            </a:r>
            <a:r>
              <a:rPr sz="1100" b="1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cada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consulta.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225425" indent="-274320">
              <a:lnSpc>
                <a:spcPct val="8010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Por último hay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tener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cuenta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ocupan espacio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determinadas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ocasiones incluso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más espacio que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propios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7D7859B5-E6DD-F52B-C830-28B999F8FB55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CFCA96BA-0EAD-1FC5-3BB3-14E0B95EF47A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606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6C29C629-0DF9-D6A2-DA45-0811AFDE50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3575" y="2587464"/>
            <a:ext cx="4109737" cy="3897001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EBB9C7E5-8567-3951-C56E-4F28F8B884CE}"/>
              </a:ext>
            </a:extLst>
          </p:cNvPr>
          <p:cNvGrpSpPr/>
          <p:nvPr/>
        </p:nvGrpSpPr>
        <p:grpSpPr>
          <a:xfrm>
            <a:off x="448490" y="2220513"/>
            <a:ext cx="6104708" cy="3693319"/>
            <a:chOff x="465908" y="1778951"/>
            <a:chExt cx="6104708" cy="3693319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C9FC5A8-881D-BA47-7B0C-B11F9B107659}"/>
                </a:ext>
              </a:extLst>
            </p:cNvPr>
            <p:cNvSpPr txBox="1"/>
            <p:nvPr/>
          </p:nvSpPr>
          <p:spPr>
            <a:xfrm>
              <a:off x="465908" y="1778951"/>
              <a:ext cx="61047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Microsoft SQL Server es la alternativa de Microsoft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 a otros potentes sistemas gestores de bases de datos. Es un sistema de gestión de base de datos relacional desarrollado como un servidor que da servicio a otras aplicaciones de software que pueden funcionar ya sea en el mismo ordenador o en otro ordenador a través de una red (incluyendo Internet).</a:t>
              </a:r>
              <a:endParaRPr lang="es-ES" sz="1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EDB7B1A-004D-1E6B-9FD0-CC489B245C74}"/>
                </a:ext>
              </a:extLst>
            </p:cNvPr>
            <p:cNvSpPr txBox="1"/>
            <p:nvPr/>
          </p:nvSpPr>
          <p:spPr>
            <a:xfrm>
              <a:off x="465908" y="2609948"/>
              <a:ext cx="6104708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Los servidores SQL Server suelen presentar como principal característica una </a:t>
              </a:r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alta disponibilidad 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al permitir un gran tiempo de actividad y una conmutación más rápida. Todo esto sin sacrificar los recursos de memoria del sistema. Gracias a las funciones de memoria integradas directamente en los motores de base de datos SQL Server y de análisis, </a:t>
              </a:r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mejora la flexibilidad y se facilita el uso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. Pero quizá su característica más destacada es que ofrece una solución robusta que se integra a la perfección con la familia de servidores Microsoft Server. </a:t>
              </a:r>
            </a:p>
            <a:p>
              <a:pPr algn="l"/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Características de Microsoft SQL Server :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Soporte de transacciones.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Escalabilidad, estabilidad y seguridad.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Soporte de procedimientos almacenados.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Incluye también un potente entorno gráfico de administración, que permite el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uso de comandos DDL y DML gráficamente.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Permite trabajar en modo cliente-servidor, donde la información y datos se alojan en el servidor y las terminales o clientes de la red solo acceden a la información.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Permite administrar información de otros servidores de datos.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4B7DBB-F2DF-77BD-362B-091711035A59}"/>
              </a:ext>
            </a:extLst>
          </p:cNvPr>
          <p:cNvSpPr txBox="1"/>
          <p:nvPr/>
        </p:nvSpPr>
        <p:spPr>
          <a:xfrm>
            <a:off x="2122161" y="865792"/>
            <a:ext cx="207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SQL Server</a:t>
            </a:r>
          </a:p>
        </p:txBody>
      </p:sp>
      <p:pic>
        <p:nvPicPr>
          <p:cNvPr id="17" name="object 79">
            <a:extLst>
              <a:ext uri="{FF2B5EF4-FFF2-40B4-BE49-F238E27FC236}">
                <a16:creationId xmlns:a16="http://schemas.microsoft.com/office/drawing/2014/main" id="{A0FECF6F-C4FC-7D85-97FC-11A1E6A97B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0896" y="1113287"/>
            <a:ext cx="2165995" cy="12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BA088F-AD77-248D-8BFB-EA732BF928C9}"/>
              </a:ext>
            </a:extLst>
          </p:cNvPr>
          <p:cNvSpPr txBox="1"/>
          <p:nvPr/>
        </p:nvSpPr>
        <p:spPr>
          <a:xfrm>
            <a:off x="762000" y="2001607"/>
            <a:ext cx="4719039" cy="410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marR="7620" indent="-274320">
              <a:lnSpc>
                <a:spcPct val="80000"/>
              </a:lnSpc>
              <a:spcBef>
                <a:spcPts val="365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</a:t>
            </a:r>
            <a:r>
              <a:rPr lang="es-ES" sz="1200" spc="5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Gestión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Relacionales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(SGBDR).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Soporte</a:t>
            </a:r>
            <a:r>
              <a:rPr lang="es-ES" sz="1200" spc="-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transacciones.</a:t>
            </a: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Escalabilidad,</a:t>
            </a:r>
            <a:r>
              <a:rPr lang="es-ES" sz="1200" spc="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estabilidad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seguridad.</a:t>
            </a: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Soporta</a:t>
            </a:r>
            <a:r>
              <a:rPr lang="es-ES" sz="1200" spc="-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procedimientos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almacenados.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6385" marR="292100" indent="-274320">
              <a:lnSpc>
                <a:spcPct val="80000"/>
              </a:lnSpc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Incluye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también un potente entorno gráfico de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administración,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uso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comandos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DDL</a:t>
            </a:r>
            <a:r>
              <a:rPr lang="es-ES" sz="1200" spc="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DML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gráficamente.</a:t>
            </a:r>
          </a:p>
          <a:p>
            <a:pPr marL="286385" marR="43180" indent="-274320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 trabajar en modo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cliente-servidor,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donde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información</a:t>
            </a:r>
            <a:r>
              <a:rPr lang="es-ES" sz="1200" spc="-5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alojan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el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terminales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clientes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sólo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acceden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información.</a:t>
            </a:r>
          </a:p>
          <a:p>
            <a:pPr marL="286385" marR="688340" indent="-274320">
              <a:lnSpc>
                <a:spcPts val="106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Además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administrar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información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otros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servidores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</a:p>
          <a:p>
            <a:pPr marL="286385" marR="6985" indent="-274320">
              <a:lnSpc>
                <a:spcPct val="80000"/>
              </a:lnSpc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Puede</a:t>
            </a:r>
            <a:r>
              <a:rPr lang="es-ES" sz="1200" spc="8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</a:t>
            </a:r>
            <a:r>
              <a:rPr lang="es-ES" sz="1200" spc="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útil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lang="es-ES" sz="1200" spc="6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manejar</a:t>
            </a:r>
            <a:r>
              <a:rPr lang="es-ES" sz="1200" spc="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y/o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obtener</a:t>
            </a:r>
            <a:r>
              <a:rPr lang="es-ES" sz="1200" spc="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7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redes.</a:t>
            </a:r>
          </a:p>
          <a:p>
            <a:pPr marL="286385" marR="5715" indent="-274320" algn="just">
              <a:lnSpc>
                <a:spcPts val="106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Ofrece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</a:t>
            </a:r>
            <a:r>
              <a:rPr lang="es-ES" sz="1200" spc="3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potente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forma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3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unir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  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Internet.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 una extensión al SQL estándar,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se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denomina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Transact</a:t>
            </a:r>
            <a:r>
              <a:rPr lang="es-ES" sz="1200" spc="-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6385" marR="5715" indent="-274320" algn="just">
              <a:lnSpc>
                <a:spcPts val="106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 empezar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 Server nos permite olvidarnos un poco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los ficheros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forman la base de datos. 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Access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tenemos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abrir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fichero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  <a:r>
              <a:rPr lang="es-ES" sz="1200" spc="-5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mdb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para ver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contenido.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Aquí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abrimos la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consola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SQL Server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tenemos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todas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datos de todos nuestros programas. Esto 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muy</a:t>
            </a:r>
            <a:r>
              <a:rPr lang="es-ES" sz="1200" spc="-4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cómodo,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ciertamente.</a:t>
            </a:r>
          </a:p>
          <a:p>
            <a:pPr marL="286385" marR="5080" indent="-274320" algn="just">
              <a:lnSpc>
                <a:spcPct val="8000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 trabajamos en una red local nos permite agregar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otros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servidores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Server.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ejemplo: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yo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tengo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ordenador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una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en mi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SQL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mi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compañero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tiene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su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base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puedo conectar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 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 suyo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así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tengo sus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 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-4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Server.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Esto,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también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muy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cómodo.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EC2447D-C853-2E9B-BC40-E12E6D35DE25}"/>
              </a:ext>
            </a:extLst>
          </p:cNvPr>
          <p:cNvSpPr txBox="1">
            <a:spLocks/>
          </p:cNvSpPr>
          <p:nvPr/>
        </p:nvSpPr>
        <p:spPr>
          <a:xfrm>
            <a:off x="762000" y="1045590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40E0D8-6237-A6B2-E948-7351F9147F06}"/>
              </a:ext>
            </a:extLst>
          </p:cNvPr>
          <p:cNvSpPr txBox="1"/>
          <p:nvPr/>
        </p:nvSpPr>
        <p:spPr>
          <a:xfrm>
            <a:off x="6400666" y="1991534"/>
            <a:ext cx="4719039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020" marR="6985" indent="-274320" algn="just">
              <a:lnSpc>
                <a:spcPts val="106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principal desventaja de Microsoft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 es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enorme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cantidad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memoria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RAM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instalación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utilización</a:t>
            </a:r>
            <a:r>
              <a:rPr lang="es-ES" sz="1200" spc="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software.</a:t>
            </a:r>
          </a:p>
          <a:p>
            <a:pPr marL="287020" marR="5080" indent="-274320" algn="just">
              <a:lnSpc>
                <a:spcPct val="80100"/>
              </a:lnSpc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 de las desventajas de SQL 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si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 quieres para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practicas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hacer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útil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que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prohíben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muchas cosas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tiene restricciones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 particular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parase </a:t>
            </a:r>
            <a:r>
              <a:rPr lang="es-ES" sz="1200" spc="-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viable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usar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mucho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mejor además de ser un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software</a:t>
            </a:r>
            <a:r>
              <a:rPr lang="es-ES" sz="1200" spc="-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gratis.</a:t>
            </a:r>
          </a:p>
          <a:p>
            <a:pPr marL="287020" marR="5080" indent="-274320" algn="just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relación calidad-precio esta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muy debajo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comparado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Oracle.</a:t>
            </a:r>
          </a:p>
          <a:p>
            <a:pPr marL="287020" marR="5080" indent="-274320" algn="just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 problemas de la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6.5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eran muchos: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bloqueo 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nivel de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página, dispositivos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crecimiento manual, un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tamaño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página fijo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demasiado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pequeño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(2048KB),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pésima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implementación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tipos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variables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como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varchar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</a:p>
          <a:p>
            <a:pPr marL="287020" indent="-274320" algn="just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Enorme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cantidad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RAM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CAB9673-0C4E-BE57-D5C4-044A931E98B2}"/>
              </a:ext>
            </a:extLst>
          </p:cNvPr>
          <p:cNvSpPr txBox="1"/>
          <p:nvPr/>
        </p:nvSpPr>
        <p:spPr>
          <a:xfrm>
            <a:off x="7768075" y="1045590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3863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ACB9310-3D5D-0231-51C1-482EBF22F6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0519" y="3217808"/>
            <a:ext cx="6660600" cy="5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2393930-AE53-CF0A-5722-0BA9CBB27E2F}"/>
              </a:ext>
            </a:extLst>
          </p:cNvPr>
          <p:cNvSpPr txBox="1"/>
          <p:nvPr/>
        </p:nvSpPr>
        <p:spPr>
          <a:xfrm>
            <a:off x="3796937" y="783771"/>
            <a:ext cx="4006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3F85D3-B942-27F1-7764-85C197E4AD95}"/>
              </a:ext>
            </a:extLst>
          </p:cNvPr>
          <p:cNvSpPr txBox="1"/>
          <p:nvPr/>
        </p:nvSpPr>
        <p:spPr>
          <a:xfrm>
            <a:off x="957943" y="2891245"/>
            <a:ext cx="50305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DEFINICION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VENTAJAS EN GENERAL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INCONVENIENTES EN GENERAL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SGBD EN EL MERCADO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CUADRO COMPARATIVO Y DESARROLLO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GRÁFICAS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78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3D071B5-AEC8-8308-1479-5CF7AA63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86322"/>
              </p:ext>
            </p:extLst>
          </p:nvPr>
        </p:nvGraphicFramePr>
        <p:xfrm>
          <a:off x="314788" y="365385"/>
          <a:ext cx="11624661" cy="213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720">
                <a:tc>
                  <a:txBody>
                    <a:bodyPr/>
                    <a:lstStyle/>
                    <a:p>
                      <a:pPr marL="67945" algn="ctr">
                        <a:lnSpc>
                          <a:spcPts val="1625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SGBD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FICHA</a:t>
                      </a:r>
                      <a:r>
                        <a:rPr sz="1200" spc="-3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TECNICA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CARACTERISTICAS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VENTAJAS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DESVENTAJAS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02235" algn="ctr">
                        <a:lnSpc>
                          <a:spcPct val="9790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MP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RESAS 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LO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UTILIZAN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1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PostgreSQL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594995">
                        <a:lnSpc>
                          <a:spcPts val="15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-Distribuida</a:t>
                      </a:r>
                      <a:r>
                        <a:rPr sz="1200" spc="-6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bajo </a:t>
                      </a:r>
                      <a:r>
                        <a:rPr sz="1200" spc="-40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licencia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BSD</a:t>
                      </a:r>
                    </a:p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PostgreSQL9.1.2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Escrito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  <a:r>
                        <a:rPr sz="1200" spc="-2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-Multiplataforma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495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-con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su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código fuente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disponible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libremente.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334645">
                        <a:lnSpc>
                          <a:spcPts val="146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una</a:t>
                      </a:r>
                      <a:r>
                        <a:rPr sz="1200" spc="-2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base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 </a:t>
                      </a:r>
                      <a:r>
                        <a:rPr sz="1200" spc="-254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100%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ACID.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63500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Joins,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llaves,vistas,disparadores,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APIs para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programas en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C/C++,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Java,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.Net,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Perl,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Python, Ruby, Tcl,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ODBC,</a:t>
                      </a:r>
                      <a:r>
                        <a:rPr lang="es-ES"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PHP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muchos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otros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lenguajes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-Cuenta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herramientas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4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diseño</a:t>
                      </a: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748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-Funciona</a:t>
                      </a:r>
                      <a:r>
                        <a:rPr sz="1200" spc="-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grandes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cantidades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 marR="262255">
                        <a:lnSpc>
                          <a:spcPts val="146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-Alta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urr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ia 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varios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usuarios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accediendo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mismo</a:t>
                      </a:r>
                      <a:r>
                        <a:rPr lang="es-ES"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tiempo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sz="1200" spc="-4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mismo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sistema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Ahorro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costos</a:t>
                      </a:r>
                      <a:r>
                        <a:rPr sz="1200" spc="-3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operación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-Estabilidad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3030">
                        <a:lnSpc>
                          <a:spcPct val="969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 más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lento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inserciones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actualizaciones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</a:t>
                      </a:r>
                      <a:r>
                        <a:rPr sz="1200" spc="-3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mysql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11A5565-6215-E022-F579-E15DDFA6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07264"/>
              </p:ext>
            </p:extLst>
          </p:nvPr>
        </p:nvGraphicFramePr>
        <p:xfrm>
          <a:off x="327851" y="2547112"/>
          <a:ext cx="11598536" cy="125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97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43304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MySQL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49847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-Desarrollado por Sun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Microsystems.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5.5.20.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-Programado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C,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C++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Multiplataforma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  <a:endParaRPr lang="es-ES"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GPL</a:t>
                      </a:r>
                      <a:r>
                        <a:rPr lang="es-ES"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r>
                        <a:rPr lang="es-ES"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uso</a:t>
                      </a:r>
                      <a:r>
                        <a:rPr lang="es-ES"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comercial.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-Amplio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subconjunto</a:t>
                      </a:r>
                    </a:p>
                    <a:p>
                      <a:pPr marL="67945" marR="199390">
                        <a:lnSpc>
                          <a:spcPts val="13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del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lenguaje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SQL.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Algunas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extensiones</a:t>
                      </a:r>
                    </a:p>
                    <a:p>
                      <a:pPr marL="67945">
                        <a:lnSpc>
                          <a:spcPts val="126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son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incluidas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igualmente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  <a:endParaRPr lang="es-ES"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 marR="264795">
                        <a:lnSpc>
                          <a:spcPct val="101699"/>
                        </a:lnSpc>
                        <a:spcBef>
                          <a:spcPts val="75"/>
                        </a:spcBef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-Operaciones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Indexación</a:t>
                      </a:r>
                      <a:r>
                        <a:rPr lang="es-ES"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Online.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-Particionado</a:t>
                      </a:r>
                      <a:r>
                        <a:rPr lang="es-ES"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ts val="1295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213995">
                        <a:lnSpc>
                          <a:spcPts val="146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nectiv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dad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segura.</a:t>
                      </a:r>
                    </a:p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sponibil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spc="-1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gran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plataformas</a:t>
                      </a:r>
                      <a:r>
                        <a:rPr lang="es-ES"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sistemas.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 marR="69215">
                        <a:lnSpc>
                          <a:spcPct val="101699"/>
                        </a:lnSpc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-Soporte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tra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sacc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iones</a:t>
                      </a:r>
                    </a:p>
                    <a:p>
                      <a:pPr marL="12700" marR="36195">
                        <a:lnSpc>
                          <a:spcPct val="101699"/>
                        </a:lnSpc>
                        <a:spcBef>
                          <a:spcPts val="10"/>
                        </a:spcBef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Escala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bili</a:t>
                      </a:r>
                      <a:r>
                        <a:rPr lang="es-ES"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, 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estabilidad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seguridad.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>
                        <a:lnSpc>
                          <a:spcPts val="143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17462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-La principal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desventaja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SQl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 </a:t>
                      </a:r>
                      <a:r>
                        <a:rPr sz="1200" spc="-254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la gran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memoria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RAM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utiliza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para la</a:t>
                      </a: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35">
            <a:extLst>
              <a:ext uri="{FF2B5EF4-FFF2-40B4-BE49-F238E27FC236}">
                <a16:creationId xmlns:a16="http://schemas.microsoft.com/office/drawing/2014/main" id="{D8F7EC39-5B16-F656-05D3-D3DE281A1E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56" y="2954083"/>
            <a:ext cx="1173661" cy="704215"/>
          </a:xfrm>
          <a:prstGeom prst="rect">
            <a:avLst/>
          </a:prstGeom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2E65F05-4350-7244-DEE5-8EF839F1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56610"/>
              </p:ext>
            </p:extLst>
          </p:nvPr>
        </p:nvGraphicFramePr>
        <p:xfrm>
          <a:off x="327851" y="3805301"/>
          <a:ext cx="11432359" cy="2205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5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Oracle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Database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325755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-Desarrollado por Oracle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corporation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11.2.01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-Multiplataforma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-Licencia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privada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229870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 una herramienta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administración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grafica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mucho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mas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intuitiva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comoda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maneja.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-apoya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modelo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optimización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modelos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Miltiplataforma</a:t>
                      </a:r>
                      <a:endParaRPr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bases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8580" marR="118110">
                        <a:lnSpc>
                          <a:spcPct val="101699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todos los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tama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ñ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s,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severas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cantidades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bytes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gigabytes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tamaño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Cliente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servidor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177800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-Costo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mantenimiento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alto.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-Lo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maneja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personal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capacitado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por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Oracle.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6675" marR="414020">
                        <a:lnSpc>
                          <a:spcPct val="101800"/>
                        </a:lnSpc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Ge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er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Motors,</a:t>
                      </a:r>
                    </a:p>
                    <a:p>
                      <a:pPr marL="6667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HP,Toyota,</a:t>
                      </a:r>
                    </a:p>
                    <a:p>
                      <a:pPr marL="6667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Philips,</a:t>
                      </a:r>
                    </a:p>
                    <a:p>
                      <a:pPr marL="66675" marR="252729">
                        <a:lnSpc>
                          <a:spcPct val="101699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Mercado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br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,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oi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</a:t>
                      </a: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object 3">
            <a:extLst>
              <a:ext uri="{FF2B5EF4-FFF2-40B4-BE49-F238E27FC236}">
                <a16:creationId xmlns:a16="http://schemas.microsoft.com/office/drawing/2014/main" id="{2B04A907-377E-B477-7EE4-9EB4DE65D0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576" y="5484634"/>
            <a:ext cx="1377023" cy="3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670" y="1349008"/>
            <a:ext cx="426466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Comparación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2643" y="2889900"/>
            <a:ext cx="2484755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3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3000" spc="-1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PostgreSQL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0392" y="5639621"/>
            <a:ext cx="7108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Principal</a:t>
            </a:r>
            <a:r>
              <a:rPr sz="30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diferencia:</a:t>
            </a:r>
            <a:r>
              <a:rPr sz="3000" spc="-1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respuesta.</a:t>
            </a:r>
            <a:endParaRPr sz="3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E4209EB3-55B4-F85B-DB8A-2AC786F7B80D}"/>
              </a:ext>
            </a:extLst>
          </p:cNvPr>
          <p:cNvSpPr txBox="1">
            <a:spLocks/>
          </p:cNvSpPr>
          <p:nvPr/>
        </p:nvSpPr>
        <p:spPr>
          <a:xfrm>
            <a:off x="3034937" y="2665384"/>
            <a:ext cx="5804263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8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GRÁFICAS</a:t>
            </a:r>
            <a:endParaRPr lang="es-ES" sz="8800" spc="-5" dirty="0">
              <a:solidFill>
                <a:schemeClr val="bg1">
                  <a:lumMod val="95000"/>
                  <a:lumOff val="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160" y="500037"/>
            <a:ext cx="6137003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5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475" y="1714462"/>
            <a:ext cx="7572375" cy="46435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807" y="505712"/>
            <a:ext cx="6424386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5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mediana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912" y="1500149"/>
            <a:ext cx="7643876" cy="47863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298" y="444752"/>
            <a:ext cx="6964318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compleja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140" y="1391425"/>
            <a:ext cx="7874634" cy="4752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AEAD3E1E-5D8C-DD49-6765-396EE7E8729A}"/>
              </a:ext>
            </a:extLst>
          </p:cNvPr>
          <p:cNvSpPr txBox="1"/>
          <p:nvPr/>
        </p:nvSpPr>
        <p:spPr>
          <a:xfrm rot="958187">
            <a:off x="3161209" y="2603862"/>
            <a:ext cx="51379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GRACIAS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2">
            <a:extLst>
              <a:ext uri="{FF2B5EF4-FFF2-40B4-BE49-F238E27FC236}">
                <a16:creationId xmlns:a16="http://schemas.microsoft.com/office/drawing/2014/main" id="{F265D47E-8102-9926-B44A-EC24416D425C}"/>
              </a:ext>
            </a:extLst>
          </p:cNvPr>
          <p:cNvSpPr txBox="1"/>
          <p:nvPr/>
        </p:nvSpPr>
        <p:spPr>
          <a:xfrm>
            <a:off x="6925394" y="5532449"/>
            <a:ext cx="5022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solidFill>
                  <a:schemeClr val="bg2">
                    <a:lumMod val="50000"/>
                  </a:schemeClr>
                </a:solidFill>
                <a:latin typeface="Sitka Display" pitchFamily="2" charset="0"/>
                <a:cs typeface="Arial MT"/>
              </a:rPr>
              <a:t> BY MIGUEL HERRERA LLERENA</a:t>
            </a:r>
            <a:endParaRPr sz="2800" dirty="0">
              <a:solidFill>
                <a:schemeClr val="bg2">
                  <a:lumMod val="50000"/>
                </a:schemeClr>
              </a:solidFill>
              <a:latin typeface="Sitka Display" pitchFamily="2" charset="0"/>
              <a:cs typeface="Arial M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EEAB85-B001-F490-AA77-35D42499352E}"/>
              </a:ext>
            </a:extLst>
          </p:cNvPr>
          <p:cNvSpPr txBox="1"/>
          <p:nvPr/>
        </p:nvSpPr>
        <p:spPr>
          <a:xfrm>
            <a:off x="6467356" y="2616200"/>
            <a:ext cx="572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SGBD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SISTEMAS GESTORES DE BASE DE 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95391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547820"/>
            <a:ext cx="25901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¿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spc="-7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6516" y="1622806"/>
            <a:ext cx="76206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spcBef>
                <a:spcPts val="10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⦿</a:t>
            </a: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software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muy especifico,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dedicado a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servir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interfaz.</a:t>
            </a:r>
            <a:endParaRPr sz="30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6517" y="4823842"/>
            <a:ext cx="7386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spcBef>
                <a:spcPts val="10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⦿</a:t>
            </a:r>
            <a:r>
              <a:rPr sz="2400" spc="-200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propósito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manejar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manera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clara,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sencilla</a:t>
            </a:r>
            <a:r>
              <a:rPr sz="3000" spc="-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ordenada</a:t>
            </a:r>
            <a:r>
              <a:rPr sz="30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  <a:endParaRPr sz="30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2116" y="3416809"/>
            <a:ext cx="1262380" cy="597535"/>
            <a:chOff x="928116" y="3416808"/>
            <a:chExt cx="1262380" cy="597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3416808"/>
              <a:ext cx="1261872" cy="5974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099" y="3488804"/>
              <a:ext cx="1117663" cy="453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24100" y="3488804"/>
            <a:ext cx="1118235" cy="31803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spc="-5" dirty="0">
                <a:latin typeface="Arial MT"/>
                <a:cs typeface="Arial MT"/>
              </a:rPr>
              <a:t>Usuario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9120" y="3432048"/>
            <a:ext cx="1187450" cy="597535"/>
            <a:chOff x="2865120" y="3432047"/>
            <a:chExt cx="1187450" cy="5975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3432047"/>
              <a:ext cx="1187195" cy="5974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7383" y="3503663"/>
              <a:ext cx="1043152" cy="453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61383" y="3503664"/>
            <a:ext cx="1043305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dirty="0">
                <a:latin typeface="Arial MT"/>
                <a:cs typeface="Arial MT"/>
              </a:rPr>
              <a:t>SGBD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95388" y="2642617"/>
            <a:ext cx="1783080" cy="597535"/>
            <a:chOff x="5771388" y="2642616"/>
            <a:chExt cx="1783080" cy="59753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1388" y="2642616"/>
              <a:ext cx="1783080" cy="5974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3270" y="2714612"/>
              <a:ext cx="1639189" cy="4532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67270" y="2714613"/>
            <a:ext cx="1639570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spc="-5" dirty="0">
                <a:latin typeface="Arial MT"/>
                <a:cs typeface="Arial MT"/>
              </a:rPr>
              <a:t>Aplicaciones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6036" y="4117848"/>
            <a:ext cx="2379345" cy="597535"/>
            <a:chOff x="5622035" y="4117847"/>
            <a:chExt cx="2379345" cy="59753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2035" y="4117847"/>
              <a:ext cx="2378964" cy="597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4298" y="4190225"/>
              <a:ext cx="2235327" cy="453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18299" y="4190226"/>
            <a:ext cx="2235835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spc="-5" dirty="0">
                <a:latin typeface="Arial MT"/>
                <a:cs typeface="Arial MT"/>
              </a:rPr>
              <a:t>Bases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datos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25541" y="2965450"/>
            <a:ext cx="2766695" cy="1431290"/>
            <a:chOff x="4201540" y="2965450"/>
            <a:chExt cx="2766695" cy="143129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7479" y="3253740"/>
              <a:ext cx="460248" cy="9387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8378" y="3328288"/>
              <a:ext cx="298069" cy="7890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88378" y="3328288"/>
              <a:ext cx="298450" cy="789305"/>
            </a:xfrm>
            <a:custGeom>
              <a:avLst/>
              <a:gdLst/>
              <a:ahLst/>
              <a:cxnLst/>
              <a:rect l="l" t="t" r="r" b="b"/>
              <a:pathLst>
                <a:path w="298450" h="789304">
                  <a:moveTo>
                    <a:pt x="0" y="149098"/>
                  </a:moveTo>
                  <a:lnTo>
                    <a:pt x="149098" y="0"/>
                  </a:lnTo>
                  <a:lnTo>
                    <a:pt x="298069" y="149098"/>
                  </a:lnTo>
                  <a:lnTo>
                    <a:pt x="223520" y="149098"/>
                  </a:lnTo>
                  <a:lnTo>
                    <a:pt x="223520" y="640080"/>
                  </a:lnTo>
                  <a:lnTo>
                    <a:pt x="298069" y="640080"/>
                  </a:lnTo>
                  <a:lnTo>
                    <a:pt x="149098" y="789051"/>
                  </a:lnTo>
                  <a:lnTo>
                    <a:pt x="0" y="640080"/>
                  </a:lnTo>
                  <a:lnTo>
                    <a:pt x="74549" y="640080"/>
                  </a:lnTo>
                  <a:lnTo>
                    <a:pt x="74549" y="149098"/>
                  </a:lnTo>
                  <a:lnTo>
                    <a:pt x="0" y="1490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1541" y="2965449"/>
              <a:ext cx="1418590" cy="1431290"/>
            </a:xfrm>
            <a:custGeom>
              <a:avLst/>
              <a:gdLst/>
              <a:ahLst/>
              <a:cxnLst/>
              <a:rect l="l" t="t" r="r" b="b"/>
              <a:pathLst>
                <a:path w="1418589" h="1431289">
                  <a:moveTo>
                    <a:pt x="1343787" y="1415034"/>
                  </a:moveTo>
                  <a:lnTo>
                    <a:pt x="1282319" y="1337183"/>
                  </a:lnTo>
                  <a:lnTo>
                    <a:pt x="1280160" y="1334516"/>
                  </a:lnTo>
                  <a:lnTo>
                    <a:pt x="1276096" y="1334008"/>
                  </a:lnTo>
                  <a:lnTo>
                    <a:pt x="1273302" y="1336167"/>
                  </a:lnTo>
                  <a:lnTo>
                    <a:pt x="1270635" y="1338326"/>
                  </a:lnTo>
                  <a:lnTo>
                    <a:pt x="1270127" y="1342390"/>
                  </a:lnTo>
                  <a:lnTo>
                    <a:pt x="1272286" y="1345057"/>
                  </a:lnTo>
                  <a:lnTo>
                    <a:pt x="1312494" y="1395920"/>
                  </a:lnTo>
                  <a:lnTo>
                    <a:pt x="4826" y="883031"/>
                  </a:lnTo>
                  <a:lnTo>
                    <a:pt x="254" y="894842"/>
                  </a:lnTo>
                  <a:lnTo>
                    <a:pt x="1307807" y="1407731"/>
                  </a:lnTo>
                  <a:lnTo>
                    <a:pt x="1240409" y="1418209"/>
                  </a:lnTo>
                  <a:lnTo>
                    <a:pt x="1237996" y="1421511"/>
                  </a:lnTo>
                  <a:lnTo>
                    <a:pt x="1238504" y="1424940"/>
                  </a:lnTo>
                  <a:lnTo>
                    <a:pt x="1239139" y="1428369"/>
                  </a:lnTo>
                  <a:lnTo>
                    <a:pt x="1242314" y="1430782"/>
                  </a:lnTo>
                  <a:lnTo>
                    <a:pt x="1335608" y="1416304"/>
                  </a:lnTo>
                  <a:lnTo>
                    <a:pt x="1343787" y="1415034"/>
                  </a:lnTo>
                  <a:close/>
                </a:path>
                <a:path w="1418589" h="1431289">
                  <a:moveTo>
                    <a:pt x="1418209" y="12192"/>
                  </a:moveTo>
                  <a:lnTo>
                    <a:pt x="1410792" y="11303"/>
                  </a:lnTo>
                  <a:lnTo>
                    <a:pt x="1316355" y="0"/>
                  </a:lnTo>
                  <a:lnTo>
                    <a:pt x="1313180" y="2540"/>
                  </a:lnTo>
                  <a:lnTo>
                    <a:pt x="1312418" y="9398"/>
                  </a:lnTo>
                  <a:lnTo>
                    <a:pt x="1314831" y="12573"/>
                  </a:lnTo>
                  <a:lnTo>
                    <a:pt x="1318387" y="13081"/>
                  </a:lnTo>
                  <a:lnTo>
                    <a:pt x="1382420" y="20713"/>
                  </a:lnTo>
                  <a:lnTo>
                    <a:pt x="0" y="620141"/>
                  </a:lnTo>
                  <a:lnTo>
                    <a:pt x="5080" y="631698"/>
                  </a:lnTo>
                  <a:lnTo>
                    <a:pt x="1387754" y="32283"/>
                  </a:lnTo>
                  <a:lnTo>
                    <a:pt x="1349375" y="84582"/>
                  </a:lnTo>
                  <a:lnTo>
                    <a:pt x="1347216" y="87376"/>
                  </a:lnTo>
                  <a:lnTo>
                    <a:pt x="1347851" y="91313"/>
                  </a:lnTo>
                  <a:lnTo>
                    <a:pt x="1350645" y="93345"/>
                  </a:lnTo>
                  <a:lnTo>
                    <a:pt x="1353566" y="95504"/>
                  </a:lnTo>
                  <a:lnTo>
                    <a:pt x="1357503" y="94869"/>
                  </a:lnTo>
                  <a:lnTo>
                    <a:pt x="1359535" y="92075"/>
                  </a:lnTo>
                  <a:lnTo>
                    <a:pt x="141820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790695" y="3628898"/>
            <a:ext cx="521970" cy="103505"/>
          </a:xfrm>
          <a:custGeom>
            <a:avLst/>
            <a:gdLst/>
            <a:ahLst/>
            <a:cxnLst/>
            <a:rect l="l" t="t" r="r" b="b"/>
            <a:pathLst>
              <a:path w="521969" h="103504">
                <a:moveTo>
                  <a:pt x="485469" y="58331"/>
                </a:moveTo>
                <a:lnTo>
                  <a:pt x="426466" y="92456"/>
                </a:lnTo>
                <a:lnTo>
                  <a:pt x="425450" y="96393"/>
                </a:lnTo>
                <a:lnTo>
                  <a:pt x="427228" y="99440"/>
                </a:lnTo>
                <a:lnTo>
                  <a:pt x="429006" y="102362"/>
                </a:lnTo>
                <a:lnTo>
                  <a:pt x="432816" y="103504"/>
                </a:lnTo>
                <a:lnTo>
                  <a:pt x="510740" y="58419"/>
                </a:lnTo>
                <a:lnTo>
                  <a:pt x="485469" y="58331"/>
                </a:lnTo>
                <a:close/>
              </a:path>
              <a:path w="521969" h="103504">
                <a:moveTo>
                  <a:pt x="496425" y="51998"/>
                </a:moveTo>
                <a:lnTo>
                  <a:pt x="485469" y="58331"/>
                </a:lnTo>
                <a:lnTo>
                  <a:pt x="509016" y="58419"/>
                </a:lnTo>
                <a:lnTo>
                  <a:pt x="509024" y="57531"/>
                </a:lnTo>
                <a:lnTo>
                  <a:pt x="505841" y="57531"/>
                </a:lnTo>
                <a:lnTo>
                  <a:pt x="496425" y="51998"/>
                </a:lnTo>
                <a:close/>
              </a:path>
              <a:path w="521969" h="103504">
                <a:moveTo>
                  <a:pt x="433197" y="0"/>
                </a:moveTo>
                <a:lnTo>
                  <a:pt x="429387" y="1015"/>
                </a:lnTo>
                <a:lnTo>
                  <a:pt x="425831" y="7112"/>
                </a:lnTo>
                <a:lnTo>
                  <a:pt x="426847" y="11049"/>
                </a:lnTo>
                <a:lnTo>
                  <a:pt x="429768" y="12826"/>
                </a:lnTo>
                <a:lnTo>
                  <a:pt x="485592" y="45631"/>
                </a:lnTo>
                <a:lnTo>
                  <a:pt x="509143" y="45719"/>
                </a:lnTo>
                <a:lnTo>
                  <a:pt x="509016" y="58419"/>
                </a:lnTo>
                <a:lnTo>
                  <a:pt x="510740" y="58419"/>
                </a:lnTo>
                <a:lnTo>
                  <a:pt x="521716" y="52069"/>
                </a:lnTo>
                <a:lnTo>
                  <a:pt x="433197" y="0"/>
                </a:lnTo>
                <a:close/>
              </a:path>
              <a:path w="521969" h="103504">
                <a:moveTo>
                  <a:pt x="127" y="43814"/>
                </a:moveTo>
                <a:lnTo>
                  <a:pt x="0" y="56514"/>
                </a:lnTo>
                <a:lnTo>
                  <a:pt x="485469" y="58331"/>
                </a:lnTo>
                <a:lnTo>
                  <a:pt x="496425" y="51998"/>
                </a:lnTo>
                <a:lnTo>
                  <a:pt x="485592" y="45631"/>
                </a:lnTo>
                <a:lnTo>
                  <a:pt x="127" y="43814"/>
                </a:lnTo>
                <a:close/>
              </a:path>
              <a:path w="521969" h="103504">
                <a:moveTo>
                  <a:pt x="505968" y="46481"/>
                </a:moveTo>
                <a:lnTo>
                  <a:pt x="496425" y="51998"/>
                </a:lnTo>
                <a:lnTo>
                  <a:pt x="505841" y="57531"/>
                </a:lnTo>
                <a:lnTo>
                  <a:pt x="505968" y="46481"/>
                </a:lnTo>
                <a:close/>
              </a:path>
              <a:path w="521969" h="103504">
                <a:moveTo>
                  <a:pt x="509135" y="46481"/>
                </a:moveTo>
                <a:lnTo>
                  <a:pt x="505968" y="46481"/>
                </a:lnTo>
                <a:lnTo>
                  <a:pt x="505841" y="57531"/>
                </a:lnTo>
                <a:lnTo>
                  <a:pt x="509024" y="57531"/>
                </a:lnTo>
                <a:lnTo>
                  <a:pt x="509135" y="46481"/>
                </a:lnTo>
                <a:close/>
              </a:path>
              <a:path w="521969" h="103504">
                <a:moveTo>
                  <a:pt x="485592" y="45631"/>
                </a:moveTo>
                <a:lnTo>
                  <a:pt x="496425" y="51998"/>
                </a:lnTo>
                <a:lnTo>
                  <a:pt x="505968" y="46481"/>
                </a:lnTo>
                <a:lnTo>
                  <a:pt x="509135" y="46481"/>
                </a:lnTo>
                <a:lnTo>
                  <a:pt x="509143" y="45719"/>
                </a:lnTo>
                <a:lnTo>
                  <a:pt x="485592" y="45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7" y="1002314"/>
            <a:ext cx="245999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17" y="1971630"/>
            <a:ext cx="5400675" cy="3317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2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Abstracción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información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Independencia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Consistencia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9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Seguridad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5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Manejo</a:t>
            </a:r>
            <a:r>
              <a:rPr sz="3000" spc="-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transacciones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-2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respuesta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82" y="954220"/>
            <a:ext cx="226504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6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entajas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582" y="2562606"/>
            <a:ext cx="10324085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Proveen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facilidades</a:t>
            </a:r>
            <a:r>
              <a:rPr sz="30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manejar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muchos </a:t>
            </a:r>
            <a:r>
              <a:rPr sz="3000" spc="-8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69265" marR="360045" indent="-4572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Proveen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interfaces</a:t>
            </a:r>
            <a:r>
              <a:rPr sz="3000" spc="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recuperación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</a:p>
          <a:p>
            <a:pPr marL="469265" marR="1184910" indent="-457200"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Bajan los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tiempos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desarrollo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 err="1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aumentan</a:t>
            </a:r>
            <a:r>
              <a:rPr lang="es-ES" sz="30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s-ES" sz="3000" spc="-1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065" marR="1184910">
              <a:spcBef>
                <a:spcPts val="725"/>
              </a:spcBef>
            </a:pPr>
            <a:r>
              <a:rPr lang="es-ES"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	</a:t>
            </a:r>
            <a:r>
              <a:rPr sz="3000" dirty="0" err="1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calidad</a:t>
            </a:r>
            <a:r>
              <a:rPr sz="3000" spc="-6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085" y="1148954"/>
            <a:ext cx="4081781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Inconvenientes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60" y="2551190"/>
            <a:ext cx="1143503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Incrementan los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costos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una operación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empresa.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69265" marR="431800" indent="-4572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Necesitan</a:t>
            </a:r>
            <a:r>
              <a:rPr sz="3000" spc="-5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 software de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gran tamaño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su coste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adicional.</a:t>
            </a:r>
          </a:p>
          <a:p>
            <a:pPr marL="469265" marR="539115" indent="-457200"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personal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empresa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100%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886" y="683287"/>
            <a:ext cx="554164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mercado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183" y="1680550"/>
            <a:ext cx="5687695" cy="4101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6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libres</a:t>
            </a:r>
          </a:p>
          <a:p>
            <a:pPr marL="424180"/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24180" marR="4277995">
              <a:spcBef>
                <a:spcPts val="5"/>
              </a:spcBef>
            </a:pP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FireBird  SQLite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lnSpc>
                <a:spcPts val="3115"/>
              </a:lnSpc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26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libres</a:t>
            </a:r>
            <a:endParaRPr sz="26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24180" marR="2642235">
              <a:spcBef>
                <a:spcPts val="5"/>
              </a:spcBef>
            </a:pP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Microsoft</a:t>
            </a:r>
            <a:r>
              <a:rPr sz="22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2200" spc="-9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 </a:t>
            </a:r>
            <a:r>
              <a:rPr sz="2200" spc="-59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PervasiveSQL </a:t>
            </a:r>
            <a:r>
              <a:rPr sz="2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lnSpc>
                <a:spcPts val="3120"/>
              </a:lnSpc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libre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sz="26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gratuitos</a:t>
            </a:r>
          </a:p>
          <a:p>
            <a:pPr marL="396240" marR="5080"/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Microsoft</a:t>
            </a:r>
            <a:r>
              <a:rPr sz="26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2600" spc="-10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r>
              <a:rPr sz="26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edición</a:t>
            </a:r>
            <a:r>
              <a:rPr sz="26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básica </a:t>
            </a:r>
            <a:r>
              <a:rPr sz="2600" spc="-70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Sybase</a:t>
            </a:r>
            <a:r>
              <a:rPr sz="2600" spc="-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ASE (Linux)</a:t>
            </a:r>
          </a:p>
          <a:p>
            <a:pPr marL="396240"/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r>
              <a:rPr sz="26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Express</a:t>
            </a:r>
            <a:r>
              <a:rPr sz="26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Edition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097" y="844154"/>
            <a:ext cx="427799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</a:t>
            </a:r>
            <a:r>
              <a:rPr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más</a:t>
            </a:r>
            <a:r>
              <a:rPr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097" y="2044065"/>
            <a:ext cx="2484120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D2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IBM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3000" spc="-15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</a:t>
            </a:r>
          </a:p>
          <a:p>
            <a:pPr marL="12700">
              <a:spcBef>
                <a:spcPts val="725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PostgreSQL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553" y="552985"/>
            <a:ext cx="6660600" cy="57859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32253"/>
              </p:ext>
            </p:extLst>
          </p:nvPr>
        </p:nvGraphicFramePr>
        <p:xfrm>
          <a:off x="3383068" y="3269658"/>
          <a:ext cx="519557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608965" marR="603250" indent="43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COMER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A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ORACLE</a:t>
                      </a:r>
                      <a:endParaRPr sz="1800" dirty="0">
                        <a:solidFill>
                          <a:srgbClr val="FF0000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E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POGREST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MICROSOFT </a:t>
                      </a:r>
                      <a:r>
                        <a:rPr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  <a:r>
                        <a:rPr sz="1800" spc="-12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SERVER</a:t>
                      </a:r>
                      <a:endParaRPr sz="1800" dirty="0">
                        <a:solidFill>
                          <a:srgbClr val="FF0000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MY</a:t>
                      </a:r>
                      <a:r>
                        <a:rPr sz="1800" spc="-9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C7E50E-E99B-849E-9E81-B42E0B9D13F0}"/>
              </a:ext>
            </a:extLst>
          </p:cNvPr>
          <p:cNvSpPr txBox="1"/>
          <p:nvPr/>
        </p:nvSpPr>
        <p:spPr>
          <a:xfrm>
            <a:off x="565298" y="1628831"/>
            <a:ext cx="1105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 HARA UN CUADRO COMPARATIVO DE LOS TRES MAS IMPORTANTES A MI ELECCIÓN ENTRE </a:t>
            </a:r>
          </a:p>
          <a:p>
            <a:pPr algn="ctr"/>
            <a:r>
              <a:rPr lang="es-ES" b="1" i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 QUE CORRESPONDEN A SOFTWARE COMERCIAL Y SOFTWARE LIBRE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439</TotalTime>
  <Words>2506</Words>
  <Application>Microsoft Office PowerPoint</Application>
  <PresentationFormat>Panorámica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Arial MT</vt:lpstr>
      <vt:lpstr>Bahnschrift Condensed</vt:lpstr>
      <vt:lpstr>Bahnschrift SemiBold Condensed</vt:lpstr>
      <vt:lpstr>Century Gothic</vt:lpstr>
      <vt:lpstr>Mongolian Baiti</vt:lpstr>
      <vt:lpstr>Sitka Display</vt:lpstr>
      <vt:lpstr>Wingdings</vt:lpstr>
      <vt:lpstr>Wingdings 3</vt:lpstr>
      <vt:lpstr>Sector</vt:lpstr>
      <vt:lpstr>Presentación de PowerPoint</vt:lpstr>
      <vt:lpstr>Presentación de PowerPoint</vt:lpstr>
      <vt:lpstr>¿Que es?</vt:lpstr>
      <vt:lpstr>Objetivos</vt:lpstr>
      <vt:lpstr>Ventajas</vt:lpstr>
      <vt:lpstr>Inconvenientes</vt:lpstr>
      <vt:lpstr>SGBD en el mercado</vt:lpstr>
      <vt:lpstr>Los más usados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Comparación</vt:lpstr>
      <vt:lpstr>Presentación de PowerPoint</vt:lpstr>
      <vt:lpstr>Consulta simple</vt:lpstr>
      <vt:lpstr>Consulta mediana</vt:lpstr>
      <vt:lpstr>Consulta compleja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Herrera Llerena Miguel A</dc:creator>
  <cp:lastModifiedBy>Herrera Llerena Miguel A</cp:lastModifiedBy>
  <cp:revision>4</cp:revision>
  <dcterms:created xsi:type="dcterms:W3CDTF">2022-10-06T07:44:30Z</dcterms:created>
  <dcterms:modified xsi:type="dcterms:W3CDTF">2022-10-13T08:13:51Z</dcterms:modified>
</cp:coreProperties>
</file>