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handoutMasterIdLst>
    <p:handoutMasterId r:id="rId31"/>
  </p:handoutMasterIdLst>
  <p:sldIdLst>
    <p:sldId id="256" r:id="rId2"/>
    <p:sldId id="258" r:id="rId3"/>
    <p:sldId id="257" r:id="rId4"/>
    <p:sldId id="270" r:id="rId5"/>
    <p:sldId id="271" r:id="rId6"/>
    <p:sldId id="272" r:id="rId7"/>
    <p:sldId id="273" r:id="rId8"/>
    <p:sldId id="274" r:id="rId9"/>
    <p:sldId id="275" r:id="rId10"/>
    <p:sldId id="276" r:id="rId11"/>
    <p:sldId id="278" r:id="rId12"/>
    <p:sldId id="282" r:id="rId13"/>
    <p:sldId id="279" r:id="rId14"/>
    <p:sldId id="280" r:id="rId15"/>
    <p:sldId id="283" r:id="rId16"/>
    <p:sldId id="277" r:id="rId17"/>
    <p:sldId id="284" r:id="rId18"/>
    <p:sldId id="286" r:id="rId19"/>
    <p:sldId id="285" r:id="rId20"/>
    <p:sldId id="287" r:id="rId21"/>
    <p:sldId id="288" r:id="rId22"/>
    <p:sldId id="289" r:id="rId23"/>
    <p:sldId id="290" r:id="rId24"/>
    <p:sldId id="292" r:id="rId25"/>
    <p:sldId id="293" r:id="rId26"/>
    <p:sldId id="291" r:id="rId27"/>
    <p:sldId id="294" r:id="rId28"/>
    <p:sldId id="262" r:id="rId29"/>
  </p:sldIdLst>
  <p:sldSz cx="12188825"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9D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599" autoAdjust="0"/>
  </p:normalViewPr>
  <p:slideViewPr>
    <p:cSldViewPr>
      <p:cViewPr varScale="1">
        <p:scale>
          <a:sx n="113" d="100"/>
          <a:sy n="113" d="100"/>
        </p:scale>
        <p:origin x="456" y="108"/>
      </p:cViewPr>
      <p:guideLst>
        <p:guide pos="3839"/>
        <p:guide orient="horz" pos="2160"/>
      </p:guideLst>
    </p:cSldViewPr>
  </p:slideViewPr>
  <p:notesTextViewPr>
    <p:cViewPr>
      <p:scale>
        <a:sx n="1" d="1"/>
        <a:sy n="1" d="1"/>
      </p:scale>
      <p:origin x="0" y="0"/>
    </p:cViewPr>
  </p:notesTextViewPr>
  <p:notesViewPr>
    <p:cSldViewPr showGuides="1">
      <p:cViewPr varScale="1">
        <p:scale>
          <a:sx n="76" d="100"/>
          <a:sy n="76" d="100"/>
        </p:scale>
        <p:origin x="318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C2446EEE-9F74-414C-8CF3-76F72C6C9CBB}" type="datetime1">
              <a:rPr lang="es-ES" smtClean="0"/>
              <a:t>26/09/2022</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850423A-8BCE-448E-A97B-03A88B2B12C1}" type="slidenum">
              <a:rPr lang="es-ES"/>
              <a:t>‹Nº›</a:t>
            </a:fld>
            <a:endParaRPr lang="es-ES" dirty="0"/>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848FC2AD-8B93-45A4-8827-85E82B2F4F55}" type="datetime1">
              <a:rPr lang="es-ES" noProof="0" smtClean="0"/>
              <a:t>26/09/2022</a:t>
            </a:fld>
            <a:endParaRPr lang="es-ES" noProof="0" dirty="0"/>
          </a:p>
        </p:txBody>
      </p:sp>
      <p:sp>
        <p:nvSpPr>
          <p:cNvPr id="4" name="Marcador de posición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noProof="0" dirty="0"/>
              <a:t>Editar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1F2A70B-78F2-4DCF-B53B-C990D2FAFB8A}" type="slidenum">
              <a:rPr lang="es-ES" noProof="0"/>
              <a:t>‹Nº›</a:t>
            </a:fld>
            <a:endParaRPr lang="es-ES" noProof="0" dirty="0"/>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1</a:t>
            </a:fld>
            <a:endParaRPr lang="es-ES" dirty="0"/>
          </a:p>
        </p:txBody>
      </p:sp>
    </p:spTree>
    <p:extLst>
      <p:ext uri="{BB962C8B-B14F-4D97-AF65-F5344CB8AC3E}">
        <p14:creationId xmlns:p14="http://schemas.microsoft.com/office/powerpoint/2010/main" val="3419586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10</a:t>
            </a:fld>
            <a:endParaRPr lang="es-ES" dirty="0"/>
          </a:p>
        </p:txBody>
      </p:sp>
    </p:spTree>
    <p:extLst>
      <p:ext uri="{BB962C8B-B14F-4D97-AF65-F5344CB8AC3E}">
        <p14:creationId xmlns:p14="http://schemas.microsoft.com/office/powerpoint/2010/main" val="804978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11</a:t>
            </a:fld>
            <a:endParaRPr lang="es-ES" dirty="0"/>
          </a:p>
        </p:txBody>
      </p:sp>
    </p:spTree>
    <p:extLst>
      <p:ext uri="{BB962C8B-B14F-4D97-AF65-F5344CB8AC3E}">
        <p14:creationId xmlns:p14="http://schemas.microsoft.com/office/powerpoint/2010/main" val="1395916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12</a:t>
            </a:fld>
            <a:endParaRPr lang="es-ES" dirty="0"/>
          </a:p>
        </p:txBody>
      </p:sp>
    </p:spTree>
    <p:extLst>
      <p:ext uri="{BB962C8B-B14F-4D97-AF65-F5344CB8AC3E}">
        <p14:creationId xmlns:p14="http://schemas.microsoft.com/office/powerpoint/2010/main" val="811942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13</a:t>
            </a:fld>
            <a:endParaRPr lang="es-ES" dirty="0"/>
          </a:p>
        </p:txBody>
      </p:sp>
    </p:spTree>
    <p:extLst>
      <p:ext uri="{BB962C8B-B14F-4D97-AF65-F5344CB8AC3E}">
        <p14:creationId xmlns:p14="http://schemas.microsoft.com/office/powerpoint/2010/main" val="706994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14</a:t>
            </a:fld>
            <a:endParaRPr lang="es-ES" dirty="0"/>
          </a:p>
        </p:txBody>
      </p:sp>
    </p:spTree>
    <p:extLst>
      <p:ext uri="{BB962C8B-B14F-4D97-AF65-F5344CB8AC3E}">
        <p14:creationId xmlns:p14="http://schemas.microsoft.com/office/powerpoint/2010/main" val="4012275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15</a:t>
            </a:fld>
            <a:endParaRPr lang="es-ES" dirty="0"/>
          </a:p>
        </p:txBody>
      </p:sp>
    </p:spTree>
    <p:extLst>
      <p:ext uri="{BB962C8B-B14F-4D97-AF65-F5344CB8AC3E}">
        <p14:creationId xmlns:p14="http://schemas.microsoft.com/office/powerpoint/2010/main" val="4069539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16</a:t>
            </a:fld>
            <a:endParaRPr lang="es-ES" dirty="0"/>
          </a:p>
        </p:txBody>
      </p:sp>
    </p:spTree>
    <p:extLst>
      <p:ext uri="{BB962C8B-B14F-4D97-AF65-F5344CB8AC3E}">
        <p14:creationId xmlns:p14="http://schemas.microsoft.com/office/powerpoint/2010/main" val="3525440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17</a:t>
            </a:fld>
            <a:endParaRPr lang="es-ES" dirty="0"/>
          </a:p>
        </p:txBody>
      </p:sp>
    </p:spTree>
    <p:extLst>
      <p:ext uri="{BB962C8B-B14F-4D97-AF65-F5344CB8AC3E}">
        <p14:creationId xmlns:p14="http://schemas.microsoft.com/office/powerpoint/2010/main" val="26901501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28</a:t>
            </a:fld>
            <a:endParaRPr lang="es-ES" dirty="0"/>
          </a:p>
        </p:txBody>
      </p:sp>
    </p:spTree>
    <p:extLst>
      <p:ext uri="{BB962C8B-B14F-4D97-AF65-F5344CB8AC3E}">
        <p14:creationId xmlns:p14="http://schemas.microsoft.com/office/powerpoint/2010/main" val="2365677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2</a:t>
            </a:fld>
            <a:endParaRPr lang="es-ES" dirty="0"/>
          </a:p>
        </p:txBody>
      </p:sp>
    </p:spTree>
    <p:extLst>
      <p:ext uri="{BB962C8B-B14F-4D97-AF65-F5344CB8AC3E}">
        <p14:creationId xmlns:p14="http://schemas.microsoft.com/office/powerpoint/2010/main" val="1036212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3</a:t>
            </a:fld>
            <a:endParaRPr lang="es-ES" dirty="0"/>
          </a:p>
        </p:txBody>
      </p:sp>
    </p:spTree>
    <p:extLst>
      <p:ext uri="{BB962C8B-B14F-4D97-AF65-F5344CB8AC3E}">
        <p14:creationId xmlns:p14="http://schemas.microsoft.com/office/powerpoint/2010/main" val="4285677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4</a:t>
            </a:fld>
            <a:endParaRPr lang="es-ES" dirty="0"/>
          </a:p>
        </p:txBody>
      </p:sp>
    </p:spTree>
    <p:extLst>
      <p:ext uri="{BB962C8B-B14F-4D97-AF65-F5344CB8AC3E}">
        <p14:creationId xmlns:p14="http://schemas.microsoft.com/office/powerpoint/2010/main" val="1520626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5</a:t>
            </a:fld>
            <a:endParaRPr lang="es-ES" dirty="0"/>
          </a:p>
        </p:txBody>
      </p:sp>
    </p:spTree>
    <p:extLst>
      <p:ext uri="{BB962C8B-B14F-4D97-AF65-F5344CB8AC3E}">
        <p14:creationId xmlns:p14="http://schemas.microsoft.com/office/powerpoint/2010/main" val="4209023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6</a:t>
            </a:fld>
            <a:endParaRPr lang="es-ES" dirty="0"/>
          </a:p>
        </p:txBody>
      </p:sp>
    </p:spTree>
    <p:extLst>
      <p:ext uri="{BB962C8B-B14F-4D97-AF65-F5344CB8AC3E}">
        <p14:creationId xmlns:p14="http://schemas.microsoft.com/office/powerpoint/2010/main" val="115950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7</a:t>
            </a:fld>
            <a:endParaRPr lang="es-ES" dirty="0"/>
          </a:p>
        </p:txBody>
      </p:sp>
    </p:spTree>
    <p:extLst>
      <p:ext uri="{BB962C8B-B14F-4D97-AF65-F5344CB8AC3E}">
        <p14:creationId xmlns:p14="http://schemas.microsoft.com/office/powerpoint/2010/main" val="789075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8</a:t>
            </a:fld>
            <a:endParaRPr lang="es-ES" dirty="0"/>
          </a:p>
        </p:txBody>
      </p:sp>
    </p:spTree>
    <p:extLst>
      <p:ext uri="{BB962C8B-B14F-4D97-AF65-F5344CB8AC3E}">
        <p14:creationId xmlns:p14="http://schemas.microsoft.com/office/powerpoint/2010/main" val="2817362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9</a:t>
            </a:fld>
            <a:endParaRPr lang="es-ES" dirty="0"/>
          </a:p>
        </p:txBody>
      </p:sp>
    </p:spTree>
    <p:extLst>
      <p:ext uri="{BB962C8B-B14F-4D97-AF65-F5344CB8AC3E}">
        <p14:creationId xmlns:p14="http://schemas.microsoft.com/office/powerpoint/2010/main" val="30585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2413" y="1905000"/>
            <a:ext cx="9144000" cy="2667000"/>
          </a:xfrm>
        </p:spPr>
        <p:txBody>
          <a:bodyPr rtlCol="0">
            <a:noAutofit/>
          </a:bodyPr>
          <a:lstStyle>
            <a:lvl1pPr rtl="0">
              <a:defRPr sz="5400"/>
            </a:lvl1pPr>
          </a:lstStyle>
          <a:p>
            <a:pPr rtl="0"/>
            <a:r>
              <a:rPr lang="es-ES" noProof="0"/>
              <a:t>Haga clic para modificar el estilo de título del patrón</a:t>
            </a:r>
            <a:endParaRPr lang="es-ES" noProof="0" dirty="0"/>
          </a:p>
        </p:txBody>
      </p:sp>
      <p:grpSp>
        <p:nvGrpSpPr>
          <p:cNvPr id="256" name="línea" descr="Gráfico de líneas"/>
          <p:cNvGrpSpPr/>
          <p:nvPr/>
        </p:nvGrpSpPr>
        <p:grpSpPr bwMode="invGray">
          <a:xfrm>
            <a:off x="1584896" y="4724400"/>
            <a:ext cx="8631936" cy="64008"/>
            <a:chOff x="-4110038" y="2703513"/>
            <a:chExt cx="17394239" cy="160336"/>
          </a:xfrm>
          <a:solidFill>
            <a:schemeClr val="accent1"/>
          </a:solidFill>
        </p:grpSpPr>
        <p:sp>
          <p:nvSpPr>
            <p:cNvPr id="257" name="Forma libre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58" name="Forma libre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59" name="Forma libre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0" name="Forma libre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1" name="Forma libre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2" name="Forma libre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3" name="Forma libre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4" name="Forma libre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5" name="Forma libre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6" name="Forma libre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7" name="Forma libre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8" name="Forma libre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9" name="Forma libre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0" name="Forma libre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1" name="Forma libre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2" name="Forma libre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3" name="Forma libre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4" name="Forma libre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5" name="Forma libre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6" name="Forma libre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7" name="Forma libre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8" name="Forma libre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9" name="Forma libre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0" name="Forma libre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1" name="Forma libre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2" name="Forma libre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3" name="Forma libre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4" name="Forma libre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5" name="Forma libre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6" name="Forma libre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7" name="Forma libre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8" name="Forma libre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9" name="Forma libre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0" name="Forma libre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1" name="Forma libre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2" name="Forma libre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3" name="Forma libre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4" name="Forma libre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5" name="Forma libre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6" name="Forma libre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7" name="Forma libre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8" name="Forma libre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9" name="Forma libre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0" name="Forma libre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1" name="Forma libre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2" name="Forma libre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3" name="Forma libre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4" name="Forma libre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5" name="Forma libre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6" name="Forma libre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7" name="Forma libre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8" name="Forma libre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9" name="Forma libre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0" name="Forma libre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1" name="Forma libre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2" name="Forma libre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3" name="Forma libre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4" name="Forma libre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5" name="Forma libre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6" name="Forma libre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7" name="Forma libre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8" name="Forma libre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9" name="Forma libre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0" name="Forma libre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1" name="Forma libre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2" name="Forma libre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3" name="Forma libre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4" name="Forma libre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5" name="Forma libre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6" name="Forma libre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7" name="Forma libre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8" name="Forma libre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9" name="Forma libre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0" name="Forma libre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1" name="Forma libre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2" name="Forma libre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3" name="Forma libre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4" name="Forma libre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5" name="Forma libre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6" name="Forma libre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7" name="Forma libre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8" name="Forma libre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9" name="Forma libre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0" name="Forma libre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1" name="Forma libre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2" name="Forma libre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3" name="Forma libre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4" name="Forma libre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5" name="Forma libre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6" name="Forma libre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7" name="Forma libre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8" name="Forma libre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9" name="Forma libre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0" name="Forma libre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1" name="Forma libre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2" name="Forma libre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3" name="Forma libre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4" name="Forma libre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5" name="Forma libre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6" name="Forma libre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7" name="Forma libre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8" name="Forma libre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9" name="Forma libre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0" name="Forma libre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1" name="Forma libre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2" name="Forma libre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3" name="Forma libre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4" name="Forma libre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5" name="Forma libre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6" name="Forma libre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7" name="Forma libre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8" name="Forma libre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9" name="Forma libre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0" name="Forma libre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1" name="Forma libre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2" name="Forma libre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3" name="Forma libre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4" name="Forma libre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5" name="Forma libre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6" name="Forma libre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7" name="Forma libre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8" name="Forma libre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9" name="Forma libre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grpSp>
      <p:sp>
        <p:nvSpPr>
          <p:cNvPr id="3" name="Subtítulo 2"/>
          <p:cNvSpPr>
            <a:spLocks noGrp="1"/>
          </p:cNvSpPr>
          <p:nvPr>
            <p:ph type="subTitle" idx="1"/>
          </p:nvPr>
        </p:nvSpPr>
        <p:spPr>
          <a:xfrm>
            <a:off x="1522413" y="5105400"/>
            <a:ext cx="9143999" cy="1066800"/>
          </a:xfrm>
        </p:spPr>
        <p:txBody>
          <a:bodyPr rtlCol="0"/>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noProof="0"/>
              <a:t>Haga clic para modificar el estilo de subtítulo del patrón</a:t>
            </a:r>
            <a:endParaRPr lang="es-ES" noProof="0" dirty="0"/>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grpSp>
        <p:nvGrpSpPr>
          <p:cNvPr id="7" name="línea" descr="Gráfico de líneas"/>
          <p:cNvGrpSpPr/>
          <p:nvPr/>
        </p:nvGrpSpPr>
        <p:grpSpPr bwMode="invGray">
          <a:xfrm>
            <a:off x="1522413" y="1514475"/>
            <a:ext cx="10569575" cy="64008"/>
            <a:chOff x="1522413" y="1514475"/>
            <a:chExt cx="10569575" cy="64008"/>
          </a:xfrm>
        </p:grpSpPr>
        <p:sp>
          <p:nvSpPr>
            <p:cNvPr id="8" name="Forma libre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 name="Forma libre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0" name="Forma libre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1"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2"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3"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4"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5"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4"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5"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6"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7"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8"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9"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0"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1"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2"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3"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4"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5"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6"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7"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8"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9"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0"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1"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2"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3"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4"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5"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6"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7"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8"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9"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0"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1"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2"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3"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4"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5"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6"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7"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8"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9"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0"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1"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sp>
        <p:nvSpPr>
          <p:cNvPr id="3" name="Marcador de posición de texto vertical 2"/>
          <p:cNvSpPr>
            <a:spLocks noGrp="1"/>
          </p:cNvSpPr>
          <p:nvPr>
            <p:ph type="body" orient="vert" idx="1"/>
          </p:nvPr>
        </p:nvSpPr>
        <p:spPr/>
        <p:txBody>
          <a:bodyPr vert="eaVert" rtlCol="0"/>
          <a:lstStyle>
            <a:lvl5pPr>
              <a:defRPr/>
            </a:lvl5pPr>
            <a:lvl6pPr marL="1956816">
              <a:defRPr/>
            </a:lvl6pPr>
            <a:lvl7pPr marL="1956816">
              <a:defRPr/>
            </a:lvl7pPr>
            <a:lvl8pPr marL="1956816">
              <a:defRPr/>
            </a:lvl8pPr>
            <a:lvl9pPr marL="1956816">
              <a:defRPr/>
            </a:lvl9p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4" name="Marcador de posición de fecha 3"/>
          <p:cNvSpPr>
            <a:spLocks noGrp="1"/>
          </p:cNvSpPr>
          <p:nvPr>
            <p:ph type="dt" sz="half" idx="10"/>
          </p:nvPr>
        </p:nvSpPr>
        <p:spPr/>
        <p:txBody>
          <a:bodyPr rtlCol="0"/>
          <a:lstStyle/>
          <a:p>
            <a:pPr rtl="0"/>
            <a:fld id="{7422E2A2-B648-4842-9ED5-8E4D1828D625}" type="datetime1">
              <a:rPr lang="es-ES" noProof="0" smtClean="0"/>
              <a:t>26/09/2022</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y text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0361612" y="274639"/>
            <a:ext cx="1371600" cy="5901747"/>
          </a:xfrm>
        </p:spPr>
        <p:txBody>
          <a:bodyPr vert="eaVert" rtlCol="0"/>
          <a:lstStyle>
            <a:lvl1pPr rtl="0">
              <a:defRPr/>
            </a:lvl1pPr>
          </a:lstStyle>
          <a:p>
            <a:pPr rtl="0"/>
            <a:r>
              <a:rPr lang="es-ES" noProof="0"/>
              <a:t>Haga clic para modificar el estilo de título del patrón</a:t>
            </a:r>
            <a:endParaRPr lang="es-ES" noProof="0" dirty="0"/>
          </a:p>
        </p:txBody>
      </p:sp>
      <p:grpSp>
        <p:nvGrpSpPr>
          <p:cNvPr id="7" name="línea" descr="Gráfico de líneas"/>
          <p:cNvGrpSpPr/>
          <p:nvPr/>
        </p:nvGrpSpPr>
        <p:grpSpPr bwMode="invGray">
          <a:xfrm rot="5400000">
            <a:off x="6864412" y="3472598"/>
            <a:ext cx="6492240" cy="64008"/>
            <a:chOff x="1522413" y="1514475"/>
            <a:chExt cx="10569575" cy="64008"/>
          </a:xfrm>
        </p:grpSpPr>
        <p:sp>
          <p:nvSpPr>
            <p:cNvPr id="8" name="Forma lib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 name="Forma lib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0" name="Forma lib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1"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2"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3"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4"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5"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4"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5"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6"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7"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8"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9"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0"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1"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2"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3"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4"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5"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6"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7"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8"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9"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0"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1"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2"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3"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4"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5"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6"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7"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8"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9"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0"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1"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2"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3"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4"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5"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6"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7"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8"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9"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0"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1"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sp>
        <p:nvSpPr>
          <p:cNvPr id="3" name="Marcador de posición de texto vertical 2"/>
          <p:cNvSpPr>
            <a:spLocks noGrp="1"/>
          </p:cNvSpPr>
          <p:nvPr>
            <p:ph type="body" orient="vert" idx="1"/>
          </p:nvPr>
        </p:nvSpPr>
        <p:spPr>
          <a:xfrm>
            <a:off x="608012" y="277813"/>
            <a:ext cx="9144001" cy="5898573"/>
          </a:xfrm>
        </p:spPr>
        <p:txBody>
          <a:bodyPr vert="eaVert" rtlCol="0"/>
          <a:lstStyle>
            <a:lvl5pPr>
              <a:defRPr/>
            </a:lvl5pPr>
            <a:lvl6pPr marL="1261872" indent="0">
              <a:buNone/>
              <a:defRPr/>
            </a:lvl6pPr>
            <a:lvl7pPr>
              <a:defRPr/>
            </a:lvl7pPr>
            <a:lvl8pPr>
              <a:defRPr baseline="0"/>
            </a:lvl8pPr>
            <a:lvl9pPr>
              <a:defRPr baseline="0"/>
            </a:lvl9p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4" name="Marcador de posición de fecha 3"/>
          <p:cNvSpPr>
            <a:spLocks noGrp="1"/>
          </p:cNvSpPr>
          <p:nvPr>
            <p:ph type="dt" sz="half" idx="10"/>
          </p:nvPr>
        </p:nvSpPr>
        <p:spPr/>
        <p:txBody>
          <a:bodyPr rtlCol="0"/>
          <a:lstStyle/>
          <a:p>
            <a:pPr rtl="0"/>
            <a:fld id="{186AB9F2-CD8F-42EB-A63E-2B03D1B74C56}" type="datetime1">
              <a:rPr lang="es-ES" noProof="0" smtClean="0"/>
              <a:t>26/09/2022</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a:xfrm>
            <a:off x="1522414" y="274638"/>
            <a:ext cx="9143998" cy="1020762"/>
          </a:xfrm>
        </p:spPr>
        <p:txBody>
          <a:bodyPr rtlCol="0"/>
          <a:lstStyle>
            <a:lvl1pPr rtl="0">
              <a:defRPr/>
            </a:lvl1pPr>
          </a:lstStyle>
          <a:p>
            <a:pPr rtl="0"/>
            <a:r>
              <a:rPr lang="es-ES" noProof="0"/>
              <a:t>Haga clic para modificar el estilo de título del patrón</a:t>
            </a:r>
            <a:endParaRPr lang="es-ES" noProof="0" dirty="0"/>
          </a:p>
        </p:txBody>
      </p:sp>
      <p:grpSp>
        <p:nvGrpSpPr>
          <p:cNvPr id="167" name="línea" descr="Gráfico de líneas"/>
          <p:cNvGrpSpPr/>
          <p:nvPr/>
        </p:nvGrpSpPr>
        <p:grpSpPr bwMode="invGray">
          <a:xfrm>
            <a:off x="1522413" y="1514475"/>
            <a:ext cx="10569575" cy="64008"/>
            <a:chOff x="1522413" y="1514475"/>
            <a:chExt cx="10569575" cy="64008"/>
          </a:xfrm>
        </p:grpSpPr>
        <p:sp>
          <p:nvSpPr>
            <p:cNvPr id="168" name="Forma lib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9" name="Forma lib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0" name="Forma lib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1"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2"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3"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4"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5"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6"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7"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8"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9"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0"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1"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2"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3"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4"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5"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6"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7"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8"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9"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0"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1"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2"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3"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4"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5"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6"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7"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8"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9"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0"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1"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2"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3"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4"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5"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6"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7"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8"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9"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0"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1"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2"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3"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4"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5"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6"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7"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8"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9"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0"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1"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2"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3"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4"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5"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6"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7"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8"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9"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0"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1"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2"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3"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4"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5"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6"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7"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8"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9"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40"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41"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sp>
        <p:nvSpPr>
          <p:cNvPr id="3" name="Marcador de posición de contenido 2"/>
          <p:cNvSpPr>
            <a:spLocks noGrp="1"/>
          </p:cNvSpPr>
          <p:nvPr>
            <p:ph idx="1"/>
          </p:nvPr>
        </p:nvSpPr>
        <p:spPr/>
        <p:txBody>
          <a:bodyPr rtlCol="0"/>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4" name="Marcador de posición de fecha 3"/>
          <p:cNvSpPr>
            <a:spLocks noGrp="1"/>
          </p:cNvSpPr>
          <p:nvPr>
            <p:ph type="dt" sz="half" idx="10"/>
          </p:nvPr>
        </p:nvSpPr>
        <p:spPr/>
        <p:txBody>
          <a:bodyPr rtlCol="0"/>
          <a:lstStyle/>
          <a:p>
            <a:pPr rtl="0"/>
            <a:fld id="{C8ACC39B-F8AD-4C56-AD8F-A56798AE1A49}" type="datetime1">
              <a:rPr lang="es-ES" noProof="0" smtClean="0"/>
              <a:t>26/09/2022</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522413" y="1905000"/>
            <a:ext cx="9144000" cy="2667000"/>
          </a:xfrm>
        </p:spPr>
        <p:txBody>
          <a:bodyPr rtlCol="0" anchor="b">
            <a:noAutofit/>
          </a:bodyPr>
          <a:lstStyle>
            <a:lvl1pPr algn="l" rtl="0">
              <a:defRPr sz="4400" b="0" cap="none" baseline="0"/>
            </a:lvl1pPr>
          </a:lstStyle>
          <a:p>
            <a:pPr rtl="0"/>
            <a:r>
              <a:rPr lang="es-ES" noProof="0"/>
              <a:t>Haga clic para modificar el estilo de título del patrón</a:t>
            </a:r>
            <a:endParaRPr lang="es-ES" noProof="0" dirty="0"/>
          </a:p>
        </p:txBody>
      </p:sp>
      <p:grpSp>
        <p:nvGrpSpPr>
          <p:cNvPr id="255" name="línea" descr="Gráfico de líneas"/>
          <p:cNvGrpSpPr/>
          <p:nvPr/>
        </p:nvGrpSpPr>
        <p:grpSpPr bwMode="invGray">
          <a:xfrm>
            <a:off x="1584896" y="4724400"/>
            <a:ext cx="8631936" cy="64008"/>
            <a:chOff x="-4110038" y="2703513"/>
            <a:chExt cx="17394239" cy="160336"/>
          </a:xfrm>
          <a:solidFill>
            <a:schemeClr val="accent1"/>
          </a:solidFill>
        </p:grpSpPr>
        <p:sp>
          <p:nvSpPr>
            <p:cNvPr id="256" name="Forma libre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57" name="Forma libre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58" name="Forma libre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59" name="Forma libre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0" name="Forma libre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1" name="Forma libre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2" name="Forma libre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3" name="Forma libre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4" name="Forma libre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5" name="Forma libre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6" name="Forma libre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7" name="Forma libre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8" name="Forma libre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9" name="Forma libre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0" name="Forma libre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1" name="Forma libre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2" name="Forma libre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3" name="Forma libre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4" name="Forma libre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5" name="Forma libre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6" name="Forma libre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7" name="Forma libre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8" name="Forma libre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9" name="Forma libre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0" name="Forma libre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1" name="Forma libre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2" name="Forma libre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3" name="Forma libre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4" name="Forma libre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5" name="Forma libre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6" name="Forma libre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7" name="Forma libre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8" name="Forma libre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9" name="Forma libre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0" name="Forma libre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1" name="Forma libre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2" name="Forma libre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3" name="Forma libre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4" name="Forma libre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5" name="Forma libre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6" name="Forma libre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7" name="Forma libre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8" name="Forma libre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9" name="Forma libre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0" name="Forma libre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1" name="Forma libre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2" name="Forma libre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3" name="Forma libre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4" name="Forma libre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5" name="Forma libre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6" name="Forma libre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7" name="Forma libre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8" name="Forma libre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9" name="Forma libre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0" name="Forma libre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1" name="Forma libre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2" name="Forma libre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3" name="Forma libre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4" name="Forma libre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5" name="Forma libre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6" name="Forma libre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7" name="Forma libre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8" name="Forma libre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9" name="Forma libre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0" name="Forma libre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1" name="Forma libre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2" name="Forma libre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3" name="Forma libre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4" name="Forma libre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5" name="Forma libre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6" name="Forma libre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7" name="Forma libre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8" name="Forma libre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9" name="Forma libre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0" name="Forma libre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1" name="Forma libre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2" name="Forma libre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3" name="Forma libre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4" name="Forma libre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5" name="Forma libre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6" name="Forma libre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7" name="Forma libre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8" name="Forma libre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9" name="Forma libre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0" name="Forma libre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1" name="Forma libre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2" name="Forma libre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3" name="Forma libre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4" name="Forma libre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5" name="Forma libre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6" name="Forma libre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7" name="Forma libre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8" name="Forma libre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9" name="Forma libre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0" name="Forma libre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1" name="Forma libre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2" name="Forma libre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3" name="Forma libre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4" name="Forma libre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5" name="Forma libre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6" name="Forma libre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7" name="Forma libre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8" name="Forma libre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9" name="Forma libre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0" name="Forma libre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1" name="Forma libre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2" name="Forma libre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3" name="Forma libre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4" name="Forma libre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5" name="Forma libre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6" name="Forma libre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7" name="Forma libre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8" name="Forma libre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9" name="Forma libre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0" name="Forma libre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1" name="Forma libre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2" name="Forma libre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3" name="Forma libre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4" name="Forma libre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5" name="Forma libre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6" name="Forma libre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7" name="Forma libre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8" name="Forma libre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grpSp>
      <p:sp>
        <p:nvSpPr>
          <p:cNvPr id="3" name="Marcador de posición de texto 2"/>
          <p:cNvSpPr>
            <a:spLocks noGrp="1"/>
          </p:cNvSpPr>
          <p:nvPr>
            <p:ph type="body" idx="1"/>
          </p:nvPr>
        </p:nvSpPr>
        <p:spPr>
          <a:xfrm>
            <a:off x="1522413" y="5102525"/>
            <a:ext cx="9143999" cy="1069675"/>
          </a:xfrm>
        </p:spPr>
        <p:txBody>
          <a:bodyPr rtlCol="0"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noProof="0"/>
              <a:t>Haga clic para modificar el estilo de texto del patrón</a:t>
            </a:r>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4" name="Marcador de posición de fecha 3"/>
          <p:cNvSpPr>
            <a:spLocks noGrp="1"/>
          </p:cNvSpPr>
          <p:nvPr>
            <p:ph type="dt" sz="half" idx="10"/>
          </p:nvPr>
        </p:nvSpPr>
        <p:spPr/>
        <p:txBody>
          <a:bodyPr rtlCol="0"/>
          <a:lstStyle/>
          <a:p>
            <a:pPr rtl="0"/>
            <a:fld id="{79A5F5A5-C1AF-4E1F-BBE9-77A0324E6A16}" type="datetime1">
              <a:rPr lang="es-ES" noProof="0" smtClean="0"/>
              <a:t>26/09/2022</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1522414" y="274638"/>
            <a:ext cx="9143998" cy="1020762"/>
          </a:xfrm>
        </p:spPr>
        <p:txBody>
          <a:bodyPr rtlCol="0"/>
          <a:lstStyle>
            <a:lvl1pPr rtl="0">
              <a:defRPr/>
            </a:lvl1pPr>
          </a:lstStyle>
          <a:p>
            <a:pPr rtl="0"/>
            <a:r>
              <a:rPr lang="es-ES" noProof="0"/>
              <a:t>Haga clic para modificar el estilo de título del patrón</a:t>
            </a:r>
            <a:endParaRPr lang="es-ES" noProof="0" dirty="0"/>
          </a:p>
        </p:txBody>
      </p:sp>
      <p:grpSp>
        <p:nvGrpSpPr>
          <p:cNvPr id="158" name="línea" descr="Gráfico de líneas"/>
          <p:cNvGrpSpPr/>
          <p:nvPr/>
        </p:nvGrpSpPr>
        <p:grpSpPr bwMode="invGray">
          <a:xfrm>
            <a:off x="1522413" y="1514475"/>
            <a:ext cx="10569575" cy="64008"/>
            <a:chOff x="1522413" y="1514475"/>
            <a:chExt cx="10569575" cy="64008"/>
          </a:xfrm>
        </p:grpSpPr>
        <p:sp>
          <p:nvSpPr>
            <p:cNvPr id="159" name="Forma lib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0" name="Forma lib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1" name="Forma lib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2"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3"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4"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5"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6"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7"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8"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9"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0"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1"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2"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3"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4"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5"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6"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7"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8"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9"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0"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1"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2"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3"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4"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5"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6"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7"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8"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9"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0"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1"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2"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3"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4"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5"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6"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7"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8"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9"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0"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1"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2"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3"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4"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5"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6"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7"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8"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9"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0"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1"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2"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3"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4"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5"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6"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7"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8"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9"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0"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1"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2"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3"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4"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5"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6"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7"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8"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9"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0"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1"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2"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sp>
        <p:nvSpPr>
          <p:cNvPr id="3" name="Marcador de posición de contenido 2"/>
          <p:cNvSpPr>
            <a:spLocks noGrp="1"/>
          </p:cNvSpPr>
          <p:nvPr>
            <p:ph sz="half" idx="1"/>
          </p:nvPr>
        </p:nvSpPr>
        <p:spPr>
          <a:xfrm>
            <a:off x="1522413" y="1905000"/>
            <a:ext cx="4419599" cy="4267200"/>
          </a:xfrm>
        </p:spPr>
        <p:txBody>
          <a:bodyPr rtlCol="0">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ES" noProof="0" dirty="0"/>
          </a:p>
        </p:txBody>
      </p:sp>
      <p:sp>
        <p:nvSpPr>
          <p:cNvPr id="4" name="Marcador de posición de contenido 3"/>
          <p:cNvSpPr>
            <a:spLocks noGrp="1"/>
          </p:cNvSpPr>
          <p:nvPr>
            <p:ph sz="half" idx="2"/>
          </p:nvPr>
        </p:nvSpPr>
        <p:spPr>
          <a:xfrm>
            <a:off x="6246815" y="1905000"/>
            <a:ext cx="4419598" cy="4267200"/>
          </a:xfrm>
        </p:spPr>
        <p:txBody>
          <a:bodyPr rtlCol="0">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5" name="Marcador de posición de fecha 4"/>
          <p:cNvSpPr>
            <a:spLocks noGrp="1"/>
          </p:cNvSpPr>
          <p:nvPr>
            <p:ph type="dt" sz="half" idx="10"/>
          </p:nvPr>
        </p:nvSpPr>
        <p:spPr/>
        <p:txBody>
          <a:bodyPr rtlCol="0"/>
          <a:lstStyle/>
          <a:p>
            <a:pPr rtl="0"/>
            <a:fld id="{FEBAF46A-8BB1-4F24-A11E-0306615E93F5}" type="datetime1">
              <a:rPr lang="es-ES" noProof="0" smtClean="0"/>
              <a:t>26/09/2022</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522414" y="274638"/>
            <a:ext cx="9143998" cy="1020762"/>
          </a:xfrm>
        </p:spPr>
        <p:txBody>
          <a:bodyPr rtlCol="0"/>
          <a:lstStyle>
            <a:lvl1pPr rtl="0">
              <a:defRPr/>
            </a:lvl1pPr>
          </a:lstStyle>
          <a:p>
            <a:pPr rtl="0"/>
            <a:r>
              <a:rPr lang="es-ES" noProof="0"/>
              <a:t>Haga clic para modificar el estilo de título del patrón</a:t>
            </a:r>
            <a:endParaRPr lang="es-ES" noProof="0" dirty="0"/>
          </a:p>
        </p:txBody>
      </p:sp>
      <p:grpSp>
        <p:nvGrpSpPr>
          <p:cNvPr id="160" name="línea" descr="Gráfico de líneas"/>
          <p:cNvGrpSpPr/>
          <p:nvPr/>
        </p:nvGrpSpPr>
        <p:grpSpPr bwMode="invGray">
          <a:xfrm>
            <a:off x="1522413" y="1514475"/>
            <a:ext cx="10569575" cy="64008"/>
            <a:chOff x="1522413" y="1514475"/>
            <a:chExt cx="10569575" cy="64008"/>
          </a:xfrm>
        </p:grpSpPr>
        <p:sp>
          <p:nvSpPr>
            <p:cNvPr id="161" name="Forma libre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2" name="Forma libre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3" name="Forma libre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4"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5"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6"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7"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8"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9"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0"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1"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2"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3"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4"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5"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6"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7"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8"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9"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0"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1"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2"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3"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4"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5"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6"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7"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8"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9"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0"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1"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2"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3"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4"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5"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6"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7"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8"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9"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0"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1"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2"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3"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4"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5"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6"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7"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8"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9"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0"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1"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2"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3"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4"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5"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6"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7"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8"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9"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0"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1"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2"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3"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4"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5"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6"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7"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8"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9"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0"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1"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2"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3"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4"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sp>
        <p:nvSpPr>
          <p:cNvPr id="3" name="Marcador de posición de texto 2"/>
          <p:cNvSpPr>
            <a:spLocks noGrp="1"/>
          </p:cNvSpPr>
          <p:nvPr>
            <p:ph type="body" idx="1"/>
          </p:nvPr>
        </p:nvSpPr>
        <p:spPr>
          <a:xfrm>
            <a:off x="1522413" y="1905000"/>
            <a:ext cx="44165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noProof="0"/>
              <a:t>Haga clic para modificar el estilo de texto del patrón</a:t>
            </a:r>
          </a:p>
        </p:txBody>
      </p:sp>
      <p:sp>
        <p:nvSpPr>
          <p:cNvPr id="4" name="Marcador de posición de contenido 3"/>
          <p:cNvSpPr>
            <a:spLocks noGrp="1"/>
          </p:cNvSpPr>
          <p:nvPr>
            <p:ph sz="half" idx="2"/>
          </p:nvPr>
        </p:nvSpPr>
        <p:spPr>
          <a:xfrm>
            <a:off x="1522413" y="2819399"/>
            <a:ext cx="4416552" cy="3352801"/>
          </a:xfrm>
        </p:spPr>
        <p:txBody>
          <a:bodyPr rtlCol="0"/>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ES" noProof="0" dirty="0"/>
          </a:p>
        </p:txBody>
      </p:sp>
      <p:sp>
        <p:nvSpPr>
          <p:cNvPr id="5" name="Marcador de posición de texto 4"/>
          <p:cNvSpPr>
            <a:spLocks noGrp="1"/>
          </p:cNvSpPr>
          <p:nvPr>
            <p:ph type="body" sz="quarter" idx="3"/>
          </p:nvPr>
        </p:nvSpPr>
        <p:spPr>
          <a:xfrm>
            <a:off x="6249860" y="1905000"/>
            <a:ext cx="44165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noProof="0"/>
              <a:t>Haga clic para modificar el estilo de texto del patrón</a:t>
            </a:r>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7" name="Marcador de posición de fecha 6"/>
          <p:cNvSpPr>
            <a:spLocks noGrp="1"/>
          </p:cNvSpPr>
          <p:nvPr>
            <p:ph type="dt" sz="half" idx="10"/>
          </p:nvPr>
        </p:nvSpPr>
        <p:spPr/>
        <p:txBody>
          <a:bodyPr rtlCol="0"/>
          <a:lstStyle/>
          <a:p>
            <a:pPr rtl="0"/>
            <a:fld id="{D4829AD9-EA14-4AE8-BB2F-1A8BF56A3E5B}" type="datetime1">
              <a:rPr lang="es-ES" noProof="0" smtClean="0"/>
              <a:t>26/09/2022</a:t>
            </a:fld>
            <a:endParaRPr lang="es-ES" noProof="0" dirty="0"/>
          </a:p>
        </p:txBody>
      </p:sp>
      <p:sp>
        <p:nvSpPr>
          <p:cNvPr id="9" name="Marcador de posición de número de diapositiva 8"/>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
        <p:nvSpPr>
          <p:cNvPr id="85" name="Marcador de posición de contenido 3"/>
          <p:cNvSpPr>
            <a:spLocks noGrp="1"/>
          </p:cNvSpPr>
          <p:nvPr>
            <p:ph sz="half" idx="13"/>
          </p:nvPr>
        </p:nvSpPr>
        <p:spPr>
          <a:xfrm>
            <a:off x="6246812" y="2819400"/>
            <a:ext cx="4416552" cy="3352801"/>
          </a:xfrm>
        </p:spPr>
        <p:txBody>
          <a:bodyPr rtlCol="0"/>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ES" noProof="0" dirty="0"/>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grpSp>
        <p:nvGrpSpPr>
          <p:cNvPr id="156" name="línea" descr="Gráfico de líneas"/>
          <p:cNvGrpSpPr/>
          <p:nvPr/>
        </p:nvGrpSpPr>
        <p:grpSpPr bwMode="invGray">
          <a:xfrm>
            <a:off x="1522413" y="1514475"/>
            <a:ext cx="10569575" cy="64008"/>
            <a:chOff x="1522413" y="1514475"/>
            <a:chExt cx="10569575" cy="64008"/>
          </a:xfrm>
        </p:grpSpPr>
        <p:sp>
          <p:nvSpPr>
            <p:cNvPr id="157" name="Forma lib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58" name="Forma lib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59" name="Forma lib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0"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1"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2"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3"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4"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5"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6"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7"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8"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9"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0"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1"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2"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3"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4"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5"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6"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7"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8"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9"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0"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1"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2"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3"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4"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5"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6"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7"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8"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9"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0"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1"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2"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3"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4"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5"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6"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7"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8"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9"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0"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1"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2"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3"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4"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5"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6"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7"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8"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9"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0"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1"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2"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3"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4"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5"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6"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7"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8"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9"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0"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1"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2"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3"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4"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5"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6"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7"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8"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9"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0"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3" name="Marcador de posición de fecha 2"/>
          <p:cNvSpPr>
            <a:spLocks noGrp="1"/>
          </p:cNvSpPr>
          <p:nvPr>
            <p:ph type="dt" sz="half" idx="10"/>
          </p:nvPr>
        </p:nvSpPr>
        <p:spPr/>
        <p:txBody>
          <a:bodyPr rtlCol="0"/>
          <a:lstStyle/>
          <a:p>
            <a:pPr rtl="0"/>
            <a:fld id="{D996EFD6-A265-4329-83FB-237234CCC851}" type="datetime1">
              <a:rPr lang="es-ES" noProof="0" smtClean="0"/>
              <a:t>26/09/2022</a:t>
            </a:fld>
            <a:endParaRPr lang="es-ES" noProof="0" dirty="0"/>
          </a:p>
        </p:txBody>
      </p:sp>
      <p:sp>
        <p:nvSpPr>
          <p:cNvPr id="5" name="Marcador de posición de número de diapositiva 4"/>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3" name="Marcador de posición de pie de página 2"/>
          <p:cNvSpPr>
            <a:spLocks noGrp="1"/>
          </p:cNvSpPr>
          <p:nvPr>
            <p:ph type="ftr" sz="quarter" idx="11"/>
          </p:nvPr>
        </p:nvSpPr>
        <p:spPr/>
        <p:txBody>
          <a:bodyPr rtlCol="0"/>
          <a:lstStyle/>
          <a:p>
            <a:pPr rtl="0"/>
            <a:endParaRPr lang="es-ES" noProof="0" dirty="0"/>
          </a:p>
        </p:txBody>
      </p:sp>
      <p:sp>
        <p:nvSpPr>
          <p:cNvPr id="2" name="Marcador de posición de fecha 1"/>
          <p:cNvSpPr>
            <a:spLocks noGrp="1"/>
          </p:cNvSpPr>
          <p:nvPr>
            <p:ph type="dt" sz="half" idx="10"/>
          </p:nvPr>
        </p:nvSpPr>
        <p:spPr/>
        <p:txBody>
          <a:bodyPr rtlCol="0"/>
          <a:lstStyle/>
          <a:p>
            <a:pPr rtl="0"/>
            <a:fld id="{51EEC8E5-6135-4EEA-A5FA-4E382F0E51FD}" type="datetime1">
              <a:rPr lang="es-ES" noProof="0" smtClean="0"/>
              <a:t>26/09/2022</a:t>
            </a:fld>
            <a:endParaRPr lang="es-ES" noProof="0" dirty="0"/>
          </a:p>
        </p:txBody>
      </p:sp>
      <p:sp>
        <p:nvSpPr>
          <p:cNvPr id="4" name="Marcador de posición de número de diapositiva 3"/>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522414" y="274638"/>
            <a:ext cx="9143998" cy="1020762"/>
          </a:xfrm>
        </p:spPr>
        <p:txBody>
          <a:bodyPr rtlCol="0" anchor="b">
            <a:noAutofit/>
          </a:bodyPr>
          <a:lstStyle>
            <a:lvl1pPr algn="l" rtl="0">
              <a:defRPr sz="3200" b="0"/>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522413" y="3429000"/>
            <a:ext cx="2743200" cy="2743200"/>
          </a:xfrm>
        </p:spPr>
        <p:txBody>
          <a:bodyPr rtlCol="0"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noProof="0"/>
              <a:t>Haga clic para modificar el estilo de texto del patrón</a:t>
            </a:r>
          </a:p>
        </p:txBody>
      </p:sp>
      <p:sp>
        <p:nvSpPr>
          <p:cNvPr id="3" name="Marcador de posición de contenido 2"/>
          <p:cNvSpPr>
            <a:spLocks noGrp="1"/>
          </p:cNvSpPr>
          <p:nvPr>
            <p:ph idx="1"/>
          </p:nvPr>
        </p:nvSpPr>
        <p:spPr>
          <a:xfrm>
            <a:off x="4710022" y="1905000"/>
            <a:ext cx="5669280" cy="4038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ES" noProof="0" dirty="0"/>
          </a:p>
        </p:txBody>
      </p:sp>
      <p:grpSp>
        <p:nvGrpSpPr>
          <p:cNvPr id="615" name="marco" descr="Gráfico de cuadro"/>
          <p:cNvGrpSpPr/>
          <p:nvPr/>
        </p:nvGrpSpPr>
        <p:grpSpPr bwMode="invGray">
          <a:xfrm>
            <a:off x="4417839" y="1630821"/>
            <a:ext cx="6291028" cy="4575885"/>
            <a:chOff x="4417839" y="1630821"/>
            <a:chExt cx="6291028" cy="4575885"/>
          </a:xfrm>
        </p:grpSpPr>
        <p:grpSp>
          <p:nvGrpSpPr>
            <p:cNvPr id="616" name="Grupo 615"/>
            <p:cNvGrpSpPr/>
            <p:nvPr/>
          </p:nvGrpSpPr>
          <p:grpSpPr bwMode="invGray">
            <a:xfrm>
              <a:off x="5414491" y="1630821"/>
              <a:ext cx="5294376" cy="4114800"/>
              <a:chOff x="3310555" y="716546"/>
              <a:chExt cx="5294376" cy="4114800"/>
            </a:xfrm>
          </p:grpSpPr>
          <p:grpSp>
            <p:nvGrpSpPr>
              <p:cNvPr id="768" name="Grupo 767"/>
              <p:cNvGrpSpPr/>
              <p:nvPr/>
            </p:nvGrpSpPr>
            <p:grpSpPr bwMode="invGray">
              <a:xfrm flipH="1">
                <a:off x="3310555" y="737968"/>
                <a:ext cx="5294376" cy="54864"/>
                <a:chOff x="1522413" y="1514475"/>
                <a:chExt cx="10569575" cy="64008"/>
              </a:xfrm>
              <a:solidFill>
                <a:schemeClr val="accent1"/>
              </a:solidFill>
            </p:grpSpPr>
            <p:sp>
              <p:nvSpPr>
                <p:cNvPr id="844" name="Forma libre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5" name="Forma libre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6" name="Forma libre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7"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8"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9"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0"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1"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2"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3"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4"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5"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6"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7"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8"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9"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0"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1"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2"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3"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4"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5"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6"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7"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8"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9"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0"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1"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2"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3"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4"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5"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6"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7"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8"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9"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0"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1"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2"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3"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4"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5"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6"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7"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8"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9"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0"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1"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2"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3"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4"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5"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6"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7"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8"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9"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0"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1"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2"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3"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4"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5"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6"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7"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8"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9"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0"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1"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2"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3"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4"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5"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6"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7"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grpSp>
            <p:nvGrpSpPr>
              <p:cNvPr id="769" name="Grupo 768"/>
              <p:cNvGrpSpPr/>
              <p:nvPr/>
            </p:nvGrpSpPr>
            <p:grpSpPr bwMode="invGray">
              <a:xfrm rot="16200000" flipH="1">
                <a:off x="6492229" y="2755658"/>
                <a:ext cx="4114800" cy="36576"/>
                <a:chOff x="1522413" y="1514475"/>
                <a:chExt cx="10569575" cy="64008"/>
              </a:xfrm>
              <a:solidFill>
                <a:schemeClr val="accent1"/>
              </a:solidFill>
            </p:grpSpPr>
            <p:sp>
              <p:nvSpPr>
                <p:cNvPr id="770" name="Forma libre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1" name="Forma libre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2" name="Forma libre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3"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4"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5"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6"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7"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8"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9"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0"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1"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2"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3"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4"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5"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6"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7"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8"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9"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0"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1"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2"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3"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4"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5"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6"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7"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8"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9"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0"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1"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2"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3"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4"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5"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6"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7"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8"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9"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0"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1"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2"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3"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4"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5"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6"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7"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8"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9"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0"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1"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2"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3"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4"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5"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6"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7"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8"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9"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0"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1"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2"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3"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4"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5"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6"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7"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8"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9"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0"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1"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2"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3"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grpSp>
        <p:grpSp>
          <p:nvGrpSpPr>
            <p:cNvPr id="617" name="Grupo 616"/>
            <p:cNvGrpSpPr/>
            <p:nvPr/>
          </p:nvGrpSpPr>
          <p:grpSpPr bwMode="invGray">
            <a:xfrm rot="10800000">
              <a:off x="4417839" y="2091906"/>
              <a:ext cx="5294376" cy="4114800"/>
              <a:chOff x="3310555" y="716546"/>
              <a:chExt cx="5294376" cy="4114800"/>
            </a:xfrm>
          </p:grpSpPr>
          <p:grpSp>
            <p:nvGrpSpPr>
              <p:cNvPr id="618" name="Grupo 617"/>
              <p:cNvGrpSpPr/>
              <p:nvPr/>
            </p:nvGrpSpPr>
            <p:grpSpPr bwMode="invGray">
              <a:xfrm flipH="1">
                <a:off x="3310555" y="737968"/>
                <a:ext cx="5294376" cy="54864"/>
                <a:chOff x="1522413" y="1514475"/>
                <a:chExt cx="10569575" cy="64008"/>
              </a:xfrm>
              <a:solidFill>
                <a:schemeClr val="accent1"/>
              </a:solidFill>
            </p:grpSpPr>
            <p:sp>
              <p:nvSpPr>
                <p:cNvPr id="694" name="Forma libre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5" name="Forma libre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6" name="Forma libre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7"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8"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9"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0"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1"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2"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3"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4"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5"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6"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7"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8"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9"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0"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1"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2"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3"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4"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5"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6"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7"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8"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9"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0"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1"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2"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3"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4"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5"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6"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7"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8"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9"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0"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1"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2"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3"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4"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5"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6"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7"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8"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9"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0"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1"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2"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3"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4"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5"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6"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7"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8"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9"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0"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1"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2"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3"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4"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5"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6"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7"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8"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9"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0"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1"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2"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3"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4"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5"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6"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7"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grpSp>
            <p:nvGrpSpPr>
              <p:cNvPr id="619" name="Grupo 618"/>
              <p:cNvGrpSpPr/>
              <p:nvPr/>
            </p:nvGrpSpPr>
            <p:grpSpPr bwMode="invGray">
              <a:xfrm rot="16200000" flipH="1">
                <a:off x="6492229" y="2755658"/>
                <a:ext cx="4114800" cy="36576"/>
                <a:chOff x="1522413" y="1514475"/>
                <a:chExt cx="10569575" cy="64008"/>
              </a:xfrm>
              <a:solidFill>
                <a:schemeClr val="accent1"/>
              </a:solidFill>
            </p:grpSpPr>
            <p:sp>
              <p:nvSpPr>
                <p:cNvPr id="620" name="Forma libre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1" name="Forma libre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2" name="Forma libre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3"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4"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5"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6"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7"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8"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9"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0"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1"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2"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3"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4"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5"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6"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7"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8"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9"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0"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1"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2"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3"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4"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5"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6"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7"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8"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9"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0"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1"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2"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3"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4"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5"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6"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7"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8"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9"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0"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1"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2"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3"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4"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5"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6"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7"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8"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9"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0"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1"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2"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3"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4"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5"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6"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7"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8"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9"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0"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1"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2"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3"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4"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5"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6"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7"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8"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9"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0"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1"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2"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3"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grpSp>
      </p:gr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5" name="Marcador de posición de fecha 4"/>
          <p:cNvSpPr>
            <a:spLocks noGrp="1"/>
          </p:cNvSpPr>
          <p:nvPr>
            <p:ph type="dt" sz="half" idx="10"/>
          </p:nvPr>
        </p:nvSpPr>
        <p:spPr/>
        <p:txBody>
          <a:bodyPr rtlCol="0"/>
          <a:lstStyle/>
          <a:p>
            <a:pPr rtl="0"/>
            <a:fld id="{2EAA01AB-145F-4AE5-A1D5-362BC05CA7CC}" type="datetime1">
              <a:rPr lang="es-ES" noProof="0" smtClean="0"/>
              <a:t>26/09/2022</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522414" y="274638"/>
            <a:ext cx="9143998" cy="1020762"/>
          </a:xfrm>
        </p:spPr>
        <p:txBody>
          <a:bodyPr rtlCol="0" anchor="b">
            <a:noAutofit/>
          </a:bodyPr>
          <a:lstStyle>
            <a:lvl1pPr algn="l" rtl="0">
              <a:defRPr sz="3200" b="0"/>
            </a:lvl1pPr>
          </a:lstStyle>
          <a:p>
            <a:pPr rtl="0"/>
            <a:r>
              <a:rPr lang="es-ES" noProof="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quiera agregar."/>
          <p:cNvSpPr>
            <a:spLocks noGrp="1"/>
          </p:cNvSpPr>
          <p:nvPr>
            <p:ph type="pic" idx="1"/>
          </p:nvPr>
        </p:nvSpPr>
        <p:spPr>
          <a:xfrm>
            <a:off x="1745838" y="1884311"/>
            <a:ext cx="5669280" cy="4041648"/>
          </a:xfrm>
          <a:solidFill>
            <a:schemeClr val="bg1"/>
          </a:solidFill>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grpSp>
        <p:nvGrpSpPr>
          <p:cNvPr id="614" name="marco" descr="Gráfico de cuadro"/>
          <p:cNvGrpSpPr/>
          <p:nvPr/>
        </p:nvGrpSpPr>
        <p:grpSpPr bwMode="invGray">
          <a:xfrm flipH="1">
            <a:off x="1447500" y="1630821"/>
            <a:ext cx="6291028" cy="4575885"/>
            <a:chOff x="4417839" y="1630821"/>
            <a:chExt cx="6291028" cy="4575885"/>
          </a:xfrm>
        </p:grpSpPr>
        <p:grpSp>
          <p:nvGrpSpPr>
            <p:cNvPr id="615" name="Grupo 614"/>
            <p:cNvGrpSpPr/>
            <p:nvPr/>
          </p:nvGrpSpPr>
          <p:grpSpPr bwMode="invGray">
            <a:xfrm>
              <a:off x="5414491" y="1630821"/>
              <a:ext cx="5294376" cy="4114800"/>
              <a:chOff x="3310555" y="716546"/>
              <a:chExt cx="5294376" cy="4114800"/>
            </a:xfrm>
          </p:grpSpPr>
          <p:grpSp>
            <p:nvGrpSpPr>
              <p:cNvPr id="767" name="Grupo 766"/>
              <p:cNvGrpSpPr/>
              <p:nvPr/>
            </p:nvGrpSpPr>
            <p:grpSpPr bwMode="invGray">
              <a:xfrm flipH="1">
                <a:off x="3310555" y="737968"/>
                <a:ext cx="5294376" cy="54864"/>
                <a:chOff x="1522413" y="1514475"/>
                <a:chExt cx="10569575" cy="64008"/>
              </a:xfrm>
              <a:solidFill>
                <a:schemeClr val="accent1"/>
              </a:solidFill>
            </p:grpSpPr>
            <p:sp>
              <p:nvSpPr>
                <p:cNvPr id="843" name="Forma libre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4" name="Forma libre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5" name="Forma libre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6"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7"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8"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9"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0"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1"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2"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3"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4"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5"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6"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7"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8"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9"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0"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1"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2"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3"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4"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5"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6"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7"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8"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9"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0"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1"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2"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3"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4"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5"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6"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7"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8"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9"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0"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1"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2"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3"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4"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5"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6"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7"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8"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9"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0"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1"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2"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3"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4"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5"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6"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7"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8"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9"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0"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1"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2"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3"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4"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5"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6"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7"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8"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9"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0"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1"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2"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3"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4"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5"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6"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grpSp>
            <p:nvGrpSpPr>
              <p:cNvPr id="768" name="Grupo 767"/>
              <p:cNvGrpSpPr/>
              <p:nvPr/>
            </p:nvGrpSpPr>
            <p:grpSpPr bwMode="invGray">
              <a:xfrm rot="16200000" flipH="1">
                <a:off x="6492229" y="2755658"/>
                <a:ext cx="4114800" cy="36576"/>
                <a:chOff x="1522413" y="1514475"/>
                <a:chExt cx="10569575" cy="64008"/>
              </a:xfrm>
              <a:solidFill>
                <a:schemeClr val="accent1"/>
              </a:solidFill>
            </p:grpSpPr>
            <p:sp>
              <p:nvSpPr>
                <p:cNvPr id="769" name="Forma libre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0" name="Forma libre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1" name="Forma libre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2"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3"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4"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5"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6"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7"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8"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9"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0"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1"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2"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3"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4"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5"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6"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7"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8"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9"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0"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1"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2"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3"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4"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5"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6"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7"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8"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9"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0"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1"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2"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3"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4"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5"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6"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7"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8"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9"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0"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1"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2"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3"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4"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5"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6"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7"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8"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9"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0"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1"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2"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3"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4"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5"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6"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7"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8"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9"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0"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1"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2"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3"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4"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5"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6"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7"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8"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9"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0"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1"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2"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grpSp>
        <p:grpSp>
          <p:nvGrpSpPr>
            <p:cNvPr id="616" name="Grupo 615"/>
            <p:cNvGrpSpPr/>
            <p:nvPr/>
          </p:nvGrpSpPr>
          <p:grpSpPr bwMode="invGray">
            <a:xfrm rot="10800000">
              <a:off x="4417839" y="2091906"/>
              <a:ext cx="5294376" cy="4114800"/>
              <a:chOff x="3310555" y="716546"/>
              <a:chExt cx="5294376" cy="4114800"/>
            </a:xfrm>
          </p:grpSpPr>
          <p:grpSp>
            <p:nvGrpSpPr>
              <p:cNvPr id="617" name="Grupo 616"/>
              <p:cNvGrpSpPr/>
              <p:nvPr/>
            </p:nvGrpSpPr>
            <p:grpSpPr bwMode="invGray">
              <a:xfrm flipH="1">
                <a:off x="3310555" y="737968"/>
                <a:ext cx="5294376" cy="54864"/>
                <a:chOff x="1522413" y="1514475"/>
                <a:chExt cx="10569575" cy="64008"/>
              </a:xfrm>
              <a:solidFill>
                <a:schemeClr val="accent1"/>
              </a:solidFill>
            </p:grpSpPr>
            <p:sp>
              <p:nvSpPr>
                <p:cNvPr id="693" name="Forma libre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4" name="Forma libre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5" name="Forma libre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6"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7"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8"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9"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0"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1"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2"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3"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4"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5"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6"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7"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8"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9"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0"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1"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2"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3"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4"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5"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6"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7"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8"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9"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0"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1"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2"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3"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4"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5"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6"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7"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8"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9"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0"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1"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2"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3"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4"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5"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6"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7"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8"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9"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0"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1"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2"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3"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4"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5"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6"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7"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8"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9"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0"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1"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2"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3"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4"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5"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6"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7"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8"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9"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0"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1"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2"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3"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4"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5"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6"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grpSp>
            <p:nvGrpSpPr>
              <p:cNvPr id="618" name="Grupo 617"/>
              <p:cNvGrpSpPr/>
              <p:nvPr/>
            </p:nvGrpSpPr>
            <p:grpSpPr bwMode="invGray">
              <a:xfrm rot="16200000" flipH="1">
                <a:off x="6492229" y="2755658"/>
                <a:ext cx="4114800" cy="36576"/>
                <a:chOff x="1522413" y="1514475"/>
                <a:chExt cx="10569575" cy="64008"/>
              </a:xfrm>
              <a:solidFill>
                <a:schemeClr val="accent1"/>
              </a:solidFill>
            </p:grpSpPr>
            <p:sp>
              <p:nvSpPr>
                <p:cNvPr id="619" name="Forma libre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0" name="Forma libre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1" name="Forma libre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2" name="Forma libre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3" name="Forma libre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4" name="Forma libre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5" name="Forma libre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6" name="Forma libre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7" name="Forma libre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8" name="Forma libre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9" name="Forma libre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0" name="Forma libre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1" name="Forma libre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2" name="Forma libre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3" name="Forma libre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4" name="Forma libre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5" name="Forma libre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6" name="Forma libre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7" name="Forma libre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8" name="Forma libre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9" name="Forma libre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0" name="Forma libre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1" name="Forma libre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2" name="Forma libre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3" name="Forma libre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4" name="Forma libre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5" name="Forma libre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6" name="Forma libre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7" name="Forma libre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8" name="Forma libre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9" name="Forma libre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0" name="Forma libre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1" name="Forma libre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2" name="Forma libre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3" name="Forma libre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4" name="Forma libre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5" name="Forma libre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6" name="Forma libre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7" name="Forma libre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8" name="Forma libre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9" name="Forma libre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0" name="Forma libre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1" name="Forma libre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2" name="Forma libre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3" name="Forma libre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4" name="Forma libre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5" name="Forma libre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6" name="Forma libre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7" name="Forma libre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8" name="Forma libre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9" name="Forma libre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0" name="Forma libre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1" name="Forma libre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2" name="Forma libre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3" name="Forma libre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4" name="Forma libre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5" name="Forma libre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6" name="Forma libre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7" name="Forma libre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8" name="Forma libre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9" name="Forma libre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0" name="Forma libre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1" name="Forma libre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2" name="Forma libre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3" name="Forma libre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4" name="Forma libre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5" name="Forma libre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6" name="Forma libre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7" name="Forma libre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8" name="Forma libre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9" name="Forma libre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0" name="Forma libre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1" name="Forma libre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2" name="Forma libre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grpSp>
      </p:grpSp>
      <p:sp>
        <p:nvSpPr>
          <p:cNvPr id="4" name="Marcador de posición de texto 3"/>
          <p:cNvSpPr>
            <a:spLocks noGrp="1"/>
          </p:cNvSpPr>
          <p:nvPr>
            <p:ph type="body" sz="half" idx="2"/>
          </p:nvPr>
        </p:nvSpPr>
        <p:spPr>
          <a:xfrm>
            <a:off x="7905959" y="3411748"/>
            <a:ext cx="2743200" cy="2743200"/>
          </a:xfrm>
        </p:spPr>
        <p:txBody>
          <a:bodyPr rtlCol="0"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noProof="0"/>
              <a:t>Haga clic para modificar el estilo de texto del patrón</a:t>
            </a:r>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5" name="Marcador de posición de fecha 4"/>
          <p:cNvSpPr>
            <a:spLocks noGrp="1"/>
          </p:cNvSpPr>
          <p:nvPr>
            <p:ph type="dt" sz="half" idx="10"/>
          </p:nvPr>
        </p:nvSpPr>
        <p:spPr/>
        <p:txBody>
          <a:bodyPr rtlCol="0"/>
          <a:lstStyle/>
          <a:p>
            <a:pPr rtl="0"/>
            <a:fld id="{AFD16348-E405-42B1-89B5-964AA77FE073}" type="datetime1">
              <a:rPr lang="es-ES" noProof="0" smtClean="0"/>
              <a:t>26/09/2022</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pPr rtl="0"/>
            <a:r>
              <a:rPr lang="es-ES" dirty="0"/>
              <a:t>Haga clic para modificar el estilo de título del patrón</a:t>
            </a:r>
            <a:endParaRPr lang="es-ES" noProof="0" dirty="0"/>
          </a:p>
        </p:txBody>
      </p:sp>
      <p:sp>
        <p:nvSpPr>
          <p:cNvPr id="3" name="Marcador de posición de texto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s-ES" dirty="0"/>
              <a:t>Editar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posición de pie de página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pPr rtl="0"/>
            <a:endParaRPr lang="es-ES" noProof="0" dirty="0"/>
          </a:p>
        </p:txBody>
      </p:sp>
      <p:sp>
        <p:nvSpPr>
          <p:cNvPr id="4" name="Marcador de posición de fecha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3EA5BF5C-F4C1-4C94-BD5F-F847F8EB8117}" type="datetime1">
              <a:rPr lang="es-ES" noProof="0" smtClean="0"/>
              <a:t>26/09/2022</a:t>
            </a:fld>
            <a:endParaRPr lang="es-ES" noProof="0" dirty="0"/>
          </a:p>
        </p:txBody>
      </p:sp>
      <p:sp>
        <p:nvSpPr>
          <p:cNvPr id="6" name="Marcador de posición de número de diapositiva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25BA54BD-C84D-46CE-8B72-31BFB26ABA43}" type="slidenum">
              <a:rPr lang="es-ES" noProof="0" smtClean="0"/>
              <a:pPr rtl="0"/>
              <a:t>‹Nº›</a:t>
            </a:fld>
            <a:endParaRPr lang="es-ES" noProof="0" dirty="0"/>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learngitbranching.js.org/?locale=es_E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br>
              <a:rPr lang="es-ES" dirty="0"/>
            </a:br>
            <a:br>
              <a:rPr lang="es-ES" dirty="0"/>
            </a:br>
            <a:r>
              <a:rPr lang="es-ES" dirty="0"/>
              <a:t>Control de versiones</a:t>
            </a:r>
          </a:p>
        </p:txBody>
      </p:sp>
      <p:sp>
        <p:nvSpPr>
          <p:cNvPr id="3" name="Subtítulo 2"/>
          <p:cNvSpPr>
            <a:spLocks noGrp="1"/>
          </p:cNvSpPr>
          <p:nvPr>
            <p:ph type="subTitle" idx="1"/>
          </p:nvPr>
        </p:nvSpPr>
        <p:spPr/>
        <p:txBody>
          <a:bodyPr rtlCol="0"/>
          <a:lstStyle/>
          <a:p>
            <a:pPr rtl="0"/>
            <a:r>
              <a:rPr lang="es-ES" dirty="0"/>
              <a:t>Entornos de desarrollo</a:t>
            </a:r>
          </a:p>
        </p:txBody>
      </p:sp>
      <p:pic>
        <p:nvPicPr>
          <p:cNvPr id="6" name="Imagen 5"/>
          <p:cNvPicPr>
            <a:picLocks noChangeAspect="1"/>
          </p:cNvPicPr>
          <p:nvPr/>
        </p:nvPicPr>
        <p:blipFill>
          <a:blip r:embed="rId3"/>
          <a:stretch>
            <a:fillRect/>
          </a:stretch>
        </p:blipFill>
        <p:spPr>
          <a:xfrm>
            <a:off x="3386849" y="260648"/>
            <a:ext cx="5415125" cy="3108296"/>
          </a:xfrm>
          <a:prstGeom prst="rect">
            <a:avLst/>
          </a:prstGeom>
        </p:spPr>
      </p:pic>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r>
              <a:rPr lang="es-ES" dirty="0"/>
              <a:t>Sistema centralizado</a:t>
            </a:r>
          </a:p>
        </p:txBody>
      </p:sp>
      <p:sp>
        <p:nvSpPr>
          <p:cNvPr id="14" name="Marcador de posición de contenido 13"/>
          <p:cNvSpPr>
            <a:spLocks noGrp="1"/>
          </p:cNvSpPr>
          <p:nvPr>
            <p:ph idx="1"/>
          </p:nvPr>
        </p:nvSpPr>
        <p:spPr/>
        <p:txBody>
          <a:bodyPr rtlCol="0"/>
          <a:lstStyle/>
          <a:p>
            <a:pPr marL="0" indent="0">
              <a:buNone/>
            </a:pPr>
            <a:endParaRPr lang="es-ES" dirty="0"/>
          </a:p>
          <a:p>
            <a:r>
              <a:rPr lang="es-ES" dirty="0"/>
              <a:t>Existe un repositorio central al que cada desarrollador del proyecto accederá mediante un cliente instalado en su equipo.</a:t>
            </a:r>
          </a:p>
          <a:p>
            <a:r>
              <a:rPr lang="es-ES" dirty="0"/>
              <a:t>El repositorio contendrá todas las versiones de todos los archivos y los clientes se descargarán de ahí los archivos a modificar. </a:t>
            </a:r>
          </a:p>
          <a:p>
            <a:r>
              <a:rPr lang="es-ES" dirty="0"/>
              <a:t>Esta arquitectura necesita de un cliente y un servidor por separado para su funcionamiento.</a:t>
            </a:r>
          </a:p>
          <a:p>
            <a:r>
              <a:rPr lang="es-ES" dirty="0" err="1"/>
              <a:t>Subversion</a:t>
            </a:r>
            <a:r>
              <a:rPr lang="es-ES" dirty="0"/>
              <a:t> SVN de código abierto y Visual SourceSafe propietario.</a:t>
            </a:r>
          </a:p>
          <a:p>
            <a:endParaRPr lang="es-ES" dirty="0"/>
          </a:p>
          <a:p>
            <a:endParaRPr lang="es-ES" b="1" dirty="0"/>
          </a:p>
        </p:txBody>
      </p:sp>
    </p:spTree>
    <p:extLst>
      <p:ext uri="{BB962C8B-B14F-4D97-AF65-F5344CB8AC3E}">
        <p14:creationId xmlns:p14="http://schemas.microsoft.com/office/powerpoint/2010/main" val="529638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r>
              <a:rPr lang="es-ES" dirty="0"/>
              <a:t>Sistema centralizado</a:t>
            </a:r>
          </a:p>
        </p:txBody>
      </p:sp>
      <p:sp>
        <p:nvSpPr>
          <p:cNvPr id="14" name="Marcador de posición de contenido 13"/>
          <p:cNvSpPr>
            <a:spLocks noGrp="1"/>
          </p:cNvSpPr>
          <p:nvPr>
            <p:ph idx="1"/>
          </p:nvPr>
        </p:nvSpPr>
        <p:spPr/>
        <p:txBody>
          <a:bodyPr rtlCol="0"/>
          <a:lstStyle/>
          <a:p>
            <a:pPr marL="0" indent="0">
              <a:buNone/>
            </a:pPr>
            <a:endParaRPr lang="es-ES" dirty="0"/>
          </a:p>
          <a:p>
            <a:endParaRPr lang="es-ES" dirty="0"/>
          </a:p>
          <a:p>
            <a:endParaRPr lang="es-ES" b="1" dirty="0"/>
          </a:p>
        </p:txBody>
      </p:sp>
      <p:pic>
        <p:nvPicPr>
          <p:cNvPr id="4" name="Imagen 3"/>
          <p:cNvPicPr/>
          <p:nvPr/>
        </p:nvPicPr>
        <p:blipFill>
          <a:blip r:embed="rId3"/>
          <a:stretch>
            <a:fillRect/>
          </a:stretch>
        </p:blipFill>
        <p:spPr>
          <a:xfrm>
            <a:off x="4690257" y="1873816"/>
            <a:ext cx="2808312" cy="4687417"/>
          </a:xfrm>
          <a:prstGeom prst="rect">
            <a:avLst/>
          </a:prstGeom>
        </p:spPr>
      </p:pic>
    </p:spTree>
    <p:extLst>
      <p:ext uri="{BB962C8B-B14F-4D97-AF65-F5344CB8AC3E}">
        <p14:creationId xmlns:p14="http://schemas.microsoft.com/office/powerpoint/2010/main" val="2217347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r>
              <a:rPr lang="es-ES" dirty="0"/>
              <a:t>Sistema centralizado</a:t>
            </a:r>
          </a:p>
        </p:txBody>
      </p:sp>
      <p:sp>
        <p:nvSpPr>
          <p:cNvPr id="14" name="Marcador de posición de contenido 13"/>
          <p:cNvSpPr>
            <a:spLocks noGrp="1"/>
          </p:cNvSpPr>
          <p:nvPr>
            <p:ph idx="1"/>
          </p:nvPr>
        </p:nvSpPr>
        <p:spPr/>
        <p:txBody>
          <a:bodyPr rtlCol="0"/>
          <a:lstStyle/>
          <a:p>
            <a:pPr marL="0" indent="0">
              <a:buNone/>
            </a:pPr>
            <a:endParaRPr lang="es-ES" dirty="0"/>
          </a:p>
          <a:p>
            <a:endParaRPr lang="es-ES" dirty="0"/>
          </a:p>
          <a:p>
            <a:endParaRPr lang="es-ES" b="1" dirty="0"/>
          </a:p>
        </p:txBody>
      </p:sp>
      <p:sp>
        <p:nvSpPr>
          <p:cNvPr id="2" name="Rectángulo 1"/>
          <p:cNvSpPr/>
          <p:nvPr/>
        </p:nvSpPr>
        <p:spPr>
          <a:xfrm>
            <a:off x="1327859" y="2060848"/>
            <a:ext cx="4104455" cy="2964786"/>
          </a:xfrm>
          <a:prstGeom prst="rect">
            <a:avLst/>
          </a:prstGeom>
        </p:spPr>
        <p:txBody>
          <a:bodyPr wrap="square">
            <a:spAutoFit/>
          </a:bodyPr>
          <a:lstStyle/>
          <a:p>
            <a:pPr>
              <a:lnSpc>
                <a:spcPct val="107000"/>
              </a:lnSpc>
              <a:spcAft>
                <a:spcPts val="800"/>
              </a:spcAft>
            </a:pPr>
            <a:r>
              <a:rPr lang="es-ES" b="1" dirty="0">
                <a:latin typeface="Calibri" panose="020F0502020204030204" pitchFamily="34" charset="0"/>
                <a:ea typeface="Calibri" panose="020F0502020204030204" pitchFamily="34" charset="0"/>
                <a:cs typeface="Times New Roman" panose="02020603050405020304" pitchFamily="18" charset="0"/>
              </a:rPr>
              <a:t>Ventajas:</a:t>
            </a:r>
          </a:p>
          <a:p>
            <a:pPr>
              <a:lnSpc>
                <a:spcPct val="107000"/>
              </a:lnSpc>
              <a:spcAft>
                <a:spcPts val="800"/>
              </a:spcAft>
            </a:pPr>
            <a:endParaRPr lang="es-ES" b="1"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Mayor control de la seguridad y protección, puesto que sólo hay que controlar un punto.</a:t>
            </a:r>
          </a:p>
          <a:p>
            <a:pPr marL="342900" lvl="0" indent="-342900">
              <a:lnSpc>
                <a:spcPct val="107000"/>
              </a:lnSpc>
              <a:spcAft>
                <a:spcPts val="0"/>
              </a:spcAft>
              <a:buFont typeface="Symbol" panose="05050102010706020507" pitchFamily="18"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Fácil de mantener.</a:t>
            </a:r>
          </a:p>
          <a:p>
            <a:pPr marL="342900" lvl="0" indent="-342900">
              <a:lnSpc>
                <a:spcPct val="107000"/>
              </a:lnSpc>
              <a:spcAft>
                <a:spcPts val="0"/>
              </a:spcAft>
              <a:buFont typeface="Symbol" panose="05050102010706020507" pitchFamily="18"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La curva de aprendizaje es menor.</a:t>
            </a:r>
          </a:p>
          <a:p>
            <a:pPr marL="342900" lvl="0" indent="-342900">
              <a:lnSpc>
                <a:spcPct val="107000"/>
              </a:lnSpc>
              <a:spcAft>
                <a:spcPts val="800"/>
              </a:spcAft>
              <a:buFont typeface="Symbol" panose="05050102010706020507" pitchFamily="18"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Manejo eficiente de archivos binarios grandes.</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ángulo 2"/>
          <p:cNvSpPr/>
          <p:nvPr/>
        </p:nvSpPr>
        <p:spPr>
          <a:xfrm>
            <a:off x="6310436" y="1942952"/>
            <a:ext cx="5220071" cy="4047647"/>
          </a:xfrm>
          <a:prstGeom prst="rect">
            <a:avLst/>
          </a:prstGeom>
        </p:spPr>
        <p:txBody>
          <a:bodyPr wrap="square">
            <a:spAutoFit/>
          </a:bodyPr>
          <a:lstStyle/>
          <a:p>
            <a:pPr>
              <a:lnSpc>
                <a:spcPct val="107000"/>
              </a:lnSpc>
              <a:spcAft>
                <a:spcPts val="800"/>
              </a:spcAft>
            </a:pPr>
            <a:r>
              <a:rPr lang="es-ES" b="1" dirty="0">
                <a:latin typeface="Calibri" panose="020F0502020204030204" pitchFamily="34" charset="0"/>
                <a:ea typeface="Calibri" panose="020F0502020204030204" pitchFamily="34" charset="0"/>
                <a:cs typeface="Times New Roman" panose="02020603050405020304" pitchFamily="18" charset="0"/>
              </a:rPr>
              <a:t>Inconvenientes:</a:t>
            </a:r>
            <a:endParaRPr lang="es-E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Interfaz poco llamativa. Se evita tener pantalla con imágenes para controlar el ancho de banda de la red.</a:t>
            </a:r>
          </a:p>
          <a:p>
            <a:pPr marL="342900" lvl="0" indent="-342900">
              <a:lnSpc>
                <a:spcPct val="107000"/>
              </a:lnSpc>
              <a:spcAft>
                <a:spcPts val="0"/>
              </a:spcAft>
              <a:buFont typeface="Symbol" panose="05050102010706020507" pitchFamily="18"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La velocidad puede ser más lenta, puesto que depende de la conexión de la red a la central.</a:t>
            </a:r>
          </a:p>
          <a:p>
            <a:pPr marL="342900" lvl="0" indent="-342900">
              <a:lnSpc>
                <a:spcPct val="107000"/>
              </a:lnSpc>
              <a:spcAft>
                <a:spcPts val="0"/>
              </a:spcAft>
              <a:buFont typeface="Symbol" panose="05050102010706020507" pitchFamily="18"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Debe haber un mecanismo de copia o respaldo en caso de emergencia, puesto que si muere el sistema central, muere todo el sistema.</a:t>
            </a:r>
          </a:p>
          <a:p>
            <a:pPr marL="342900" lvl="0" indent="-342900">
              <a:lnSpc>
                <a:spcPct val="107000"/>
              </a:lnSpc>
              <a:spcAft>
                <a:spcPts val="0"/>
              </a:spcAft>
              <a:buFont typeface="Symbol" panose="05050102010706020507" pitchFamily="18"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El crecimiento es más complicado debido a la dependencia del sistema central.</a:t>
            </a:r>
          </a:p>
          <a:p>
            <a:pPr marL="342900" lvl="0" indent="-342900">
              <a:lnSpc>
                <a:spcPct val="107000"/>
              </a:lnSpc>
              <a:spcAft>
                <a:spcPts val="800"/>
              </a:spcAft>
              <a:buFont typeface="Symbol" panose="05050102010706020507" pitchFamily="18"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Menos utilizado (Entorno al 20% de los repositorios).</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36744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r>
              <a:rPr lang="es-ES" dirty="0"/>
              <a:t>Sistema distribuido</a:t>
            </a:r>
          </a:p>
        </p:txBody>
      </p:sp>
      <p:sp>
        <p:nvSpPr>
          <p:cNvPr id="14" name="Marcador de posición de contenido 13"/>
          <p:cNvSpPr>
            <a:spLocks noGrp="1"/>
          </p:cNvSpPr>
          <p:nvPr>
            <p:ph idx="1"/>
          </p:nvPr>
        </p:nvSpPr>
        <p:spPr/>
        <p:txBody>
          <a:bodyPr rtlCol="0"/>
          <a:lstStyle/>
          <a:p>
            <a:pPr marL="0" indent="0">
              <a:buNone/>
            </a:pPr>
            <a:endParaRPr lang="es-ES" dirty="0"/>
          </a:p>
          <a:p>
            <a:endParaRPr lang="es-ES" dirty="0"/>
          </a:p>
          <a:p>
            <a:endParaRPr lang="es-ES" b="1" dirty="0"/>
          </a:p>
        </p:txBody>
      </p:sp>
      <p:sp>
        <p:nvSpPr>
          <p:cNvPr id="4" name="Marcador de posición de contenido 13"/>
          <p:cNvSpPr txBox="1">
            <a:spLocks/>
          </p:cNvSpPr>
          <p:nvPr/>
        </p:nvSpPr>
        <p:spPr>
          <a:xfrm>
            <a:off x="1629916" y="1905000"/>
            <a:ext cx="9144000" cy="4267200"/>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marL="0" indent="0">
              <a:buFont typeface="Arial" pitchFamily="34" charset="0"/>
              <a:buNone/>
            </a:pPr>
            <a:endParaRPr lang="es-ES" dirty="0"/>
          </a:p>
          <a:p>
            <a:r>
              <a:rPr lang="es-ES" dirty="0"/>
              <a:t>Colección de computadoras separadas físicamente y conectadas entre sí por una red de comunicaciones distribuida.</a:t>
            </a:r>
          </a:p>
          <a:p>
            <a:r>
              <a:rPr lang="es-ES" dirty="0"/>
              <a:t>Cada máquina posee sus componentes de hardware y software que el usuario percibe como un solo sistema.</a:t>
            </a:r>
          </a:p>
          <a:p>
            <a:r>
              <a:rPr lang="es-ES" dirty="0"/>
              <a:t>Los clientes tienen un repositorio local completo.</a:t>
            </a:r>
          </a:p>
          <a:p>
            <a:r>
              <a:rPr lang="es-ES" dirty="0"/>
              <a:t>Cada vez que se descarguen una versión del proyecto se está haciendo una copia de seguridad completa de todos los datos.</a:t>
            </a:r>
          </a:p>
          <a:p>
            <a:r>
              <a:rPr lang="es-ES" dirty="0" err="1"/>
              <a:t>Git</a:t>
            </a:r>
            <a:r>
              <a:rPr lang="es-ES" dirty="0"/>
              <a:t> y Mercurial, ambos de código abierto</a:t>
            </a:r>
          </a:p>
          <a:p>
            <a:endParaRPr lang="es-ES" b="1" dirty="0"/>
          </a:p>
        </p:txBody>
      </p:sp>
    </p:spTree>
    <p:extLst>
      <p:ext uri="{BB962C8B-B14F-4D97-AF65-F5344CB8AC3E}">
        <p14:creationId xmlns:p14="http://schemas.microsoft.com/office/powerpoint/2010/main" val="2378541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r>
              <a:rPr lang="es-ES" dirty="0"/>
              <a:t>Sistema distribuido</a:t>
            </a:r>
          </a:p>
        </p:txBody>
      </p:sp>
      <p:sp>
        <p:nvSpPr>
          <p:cNvPr id="14" name="Marcador de posición de contenido 13"/>
          <p:cNvSpPr>
            <a:spLocks noGrp="1"/>
          </p:cNvSpPr>
          <p:nvPr>
            <p:ph idx="1"/>
          </p:nvPr>
        </p:nvSpPr>
        <p:spPr/>
        <p:txBody>
          <a:bodyPr rtlCol="0"/>
          <a:lstStyle/>
          <a:p>
            <a:pPr marL="0" indent="0">
              <a:buNone/>
            </a:pPr>
            <a:endParaRPr lang="es-ES" dirty="0"/>
          </a:p>
          <a:p>
            <a:endParaRPr lang="es-ES" dirty="0"/>
          </a:p>
          <a:p>
            <a:endParaRPr lang="es-ES" b="1" dirty="0"/>
          </a:p>
        </p:txBody>
      </p:sp>
      <p:pic>
        <p:nvPicPr>
          <p:cNvPr id="4" name="Imagen 3"/>
          <p:cNvPicPr/>
          <p:nvPr/>
        </p:nvPicPr>
        <p:blipFill rotWithShape="1">
          <a:blip r:embed="rId3"/>
          <a:srcRect l="13449" r="9545"/>
          <a:stretch/>
        </p:blipFill>
        <p:spPr bwMode="auto">
          <a:xfrm>
            <a:off x="4870276" y="1772816"/>
            <a:ext cx="2448272" cy="490963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79317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r>
              <a:rPr lang="es-ES" dirty="0"/>
              <a:t>Sistema distribuido</a:t>
            </a:r>
          </a:p>
        </p:txBody>
      </p:sp>
      <p:sp>
        <p:nvSpPr>
          <p:cNvPr id="14" name="Marcador de posición de contenido 13"/>
          <p:cNvSpPr>
            <a:spLocks noGrp="1"/>
          </p:cNvSpPr>
          <p:nvPr>
            <p:ph idx="1"/>
          </p:nvPr>
        </p:nvSpPr>
        <p:spPr/>
        <p:txBody>
          <a:bodyPr rtlCol="0"/>
          <a:lstStyle/>
          <a:p>
            <a:pPr marL="0" indent="0">
              <a:buNone/>
            </a:pPr>
            <a:endParaRPr lang="es-ES" dirty="0"/>
          </a:p>
          <a:p>
            <a:endParaRPr lang="es-ES" dirty="0"/>
          </a:p>
          <a:p>
            <a:endParaRPr lang="es-ES" b="1" dirty="0"/>
          </a:p>
        </p:txBody>
      </p:sp>
      <p:sp>
        <p:nvSpPr>
          <p:cNvPr id="2" name="Rectángulo 1"/>
          <p:cNvSpPr/>
          <p:nvPr/>
        </p:nvSpPr>
        <p:spPr>
          <a:xfrm>
            <a:off x="1413892" y="1637592"/>
            <a:ext cx="4968552" cy="4970463"/>
          </a:xfrm>
          <a:prstGeom prst="rect">
            <a:avLst/>
          </a:prstGeom>
        </p:spPr>
        <p:txBody>
          <a:bodyPr wrap="square">
            <a:spAutoFit/>
          </a:bodyPr>
          <a:lstStyle/>
          <a:p>
            <a:pPr>
              <a:lnSpc>
                <a:spcPct val="107000"/>
              </a:lnSpc>
              <a:spcAft>
                <a:spcPts val="800"/>
              </a:spcAft>
            </a:pPr>
            <a:r>
              <a:rPr lang="es-ES" b="1" dirty="0">
                <a:latin typeface="Calibri" panose="020F0502020204030204" pitchFamily="34" charset="0"/>
                <a:ea typeface="Calibri" panose="020F0502020204030204" pitchFamily="34" charset="0"/>
                <a:cs typeface="Times New Roman" panose="02020603050405020304" pitchFamily="18" charset="0"/>
              </a:rPr>
              <a:t>Ventajas:</a:t>
            </a:r>
          </a:p>
          <a:p>
            <a:pPr marL="342900" lvl="0" indent="-342900">
              <a:lnSpc>
                <a:spcPct val="107000"/>
              </a:lnSpc>
              <a:spcAft>
                <a:spcPts val="0"/>
              </a:spcAft>
              <a:buFont typeface="Symbol" panose="05050102010706020507" pitchFamily="18" charset="2"/>
              <a:buChar char=""/>
            </a:pPr>
            <a:r>
              <a:rPr lang="es-ES" sz="1700" dirty="0">
                <a:latin typeface="Calibri" panose="020F0502020204030204" pitchFamily="34" charset="0"/>
                <a:ea typeface="Calibri" panose="020F0502020204030204" pitchFamily="34" charset="0"/>
                <a:cs typeface="Times New Roman" panose="02020603050405020304" pitchFamily="18" charset="0"/>
              </a:rPr>
              <a:t>Aumenta la confiabilidad al sistema. Esta arquitectura tiene redundancia, al fallar uno de los sistemas, las demás siguen funcionando.</a:t>
            </a:r>
          </a:p>
          <a:p>
            <a:pPr marL="342900" lvl="0" indent="-342900">
              <a:lnSpc>
                <a:spcPct val="107000"/>
              </a:lnSpc>
              <a:spcAft>
                <a:spcPts val="0"/>
              </a:spcAft>
              <a:buFont typeface="Symbol" panose="05050102010706020507" pitchFamily="18" charset="2"/>
              <a:buChar char=""/>
            </a:pPr>
            <a:r>
              <a:rPr lang="es-ES" sz="1700" dirty="0">
                <a:latin typeface="Calibri" panose="020F0502020204030204" pitchFamily="34" charset="0"/>
                <a:ea typeface="Calibri" panose="020F0502020204030204" pitchFamily="34" charset="0"/>
                <a:cs typeface="Times New Roman" panose="02020603050405020304" pitchFamily="18" charset="0"/>
              </a:rPr>
              <a:t>El crecimiento es más sencillo, puesto que se crean tantas copias como nuevos lugares tengamos.</a:t>
            </a:r>
          </a:p>
          <a:p>
            <a:pPr marL="342900" lvl="0" indent="-342900">
              <a:lnSpc>
                <a:spcPct val="107000"/>
              </a:lnSpc>
              <a:spcAft>
                <a:spcPts val="0"/>
              </a:spcAft>
              <a:buFont typeface="Symbol" panose="05050102010706020507" pitchFamily="18" charset="2"/>
              <a:buChar char=""/>
            </a:pPr>
            <a:r>
              <a:rPr lang="es-ES" sz="1700" dirty="0">
                <a:latin typeface="Calibri" panose="020F0502020204030204" pitchFamily="34" charset="0"/>
                <a:ea typeface="Calibri" panose="020F0502020204030204" pitchFamily="34" charset="0"/>
                <a:cs typeface="Times New Roman" panose="02020603050405020304" pitchFamily="18" charset="0"/>
              </a:rPr>
              <a:t>La toma de decisiones es local. La toma de decisiones en cada lugar es independiente de los otros.</a:t>
            </a:r>
          </a:p>
          <a:p>
            <a:pPr marL="342900" lvl="0" indent="-342900">
              <a:lnSpc>
                <a:spcPct val="107000"/>
              </a:lnSpc>
              <a:spcAft>
                <a:spcPts val="0"/>
              </a:spcAft>
              <a:buFont typeface="Symbol" panose="05050102010706020507" pitchFamily="18" charset="2"/>
              <a:buChar char=""/>
            </a:pPr>
            <a:r>
              <a:rPr lang="es-ES" sz="1700" dirty="0">
                <a:latin typeface="Calibri" panose="020F0502020204030204" pitchFamily="34" charset="0"/>
                <a:ea typeface="Calibri" panose="020F0502020204030204" pitchFamily="34" charset="0"/>
                <a:cs typeface="Times New Roman" panose="02020603050405020304" pitchFamily="18" charset="0"/>
              </a:rPr>
              <a:t>Permite una interfaz más amigable, puesto que solo se consume el ancho de banda de la red local.</a:t>
            </a:r>
          </a:p>
          <a:p>
            <a:pPr marL="342900" lvl="0" indent="-342900">
              <a:lnSpc>
                <a:spcPct val="107000"/>
              </a:lnSpc>
              <a:spcAft>
                <a:spcPts val="0"/>
              </a:spcAft>
              <a:buFont typeface="Symbol" panose="05050102010706020507" pitchFamily="18" charset="2"/>
              <a:buChar char=""/>
            </a:pPr>
            <a:r>
              <a:rPr lang="es-ES" sz="1700" dirty="0">
                <a:latin typeface="Calibri" panose="020F0502020204030204" pitchFamily="34" charset="0"/>
                <a:ea typeface="Calibri" panose="020F0502020204030204" pitchFamily="34" charset="0"/>
                <a:cs typeface="Times New Roman" panose="02020603050405020304" pitchFamily="18" charset="0"/>
              </a:rPr>
              <a:t>La velocidad de respuesta es más rápida. Tenemos lo datos en nuestra red local.</a:t>
            </a:r>
          </a:p>
          <a:p>
            <a:pPr marL="342900" lvl="0" indent="-342900">
              <a:lnSpc>
                <a:spcPct val="107000"/>
              </a:lnSpc>
              <a:spcAft>
                <a:spcPts val="0"/>
              </a:spcAft>
              <a:buFont typeface="Symbol" panose="05050102010706020507" pitchFamily="18" charset="2"/>
              <a:buChar char=""/>
            </a:pPr>
            <a:r>
              <a:rPr lang="es-ES" sz="1700" dirty="0">
                <a:latin typeface="Calibri" panose="020F0502020204030204" pitchFamily="34" charset="0"/>
                <a:ea typeface="Calibri" panose="020F0502020204030204" pitchFamily="34" charset="0"/>
                <a:cs typeface="Times New Roman" panose="02020603050405020304" pitchFamily="18" charset="0"/>
              </a:rPr>
              <a:t>La mayoría de sus funciones y características están disponible off-line.</a:t>
            </a:r>
          </a:p>
          <a:p>
            <a:pPr marL="342900" lvl="0" indent="-342900">
              <a:lnSpc>
                <a:spcPct val="107000"/>
              </a:lnSpc>
              <a:spcAft>
                <a:spcPts val="800"/>
              </a:spcAft>
              <a:buFont typeface="Symbol" panose="05050102010706020507" pitchFamily="18" charset="2"/>
              <a:buChar char=""/>
            </a:pPr>
            <a:r>
              <a:rPr lang="es-ES" sz="1700" dirty="0">
                <a:latin typeface="Calibri" panose="020F0502020204030204" pitchFamily="34" charset="0"/>
                <a:ea typeface="Calibri" panose="020F0502020204030204" pitchFamily="34" charset="0"/>
                <a:cs typeface="Times New Roman" panose="02020603050405020304" pitchFamily="18" charset="0"/>
              </a:rPr>
              <a:t>Más utilizado por la comunidad. </a:t>
            </a:r>
            <a:endParaRPr lang="es-ES" sz="17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ángulo 2"/>
          <p:cNvSpPr/>
          <p:nvPr/>
        </p:nvSpPr>
        <p:spPr>
          <a:xfrm>
            <a:off x="7174532" y="1904256"/>
            <a:ext cx="4716016" cy="2862194"/>
          </a:xfrm>
          <a:prstGeom prst="rect">
            <a:avLst/>
          </a:prstGeom>
        </p:spPr>
        <p:txBody>
          <a:bodyPr wrap="square">
            <a:spAutoFit/>
          </a:bodyPr>
          <a:lstStyle/>
          <a:p>
            <a:pPr>
              <a:lnSpc>
                <a:spcPct val="107000"/>
              </a:lnSpc>
              <a:spcAft>
                <a:spcPts val="800"/>
              </a:spcAft>
            </a:pPr>
            <a:r>
              <a:rPr lang="es-ES" b="1" dirty="0">
                <a:latin typeface="Calibri" panose="020F0502020204030204" pitchFamily="34" charset="0"/>
                <a:ea typeface="Calibri" panose="020F0502020204030204" pitchFamily="34" charset="0"/>
                <a:cs typeface="Times New Roman" panose="02020603050405020304" pitchFamily="18" charset="0"/>
              </a:rPr>
              <a:t>Inconvenientes:</a:t>
            </a:r>
            <a:endParaRPr lang="es-E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Soporte de la arquitectura. En cada lugar tenemos que tener el soporte tecnológico para esta arquitectura.</a:t>
            </a:r>
          </a:p>
          <a:p>
            <a:pPr marL="342900" lvl="0" indent="-342900">
              <a:lnSpc>
                <a:spcPct val="107000"/>
              </a:lnSpc>
              <a:spcAft>
                <a:spcPts val="0"/>
              </a:spcAft>
              <a:buFont typeface="Symbol" panose="05050102010706020507" pitchFamily="18"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Si la distribución de los datos es mala, es peor que un sistema centralizado.</a:t>
            </a:r>
          </a:p>
          <a:p>
            <a:pPr marL="342900" lvl="0" indent="-342900">
              <a:lnSpc>
                <a:spcPct val="107000"/>
              </a:lnSpc>
              <a:spcAft>
                <a:spcPts val="0"/>
              </a:spcAft>
              <a:buFont typeface="Symbol" panose="05050102010706020507" pitchFamily="18"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Coste y complejidad del Software.</a:t>
            </a:r>
          </a:p>
          <a:p>
            <a:pPr marL="342900" lvl="0" indent="-342900">
              <a:lnSpc>
                <a:spcPct val="107000"/>
              </a:lnSpc>
              <a:spcAft>
                <a:spcPts val="800"/>
              </a:spcAft>
              <a:buFont typeface="Symbol" panose="05050102010706020507" pitchFamily="18"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La integridad de los datos es más difícil de controlar.</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3065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r>
              <a:rPr lang="es-ES" dirty="0"/>
              <a:t>GIT</a:t>
            </a:r>
          </a:p>
        </p:txBody>
      </p:sp>
      <p:pic>
        <p:nvPicPr>
          <p:cNvPr id="3" name="Imagen 2"/>
          <p:cNvPicPr>
            <a:picLocks noChangeAspect="1"/>
          </p:cNvPicPr>
          <p:nvPr/>
        </p:nvPicPr>
        <p:blipFill rotWithShape="1">
          <a:blip r:embed="rId3"/>
          <a:srcRect l="27925" r="26863" b="37229"/>
          <a:stretch/>
        </p:blipFill>
        <p:spPr>
          <a:xfrm>
            <a:off x="5806380" y="1628800"/>
            <a:ext cx="3816424" cy="3041399"/>
          </a:xfrm>
          <a:prstGeom prst="rect">
            <a:avLst/>
          </a:prstGeom>
        </p:spPr>
      </p:pic>
    </p:spTree>
    <p:extLst>
      <p:ext uri="{BB962C8B-B14F-4D97-AF65-F5344CB8AC3E}">
        <p14:creationId xmlns:p14="http://schemas.microsoft.com/office/powerpoint/2010/main" val="3627872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r>
              <a:rPr lang="es-ES" dirty="0"/>
              <a:t>Introducción a GIT</a:t>
            </a:r>
          </a:p>
        </p:txBody>
      </p:sp>
      <p:sp>
        <p:nvSpPr>
          <p:cNvPr id="14" name="Marcador de posición de contenido 13"/>
          <p:cNvSpPr>
            <a:spLocks noGrp="1"/>
          </p:cNvSpPr>
          <p:nvPr>
            <p:ph idx="1"/>
          </p:nvPr>
        </p:nvSpPr>
        <p:spPr>
          <a:xfrm>
            <a:off x="1526270" y="2276872"/>
            <a:ext cx="9144000" cy="4267200"/>
          </a:xfrm>
        </p:spPr>
        <p:txBody>
          <a:bodyPr rtlCol="0"/>
          <a:lstStyle/>
          <a:p>
            <a:pPr marL="0" indent="0">
              <a:buNone/>
            </a:pPr>
            <a:endParaRPr lang="es-ES" dirty="0"/>
          </a:p>
          <a:p>
            <a:endParaRPr lang="es-ES" dirty="0"/>
          </a:p>
          <a:p>
            <a:endParaRPr lang="es-ES" b="1" dirty="0"/>
          </a:p>
        </p:txBody>
      </p:sp>
      <p:sp>
        <p:nvSpPr>
          <p:cNvPr id="4" name="Marcador de posición de contenido 13"/>
          <p:cNvSpPr txBox="1">
            <a:spLocks/>
          </p:cNvSpPr>
          <p:nvPr/>
        </p:nvSpPr>
        <p:spPr>
          <a:xfrm>
            <a:off x="1629916" y="2132856"/>
            <a:ext cx="9144000" cy="4267200"/>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marL="0" indent="0">
              <a:buFont typeface="Arial" pitchFamily="34" charset="0"/>
              <a:buNone/>
            </a:pPr>
            <a:endParaRPr lang="es-ES" dirty="0"/>
          </a:p>
          <a:p>
            <a:r>
              <a:rPr lang="es-ES" dirty="0"/>
              <a:t>Sistema de control de versiones distribuido. </a:t>
            </a:r>
          </a:p>
          <a:p>
            <a:r>
              <a:rPr lang="es-ES" dirty="0"/>
              <a:t>Creado por </a:t>
            </a:r>
            <a:r>
              <a:rPr lang="es-ES" dirty="0" err="1"/>
              <a:t>Linus</a:t>
            </a:r>
            <a:r>
              <a:rPr lang="es-ES" dirty="0"/>
              <a:t> </a:t>
            </a:r>
            <a:r>
              <a:rPr lang="es-ES" dirty="0" err="1"/>
              <a:t>Torvalds</a:t>
            </a:r>
            <a:r>
              <a:rPr lang="es-ES" dirty="0"/>
              <a:t> durante el desarrollo del núcleo de Linux.</a:t>
            </a:r>
          </a:p>
          <a:p>
            <a:r>
              <a:rPr lang="es-ES" dirty="0"/>
              <a:t>Trabajaremos con una copia local completa del repositorio (repositorio local) y posteriormente se puede sincronizar con un repositorio remoto. </a:t>
            </a:r>
          </a:p>
          <a:p>
            <a:endParaRPr lang="es-ES" b="1" dirty="0"/>
          </a:p>
        </p:txBody>
      </p:sp>
    </p:spTree>
    <p:extLst>
      <p:ext uri="{BB962C8B-B14F-4D97-AF65-F5344CB8AC3E}">
        <p14:creationId xmlns:p14="http://schemas.microsoft.com/office/powerpoint/2010/main" val="3472321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Introducción a GIT</a:t>
            </a:r>
          </a:p>
        </p:txBody>
      </p:sp>
      <p:sp>
        <p:nvSpPr>
          <p:cNvPr id="3" name="Marcador de contenido 2"/>
          <p:cNvSpPr>
            <a:spLocks noGrp="1"/>
          </p:cNvSpPr>
          <p:nvPr>
            <p:ph idx="1"/>
          </p:nvPr>
        </p:nvSpPr>
        <p:spPr/>
        <p:txBody>
          <a:bodyPr/>
          <a:lstStyle/>
          <a:p>
            <a:pPr marL="0" indent="0">
              <a:buNone/>
            </a:pPr>
            <a:r>
              <a:rPr lang="es-ES" dirty="0"/>
              <a:t>El flujo de trabajo habitual en un proyecto </a:t>
            </a:r>
            <a:r>
              <a:rPr lang="es-ES" dirty="0" err="1"/>
              <a:t>Git</a:t>
            </a:r>
            <a:r>
              <a:rPr lang="es-ES" dirty="0"/>
              <a:t> está compuesto por los siguientes elementos:</a:t>
            </a:r>
          </a:p>
          <a:p>
            <a:pPr lvl="0"/>
            <a:r>
              <a:rPr lang="es-ES" dirty="0" err="1"/>
              <a:t>Worksapace</a:t>
            </a:r>
            <a:r>
              <a:rPr lang="es-ES" dirty="0"/>
              <a:t> (directorio de trabajo)</a:t>
            </a:r>
          </a:p>
          <a:p>
            <a:pPr lvl="0"/>
            <a:r>
              <a:rPr lang="es-ES" dirty="0" err="1"/>
              <a:t>Staging</a:t>
            </a:r>
            <a:r>
              <a:rPr lang="es-ES" dirty="0"/>
              <a:t> </a:t>
            </a:r>
            <a:r>
              <a:rPr lang="es-ES" dirty="0" err="1"/>
              <a:t>area</a:t>
            </a:r>
            <a:r>
              <a:rPr lang="es-ES" dirty="0"/>
              <a:t> (área de ensayo)</a:t>
            </a:r>
          </a:p>
          <a:p>
            <a:pPr lvl="0"/>
            <a:r>
              <a:rPr lang="es-ES" dirty="0"/>
              <a:t>Local </a:t>
            </a:r>
            <a:r>
              <a:rPr lang="es-ES" dirty="0" err="1"/>
              <a:t>repository</a:t>
            </a:r>
            <a:r>
              <a:rPr lang="es-ES" dirty="0"/>
              <a:t> (repositorio local)</a:t>
            </a:r>
          </a:p>
          <a:p>
            <a:pPr lvl="0"/>
            <a:r>
              <a:rPr lang="es-ES" dirty="0" err="1"/>
              <a:t>Remote</a:t>
            </a:r>
            <a:r>
              <a:rPr lang="es-ES" dirty="0"/>
              <a:t> </a:t>
            </a:r>
            <a:r>
              <a:rPr lang="es-ES" dirty="0" err="1"/>
              <a:t>repository</a:t>
            </a:r>
            <a:r>
              <a:rPr lang="es-ES" dirty="0"/>
              <a:t> (repositorio remoto) </a:t>
            </a:r>
          </a:p>
          <a:p>
            <a:endParaRPr lang="es-ES" dirty="0"/>
          </a:p>
        </p:txBody>
      </p:sp>
    </p:spTree>
    <p:extLst>
      <p:ext uri="{BB962C8B-B14F-4D97-AF65-F5344CB8AC3E}">
        <p14:creationId xmlns:p14="http://schemas.microsoft.com/office/powerpoint/2010/main" val="255532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Flujo de trabajo (</a:t>
            </a:r>
            <a:r>
              <a:rPr lang="es-ES" dirty="0" err="1"/>
              <a:t>Workflow</a:t>
            </a:r>
            <a:r>
              <a:rPr lang="es-ES" dirty="0"/>
              <a:t>)</a:t>
            </a:r>
          </a:p>
        </p:txBody>
      </p:sp>
      <p:pic>
        <p:nvPicPr>
          <p:cNvPr id="1026" name="Picture 2" descr="Repositorios Públicos en Github | Aprendiendo Ardui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4033" y="1916832"/>
            <a:ext cx="6840760" cy="4569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44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Introducción</a:t>
            </a:r>
          </a:p>
        </p:txBody>
      </p:sp>
      <p:pic>
        <p:nvPicPr>
          <p:cNvPr id="1026" name="Picture 2" descr="Introducción - Iconos gratis de computado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6500" y="1196752"/>
            <a:ext cx="3458344" cy="3458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Archivos en GIT</a:t>
            </a:r>
          </a:p>
        </p:txBody>
      </p:sp>
      <p:sp>
        <p:nvSpPr>
          <p:cNvPr id="3" name="Marcador de contenido 2"/>
          <p:cNvSpPr>
            <a:spLocks noGrp="1"/>
          </p:cNvSpPr>
          <p:nvPr>
            <p:ph idx="1"/>
          </p:nvPr>
        </p:nvSpPr>
        <p:spPr/>
        <p:txBody>
          <a:bodyPr>
            <a:normAutofit fontScale="92500" lnSpcReduction="10000"/>
          </a:bodyPr>
          <a:lstStyle/>
          <a:p>
            <a:pPr marL="0" indent="0">
              <a:buNone/>
            </a:pPr>
            <a:r>
              <a:rPr lang="es-ES" dirty="0"/>
              <a:t>Los archivos del proyecto pueden estar en alguno de los siguientes estados:  </a:t>
            </a:r>
          </a:p>
          <a:p>
            <a:pPr lvl="0"/>
            <a:r>
              <a:rPr lang="es-ES" b="1" dirty="0"/>
              <a:t>Fuera de seguimiento (</a:t>
            </a:r>
            <a:r>
              <a:rPr lang="es-ES" b="1" dirty="0" err="1"/>
              <a:t>untracked</a:t>
            </a:r>
            <a:r>
              <a:rPr lang="es-ES" b="1" dirty="0"/>
              <a:t>): </a:t>
            </a:r>
            <a:r>
              <a:rPr lang="es-ES" dirty="0"/>
              <a:t>Cuando se ha creado un fichero nuevo y no se ha incluido aún en el repositorio. </a:t>
            </a:r>
          </a:p>
          <a:p>
            <a:pPr lvl="0"/>
            <a:r>
              <a:rPr lang="es-ES" b="1" dirty="0"/>
              <a:t>Modificado (</a:t>
            </a:r>
            <a:r>
              <a:rPr lang="es-ES" b="1" dirty="0" err="1"/>
              <a:t>modified</a:t>
            </a:r>
            <a:r>
              <a:rPr lang="es-ES" b="1" dirty="0"/>
              <a:t>): </a:t>
            </a:r>
            <a:r>
              <a:rPr lang="es-ES" dirty="0"/>
              <a:t>Cuando se han detectado cambios en un archivo pero estos no se han consolidado, es decir, no se han persistido en el repositorio. </a:t>
            </a:r>
          </a:p>
          <a:p>
            <a:pPr lvl="0"/>
            <a:r>
              <a:rPr lang="es-ES" b="1" dirty="0"/>
              <a:t>Preparado (</a:t>
            </a:r>
            <a:r>
              <a:rPr lang="es-ES" b="1" dirty="0" err="1"/>
              <a:t>staged</a:t>
            </a:r>
            <a:r>
              <a:rPr lang="es-ES" b="1" dirty="0"/>
              <a:t>): </a:t>
            </a:r>
            <a:r>
              <a:rPr lang="es-ES" dirty="0"/>
              <a:t>Cuando se han marcado las modificaciones realizadas para un futuro </a:t>
            </a:r>
            <a:r>
              <a:rPr lang="es-ES" dirty="0" err="1"/>
              <a:t>commit</a:t>
            </a:r>
            <a:r>
              <a:rPr lang="es-ES" dirty="0"/>
              <a:t>, se conoce también como añadir al índice. Se considerará que el archivo estará en el “</a:t>
            </a:r>
            <a:r>
              <a:rPr lang="es-ES" dirty="0" err="1"/>
              <a:t>staging</a:t>
            </a:r>
            <a:r>
              <a:rPr lang="es-ES" dirty="0"/>
              <a:t> </a:t>
            </a:r>
            <a:r>
              <a:rPr lang="es-ES" dirty="0" err="1"/>
              <a:t>area</a:t>
            </a:r>
            <a:r>
              <a:rPr lang="es-ES" dirty="0"/>
              <a:t>”. Los cambios que no hayan pasado al estado </a:t>
            </a:r>
            <a:r>
              <a:rPr lang="es-ES" dirty="0" err="1"/>
              <a:t>staged</a:t>
            </a:r>
            <a:r>
              <a:rPr lang="es-ES" dirty="0"/>
              <a:t> no se almacenarán en el siguiente </a:t>
            </a:r>
            <a:r>
              <a:rPr lang="es-ES" dirty="0" err="1"/>
              <a:t>commit</a:t>
            </a:r>
            <a:r>
              <a:rPr lang="es-ES" dirty="0"/>
              <a:t>. </a:t>
            </a:r>
          </a:p>
          <a:p>
            <a:pPr lvl="0"/>
            <a:r>
              <a:rPr lang="es-ES" b="1" dirty="0"/>
              <a:t>Confirmado (</a:t>
            </a:r>
            <a:r>
              <a:rPr lang="es-ES" b="1" dirty="0" err="1"/>
              <a:t>commited</a:t>
            </a:r>
            <a:r>
              <a:rPr lang="es-ES" b="1" dirty="0"/>
              <a:t>/</a:t>
            </a:r>
            <a:r>
              <a:rPr lang="es-ES" b="1" dirty="0" err="1"/>
              <a:t>unmodified</a:t>
            </a:r>
            <a:r>
              <a:rPr lang="es-ES" b="1" dirty="0"/>
              <a:t>): </a:t>
            </a:r>
            <a:r>
              <a:rPr lang="es-ES" dirty="0"/>
              <a:t>Cuando el archivo y su información han sido guardados en la base de datos de </a:t>
            </a:r>
            <a:r>
              <a:rPr lang="es-ES" dirty="0" err="1"/>
              <a:t>Git</a:t>
            </a:r>
            <a:r>
              <a:rPr lang="es-ES" dirty="0"/>
              <a:t>. </a:t>
            </a:r>
          </a:p>
          <a:p>
            <a:endParaRPr lang="es-ES" dirty="0"/>
          </a:p>
        </p:txBody>
      </p:sp>
    </p:spTree>
    <p:extLst>
      <p:ext uri="{BB962C8B-B14F-4D97-AF65-F5344CB8AC3E}">
        <p14:creationId xmlns:p14="http://schemas.microsoft.com/office/powerpoint/2010/main" val="2344954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Archivos en GIT</a:t>
            </a:r>
          </a:p>
        </p:txBody>
      </p:sp>
      <p:sp>
        <p:nvSpPr>
          <p:cNvPr id="4" name="Marcador de contenido 3"/>
          <p:cNvSpPr>
            <a:spLocks noGrp="1"/>
          </p:cNvSpPr>
          <p:nvPr>
            <p:ph idx="1"/>
          </p:nvPr>
        </p:nvSpPr>
        <p:spPr/>
        <p:txBody>
          <a:bodyPr/>
          <a:lstStyle/>
          <a:p>
            <a:endParaRPr lang="es-ES" dirty="0"/>
          </a:p>
        </p:txBody>
      </p:sp>
      <p:pic>
        <p:nvPicPr>
          <p:cNvPr id="5" name="Imagen 4" descr="Cuál es el ciclo de vida del estado de tus archivo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3892" y="1994737"/>
            <a:ext cx="9937104" cy="4177463"/>
          </a:xfrm>
          <a:prstGeom prst="rect">
            <a:avLst/>
          </a:prstGeom>
          <a:noFill/>
          <a:ln>
            <a:noFill/>
          </a:ln>
        </p:spPr>
      </p:pic>
    </p:spTree>
    <p:extLst>
      <p:ext uri="{BB962C8B-B14F-4D97-AF65-F5344CB8AC3E}">
        <p14:creationId xmlns:p14="http://schemas.microsoft.com/office/powerpoint/2010/main" val="2974225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Servidores de repositorio</a:t>
            </a:r>
          </a:p>
        </p:txBody>
      </p:sp>
      <p:sp>
        <p:nvSpPr>
          <p:cNvPr id="3" name="Marcador de contenido 2"/>
          <p:cNvSpPr>
            <a:spLocks noGrp="1"/>
          </p:cNvSpPr>
          <p:nvPr>
            <p:ph idx="1"/>
          </p:nvPr>
        </p:nvSpPr>
        <p:spPr/>
        <p:txBody>
          <a:bodyPr>
            <a:normAutofit/>
          </a:bodyPr>
          <a:lstStyle/>
          <a:p>
            <a:pPr marL="0" indent="0">
              <a:buNone/>
            </a:pPr>
            <a:r>
              <a:rPr lang="es-ES" dirty="0"/>
              <a:t>Para almacenar las versiones de los documentos con </a:t>
            </a:r>
            <a:r>
              <a:rPr lang="es-ES" dirty="0" err="1"/>
              <a:t>Git</a:t>
            </a:r>
            <a:r>
              <a:rPr lang="es-ES" dirty="0"/>
              <a:t> es necesario tener un servidor de control de versiones.</a:t>
            </a:r>
          </a:p>
          <a:p>
            <a:pPr marL="0" indent="0">
              <a:buNone/>
            </a:pPr>
            <a:endParaRPr lang="es-ES" dirty="0"/>
          </a:p>
          <a:p>
            <a:pPr marL="0" indent="0">
              <a:buNone/>
            </a:pPr>
            <a:r>
              <a:rPr lang="es-ES" dirty="0"/>
              <a:t>Opciones gratuitas:</a:t>
            </a:r>
          </a:p>
          <a:p>
            <a:r>
              <a:rPr lang="es-ES" dirty="0" err="1"/>
              <a:t>GitHub</a:t>
            </a:r>
            <a:endParaRPr lang="es-ES" dirty="0"/>
          </a:p>
          <a:p>
            <a:r>
              <a:rPr lang="es-ES" dirty="0" err="1"/>
              <a:t>BitBucket</a:t>
            </a:r>
            <a:endParaRPr lang="es-ES" dirty="0"/>
          </a:p>
          <a:p>
            <a:r>
              <a:rPr lang="es-ES" dirty="0" err="1"/>
              <a:t>GitLab</a:t>
            </a:r>
            <a:endParaRPr lang="es-ES" dirty="0"/>
          </a:p>
        </p:txBody>
      </p:sp>
      <p:pic>
        <p:nvPicPr>
          <p:cNvPr id="4" name="Imagen 3" descr="Git — Version Control System. Why you need a Version control software… | by  Anjali Tiwari | Towards Data Science"/>
          <p:cNvPicPr/>
          <p:nvPr/>
        </p:nvPicPr>
        <p:blipFill>
          <a:blip r:embed="rId2">
            <a:extLst>
              <a:ext uri="{28A0092B-C50C-407E-A947-70E740481C1C}">
                <a14:useLocalDpi xmlns:a14="http://schemas.microsoft.com/office/drawing/2010/main" val="0"/>
              </a:ext>
            </a:extLst>
          </a:blip>
          <a:srcRect/>
          <a:stretch>
            <a:fillRect/>
          </a:stretch>
        </p:blipFill>
        <p:spPr bwMode="auto">
          <a:xfrm>
            <a:off x="5662364" y="3140968"/>
            <a:ext cx="5727700" cy="2870200"/>
          </a:xfrm>
          <a:prstGeom prst="rect">
            <a:avLst/>
          </a:prstGeom>
          <a:noFill/>
          <a:ln>
            <a:noFill/>
          </a:ln>
        </p:spPr>
      </p:pic>
    </p:spTree>
    <p:extLst>
      <p:ext uri="{BB962C8B-B14F-4D97-AF65-F5344CB8AC3E}">
        <p14:creationId xmlns:p14="http://schemas.microsoft.com/office/powerpoint/2010/main" val="3738479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Ciclo de vida de un proyecto GIT</a:t>
            </a:r>
          </a:p>
        </p:txBody>
      </p:sp>
      <p:sp>
        <p:nvSpPr>
          <p:cNvPr id="5" name="Rectángulo 4"/>
          <p:cNvSpPr/>
          <p:nvPr/>
        </p:nvSpPr>
        <p:spPr>
          <a:xfrm>
            <a:off x="1269876" y="1732583"/>
            <a:ext cx="10729192" cy="3561488"/>
          </a:xfrm>
          <a:prstGeom prst="rect">
            <a:avLst/>
          </a:prstGeom>
        </p:spPr>
        <p:txBody>
          <a:bodyPr wrap="square">
            <a:spAutoFit/>
          </a:bodyPr>
          <a:lstStyle/>
          <a:p>
            <a:pPr>
              <a:lnSpc>
                <a:spcPct val="107000"/>
              </a:lnSpc>
              <a:spcAft>
                <a:spcPts val="800"/>
              </a:spcAft>
            </a:pPr>
            <a:r>
              <a:rPr lang="es-ES" sz="2400" dirty="0">
                <a:ea typeface="Calibri" panose="020F0502020204030204" pitchFamily="34" charset="0"/>
                <a:cs typeface="Times New Roman" panose="02020603050405020304" pitchFamily="18" charset="0"/>
              </a:rPr>
              <a:t>Un proyecto contendrá distintas ramas teniendo cada una de ellas un sentido funcional:</a:t>
            </a:r>
          </a:p>
          <a:p>
            <a:pPr>
              <a:lnSpc>
                <a:spcPct val="107000"/>
              </a:lnSpc>
              <a:spcAft>
                <a:spcPts val="800"/>
              </a:spcAft>
            </a:pPr>
            <a:endParaRPr lang="es-ES" sz="2400" dirty="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s-ES" sz="2400" b="1" dirty="0">
                <a:ea typeface="Calibri" panose="020F0502020204030204" pitchFamily="34" charset="0"/>
                <a:cs typeface="Times New Roman" panose="02020603050405020304" pitchFamily="18" charset="0"/>
              </a:rPr>
              <a:t>Master:</a:t>
            </a:r>
            <a:r>
              <a:rPr lang="es-ES" sz="2400" dirty="0">
                <a:ea typeface="Calibri" panose="020F0502020204030204" pitchFamily="34" charset="0"/>
                <a:cs typeface="Times New Roman" panose="02020603050405020304" pitchFamily="18" charset="0"/>
              </a:rPr>
              <a:t> En la rama máster se encuentran las </a:t>
            </a:r>
            <a:r>
              <a:rPr lang="es-ES" sz="2400" i="1" dirty="0" err="1">
                <a:ea typeface="Calibri" panose="020F0502020204030204" pitchFamily="34" charset="0"/>
                <a:cs typeface="Times New Roman" panose="02020603050405020304" pitchFamily="18" charset="0"/>
              </a:rPr>
              <a:t>releases</a:t>
            </a:r>
            <a:r>
              <a:rPr lang="es-ES" sz="2400" dirty="0">
                <a:ea typeface="Calibri" panose="020F0502020204030204" pitchFamily="34" charset="0"/>
                <a:cs typeface="Times New Roman" panose="02020603050405020304" pitchFamily="18" charset="0"/>
              </a:rPr>
              <a:t> (lanzamientos) estables de nuestro software. Debe ser funcional. Puede que las últimas mejoras introducidas en el software no estén disponibles todavía en esta rama.</a:t>
            </a:r>
          </a:p>
          <a:p>
            <a:pPr marL="342900" lvl="0" indent="-342900">
              <a:lnSpc>
                <a:spcPct val="107000"/>
              </a:lnSpc>
              <a:spcAft>
                <a:spcPts val="800"/>
              </a:spcAft>
              <a:buFont typeface="Symbol" panose="05050102010706020507" pitchFamily="18" charset="2"/>
              <a:buChar char=""/>
            </a:pPr>
            <a:r>
              <a:rPr lang="es-ES" sz="2400" b="1" dirty="0" err="1">
                <a:ea typeface="Calibri" panose="020F0502020204030204" pitchFamily="34" charset="0"/>
                <a:cs typeface="Times New Roman" panose="02020603050405020304" pitchFamily="18" charset="0"/>
              </a:rPr>
              <a:t>Develop</a:t>
            </a:r>
            <a:r>
              <a:rPr lang="es-ES" sz="2400" dirty="0">
                <a:ea typeface="Calibri" panose="020F0502020204030204" pitchFamily="34" charset="0"/>
                <a:cs typeface="Times New Roman" panose="02020603050405020304" pitchFamily="18" charset="0"/>
              </a:rPr>
              <a:t>: En esta rama surge de la última </a:t>
            </a:r>
            <a:r>
              <a:rPr lang="es-ES" sz="2400" i="1" dirty="0" err="1">
                <a:ea typeface="Calibri" panose="020F0502020204030204" pitchFamily="34" charset="0"/>
                <a:cs typeface="Times New Roman" panose="02020603050405020304" pitchFamily="18" charset="0"/>
              </a:rPr>
              <a:t>release</a:t>
            </a:r>
            <a:r>
              <a:rPr lang="es-ES" sz="2400" dirty="0">
                <a:ea typeface="Calibri" panose="020F0502020204030204" pitchFamily="34" charset="0"/>
                <a:cs typeface="Times New Roman" panose="02020603050405020304" pitchFamily="18" charset="0"/>
              </a:rPr>
              <a:t> de master. En ella se van integrando todas las nuevas características hasta la siguiente </a:t>
            </a:r>
            <a:r>
              <a:rPr lang="es-ES" sz="2400" i="1" dirty="0" err="1">
                <a:ea typeface="Calibri" panose="020F0502020204030204" pitchFamily="34" charset="0"/>
                <a:cs typeface="Times New Roman" panose="02020603050405020304" pitchFamily="18" charset="0"/>
              </a:rPr>
              <a:t>release</a:t>
            </a:r>
            <a:r>
              <a:rPr lang="es-ES" sz="2400" dirty="0">
                <a:ea typeface="Calibri" panose="020F0502020204030204" pitchFamily="34" charset="0"/>
                <a:cs typeface="Times New Roman" panose="02020603050405020304" pitchFamily="18" charset="0"/>
              </a:rPr>
              <a:t>.</a:t>
            </a:r>
            <a:endParaRPr lang="es-ES" sz="24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69695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Ciclo de vida de un proyecto GIT</a:t>
            </a:r>
          </a:p>
        </p:txBody>
      </p:sp>
      <p:sp>
        <p:nvSpPr>
          <p:cNvPr id="5" name="Rectángulo 4"/>
          <p:cNvSpPr/>
          <p:nvPr/>
        </p:nvSpPr>
        <p:spPr>
          <a:xfrm>
            <a:off x="1053852" y="1988840"/>
            <a:ext cx="10729192" cy="3785652"/>
          </a:xfrm>
          <a:prstGeom prst="rect">
            <a:avLst/>
          </a:prstGeom>
        </p:spPr>
        <p:txBody>
          <a:bodyPr wrap="square">
            <a:spAutoFit/>
          </a:bodyPr>
          <a:lstStyle/>
          <a:p>
            <a:pPr marL="342900" lvl="0" indent="-342900">
              <a:buFont typeface="Arial" panose="020B0604020202020204" pitchFamily="34" charset="0"/>
              <a:buChar char="•"/>
            </a:pPr>
            <a:r>
              <a:rPr lang="es-ES" sz="2400" b="1" dirty="0" err="1"/>
              <a:t>Feature</a:t>
            </a:r>
            <a:r>
              <a:rPr lang="es-ES" sz="2400" dirty="0"/>
              <a:t>: Cada nueva mejora o característica que vayamos a introducir en nuestro software tendrá una rama que contendrá su desarrollo. Salen de la rama </a:t>
            </a:r>
            <a:r>
              <a:rPr lang="es-ES" sz="2400" dirty="0" err="1"/>
              <a:t>develop</a:t>
            </a:r>
            <a:r>
              <a:rPr lang="es-ES" sz="2400" dirty="0"/>
              <a:t> completada la mejora, se vuelven a integrar.</a:t>
            </a:r>
          </a:p>
          <a:p>
            <a:pPr lvl="0"/>
            <a:endParaRPr lang="es-ES" sz="2400" dirty="0"/>
          </a:p>
          <a:p>
            <a:pPr marL="342900" lvl="0" indent="-342900">
              <a:buFont typeface="Arial" panose="020B0604020202020204" pitchFamily="34" charset="0"/>
              <a:buChar char="•"/>
            </a:pPr>
            <a:r>
              <a:rPr lang="es-ES" sz="2400" b="1" dirty="0" err="1"/>
              <a:t>Release</a:t>
            </a:r>
            <a:r>
              <a:rPr lang="es-ES" sz="2400" dirty="0"/>
              <a:t>: Las ramas de </a:t>
            </a:r>
            <a:r>
              <a:rPr lang="es-ES" sz="2400" i="1" dirty="0" err="1"/>
              <a:t>release</a:t>
            </a:r>
            <a:r>
              <a:rPr lang="es-ES" sz="2400" dirty="0"/>
              <a:t> se crean cuando se va a publicar la siguiente versión del software y surgen de la rama </a:t>
            </a:r>
            <a:r>
              <a:rPr lang="es-ES" sz="2400" i="1" dirty="0" err="1"/>
              <a:t>develop</a:t>
            </a:r>
            <a:r>
              <a:rPr lang="es-ES" sz="2400" dirty="0"/>
              <a:t>. En estas ramas, el desarrollo de nuevas características se congela, y se trabaja en arreglar bugs y generar documentación. Una vez listo para la publicación, se integra en master y se etiqueta con el número de versión correspondiente. Se integran también con </a:t>
            </a:r>
            <a:r>
              <a:rPr lang="es-ES" sz="2400" i="1" dirty="0" err="1"/>
              <a:t>develop</a:t>
            </a:r>
            <a:r>
              <a:rPr lang="es-ES" sz="2400" dirty="0"/>
              <a:t>, ya que su contenido ha podido cambiar debido a nuevas mejoras.</a:t>
            </a:r>
          </a:p>
        </p:txBody>
      </p:sp>
    </p:spTree>
    <p:extLst>
      <p:ext uri="{BB962C8B-B14F-4D97-AF65-F5344CB8AC3E}">
        <p14:creationId xmlns:p14="http://schemas.microsoft.com/office/powerpoint/2010/main" val="3637238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Ciclo de vida de un proyecto GIT</a:t>
            </a:r>
          </a:p>
        </p:txBody>
      </p:sp>
      <p:sp>
        <p:nvSpPr>
          <p:cNvPr id="5" name="Rectángulo 4"/>
          <p:cNvSpPr/>
          <p:nvPr/>
        </p:nvSpPr>
        <p:spPr>
          <a:xfrm>
            <a:off x="1053852" y="2132856"/>
            <a:ext cx="10729192" cy="1938992"/>
          </a:xfrm>
          <a:prstGeom prst="rect">
            <a:avLst/>
          </a:prstGeom>
        </p:spPr>
        <p:txBody>
          <a:bodyPr wrap="square">
            <a:spAutoFit/>
          </a:bodyPr>
          <a:lstStyle/>
          <a:p>
            <a:pPr marL="342900" lvl="0" indent="-342900">
              <a:buFont typeface="Arial" panose="020B0604020202020204" pitchFamily="34" charset="0"/>
              <a:buChar char="•"/>
            </a:pPr>
            <a:r>
              <a:rPr lang="es-ES" sz="2400" b="1" dirty="0" err="1"/>
              <a:t>Hotfix</a:t>
            </a:r>
            <a:r>
              <a:rPr lang="es-ES" sz="2400" dirty="0"/>
              <a:t>: Si nuestro código contiene bugs críticos que es necesario parchear de manera inmediata, es posible crear una rama </a:t>
            </a:r>
            <a:r>
              <a:rPr lang="es-ES" sz="2400" i="1" dirty="0" err="1"/>
              <a:t>hotfix</a:t>
            </a:r>
            <a:r>
              <a:rPr lang="es-ES" sz="2400" dirty="0"/>
              <a:t> a partir de la publicación correspondiente en la rama master. Esta rama contendrá únicamente los cambios que haya que realizar para parchear el bug. Una vez arreglado, se integrará en master, con su etiqueta de versión correspondiente y en </a:t>
            </a:r>
            <a:r>
              <a:rPr lang="es-ES" sz="2400" i="1" dirty="0" err="1"/>
              <a:t>develop</a:t>
            </a:r>
            <a:r>
              <a:rPr lang="es-ES" sz="2400" dirty="0"/>
              <a:t>.</a:t>
            </a:r>
          </a:p>
        </p:txBody>
      </p:sp>
    </p:spTree>
    <p:extLst>
      <p:ext uri="{BB962C8B-B14F-4D97-AF65-F5344CB8AC3E}">
        <p14:creationId xmlns:p14="http://schemas.microsoft.com/office/powerpoint/2010/main" val="4078358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Ciclo de vida de un proyecto GIT</a:t>
            </a:r>
          </a:p>
        </p:txBody>
      </p:sp>
      <p:pic>
        <p:nvPicPr>
          <p:cNvPr id="4" name="Imagen 3"/>
          <p:cNvPicPr>
            <a:picLocks noChangeAspect="1"/>
          </p:cNvPicPr>
          <p:nvPr/>
        </p:nvPicPr>
        <p:blipFill>
          <a:blip r:embed="rId2"/>
          <a:stretch>
            <a:fillRect/>
          </a:stretch>
        </p:blipFill>
        <p:spPr>
          <a:xfrm>
            <a:off x="1936206" y="1700808"/>
            <a:ext cx="8316414" cy="4947917"/>
          </a:xfrm>
          <a:prstGeom prst="rect">
            <a:avLst/>
          </a:prstGeom>
        </p:spPr>
      </p:pic>
    </p:spTree>
    <p:extLst>
      <p:ext uri="{BB962C8B-B14F-4D97-AF65-F5344CB8AC3E}">
        <p14:creationId xmlns:p14="http://schemas.microsoft.com/office/powerpoint/2010/main" val="402483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Probando </a:t>
            </a:r>
            <a:r>
              <a:rPr lang="es-ES" dirty="0" err="1"/>
              <a:t>Git</a:t>
            </a:r>
            <a:endParaRPr lang="es-ES" dirty="0"/>
          </a:p>
        </p:txBody>
      </p:sp>
      <p:sp>
        <p:nvSpPr>
          <p:cNvPr id="4" name="Rectángulo 3"/>
          <p:cNvSpPr/>
          <p:nvPr/>
        </p:nvSpPr>
        <p:spPr>
          <a:xfrm>
            <a:off x="1125860" y="2204864"/>
            <a:ext cx="9001000" cy="1569660"/>
          </a:xfrm>
          <a:prstGeom prst="rect">
            <a:avLst/>
          </a:prstGeom>
        </p:spPr>
        <p:txBody>
          <a:bodyPr wrap="square">
            <a:spAutoFit/>
          </a:bodyPr>
          <a:lstStyle/>
          <a:p>
            <a:pPr lvl="0"/>
            <a:r>
              <a:rPr lang="es-ES" sz="2400" dirty="0"/>
              <a:t>Ahora que ya tenemos unas cuantas nociones sobre </a:t>
            </a:r>
            <a:r>
              <a:rPr lang="es-ES" sz="2400" dirty="0" err="1"/>
              <a:t>Git</a:t>
            </a:r>
            <a:r>
              <a:rPr lang="es-ES" sz="2400" dirty="0"/>
              <a:t> vamos a realizar una pequeña prueba.</a:t>
            </a:r>
          </a:p>
          <a:p>
            <a:pPr lvl="0"/>
            <a:endParaRPr lang="es-ES" sz="2400" dirty="0"/>
          </a:p>
          <a:p>
            <a:pPr lvl="0"/>
            <a:r>
              <a:rPr lang="es-ES" sz="2400" dirty="0">
                <a:hlinkClick r:id="rId2"/>
              </a:rPr>
              <a:t>https://learngitbranching.js.org/?locale=es_ES</a:t>
            </a:r>
            <a:r>
              <a:rPr lang="es-ES" sz="2400" dirty="0"/>
              <a:t> </a:t>
            </a:r>
          </a:p>
        </p:txBody>
      </p:sp>
      <p:pic>
        <p:nvPicPr>
          <p:cNvPr id="6" name="Imagen 5"/>
          <p:cNvPicPr>
            <a:picLocks noChangeAspect="1"/>
          </p:cNvPicPr>
          <p:nvPr/>
        </p:nvPicPr>
        <p:blipFill>
          <a:blip r:embed="rId3"/>
          <a:stretch>
            <a:fillRect/>
          </a:stretch>
        </p:blipFill>
        <p:spPr>
          <a:xfrm>
            <a:off x="7750596" y="3048107"/>
            <a:ext cx="3456384" cy="3341373"/>
          </a:xfrm>
          <a:prstGeom prst="rect">
            <a:avLst/>
          </a:prstGeom>
        </p:spPr>
      </p:pic>
    </p:spTree>
    <p:extLst>
      <p:ext uri="{BB962C8B-B14F-4D97-AF65-F5344CB8AC3E}">
        <p14:creationId xmlns:p14="http://schemas.microsoft.com/office/powerpoint/2010/main" val="3209828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r>
              <a:rPr lang="es-ES" dirty="0"/>
              <a:t>Introducción</a:t>
            </a:r>
          </a:p>
        </p:txBody>
      </p:sp>
      <p:sp>
        <p:nvSpPr>
          <p:cNvPr id="14" name="Marcador de posición de contenido 13"/>
          <p:cNvSpPr>
            <a:spLocks noGrp="1"/>
          </p:cNvSpPr>
          <p:nvPr>
            <p:ph idx="1"/>
          </p:nvPr>
        </p:nvSpPr>
        <p:spPr/>
        <p:txBody>
          <a:bodyPr rtlCol="0"/>
          <a:lstStyle/>
          <a:p>
            <a:pPr marL="0" indent="0">
              <a:buNone/>
            </a:pPr>
            <a:r>
              <a:rPr lang="es-ES" dirty="0"/>
              <a:t>El sistema de control de versiones, CVS (Control </a:t>
            </a:r>
            <a:r>
              <a:rPr lang="es-ES" dirty="0" err="1"/>
              <a:t>Version</a:t>
            </a:r>
            <a:r>
              <a:rPr lang="es-ES" dirty="0"/>
              <a:t> </a:t>
            </a:r>
            <a:r>
              <a:rPr lang="es-ES" dirty="0" err="1"/>
              <a:t>System</a:t>
            </a:r>
            <a:r>
              <a:rPr lang="es-ES" dirty="0"/>
              <a:t>):</a:t>
            </a:r>
          </a:p>
          <a:p>
            <a:pPr marL="0" indent="0">
              <a:buNone/>
            </a:pPr>
            <a:endParaRPr lang="es-ES" dirty="0"/>
          </a:p>
          <a:p>
            <a:pPr rtl="0"/>
            <a:r>
              <a:rPr lang="es-ES" dirty="0"/>
              <a:t>Registra cambios de un archivo, o conjunto de ellos, a lo largo del tiempo</a:t>
            </a:r>
          </a:p>
          <a:p>
            <a:pPr rtl="0"/>
            <a:r>
              <a:rPr lang="es-ES" dirty="0"/>
              <a:t>Posibilita su recuperación, en cualquier momento de tiempo</a:t>
            </a:r>
          </a:p>
          <a:p>
            <a:pPr rtl="0"/>
            <a:r>
              <a:rPr lang="es-ES" dirty="0"/>
              <a:t>Permite revertir a un estado anterior</a:t>
            </a:r>
          </a:p>
          <a:p>
            <a:pPr rtl="0"/>
            <a:r>
              <a:rPr lang="es-ES" dirty="0"/>
              <a:t>Muy útil para el trabajo cooperativo</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r>
              <a:rPr lang="es-ES" dirty="0"/>
              <a:t>Introducción</a:t>
            </a:r>
          </a:p>
        </p:txBody>
      </p:sp>
      <p:sp>
        <p:nvSpPr>
          <p:cNvPr id="14" name="Marcador de posición de contenido 13"/>
          <p:cNvSpPr>
            <a:spLocks noGrp="1"/>
          </p:cNvSpPr>
          <p:nvPr>
            <p:ph idx="1"/>
          </p:nvPr>
        </p:nvSpPr>
        <p:spPr/>
        <p:txBody>
          <a:bodyPr rtlCol="0"/>
          <a:lstStyle/>
          <a:p>
            <a:pPr marL="0" indent="0">
              <a:buNone/>
            </a:pPr>
            <a:r>
              <a:rPr lang="es-ES" dirty="0"/>
              <a:t>Un sistema de control de versiones debe proporcionar:</a:t>
            </a:r>
          </a:p>
          <a:p>
            <a:pPr marL="0" indent="0">
              <a:buNone/>
            </a:pPr>
            <a:endParaRPr lang="es-ES" dirty="0"/>
          </a:p>
          <a:p>
            <a:r>
              <a:rPr lang="es-ES" dirty="0"/>
              <a:t>Almacenamiento</a:t>
            </a:r>
          </a:p>
          <a:p>
            <a:r>
              <a:rPr lang="es-ES" dirty="0"/>
              <a:t>Posibilidad de realizar cambios</a:t>
            </a:r>
          </a:p>
          <a:p>
            <a:r>
              <a:rPr lang="es-ES" dirty="0"/>
              <a:t>Registro histórico de las acciones realizadas</a:t>
            </a:r>
          </a:p>
        </p:txBody>
      </p:sp>
    </p:spTree>
    <p:extLst>
      <p:ext uri="{BB962C8B-B14F-4D97-AF65-F5344CB8AC3E}">
        <p14:creationId xmlns:p14="http://schemas.microsoft.com/office/powerpoint/2010/main" val="3835145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r>
              <a:rPr lang="es-ES" dirty="0"/>
              <a:t>Introducción</a:t>
            </a:r>
          </a:p>
        </p:txBody>
      </p:sp>
      <p:pic>
        <p:nvPicPr>
          <p:cNvPr id="5" name="Imagen 4" descr="Sistemas de Control de Versiones - Ulbe Group"/>
          <p:cNvPicPr/>
          <p:nvPr/>
        </p:nvPicPr>
        <p:blipFill>
          <a:blip r:embed="rId3">
            <a:extLst>
              <a:ext uri="{28A0092B-C50C-407E-A947-70E740481C1C}">
                <a14:useLocalDpi xmlns:a14="http://schemas.microsoft.com/office/drawing/2010/main" val="0"/>
              </a:ext>
            </a:extLst>
          </a:blip>
          <a:srcRect/>
          <a:stretch>
            <a:fillRect/>
          </a:stretch>
        </p:blipFill>
        <p:spPr bwMode="auto">
          <a:xfrm>
            <a:off x="2494012" y="2132856"/>
            <a:ext cx="7793360" cy="3888432"/>
          </a:xfrm>
          <a:prstGeom prst="rect">
            <a:avLst/>
          </a:prstGeom>
          <a:noFill/>
          <a:ln>
            <a:noFill/>
          </a:ln>
        </p:spPr>
      </p:pic>
    </p:spTree>
    <p:extLst>
      <p:ext uri="{BB962C8B-B14F-4D97-AF65-F5344CB8AC3E}">
        <p14:creationId xmlns:p14="http://schemas.microsoft.com/office/powerpoint/2010/main" val="600625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r>
              <a:rPr lang="es-ES" dirty="0"/>
              <a:t>Términos a conocer</a:t>
            </a:r>
          </a:p>
        </p:txBody>
      </p:sp>
      <p:sp>
        <p:nvSpPr>
          <p:cNvPr id="14" name="Marcador de posición de contenido 13"/>
          <p:cNvSpPr>
            <a:spLocks noGrp="1"/>
          </p:cNvSpPr>
          <p:nvPr>
            <p:ph idx="1"/>
          </p:nvPr>
        </p:nvSpPr>
        <p:spPr>
          <a:xfrm>
            <a:off x="1773932" y="2590800"/>
            <a:ext cx="9144000" cy="4267200"/>
          </a:xfrm>
        </p:spPr>
        <p:txBody>
          <a:bodyPr rtlCol="0"/>
          <a:lstStyle/>
          <a:p>
            <a:r>
              <a:rPr lang="es-ES" b="1" dirty="0" err="1"/>
              <a:t>Tag</a:t>
            </a:r>
            <a:r>
              <a:rPr lang="es-ES" dirty="0"/>
              <a:t>: Etiqueta. Instantánea del proyecto en el tiempo, dando un nombre concreto con el que identificarla. Se suele crear con cada nueva versión del software.</a:t>
            </a:r>
          </a:p>
          <a:p>
            <a:pPr marL="0" indent="0">
              <a:buNone/>
            </a:pPr>
            <a:endParaRPr lang="es-ES" dirty="0"/>
          </a:p>
          <a:p>
            <a:r>
              <a:rPr lang="es-ES" b="1" dirty="0" err="1"/>
              <a:t>Branch</a:t>
            </a:r>
            <a:r>
              <a:rPr lang="es-ES" dirty="0"/>
              <a:t>: Rama. Copia de archivos, carpetas o proyectos. Cuando una rama se crea se está creando una bifurcación del proyecto y pasa a haber dos líneas de desarrollo, facilitando así las pruebas.</a:t>
            </a:r>
            <a:endParaRPr lang="es-ES" b="1" dirty="0"/>
          </a:p>
        </p:txBody>
      </p:sp>
    </p:spTree>
    <p:extLst>
      <p:ext uri="{BB962C8B-B14F-4D97-AF65-F5344CB8AC3E}">
        <p14:creationId xmlns:p14="http://schemas.microsoft.com/office/powerpoint/2010/main" val="488083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r>
              <a:rPr lang="es-ES" dirty="0"/>
              <a:t>Términos a conocer</a:t>
            </a:r>
          </a:p>
        </p:txBody>
      </p:sp>
      <p:sp>
        <p:nvSpPr>
          <p:cNvPr id="14" name="Marcador de posición de contenido 13"/>
          <p:cNvSpPr>
            <a:spLocks noGrp="1"/>
          </p:cNvSpPr>
          <p:nvPr>
            <p:ph idx="1"/>
          </p:nvPr>
        </p:nvSpPr>
        <p:spPr/>
        <p:txBody>
          <a:bodyPr rtlCol="0"/>
          <a:lstStyle/>
          <a:p>
            <a:pPr marL="0" indent="0">
              <a:buNone/>
            </a:pPr>
            <a:endParaRPr lang="es-ES" dirty="0"/>
          </a:p>
          <a:p>
            <a:r>
              <a:rPr lang="es-ES" b="1" dirty="0" err="1"/>
              <a:t>Merge</a:t>
            </a:r>
            <a:r>
              <a:rPr lang="es-ES" dirty="0"/>
              <a:t>: Fusión. Permite unir los diferentes cambios realizados sobre un archivo en una única versión, por ejemplo para unir los cambios realizados en dos ramas.</a:t>
            </a:r>
          </a:p>
          <a:p>
            <a:pPr marL="0" indent="0">
              <a:buNone/>
            </a:pPr>
            <a:endParaRPr lang="es-ES" dirty="0"/>
          </a:p>
          <a:p>
            <a:r>
              <a:rPr lang="es-ES" b="1" dirty="0" err="1"/>
              <a:t>Checkout</a:t>
            </a:r>
            <a:r>
              <a:rPr lang="es-ES" dirty="0"/>
              <a:t>: Descargarse una copia de archivos, carpetas o proyectos al equipo local de cualquier versión existente. Cuando se hace </a:t>
            </a:r>
            <a:r>
              <a:rPr lang="es-ES" dirty="0" err="1"/>
              <a:t>checkout</a:t>
            </a:r>
            <a:r>
              <a:rPr lang="es-ES" dirty="0"/>
              <a:t>, se vincula el proyecto local con el del repositorio.</a:t>
            </a:r>
          </a:p>
          <a:p>
            <a:endParaRPr lang="es-ES" b="1" dirty="0"/>
          </a:p>
        </p:txBody>
      </p:sp>
    </p:spTree>
    <p:extLst>
      <p:ext uri="{BB962C8B-B14F-4D97-AF65-F5344CB8AC3E}">
        <p14:creationId xmlns:p14="http://schemas.microsoft.com/office/powerpoint/2010/main" val="246699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r>
              <a:rPr lang="es-ES" dirty="0"/>
              <a:t>Términos a conocer</a:t>
            </a:r>
          </a:p>
        </p:txBody>
      </p:sp>
      <p:sp>
        <p:nvSpPr>
          <p:cNvPr id="14" name="Marcador de posición de contenido 13"/>
          <p:cNvSpPr>
            <a:spLocks noGrp="1"/>
          </p:cNvSpPr>
          <p:nvPr>
            <p:ph idx="1"/>
          </p:nvPr>
        </p:nvSpPr>
        <p:spPr/>
        <p:txBody>
          <a:bodyPr rtlCol="0"/>
          <a:lstStyle/>
          <a:p>
            <a:pPr marL="0" indent="0">
              <a:buNone/>
            </a:pPr>
            <a:endParaRPr lang="es-ES" dirty="0"/>
          </a:p>
          <a:p>
            <a:r>
              <a:rPr lang="en-GB" b="1" dirty="0"/>
              <a:t>Commit o check-in</a:t>
            </a:r>
            <a:r>
              <a:rPr lang="en-GB" dirty="0"/>
              <a:t>: </a:t>
            </a:r>
            <a:r>
              <a:rPr lang="en-GB" dirty="0" err="1"/>
              <a:t>Confirmar</a:t>
            </a:r>
            <a:r>
              <a:rPr lang="en-GB" dirty="0"/>
              <a:t>. </a:t>
            </a:r>
            <a:r>
              <a:rPr lang="es-ES" dirty="0"/>
              <a:t>Cuando se quieren integrar los cambios realizados en local al repositorio se ha de hacer un </a:t>
            </a:r>
            <a:r>
              <a:rPr lang="es-ES" dirty="0" err="1"/>
              <a:t>commit</a:t>
            </a:r>
            <a:r>
              <a:rPr lang="es-ES" dirty="0"/>
              <a:t>.</a:t>
            </a:r>
          </a:p>
          <a:p>
            <a:r>
              <a:rPr lang="es-ES" b="1" dirty="0" err="1"/>
              <a:t>Update</a:t>
            </a:r>
            <a:r>
              <a:rPr lang="es-ES" dirty="0"/>
              <a:t>: Actualizar los archivos locales con los cambios del repositorio.</a:t>
            </a:r>
          </a:p>
          <a:p>
            <a:r>
              <a:rPr lang="es-ES" b="1" dirty="0"/>
              <a:t>Conflicto</a:t>
            </a:r>
            <a:r>
              <a:rPr lang="es-ES" dirty="0"/>
              <a:t>: Se produce cuando el sistema no es capaz de realizar la fusión. El usuario deberá resolverlo manualmente combinando los cambios o eligiendo uno de ellos.</a:t>
            </a:r>
          </a:p>
          <a:p>
            <a:endParaRPr lang="es-ES" dirty="0"/>
          </a:p>
          <a:p>
            <a:endParaRPr lang="es-ES" b="1" dirty="0"/>
          </a:p>
        </p:txBody>
      </p:sp>
    </p:spTree>
    <p:extLst>
      <p:ext uri="{BB962C8B-B14F-4D97-AF65-F5344CB8AC3E}">
        <p14:creationId xmlns:p14="http://schemas.microsoft.com/office/powerpoint/2010/main" val="180601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r>
              <a:rPr lang="es-ES" dirty="0"/>
              <a:t>Clasificación según su arquitectura</a:t>
            </a:r>
          </a:p>
        </p:txBody>
      </p:sp>
      <p:sp>
        <p:nvSpPr>
          <p:cNvPr id="14" name="Marcador de posición de contenido 13"/>
          <p:cNvSpPr>
            <a:spLocks noGrp="1"/>
          </p:cNvSpPr>
          <p:nvPr>
            <p:ph idx="1"/>
          </p:nvPr>
        </p:nvSpPr>
        <p:spPr/>
        <p:txBody>
          <a:bodyPr rtlCol="0"/>
          <a:lstStyle/>
          <a:p>
            <a:pPr marL="0" indent="0">
              <a:buNone/>
            </a:pPr>
            <a:endParaRPr lang="es-ES" dirty="0"/>
          </a:p>
          <a:p>
            <a:pPr marL="0" indent="0">
              <a:buNone/>
            </a:pPr>
            <a:endParaRPr lang="es-ES" dirty="0"/>
          </a:p>
          <a:p>
            <a:endParaRPr lang="es-ES" b="1" dirty="0"/>
          </a:p>
        </p:txBody>
      </p:sp>
      <p:grpSp>
        <p:nvGrpSpPr>
          <p:cNvPr id="5" name="Grupo 4"/>
          <p:cNvGrpSpPr/>
          <p:nvPr/>
        </p:nvGrpSpPr>
        <p:grpSpPr>
          <a:xfrm>
            <a:off x="765821" y="1925597"/>
            <a:ext cx="10657184" cy="3972491"/>
            <a:chOff x="765821" y="1925597"/>
            <a:chExt cx="10657184" cy="3972491"/>
          </a:xfrm>
        </p:grpSpPr>
        <p:grpSp>
          <p:nvGrpSpPr>
            <p:cNvPr id="4" name="Grupo 3"/>
            <p:cNvGrpSpPr/>
            <p:nvPr/>
          </p:nvGrpSpPr>
          <p:grpSpPr>
            <a:xfrm>
              <a:off x="765821" y="1925597"/>
              <a:ext cx="10657184" cy="3972491"/>
              <a:chOff x="765821" y="1925597"/>
              <a:chExt cx="10657184" cy="3972491"/>
            </a:xfrm>
          </p:grpSpPr>
          <p:pic>
            <p:nvPicPr>
              <p:cNvPr id="1026" name="Picture 2" descr="https://blogs.deusto.es/master-informatica/wp-content/uploads/sites/22/2017/10/blockchain_visual_v2-iloveimg-cropp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821" y="1925597"/>
                <a:ext cx="10657184" cy="3972491"/>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2890056" y="3402636"/>
                <a:ext cx="1656184" cy="757130"/>
              </a:xfrm>
              <a:prstGeom prst="rect">
                <a:avLst/>
              </a:prstGeom>
              <a:solidFill>
                <a:srgbClr val="FE9D25"/>
              </a:solidFill>
            </p:spPr>
            <p:txBody>
              <a:bodyPr wrap="square" rtlCol="0">
                <a:spAutoFit/>
              </a:bodyPr>
              <a:lstStyle/>
              <a:p>
                <a:pPr algn="ctr">
                  <a:lnSpc>
                    <a:spcPct val="90000"/>
                  </a:lnSpc>
                </a:pPr>
                <a:r>
                  <a:rPr lang="es-ES" sz="2400" dirty="0"/>
                  <a:t>BBDD</a:t>
                </a:r>
                <a:br>
                  <a:rPr lang="es-ES" sz="2400" dirty="0"/>
                </a:br>
                <a:r>
                  <a:rPr lang="es-ES" sz="2400" dirty="0"/>
                  <a:t>CENTRAL</a:t>
                </a:r>
              </a:p>
            </p:txBody>
          </p:sp>
        </p:grpSp>
        <p:sp>
          <p:nvSpPr>
            <p:cNvPr id="6" name="CuadroTexto 5"/>
            <p:cNvSpPr txBox="1"/>
            <p:nvPr/>
          </p:nvSpPr>
          <p:spPr>
            <a:xfrm>
              <a:off x="2205980" y="5413406"/>
              <a:ext cx="3024336" cy="424732"/>
            </a:xfrm>
            <a:prstGeom prst="rect">
              <a:avLst/>
            </a:prstGeom>
            <a:solidFill>
              <a:schemeClr val="tx1">
                <a:lumMod val="95000"/>
              </a:schemeClr>
            </a:solidFill>
            <a:ln>
              <a:solidFill>
                <a:schemeClr val="tx1">
                  <a:lumMod val="95000"/>
                </a:schemeClr>
              </a:solidFill>
            </a:ln>
          </p:spPr>
          <p:txBody>
            <a:bodyPr wrap="square" rtlCol="0">
              <a:spAutoFit/>
            </a:bodyPr>
            <a:lstStyle/>
            <a:p>
              <a:pPr>
                <a:lnSpc>
                  <a:spcPct val="90000"/>
                </a:lnSpc>
              </a:pPr>
              <a:r>
                <a:rPr lang="es-ES" sz="2400" b="1" dirty="0">
                  <a:solidFill>
                    <a:srgbClr val="FE9D25"/>
                  </a:solidFill>
                </a:rPr>
                <a:t>Sistema centralizado</a:t>
              </a:r>
            </a:p>
          </p:txBody>
        </p:sp>
        <p:sp>
          <p:nvSpPr>
            <p:cNvPr id="7" name="CuadroTexto 6"/>
            <p:cNvSpPr txBox="1"/>
            <p:nvPr/>
          </p:nvSpPr>
          <p:spPr>
            <a:xfrm>
              <a:off x="7848201" y="5394366"/>
              <a:ext cx="2880320" cy="424732"/>
            </a:xfrm>
            <a:prstGeom prst="rect">
              <a:avLst/>
            </a:prstGeom>
            <a:solidFill>
              <a:schemeClr val="tx1">
                <a:lumMod val="95000"/>
              </a:schemeClr>
            </a:solidFill>
            <a:ln>
              <a:solidFill>
                <a:schemeClr val="tx1">
                  <a:lumMod val="95000"/>
                </a:schemeClr>
              </a:solidFill>
            </a:ln>
          </p:spPr>
          <p:txBody>
            <a:bodyPr wrap="square" rtlCol="0">
              <a:spAutoFit/>
            </a:bodyPr>
            <a:lstStyle/>
            <a:p>
              <a:pPr>
                <a:lnSpc>
                  <a:spcPct val="90000"/>
                </a:lnSpc>
              </a:pPr>
              <a:r>
                <a:rPr lang="es-ES" sz="2400" b="1" dirty="0">
                  <a:solidFill>
                    <a:srgbClr val="FE9D25"/>
                  </a:solidFill>
                </a:rPr>
                <a:t>Sistema distribuido</a:t>
              </a:r>
            </a:p>
          </p:txBody>
        </p:sp>
      </p:grpSp>
    </p:spTree>
    <p:extLst>
      <p:ext uri="{BB962C8B-B14F-4D97-AF65-F5344CB8AC3E}">
        <p14:creationId xmlns:p14="http://schemas.microsoft.com/office/powerpoint/2010/main" val="9286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16 x 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_9529500_TF02804846_TF02804846" id="{65FD6923-A55A-4D8A-AB6E-792F5126A260}" vid="{862C69AA-365A-4DD1-97BC-168A1699736E}"/>
    </a:ext>
  </a:extLst>
</a:theme>
</file>

<file path=ppt/theme/theme2.xml><?xml version="1.0" encoding="utf-8"?>
<a:theme xmlns:a="http://schemas.openxmlformats.org/drawingml/2006/main" name="Tema de Offic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Presentación de pizarra para el ámbito educativo (panorámica)</Template>
  <TotalTime>502</TotalTime>
  <Words>1362</Words>
  <Application>Microsoft Office PowerPoint</Application>
  <PresentationFormat>Personalizado</PresentationFormat>
  <Paragraphs>145</Paragraphs>
  <Slides>28</Slides>
  <Notes>18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28</vt:i4>
      </vt:variant>
    </vt:vector>
  </HeadingPairs>
  <TitlesOfParts>
    <vt:vector size="34" baseType="lpstr">
      <vt:lpstr>Arial</vt:lpstr>
      <vt:lpstr>Calibri</vt:lpstr>
      <vt:lpstr>Consolas</vt:lpstr>
      <vt:lpstr>Corbel</vt:lpstr>
      <vt:lpstr>Symbol</vt:lpstr>
      <vt:lpstr>Pizarra 16 x 9</vt:lpstr>
      <vt:lpstr>  Control de versiones</vt:lpstr>
      <vt:lpstr>Introducción</vt:lpstr>
      <vt:lpstr>Introducción</vt:lpstr>
      <vt:lpstr>Introducción</vt:lpstr>
      <vt:lpstr>Introducción</vt:lpstr>
      <vt:lpstr>Términos a conocer</vt:lpstr>
      <vt:lpstr>Términos a conocer</vt:lpstr>
      <vt:lpstr>Términos a conocer</vt:lpstr>
      <vt:lpstr>Clasificación según su arquitectura</vt:lpstr>
      <vt:lpstr>Sistema centralizado</vt:lpstr>
      <vt:lpstr>Sistema centralizado</vt:lpstr>
      <vt:lpstr>Sistema centralizado</vt:lpstr>
      <vt:lpstr>Sistema distribuido</vt:lpstr>
      <vt:lpstr>Sistema distribuido</vt:lpstr>
      <vt:lpstr>Sistema distribuido</vt:lpstr>
      <vt:lpstr>GIT</vt:lpstr>
      <vt:lpstr>Introducción a GIT</vt:lpstr>
      <vt:lpstr>Introducción a GIT</vt:lpstr>
      <vt:lpstr>Flujo de trabajo (Workflow)</vt:lpstr>
      <vt:lpstr>Archivos en GIT</vt:lpstr>
      <vt:lpstr>Archivos en GIT</vt:lpstr>
      <vt:lpstr>Servidores de repositorio</vt:lpstr>
      <vt:lpstr>Ciclo de vida de un proyecto GIT</vt:lpstr>
      <vt:lpstr>Ciclo de vida de un proyecto GIT</vt:lpstr>
      <vt:lpstr>Ciclo de vida de un proyecto GIT</vt:lpstr>
      <vt:lpstr>Ciclo de vida de un proyecto GIT</vt:lpstr>
      <vt:lpstr>Probando Git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de versiones</dc:title>
  <dc:creator>roberto martin garzon</dc:creator>
  <cp:lastModifiedBy>Herrera Llerena Miguel A</cp:lastModifiedBy>
  <cp:revision>22</cp:revision>
  <dcterms:created xsi:type="dcterms:W3CDTF">2021-09-23T16:55:30Z</dcterms:created>
  <dcterms:modified xsi:type="dcterms:W3CDTF">2022-09-26T10:34:42Z</dcterms:modified>
</cp:coreProperties>
</file>