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2"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10" r:id="rId51"/>
    <p:sldId id="311" r:id="rId52"/>
    <p:sldId id="309" r:id="rId53"/>
    <p:sldId id="312" r:id="rId54"/>
    <p:sldId id="31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rubyist.net/~matz/"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p:txBody>
          <a:bodyPr/>
          <a:lstStyle/>
          <a:p>
            <a:r>
              <a:rPr lang="es-CO" dirty="0"/>
              <a:t>     Ruby</a:t>
            </a:r>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p:txBody>
          <a:bodyPr/>
          <a:lstStyle/>
          <a:p>
            <a:r>
              <a:rPr lang="es-CO" dirty="0"/>
              <a:t>Un lenguaje de programación dinámico y de código abierto enfocado en la simplicidad y productividad</a:t>
            </a:r>
          </a:p>
          <a:p>
            <a:r>
              <a:rPr lang="es-CO" dirty="0"/>
              <a:t> </a:t>
            </a:r>
            <a:r>
              <a:rPr lang="es-CO" u="sng" dirty="0" err="1">
                <a:hlinkClick r:id="rId2"/>
              </a:rPr>
              <a:t>Yukihiro</a:t>
            </a:r>
            <a:r>
              <a:rPr lang="es-CO" u="sng" dirty="0">
                <a:hlinkClick r:id="rId2"/>
              </a:rPr>
              <a:t> “</a:t>
            </a:r>
            <a:r>
              <a:rPr lang="es-CO" u="sng" dirty="0" err="1">
                <a:hlinkClick r:id="rId2"/>
              </a:rPr>
              <a:t>Matz</a:t>
            </a:r>
            <a:r>
              <a:rPr lang="es-CO" u="sng" dirty="0">
                <a:hlinkClick r:id="rId2"/>
              </a:rPr>
              <a:t>” Matsumoto</a:t>
            </a:r>
            <a:endParaRPr lang="es-CO" dirty="0"/>
          </a:p>
        </p:txBody>
      </p:sp>
      <p:pic>
        <p:nvPicPr>
          <p:cNvPr id="13" name="Imagen 12">
            <a:extLst>
              <a:ext uri="{FF2B5EF4-FFF2-40B4-BE49-F238E27FC236}">
                <a16:creationId xmlns:a16="http://schemas.microsoft.com/office/drawing/2014/main" id="{0A044379-6494-4764-B570-837F8E1F200A}"/>
              </a:ext>
            </a:extLst>
          </p:cNvPr>
          <p:cNvPicPr>
            <a:picLocks noChangeAspect="1"/>
          </p:cNvPicPr>
          <p:nvPr/>
        </p:nvPicPr>
        <p:blipFill>
          <a:blip r:embed="rId3"/>
          <a:stretch>
            <a:fillRect/>
          </a:stretch>
        </p:blipFill>
        <p:spPr>
          <a:xfrm>
            <a:off x="2761491" y="3933042"/>
            <a:ext cx="708653" cy="711816"/>
          </a:xfrm>
          <a:prstGeom prst="rect">
            <a:avLst/>
          </a:prstGeom>
        </p:spPr>
      </p:pic>
    </p:spTree>
    <p:extLst>
      <p:ext uri="{BB962C8B-B14F-4D97-AF65-F5344CB8AC3E}">
        <p14:creationId xmlns:p14="http://schemas.microsoft.com/office/powerpoint/2010/main" val="286161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E662-BDB6-405F-8EAB-D5210972131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4C6A052-D048-4496-B3BA-0F0D9FE63739}"/>
              </a:ext>
            </a:extLst>
          </p:cNvPr>
          <p:cNvSpPr>
            <a:spLocks noGrp="1"/>
          </p:cNvSpPr>
          <p:nvPr>
            <p:ph idx="1"/>
          </p:nvPr>
        </p:nvSpPr>
        <p:spPr/>
        <p:txBody>
          <a:bodyPr>
            <a:normAutofit fontScale="55000" lnSpcReduction="20000"/>
          </a:bodyPr>
          <a:lstStyle/>
          <a:p>
            <a:pPr marL="0" indent="0">
              <a:lnSpc>
                <a:spcPct val="120000"/>
              </a:lnSpc>
              <a:spcBef>
                <a:spcPts val="0"/>
              </a:spcBef>
              <a:buNone/>
            </a:pPr>
            <a:r>
              <a:rPr lang="es-CO" sz="2900" dirty="0" err="1">
                <a:solidFill>
                  <a:srgbClr val="000000"/>
                </a:solidFill>
                <a:latin typeface="DejaVuSansMono"/>
              </a:rPr>
              <a:t>person</a:t>
            </a:r>
            <a:r>
              <a:rPr lang="es-CO" sz="2900" dirty="0">
                <a:solidFill>
                  <a:srgbClr val="000000"/>
                </a:solidFill>
                <a:latin typeface="DejaVuSansMono"/>
              </a:rPr>
              <a:t> = </a:t>
            </a:r>
            <a:r>
              <a:rPr lang="es-CO" sz="2900" i="1" dirty="0">
                <a:solidFill>
                  <a:srgbClr val="191191"/>
                </a:solidFill>
                <a:latin typeface="DejaVuSansMono-Oblique"/>
              </a:rPr>
              <a:t>"Tim"</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in 'person' is a </a:t>
            </a:r>
            <a:r>
              <a:rPr lang="en-US" sz="2900" dirty="0">
                <a:solidFill>
                  <a:srgbClr val="000000"/>
                </a:solidFill>
                <a:latin typeface="DejaVuSansMono"/>
              </a:rPr>
              <a:t>#{</a:t>
            </a:r>
            <a:r>
              <a:rPr lang="en-US" sz="2900" dirty="0" err="1">
                <a:solidFill>
                  <a:srgbClr val="000000"/>
                </a:solidFill>
                <a:latin typeface="DejaVuSansMono"/>
              </a:rPr>
              <a:t>person.class</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"The object has an id of </a:t>
            </a:r>
            <a:r>
              <a:rPr lang="en-US" sz="2900" dirty="0">
                <a:solidFill>
                  <a:srgbClr val="000000"/>
                </a:solidFill>
                <a:latin typeface="DejaVuSansMono"/>
              </a:rPr>
              <a:t>#{</a:t>
            </a:r>
            <a:r>
              <a:rPr lang="en-US" sz="2900" dirty="0" err="1">
                <a:solidFill>
                  <a:srgbClr val="000000"/>
                </a:solidFill>
                <a:latin typeface="DejaVuSansMono"/>
              </a:rPr>
              <a:t>person.object_id</a:t>
            </a:r>
            <a:r>
              <a:rPr lang="en-US" sz="2900" dirty="0">
                <a:solidFill>
                  <a:srgbClr val="000000"/>
                </a:solidFill>
                <a:latin typeface="DejaVuSansMono"/>
              </a:rPr>
              <a:t>}</a:t>
            </a:r>
            <a:r>
              <a:rPr lang="en-US" sz="2900" i="1" dirty="0">
                <a:solidFill>
                  <a:srgbClr val="191191"/>
                </a:solidFill>
                <a:latin typeface="DejaVuSansMono-Oblique"/>
              </a:rPr>
              <a:t>"</a:t>
            </a:r>
          </a:p>
          <a:p>
            <a:pPr marL="0" indent="0">
              <a:lnSpc>
                <a:spcPct val="120000"/>
              </a:lnSpc>
              <a:spcBef>
                <a:spcPts val="0"/>
              </a:spcBef>
              <a:buNone/>
            </a:pPr>
            <a:r>
              <a:rPr lang="en-US" sz="2900" dirty="0">
                <a:solidFill>
                  <a:srgbClr val="000000"/>
                </a:solidFill>
                <a:latin typeface="DejaVuSansMono"/>
              </a:rPr>
              <a:t>puts </a:t>
            </a:r>
            <a:r>
              <a:rPr lang="en-US" sz="2900" i="1" dirty="0">
                <a:solidFill>
                  <a:srgbClr val="191191"/>
                </a:solidFill>
                <a:latin typeface="DejaVuSansMono-Oblique"/>
              </a:rPr>
              <a:t>"and a value of '</a:t>
            </a:r>
            <a:r>
              <a:rPr lang="en-US" sz="2900" dirty="0">
                <a:solidFill>
                  <a:srgbClr val="000000"/>
                </a:solidFill>
                <a:latin typeface="DejaVuSansMono"/>
              </a:rPr>
              <a:t>#{person}</a:t>
            </a:r>
            <a:r>
              <a:rPr lang="en-US" sz="2900" i="1" dirty="0">
                <a:solidFill>
                  <a:srgbClr val="191191"/>
                </a:solidFill>
                <a:latin typeface="DejaVuSansMono-Oblique"/>
              </a:rPr>
              <a:t>’”</a:t>
            </a:r>
          </a:p>
          <a:p>
            <a:pPr marL="0" indent="0">
              <a:lnSpc>
                <a:spcPct val="120000"/>
              </a:lnSpc>
              <a:spcBef>
                <a:spcPts val="0"/>
              </a:spcBef>
              <a:buNone/>
            </a:pPr>
            <a:endParaRPr lang="es-CO" i="1" dirty="0">
              <a:solidFill>
                <a:srgbClr val="000000"/>
              </a:solidFill>
              <a:latin typeface="PalatinoLinotype-Italic"/>
            </a:endParaRPr>
          </a:p>
          <a:p>
            <a:pPr marL="0" indent="0">
              <a:lnSpc>
                <a:spcPct val="120000"/>
              </a:lnSpc>
              <a:spcBef>
                <a:spcPts val="0"/>
              </a:spcBef>
              <a:buNone/>
            </a:pPr>
            <a:r>
              <a:rPr lang="es-CO" sz="2900" i="1" dirty="0">
                <a:solidFill>
                  <a:srgbClr val="000000"/>
                </a:solidFill>
                <a:latin typeface="PalatinoLinotype-Italic"/>
              </a:rPr>
              <a:t>produces:</a:t>
            </a:r>
          </a:p>
          <a:p>
            <a:pPr marL="0" indent="0">
              <a:lnSpc>
                <a:spcPct val="120000"/>
              </a:lnSpc>
              <a:spcBef>
                <a:spcPts val="0"/>
              </a:spcBef>
              <a:buNone/>
            </a:pPr>
            <a:r>
              <a:rPr lang="en-US" sz="2900" dirty="0">
                <a:solidFill>
                  <a:srgbClr val="000000"/>
                </a:solidFill>
                <a:latin typeface="DejaVuSansMono"/>
              </a:rPr>
              <a:t>The object in 'person' is a String</a:t>
            </a:r>
          </a:p>
          <a:p>
            <a:pPr marL="0" indent="0">
              <a:lnSpc>
                <a:spcPct val="120000"/>
              </a:lnSpc>
              <a:spcBef>
                <a:spcPts val="0"/>
              </a:spcBef>
              <a:buNone/>
            </a:pPr>
            <a:r>
              <a:rPr lang="en-US" sz="2900" dirty="0">
                <a:solidFill>
                  <a:srgbClr val="000000"/>
                </a:solidFill>
                <a:latin typeface="DejaVuSansMono"/>
              </a:rPr>
              <a:t>The object has an id of 70230663692980</a:t>
            </a:r>
          </a:p>
          <a:p>
            <a:pPr marL="0" indent="0">
              <a:lnSpc>
                <a:spcPct val="120000"/>
              </a:lnSpc>
              <a:spcBef>
                <a:spcPts val="0"/>
              </a:spcBef>
              <a:buNone/>
            </a:pPr>
            <a:r>
              <a:rPr lang="en-US" sz="2900" dirty="0">
                <a:solidFill>
                  <a:srgbClr val="000000"/>
                </a:solidFill>
                <a:latin typeface="DejaVuSansMono"/>
              </a:rPr>
              <a:t>and a value of 'Tim’</a:t>
            </a:r>
          </a:p>
          <a:p>
            <a:pPr>
              <a:lnSpc>
                <a:spcPct val="120000"/>
              </a:lnSpc>
              <a:spcBef>
                <a:spcPts val="0"/>
              </a:spcBef>
            </a:pPr>
            <a:r>
              <a:rPr lang="en-US" sz="2900" dirty="0"/>
              <a:t>On the first line, Ruby creates a new string object with the value Tim. A reference to this object is placed in the local variable person. A quick check shows that the variable has indeed taken on the personality of a string, with an object ID, a class, and a value.</a:t>
            </a:r>
          </a:p>
          <a:p>
            <a:pPr>
              <a:lnSpc>
                <a:spcPct val="120000"/>
              </a:lnSpc>
              <a:spcBef>
                <a:spcPts val="0"/>
              </a:spcBef>
            </a:pPr>
            <a:r>
              <a:rPr lang="en-US" sz="2900" dirty="0"/>
              <a:t>So, is a variable an object? In Ruby, the answer is “no.” A variable is simply a reference to </a:t>
            </a:r>
            <a:r>
              <a:rPr lang="es-CO" sz="2900" dirty="0" err="1"/>
              <a:t>an</a:t>
            </a:r>
            <a:r>
              <a:rPr lang="es-CO" sz="2900" dirty="0"/>
              <a:t> </a:t>
            </a:r>
            <a:r>
              <a:rPr lang="es-CO" sz="2900" dirty="0" err="1"/>
              <a:t>object</a:t>
            </a:r>
            <a:r>
              <a:rPr lang="es-CO" sz="2900" dirty="0"/>
              <a:t>.</a:t>
            </a:r>
          </a:p>
        </p:txBody>
      </p:sp>
    </p:spTree>
    <p:extLst>
      <p:ext uri="{BB962C8B-B14F-4D97-AF65-F5344CB8AC3E}">
        <p14:creationId xmlns:p14="http://schemas.microsoft.com/office/powerpoint/2010/main" val="22384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396CC-51BF-4000-B41F-80EB7A56658A}"/>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81FD73DB-D0DA-4728-B95C-56296851E39D}"/>
              </a:ext>
            </a:extLst>
          </p:cNvPr>
          <p:cNvSpPr>
            <a:spLocks noGrp="1"/>
          </p:cNvSpPr>
          <p:nvPr>
            <p:ph idx="1"/>
          </p:nvPr>
        </p:nvSpPr>
        <p:spPr/>
        <p:txBody>
          <a:bodyPr>
            <a:normAutofit/>
          </a:bodyPr>
          <a:lstStyle/>
          <a:p>
            <a:pPr marL="0" indent="0">
              <a:buNone/>
            </a:pPr>
            <a:r>
              <a:rPr lang="es-CO" dirty="0" err="1">
                <a:solidFill>
                  <a:srgbClr val="000000"/>
                </a:solidFill>
                <a:latin typeface="DejaVuSansMono"/>
              </a:rPr>
              <a:t>person1</a:t>
            </a:r>
            <a:r>
              <a:rPr lang="es-CO" dirty="0">
                <a:solidFill>
                  <a:srgbClr val="000000"/>
                </a:solidFill>
                <a:latin typeface="DejaVuSansMono"/>
              </a:rPr>
              <a:t> = </a:t>
            </a:r>
            <a:r>
              <a:rPr lang="es-CO" i="1" dirty="0">
                <a:solidFill>
                  <a:srgbClr val="191191"/>
                </a:solidFill>
                <a:latin typeface="DejaVuSansMono-Oblique"/>
              </a:rPr>
              <a:t>"Tim"</a:t>
            </a:r>
          </a:p>
          <a:p>
            <a:pPr marL="0" indent="0">
              <a:buNone/>
            </a:pPr>
            <a:r>
              <a:rPr lang="es-CO" dirty="0" err="1">
                <a:solidFill>
                  <a:srgbClr val="000000"/>
                </a:solidFill>
                <a:latin typeface="DejaVuSansMono"/>
              </a:rPr>
              <a:t>person2</a:t>
            </a:r>
            <a:r>
              <a:rPr lang="es-CO" dirty="0">
                <a:solidFill>
                  <a:srgbClr val="000000"/>
                </a:solidFill>
                <a:latin typeface="DejaVuSansMono"/>
              </a:rPr>
              <a:t> = </a:t>
            </a:r>
            <a:r>
              <a:rPr lang="es-CO" dirty="0" err="1">
                <a:solidFill>
                  <a:srgbClr val="000000"/>
                </a:solidFill>
                <a:latin typeface="DejaVuSansMono"/>
              </a:rPr>
              <a:t>person1</a:t>
            </a:r>
            <a:endParaRPr lang="es-CO" dirty="0">
              <a:solidFill>
                <a:srgbClr val="000000"/>
              </a:solidFill>
              <a:latin typeface="DejaVuSansMono"/>
            </a:endParaRPr>
          </a:p>
          <a:p>
            <a:pPr marL="0" indent="0">
              <a:buNone/>
            </a:pPr>
            <a:r>
              <a:rPr lang="es-CO" dirty="0" err="1">
                <a:solidFill>
                  <a:srgbClr val="000000"/>
                </a:solidFill>
                <a:latin typeface="DejaVuSansMono"/>
              </a:rPr>
              <a:t>person1</a:t>
            </a:r>
            <a:r>
              <a:rPr lang="es-CO" dirty="0">
                <a:solidFill>
                  <a:srgbClr val="000000"/>
                </a:solidFill>
                <a:latin typeface="DejaVuSansMono"/>
              </a:rPr>
              <a:t>[0] = </a:t>
            </a:r>
            <a:r>
              <a:rPr lang="es-CO" i="1" dirty="0">
                <a:solidFill>
                  <a:srgbClr val="191191"/>
                </a:solidFill>
                <a:latin typeface="DejaVuSansMono-Oblique"/>
              </a:rPr>
              <a:t>'J'</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person1</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person1</a:t>
            </a:r>
            <a:r>
              <a:rPr lang="es-CO" dirty="0">
                <a:solidFill>
                  <a:srgbClr val="000000"/>
                </a:solidFill>
                <a:latin typeface="DejaVuSansMono"/>
              </a:rPr>
              <a:t>}</a:t>
            </a:r>
            <a:r>
              <a:rPr lang="es-CO" i="1" dirty="0">
                <a:solidFill>
                  <a:srgbClr val="191191"/>
                </a:solidFill>
                <a:latin typeface="DejaVuSansMono-Oblique"/>
              </a:rPr>
              <a:t>"</a:t>
            </a:r>
          </a:p>
          <a:p>
            <a:pPr marL="0" indent="0">
              <a:buNone/>
            </a:pP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person2</a:t>
            </a:r>
            <a:r>
              <a:rPr lang="es-CO" i="1" dirty="0">
                <a:solidFill>
                  <a:srgbClr val="191191"/>
                </a:solidFill>
                <a:latin typeface="DejaVuSansMono-Oblique"/>
              </a:rPr>
              <a:t> </a:t>
            </a:r>
            <a:r>
              <a:rPr lang="es-CO" i="1" dirty="0" err="1">
                <a:solidFill>
                  <a:srgbClr val="191191"/>
                </a:solidFill>
                <a:latin typeface="DejaVuSansMono-Oblique"/>
              </a:rPr>
              <a:t>is</a:t>
            </a:r>
            <a:r>
              <a:rPr lang="es-CO" i="1" dirty="0">
                <a:solidFill>
                  <a:srgbClr val="191191"/>
                </a:solidFill>
                <a:latin typeface="DejaVuSansMono-Oblique"/>
              </a:rPr>
              <a:t> </a:t>
            </a:r>
            <a:r>
              <a:rPr lang="es-CO" dirty="0">
                <a:solidFill>
                  <a:srgbClr val="000000"/>
                </a:solidFill>
                <a:latin typeface="DejaVuSansMono"/>
              </a:rPr>
              <a:t>#{</a:t>
            </a:r>
            <a:r>
              <a:rPr lang="es-CO" dirty="0" err="1">
                <a:solidFill>
                  <a:srgbClr val="000000"/>
                </a:solidFill>
                <a:latin typeface="DejaVuSansMono"/>
              </a:rPr>
              <a:t>person2</a:t>
            </a:r>
            <a:r>
              <a:rPr lang="es-CO" dirty="0">
                <a:solidFill>
                  <a:srgbClr val="000000"/>
                </a:solidFill>
                <a:latin typeface="DejaVuSansMono"/>
              </a:rPr>
              <a:t>}</a:t>
            </a:r>
            <a:r>
              <a:rPr lang="es-CO" i="1" dirty="0">
                <a:solidFill>
                  <a:srgbClr val="191191"/>
                </a:solidFill>
                <a:latin typeface="DejaVuSansMono-Oblique"/>
              </a:rPr>
              <a:t>"</a:t>
            </a:r>
          </a:p>
          <a:p>
            <a:pPr marL="0" indent="0">
              <a:buNone/>
            </a:pPr>
            <a:endParaRPr lang="es-CO" i="1" dirty="0">
              <a:solidFill>
                <a:srgbClr val="000000"/>
              </a:solidFill>
              <a:latin typeface="PalatinoLinotype-Italic"/>
            </a:endParaRPr>
          </a:p>
          <a:p>
            <a:pPr marL="0" indent="0">
              <a:buNone/>
            </a:pPr>
            <a:r>
              <a:rPr lang="es-CO" i="1" dirty="0">
                <a:solidFill>
                  <a:srgbClr val="000000"/>
                </a:solidFill>
                <a:latin typeface="PalatinoLinotype-Italic"/>
              </a:rPr>
              <a:t>produces:</a:t>
            </a:r>
          </a:p>
          <a:p>
            <a:pPr marL="0" indent="0">
              <a:buNone/>
            </a:pPr>
            <a:r>
              <a:rPr lang="es-CO" dirty="0" err="1">
                <a:solidFill>
                  <a:srgbClr val="000000"/>
                </a:solidFill>
                <a:latin typeface="DejaVuSansMono"/>
              </a:rPr>
              <a:t>person1</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p>
          <a:p>
            <a:pPr marL="0" indent="0">
              <a:buNone/>
            </a:pPr>
            <a:r>
              <a:rPr lang="es-CO" dirty="0" err="1">
                <a:solidFill>
                  <a:srgbClr val="000000"/>
                </a:solidFill>
                <a:latin typeface="DejaVuSansMono"/>
              </a:rPr>
              <a:t>person2</a:t>
            </a:r>
            <a:r>
              <a:rPr lang="es-CO" dirty="0">
                <a:solidFill>
                  <a:srgbClr val="000000"/>
                </a:solidFill>
                <a:latin typeface="DejaVuSansMono"/>
              </a:rPr>
              <a:t> </a:t>
            </a:r>
            <a:r>
              <a:rPr lang="es-CO" dirty="0" err="1">
                <a:solidFill>
                  <a:srgbClr val="000000"/>
                </a:solidFill>
                <a:latin typeface="DejaVuSansMono"/>
              </a:rPr>
              <a:t>is</a:t>
            </a:r>
            <a:r>
              <a:rPr lang="es-CO" dirty="0">
                <a:solidFill>
                  <a:srgbClr val="000000"/>
                </a:solidFill>
                <a:latin typeface="DejaVuSansMono"/>
              </a:rPr>
              <a:t> Jim</a:t>
            </a:r>
            <a:endParaRPr lang="es-CO" dirty="0"/>
          </a:p>
        </p:txBody>
      </p:sp>
      <p:pic>
        <p:nvPicPr>
          <p:cNvPr id="4" name="Imagen 3">
            <a:extLst>
              <a:ext uri="{FF2B5EF4-FFF2-40B4-BE49-F238E27FC236}">
                <a16:creationId xmlns:a16="http://schemas.microsoft.com/office/drawing/2014/main" id="{D472BE5A-5CD4-452C-BBD5-297BEA6D4983}"/>
              </a:ext>
            </a:extLst>
          </p:cNvPr>
          <p:cNvPicPr>
            <a:picLocks noChangeAspect="1"/>
          </p:cNvPicPr>
          <p:nvPr/>
        </p:nvPicPr>
        <p:blipFill>
          <a:blip r:embed="rId2"/>
          <a:stretch>
            <a:fillRect/>
          </a:stretch>
        </p:blipFill>
        <p:spPr>
          <a:xfrm>
            <a:off x="6096000" y="2295318"/>
            <a:ext cx="4077956" cy="3005552"/>
          </a:xfrm>
          <a:prstGeom prst="rect">
            <a:avLst/>
          </a:prstGeom>
        </p:spPr>
      </p:pic>
    </p:spTree>
    <p:extLst>
      <p:ext uri="{BB962C8B-B14F-4D97-AF65-F5344CB8AC3E}">
        <p14:creationId xmlns:p14="http://schemas.microsoft.com/office/powerpoint/2010/main" val="300977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23E47-9117-4BB7-A5FA-3FB59BEBC1CF}"/>
              </a:ext>
            </a:extLst>
          </p:cNvPr>
          <p:cNvSpPr>
            <a:spLocks noGrp="1"/>
          </p:cNvSpPr>
          <p:nvPr>
            <p:ph type="title"/>
          </p:nvPr>
        </p:nvSpPr>
        <p:spPr/>
        <p:txBody>
          <a:bodyPr/>
          <a:lstStyle/>
          <a:p>
            <a:r>
              <a:rPr lang="es-CO" dirty="0"/>
              <a:t>Variables</a:t>
            </a:r>
          </a:p>
        </p:txBody>
      </p:sp>
      <p:sp>
        <p:nvSpPr>
          <p:cNvPr id="3" name="Marcador de contenido 2">
            <a:extLst>
              <a:ext uri="{FF2B5EF4-FFF2-40B4-BE49-F238E27FC236}">
                <a16:creationId xmlns:a16="http://schemas.microsoft.com/office/drawing/2014/main" id="{C8026652-187D-473A-A337-006E10639BAC}"/>
              </a:ext>
            </a:extLst>
          </p:cNvPr>
          <p:cNvSpPr>
            <a:spLocks noGrp="1"/>
          </p:cNvSpPr>
          <p:nvPr>
            <p:ph idx="1"/>
          </p:nvPr>
        </p:nvSpPr>
        <p:spPr>
          <a:xfrm>
            <a:off x="2589212" y="2133600"/>
            <a:ext cx="8915400" cy="3777622"/>
          </a:xfrm>
        </p:spPr>
        <p:txBody>
          <a:bodyPr/>
          <a:lstStyle/>
          <a:p>
            <a:r>
              <a:rPr lang="en-US" dirty="0"/>
              <a:t>In the previous example, for instance, you could avoid aliasing by using the </a:t>
            </a:r>
            <a:r>
              <a:rPr lang="en-US" dirty="0">
                <a:solidFill>
                  <a:schemeClr val="accent1">
                    <a:lumMod val="60000"/>
                    <a:lumOff val="40000"/>
                  </a:schemeClr>
                </a:solidFill>
              </a:rPr>
              <a:t>dup method of String</a:t>
            </a:r>
            <a:r>
              <a:rPr lang="en-US" dirty="0"/>
              <a:t>, which creates a new string object with identical contents:</a:t>
            </a:r>
          </a:p>
          <a:p>
            <a:pPr marL="0" indent="0">
              <a:buNone/>
            </a:pPr>
            <a:endParaRPr lang="es-CO" dirty="0"/>
          </a:p>
        </p:txBody>
      </p:sp>
      <p:sp>
        <p:nvSpPr>
          <p:cNvPr id="4" name="Rectángulo 3">
            <a:extLst>
              <a:ext uri="{FF2B5EF4-FFF2-40B4-BE49-F238E27FC236}">
                <a16:creationId xmlns:a16="http://schemas.microsoft.com/office/drawing/2014/main" id="{C90DA81D-CC9E-4114-AA50-3034BF5F7C2A}"/>
              </a:ext>
            </a:extLst>
          </p:cNvPr>
          <p:cNvSpPr/>
          <p:nvPr/>
        </p:nvSpPr>
        <p:spPr>
          <a:xfrm>
            <a:off x="4763293" y="2737607"/>
            <a:ext cx="2305877"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chemeClr val="accent1">
                    <a:lumMod val="60000"/>
                    <a:lumOff val="40000"/>
                  </a:schemeClr>
                </a:solidFill>
                <a:latin typeface="DejaVuSansMono"/>
              </a:rPr>
              <a:t>person1.dup</a:t>
            </a:r>
            <a:endParaRPr lang="es-CO" sz="1400" dirty="0">
              <a:solidFill>
                <a:schemeClr val="accent1">
                  <a:lumMod val="60000"/>
                  <a:lumOff val="40000"/>
                </a:schemeClr>
              </a:solidFill>
              <a:latin typeface="DejaVuSansMono"/>
            </a:endParaRPr>
          </a:p>
          <a:p>
            <a:r>
              <a:rPr lang="es-CO" sz="1400" dirty="0" err="1">
                <a:solidFill>
                  <a:srgbClr val="000000"/>
                </a:solidFill>
                <a:latin typeface="DejaVuSansMono"/>
              </a:rPr>
              <a:t>person1</a:t>
            </a:r>
            <a:r>
              <a:rPr lang="es-CO" sz="1400" dirty="0">
                <a:solidFill>
                  <a:srgbClr val="000000"/>
                </a:solidFill>
                <a:latin typeface="DejaVuSansMono"/>
              </a:rPr>
              <a:t>[0] = </a:t>
            </a:r>
            <a:r>
              <a:rPr lang="es-CO" sz="1400" i="1" dirty="0">
                <a:solidFill>
                  <a:srgbClr val="191191"/>
                </a:solidFill>
                <a:latin typeface="DejaVuSansMono-Oblique"/>
              </a:rPr>
              <a:t>"J"</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person1</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person1</a:t>
            </a:r>
            <a:r>
              <a:rPr lang="es-CO" sz="1400" dirty="0">
                <a:solidFill>
                  <a:srgbClr val="000000"/>
                </a:solidFill>
                <a:latin typeface="DejaVuSansMono"/>
              </a:rPr>
              <a: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person2</a:t>
            </a:r>
            <a:r>
              <a:rPr lang="es-CO" sz="1400" i="1" dirty="0">
                <a:solidFill>
                  <a:srgbClr val="191191"/>
                </a:solidFill>
                <a:latin typeface="DejaVuSansMono-Oblique"/>
              </a:rPr>
              <a:t> </a:t>
            </a:r>
            <a:r>
              <a:rPr lang="es-CO" sz="1400" i="1" dirty="0" err="1">
                <a:solidFill>
                  <a:srgbClr val="191191"/>
                </a:solidFill>
                <a:latin typeface="DejaVuSansMono-Oblique"/>
              </a:rPr>
              <a:t>is</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person2</a:t>
            </a:r>
            <a:r>
              <a:rPr lang="es-CO" sz="1400" dirty="0">
                <a:solidFill>
                  <a:srgbClr val="000000"/>
                </a:solidFill>
                <a:latin typeface="DejaVuSansMono"/>
              </a:rPr>
              <a:t>}</a:t>
            </a:r>
            <a:r>
              <a:rPr lang="es-CO"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person1</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Jim</a:t>
            </a:r>
          </a:p>
          <a:p>
            <a:r>
              <a:rPr lang="es-CO" sz="1400" dirty="0" err="1">
                <a:solidFill>
                  <a:srgbClr val="000000"/>
                </a:solidFill>
                <a:latin typeface="DejaVuSansMono"/>
              </a:rPr>
              <a:t>person2</a:t>
            </a:r>
            <a:r>
              <a:rPr lang="es-CO" sz="1400" dirty="0">
                <a:solidFill>
                  <a:srgbClr val="000000"/>
                </a:solidFill>
                <a:latin typeface="DejaVuSansMono"/>
              </a:rPr>
              <a:t> </a:t>
            </a:r>
            <a:r>
              <a:rPr lang="es-CO" sz="1400" dirty="0" err="1">
                <a:solidFill>
                  <a:srgbClr val="000000"/>
                </a:solidFill>
                <a:latin typeface="DejaVuSansMono"/>
              </a:rPr>
              <a:t>is</a:t>
            </a:r>
            <a:r>
              <a:rPr lang="es-CO" sz="1400" dirty="0">
                <a:solidFill>
                  <a:srgbClr val="000000"/>
                </a:solidFill>
                <a:latin typeface="DejaVuSansMono"/>
              </a:rPr>
              <a:t> Tim</a:t>
            </a:r>
            <a:endParaRPr lang="es-CO" sz="1400" dirty="0"/>
          </a:p>
        </p:txBody>
      </p:sp>
      <p:sp>
        <p:nvSpPr>
          <p:cNvPr id="5" name="Rectángulo 4">
            <a:extLst>
              <a:ext uri="{FF2B5EF4-FFF2-40B4-BE49-F238E27FC236}">
                <a16:creationId xmlns:a16="http://schemas.microsoft.com/office/drawing/2014/main" id="{CFA5CA3E-9711-4515-9BCE-8E48BBF5B66B}"/>
              </a:ext>
            </a:extLst>
          </p:cNvPr>
          <p:cNvSpPr/>
          <p:nvPr/>
        </p:nvSpPr>
        <p:spPr>
          <a:xfrm>
            <a:off x="3530836" y="4711219"/>
            <a:ext cx="4028665" cy="1323439"/>
          </a:xfrm>
          <a:prstGeom prst="rect">
            <a:avLst/>
          </a:prstGeom>
        </p:spPr>
        <p:txBody>
          <a:bodyPr wrap="square">
            <a:spAutoFit/>
          </a:bodyPr>
          <a:lstStyle/>
          <a:p>
            <a:r>
              <a:rPr lang="en-US" sz="1600" dirty="0">
                <a:solidFill>
                  <a:schemeClr val="tx1">
                    <a:lumMod val="75000"/>
                    <a:lumOff val="25000"/>
                  </a:schemeClr>
                </a:solidFill>
              </a:rPr>
              <a:t>You can also prevent anyone from changing a particular object by </a:t>
            </a:r>
            <a:r>
              <a:rPr lang="en-US" sz="1600" dirty="0">
                <a:solidFill>
                  <a:schemeClr val="accent1">
                    <a:lumMod val="60000"/>
                    <a:lumOff val="40000"/>
                  </a:schemeClr>
                </a:solidFill>
              </a:rPr>
              <a:t>freezing</a:t>
            </a:r>
            <a:r>
              <a:rPr lang="en-US" sz="1600" dirty="0">
                <a:solidFill>
                  <a:schemeClr val="tx1">
                    <a:lumMod val="75000"/>
                    <a:lumOff val="25000"/>
                  </a:schemeClr>
                </a:solidFill>
              </a:rPr>
              <a:t> it. Attempt to alter a frozen object, and Ruby will raise a </a:t>
            </a:r>
            <a:r>
              <a:rPr lang="en-US" sz="1600" dirty="0" err="1">
                <a:solidFill>
                  <a:schemeClr val="accent1">
                    <a:lumMod val="60000"/>
                    <a:lumOff val="40000"/>
                  </a:schemeClr>
                </a:solidFill>
              </a:rPr>
              <a:t>RuntimeError</a:t>
            </a:r>
            <a:r>
              <a:rPr lang="en-US" sz="1600" dirty="0">
                <a:solidFill>
                  <a:schemeClr val="accent1">
                    <a:lumMod val="60000"/>
                    <a:lumOff val="40000"/>
                  </a:schemeClr>
                </a:solidFill>
              </a:rPr>
              <a:t> exception</a:t>
            </a:r>
            <a:r>
              <a:rPr lang="en-US" sz="1600" dirty="0">
                <a:solidFill>
                  <a:schemeClr val="tx1">
                    <a:lumMod val="75000"/>
                    <a:lumOff val="25000"/>
                  </a:schemeClr>
                </a:solidFill>
              </a:rPr>
              <a:t>:</a:t>
            </a:r>
            <a:endParaRPr lang="es-CO" sz="1600" dirty="0">
              <a:solidFill>
                <a:schemeClr val="tx1">
                  <a:lumMod val="75000"/>
                  <a:lumOff val="25000"/>
                </a:schemeClr>
              </a:solidFill>
            </a:endParaRPr>
          </a:p>
        </p:txBody>
      </p:sp>
      <p:sp>
        <p:nvSpPr>
          <p:cNvPr id="6" name="Rectángulo 5">
            <a:extLst>
              <a:ext uri="{FF2B5EF4-FFF2-40B4-BE49-F238E27FC236}">
                <a16:creationId xmlns:a16="http://schemas.microsoft.com/office/drawing/2014/main" id="{B2690F76-9FE1-4498-BEDC-1E74EAC85C32}"/>
              </a:ext>
            </a:extLst>
          </p:cNvPr>
          <p:cNvSpPr/>
          <p:nvPr/>
        </p:nvSpPr>
        <p:spPr>
          <a:xfrm>
            <a:off x="7428708" y="4022289"/>
            <a:ext cx="4075904" cy="2031325"/>
          </a:xfrm>
          <a:prstGeom prst="rect">
            <a:avLst/>
          </a:prstGeom>
        </p:spPr>
        <p:txBody>
          <a:bodyPr wrap="square">
            <a:spAutoFit/>
          </a:bodyPr>
          <a:lstStyle/>
          <a:p>
            <a:r>
              <a:rPr lang="es-CO" sz="1400" dirty="0" err="1">
                <a:solidFill>
                  <a:srgbClr val="000000"/>
                </a:solidFill>
                <a:latin typeface="DejaVuSansMono"/>
              </a:rPr>
              <a:t>person1</a:t>
            </a:r>
            <a:r>
              <a:rPr lang="es-CO" sz="1400" dirty="0">
                <a:solidFill>
                  <a:srgbClr val="000000"/>
                </a:solidFill>
                <a:latin typeface="DejaVuSansMono"/>
              </a:rPr>
              <a:t> = </a:t>
            </a:r>
            <a:r>
              <a:rPr lang="es-CO" sz="1400" i="1" dirty="0">
                <a:solidFill>
                  <a:srgbClr val="191191"/>
                </a:solidFill>
                <a:latin typeface="DejaVuSansMono-Oblique"/>
              </a:rPr>
              <a:t>"Tim"</a:t>
            </a:r>
          </a:p>
          <a:p>
            <a:r>
              <a:rPr lang="es-CO" sz="1400" dirty="0" err="1">
                <a:solidFill>
                  <a:srgbClr val="000000"/>
                </a:solidFill>
                <a:latin typeface="DejaVuSansMono"/>
              </a:rPr>
              <a:t>person2</a:t>
            </a:r>
            <a:r>
              <a:rPr lang="es-CO" sz="1400" dirty="0">
                <a:solidFill>
                  <a:srgbClr val="000000"/>
                </a:solidFill>
                <a:latin typeface="DejaVuSansMono"/>
              </a:rPr>
              <a:t> = </a:t>
            </a:r>
            <a:r>
              <a:rPr lang="es-CO" sz="1400" dirty="0" err="1">
                <a:solidFill>
                  <a:srgbClr val="000000"/>
                </a:solidFill>
                <a:latin typeface="DejaVuSansMono"/>
              </a:rPr>
              <a:t>person1</a:t>
            </a:r>
            <a:endParaRPr lang="es-CO" sz="1400" dirty="0">
              <a:solidFill>
                <a:srgbClr val="000000"/>
              </a:solidFill>
              <a:latin typeface="DejaVuSansMono"/>
            </a:endParaRPr>
          </a:p>
          <a:p>
            <a:r>
              <a:rPr lang="en-US" sz="1400" dirty="0" err="1">
                <a:solidFill>
                  <a:srgbClr val="000000"/>
                </a:solidFill>
                <a:latin typeface="DejaVuSansMono"/>
              </a:rPr>
              <a:t>person1.</a:t>
            </a:r>
            <a:r>
              <a:rPr lang="en-US" sz="1400" dirty="0" err="1">
                <a:solidFill>
                  <a:schemeClr val="accent1">
                    <a:lumMod val="60000"/>
                    <a:lumOff val="40000"/>
                  </a:schemeClr>
                </a:solidFill>
                <a:latin typeface="DejaVuSansMono"/>
              </a:rPr>
              <a:t>freeze</a:t>
            </a:r>
            <a:r>
              <a:rPr lang="en-US" sz="1400" dirty="0">
                <a:solidFill>
                  <a:srgbClr val="000000"/>
                </a:solidFill>
                <a:latin typeface="DejaVuSansMono"/>
              </a:rPr>
              <a:t> </a:t>
            </a:r>
            <a:r>
              <a:rPr lang="en-US" sz="1400" i="1" dirty="0">
                <a:solidFill>
                  <a:srgbClr val="0F7C0F"/>
                </a:solidFill>
                <a:latin typeface="DejaVuSansMono-Oblique"/>
              </a:rPr>
              <a:t># prevent modifications to the object</a:t>
            </a:r>
          </a:p>
          <a:p>
            <a:r>
              <a:rPr lang="es-CO" sz="1400" dirty="0" err="1">
                <a:solidFill>
                  <a:srgbClr val="000000"/>
                </a:solidFill>
                <a:latin typeface="DejaVuSansMono"/>
              </a:rPr>
              <a:t>person2</a:t>
            </a:r>
            <a:r>
              <a:rPr lang="es-CO" sz="1400" dirty="0">
                <a:solidFill>
                  <a:srgbClr val="000000"/>
                </a:solidFill>
                <a:latin typeface="DejaVuSansMono"/>
              </a:rPr>
              <a:t>[0] = </a:t>
            </a:r>
            <a:r>
              <a:rPr lang="es-CO" sz="1400" i="1" dirty="0">
                <a:solidFill>
                  <a:srgbClr val="191191"/>
                </a:solidFill>
                <a:latin typeface="DejaVuSansMono-Oblique"/>
              </a:rPr>
              <a:t>"J"</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n-US" sz="1400" dirty="0">
                <a:solidFill>
                  <a:schemeClr val="accent1">
                    <a:lumMod val="60000"/>
                    <a:lumOff val="40000"/>
                  </a:schemeClr>
                </a:solidFill>
                <a:latin typeface="DejaVuSansMono"/>
              </a:rPr>
              <a:t>from </a:t>
            </a:r>
            <a:r>
              <a:rPr lang="en-US" sz="1400" dirty="0" err="1">
                <a:solidFill>
                  <a:schemeClr val="accent1">
                    <a:lumMod val="60000"/>
                    <a:lumOff val="40000"/>
                  </a:schemeClr>
                </a:solidFill>
                <a:latin typeface="DejaVuSansMono"/>
              </a:rPr>
              <a:t>prog.rb:4:in</a:t>
            </a:r>
            <a:r>
              <a:rPr lang="en-US" sz="1400" dirty="0">
                <a:solidFill>
                  <a:schemeClr val="accent1">
                    <a:lumMod val="60000"/>
                    <a:lumOff val="40000"/>
                  </a:schemeClr>
                </a:solidFill>
                <a:latin typeface="DejaVuSansMono"/>
              </a:rPr>
              <a:t> `&lt;main&gt;'</a:t>
            </a:r>
          </a:p>
          <a:p>
            <a:r>
              <a:rPr lang="es-CO" sz="1400" dirty="0" err="1">
                <a:solidFill>
                  <a:schemeClr val="accent1">
                    <a:lumMod val="60000"/>
                    <a:lumOff val="40000"/>
                  </a:schemeClr>
                </a:solidFill>
                <a:latin typeface="DejaVuSansMono"/>
              </a:rPr>
              <a:t>prog.rb:4:in</a:t>
            </a:r>
            <a:r>
              <a:rPr lang="es-CO" sz="1400" dirty="0">
                <a:solidFill>
                  <a:schemeClr val="accent1">
                    <a:lumMod val="60000"/>
                    <a:lumOff val="40000"/>
                  </a:schemeClr>
                </a:solidFill>
                <a:latin typeface="DejaVuSansMono"/>
              </a:rPr>
              <a:t> `[]=': </a:t>
            </a:r>
            <a:r>
              <a:rPr lang="es-CO" sz="1400" dirty="0" err="1">
                <a:solidFill>
                  <a:schemeClr val="accent1">
                    <a:lumMod val="60000"/>
                    <a:lumOff val="40000"/>
                  </a:schemeClr>
                </a:solidFill>
                <a:latin typeface="DejaVuSansMono"/>
              </a:rPr>
              <a:t>can't</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modify</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frozen</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String</a:t>
            </a:r>
            <a:r>
              <a:rPr lang="es-CO" sz="1400" dirty="0">
                <a:solidFill>
                  <a:schemeClr val="accent1">
                    <a:lumMod val="60000"/>
                    <a:lumOff val="40000"/>
                  </a:schemeClr>
                </a:solidFill>
                <a:latin typeface="DejaVuSansMono"/>
              </a:rPr>
              <a:t> (</a:t>
            </a:r>
            <a:r>
              <a:rPr lang="es-CO" sz="1400" dirty="0" err="1">
                <a:solidFill>
                  <a:schemeClr val="accent1">
                    <a:lumMod val="60000"/>
                    <a:lumOff val="40000"/>
                  </a:schemeClr>
                </a:solidFill>
                <a:latin typeface="DejaVuSansMono"/>
              </a:rPr>
              <a:t>RuntimeError</a:t>
            </a:r>
            <a:r>
              <a:rPr lang="es-CO" sz="1400" dirty="0">
                <a:solidFill>
                  <a:schemeClr val="accent1">
                    <a:lumMod val="60000"/>
                    <a:lumOff val="40000"/>
                  </a:schemeClr>
                </a:solidFill>
                <a:latin typeface="DejaVuSansMono"/>
              </a:rPr>
              <a:t>)</a:t>
            </a:r>
            <a:endParaRPr lang="es-CO" sz="1400" dirty="0">
              <a:solidFill>
                <a:schemeClr val="accent1">
                  <a:lumMod val="60000"/>
                  <a:lumOff val="40000"/>
                </a:schemeClr>
              </a:solidFill>
            </a:endParaRPr>
          </a:p>
        </p:txBody>
      </p:sp>
    </p:spTree>
    <p:extLst>
      <p:ext uri="{BB962C8B-B14F-4D97-AF65-F5344CB8AC3E}">
        <p14:creationId xmlns:p14="http://schemas.microsoft.com/office/powerpoint/2010/main" val="103219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7A228-35F0-43FF-B22E-6FE6ECA14655}"/>
              </a:ext>
            </a:extLst>
          </p:cNvPr>
          <p:cNvSpPr>
            <a:spLocks noGrp="1"/>
          </p:cNvSpPr>
          <p:nvPr>
            <p:ph type="title"/>
          </p:nvPr>
        </p:nvSpPr>
        <p:spPr/>
        <p:txBody>
          <a:bodyPr/>
          <a:lstStyle/>
          <a:p>
            <a:r>
              <a:rPr lang="es-CO" dirty="0" err="1"/>
              <a:t>Containers</a:t>
            </a:r>
            <a:r>
              <a:rPr lang="es-CO" dirty="0"/>
              <a:t>, Blocks, and </a:t>
            </a:r>
            <a:r>
              <a:rPr lang="es-CO" dirty="0" err="1"/>
              <a:t>Iterators</a:t>
            </a:r>
            <a:endParaRPr lang="es-CO" dirty="0"/>
          </a:p>
        </p:txBody>
      </p:sp>
      <p:sp>
        <p:nvSpPr>
          <p:cNvPr id="3" name="Marcador de contenido 2">
            <a:extLst>
              <a:ext uri="{FF2B5EF4-FFF2-40B4-BE49-F238E27FC236}">
                <a16:creationId xmlns:a16="http://schemas.microsoft.com/office/drawing/2014/main" id="{6675FB6F-323A-4F38-886A-E83960CB8EB3}"/>
              </a:ext>
            </a:extLst>
          </p:cNvPr>
          <p:cNvSpPr>
            <a:spLocks noGrp="1"/>
          </p:cNvSpPr>
          <p:nvPr>
            <p:ph idx="1"/>
          </p:nvPr>
        </p:nvSpPr>
        <p:spPr/>
        <p:txBody>
          <a:bodyPr/>
          <a:lstStyle/>
          <a:p>
            <a:r>
              <a:rPr lang="en-US" dirty="0"/>
              <a:t>Ruby comes with two built-in classes to handle these collections</a:t>
            </a:r>
            <a:r>
              <a:rPr lang="en-US" dirty="0">
                <a:solidFill>
                  <a:schemeClr val="accent1">
                    <a:lumMod val="60000"/>
                    <a:lumOff val="40000"/>
                  </a:schemeClr>
                </a:solidFill>
              </a:rPr>
              <a:t>: arrays and hashes</a:t>
            </a:r>
            <a:r>
              <a:rPr lang="en-US" dirty="0"/>
              <a:t>. Mastery of these two classes is key to being an effective Ruby programmer. This mastery may take some time, because both classes have large interfaces</a:t>
            </a:r>
          </a:p>
          <a:p>
            <a:r>
              <a:rPr lang="es-CO" dirty="0"/>
              <a:t>Ruby </a:t>
            </a:r>
            <a:r>
              <a:rPr lang="en-US" dirty="0"/>
              <a:t>also has a </a:t>
            </a:r>
            <a:r>
              <a:rPr lang="en-US" dirty="0">
                <a:solidFill>
                  <a:schemeClr val="accent1">
                    <a:lumMod val="60000"/>
                    <a:lumOff val="40000"/>
                  </a:schemeClr>
                </a:solidFill>
              </a:rPr>
              <a:t>block syntax </a:t>
            </a:r>
            <a:r>
              <a:rPr lang="en-US" dirty="0"/>
              <a:t>that lets you encapsulate chunks of code. When paired with collections, these blocks become powerful iterator constructs.  blocks and iterators.</a:t>
            </a:r>
          </a:p>
          <a:p>
            <a:endParaRPr lang="es-CO" dirty="0"/>
          </a:p>
        </p:txBody>
      </p:sp>
    </p:spTree>
    <p:extLst>
      <p:ext uri="{BB962C8B-B14F-4D97-AF65-F5344CB8AC3E}">
        <p14:creationId xmlns:p14="http://schemas.microsoft.com/office/powerpoint/2010/main" val="12711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2807B-BCAB-4E79-837A-6AB77EF694AB}"/>
              </a:ext>
            </a:extLst>
          </p:cNvPr>
          <p:cNvSpPr>
            <a:spLocks noGrp="1"/>
          </p:cNvSpPr>
          <p:nvPr>
            <p:ph type="title"/>
          </p:nvPr>
        </p:nvSpPr>
        <p:spPr>
          <a:xfrm>
            <a:off x="2592925" y="624110"/>
            <a:ext cx="8911687" cy="1280890"/>
          </a:xfrm>
        </p:spPr>
        <p:txBody>
          <a:bodyPr/>
          <a:lstStyle/>
          <a:p>
            <a:r>
              <a:rPr lang="es-CO" dirty="0" err="1"/>
              <a:t>Arrays</a:t>
            </a:r>
            <a:endParaRPr lang="es-CO" dirty="0"/>
          </a:p>
        </p:txBody>
      </p:sp>
      <p:sp>
        <p:nvSpPr>
          <p:cNvPr id="4" name="Rectángulo 3">
            <a:extLst>
              <a:ext uri="{FF2B5EF4-FFF2-40B4-BE49-F238E27FC236}">
                <a16:creationId xmlns:a16="http://schemas.microsoft.com/office/drawing/2014/main" id="{6FF1438F-72C4-4ED4-AA1A-F76D67C05DF1}"/>
              </a:ext>
            </a:extLst>
          </p:cNvPr>
          <p:cNvSpPr/>
          <p:nvPr/>
        </p:nvSpPr>
        <p:spPr>
          <a:xfrm>
            <a:off x="2862312" y="2175751"/>
            <a:ext cx="6096000" cy="3693319"/>
          </a:xfrm>
          <a:prstGeom prst="rect">
            <a:avLst/>
          </a:prstGeom>
        </p:spPr>
        <p:txBody>
          <a:bodyPr wrap="square">
            <a:spAutoFit/>
          </a:bodyPr>
          <a:lstStyle/>
          <a:p>
            <a:r>
              <a:rPr lang="es-CO" dirty="0">
                <a:solidFill>
                  <a:srgbClr val="000000"/>
                </a:solidFill>
                <a:latin typeface="DejaVuSansMono"/>
              </a:rPr>
              <a:t>a = [ 3.14159, </a:t>
            </a:r>
            <a:r>
              <a:rPr lang="es-CO" i="1" dirty="0">
                <a:solidFill>
                  <a:srgbClr val="191191"/>
                </a:solidFill>
                <a:latin typeface="DejaVuSansMono-Oblique"/>
              </a:rPr>
              <a:t>"pie"</a:t>
            </a:r>
            <a:r>
              <a:rPr lang="es-CO" dirty="0">
                <a:solidFill>
                  <a:srgbClr val="000000"/>
                </a:solidFill>
                <a:latin typeface="DejaVuSansMono"/>
              </a:rPr>
              <a:t>, 99 ]</a:t>
            </a:r>
          </a:p>
          <a:p>
            <a:r>
              <a:rPr lang="es-CO" dirty="0" err="1">
                <a:solidFill>
                  <a:srgbClr val="000000"/>
                </a:solidFill>
                <a:latin typeface="DejaVuSansMono"/>
              </a:rPr>
              <a:t>a.class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a.length</a:t>
            </a:r>
            <a:r>
              <a:rPr lang="es-CO" dirty="0">
                <a:solidFill>
                  <a:srgbClr val="000000"/>
                </a:solidFill>
                <a:latin typeface="DejaVuSansMono"/>
              </a:rPr>
              <a:t> </a:t>
            </a:r>
            <a:r>
              <a:rPr lang="es-CO" i="1" dirty="0">
                <a:solidFill>
                  <a:srgbClr val="0F7C0F"/>
                </a:solidFill>
                <a:latin typeface="DejaVuSansMono-Oblique"/>
              </a:rPr>
              <a:t># =&gt; 3</a:t>
            </a:r>
          </a:p>
          <a:p>
            <a:r>
              <a:rPr lang="es-CO" dirty="0">
                <a:solidFill>
                  <a:srgbClr val="000000"/>
                </a:solidFill>
                <a:latin typeface="DejaVuSansMono"/>
              </a:rPr>
              <a:t>a[0] </a:t>
            </a:r>
            <a:r>
              <a:rPr lang="es-CO" i="1" dirty="0">
                <a:solidFill>
                  <a:srgbClr val="0F7C0F"/>
                </a:solidFill>
                <a:latin typeface="DejaVuSansMono-Oblique"/>
              </a:rPr>
              <a:t># =&gt; 3.14159</a:t>
            </a:r>
          </a:p>
          <a:p>
            <a:r>
              <a:rPr lang="es-CO" dirty="0">
                <a:solidFill>
                  <a:srgbClr val="000000"/>
                </a:solidFill>
                <a:latin typeface="DejaVuSansMono"/>
              </a:rPr>
              <a:t>a[1] </a:t>
            </a:r>
            <a:r>
              <a:rPr lang="es-CO" i="1" dirty="0">
                <a:solidFill>
                  <a:srgbClr val="0F7C0F"/>
                </a:solidFill>
                <a:latin typeface="DejaVuSansMono-Oblique"/>
              </a:rPr>
              <a:t># =&gt; "pie"</a:t>
            </a:r>
          </a:p>
          <a:p>
            <a:r>
              <a:rPr lang="es-CO" dirty="0">
                <a:solidFill>
                  <a:srgbClr val="000000"/>
                </a:solidFill>
                <a:latin typeface="DejaVuSansMono"/>
              </a:rPr>
              <a:t>a[2] </a:t>
            </a:r>
            <a:r>
              <a:rPr lang="es-CO" i="1" dirty="0">
                <a:solidFill>
                  <a:srgbClr val="0F7C0F"/>
                </a:solidFill>
                <a:latin typeface="DejaVuSansMono-Oblique"/>
              </a:rPr>
              <a:t># =&gt; 99</a:t>
            </a:r>
          </a:p>
          <a:p>
            <a:r>
              <a:rPr lang="es-CO" dirty="0">
                <a:solidFill>
                  <a:srgbClr val="000000"/>
                </a:solidFill>
                <a:latin typeface="DejaVuSansMono"/>
              </a:rPr>
              <a:t>a[3] </a:t>
            </a:r>
            <a:r>
              <a:rPr lang="es-CO" i="1" dirty="0">
                <a:solidFill>
                  <a:srgbClr val="0F7C0F"/>
                </a:solidFill>
                <a:latin typeface="DejaVuSansMono-Oblique"/>
              </a:rPr>
              <a:t># =&gt; </a:t>
            </a:r>
            <a:r>
              <a:rPr lang="es-CO" i="1" dirty="0" err="1">
                <a:solidFill>
                  <a:srgbClr val="0F7C0F"/>
                </a:solidFill>
                <a:latin typeface="DejaVuSansMono-Oblique"/>
              </a:rPr>
              <a:t>nil</a:t>
            </a:r>
            <a:endParaRPr lang="es-CO" i="1" dirty="0">
              <a:solidFill>
                <a:srgbClr val="0F7C0F"/>
              </a:solidFill>
              <a:latin typeface="DejaVuSansMono-Oblique"/>
            </a:endParaRPr>
          </a:p>
          <a:p>
            <a:r>
              <a:rPr lang="es-CO" dirty="0">
                <a:solidFill>
                  <a:srgbClr val="000000"/>
                </a:solidFill>
                <a:latin typeface="DejaVuSansMono"/>
              </a:rPr>
              <a:t>b = </a:t>
            </a:r>
            <a:r>
              <a:rPr lang="es-CO" dirty="0" err="1">
                <a:solidFill>
                  <a:srgbClr val="000000"/>
                </a:solidFill>
                <a:latin typeface="DejaVuSansMono"/>
              </a:rPr>
              <a:t>Array.new</a:t>
            </a:r>
            <a:endParaRPr lang="es-CO" dirty="0">
              <a:solidFill>
                <a:srgbClr val="000000"/>
              </a:solidFill>
              <a:latin typeface="DejaVuSansMono"/>
            </a:endParaRPr>
          </a:p>
          <a:p>
            <a:r>
              <a:rPr lang="es-CO" dirty="0" err="1">
                <a:solidFill>
                  <a:srgbClr val="000000"/>
                </a:solidFill>
                <a:latin typeface="DejaVuSansMono"/>
              </a:rPr>
              <a:t>b.class</a:t>
            </a:r>
            <a:r>
              <a:rPr lang="es-CO" dirty="0">
                <a:solidFill>
                  <a:srgbClr val="000000"/>
                </a:solidFill>
                <a:latin typeface="DejaVuSansMono"/>
              </a:rPr>
              <a:t> </a:t>
            </a:r>
            <a:r>
              <a:rPr lang="es-CO" i="1" dirty="0">
                <a:solidFill>
                  <a:srgbClr val="0F7C0F"/>
                </a:solidFill>
                <a:latin typeface="DejaVuSansMono-Oblique"/>
              </a:rPr>
              <a:t># =&gt; Array</a:t>
            </a:r>
          </a:p>
          <a:p>
            <a:r>
              <a:rPr lang="es-CO" dirty="0" err="1">
                <a:solidFill>
                  <a:srgbClr val="000000"/>
                </a:solidFill>
                <a:latin typeface="DejaVuSansMono"/>
              </a:rPr>
              <a:t>b.length</a:t>
            </a:r>
            <a:r>
              <a:rPr lang="es-CO" dirty="0">
                <a:solidFill>
                  <a:srgbClr val="000000"/>
                </a:solidFill>
                <a:latin typeface="DejaVuSansMono"/>
              </a:rPr>
              <a:t> </a:t>
            </a:r>
            <a:r>
              <a:rPr lang="es-CO" i="1" dirty="0">
                <a:solidFill>
                  <a:srgbClr val="0F7C0F"/>
                </a:solidFill>
                <a:latin typeface="DejaVuSansMono-Oblique"/>
              </a:rPr>
              <a:t># =&gt; 0</a:t>
            </a:r>
          </a:p>
          <a:p>
            <a:r>
              <a:rPr lang="es-CO" dirty="0">
                <a:solidFill>
                  <a:srgbClr val="000000"/>
                </a:solidFill>
                <a:latin typeface="DejaVuSansMono"/>
              </a:rPr>
              <a:t>b[0] = </a:t>
            </a:r>
            <a:r>
              <a:rPr lang="es-CO" i="1" dirty="0">
                <a:solidFill>
                  <a:srgbClr val="191191"/>
                </a:solidFill>
                <a:latin typeface="DejaVuSansMono-Oblique"/>
              </a:rPr>
              <a:t>"</a:t>
            </a:r>
            <a:r>
              <a:rPr lang="es-CO" i="1" dirty="0" err="1">
                <a:solidFill>
                  <a:srgbClr val="191191"/>
                </a:solidFill>
                <a:latin typeface="DejaVuSansMono-Oblique"/>
              </a:rPr>
              <a:t>second</a:t>
            </a:r>
            <a:r>
              <a:rPr lang="es-CO" i="1" dirty="0">
                <a:solidFill>
                  <a:srgbClr val="191191"/>
                </a:solidFill>
                <a:latin typeface="DejaVuSansMono-Oblique"/>
              </a:rPr>
              <a:t>"</a:t>
            </a:r>
          </a:p>
          <a:p>
            <a:r>
              <a:rPr lang="es-CO" dirty="0">
                <a:solidFill>
                  <a:srgbClr val="000000"/>
                </a:solidFill>
                <a:latin typeface="DejaVuSansMono"/>
              </a:rPr>
              <a:t>b[1] = </a:t>
            </a:r>
            <a:r>
              <a:rPr lang="es-CO" i="1" dirty="0">
                <a:solidFill>
                  <a:srgbClr val="191191"/>
                </a:solidFill>
                <a:latin typeface="DejaVuSansMono-Oblique"/>
              </a:rPr>
              <a:t>"array"</a:t>
            </a:r>
          </a:p>
          <a:p>
            <a:r>
              <a:rPr lang="es-CO" dirty="0">
                <a:solidFill>
                  <a:srgbClr val="000000"/>
                </a:solidFill>
                <a:latin typeface="DejaVuSansMono"/>
              </a:rPr>
              <a:t>b </a:t>
            </a:r>
            <a:r>
              <a:rPr lang="es-CO" i="1" dirty="0">
                <a:solidFill>
                  <a:srgbClr val="0F7C0F"/>
                </a:solidFill>
                <a:latin typeface="DejaVuSansMono-Oblique"/>
              </a:rPr>
              <a:t># =&gt; ["</a:t>
            </a:r>
            <a:r>
              <a:rPr lang="es-CO" i="1" dirty="0" err="1">
                <a:solidFill>
                  <a:srgbClr val="0F7C0F"/>
                </a:solidFill>
                <a:latin typeface="DejaVuSansMono-Oblique"/>
              </a:rPr>
              <a:t>second</a:t>
            </a:r>
            <a:r>
              <a:rPr lang="es-CO" i="1" dirty="0">
                <a:solidFill>
                  <a:srgbClr val="0F7C0F"/>
                </a:solidFill>
                <a:latin typeface="DejaVuSansMono-Oblique"/>
              </a:rPr>
              <a:t>", "array"]</a:t>
            </a:r>
            <a:endParaRPr lang="es-CO" dirty="0"/>
          </a:p>
        </p:txBody>
      </p:sp>
      <p:sp>
        <p:nvSpPr>
          <p:cNvPr id="6" name="Rectángulo 5">
            <a:extLst>
              <a:ext uri="{FF2B5EF4-FFF2-40B4-BE49-F238E27FC236}">
                <a16:creationId xmlns:a16="http://schemas.microsoft.com/office/drawing/2014/main" id="{03E7E624-08D1-449A-B9CA-CFBCB3C70439}"/>
              </a:ext>
            </a:extLst>
          </p:cNvPr>
          <p:cNvSpPr/>
          <p:nvPr/>
        </p:nvSpPr>
        <p:spPr>
          <a:xfrm>
            <a:off x="8958312" y="2133599"/>
            <a:ext cx="1924810" cy="954107"/>
          </a:xfrm>
          <a:prstGeom prst="rect">
            <a:avLst/>
          </a:prstGeom>
        </p:spPr>
        <p:txBody>
          <a:bodyPr wrap="square">
            <a:spAutoFit/>
          </a:bodyPr>
          <a:lstStyle/>
          <a:p>
            <a:r>
              <a:rPr lang="pt-BR" sz="1400" dirty="0">
                <a:solidFill>
                  <a:srgbClr val="000000"/>
                </a:solidFill>
                <a:latin typeface="DejaVuSansMono"/>
              </a:rPr>
              <a:t>a = [ 1, 3, 5, 7, 9 ]</a:t>
            </a:r>
          </a:p>
          <a:p>
            <a:r>
              <a:rPr lang="es-CO" sz="1400" dirty="0">
                <a:solidFill>
                  <a:srgbClr val="000000"/>
                </a:solidFill>
                <a:latin typeface="DejaVuSansMono"/>
              </a:rPr>
              <a:t>a[-1] </a:t>
            </a:r>
            <a:r>
              <a:rPr lang="es-CO" sz="1400" i="1" dirty="0">
                <a:solidFill>
                  <a:srgbClr val="0F7C0F"/>
                </a:solidFill>
                <a:latin typeface="DejaVuSansMono-Oblique"/>
              </a:rPr>
              <a:t># =&gt; 9</a:t>
            </a:r>
          </a:p>
          <a:p>
            <a:r>
              <a:rPr lang="es-CO" sz="1400" dirty="0">
                <a:solidFill>
                  <a:srgbClr val="000000"/>
                </a:solidFill>
                <a:latin typeface="DejaVuSansMono"/>
              </a:rPr>
              <a:t>a[-2] </a:t>
            </a:r>
            <a:r>
              <a:rPr lang="es-CO" sz="1400" i="1" dirty="0">
                <a:solidFill>
                  <a:srgbClr val="0F7C0F"/>
                </a:solidFill>
                <a:latin typeface="DejaVuSansMono-Oblique"/>
              </a:rPr>
              <a:t># =&gt; 7</a:t>
            </a:r>
          </a:p>
          <a:p>
            <a:r>
              <a:rPr lang="es-CO" sz="1400" dirty="0">
                <a:solidFill>
                  <a:srgbClr val="000000"/>
                </a:solidFill>
                <a:latin typeface="DejaVuSansMono"/>
              </a:rPr>
              <a:t>a[-99] </a:t>
            </a:r>
            <a:r>
              <a:rPr lang="es-CO" sz="1400" i="1" dirty="0">
                <a:solidFill>
                  <a:srgbClr val="0F7C0F"/>
                </a:solidFill>
                <a:latin typeface="DejaVuSansMono-Oblique"/>
              </a:rPr>
              <a:t># =&gt; </a:t>
            </a:r>
            <a:r>
              <a:rPr lang="es-CO" sz="1400" i="1" dirty="0" err="1">
                <a:solidFill>
                  <a:srgbClr val="0F7C0F"/>
                </a:solidFill>
                <a:latin typeface="DejaVuSansMono-Oblique"/>
              </a:rPr>
              <a:t>nil</a:t>
            </a:r>
            <a:endParaRPr lang="es-CO" sz="1400" dirty="0"/>
          </a:p>
        </p:txBody>
      </p:sp>
      <p:sp>
        <p:nvSpPr>
          <p:cNvPr id="7" name="Rectángulo 6">
            <a:extLst>
              <a:ext uri="{FF2B5EF4-FFF2-40B4-BE49-F238E27FC236}">
                <a16:creationId xmlns:a16="http://schemas.microsoft.com/office/drawing/2014/main" id="{1C3D5742-DAC8-4BE8-8238-7091929EC48F}"/>
              </a:ext>
            </a:extLst>
          </p:cNvPr>
          <p:cNvSpPr/>
          <p:nvPr/>
        </p:nvSpPr>
        <p:spPr>
          <a:xfrm>
            <a:off x="5654538" y="2161429"/>
            <a:ext cx="3225281" cy="738664"/>
          </a:xfrm>
          <a:prstGeom prst="rect">
            <a:avLst/>
          </a:prstGeom>
        </p:spPr>
        <p:txBody>
          <a:bodyPr wrap="square">
            <a:spAutoFit/>
          </a:bodyPr>
          <a:lstStyle/>
          <a:p>
            <a:r>
              <a:rPr lang="es-CO" sz="1400" dirty="0" err="1">
                <a:solidFill>
                  <a:schemeClr val="tx1">
                    <a:lumMod val="75000"/>
                    <a:lumOff val="25000"/>
                  </a:schemeClr>
                </a:solidFill>
              </a:rPr>
              <a:t>Index</a:t>
            </a:r>
            <a:r>
              <a:rPr lang="es-CO" sz="1400" dirty="0">
                <a:solidFill>
                  <a:schemeClr val="tx1">
                    <a:lumMod val="75000"/>
                    <a:lumOff val="25000"/>
                  </a:schemeClr>
                </a:solidFill>
              </a:rPr>
              <a:t> </a:t>
            </a:r>
            <a:r>
              <a:rPr lang="es-CO" sz="1400" dirty="0" err="1">
                <a:solidFill>
                  <a:schemeClr val="tx1">
                    <a:lumMod val="75000"/>
                    <a:lumOff val="25000"/>
                  </a:schemeClr>
                </a:solidFill>
              </a:rPr>
              <a:t>an</a:t>
            </a:r>
            <a:r>
              <a:rPr lang="es-CO" sz="1400" dirty="0">
                <a:solidFill>
                  <a:schemeClr val="tx1">
                    <a:lumMod val="75000"/>
                    <a:lumOff val="25000"/>
                  </a:schemeClr>
                </a:solidFill>
              </a:rPr>
              <a:t> array </a:t>
            </a:r>
            <a:r>
              <a:rPr lang="es-CO" sz="1400" dirty="0" err="1">
                <a:solidFill>
                  <a:schemeClr val="tx1">
                    <a:lumMod val="75000"/>
                    <a:lumOff val="25000"/>
                  </a:schemeClr>
                </a:solidFill>
              </a:rPr>
              <a:t>with</a:t>
            </a:r>
            <a:endParaRPr lang="es-CO" sz="1400" dirty="0">
              <a:solidFill>
                <a:schemeClr val="tx1">
                  <a:lumMod val="75000"/>
                  <a:lumOff val="25000"/>
                </a:schemeClr>
              </a:solidFill>
            </a:endParaRPr>
          </a:p>
          <a:p>
            <a:r>
              <a:rPr lang="en-US" sz="1400" dirty="0">
                <a:solidFill>
                  <a:schemeClr val="tx1">
                    <a:lumMod val="75000"/>
                    <a:lumOff val="25000"/>
                  </a:schemeClr>
                </a:solidFill>
              </a:rPr>
              <a:t>a negative integer, and it counts from the end.</a:t>
            </a:r>
            <a:endParaRPr lang="es-CO"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D1B130DB-82F3-46C5-8AEE-1376998511C0}"/>
              </a:ext>
            </a:extLst>
          </p:cNvPr>
          <p:cNvSpPr/>
          <p:nvPr/>
        </p:nvSpPr>
        <p:spPr>
          <a:xfrm>
            <a:off x="8958312" y="3278264"/>
            <a:ext cx="2120663" cy="954107"/>
          </a:xfrm>
          <a:prstGeom prst="rect">
            <a:avLst/>
          </a:prstGeom>
        </p:spPr>
        <p:txBody>
          <a:bodyPr wrap="square">
            <a:spAutoFit/>
          </a:bodyPr>
          <a:lstStyle/>
          <a:p>
            <a:r>
              <a:rPr lang="pt-BR" sz="1400" dirty="0">
                <a:solidFill>
                  <a:srgbClr val="000000"/>
                </a:solidFill>
                <a:latin typeface="DejaVuSansMono"/>
              </a:rPr>
              <a:t>a = [ 1, 3, 5, 7, 9 ]</a:t>
            </a:r>
          </a:p>
          <a:p>
            <a:r>
              <a:rPr lang="pt-BR" sz="1400" dirty="0">
                <a:solidFill>
                  <a:srgbClr val="000000"/>
                </a:solidFill>
                <a:latin typeface="DejaVuSansMono"/>
              </a:rPr>
              <a:t>a[1, 3] </a:t>
            </a:r>
            <a:r>
              <a:rPr lang="pt-BR" sz="1400" i="1" dirty="0">
                <a:solidFill>
                  <a:srgbClr val="0F7C0F"/>
                </a:solidFill>
                <a:latin typeface="DejaVuSansMono-Oblique"/>
              </a:rPr>
              <a:t># =&gt; [3, 5, 7]</a:t>
            </a:r>
          </a:p>
          <a:p>
            <a:r>
              <a:rPr lang="es-CO" sz="1400" dirty="0">
                <a:solidFill>
                  <a:srgbClr val="000000"/>
                </a:solidFill>
                <a:latin typeface="DejaVuSansMono"/>
              </a:rPr>
              <a:t>a[3, 1] </a:t>
            </a:r>
            <a:r>
              <a:rPr lang="es-CO" sz="1400" i="1" dirty="0">
                <a:solidFill>
                  <a:srgbClr val="0F7C0F"/>
                </a:solidFill>
                <a:latin typeface="DejaVuSansMono-Oblique"/>
              </a:rPr>
              <a:t># =&gt; [7]</a:t>
            </a:r>
          </a:p>
          <a:p>
            <a:r>
              <a:rPr lang="pt-BR" sz="1400" dirty="0">
                <a:solidFill>
                  <a:srgbClr val="000000"/>
                </a:solidFill>
                <a:latin typeface="DejaVuSansMono"/>
              </a:rPr>
              <a:t>a[-3, 2] </a:t>
            </a:r>
            <a:r>
              <a:rPr lang="pt-BR" sz="1400" i="1" dirty="0">
                <a:solidFill>
                  <a:srgbClr val="0F7C0F"/>
                </a:solidFill>
                <a:latin typeface="DejaVuSansMono-Oblique"/>
              </a:rPr>
              <a:t># =&gt; [5, 7]</a:t>
            </a:r>
            <a:endParaRPr lang="es-CO" sz="1400" dirty="0"/>
          </a:p>
        </p:txBody>
      </p:sp>
      <p:sp>
        <p:nvSpPr>
          <p:cNvPr id="10" name="Rectángulo 9">
            <a:extLst>
              <a:ext uri="{FF2B5EF4-FFF2-40B4-BE49-F238E27FC236}">
                <a16:creationId xmlns:a16="http://schemas.microsoft.com/office/drawing/2014/main" id="{FB51BD90-F736-4E34-A3BB-27C4FC01449F}"/>
              </a:ext>
            </a:extLst>
          </p:cNvPr>
          <p:cNvSpPr/>
          <p:nvPr/>
        </p:nvSpPr>
        <p:spPr>
          <a:xfrm>
            <a:off x="5654538" y="3342161"/>
            <a:ext cx="3225282" cy="523220"/>
          </a:xfrm>
          <a:prstGeom prst="rect">
            <a:avLst/>
          </a:prstGeom>
        </p:spPr>
        <p:txBody>
          <a:bodyPr wrap="square">
            <a:spAutoFit/>
          </a:bodyPr>
          <a:lstStyle/>
          <a:p>
            <a:r>
              <a:rPr lang="en-US" sz="1400" dirty="0">
                <a:solidFill>
                  <a:schemeClr val="tx1">
                    <a:lumMod val="75000"/>
                    <a:lumOff val="25000"/>
                  </a:schemeClr>
                </a:solidFill>
              </a:rPr>
              <a:t>You can also index arrays with a pair of numbers, [</a:t>
            </a:r>
            <a:r>
              <a:rPr lang="en-US" sz="1400" dirty="0" err="1">
                <a:solidFill>
                  <a:schemeClr val="tx1">
                    <a:lumMod val="75000"/>
                    <a:lumOff val="25000"/>
                  </a:schemeClr>
                </a:solidFill>
              </a:rPr>
              <a:t>start,count</a:t>
            </a:r>
            <a:r>
              <a:rPr lang="en-US" sz="1400" dirty="0">
                <a:solidFill>
                  <a:schemeClr val="tx1">
                    <a:lumMod val="75000"/>
                    <a:lumOff val="25000"/>
                  </a:schemeClr>
                </a:solidFill>
              </a:rPr>
              <a:t>].</a:t>
            </a:r>
            <a:endParaRPr lang="es-CO" sz="1400" dirty="0">
              <a:solidFill>
                <a:schemeClr val="tx1">
                  <a:lumMod val="75000"/>
                  <a:lumOff val="25000"/>
                </a:schemeClr>
              </a:solidFill>
            </a:endParaRPr>
          </a:p>
        </p:txBody>
      </p:sp>
      <p:sp>
        <p:nvSpPr>
          <p:cNvPr id="11" name="Rectángulo 10">
            <a:extLst>
              <a:ext uri="{FF2B5EF4-FFF2-40B4-BE49-F238E27FC236}">
                <a16:creationId xmlns:a16="http://schemas.microsoft.com/office/drawing/2014/main" id="{EAE8CCA6-97D4-4D5F-B0A7-EC3956362374}"/>
              </a:ext>
            </a:extLst>
          </p:cNvPr>
          <p:cNvSpPr/>
          <p:nvPr/>
        </p:nvSpPr>
        <p:spPr>
          <a:xfrm>
            <a:off x="5654539" y="4426540"/>
            <a:ext cx="3225282" cy="1384995"/>
          </a:xfrm>
          <a:prstGeom prst="rect">
            <a:avLst/>
          </a:prstGeom>
        </p:spPr>
        <p:txBody>
          <a:bodyPr wrap="square">
            <a:spAutoFit/>
          </a:bodyPr>
          <a:lstStyle/>
          <a:p>
            <a:r>
              <a:rPr lang="en-US" sz="1400" dirty="0">
                <a:solidFill>
                  <a:schemeClr val="tx1">
                    <a:lumMod val="75000"/>
                    <a:lumOff val="25000"/>
                  </a:schemeClr>
                </a:solidFill>
              </a:rPr>
              <a:t>Finally, you can index arrays using ranges, in which start and end positions are separated by two or three periods. The two-period form includes the end position; the three-period </a:t>
            </a:r>
            <a:r>
              <a:rPr lang="es-CO" sz="1400" dirty="0" err="1">
                <a:solidFill>
                  <a:schemeClr val="tx1">
                    <a:lumMod val="75000"/>
                    <a:lumOff val="25000"/>
                  </a:schemeClr>
                </a:solidFill>
              </a:rPr>
              <a:t>form</a:t>
            </a:r>
            <a:r>
              <a:rPr lang="es-CO" sz="1400" dirty="0">
                <a:solidFill>
                  <a:schemeClr val="tx1">
                    <a:lumMod val="75000"/>
                    <a:lumOff val="25000"/>
                  </a:schemeClr>
                </a:solidFill>
              </a:rPr>
              <a:t> </a:t>
            </a:r>
            <a:r>
              <a:rPr lang="es-CO" sz="1400" dirty="0" err="1">
                <a:solidFill>
                  <a:schemeClr val="tx1">
                    <a:lumMod val="75000"/>
                    <a:lumOff val="25000"/>
                  </a:schemeClr>
                </a:solidFill>
              </a:rPr>
              <a:t>does</a:t>
            </a:r>
            <a:r>
              <a:rPr lang="es-CO" sz="1400" dirty="0">
                <a:solidFill>
                  <a:schemeClr val="tx1">
                    <a:lumMod val="75000"/>
                    <a:lumOff val="25000"/>
                  </a:schemeClr>
                </a:solidFill>
              </a:rPr>
              <a:t> </a:t>
            </a:r>
            <a:r>
              <a:rPr lang="es-CO" sz="1400" dirty="0" err="1">
                <a:solidFill>
                  <a:schemeClr val="tx1">
                    <a:lumMod val="75000"/>
                    <a:lumOff val="25000"/>
                  </a:schemeClr>
                </a:solidFill>
              </a:rPr>
              <a:t>not</a:t>
            </a:r>
            <a:r>
              <a:rPr lang="es-CO" sz="1400" dirty="0">
                <a:solidFill>
                  <a:schemeClr val="tx1">
                    <a:lumMod val="75000"/>
                    <a:lumOff val="25000"/>
                  </a:schemeClr>
                </a:solidFill>
              </a:rPr>
              <a:t>:</a:t>
            </a:r>
          </a:p>
        </p:txBody>
      </p:sp>
      <p:sp>
        <p:nvSpPr>
          <p:cNvPr id="12" name="Rectángulo 11">
            <a:extLst>
              <a:ext uri="{FF2B5EF4-FFF2-40B4-BE49-F238E27FC236}">
                <a16:creationId xmlns:a16="http://schemas.microsoft.com/office/drawing/2014/main" id="{9595703A-2CE2-4571-B271-62B5EC871AAB}"/>
              </a:ext>
            </a:extLst>
          </p:cNvPr>
          <p:cNvSpPr/>
          <p:nvPr/>
        </p:nvSpPr>
        <p:spPr>
          <a:xfrm>
            <a:off x="8958313" y="4426540"/>
            <a:ext cx="1924809" cy="1169551"/>
          </a:xfrm>
          <a:prstGeom prst="rect">
            <a:avLst/>
          </a:prstGeom>
        </p:spPr>
        <p:txBody>
          <a:bodyPr wrap="square">
            <a:spAutoFit/>
          </a:bodyPr>
          <a:lstStyle/>
          <a:p>
            <a:r>
              <a:rPr lang="es-CO" sz="1400" dirty="0">
                <a:solidFill>
                  <a:srgbClr val="000000"/>
                </a:solidFill>
                <a:latin typeface="DejaVuSansMono"/>
              </a:rPr>
              <a:t>a = [ 1, 3, 5, 7, 9 ]</a:t>
            </a:r>
          </a:p>
          <a:p>
            <a:r>
              <a:rPr lang="pt-BR" sz="1400" dirty="0">
                <a:solidFill>
                  <a:srgbClr val="000000"/>
                </a:solidFill>
                <a:latin typeface="DejaVuSansMono"/>
              </a:rPr>
              <a:t>a[1..3] </a:t>
            </a:r>
            <a:r>
              <a:rPr lang="pt-BR" sz="1400" i="1" dirty="0">
                <a:solidFill>
                  <a:srgbClr val="0F7C0F"/>
                </a:solidFill>
                <a:latin typeface="DejaVuSansMono-Oblique"/>
              </a:rPr>
              <a:t># =&gt; [3, 5, 7]</a:t>
            </a:r>
          </a:p>
          <a:p>
            <a:r>
              <a:rPr lang="pt-BR" sz="1400" dirty="0">
                <a:solidFill>
                  <a:srgbClr val="000000"/>
                </a:solidFill>
                <a:latin typeface="DejaVuSansMono"/>
              </a:rPr>
              <a:t>a[1...3] </a:t>
            </a:r>
            <a:r>
              <a:rPr lang="pt-BR" sz="1400" i="1" dirty="0">
                <a:solidFill>
                  <a:srgbClr val="0F7C0F"/>
                </a:solidFill>
                <a:latin typeface="DejaVuSansMono-Oblique"/>
              </a:rPr>
              <a:t># =&gt; [3, 5]</a:t>
            </a:r>
          </a:p>
          <a:p>
            <a:r>
              <a:rPr lang="es-CO" sz="1400" dirty="0">
                <a:solidFill>
                  <a:srgbClr val="000000"/>
                </a:solidFill>
                <a:latin typeface="DejaVuSansMono"/>
              </a:rPr>
              <a:t>a[3..3] </a:t>
            </a:r>
            <a:r>
              <a:rPr lang="es-CO" sz="1400" i="1" dirty="0">
                <a:solidFill>
                  <a:srgbClr val="0F7C0F"/>
                </a:solidFill>
                <a:latin typeface="DejaVuSansMono-Oblique"/>
              </a:rPr>
              <a:t># =&gt; [7]</a:t>
            </a:r>
          </a:p>
          <a:p>
            <a:r>
              <a:rPr lang="pt-BR" sz="1400" dirty="0">
                <a:solidFill>
                  <a:srgbClr val="000000"/>
                </a:solidFill>
                <a:latin typeface="DejaVuSansMono"/>
              </a:rPr>
              <a:t>a[-3..-1] </a:t>
            </a:r>
            <a:r>
              <a:rPr lang="pt-BR" sz="1400" i="1" dirty="0">
                <a:solidFill>
                  <a:srgbClr val="0F7C0F"/>
                </a:solidFill>
                <a:latin typeface="DejaVuSansMono-Oblique"/>
              </a:rPr>
              <a:t># =&gt; [5, 7, 9]</a:t>
            </a:r>
            <a:endParaRPr lang="es-CO" sz="1400" dirty="0"/>
          </a:p>
        </p:txBody>
      </p:sp>
      <p:sp>
        <p:nvSpPr>
          <p:cNvPr id="13" name="Rectángulo 12">
            <a:extLst>
              <a:ext uri="{FF2B5EF4-FFF2-40B4-BE49-F238E27FC236}">
                <a16:creationId xmlns:a16="http://schemas.microsoft.com/office/drawing/2014/main" id="{AA17F8DC-2B7E-4F91-8C16-6AB197D11C89}"/>
              </a:ext>
            </a:extLst>
          </p:cNvPr>
          <p:cNvSpPr/>
          <p:nvPr/>
        </p:nvSpPr>
        <p:spPr>
          <a:xfrm>
            <a:off x="3720823" y="6022880"/>
            <a:ext cx="5837432" cy="276999"/>
          </a:xfrm>
          <a:prstGeom prst="rect">
            <a:avLst/>
          </a:prstGeom>
        </p:spPr>
        <p:txBody>
          <a:bodyPr wrap="none">
            <a:spAutoFit/>
          </a:bodyPr>
          <a:lstStyle/>
          <a:p>
            <a:r>
              <a:rPr lang="en-US" sz="1200" dirty="0">
                <a:latin typeface="PalatinoLinotype-Roman"/>
              </a:rPr>
              <a:t>*Arrays have a large number of other useful methods  </a:t>
            </a:r>
            <a:r>
              <a:rPr lang="es-CO" sz="1200" dirty="0"/>
              <a:t>(</a:t>
            </a:r>
            <a:r>
              <a:rPr lang="es-CO" sz="1200" dirty="0" err="1"/>
              <a:t>push</a:t>
            </a:r>
            <a:r>
              <a:rPr lang="es-CO" sz="1200" dirty="0"/>
              <a:t>, pop. shift, </a:t>
            </a:r>
            <a:r>
              <a:rPr lang="es-CO" sz="1200" dirty="0" err="1"/>
              <a:t>first</a:t>
            </a:r>
            <a:r>
              <a:rPr lang="es-CO" sz="1200" dirty="0"/>
              <a:t>, </a:t>
            </a:r>
            <a:r>
              <a:rPr lang="es-CO" sz="1200" dirty="0" err="1"/>
              <a:t>last</a:t>
            </a:r>
            <a:r>
              <a:rPr lang="es-CO" sz="1200" dirty="0"/>
              <a:t>) </a:t>
            </a:r>
          </a:p>
        </p:txBody>
      </p:sp>
    </p:spTree>
    <p:extLst>
      <p:ext uri="{BB962C8B-B14F-4D97-AF65-F5344CB8AC3E}">
        <p14:creationId xmlns:p14="http://schemas.microsoft.com/office/powerpoint/2010/main" val="392688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FFE0A-F5B6-42B0-A9EA-2C548E7FEA7B}"/>
              </a:ext>
            </a:extLst>
          </p:cNvPr>
          <p:cNvSpPr>
            <a:spLocks noGrp="1"/>
          </p:cNvSpPr>
          <p:nvPr>
            <p:ph type="title"/>
          </p:nvPr>
        </p:nvSpPr>
        <p:spPr/>
        <p:txBody>
          <a:bodyPr/>
          <a:lstStyle/>
          <a:p>
            <a:r>
              <a:rPr lang="es-CO" dirty="0"/>
              <a:t>Hashes</a:t>
            </a:r>
          </a:p>
        </p:txBody>
      </p:sp>
      <p:sp>
        <p:nvSpPr>
          <p:cNvPr id="3" name="Marcador de contenido 2">
            <a:extLst>
              <a:ext uri="{FF2B5EF4-FFF2-40B4-BE49-F238E27FC236}">
                <a16:creationId xmlns:a16="http://schemas.microsoft.com/office/drawing/2014/main" id="{08C22A27-953E-4332-A7DB-B9BB0D3889EC}"/>
              </a:ext>
            </a:extLst>
          </p:cNvPr>
          <p:cNvSpPr>
            <a:spLocks noGrp="1"/>
          </p:cNvSpPr>
          <p:nvPr>
            <p:ph idx="1"/>
          </p:nvPr>
        </p:nvSpPr>
        <p:spPr>
          <a:xfrm>
            <a:off x="2589212" y="2133600"/>
            <a:ext cx="8915400" cy="3777622"/>
          </a:xfrm>
        </p:spPr>
        <p:txBody>
          <a:bodyPr>
            <a:normAutofit lnSpcReduction="10000"/>
          </a:bodyPr>
          <a:lstStyle/>
          <a:p>
            <a:r>
              <a:rPr lang="en-US" dirty="0"/>
              <a:t>The example that follows uses hash literals—a list of </a:t>
            </a:r>
            <a:r>
              <a:rPr lang="en-US" i="1" dirty="0"/>
              <a:t>key value </a:t>
            </a:r>
            <a:r>
              <a:rPr lang="en-US" dirty="0"/>
              <a:t>pairs between braces:</a:t>
            </a:r>
          </a:p>
          <a:p>
            <a:pPr marL="0" indent="0">
              <a:buNone/>
            </a:pPr>
            <a:r>
              <a:rPr lang="en-US" dirty="0">
                <a:solidFill>
                  <a:srgbClr val="000000"/>
                </a:solidFill>
                <a:latin typeface="DejaVuSansMono"/>
              </a:rPr>
              <a:t>h = { dog: </a:t>
            </a:r>
            <a:r>
              <a:rPr lang="en-US" i="1" dirty="0">
                <a:solidFill>
                  <a:srgbClr val="191191"/>
                </a:solidFill>
                <a:latin typeface="DejaVuSansMono-Oblique"/>
              </a:rPr>
              <a:t>'canine'</a:t>
            </a:r>
            <a:r>
              <a:rPr lang="en-US" dirty="0">
                <a:solidFill>
                  <a:srgbClr val="000000"/>
                </a:solidFill>
                <a:latin typeface="DejaVuSansMono"/>
              </a:rPr>
              <a:t>, cat: </a:t>
            </a:r>
            <a:r>
              <a:rPr lang="en-US" i="1" dirty="0">
                <a:solidFill>
                  <a:srgbClr val="191191"/>
                </a:solidFill>
                <a:latin typeface="DejaVuSansMono-Oblique"/>
              </a:rPr>
              <a:t>'feline'</a:t>
            </a:r>
            <a:r>
              <a:rPr lang="en-US" dirty="0">
                <a:solidFill>
                  <a:srgbClr val="000000"/>
                </a:solidFill>
                <a:latin typeface="DejaVuSansMono"/>
              </a:rPr>
              <a:t>, donkey: </a:t>
            </a:r>
            <a:r>
              <a:rPr lang="en-US" i="1" dirty="0">
                <a:solidFill>
                  <a:srgbClr val="191191"/>
                </a:solidFill>
                <a:latin typeface="DejaVuSansMono-Oblique"/>
              </a:rPr>
              <a:t>'asinine’ </a:t>
            </a:r>
            <a:r>
              <a:rPr lang="en-US" dirty="0">
                <a:solidFill>
                  <a:srgbClr val="000000"/>
                </a:solidFill>
                <a:latin typeface="DejaVuSansMono"/>
              </a:rPr>
              <a:t>}</a:t>
            </a:r>
          </a:p>
          <a:p>
            <a:pPr marL="0" indent="0">
              <a:buNone/>
            </a:pPr>
            <a:r>
              <a:rPr lang="es-CO" dirty="0" err="1">
                <a:solidFill>
                  <a:srgbClr val="000000"/>
                </a:solidFill>
                <a:latin typeface="DejaVuSansMono"/>
              </a:rPr>
              <a:t>h.length</a:t>
            </a:r>
            <a:r>
              <a:rPr lang="es-CO" dirty="0">
                <a:solidFill>
                  <a:srgbClr val="000000"/>
                </a:solidFill>
                <a:latin typeface="DejaVuSansMono"/>
              </a:rPr>
              <a:t> </a:t>
            </a:r>
            <a:r>
              <a:rPr lang="es-CO" i="1" dirty="0">
                <a:solidFill>
                  <a:srgbClr val="0F7C0F"/>
                </a:solidFill>
                <a:latin typeface="DejaVuSansMono-Oblique"/>
              </a:rPr>
              <a:t># =&gt; 3</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dog</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canine</a:t>
            </a:r>
            <a:r>
              <a:rPr lang="es-CO" i="1" dirty="0">
                <a:solidFill>
                  <a:srgbClr val="0F7C0F"/>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cow</a:t>
            </a:r>
            <a:r>
              <a:rPr lang="es-CO" i="1" dirty="0">
                <a:solidFill>
                  <a:srgbClr val="191191"/>
                </a:solidFill>
                <a:latin typeface="DejaVuSansMono-Oblique"/>
              </a:rPr>
              <a:t>'</a:t>
            </a:r>
            <a:r>
              <a:rPr lang="es-CO" dirty="0">
                <a:solidFill>
                  <a:srgbClr val="000000"/>
                </a:solidFill>
                <a:latin typeface="DejaVuSansMono"/>
              </a:rPr>
              <a:t>] = </a:t>
            </a:r>
            <a:r>
              <a:rPr lang="es-CO" i="1" dirty="0">
                <a:solidFill>
                  <a:srgbClr val="191191"/>
                </a:solidFill>
                <a:latin typeface="DejaVuSansMono-Oblique"/>
              </a:rPr>
              <a:t>'</a:t>
            </a:r>
            <a:r>
              <a:rPr lang="es-CO" i="1" dirty="0" err="1">
                <a:solidFill>
                  <a:srgbClr val="191191"/>
                </a:solidFill>
                <a:latin typeface="DejaVuSansMono-Oblique"/>
              </a:rPr>
              <a:t>bovine</a:t>
            </a:r>
            <a:r>
              <a:rPr lang="es-CO" i="1" dirty="0">
                <a:solidFill>
                  <a:srgbClr val="191191"/>
                </a:solidFill>
                <a:latin typeface="DejaVuSansMono-Oblique"/>
              </a:rPr>
              <a:t>'</a:t>
            </a:r>
          </a:p>
          <a:p>
            <a:pPr marL="0" indent="0">
              <a:buNone/>
            </a:pPr>
            <a:r>
              <a:rPr lang="es-CO" dirty="0">
                <a:solidFill>
                  <a:srgbClr val="000000"/>
                </a:solidFill>
                <a:latin typeface="DejaVuSansMono"/>
              </a:rPr>
              <a:t>h[12] = </a:t>
            </a:r>
            <a:r>
              <a:rPr lang="es-CO" i="1" dirty="0">
                <a:solidFill>
                  <a:srgbClr val="191191"/>
                </a:solidFill>
                <a:latin typeface="DejaVuSansMono-Oblique"/>
              </a:rPr>
              <a:t>'</a:t>
            </a:r>
            <a:r>
              <a:rPr lang="es-CO" i="1" dirty="0" err="1">
                <a:solidFill>
                  <a:srgbClr val="191191"/>
                </a:solidFill>
                <a:latin typeface="DejaVuSansMono-Oblique"/>
              </a:rPr>
              <a:t>dodecine</a:t>
            </a:r>
            <a:r>
              <a:rPr lang="es-CO" i="1" dirty="0">
                <a:solidFill>
                  <a:srgbClr val="191191"/>
                </a:solidFill>
                <a:latin typeface="DejaVuSansMono-Oblique"/>
              </a:rPr>
              <a:t>'</a:t>
            </a:r>
          </a:p>
          <a:p>
            <a:pPr marL="0" indent="0">
              <a:buNone/>
            </a:pPr>
            <a:r>
              <a:rPr lang="es-CO" dirty="0">
                <a:solidFill>
                  <a:srgbClr val="000000"/>
                </a:solidFill>
                <a:latin typeface="DejaVuSansMono"/>
              </a:rPr>
              <a:t>h[</a:t>
            </a:r>
            <a:r>
              <a:rPr lang="es-CO" i="1" dirty="0">
                <a:solidFill>
                  <a:srgbClr val="191191"/>
                </a:solidFill>
                <a:latin typeface="DejaVuSansMono-Oblique"/>
              </a:rPr>
              <a:t>'</a:t>
            </a:r>
            <a:r>
              <a:rPr lang="es-CO" i="1" dirty="0" err="1">
                <a:solidFill>
                  <a:srgbClr val="191191"/>
                </a:solidFill>
                <a:latin typeface="DejaVuSansMono-Oblique"/>
              </a:rPr>
              <a:t>cat</a:t>
            </a:r>
            <a:r>
              <a:rPr lang="es-CO" i="1" dirty="0">
                <a:solidFill>
                  <a:srgbClr val="191191"/>
                </a:solidFill>
                <a:latin typeface="DejaVuSansMono-Oblique"/>
              </a:rPr>
              <a:t>'</a:t>
            </a:r>
            <a:r>
              <a:rPr lang="es-CO" dirty="0">
                <a:solidFill>
                  <a:srgbClr val="000000"/>
                </a:solidFill>
                <a:latin typeface="DejaVuSansMono"/>
              </a:rPr>
              <a:t>] = 99</a:t>
            </a:r>
          </a:p>
          <a:p>
            <a:pPr marL="0" indent="0">
              <a:buNone/>
            </a:pPr>
            <a:r>
              <a:rPr lang="en-US" dirty="0">
                <a:solidFill>
                  <a:srgbClr val="000000"/>
                </a:solidFill>
                <a:latin typeface="DejaVuSansMono"/>
              </a:rPr>
              <a:t>h </a:t>
            </a:r>
            <a:r>
              <a:rPr lang="en-US" i="1" dirty="0">
                <a:solidFill>
                  <a:srgbClr val="0F7C0F"/>
                </a:solidFill>
                <a:latin typeface="DejaVuSansMono-Oblique"/>
              </a:rPr>
              <a:t># =&gt; {"dog"=&gt;"canine", "cat"=&gt;99, "donkey"=&gt;"asinine", "cow"=&gt;"bovine",</a:t>
            </a:r>
          </a:p>
          <a:p>
            <a:pPr marL="0" indent="0">
              <a:buNone/>
            </a:pPr>
            <a:r>
              <a:rPr lang="es-CO" i="1" dirty="0">
                <a:solidFill>
                  <a:srgbClr val="0F7C0F"/>
                </a:solidFill>
                <a:latin typeface="DejaVuSansMono-Oblique"/>
              </a:rPr>
              <a:t># .. 12=&gt;"</a:t>
            </a:r>
            <a:r>
              <a:rPr lang="es-CO" i="1" dirty="0" err="1">
                <a:solidFill>
                  <a:srgbClr val="0F7C0F"/>
                </a:solidFill>
                <a:latin typeface="DejaVuSansMono-Oblique"/>
              </a:rPr>
              <a:t>dodecine</a:t>
            </a:r>
            <a:r>
              <a:rPr lang="es-CO" i="1" dirty="0">
                <a:solidFill>
                  <a:srgbClr val="0F7C0F"/>
                </a:solidFill>
                <a:latin typeface="DejaVuSansMono-Oblique"/>
              </a:rPr>
              <a:t>"}</a:t>
            </a:r>
            <a:endParaRPr lang="es-CO" dirty="0"/>
          </a:p>
        </p:txBody>
      </p:sp>
    </p:spTree>
    <p:extLst>
      <p:ext uri="{BB962C8B-B14F-4D97-AF65-F5344CB8AC3E}">
        <p14:creationId xmlns:p14="http://schemas.microsoft.com/office/powerpoint/2010/main" val="3771403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D1967-6701-4090-B328-925BC561E010}"/>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180EBC35-A5B6-4A33-8A54-809FFF0384FF}"/>
              </a:ext>
            </a:extLst>
          </p:cNvPr>
          <p:cNvSpPr>
            <a:spLocks noGrp="1"/>
          </p:cNvSpPr>
          <p:nvPr>
            <p:ph idx="1"/>
          </p:nvPr>
        </p:nvSpPr>
        <p:spPr/>
        <p:txBody>
          <a:bodyPr/>
          <a:lstStyle/>
          <a:p>
            <a:r>
              <a:rPr lang="en-US" dirty="0"/>
              <a:t>This is an incredibly powerful feature. One of our reviewers commented at this point: “This is pretty interesting and important, so if you weren’t paying attention before, you should probably start now.” We’ d have to agree.</a:t>
            </a:r>
          </a:p>
          <a:p>
            <a:r>
              <a:rPr lang="en-US" dirty="0"/>
              <a:t>You can use code blocks to implement </a:t>
            </a:r>
            <a:r>
              <a:rPr lang="en-US" dirty="0">
                <a:solidFill>
                  <a:schemeClr val="accent1">
                    <a:lumMod val="60000"/>
                    <a:lumOff val="40000"/>
                  </a:schemeClr>
                </a:solidFill>
              </a:rPr>
              <a:t>callbacks</a:t>
            </a:r>
            <a:r>
              <a:rPr lang="en-US" dirty="0"/>
              <a:t> (but they’re simpler than Java’s anonymous inner classes), to pass around chunks of code (but they’re more flexible than C’s function pointers), and to implement iterators.</a:t>
            </a:r>
            <a:endParaRPr lang="es-CO" dirty="0"/>
          </a:p>
        </p:txBody>
      </p:sp>
    </p:spTree>
    <p:extLst>
      <p:ext uri="{BB962C8B-B14F-4D97-AF65-F5344CB8AC3E}">
        <p14:creationId xmlns:p14="http://schemas.microsoft.com/office/powerpoint/2010/main" val="298650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1C83D-2B89-432D-A07F-4D41A6BB5BB1}"/>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C0CA9B26-D326-4462-9C62-751B0F08B8F0}"/>
              </a:ext>
            </a:extLst>
          </p:cNvPr>
          <p:cNvSpPr>
            <a:spLocks noGrp="1"/>
          </p:cNvSpPr>
          <p:nvPr>
            <p:ph idx="1"/>
          </p:nvPr>
        </p:nvSpPr>
        <p:spPr/>
        <p:txBody>
          <a:bodyPr/>
          <a:lstStyle/>
          <a:p>
            <a:r>
              <a:rPr lang="en-US" dirty="0"/>
              <a:t>Code blocks are just chunks of code between </a:t>
            </a:r>
            <a:r>
              <a:rPr lang="en-US" dirty="0">
                <a:solidFill>
                  <a:schemeClr val="accent1">
                    <a:lumMod val="60000"/>
                    <a:lumOff val="40000"/>
                  </a:schemeClr>
                </a:solidFill>
              </a:rPr>
              <a:t>braces ({})</a:t>
            </a:r>
            <a:r>
              <a:rPr lang="en-US" dirty="0"/>
              <a:t> or between </a:t>
            </a:r>
            <a:r>
              <a:rPr lang="en-US" dirty="0">
                <a:solidFill>
                  <a:schemeClr val="accent1">
                    <a:lumMod val="60000"/>
                    <a:lumOff val="40000"/>
                  </a:schemeClr>
                </a:solidFill>
              </a:rPr>
              <a:t>do</a:t>
            </a:r>
            <a:r>
              <a:rPr lang="en-US" dirty="0"/>
              <a:t> and </a:t>
            </a:r>
            <a:r>
              <a:rPr lang="en-US" dirty="0">
                <a:solidFill>
                  <a:schemeClr val="accent1">
                    <a:lumMod val="60000"/>
                    <a:lumOff val="40000"/>
                  </a:schemeClr>
                </a:solidFill>
              </a:rPr>
              <a:t>end</a:t>
            </a:r>
            <a:r>
              <a:rPr lang="en-US" dirty="0"/>
              <a:t>. This is a code </a:t>
            </a:r>
            <a:r>
              <a:rPr lang="es-CO" dirty="0"/>
              <a:t>block:</a:t>
            </a:r>
          </a:p>
          <a:p>
            <a:pPr marL="0" indent="0">
              <a:buNone/>
            </a:pPr>
            <a:r>
              <a:rPr lang="es-CO" dirty="0">
                <a:solidFill>
                  <a:srgbClr val="000000"/>
                </a:solidFill>
                <a:latin typeface="DejaVuSansMono"/>
              </a:rPr>
              <a:t>	{ </a:t>
            </a:r>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 </a:t>
            </a:r>
            <a:r>
              <a:rPr lang="es-CO" dirty="0">
                <a:solidFill>
                  <a:srgbClr val="000000"/>
                </a:solidFill>
                <a:latin typeface="DejaVuSansMono"/>
              </a:rPr>
              <a:t>}</a:t>
            </a:r>
          </a:p>
          <a:p>
            <a:r>
              <a:rPr lang="en-US" sz="2000" dirty="0">
                <a:solidFill>
                  <a:srgbClr val="000000"/>
                </a:solidFill>
                <a:latin typeface="PalatinoLinotype-Roman"/>
              </a:rPr>
              <a:t>This is also a code block:</a:t>
            </a:r>
          </a:p>
          <a:p>
            <a:pPr marL="0" indent="0">
              <a:buNone/>
            </a:pPr>
            <a:r>
              <a:rPr lang="es-CO" b="1" dirty="0">
                <a:solidFill>
                  <a:srgbClr val="91117D"/>
                </a:solidFill>
                <a:latin typeface="DejaVuSansMono-Bold"/>
              </a:rPr>
              <a:t>do</a:t>
            </a:r>
          </a:p>
          <a:p>
            <a:pPr marL="0" indent="0">
              <a:buNone/>
            </a:pPr>
            <a:r>
              <a:rPr lang="es-CO" dirty="0">
                <a:solidFill>
                  <a:srgbClr val="000000"/>
                </a:solidFill>
                <a:latin typeface="DejaVuSansMono"/>
              </a:rPr>
              <a:t>	</a:t>
            </a:r>
            <a:r>
              <a:rPr lang="es-CO" dirty="0" err="1">
                <a:solidFill>
                  <a:srgbClr val="000000"/>
                </a:solidFill>
                <a:latin typeface="DejaVuSansMono"/>
              </a:rPr>
              <a:t>club.enroll</a:t>
            </a:r>
            <a:r>
              <a:rPr lang="es-CO" dirty="0">
                <a:solidFill>
                  <a:srgbClr val="000000"/>
                </a:solidFill>
                <a:latin typeface="DejaVuSansMono"/>
              </a:rPr>
              <a:t>(</a:t>
            </a:r>
            <a:r>
              <a:rPr lang="es-CO" dirty="0" err="1">
                <a:solidFill>
                  <a:srgbClr val="000000"/>
                </a:solidFill>
                <a:latin typeface="DejaVuSansMono"/>
              </a:rPr>
              <a:t>person</a:t>
            </a:r>
            <a:r>
              <a:rPr lang="es-CO" dirty="0">
                <a:solidFill>
                  <a:srgbClr val="000000"/>
                </a:solidFill>
                <a:latin typeface="DejaVuSansMono"/>
              </a:rPr>
              <a:t>)</a:t>
            </a:r>
          </a:p>
          <a:p>
            <a:pPr marL="0" indent="0">
              <a:buNone/>
            </a:pPr>
            <a:r>
              <a:rPr lang="es-CO" dirty="0">
                <a:solidFill>
                  <a:srgbClr val="000000"/>
                </a:solidFill>
                <a:latin typeface="DejaVuSansMono"/>
              </a:rPr>
              <a:t>	</a:t>
            </a:r>
            <a:r>
              <a:rPr lang="es-CO" dirty="0" err="1">
                <a:solidFill>
                  <a:srgbClr val="000000"/>
                </a:solidFill>
                <a:latin typeface="DejaVuSansMono"/>
              </a:rPr>
              <a:t>person.socialize</a:t>
            </a:r>
            <a:endParaRPr lang="es-CO" dirty="0">
              <a:solidFill>
                <a:srgbClr val="000000"/>
              </a:solidFill>
              <a:latin typeface="DejaVuSansMono"/>
            </a:endParaRPr>
          </a:p>
          <a:p>
            <a:pPr marL="0" indent="0">
              <a:buNone/>
            </a:pPr>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91168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64F5C-3B03-4B3E-9025-865C28A4A15F}"/>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CBDA97A-A04B-4D75-82E9-D98A500EDB75}"/>
              </a:ext>
            </a:extLst>
          </p:cNvPr>
          <p:cNvSpPr>
            <a:spLocks noGrp="1"/>
          </p:cNvSpPr>
          <p:nvPr>
            <p:ph idx="1"/>
          </p:nvPr>
        </p:nvSpPr>
        <p:spPr/>
        <p:txBody>
          <a:bodyPr>
            <a:normAutofit/>
          </a:bodyPr>
          <a:lstStyle/>
          <a:p>
            <a:r>
              <a:rPr lang="en-US" dirty="0"/>
              <a:t>A method can then invoke an associated block one or more times using the Ruby </a:t>
            </a:r>
            <a:r>
              <a:rPr lang="en-US" dirty="0">
                <a:solidFill>
                  <a:srgbClr val="FF0000"/>
                </a:solidFill>
              </a:rPr>
              <a:t>yield statement</a:t>
            </a:r>
            <a:r>
              <a:rPr lang="en-US" dirty="0"/>
              <a:t>. You can think of yield as being something like a method call that invokes the block associated with the call to the method containing the yield.</a:t>
            </a:r>
          </a:p>
          <a:p>
            <a:pPr marL="0" indent="0">
              <a:buNone/>
            </a:pP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who_says_what</a:t>
            </a:r>
            <a:endParaRPr lang="es-CO" dirty="0">
              <a:solidFill>
                <a:srgbClr val="000000"/>
              </a:solidFill>
              <a:latin typeface="DejaVuSansMono"/>
            </a:endParaRP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"Dave"</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hello</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a:solidFill>
                  <a:srgbClr val="91117D"/>
                </a:solidFill>
                <a:latin typeface="DejaVuSansMono-Bold"/>
              </a:rPr>
              <a:t>	</a:t>
            </a:r>
            <a:r>
              <a:rPr lang="es-CO" b="1" dirty="0" err="1">
                <a:solidFill>
                  <a:srgbClr val="91117D"/>
                </a:solidFill>
                <a:latin typeface="DejaVuSansMono-Bold"/>
              </a:rPr>
              <a:t>yield</a:t>
            </a:r>
            <a:r>
              <a:rPr lang="es-CO" dirty="0">
                <a:solidFill>
                  <a:srgbClr val="000000"/>
                </a:solidFill>
                <a:latin typeface="DejaVuSansMono"/>
              </a:rPr>
              <a:t>(</a:t>
            </a:r>
            <a:r>
              <a:rPr lang="es-CO" i="1" dirty="0">
                <a:solidFill>
                  <a:srgbClr val="191191"/>
                </a:solidFill>
                <a:latin typeface="DejaVuSansMono-Oblique"/>
              </a:rPr>
              <a:t>"Andy"</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goodbye</a:t>
            </a:r>
            <a:r>
              <a:rPr lang="es-CO" i="1" dirty="0">
                <a:solidFill>
                  <a:srgbClr val="191191"/>
                </a:solidFill>
                <a:latin typeface="DejaVuSansMono-Oblique"/>
              </a:rPr>
              <a:t>"</a:t>
            </a:r>
            <a:r>
              <a:rPr lang="es-CO" dirty="0">
                <a:solidFill>
                  <a:srgbClr val="000000"/>
                </a:solidFill>
                <a:latin typeface="DejaVuSansMono"/>
              </a:rPr>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The code in the block (puts "In the block") is executed twice, once for each call to yield.</a:t>
            </a:r>
            <a:endParaRPr lang="es-CO" b="1" dirty="0">
              <a:solidFill>
                <a:srgbClr val="91117D"/>
              </a:solidFill>
              <a:latin typeface="DejaVuSansMono-Bold"/>
            </a:endParaRPr>
          </a:p>
          <a:p>
            <a:pPr marL="0" indent="0">
              <a:buNone/>
            </a:pPr>
            <a:endParaRPr lang="es-CO" dirty="0"/>
          </a:p>
        </p:txBody>
      </p:sp>
      <p:sp>
        <p:nvSpPr>
          <p:cNvPr id="7" name="Rectángulo 6">
            <a:extLst>
              <a:ext uri="{FF2B5EF4-FFF2-40B4-BE49-F238E27FC236}">
                <a16:creationId xmlns:a16="http://schemas.microsoft.com/office/drawing/2014/main" id="{3E81884C-96B4-4736-B4EC-C98FCCA50001}"/>
              </a:ext>
            </a:extLst>
          </p:cNvPr>
          <p:cNvSpPr/>
          <p:nvPr/>
        </p:nvSpPr>
        <p:spPr>
          <a:xfrm>
            <a:off x="5830957" y="3429000"/>
            <a:ext cx="5777948" cy="1323439"/>
          </a:xfrm>
          <a:prstGeom prst="rect">
            <a:avLst/>
          </a:prstGeom>
        </p:spPr>
        <p:txBody>
          <a:bodyPr wrap="square">
            <a:spAutoFit/>
          </a:bodyPr>
          <a:lstStyle/>
          <a:p>
            <a:r>
              <a:rPr lang="es-CO" sz="1600" dirty="0" err="1">
                <a:solidFill>
                  <a:srgbClr val="000000"/>
                </a:solidFill>
                <a:latin typeface="DejaVuSansMono"/>
              </a:rPr>
              <a:t>who_says_what</a:t>
            </a:r>
            <a:r>
              <a:rPr lang="es-CO" sz="1600" dirty="0">
                <a:solidFill>
                  <a:srgbClr val="000000"/>
                </a:solidFill>
                <a:latin typeface="DejaVuSansMono"/>
              </a:rPr>
              <a:t> {|</a:t>
            </a:r>
            <a:r>
              <a:rPr lang="es-CO" sz="1600" dirty="0" err="1">
                <a:solidFill>
                  <a:srgbClr val="000000"/>
                </a:solidFill>
                <a:latin typeface="DejaVuSansMono"/>
              </a:rPr>
              <a:t>person</a:t>
            </a:r>
            <a:r>
              <a:rPr lang="es-CO" sz="1600" dirty="0">
                <a:solidFill>
                  <a:srgbClr val="000000"/>
                </a:solidFill>
                <a:latin typeface="DejaVuSansMono"/>
              </a:rPr>
              <a:t>, </a:t>
            </a:r>
            <a:r>
              <a:rPr lang="es-CO" sz="1600" dirty="0" err="1">
                <a:solidFill>
                  <a:srgbClr val="000000"/>
                </a:solidFill>
                <a:latin typeface="DejaVuSansMono"/>
              </a:rPr>
              <a:t>phrase</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person</a:t>
            </a:r>
            <a:r>
              <a:rPr lang="es-CO" sz="1600" dirty="0">
                <a:solidFill>
                  <a:srgbClr val="000000"/>
                </a:solidFill>
                <a:latin typeface="DejaVuSansMono"/>
              </a:rPr>
              <a:t>} </a:t>
            </a:r>
            <a:r>
              <a:rPr lang="es-CO" sz="1600" i="1" dirty="0" err="1">
                <a:solidFill>
                  <a:srgbClr val="191191"/>
                </a:solidFill>
                <a:latin typeface="DejaVuSansMono-Oblique"/>
              </a:rPr>
              <a:t>says</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phrase</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Dave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hello</a:t>
            </a:r>
            <a:endParaRPr lang="es-CO" sz="1600" dirty="0">
              <a:solidFill>
                <a:srgbClr val="000000"/>
              </a:solidFill>
              <a:latin typeface="DejaVuSansMono"/>
            </a:endParaRPr>
          </a:p>
          <a:p>
            <a:r>
              <a:rPr lang="es-CO" sz="1600" dirty="0">
                <a:solidFill>
                  <a:srgbClr val="000000"/>
                </a:solidFill>
                <a:latin typeface="DejaVuSansMono"/>
              </a:rPr>
              <a:t>Andy </a:t>
            </a:r>
            <a:r>
              <a:rPr lang="es-CO" sz="1600" dirty="0" err="1">
                <a:solidFill>
                  <a:srgbClr val="000000"/>
                </a:solidFill>
                <a:latin typeface="DejaVuSansMono"/>
              </a:rPr>
              <a:t>says</a:t>
            </a:r>
            <a:r>
              <a:rPr lang="es-CO" sz="1600" dirty="0">
                <a:solidFill>
                  <a:srgbClr val="000000"/>
                </a:solidFill>
                <a:latin typeface="DejaVuSansMono"/>
              </a:rPr>
              <a:t> </a:t>
            </a:r>
            <a:r>
              <a:rPr lang="es-CO" sz="1600" dirty="0" err="1">
                <a:solidFill>
                  <a:srgbClr val="000000"/>
                </a:solidFill>
                <a:latin typeface="DejaVuSansMono"/>
              </a:rPr>
              <a:t>goodbye</a:t>
            </a:r>
            <a:endParaRPr lang="es-CO" sz="1600" dirty="0"/>
          </a:p>
        </p:txBody>
      </p:sp>
    </p:spTree>
    <p:extLst>
      <p:ext uri="{BB962C8B-B14F-4D97-AF65-F5344CB8AC3E}">
        <p14:creationId xmlns:p14="http://schemas.microsoft.com/office/powerpoint/2010/main" val="35020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73806-6EEC-4900-9B1B-C4845AF185BA}"/>
              </a:ext>
            </a:extLst>
          </p:cNvPr>
          <p:cNvSpPr>
            <a:spLocks noGrp="1"/>
          </p:cNvSpPr>
          <p:nvPr>
            <p:ph type="title"/>
          </p:nvPr>
        </p:nvSpPr>
        <p:spPr/>
        <p:txBody>
          <a:bodyPr/>
          <a:lstStyle/>
          <a:p>
            <a:r>
              <a:rPr lang="es-CO" dirty="0"/>
              <a:t>Blocks and </a:t>
            </a:r>
            <a:r>
              <a:rPr lang="es-CO" dirty="0" err="1"/>
              <a:t>Iterators</a:t>
            </a:r>
            <a:endParaRPr lang="es-CO" dirty="0"/>
          </a:p>
        </p:txBody>
      </p:sp>
      <p:sp>
        <p:nvSpPr>
          <p:cNvPr id="3" name="Marcador de contenido 2">
            <a:extLst>
              <a:ext uri="{FF2B5EF4-FFF2-40B4-BE49-F238E27FC236}">
                <a16:creationId xmlns:a16="http://schemas.microsoft.com/office/drawing/2014/main" id="{3435C132-45B6-44FD-A23F-061F1F71BADC}"/>
              </a:ext>
            </a:extLst>
          </p:cNvPr>
          <p:cNvSpPr>
            <a:spLocks noGrp="1"/>
          </p:cNvSpPr>
          <p:nvPr>
            <p:ph idx="1"/>
          </p:nvPr>
        </p:nvSpPr>
        <p:spPr/>
        <p:txBody>
          <a:bodyPr/>
          <a:lstStyle/>
          <a:p>
            <a:r>
              <a:rPr lang="en-US" dirty="0"/>
              <a:t>Code blocks are used throughout the Ruby library to implement </a:t>
            </a:r>
            <a:r>
              <a:rPr lang="en-US" i="1" dirty="0"/>
              <a:t>iterators</a:t>
            </a:r>
            <a:r>
              <a:rPr lang="en-US" dirty="0"/>
              <a:t>, which are methods that return successive elements from some kind of collection, such as an array:</a:t>
            </a:r>
          </a:p>
          <a:p>
            <a:pPr marL="0" indent="0">
              <a:buNone/>
            </a:pPr>
            <a:endParaRPr lang="es-CO" sz="1600" dirty="0"/>
          </a:p>
        </p:txBody>
      </p:sp>
      <p:sp>
        <p:nvSpPr>
          <p:cNvPr id="4" name="Rectángulo 3">
            <a:extLst>
              <a:ext uri="{FF2B5EF4-FFF2-40B4-BE49-F238E27FC236}">
                <a16:creationId xmlns:a16="http://schemas.microsoft.com/office/drawing/2014/main" id="{82F0BA1F-5A67-4E4B-BAA6-6A82F1F576C4}"/>
              </a:ext>
            </a:extLst>
          </p:cNvPr>
          <p:cNvSpPr/>
          <p:nvPr/>
        </p:nvSpPr>
        <p:spPr>
          <a:xfrm>
            <a:off x="7038629" y="3071512"/>
            <a:ext cx="4465983" cy="2092881"/>
          </a:xfrm>
          <a:prstGeom prst="rect">
            <a:avLst/>
          </a:prstGeom>
        </p:spPr>
        <p:txBody>
          <a:bodyPr wrap="square">
            <a:spAutoFit/>
          </a:bodyPr>
          <a:lstStyle/>
          <a:p>
            <a:r>
              <a:rPr lang="en-US" sz="1600" dirty="0">
                <a:solidFill>
                  <a:srgbClr val="000000"/>
                </a:solidFill>
                <a:latin typeface="DejaVuSansMono"/>
              </a:rPr>
              <a:t>[ </a:t>
            </a:r>
            <a:r>
              <a:rPr lang="en-US" sz="1600" i="1" dirty="0">
                <a:solidFill>
                  <a:srgbClr val="191191"/>
                </a:solidFill>
                <a:latin typeface="DejaVuSansMono-Oblique"/>
              </a:rPr>
              <a:t>'cat'</a:t>
            </a:r>
            <a:r>
              <a:rPr lang="en-US" sz="1600" dirty="0">
                <a:solidFill>
                  <a:srgbClr val="000000"/>
                </a:solidFill>
                <a:latin typeface="DejaVuSansMono"/>
              </a:rPr>
              <a:t>, </a:t>
            </a:r>
            <a:r>
              <a:rPr lang="en-US" sz="1600" i="1" dirty="0">
                <a:solidFill>
                  <a:srgbClr val="191191"/>
                </a:solidFill>
                <a:latin typeface="DejaVuSansMono-Oblique"/>
              </a:rPr>
              <a:t>'dog'</a:t>
            </a:r>
            <a:r>
              <a:rPr lang="en-US" sz="1600" dirty="0">
                <a:solidFill>
                  <a:srgbClr val="000000"/>
                </a:solidFill>
                <a:latin typeface="DejaVuSansMono"/>
              </a:rPr>
              <a:t>, </a:t>
            </a:r>
            <a:r>
              <a:rPr lang="en-US" sz="1600" i="1" dirty="0">
                <a:solidFill>
                  <a:srgbClr val="191191"/>
                </a:solidFill>
                <a:latin typeface="DejaVuSansMono-Oblique"/>
              </a:rPr>
              <a:t>'horse' </a:t>
            </a:r>
            <a:r>
              <a:rPr lang="en-US" sz="1600" dirty="0">
                <a:solidFill>
                  <a:srgbClr val="000000"/>
                </a:solidFill>
                <a:latin typeface="DejaVuSansMono"/>
              </a:rPr>
              <a:t>].each {|name| print name, </a:t>
            </a:r>
            <a:r>
              <a:rPr lang="en-US" sz="1600" i="1" dirty="0">
                <a:solidFill>
                  <a:srgbClr val="191191"/>
                </a:solidFill>
                <a:latin typeface="DejaVuSansMono-Oblique"/>
              </a:rPr>
              <a:t>" " </a:t>
            </a:r>
            <a:r>
              <a:rPr lang="en-US" sz="1600" dirty="0">
                <a:solidFill>
                  <a:srgbClr val="000000"/>
                </a:solidFill>
                <a:latin typeface="DejaVuSansMono"/>
              </a:rPr>
              <a:t>}</a:t>
            </a:r>
          </a:p>
          <a:p>
            <a:r>
              <a:rPr lang="es-CO" sz="1600" dirty="0" err="1">
                <a:solidFill>
                  <a:srgbClr val="FF0000"/>
                </a:solidFill>
                <a:latin typeface="DejaVuSansMono"/>
              </a:rPr>
              <a:t>5.times</a:t>
            </a:r>
            <a:r>
              <a:rPr lang="es-CO" sz="1600" dirty="0">
                <a:solidFill>
                  <a:srgbClr val="000000"/>
                </a:solidFill>
                <a:latin typeface="DejaVuSansMono"/>
              </a:rPr>
              <a:t> {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3.upto</a:t>
            </a:r>
            <a:r>
              <a:rPr lang="es-CO" sz="1600" dirty="0">
                <a:solidFill>
                  <a:srgbClr val="000000"/>
                </a:solidFill>
                <a:latin typeface="DejaVuSansMono"/>
              </a:rPr>
              <a:t>(6) {|i| </a:t>
            </a:r>
            <a:r>
              <a:rPr lang="es-CO" sz="1600" dirty="0" err="1">
                <a:solidFill>
                  <a:srgbClr val="000000"/>
                </a:solidFill>
                <a:latin typeface="DejaVuSansMono"/>
              </a:rPr>
              <a:t>print</a:t>
            </a:r>
            <a:r>
              <a:rPr lang="es-CO" sz="1600" dirty="0">
                <a:solidFill>
                  <a:srgbClr val="000000"/>
                </a:solidFill>
                <a:latin typeface="DejaVuSansMono"/>
              </a:rPr>
              <a:t> i }</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a'</a:t>
            </a:r>
            <a:r>
              <a:rPr lang="en-US" sz="1600" dirty="0" err="1">
                <a:solidFill>
                  <a:srgbClr val="000000"/>
                </a:solidFill>
                <a:latin typeface="DejaVuSansMono"/>
              </a:rPr>
              <a:t>..</a:t>
            </a:r>
            <a:r>
              <a:rPr lang="en-US" sz="1600" i="1" dirty="0" err="1">
                <a:solidFill>
                  <a:srgbClr val="191191"/>
                </a:solidFill>
                <a:latin typeface="DejaVuSansMono-Oblique"/>
              </a:rPr>
              <a:t>'e</a:t>
            </a:r>
            <a:r>
              <a:rPr lang="en-US" sz="1600" i="1" dirty="0">
                <a:solidFill>
                  <a:srgbClr val="191191"/>
                </a:solidFill>
                <a:latin typeface="DejaVuSansMono-Oblique"/>
              </a:rPr>
              <a:t>'</a:t>
            </a:r>
            <a:r>
              <a:rPr lang="en-US" sz="1600" dirty="0">
                <a:solidFill>
                  <a:srgbClr val="000000"/>
                </a:solidFill>
                <a:latin typeface="DejaVuSansMono"/>
              </a:rPr>
              <a:t>).each {|char| print char }</a:t>
            </a:r>
          </a:p>
          <a:p>
            <a:r>
              <a:rPr lang="es-CO" sz="1600" dirty="0" err="1">
                <a:solidFill>
                  <a:srgbClr val="000000"/>
                </a:solidFill>
                <a:latin typeface="DejaVuSansMono"/>
              </a:rPr>
              <a:t>puts</a:t>
            </a:r>
            <a:endParaRPr lang="es-CO" sz="1600" dirty="0">
              <a:solidFill>
                <a:srgbClr val="000000"/>
              </a:solidFill>
              <a:latin typeface="DejaVuSansMono"/>
            </a:endParaRP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cat</a:t>
            </a:r>
            <a:r>
              <a:rPr lang="es-CO" sz="1600" dirty="0">
                <a:solidFill>
                  <a:srgbClr val="000000"/>
                </a:solidFill>
                <a:latin typeface="DejaVuSansMono"/>
              </a:rPr>
              <a:t> </a:t>
            </a:r>
            <a:r>
              <a:rPr lang="es-CO" sz="1600" dirty="0" err="1">
                <a:solidFill>
                  <a:srgbClr val="000000"/>
                </a:solidFill>
                <a:latin typeface="DejaVuSansMono"/>
              </a:rPr>
              <a:t>dog</a:t>
            </a:r>
            <a:r>
              <a:rPr lang="es-CO" sz="1600" dirty="0">
                <a:solidFill>
                  <a:srgbClr val="000000"/>
                </a:solidFill>
                <a:latin typeface="DejaVuSansMono"/>
              </a:rPr>
              <a:t> </a:t>
            </a:r>
            <a:r>
              <a:rPr lang="es-CO" sz="1600" dirty="0" err="1">
                <a:solidFill>
                  <a:srgbClr val="000000"/>
                </a:solidFill>
                <a:latin typeface="DejaVuSansMono"/>
              </a:rPr>
              <a:t>horse</a:t>
            </a:r>
            <a:r>
              <a:rPr lang="es-CO" sz="1600" dirty="0">
                <a:solidFill>
                  <a:srgbClr val="000000"/>
                </a:solidFill>
                <a:latin typeface="DejaVuSansMono"/>
              </a:rPr>
              <a:t> </a:t>
            </a:r>
            <a:r>
              <a:rPr lang="es-CO" sz="1600" dirty="0">
                <a:solidFill>
                  <a:srgbClr val="FF0000"/>
                </a:solidFill>
                <a:latin typeface="DejaVuSansMono"/>
              </a:rPr>
              <a:t>*****</a:t>
            </a:r>
            <a:r>
              <a:rPr lang="es-CO" sz="1600" dirty="0" err="1">
                <a:solidFill>
                  <a:srgbClr val="000000"/>
                </a:solidFill>
                <a:highlight>
                  <a:srgbClr val="FFFF00"/>
                </a:highlight>
                <a:latin typeface="DejaVuSansMono"/>
              </a:rPr>
              <a:t>3456</a:t>
            </a:r>
            <a:r>
              <a:rPr lang="es-CO" sz="1600" dirty="0" err="1">
                <a:solidFill>
                  <a:srgbClr val="000000"/>
                </a:solidFill>
                <a:latin typeface="DejaVuSansMono"/>
              </a:rPr>
              <a:t>abcde</a:t>
            </a:r>
            <a:endParaRPr lang="es-CO" sz="1600" dirty="0"/>
          </a:p>
        </p:txBody>
      </p:sp>
      <p:sp>
        <p:nvSpPr>
          <p:cNvPr id="5" name="Rectángulo 4">
            <a:extLst>
              <a:ext uri="{FF2B5EF4-FFF2-40B4-BE49-F238E27FC236}">
                <a16:creationId xmlns:a16="http://schemas.microsoft.com/office/drawing/2014/main" id="{68198D6B-ECE8-47D2-B43A-3D474EB3325C}"/>
              </a:ext>
            </a:extLst>
          </p:cNvPr>
          <p:cNvSpPr/>
          <p:nvPr/>
        </p:nvSpPr>
        <p:spPr>
          <a:xfrm>
            <a:off x="2572647" y="3071512"/>
            <a:ext cx="4465982" cy="2308324"/>
          </a:xfrm>
          <a:prstGeom prst="rect">
            <a:avLst/>
          </a:prstGeom>
        </p:spPr>
        <p:txBody>
          <a:bodyPr wrap="square">
            <a:spAutoFit/>
          </a:bodyPr>
          <a:lstStyle/>
          <a:p>
            <a:r>
              <a:rPr lang="en-US" sz="1600" dirty="0">
                <a:solidFill>
                  <a:srgbClr val="000000"/>
                </a:solidFill>
                <a:latin typeface="DejaVuSansMono"/>
              </a:rPr>
              <a:t>animals = </a:t>
            </a:r>
            <a:r>
              <a:rPr lang="en-US" sz="1600" i="1" dirty="0">
                <a:solidFill>
                  <a:srgbClr val="191191"/>
                </a:solidFill>
                <a:latin typeface="DejaVuSansMono-Oblique"/>
              </a:rPr>
              <a:t>%w( ant bee cat dog ) </a:t>
            </a:r>
            <a:r>
              <a:rPr lang="en-US" sz="1600" i="1" dirty="0">
                <a:solidFill>
                  <a:srgbClr val="0F7C0F"/>
                </a:solidFill>
                <a:latin typeface="DejaVuSansMono-Oblique"/>
              </a:rPr>
              <a:t># create an array</a:t>
            </a:r>
          </a:p>
          <a:p>
            <a:r>
              <a:rPr lang="en-US" sz="1600" dirty="0" err="1">
                <a:solidFill>
                  <a:srgbClr val="000000"/>
                </a:solidFill>
                <a:latin typeface="DejaVuSansMono"/>
              </a:rPr>
              <a:t>animals.each</a:t>
            </a:r>
            <a:r>
              <a:rPr lang="en-US" sz="1600" dirty="0">
                <a:solidFill>
                  <a:srgbClr val="000000"/>
                </a:solidFill>
                <a:latin typeface="DejaVuSansMono"/>
              </a:rPr>
              <a:t> {|animal| puts animal } </a:t>
            </a:r>
            <a:r>
              <a:rPr lang="en-US" sz="1600" i="1" dirty="0">
                <a:solidFill>
                  <a:srgbClr val="0F7C0F"/>
                </a:solidFill>
                <a:latin typeface="DejaVuSansMono-Oblique"/>
              </a:rPr>
              <a:t># iterate over the contents</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err="1">
                <a:solidFill>
                  <a:srgbClr val="000000"/>
                </a:solidFill>
                <a:latin typeface="DejaVuSansMono"/>
              </a:rPr>
              <a:t>ant</a:t>
            </a:r>
            <a:endParaRPr lang="es-CO" sz="1600" dirty="0">
              <a:solidFill>
                <a:srgbClr val="000000"/>
              </a:solidFill>
              <a:latin typeface="DejaVuSansMono"/>
            </a:endParaRPr>
          </a:p>
          <a:p>
            <a:r>
              <a:rPr lang="es-CO" sz="1600" dirty="0" err="1">
                <a:solidFill>
                  <a:srgbClr val="000000"/>
                </a:solidFill>
                <a:latin typeface="DejaVuSansMono"/>
              </a:rPr>
              <a:t>bee</a:t>
            </a:r>
            <a:endParaRPr lang="es-CO" sz="1600" dirty="0">
              <a:solidFill>
                <a:srgbClr val="000000"/>
              </a:solidFill>
              <a:latin typeface="DejaVuSansMono"/>
            </a:endParaRPr>
          </a:p>
          <a:p>
            <a:r>
              <a:rPr lang="es-CO" sz="1600" dirty="0" err="1">
                <a:solidFill>
                  <a:srgbClr val="000000"/>
                </a:solidFill>
                <a:latin typeface="DejaVuSansMono"/>
              </a:rPr>
              <a:t>cat</a:t>
            </a:r>
            <a:endParaRPr lang="es-CO" sz="1600" dirty="0">
              <a:solidFill>
                <a:srgbClr val="000000"/>
              </a:solidFill>
              <a:latin typeface="DejaVuSansMono"/>
            </a:endParaRPr>
          </a:p>
          <a:p>
            <a:r>
              <a:rPr lang="es-CO" sz="1600" dirty="0" err="1">
                <a:solidFill>
                  <a:srgbClr val="000000"/>
                </a:solidFill>
                <a:latin typeface="DejaVuSansMono"/>
              </a:rPr>
              <a:t>dog</a:t>
            </a:r>
            <a:endParaRPr lang="es-CO" sz="1600" dirty="0"/>
          </a:p>
        </p:txBody>
      </p:sp>
    </p:spTree>
    <p:extLst>
      <p:ext uri="{BB962C8B-B14F-4D97-AF65-F5344CB8AC3E}">
        <p14:creationId xmlns:p14="http://schemas.microsoft.com/office/powerpoint/2010/main" val="201365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202BA-3081-442C-BFEE-58AABC09F823}"/>
              </a:ext>
            </a:extLst>
          </p:cNvPr>
          <p:cNvSpPr>
            <a:spLocks noGrp="1"/>
          </p:cNvSpPr>
          <p:nvPr>
            <p:ph type="ctrTitle"/>
          </p:nvPr>
        </p:nvSpPr>
        <p:spPr>
          <a:xfrm>
            <a:off x="2589213" y="725556"/>
            <a:ext cx="8915399" cy="2262781"/>
          </a:xfrm>
        </p:spPr>
        <p:txBody>
          <a:bodyPr/>
          <a:lstStyle/>
          <a:p>
            <a:r>
              <a:rPr lang="en-US" dirty="0"/>
              <a:t>Ruby Is an Object-Oriented Language</a:t>
            </a:r>
            <a:endParaRPr lang="es-CO" dirty="0"/>
          </a:p>
        </p:txBody>
      </p:sp>
      <p:sp>
        <p:nvSpPr>
          <p:cNvPr id="3" name="Subtítulo 2">
            <a:extLst>
              <a:ext uri="{FF2B5EF4-FFF2-40B4-BE49-F238E27FC236}">
                <a16:creationId xmlns:a16="http://schemas.microsoft.com/office/drawing/2014/main" id="{A13AEB30-1930-4D2B-B305-E526A375263D}"/>
              </a:ext>
            </a:extLst>
          </p:cNvPr>
          <p:cNvSpPr>
            <a:spLocks noGrp="1"/>
          </p:cNvSpPr>
          <p:nvPr>
            <p:ph type="subTitle" idx="1"/>
          </p:nvPr>
        </p:nvSpPr>
        <p:spPr>
          <a:xfrm>
            <a:off x="2589213" y="3260035"/>
            <a:ext cx="8915399" cy="2643627"/>
          </a:xfrm>
        </p:spPr>
        <p:txBody>
          <a:bodyPr>
            <a:normAutofit/>
          </a:bodyPr>
          <a:lstStyle/>
          <a:p>
            <a:r>
              <a:rPr lang="en-US" dirty="0"/>
              <a:t>(Perl, Smalltalk, Eiffel, Ada y Lisp) </a:t>
            </a:r>
            <a:r>
              <a:rPr lang="es-CO" dirty="0"/>
              <a:t>funcional como la imperativa, más poderoso que Perl, y más orientado a objetos que Python</a:t>
            </a:r>
            <a:endParaRPr lang="en-US" dirty="0"/>
          </a:p>
          <a:p>
            <a:r>
              <a:rPr lang="en-US" dirty="0" err="1">
                <a:solidFill>
                  <a:srgbClr val="000000"/>
                </a:solidFill>
                <a:latin typeface="DejaVuSansMono"/>
              </a:rPr>
              <a:t>song1</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"Ruby Tuesday"</a:t>
            </a:r>
            <a:r>
              <a:rPr lang="en-US" dirty="0">
                <a:solidFill>
                  <a:srgbClr val="000000"/>
                </a:solidFill>
                <a:latin typeface="DejaVuSansMono"/>
              </a:rPr>
              <a:t>)</a:t>
            </a:r>
          </a:p>
          <a:p>
            <a:r>
              <a:rPr lang="en-US" dirty="0" err="1">
                <a:solidFill>
                  <a:srgbClr val="000000"/>
                </a:solidFill>
                <a:latin typeface="DejaVuSansMono"/>
              </a:rPr>
              <a:t>song2</a:t>
            </a:r>
            <a:r>
              <a:rPr lang="en-US" dirty="0">
                <a:solidFill>
                  <a:srgbClr val="000000"/>
                </a:solidFill>
                <a:latin typeface="DejaVuSansMono"/>
              </a:rPr>
              <a:t> = </a:t>
            </a:r>
            <a:r>
              <a:rPr lang="en-US" dirty="0" err="1">
                <a:solidFill>
                  <a:srgbClr val="000000"/>
                </a:solidFill>
                <a:latin typeface="DejaVuSansMono"/>
              </a:rPr>
              <a:t>Song.new</a:t>
            </a:r>
            <a:r>
              <a:rPr lang="en-US" dirty="0">
                <a:solidFill>
                  <a:srgbClr val="000000"/>
                </a:solidFill>
                <a:latin typeface="DejaVuSansMono"/>
              </a:rPr>
              <a:t>(</a:t>
            </a:r>
            <a:r>
              <a:rPr lang="en-US" i="1" dirty="0">
                <a:solidFill>
                  <a:srgbClr val="191191"/>
                </a:solidFill>
                <a:latin typeface="DejaVuSansMono-Oblique"/>
              </a:rPr>
              <a:t>"Enveloped in Python"</a:t>
            </a:r>
            <a:r>
              <a:rPr lang="en-US" dirty="0">
                <a:solidFill>
                  <a:srgbClr val="000000"/>
                </a:solidFill>
                <a:latin typeface="DejaVuSansMono"/>
              </a:rPr>
              <a:t>)</a:t>
            </a:r>
          </a:p>
          <a:p>
            <a:r>
              <a:rPr lang="es-CO" i="1" dirty="0">
                <a:solidFill>
                  <a:srgbClr val="0F7C0F"/>
                </a:solidFill>
                <a:latin typeface="DejaVuSansMono-Oblique"/>
              </a:rPr>
              <a:t># and so </a:t>
            </a:r>
            <a:r>
              <a:rPr lang="es-CO" i="1" dirty="0" err="1">
                <a:solidFill>
                  <a:srgbClr val="0F7C0F"/>
                </a:solidFill>
                <a:latin typeface="DejaVuSansMono-Oblique"/>
              </a:rPr>
              <a:t>on</a:t>
            </a:r>
            <a:endParaRPr lang="en-US" dirty="0"/>
          </a:p>
        </p:txBody>
      </p:sp>
    </p:spTree>
    <p:extLst>
      <p:ext uri="{BB962C8B-B14F-4D97-AF65-F5344CB8AC3E}">
        <p14:creationId xmlns:p14="http://schemas.microsoft.com/office/powerpoint/2010/main" val="259125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04283-18D8-46CC-A8BA-194272D470E3}"/>
              </a:ext>
            </a:extLst>
          </p:cNvPr>
          <p:cNvSpPr>
            <a:spLocks noGrp="1"/>
          </p:cNvSpPr>
          <p:nvPr>
            <p:ph type="title"/>
          </p:nvPr>
        </p:nvSpPr>
        <p:spPr/>
        <p:txBody>
          <a:bodyPr/>
          <a:lstStyle/>
          <a:p>
            <a:r>
              <a:rPr lang="es-CO" dirty="0" err="1"/>
              <a:t>Sharing</a:t>
            </a:r>
            <a:r>
              <a:rPr lang="es-CO" dirty="0"/>
              <a:t> </a:t>
            </a:r>
            <a:r>
              <a:rPr lang="es-CO" dirty="0" err="1"/>
              <a:t>Functionality</a:t>
            </a:r>
            <a:r>
              <a:rPr lang="es-CO" dirty="0"/>
              <a:t>: </a:t>
            </a:r>
            <a:r>
              <a:rPr lang="es-CO" dirty="0" err="1"/>
              <a:t>Inheritance</a:t>
            </a:r>
            <a:r>
              <a:rPr lang="es-CO" dirty="0"/>
              <a:t>,</a:t>
            </a:r>
            <a:br>
              <a:rPr lang="es-CO" dirty="0"/>
            </a:br>
            <a:r>
              <a:rPr lang="es-CO" dirty="0"/>
              <a:t>Modules, and </a:t>
            </a:r>
            <a:r>
              <a:rPr lang="es-CO" dirty="0" err="1"/>
              <a:t>Mixins</a:t>
            </a:r>
            <a:endParaRPr lang="es-CO" dirty="0"/>
          </a:p>
        </p:txBody>
      </p:sp>
      <p:sp>
        <p:nvSpPr>
          <p:cNvPr id="3" name="Marcador de contenido 2">
            <a:extLst>
              <a:ext uri="{FF2B5EF4-FFF2-40B4-BE49-F238E27FC236}">
                <a16:creationId xmlns:a16="http://schemas.microsoft.com/office/drawing/2014/main" id="{0A5BE0C9-E528-4274-95CA-ED69D6C11853}"/>
              </a:ext>
            </a:extLst>
          </p:cNvPr>
          <p:cNvSpPr>
            <a:spLocks noGrp="1"/>
          </p:cNvSpPr>
          <p:nvPr>
            <p:ph idx="1"/>
          </p:nvPr>
        </p:nvSpPr>
        <p:spPr/>
        <p:txBody>
          <a:bodyPr>
            <a:normAutofit/>
          </a:bodyPr>
          <a:lstStyle/>
          <a:p>
            <a:r>
              <a:rPr lang="en-US" i="1" dirty="0"/>
              <a:t>class-level inheritance</a:t>
            </a:r>
            <a:r>
              <a:rPr lang="en-US" dirty="0"/>
              <a:t>, is common in object-oriented languages. We’ll then look at </a:t>
            </a:r>
            <a:r>
              <a:rPr lang="en-US" i="1" dirty="0" err="1"/>
              <a:t>mixins</a:t>
            </a:r>
            <a:r>
              <a:rPr lang="en-US" dirty="0"/>
              <a:t>, a technique that is often preferable to inheritance. We’ll wind up with a discussion of when to use each</a:t>
            </a:r>
            <a:endParaRPr lang="es-CO" sz="11500" dirty="0"/>
          </a:p>
        </p:txBody>
      </p:sp>
    </p:spTree>
    <p:extLst>
      <p:ext uri="{BB962C8B-B14F-4D97-AF65-F5344CB8AC3E}">
        <p14:creationId xmlns:p14="http://schemas.microsoft.com/office/powerpoint/2010/main" val="2445426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97F62-7596-4BB9-8E56-A100258F7784}"/>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048349DE-A911-4F09-8015-7309C5442CD7}"/>
              </a:ext>
            </a:extLst>
          </p:cNvPr>
          <p:cNvSpPr/>
          <p:nvPr/>
        </p:nvSpPr>
        <p:spPr>
          <a:xfrm>
            <a:off x="3437352" y="2037252"/>
            <a:ext cx="3506788" cy="3970318"/>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say_hello</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Hello</a:t>
            </a:r>
            <a:r>
              <a:rPr lang="es-CO" sz="1400" i="1" dirty="0">
                <a:solidFill>
                  <a:srgbClr val="191191"/>
                </a:solidFill>
                <a:latin typeface="DejaVuSansMono-Oblique"/>
              </a:rPr>
              <a:t> </a:t>
            </a:r>
            <a:r>
              <a:rPr lang="es-CO" sz="1400" i="1" dirty="0" err="1">
                <a:solidFill>
                  <a:srgbClr val="191191"/>
                </a:solidFill>
                <a:latin typeface="DejaVuSansMono-Oblique"/>
              </a:rPr>
              <a:t>from</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self</a:t>
            </a:r>
            <a:r>
              <a:rPr lang="es-CO" sz="1400" dirty="0">
                <a:solidFill>
                  <a:srgbClr val="000000"/>
                </a:solidFill>
                <a:latin typeface="DejaVuSansMono"/>
              </a:rPr>
              <a:t>}</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p = </a:t>
            </a:r>
            <a:r>
              <a:rPr lang="es-CO" sz="1400" dirty="0" err="1">
                <a:solidFill>
                  <a:srgbClr val="000000"/>
                </a:solidFill>
                <a:latin typeface="DejaVuSansMono"/>
              </a:rPr>
              <a:t>Parent.new</a:t>
            </a:r>
            <a:endParaRPr lang="es-CO" sz="1400" dirty="0">
              <a:solidFill>
                <a:srgbClr val="000000"/>
              </a:solidFill>
              <a:latin typeface="DejaVuSansMono"/>
            </a:endParaRPr>
          </a:p>
          <a:p>
            <a:r>
              <a:rPr lang="es-CO" sz="1400" dirty="0" err="1">
                <a:solidFill>
                  <a:srgbClr val="000000"/>
                </a:solidFill>
                <a:latin typeface="DejaVuSansMono"/>
              </a:rPr>
              <a:t>p.say_hello</a:t>
            </a:r>
            <a:endParaRPr lang="es-CO" sz="1400" dirty="0">
              <a:solidFill>
                <a:srgbClr val="000000"/>
              </a:solidFill>
              <a:latin typeface="DejaVuSansMono"/>
            </a:endParaRPr>
          </a:p>
          <a:p>
            <a:r>
              <a:rPr lang="es-CO" sz="1400" i="1" dirty="0">
                <a:solidFill>
                  <a:srgbClr val="0F7C0F"/>
                </a:solidFill>
                <a:latin typeface="DejaVuSansMono-Oblique"/>
              </a:rPr>
              <a:t># </a:t>
            </a:r>
            <a:r>
              <a:rPr lang="es-CO" sz="1400" i="1" dirty="0" err="1">
                <a:solidFill>
                  <a:srgbClr val="0F7C0F"/>
                </a:solidFill>
                <a:latin typeface="DejaVuSansMono-Oblique"/>
              </a:rPr>
              <a:t>Subclass</a:t>
            </a:r>
            <a:r>
              <a:rPr lang="es-CO" sz="1400" i="1" dirty="0">
                <a:solidFill>
                  <a:srgbClr val="0F7C0F"/>
                </a:solidFill>
                <a:latin typeface="DejaVuSansMono-Oblique"/>
              </a:rPr>
              <a:t> </a:t>
            </a:r>
            <a:r>
              <a:rPr lang="es-CO" sz="1400" i="1" dirty="0" err="1">
                <a:solidFill>
                  <a:srgbClr val="0F7C0F"/>
                </a:solidFill>
                <a:latin typeface="DejaVuSansMono-Oblique"/>
              </a:rPr>
              <a:t>the</a:t>
            </a:r>
            <a:r>
              <a:rPr lang="es-CO" sz="1400" i="1" dirty="0">
                <a:solidFill>
                  <a:srgbClr val="0F7C0F"/>
                </a:solidFill>
                <a:latin typeface="DejaVuSansMono-Oblique"/>
              </a:rPr>
              <a:t> </a:t>
            </a:r>
            <a:r>
              <a:rPr lang="es-CO" sz="1400" i="1" dirty="0" err="1">
                <a:solidFill>
                  <a:srgbClr val="0F7C0F"/>
                </a:solidFill>
                <a:latin typeface="DejaVuSansMono-Oblique"/>
              </a:rPr>
              <a:t>parent</a:t>
            </a:r>
            <a:r>
              <a:rPr lang="es-CO" sz="1400" i="1" dirty="0">
                <a:solidFill>
                  <a:srgbClr val="0F7C0F"/>
                </a:solidFill>
                <a:latin typeface="DejaVuSansMono-Oblique"/>
              </a:rPr>
              <a:t>...</a:t>
            </a: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a:solidFill>
                  <a:srgbClr val="000000"/>
                </a:solidFill>
                <a:latin typeface="DejaVuSansMono"/>
              </a:rPr>
              <a:t>Child </a:t>
            </a:r>
            <a:r>
              <a:rPr lang="es-CO" sz="1400" dirty="0">
                <a:solidFill>
                  <a:srgbClr val="000000"/>
                </a:solidFill>
                <a:highlight>
                  <a:srgbClr val="FFFF00"/>
                </a:highlight>
                <a:latin typeface="DejaVuSansMono"/>
              </a:rPr>
              <a:t>&lt;</a:t>
            </a:r>
            <a:r>
              <a:rPr lang="es-CO" sz="1400" dirty="0">
                <a:solidFill>
                  <a:srgbClr val="000000"/>
                </a:solidFill>
                <a:latin typeface="DejaVuSansMono"/>
              </a:rPr>
              <a:t> </a:t>
            </a:r>
            <a:r>
              <a:rPr lang="es-CO" sz="1400" dirty="0" err="1">
                <a:solidFill>
                  <a:srgbClr val="000000"/>
                </a:solidFill>
                <a:latin typeface="DejaVuSansMono"/>
              </a:rPr>
              <a:t>Parent</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sz="1400" b="1" dirty="0">
              <a:solidFill>
                <a:srgbClr val="91117D"/>
              </a:solidFill>
              <a:latin typeface="DejaVuSansMono-Bold"/>
            </a:endParaRPr>
          </a:p>
          <a:p>
            <a:r>
              <a:rPr lang="es-CO" sz="1400" dirty="0">
                <a:solidFill>
                  <a:srgbClr val="000000"/>
                </a:solidFill>
                <a:latin typeface="DejaVuSansMono"/>
              </a:rPr>
              <a:t>c = </a:t>
            </a:r>
            <a:r>
              <a:rPr lang="es-CO" sz="1400" dirty="0" err="1">
                <a:solidFill>
                  <a:srgbClr val="000000"/>
                </a:solidFill>
                <a:latin typeface="DejaVuSansMono"/>
              </a:rPr>
              <a:t>Child.new</a:t>
            </a:r>
            <a:endParaRPr lang="es-CO" sz="1400" dirty="0">
              <a:solidFill>
                <a:srgbClr val="000000"/>
              </a:solidFill>
              <a:latin typeface="DejaVuSansMono"/>
            </a:endParaRPr>
          </a:p>
          <a:p>
            <a:r>
              <a:rPr lang="es-CO" sz="1400" dirty="0" err="1">
                <a:solidFill>
                  <a:srgbClr val="000000"/>
                </a:solidFill>
                <a:latin typeface="DejaVuSansMono"/>
              </a:rPr>
              <a:t>c.say_hello</a:t>
            </a:r>
            <a:endParaRPr lang="es-CO" sz="1400" dirty="0">
              <a:solidFill>
                <a:srgbClr val="000000"/>
              </a:solidFill>
              <a:latin typeface="DejaVuSansMono"/>
            </a:endParaRP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Parent:0x007fb87110fd98</a:t>
            </a:r>
            <a:r>
              <a:rPr lang="es-CO" sz="1400" dirty="0">
                <a:solidFill>
                  <a:srgbClr val="000000"/>
                </a:solidFill>
                <a:latin typeface="DejaVuSansMono"/>
              </a:rPr>
              <a:t>&gt;</a:t>
            </a:r>
          </a:p>
          <a:p>
            <a:r>
              <a:rPr lang="es-CO" sz="1400" dirty="0" err="1">
                <a:solidFill>
                  <a:srgbClr val="000000"/>
                </a:solidFill>
                <a:latin typeface="DejaVuSansMono"/>
              </a:rPr>
              <a:t>Hello</a:t>
            </a:r>
            <a:r>
              <a:rPr lang="es-CO" sz="1400" dirty="0">
                <a:solidFill>
                  <a:srgbClr val="000000"/>
                </a:solidFill>
                <a:latin typeface="DejaVuSansMono"/>
              </a:rPr>
              <a:t> </a:t>
            </a:r>
            <a:r>
              <a:rPr lang="es-CO" sz="1400" dirty="0" err="1">
                <a:solidFill>
                  <a:srgbClr val="000000"/>
                </a:solidFill>
                <a:latin typeface="DejaVuSansMono"/>
              </a:rPr>
              <a:t>from</a:t>
            </a:r>
            <a:r>
              <a:rPr lang="es-CO" sz="1400" dirty="0">
                <a:solidFill>
                  <a:srgbClr val="000000"/>
                </a:solidFill>
                <a:latin typeface="DejaVuSansMono"/>
              </a:rPr>
              <a:t> #&lt;</a:t>
            </a:r>
            <a:r>
              <a:rPr lang="es-CO" sz="1400" dirty="0" err="1">
                <a:solidFill>
                  <a:srgbClr val="000000"/>
                </a:solidFill>
                <a:latin typeface="DejaVuSansMono"/>
              </a:rPr>
              <a:t>Child:0x007fb87110fac8</a:t>
            </a:r>
            <a:r>
              <a:rPr lang="es-CO" sz="1400" dirty="0">
                <a:solidFill>
                  <a:srgbClr val="000000"/>
                </a:solidFill>
                <a:latin typeface="DejaVuSansMono"/>
              </a:rPr>
              <a:t>&gt;</a:t>
            </a:r>
            <a:endParaRPr lang="es-CO" sz="1400" dirty="0"/>
          </a:p>
        </p:txBody>
      </p:sp>
    </p:spTree>
    <p:extLst>
      <p:ext uri="{BB962C8B-B14F-4D97-AF65-F5344CB8AC3E}">
        <p14:creationId xmlns:p14="http://schemas.microsoft.com/office/powerpoint/2010/main" val="363661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99E2A-B268-41E0-9B41-0C4587B08038}"/>
              </a:ext>
            </a:extLst>
          </p:cNvPr>
          <p:cNvSpPr>
            <a:spLocks noGrp="1"/>
          </p:cNvSpPr>
          <p:nvPr>
            <p:ph type="title"/>
          </p:nvPr>
        </p:nvSpPr>
        <p:spPr/>
        <p:txBody>
          <a:bodyPr/>
          <a:lstStyle/>
          <a:p>
            <a:r>
              <a:rPr lang="es-CO" dirty="0" err="1"/>
              <a:t>Inheritance</a:t>
            </a:r>
            <a:r>
              <a:rPr lang="es-CO" dirty="0"/>
              <a:t> and </a:t>
            </a:r>
            <a:r>
              <a:rPr lang="es-CO" dirty="0" err="1"/>
              <a:t>Messages</a:t>
            </a:r>
            <a:endParaRPr lang="es-CO" dirty="0"/>
          </a:p>
        </p:txBody>
      </p:sp>
      <p:sp>
        <p:nvSpPr>
          <p:cNvPr id="4" name="Rectángulo 3">
            <a:extLst>
              <a:ext uri="{FF2B5EF4-FFF2-40B4-BE49-F238E27FC236}">
                <a16:creationId xmlns:a16="http://schemas.microsoft.com/office/drawing/2014/main" id="{5591C9E2-CEF2-41CE-AAD2-74D69B570EF4}"/>
              </a:ext>
            </a:extLst>
          </p:cNvPr>
          <p:cNvSpPr/>
          <p:nvPr/>
        </p:nvSpPr>
        <p:spPr>
          <a:xfrm>
            <a:off x="2589212" y="2133600"/>
            <a:ext cx="8911687" cy="4078039"/>
          </a:xfrm>
          <a:prstGeom prst="rect">
            <a:avLst/>
          </a:prstGeom>
        </p:spPr>
        <p:txBody>
          <a:bodyPr wrap="square">
            <a:spAutoFit/>
          </a:bodyPr>
          <a:lstStyle/>
          <a:p>
            <a:r>
              <a:rPr lang="en-US" sz="1300" dirty="0">
                <a:solidFill>
                  <a:schemeClr val="tx1">
                    <a:lumMod val="75000"/>
                    <a:lumOff val="25000"/>
                  </a:schemeClr>
                </a:solidFill>
              </a:rPr>
              <a:t>The superclass method returns the parent of a particular class:</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a:solidFill>
                  <a:srgbClr val="000000"/>
                </a:solidFill>
                <a:latin typeface="DejaVuSansMono"/>
              </a:rPr>
              <a:t>Child &lt;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Child.superclass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Parent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But what’s the superclass of Parent?</a:t>
            </a:r>
          </a:p>
          <a:p>
            <a:r>
              <a:rPr lang="es-CO" sz="1300" b="1" dirty="0" err="1">
                <a:solidFill>
                  <a:srgbClr val="91117D"/>
                </a:solidFill>
                <a:latin typeface="DejaVuSansMono-Bold"/>
              </a:rPr>
              <a:t>class</a:t>
            </a:r>
            <a:r>
              <a:rPr lang="es-CO" sz="1300" b="1" dirty="0">
                <a:solidFill>
                  <a:srgbClr val="91117D"/>
                </a:solidFill>
                <a:latin typeface="DejaVuSansMono-Bold"/>
              </a:rPr>
              <a:t> </a:t>
            </a:r>
            <a:r>
              <a:rPr lang="es-CO" sz="1300" dirty="0" err="1">
                <a:solidFill>
                  <a:srgbClr val="000000"/>
                </a:solidFill>
                <a:latin typeface="DejaVuSansMono"/>
              </a:rPr>
              <a:t>Parent</a:t>
            </a:r>
            <a:endParaRPr lang="es-CO" sz="1300" dirty="0">
              <a:solidFill>
                <a:srgbClr val="000000"/>
              </a:solidFill>
              <a:latin typeface="DejaVuSansMono"/>
            </a:endParaRPr>
          </a:p>
          <a:p>
            <a:r>
              <a:rPr lang="es-CO" sz="1300" b="1" dirty="0" err="1">
                <a:solidFill>
                  <a:srgbClr val="91117D"/>
                </a:solidFill>
                <a:latin typeface="DejaVuSansMono-Bold"/>
              </a:rPr>
              <a:t>end</a:t>
            </a:r>
            <a:endParaRPr lang="es-CO" sz="1300" b="1" dirty="0">
              <a:solidFill>
                <a:srgbClr val="91117D"/>
              </a:solidFill>
              <a:latin typeface="DejaVuSansMono-Bold"/>
            </a:endParaRPr>
          </a:p>
          <a:p>
            <a:r>
              <a:rPr lang="es-CO" sz="1600" dirty="0" err="1">
                <a:solidFill>
                  <a:srgbClr val="000000"/>
                </a:solidFill>
                <a:latin typeface="DejaVuSansMono"/>
              </a:rPr>
              <a:t>Parent.superclass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If you don’t define an explicit superclass when defining a class, Ruby automatically makes</a:t>
            </a:r>
          </a:p>
          <a:p>
            <a:r>
              <a:rPr lang="en-US" sz="1300" dirty="0">
                <a:solidFill>
                  <a:schemeClr val="tx1">
                    <a:lumMod val="75000"/>
                    <a:lumOff val="25000"/>
                  </a:schemeClr>
                </a:solidFill>
              </a:rPr>
              <a:t>the built-in class Object that class’s parent. Let’s go further:</a:t>
            </a:r>
          </a:p>
          <a:p>
            <a:r>
              <a:rPr lang="es-CO" sz="1600" dirty="0" err="1">
                <a:solidFill>
                  <a:srgbClr val="000000"/>
                </a:solidFill>
                <a:latin typeface="DejaVuSansMono"/>
              </a:rPr>
              <a:t>Object.superclass</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BasicObject</a:t>
            </a:r>
            <a:endParaRPr lang="es-CO" sz="1600" i="1" dirty="0">
              <a:solidFill>
                <a:srgbClr val="0F7C0F"/>
              </a:solidFill>
              <a:latin typeface="DejaVuSansMono-Oblique"/>
            </a:endParaRPr>
          </a:p>
          <a:p>
            <a:endParaRPr lang="en-US" sz="1300" dirty="0">
              <a:solidFill>
                <a:schemeClr val="tx1">
                  <a:lumMod val="75000"/>
                  <a:lumOff val="25000"/>
                </a:schemeClr>
              </a:solidFill>
            </a:endParaRPr>
          </a:p>
          <a:p>
            <a:r>
              <a:rPr lang="en-US" sz="1300" dirty="0">
                <a:solidFill>
                  <a:schemeClr val="tx1">
                    <a:lumMod val="75000"/>
                    <a:lumOff val="25000"/>
                  </a:schemeClr>
                </a:solidFill>
              </a:rPr>
              <a:t>Class </a:t>
            </a:r>
            <a:r>
              <a:rPr lang="en-US" sz="1300" dirty="0" err="1">
                <a:solidFill>
                  <a:schemeClr val="tx1">
                    <a:lumMod val="75000"/>
                    <a:lumOff val="25000"/>
                  </a:schemeClr>
                </a:solidFill>
              </a:rPr>
              <a:t>BasicObject</a:t>
            </a:r>
            <a:r>
              <a:rPr lang="en-US" sz="1300" dirty="0">
                <a:solidFill>
                  <a:schemeClr val="tx1">
                    <a:lumMod val="75000"/>
                    <a:lumOff val="25000"/>
                  </a:schemeClr>
                </a:solidFill>
              </a:rPr>
              <a:t> is used in certain kinds of metaprogramming, acting as a blank canvas.</a:t>
            </a:r>
          </a:p>
          <a:p>
            <a:r>
              <a:rPr lang="es-CO" sz="1300" dirty="0" err="1">
                <a:solidFill>
                  <a:schemeClr val="tx1">
                    <a:lumMod val="75000"/>
                    <a:lumOff val="25000"/>
                  </a:schemeClr>
                </a:solidFill>
              </a:rPr>
              <a:t>What’s</a:t>
            </a:r>
            <a:r>
              <a:rPr lang="es-CO" sz="1300" dirty="0">
                <a:solidFill>
                  <a:schemeClr val="tx1">
                    <a:lumMod val="75000"/>
                    <a:lumOff val="25000"/>
                  </a:schemeClr>
                </a:solidFill>
              </a:rPr>
              <a:t> </a:t>
            </a:r>
            <a:r>
              <a:rPr lang="es-CO" sz="1300" dirty="0" err="1">
                <a:solidFill>
                  <a:schemeClr val="tx1">
                    <a:lumMod val="75000"/>
                    <a:lumOff val="25000"/>
                  </a:schemeClr>
                </a:solidFill>
              </a:rPr>
              <a:t>its</a:t>
            </a:r>
            <a:r>
              <a:rPr lang="es-CO" sz="1300" dirty="0">
                <a:solidFill>
                  <a:schemeClr val="tx1">
                    <a:lumMod val="75000"/>
                    <a:lumOff val="25000"/>
                  </a:schemeClr>
                </a:solidFill>
              </a:rPr>
              <a:t> </a:t>
            </a:r>
            <a:r>
              <a:rPr lang="es-CO" sz="1300" dirty="0" err="1">
                <a:solidFill>
                  <a:schemeClr val="tx1">
                    <a:lumMod val="75000"/>
                    <a:lumOff val="25000"/>
                  </a:schemeClr>
                </a:solidFill>
              </a:rPr>
              <a:t>parent</a:t>
            </a:r>
            <a:r>
              <a:rPr lang="es-CO" sz="1300" dirty="0">
                <a:solidFill>
                  <a:schemeClr val="tx1">
                    <a:lumMod val="75000"/>
                    <a:lumOff val="25000"/>
                  </a:schemeClr>
                </a:solidFill>
              </a:rPr>
              <a:t>?</a:t>
            </a:r>
          </a:p>
          <a:p>
            <a:r>
              <a:rPr lang="es-CO" sz="1600" dirty="0" err="1">
                <a:solidFill>
                  <a:srgbClr val="000000"/>
                </a:solidFill>
                <a:latin typeface="DejaVuSansMono"/>
              </a:rPr>
              <a:t>BasicObject.superclass.inspect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nil</a:t>
            </a:r>
            <a:r>
              <a:rPr lang="es-CO" sz="1600" i="1" dirty="0">
                <a:solidFill>
                  <a:srgbClr val="0F7C0F"/>
                </a:solidFill>
                <a:latin typeface="DejaVuSansMono-Oblique"/>
              </a:rPr>
              <a:t>"</a:t>
            </a:r>
            <a:endParaRPr lang="en-US" sz="1600" dirty="0">
              <a:solidFill>
                <a:srgbClr val="000000"/>
              </a:solidFill>
              <a:latin typeface="MyriadPro-Regular"/>
            </a:endParaRPr>
          </a:p>
        </p:txBody>
      </p:sp>
    </p:spTree>
    <p:extLst>
      <p:ext uri="{BB962C8B-B14F-4D97-AF65-F5344CB8AC3E}">
        <p14:creationId xmlns:p14="http://schemas.microsoft.com/office/powerpoint/2010/main" val="288823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FA5AA-EF51-4105-8C0B-AB161024974D}"/>
              </a:ext>
            </a:extLst>
          </p:cNvPr>
          <p:cNvSpPr>
            <a:spLocks noGrp="1"/>
          </p:cNvSpPr>
          <p:nvPr>
            <p:ph type="title"/>
          </p:nvPr>
        </p:nvSpPr>
        <p:spPr/>
        <p:txBody>
          <a:bodyPr/>
          <a:lstStyle/>
          <a:p>
            <a:r>
              <a:rPr lang="es-CO" dirty="0"/>
              <a:t>Modules</a:t>
            </a:r>
          </a:p>
        </p:txBody>
      </p:sp>
      <p:sp>
        <p:nvSpPr>
          <p:cNvPr id="3" name="Marcador de contenido 2">
            <a:extLst>
              <a:ext uri="{FF2B5EF4-FFF2-40B4-BE49-F238E27FC236}">
                <a16:creationId xmlns:a16="http://schemas.microsoft.com/office/drawing/2014/main" id="{7F890648-47B8-4EBE-94A3-4D5ED7FE31E4}"/>
              </a:ext>
            </a:extLst>
          </p:cNvPr>
          <p:cNvSpPr>
            <a:spLocks noGrp="1"/>
          </p:cNvSpPr>
          <p:nvPr>
            <p:ph idx="1"/>
          </p:nvPr>
        </p:nvSpPr>
        <p:spPr/>
        <p:txBody>
          <a:bodyPr/>
          <a:lstStyle/>
          <a:p>
            <a:r>
              <a:rPr lang="en-US" dirty="0"/>
              <a:t>Modules are a way of grouping together methods, classes, and constants. Modules give you </a:t>
            </a:r>
            <a:r>
              <a:rPr lang="es-CO" dirty="0" err="1"/>
              <a:t>two</a:t>
            </a:r>
            <a:r>
              <a:rPr lang="es-CO" dirty="0"/>
              <a:t> </a:t>
            </a:r>
            <a:r>
              <a:rPr lang="es-CO" dirty="0" err="1"/>
              <a:t>major</a:t>
            </a:r>
            <a:r>
              <a:rPr lang="es-CO" dirty="0"/>
              <a:t> </a:t>
            </a:r>
            <a:r>
              <a:rPr lang="es-CO" dirty="0" err="1"/>
              <a:t>benefits</a:t>
            </a:r>
            <a:r>
              <a:rPr lang="es-CO" dirty="0"/>
              <a:t>:</a:t>
            </a:r>
          </a:p>
          <a:p>
            <a:pPr lvl="1"/>
            <a:r>
              <a:rPr lang="en-US" dirty="0"/>
              <a:t>Modules provide a namespace and prevent name clashes.</a:t>
            </a:r>
          </a:p>
          <a:p>
            <a:pPr lvl="1"/>
            <a:r>
              <a:rPr lang="en-US" dirty="0"/>
              <a:t>Modules support the </a:t>
            </a:r>
            <a:r>
              <a:rPr lang="en-US" dirty="0" err="1"/>
              <a:t>mixin</a:t>
            </a:r>
            <a:r>
              <a:rPr lang="en-US" dirty="0"/>
              <a:t> facility.</a:t>
            </a:r>
            <a:endParaRPr lang="es-CO" dirty="0"/>
          </a:p>
        </p:txBody>
      </p:sp>
    </p:spTree>
    <p:extLst>
      <p:ext uri="{BB962C8B-B14F-4D97-AF65-F5344CB8AC3E}">
        <p14:creationId xmlns:p14="http://schemas.microsoft.com/office/powerpoint/2010/main" val="2478694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A7D6B-6444-4405-AF2B-71C102ECAD74}"/>
              </a:ext>
            </a:extLst>
          </p:cNvPr>
          <p:cNvSpPr>
            <a:spLocks noGrp="1"/>
          </p:cNvSpPr>
          <p:nvPr>
            <p:ph type="title"/>
          </p:nvPr>
        </p:nvSpPr>
        <p:spPr/>
        <p:txBody>
          <a:bodyPr/>
          <a:lstStyle/>
          <a:p>
            <a:r>
              <a:rPr lang="es-CO" dirty="0" err="1"/>
              <a:t>Namespaces</a:t>
            </a:r>
            <a:endParaRPr lang="es-CO" dirty="0"/>
          </a:p>
        </p:txBody>
      </p:sp>
      <p:sp>
        <p:nvSpPr>
          <p:cNvPr id="3" name="Marcador de contenido 2">
            <a:extLst>
              <a:ext uri="{FF2B5EF4-FFF2-40B4-BE49-F238E27FC236}">
                <a16:creationId xmlns:a16="http://schemas.microsoft.com/office/drawing/2014/main" id="{F5502ED6-DA98-4372-844B-1A1B3B0CA4D1}"/>
              </a:ext>
            </a:extLst>
          </p:cNvPr>
          <p:cNvSpPr>
            <a:spLocks noGrp="1"/>
          </p:cNvSpPr>
          <p:nvPr>
            <p:ph idx="1"/>
          </p:nvPr>
        </p:nvSpPr>
        <p:spPr/>
        <p:txBody>
          <a:bodyPr>
            <a:normAutofit lnSpcReduction="10000"/>
          </a:bodyPr>
          <a:lstStyle/>
          <a:p>
            <a:r>
              <a:rPr lang="en-US" dirty="0"/>
              <a:t>As you start to write bigger Ruby programs, you’ll find yourself producing chunks of reusable code—libraries of related routines that are generally applicable. You’ll want to break this code into </a:t>
            </a:r>
            <a:r>
              <a:rPr lang="en-US" dirty="0">
                <a:solidFill>
                  <a:schemeClr val="accent1">
                    <a:lumMod val="60000"/>
                    <a:lumOff val="40000"/>
                  </a:schemeClr>
                </a:solidFill>
              </a:rPr>
              <a:t>separate files</a:t>
            </a:r>
            <a:r>
              <a:rPr lang="en-US" dirty="0"/>
              <a:t> so the contents can be shared among different Ruby programs.</a:t>
            </a:r>
          </a:p>
          <a:p>
            <a:pPr marL="0" indent="0">
              <a:lnSpc>
                <a:spcPct val="110000"/>
              </a:lnSpc>
              <a:spcBef>
                <a:spcPts val="0"/>
              </a:spcBef>
              <a:buNone/>
            </a:pPr>
            <a:endParaRPr lang="es-CO" sz="1600" b="1" dirty="0">
              <a:solidFill>
                <a:srgbClr val="91117D"/>
              </a:solidFill>
              <a:latin typeface="DejaVuSansMono-Bold"/>
            </a:endParaRPr>
          </a:p>
          <a:p>
            <a:pPr marL="0" indent="0">
              <a:lnSpc>
                <a:spcPct val="110000"/>
              </a:lnSpc>
              <a:spcBef>
                <a:spcPts val="0"/>
              </a:spcBef>
              <a:buNone/>
            </a:pPr>
            <a:r>
              <a:rPr lang="es-CO" sz="1600" b="1" dirty="0">
                <a:solidFill>
                  <a:srgbClr val="91117D"/>
                </a:solidFill>
                <a:latin typeface="DejaVuSansMono-Bold"/>
              </a:rPr>
              <a:t>module </a:t>
            </a:r>
            <a:r>
              <a:rPr lang="es-CO" sz="1600" dirty="0" err="1">
                <a:solidFill>
                  <a:srgbClr val="000000"/>
                </a:solidFill>
                <a:latin typeface="DejaVuSansMono"/>
              </a:rPr>
              <a:t>Trig</a:t>
            </a:r>
            <a:endParaRPr lang="es-CO" sz="1600" dirty="0">
              <a:solidFill>
                <a:srgbClr val="000000"/>
              </a:solidFill>
              <a:latin typeface="DejaVuSansMono"/>
            </a:endParaRPr>
          </a:p>
          <a:p>
            <a:pPr marL="0" indent="0">
              <a:lnSpc>
                <a:spcPct val="110000"/>
              </a:lnSpc>
              <a:spcBef>
                <a:spcPts val="0"/>
              </a:spcBef>
              <a:buNone/>
            </a:pPr>
            <a:r>
              <a:rPr lang="es-CO" sz="1600" dirty="0">
                <a:solidFill>
                  <a:srgbClr val="000000"/>
                </a:solidFill>
                <a:latin typeface="DejaVuSansMono"/>
              </a:rPr>
              <a:t>	PI = 3.141592654</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Trig.sin</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r>
              <a:rPr lang="es-CO" sz="1600" b="1" dirty="0">
                <a:solidFill>
                  <a:srgbClr val="91117D"/>
                </a:solidFill>
                <a:latin typeface="DejaVuSansMono-Bold"/>
              </a:rPr>
              <a:t>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Trig.cos</a:t>
            </a:r>
            <a:r>
              <a:rPr lang="es-CO" sz="1600" dirty="0">
                <a:solidFill>
                  <a:srgbClr val="000000"/>
                </a:solidFill>
                <a:latin typeface="DejaVuSansMono"/>
              </a:rPr>
              <a:t>(x)</a:t>
            </a:r>
          </a:p>
          <a:p>
            <a:pPr marL="0" indent="0">
              <a:lnSpc>
                <a:spcPct val="110000"/>
              </a:lnSpc>
              <a:spcBef>
                <a:spcPts val="0"/>
              </a:spcBef>
              <a:buNone/>
            </a:pPr>
            <a:r>
              <a:rPr lang="es-CO" sz="1600" i="1" dirty="0">
                <a:solidFill>
                  <a:srgbClr val="0F7C0F"/>
                </a:solidFill>
                <a:latin typeface="DejaVuSansMono-Oblique"/>
              </a:rPr>
              <a:t>		# ..</a:t>
            </a:r>
          </a:p>
          <a:p>
            <a:pPr marL="0" indent="0">
              <a:lnSpc>
                <a:spcPct val="110000"/>
              </a:lnSpc>
              <a:spcBef>
                <a:spcPts val="0"/>
              </a:spcBef>
              <a:buNone/>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marL="0" indent="0">
              <a:lnSpc>
                <a:spcPct val="110000"/>
              </a:lnSpc>
              <a:spcBef>
                <a:spcPts val="0"/>
              </a:spcBef>
              <a:buNone/>
            </a:pP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dirty="0"/>
          </a:p>
        </p:txBody>
      </p:sp>
      <p:sp>
        <p:nvSpPr>
          <p:cNvPr id="4" name="Rectángulo 3">
            <a:extLst>
              <a:ext uri="{FF2B5EF4-FFF2-40B4-BE49-F238E27FC236}">
                <a16:creationId xmlns:a16="http://schemas.microsoft.com/office/drawing/2014/main" id="{CCA29D52-9CE3-4373-A7F1-5FA3EE1E77C5}"/>
              </a:ext>
            </a:extLst>
          </p:cNvPr>
          <p:cNvSpPr/>
          <p:nvPr/>
        </p:nvSpPr>
        <p:spPr>
          <a:xfrm>
            <a:off x="4823792" y="3388378"/>
            <a:ext cx="3432313" cy="1815882"/>
          </a:xfrm>
          <a:prstGeom prst="rect">
            <a:avLst/>
          </a:prstGeom>
        </p:spPr>
        <p:txBody>
          <a:bodyPr wrap="square">
            <a:spAutoFit/>
          </a:bodyPr>
          <a:lstStyle/>
          <a:p>
            <a:pPr lvl="0">
              <a:buClr>
                <a:srgbClr val="A53010"/>
              </a:buClr>
            </a:pPr>
            <a:r>
              <a:rPr lang="es-CO" sz="1600" b="1" dirty="0">
                <a:solidFill>
                  <a:srgbClr val="91117D"/>
                </a:solidFill>
                <a:latin typeface="DejaVuSansMono-Bold"/>
              </a:rPr>
              <a:t>module </a:t>
            </a:r>
            <a:r>
              <a:rPr lang="es-CO" sz="1600" dirty="0">
                <a:solidFill>
                  <a:srgbClr val="000000"/>
                </a:solidFill>
                <a:latin typeface="DejaVuSansMono"/>
              </a:rPr>
              <a:t>Moral</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VERY_BAD</a:t>
            </a:r>
            <a:r>
              <a:rPr lang="es-CO" sz="1600" dirty="0">
                <a:solidFill>
                  <a:srgbClr val="000000"/>
                </a:solidFill>
                <a:latin typeface="DejaVuSansMono"/>
              </a:rPr>
              <a:t> = 0</a:t>
            </a:r>
          </a:p>
          <a:p>
            <a:pPr lvl="0">
              <a:buClr>
                <a:srgbClr val="A53010"/>
              </a:buClr>
            </a:pPr>
            <a:r>
              <a:rPr lang="es-CO" sz="1600" dirty="0">
                <a:solidFill>
                  <a:srgbClr val="000000"/>
                </a:solidFill>
                <a:latin typeface="DejaVuSansMono"/>
              </a:rPr>
              <a:t>	</a:t>
            </a:r>
            <a:r>
              <a:rPr lang="es-CO" sz="1600" dirty="0" err="1">
                <a:solidFill>
                  <a:srgbClr val="000000"/>
                </a:solidFill>
                <a:latin typeface="DejaVuSansMono"/>
              </a:rPr>
              <a:t>BAD</a:t>
            </a:r>
            <a:r>
              <a:rPr lang="es-CO" sz="1600" dirty="0">
                <a:solidFill>
                  <a:srgbClr val="000000"/>
                </a:solidFill>
                <a:latin typeface="DejaVuSansMono"/>
              </a:rPr>
              <a:t> = 1</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Moral.sin</a:t>
            </a:r>
            <a:r>
              <a:rPr lang="es-CO" sz="1600" dirty="0">
                <a:solidFill>
                  <a:srgbClr val="000000"/>
                </a:solidFill>
                <a:latin typeface="DejaVuSansMono"/>
              </a:rPr>
              <a:t>(</a:t>
            </a:r>
            <a:r>
              <a:rPr lang="es-CO" sz="1600" dirty="0" err="1">
                <a:solidFill>
                  <a:srgbClr val="000000"/>
                </a:solidFill>
                <a:latin typeface="DejaVuSansMono"/>
              </a:rPr>
              <a:t>badness</a:t>
            </a:r>
            <a:r>
              <a:rPr lang="es-CO" sz="1600" dirty="0">
                <a:solidFill>
                  <a:srgbClr val="000000"/>
                </a:solidFill>
                <a:latin typeface="DejaVuSansMono"/>
              </a:rPr>
              <a:t>)</a:t>
            </a:r>
          </a:p>
          <a:p>
            <a:pPr lvl="0">
              <a:buClr>
                <a:srgbClr val="A53010"/>
              </a:buClr>
            </a:pPr>
            <a:r>
              <a:rPr lang="es-CO" sz="1600" i="1" dirty="0">
                <a:solidFill>
                  <a:srgbClr val="0F7C0F"/>
                </a:solidFill>
                <a:latin typeface="DejaVuSansMono-Oblique"/>
              </a:rPr>
              <a:t>		# ...</a:t>
            </a:r>
          </a:p>
          <a:p>
            <a:pPr lvl="0">
              <a:buClr>
                <a:srgbClr val="A53010"/>
              </a:buClr>
            </a:pPr>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pPr lvl="0">
              <a:buClr>
                <a:srgbClr val="A53010"/>
              </a:buClr>
            </a:pPr>
            <a:r>
              <a:rPr lang="es-CO" sz="1600" b="1" dirty="0" err="1">
                <a:solidFill>
                  <a:srgbClr val="91117D"/>
                </a:solidFill>
                <a:latin typeface="DejaVuSansMono-Bold"/>
              </a:rPr>
              <a:t>end</a:t>
            </a:r>
            <a:endParaRPr lang="es-CO" sz="1600" dirty="0"/>
          </a:p>
        </p:txBody>
      </p:sp>
      <p:sp>
        <p:nvSpPr>
          <p:cNvPr id="5" name="Rectángulo 4">
            <a:extLst>
              <a:ext uri="{FF2B5EF4-FFF2-40B4-BE49-F238E27FC236}">
                <a16:creationId xmlns:a16="http://schemas.microsoft.com/office/drawing/2014/main" id="{2A330014-60D4-4956-B3C9-74EE333BDF25}"/>
              </a:ext>
            </a:extLst>
          </p:cNvPr>
          <p:cNvSpPr/>
          <p:nvPr/>
        </p:nvSpPr>
        <p:spPr>
          <a:xfrm>
            <a:off x="7449310" y="3388378"/>
            <a:ext cx="4306956" cy="1200329"/>
          </a:xfrm>
          <a:prstGeom prst="rect">
            <a:avLst/>
          </a:prstGeom>
        </p:spPr>
        <p:txBody>
          <a:bodyPr wrap="square">
            <a:spAutoFit/>
          </a:bodyPr>
          <a:lstStyle/>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trig</a:t>
            </a:r>
            <a:r>
              <a:rPr lang="es-CO" i="1" dirty="0">
                <a:solidFill>
                  <a:srgbClr val="191191"/>
                </a:solidFill>
                <a:latin typeface="DejaVuSansMono-Oblique"/>
              </a:rPr>
              <a:t>'</a:t>
            </a:r>
          </a:p>
          <a:p>
            <a:r>
              <a:rPr lang="es-CO" dirty="0" err="1">
                <a:solidFill>
                  <a:schemeClr val="accent1">
                    <a:lumMod val="60000"/>
                    <a:lumOff val="40000"/>
                  </a:schemeClr>
                </a:solidFill>
                <a:latin typeface="DejaVuSansMono"/>
              </a:rPr>
              <a:t>require_relative</a:t>
            </a:r>
            <a:r>
              <a:rPr lang="es-CO" dirty="0">
                <a:solidFill>
                  <a:schemeClr val="accent1">
                    <a:lumMod val="60000"/>
                    <a:lumOff val="40000"/>
                  </a:schemeClr>
                </a:solidFill>
                <a:latin typeface="DejaVuSansMono"/>
              </a:rPr>
              <a:t> </a:t>
            </a:r>
            <a:r>
              <a:rPr lang="es-CO" i="1" dirty="0">
                <a:solidFill>
                  <a:srgbClr val="191191"/>
                </a:solidFill>
                <a:latin typeface="DejaVuSansMono-Oblique"/>
              </a:rPr>
              <a:t>'moral'</a:t>
            </a:r>
          </a:p>
          <a:p>
            <a:r>
              <a:rPr lang="es-CO" dirty="0">
                <a:solidFill>
                  <a:srgbClr val="000000"/>
                </a:solidFill>
                <a:latin typeface="DejaVuSansMono"/>
              </a:rPr>
              <a:t>y = </a:t>
            </a:r>
            <a:r>
              <a:rPr lang="es-CO" dirty="0" err="1">
                <a:solidFill>
                  <a:srgbClr val="000000"/>
                </a:solidFill>
                <a:latin typeface="DejaVuSansMono"/>
              </a:rPr>
              <a:t>Trig.sin</a:t>
            </a:r>
            <a:r>
              <a:rPr lang="es-CO" dirty="0">
                <a:solidFill>
                  <a:srgbClr val="000000"/>
                </a:solidFill>
                <a:latin typeface="DejaVuSansMono"/>
              </a:rPr>
              <a:t>(</a:t>
            </a:r>
            <a:r>
              <a:rPr lang="es-CO" dirty="0" err="1">
                <a:solidFill>
                  <a:srgbClr val="000000"/>
                </a:solidFill>
                <a:latin typeface="DejaVuSansMono"/>
              </a:rPr>
              <a:t>Trig</a:t>
            </a:r>
            <a:r>
              <a:rPr lang="es-CO" dirty="0">
                <a:solidFill>
                  <a:schemeClr val="accent1">
                    <a:lumMod val="60000"/>
                    <a:lumOff val="40000"/>
                  </a:schemeClr>
                </a:solidFill>
                <a:latin typeface="DejaVuSansMono"/>
              </a:rPr>
              <a:t>::</a:t>
            </a:r>
            <a:r>
              <a:rPr lang="es-CO" dirty="0">
                <a:solidFill>
                  <a:srgbClr val="000000"/>
                </a:solidFill>
                <a:latin typeface="DejaVuSansMono"/>
              </a:rPr>
              <a:t>PI/4)</a:t>
            </a:r>
          </a:p>
          <a:p>
            <a:r>
              <a:rPr lang="en-US" dirty="0">
                <a:solidFill>
                  <a:srgbClr val="000000"/>
                </a:solidFill>
                <a:latin typeface="DejaVuSansMono"/>
              </a:rPr>
              <a:t>wrongdoing = </a:t>
            </a:r>
            <a:r>
              <a:rPr lang="en-US" dirty="0" err="1">
                <a:solidFill>
                  <a:srgbClr val="000000"/>
                </a:solidFill>
                <a:latin typeface="DejaVuSansMono"/>
              </a:rPr>
              <a:t>Moral.sin</a:t>
            </a:r>
            <a:r>
              <a:rPr lang="en-US" dirty="0">
                <a:solidFill>
                  <a:srgbClr val="000000"/>
                </a:solidFill>
                <a:latin typeface="DejaVuSansMono"/>
              </a:rPr>
              <a:t>(Moral</a:t>
            </a:r>
            <a:r>
              <a:rPr lang="en-US" dirty="0">
                <a:solidFill>
                  <a:schemeClr val="accent1">
                    <a:lumMod val="60000"/>
                    <a:lumOff val="40000"/>
                  </a:schemeClr>
                </a:solidFill>
                <a:latin typeface="DejaVuSansMono"/>
              </a:rPr>
              <a:t>::</a:t>
            </a:r>
            <a:r>
              <a:rPr lang="en-US" dirty="0" err="1">
                <a:solidFill>
                  <a:srgbClr val="000000"/>
                </a:solidFill>
                <a:latin typeface="DejaVuSansMono"/>
              </a:rPr>
              <a:t>VERY_BAD</a:t>
            </a:r>
            <a:r>
              <a:rPr lang="en-US" dirty="0">
                <a:solidFill>
                  <a:srgbClr val="000000"/>
                </a:solidFill>
                <a:latin typeface="DejaVuSansMono"/>
              </a:rPr>
              <a:t>)</a:t>
            </a:r>
            <a:endParaRPr lang="es-CO" sz="4800" dirty="0"/>
          </a:p>
        </p:txBody>
      </p:sp>
    </p:spTree>
    <p:extLst>
      <p:ext uri="{BB962C8B-B14F-4D97-AF65-F5344CB8AC3E}">
        <p14:creationId xmlns:p14="http://schemas.microsoft.com/office/powerpoint/2010/main" val="253614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A39B1-A008-4D3A-B691-4F368D33ABC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95FBCDDA-B5BC-4B4C-96CD-5EF968EE3B92}"/>
              </a:ext>
            </a:extLst>
          </p:cNvPr>
          <p:cNvSpPr>
            <a:spLocks noGrp="1"/>
          </p:cNvSpPr>
          <p:nvPr>
            <p:ph idx="1"/>
          </p:nvPr>
        </p:nvSpPr>
        <p:spPr/>
        <p:txBody>
          <a:bodyPr/>
          <a:lstStyle/>
          <a:p>
            <a:r>
              <a:rPr lang="en-US" dirty="0"/>
              <a:t>Modules have another, wonderful use. At a stroke, they pretty much eliminate the need for inheritance, providing a facility called a </a:t>
            </a:r>
            <a:r>
              <a:rPr lang="en-US" i="1" dirty="0" err="1"/>
              <a:t>mixin</a:t>
            </a:r>
            <a:r>
              <a:rPr lang="en-US" dirty="0"/>
              <a:t>.</a:t>
            </a:r>
          </a:p>
          <a:p>
            <a:r>
              <a:rPr lang="en-US" dirty="0"/>
              <a:t>“What happens if I define instance methods within a module?” Good question. A module can’t have instances, because a module isn’t a class. However, you can </a:t>
            </a:r>
            <a:r>
              <a:rPr lang="en-US" i="1" dirty="0">
                <a:solidFill>
                  <a:schemeClr val="accent1">
                    <a:lumMod val="60000"/>
                    <a:lumOff val="40000"/>
                  </a:schemeClr>
                </a:solidFill>
              </a:rPr>
              <a:t>include</a:t>
            </a:r>
            <a:r>
              <a:rPr lang="en-US" i="1" dirty="0"/>
              <a:t> </a:t>
            </a:r>
            <a:r>
              <a:rPr lang="en-US" dirty="0"/>
              <a:t>a module within a class definition. When this happens, all the module’s instance methods are suddenly available as methods in the class as well. They get </a:t>
            </a:r>
            <a:r>
              <a:rPr lang="en-US" i="1" dirty="0"/>
              <a:t>mixed in</a:t>
            </a:r>
            <a:r>
              <a:rPr lang="en-US" dirty="0"/>
              <a:t>. In fact, mixed-in modules effectively behave as </a:t>
            </a:r>
            <a:r>
              <a:rPr lang="en-US" dirty="0" err="1"/>
              <a:t>superclasses</a:t>
            </a:r>
            <a:r>
              <a:rPr lang="en-US" dirty="0"/>
              <a:t>.</a:t>
            </a:r>
            <a:endParaRPr lang="es-CO" dirty="0"/>
          </a:p>
        </p:txBody>
      </p:sp>
    </p:spTree>
    <p:extLst>
      <p:ext uri="{BB962C8B-B14F-4D97-AF65-F5344CB8AC3E}">
        <p14:creationId xmlns:p14="http://schemas.microsoft.com/office/powerpoint/2010/main" val="1760493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993E0-7CB8-46BA-A51F-85043AECF955}"/>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3C76E4E6-8C25-4208-8A6F-BF38F2D896A8}"/>
              </a:ext>
            </a:extLst>
          </p:cNvPr>
          <p:cNvSpPr/>
          <p:nvPr/>
        </p:nvSpPr>
        <p:spPr>
          <a:xfrm>
            <a:off x="2589212" y="1606365"/>
            <a:ext cx="5057292" cy="4616648"/>
          </a:xfrm>
          <a:prstGeom prst="rect">
            <a:avLst/>
          </a:prstGeom>
        </p:spPr>
        <p:txBody>
          <a:bodyPr wrap="square">
            <a:spAutoFit/>
          </a:bodyPr>
          <a:lstStyle/>
          <a:p>
            <a:r>
              <a:rPr lang="es-CO" sz="1400" b="1" dirty="0">
                <a:solidFill>
                  <a:schemeClr val="accent1">
                    <a:lumMod val="60000"/>
                    <a:lumOff val="40000"/>
                  </a:schemeClr>
                </a:solidFill>
                <a:latin typeface="DejaVuSansMono-Bold"/>
              </a:rPr>
              <a:t>module</a:t>
            </a:r>
            <a:r>
              <a:rPr lang="es-CO" sz="1400" b="1" dirty="0">
                <a:solidFill>
                  <a:srgbClr val="91117D"/>
                </a:solidFill>
                <a:latin typeface="DejaVuSansMono-Bold"/>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who_am_i</a:t>
            </a:r>
            <a:r>
              <a:rPr lang="es-CO" sz="1400" dirty="0">
                <a:solidFill>
                  <a:srgbClr val="000000"/>
                </a:solidFill>
                <a:latin typeface="DejaVuSansMono"/>
              </a:rPr>
              <a:t>?</a:t>
            </a:r>
          </a:p>
          <a:p>
            <a:r>
              <a:rPr lang="es-CO" sz="1400" i="1" dirty="0">
                <a:solidFill>
                  <a:srgbClr val="191191"/>
                </a:solidFill>
                <a:latin typeface="DejaVuSansMono-Oblique"/>
              </a:rPr>
              <a:t>		"</a:t>
            </a:r>
            <a:r>
              <a:rPr lang="es-CO" sz="1400" dirty="0">
                <a:solidFill>
                  <a:srgbClr val="000000"/>
                </a:solidFill>
                <a:latin typeface="DejaVuSansMono"/>
              </a:rPr>
              <a:t>#{self.class.name} </a:t>
            </a:r>
            <a:r>
              <a:rPr lang="es-CO" sz="1400" i="1" dirty="0">
                <a:solidFill>
                  <a:srgbClr val="191191"/>
                </a:solidFill>
                <a:latin typeface="DejaVuSansMono-Oblique"/>
              </a:rPr>
              <a:t>(id: </a:t>
            </a:r>
            <a:r>
              <a:rPr lang="es-CO" sz="1400" dirty="0">
                <a:solidFill>
                  <a:srgbClr val="000000"/>
                </a:solidFill>
                <a:latin typeface="DejaVuSansMono"/>
              </a:rPr>
              <a:t>#{</a:t>
            </a:r>
            <a:r>
              <a:rPr lang="es-CO" sz="1400" dirty="0" err="1">
                <a:solidFill>
                  <a:srgbClr val="000000"/>
                </a:solidFill>
                <a:latin typeface="DejaVuSansMono"/>
              </a:rPr>
              <a:t>self.object_id</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#{self.name}</a:t>
            </a:r>
            <a:r>
              <a:rPr lang="es-CO" sz="1400" i="1" dirty="0">
                <a:solidFill>
                  <a:srgbClr val="191191"/>
                </a:solidFill>
                <a:latin typeface="DejaVuSansMono-Oblique"/>
              </a:rPr>
              <a:t>"</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Phonograph</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EightTrack</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chemeClr val="accent1">
                    <a:lumMod val="60000"/>
                    <a:lumOff val="40000"/>
                  </a:schemeClr>
                </a:solidFill>
                <a:latin typeface="DejaVuSansMono"/>
              </a:rPr>
              <a:t>include</a:t>
            </a:r>
            <a:r>
              <a:rPr lang="es-CO" sz="1400" dirty="0">
                <a:solidFill>
                  <a:srgbClr val="000000"/>
                </a:solidFill>
                <a:latin typeface="DejaVuSansMono"/>
              </a:rPr>
              <a:t> </a:t>
            </a:r>
            <a:r>
              <a:rPr lang="es-CO" sz="1400" dirty="0" err="1">
                <a:solidFill>
                  <a:srgbClr val="000000"/>
                </a:solidFill>
                <a:latin typeface="DejaVuSansMono"/>
              </a:rPr>
              <a:t>Debug</a:t>
            </a:r>
            <a:endParaRPr lang="es-CO" sz="1400" dirty="0">
              <a:solidFill>
                <a:srgbClr val="000000"/>
              </a:solidFill>
              <a:latin typeface="DejaVuSansMono"/>
            </a:endParaRPr>
          </a:p>
          <a:p>
            <a:r>
              <a:rPr lang="es-CO" sz="1400" dirty="0">
                <a:solidFill>
                  <a:srgbClr val="000000"/>
                </a:solidFill>
                <a:latin typeface="DejaVuSansMono"/>
              </a:rPr>
              <a:t>	</a:t>
            </a:r>
            <a:r>
              <a:rPr lang="es-CO" sz="1400" dirty="0" err="1">
                <a:solidFill>
                  <a:srgbClr val="000000"/>
                </a:solidFill>
                <a:latin typeface="DejaVuSansMono"/>
              </a:rPr>
              <a:t>attr_reader</a:t>
            </a:r>
            <a:r>
              <a:rPr lang="es-CO" sz="1400" dirty="0">
                <a:solidFill>
                  <a:srgbClr val="000000"/>
                </a:solidFill>
                <a:latin typeface="DejaVuSansMono"/>
              </a:rPr>
              <a:t>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initialize</a:t>
            </a:r>
            <a:r>
              <a:rPr lang="es-CO" sz="1400" dirty="0">
                <a:solidFill>
                  <a:srgbClr val="000000"/>
                </a:solidFill>
                <a:latin typeface="DejaVuSansMono"/>
              </a:rPr>
              <a:t>(</a:t>
            </a:r>
            <a:r>
              <a:rPr lang="es-CO" sz="1400" dirty="0" err="1">
                <a:solidFill>
                  <a:srgbClr val="000000"/>
                </a:solidFill>
                <a:latin typeface="DejaVuSansMono"/>
              </a:rPr>
              <a:t>name</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name</a:t>
            </a:r>
            <a:r>
              <a:rPr lang="es-CO" sz="1400" dirty="0">
                <a:solidFill>
                  <a:srgbClr val="000000"/>
                </a:solidFill>
                <a:latin typeface="DejaVuSansMono"/>
              </a:rPr>
              <a:t> = </a:t>
            </a:r>
            <a:r>
              <a:rPr lang="es-CO" sz="1400" dirty="0" err="1">
                <a:solidFill>
                  <a:srgbClr val="000000"/>
                </a:solidFill>
                <a:latin typeface="DejaVuSansMono"/>
              </a:rPr>
              <a:t>name</a:t>
            </a:r>
            <a:endParaRPr lang="es-CO" sz="1400" dirty="0">
              <a:solidFill>
                <a:srgbClr val="000000"/>
              </a:solidFill>
              <a:latin typeface="DejaVuSansMono"/>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i="1" dirty="0">
                <a:solidFill>
                  <a:srgbClr val="0F7C0F"/>
                </a:solidFill>
                <a:latin typeface="DejaVuSansMono-Oblique"/>
              </a:rPr>
              <a:t># ...</a:t>
            </a:r>
          </a:p>
          <a:p>
            <a:r>
              <a:rPr lang="es-CO" sz="1400" b="1" dirty="0" err="1">
                <a:solidFill>
                  <a:srgbClr val="91117D"/>
                </a:solidFill>
                <a:latin typeface="DejaVuSansMono-Bold"/>
              </a:rPr>
              <a:t>end</a:t>
            </a:r>
            <a:endParaRPr lang="es-CO" sz="1400" dirty="0"/>
          </a:p>
        </p:txBody>
      </p:sp>
      <p:sp>
        <p:nvSpPr>
          <p:cNvPr id="5" name="Rectángulo 4">
            <a:extLst>
              <a:ext uri="{FF2B5EF4-FFF2-40B4-BE49-F238E27FC236}">
                <a16:creationId xmlns:a16="http://schemas.microsoft.com/office/drawing/2014/main" id="{DBFCF90D-0E44-4107-8A92-56A6FCA355FC}"/>
              </a:ext>
            </a:extLst>
          </p:cNvPr>
          <p:cNvSpPr/>
          <p:nvPr/>
        </p:nvSpPr>
        <p:spPr>
          <a:xfrm>
            <a:off x="5148175" y="3429000"/>
            <a:ext cx="6356437" cy="1077218"/>
          </a:xfrm>
          <a:prstGeom prst="rect">
            <a:avLst/>
          </a:prstGeom>
        </p:spPr>
        <p:txBody>
          <a:bodyPr wrap="square">
            <a:spAutoFit/>
          </a:bodyPr>
          <a:lstStyle/>
          <a:p>
            <a:r>
              <a:rPr lang="en-US" sz="1600" dirty="0" err="1">
                <a:solidFill>
                  <a:srgbClr val="000000"/>
                </a:solidFill>
                <a:latin typeface="DejaVuSansMono"/>
              </a:rPr>
              <a:t>ph</a:t>
            </a:r>
            <a:r>
              <a:rPr lang="en-US" sz="1600" dirty="0">
                <a:solidFill>
                  <a:srgbClr val="000000"/>
                </a:solidFill>
                <a:latin typeface="DejaVuSansMono"/>
              </a:rPr>
              <a:t> = </a:t>
            </a:r>
            <a:r>
              <a:rPr lang="en-US" sz="1600" dirty="0" err="1">
                <a:solidFill>
                  <a:srgbClr val="000000"/>
                </a:solidFill>
                <a:latin typeface="DejaVuSansMono"/>
              </a:rPr>
              <a:t>Phonograph.new</a:t>
            </a:r>
            <a:r>
              <a:rPr lang="en-US" sz="1600" dirty="0">
                <a:solidFill>
                  <a:srgbClr val="000000"/>
                </a:solidFill>
                <a:latin typeface="DejaVuSansMono"/>
              </a:rPr>
              <a:t>(</a:t>
            </a:r>
            <a:r>
              <a:rPr lang="en-US" sz="1600" i="1" dirty="0">
                <a:solidFill>
                  <a:srgbClr val="191191"/>
                </a:solidFill>
                <a:latin typeface="DejaVuSansMono-Oblique"/>
              </a:rPr>
              <a:t>"West End Blues"</a:t>
            </a:r>
            <a:r>
              <a:rPr lang="en-US" sz="1600" dirty="0">
                <a:solidFill>
                  <a:srgbClr val="000000"/>
                </a:solidFill>
                <a:latin typeface="DejaVuSansMono"/>
              </a:rPr>
              <a:t>)</a:t>
            </a:r>
          </a:p>
          <a:p>
            <a:r>
              <a:rPr lang="en-US" sz="1600" dirty="0">
                <a:solidFill>
                  <a:srgbClr val="000000"/>
                </a:solidFill>
                <a:latin typeface="DejaVuSansMono"/>
              </a:rPr>
              <a:t>et = </a:t>
            </a:r>
            <a:r>
              <a:rPr lang="en-US" sz="1600" dirty="0" err="1">
                <a:solidFill>
                  <a:srgbClr val="000000"/>
                </a:solidFill>
                <a:latin typeface="DejaVuSansMono"/>
              </a:rPr>
              <a:t>EightTrack.new</a:t>
            </a:r>
            <a:r>
              <a:rPr lang="en-US" sz="1600" dirty="0">
                <a:solidFill>
                  <a:srgbClr val="000000"/>
                </a:solidFill>
                <a:latin typeface="DejaVuSansMono"/>
              </a:rPr>
              <a:t>(</a:t>
            </a:r>
            <a:r>
              <a:rPr lang="en-US" sz="1600" i="1" dirty="0">
                <a:solidFill>
                  <a:srgbClr val="191191"/>
                </a:solidFill>
                <a:latin typeface="DejaVuSansMono-Oblique"/>
              </a:rPr>
              <a:t>"Surrealistic Pillow"</a:t>
            </a:r>
            <a:r>
              <a:rPr lang="en-US" sz="1600" dirty="0">
                <a:solidFill>
                  <a:srgbClr val="000000"/>
                </a:solidFill>
                <a:latin typeface="DejaVuSansMono"/>
              </a:rPr>
              <a:t>)</a:t>
            </a:r>
          </a:p>
          <a:p>
            <a:r>
              <a:rPr lang="en-US" sz="1600" dirty="0" err="1">
                <a:solidFill>
                  <a:srgbClr val="000000"/>
                </a:solidFill>
                <a:latin typeface="DejaVuSansMono"/>
              </a:rPr>
              <a:t>ph.</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"Phonograph (id: 70266478767560): West End Blues"</a:t>
            </a:r>
          </a:p>
          <a:p>
            <a:r>
              <a:rPr lang="en-US" sz="1600" dirty="0" err="1">
                <a:solidFill>
                  <a:srgbClr val="000000"/>
                </a:solidFill>
                <a:latin typeface="DejaVuSansMono"/>
              </a:rPr>
              <a:t>et.</a:t>
            </a:r>
            <a:r>
              <a:rPr lang="en-US" sz="1600" dirty="0" err="1">
                <a:solidFill>
                  <a:schemeClr val="accent1">
                    <a:lumMod val="60000"/>
                    <a:lumOff val="40000"/>
                  </a:schemeClr>
                </a:solidFill>
                <a:latin typeface="DejaVuSansMono"/>
              </a:rPr>
              <a:t>who_am_i</a:t>
            </a:r>
            <a:r>
              <a:rPr lang="en-US" sz="1600" dirty="0">
                <a:solidFill>
                  <a:schemeClr val="accent1">
                    <a:lumMod val="60000"/>
                    <a:lumOff val="40000"/>
                  </a:schemeClr>
                </a:solidFill>
                <a:latin typeface="DejaVuSansMono"/>
              </a:rPr>
              <a:t>? </a:t>
            </a:r>
            <a:r>
              <a:rPr lang="en-US" sz="1600" i="1" dirty="0">
                <a:solidFill>
                  <a:srgbClr val="0F7C0F"/>
                </a:solidFill>
                <a:latin typeface="DejaVuSansMono-Oblique"/>
              </a:rPr>
              <a:t># =&gt; "</a:t>
            </a:r>
            <a:r>
              <a:rPr lang="en-US" sz="1600" i="1" dirty="0" err="1">
                <a:solidFill>
                  <a:srgbClr val="0F7C0F"/>
                </a:solidFill>
                <a:latin typeface="DejaVuSansMono-Oblique"/>
              </a:rPr>
              <a:t>EightTrack</a:t>
            </a:r>
            <a:r>
              <a:rPr lang="en-US" sz="1600" i="1" dirty="0">
                <a:solidFill>
                  <a:srgbClr val="0F7C0F"/>
                </a:solidFill>
                <a:latin typeface="DejaVuSansMono-Oblique"/>
              </a:rPr>
              <a:t> (id: 70266478767520): Surrealistic Pillow"</a:t>
            </a:r>
            <a:endParaRPr lang="es-CO" sz="4400" dirty="0"/>
          </a:p>
        </p:txBody>
      </p:sp>
    </p:spTree>
    <p:extLst>
      <p:ext uri="{BB962C8B-B14F-4D97-AF65-F5344CB8AC3E}">
        <p14:creationId xmlns:p14="http://schemas.microsoft.com/office/powerpoint/2010/main" val="237045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1850D-C944-4568-A2CC-D7C9F399A9F2}"/>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5E07B8BB-5C93-4BEE-8541-9219BBC43763}"/>
              </a:ext>
            </a:extLst>
          </p:cNvPr>
          <p:cNvSpPr>
            <a:spLocks noGrp="1"/>
          </p:cNvSpPr>
          <p:nvPr>
            <p:ph idx="1"/>
          </p:nvPr>
        </p:nvSpPr>
        <p:spPr/>
        <p:txBody>
          <a:bodyPr>
            <a:normAutofit/>
          </a:bodyPr>
          <a:lstStyle/>
          <a:p>
            <a:r>
              <a:rPr lang="es-CO" dirty="0" err="1"/>
              <a:t>The</a:t>
            </a:r>
            <a:r>
              <a:rPr lang="es-CO" dirty="0"/>
              <a:t> Ruby </a:t>
            </a:r>
            <a:r>
              <a:rPr lang="es-CO" dirty="0" err="1">
                <a:solidFill>
                  <a:schemeClr val="accent1">
                    <a:lumMod val="60000"/>
                    <a:lumOff val="40000"/>
                  </a:schemeClr>
                </a:solidFill>
              </a:rPr>
              <a:t>include</a:t>
            </a:r>
            <a:r>
              <a:rPr lang="es-CO" dirty="0"/>
              <a:t> </a:t>
            </a:r>
            <a:r>
              <a:rPr lang="en-US" dirty="0"/>
              <a:t>statement simply makes a reference to a module. If that module is in a separate file, you must use require (or its less commonly used cousin, load) to drag that file in before using </a:t>
            </a:r>
            <a:r>
              <a:rPr lang="es-CO" dirty="0" err="1"/>
              <a:t>include</a:t>
            </a:r>
            <a:endParaRPr lang="en-US" dirty="0"/>
          </a:p>
          <a:p>
            <a:r>
              <a:rPr lang="en-US" dirty="0"/>
              <a:t>Ruby </a:t>
            </a:r>
            <a:r>
              <a:rPr lang="en-US" dirty="0">
                <a:solidFill>
                  <a:schemeClr val="accent1">
                    <a:lumMod val="60000"/>
                    <a:lumOff val="40000"/>
                  </a:schemeClr>
                </a:solidFill>
              </a:rPr>
              <a:t>include</a:t>
            </a:r>
            <a:r>
              <a:rPr lang="en-US" dirty="0"/>
              <a:t> does not simply copy the module’s instance methods into the class. Instead, it makes a reference from the class to the included module. If multiple classes include that module, they’ll all point to the same thing. If you change the definition of a method within a module, even while your program is running, all classes that include that module will exhibit the new behavior n, load) to drag that file in before using </a:t>
            </a:r>
            <a:r>
              <a:rPr lang="es-CO" dirty="0" err="1"/>
              <a:t>include</a:t>
            </a:r>
            <a:r>
              <a:rPr lang="es-CO" dirty="0"/>
              <a:t>.</a:t>
            </a:r>
          </a:p>
        </p:txBody>
      </p:sp>
    </p:spTree>
    <p:extLst>
      <p:ext uri="{BB962C8B-B14F-4D97-AF65-F5344CB8AC3E}">
        <p14:creationId xmlns:p14="http://schemas.microsoft.com/office/powerpoint/2010/main" val="35614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57822-A8E7-4BFF-838B-D4F7102577CB}"/>
              </a:ext>
            </a:extLst>
          </p:cNvPr>
          <p:cNvSpPr>
            <a:spLocks noGrp="1"/>
          </p:cNvSpPr>
          <p:nvPr>
            <p:ph type="title"/>
          </p:nvPr>
        </p:nvSpPr>
        <p:spPr/>
        <p:txBody>
          <a:bodyPr/>
          <a:lstStyle/>
          <a:p>
            <a:r>
              <a:rPr lang="es-CO" dirty="0" err="1"/>
              <a:t>Mixins</a:t>
            </a:r>
            <a:endParaRPr lang="es-CO" dirty="0"/>
          </a:p>
        </p:txBody>
      </p:sp>
      <p:sp>
        <p:nvSpPr>
          <p:cNvPr id="4" name="Rectángulo 3">
            <a:extLst>
              <a:ext uri="{FF2B5EF4-FFF2-40B4-BE49-F238E27FC236}">
                <a16:creationId xmlns:a16="http://schemas.microsoft.com/office/drawing/2014/main" id="{0BA36520-369D-4B0A-8489-D39A0A05220F}"/>
              </a:ext>
            </a:extLst>
          </p:cNvPr>
          <p:cNvSpPr/>
          <p:nvPr/>
        </p:nvSpPr>
        <p:spPr>
          <a:xfrm>
            <a:off x="2589212" y="2483096"/>
            <a:ext cx="3395801" cy="3293209"/>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Person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include</a:t>
            </a:r>
            <a:r>
              <a:rPr lang="es-CO" sz="1600" dirty="0">
                <a:solidFill>
                  <a:srgbClr val="000000"/>
                </a:solidFill>
                <a:latin typeface="DejaVuSansMono"/>
              </a:rPr>
              <a:t> Comparable</a:t>
            </a: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 </a:t>
            </a:r>
            <a:r>
              <a:rPr lang="es-CO" sz="1600" dirty="0" err="1">
                <a:solidFill>
                  <a:srgbClr val="000000"/>
                </a:solidFill>
                <a:latin typeface="DejaVuSansMono"/>
              </a:rPr>
              <a:t>name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to_s</a:t>
            </a:r>
            <a:endParaRPr lang="es-CO" sz="1600" dirty="0">
              <a:solidFill>
                <a:srgbClr val="000000"/>
              </a:solidFill>
              <a:latin typeface="DejaVuSansMono"/>
            </a:endParaRP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a:solidFill>
                  <a:schemeClr val="accent1">
                    <a:lumMod val="60000"/>
                    <a:lumOff val="40000"/>
                  </a:schemeClr>
                </a:solidFill>
                <a:latin typeface="DejaVuSansMono"/>
              </a:rPr>
              <a:t>&lt;=&gt;(</a:t>
            </a:r>
            <a:r>
              <a:rPr lang="es-CO" sz="1600" dirty="0" err="1">
                <a:solidFill>
                  <a:schemeClr val="accent1">
                    <a:lumMod val="60000"/>
                    <a:lumOff val="40000"/>
                  </a:schemeClr>
                </a:solidFill>
                <a:latin typeface="DejaVuSansMono"/>
              </a:rPr>
              <a:t>other</a:t>
            </a:r>
            <a:r>
              <a:rPr lang="es-CO" sz="1600" dirty="0">
                <a:solidFill>
                  <a:schemeClr val="accent1">
                    <a:lumMod val="60000"/>
                    <a:lumOff val="40000"/>
                  </a:schemeClr>
                </a:solidFill>
                <a:latin typeface="DejaVuSansMono"/>
              </a:rPr>
              <a:t>)</a:t>
            </a:r>
          </a:p>
          <a:p>
            <a:r>
              <a:rPr lang="es-CO" sz="1600" dirty="0">
                <a:solidFill>
                  <a:srgbClr val="000000"/>
                </a:solidFill>
                <a:latin typeface="DejaVuSansMono"/>
              </a:rPr>
              <a:t>		self.name &lt;=&gt; other.name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D2291A53-C6B5-4B15-A820-16293490CBBD}"/>
              </a:ext>
            </a:extLst>
          </p:cNvPr>
          <p:cNvSpPr/>
          <p:nvPr/>
        </p:nvSpPr>
        <p:spPr>
          <a:xfrm>
            <a:off x="5791200" y="2156348"/>
            <a:ext cx="4373217" cy="3754874"/>
          </a:xfrm>
          <a:prstGeom prst="rect">
            <a:avLst/>
          </a:prstGeom>
        </p:spPr>
        <p:txBody>
          <a:bodyPr wrap="square">
            <a:spAutoFit/>
          </a:bodyPr>
          <a:lstStyle/>
          <a:p>
            <a:r>
              <a:rPr lang="es-CO" sz="1400" dirty="0" err="1">
                <a:solidFill>
                  <a:srgbClr val="000000"/>
                </a:solidFill>
                <a:latin typeface="DejaVuSansMono"/>
              </a:rPr>
              <a:t>p1</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a:t>
            </a:r>
            <a:r>
              <a:rPr lang="es-CO" sz="1400" i="1" dirty="0" err="1">
                <a:solidFill>
                  <a:srgbClr val="191191"/>
                </a:solidFill>
                <a:latin typeface="DejaVuSansMono-Oblique"/>
              </a:rPr>
              <a:t>Matz</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err="1">
                <a:solidFill>
                  <a:srgbClr val="000000"/>
                </a:solidFill>
                <a:latin typeface="DejaVuSansMono"/>
              </a:rPr>
              <a:t>p2</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"Guido"</a:t>
            </a:r>
            <a:r>
              <a:rPr lang="es-CO" sz="1400" dirty="0">
                <a:solidFill>
                  <a:srgbClr val="000000"/>
                </a:solidFill>
                <a:latin typeface="DejaVuSansMono"/>
              </a:rPr>
              <a:t>)</a:t>
            </a:r>
          </a:p>
          <a:p>
            <a:r>
              <a:rPr lang="es-CO" sz="1400" dirty="0" err="1">
                <a:solidFill>
                  <a:srgbClr val="000000"/>
                </a:solidFill>
                <a:latin typeface="DejaVuSansMono"/>
              </a:rPr>
              <a:t>p3</a:t>
            </a:r>
            <a:r>
              <a:rPr lang="es-CO" sz="1400" dirty="0">
                <a:solidFill>
                  <a:srgbClr val="000000"/>
                </a:solidFill>
                <a:latin typeface="DejaVuSansMono"/>
              </a:rPr>
              <a:t> = </a:t>
            </a:r>
            <a:r>
              <a:rPr lang="es-CO" sz="1400" dirty="0" err="1">
                <a:solidFill>
                  <a:srgbClr val="000000"/>
                </a:solidFill>
                <a:latin typeface="DejaVuSansMono"/>
              </a:rPr>
              <a:t>Person.new</a:t>
            </a:r>
            <a:r>
              <a:rPr lang="es-CO" sz="1400" dirty="0">
                <a:solidFill>
                  <a:srgbClr val="000000"/>
                </a:solidFill>
                <a:latin typeface="DejaVuSansMono"/>
              </a:rPr>
              <a:t>(</a:t>
            </a:r>
            <a:r>
              <a:rPr lang="es-CO" sz="1400" i="1" dirty="0">
                <a:solidFill>
                  <a:srgbClr val="191191"/>
                </a:solidFill>
                <a:latin typeface="DejaVuSansMono-Oblique"/>
              </a:rPr>
              <a:t>"Larry"</a:t>
            </a:r>
            <a:r>
              <a:rPr lang="es-CO" sz="1400" dirty="0">
                <a:solidFill>
                  <a:srgbClr val="000000"/>
                </a:solidFill>
                <a:latin typeface="DejaVuSansMono"/>
              </a:rPr>
              <a:t>)</a:t>
            </a:r>
            <a:endParaRPr lang="es-CO" sz="4000" dirty="0"/>
          </a:p>
          <a:p>
            <a:r>
              <a:rPr lang="en-US" sz="1400" i="1" dirty="0">
                <a:solidFill>
                  <a:srgbClr val="0F7C0F"/>
                </a:solidFill>
                <a:latin typeface="DejaVuSansMono-Oblique"/>
              </a:rPr>
              <a:t># Compare a couple of names</a:t>
            </a:r>
          </a:p>
          <a:p>
            <a:r>
              <a:rPr lang="es-CO" sz="1400" b="1" dirty="0" err="1">
                <a:solidFill>
                  <a:srgbClr val="91117D"/>
                </a:solidFill>
                <a:latin typeface="DejaVuSansMono-Bold"/>
              </a:rPr>
              <a:t>if</a:t>
            </a:r>
            <a:r>
              <a:rPr lang="es-CO" sz="1400" b="1" dirty="0">
                <a:solidFill>
                  <a:srgbClr val="91117D"/>
                </a:solidFill>
                <a:latin typeface="DejaVuSansMono-Bold"/>
              </a:rPr>
              <a:t> </a:t>
            </a:r>
            <a:r>
              <a:rPr lang="es-CO" sz="1400" dirty="0" err="1">
                <a:solidFill>
                  <a:schemeClr val="accent1">
                    <a:lumMod val="60000"/>
                    <a:lumOff val="40000"/>
                  </a:schemeClr>
                </a:solidFill>
                <a:latin typeface="DejaVuSansMono"/>
              </a:rPr>
              <a:t>p1</a:t>
            </a:r>
            <a:r>
              <a:rPr lang="es-CO" sz="1400" dirty="0">
                <a:solidFill>
                  <a:schemeClr val="accent1">
                    <a:lumMod val="60000"/>
                    <a:lumOff val="40000"/>
                  </a:schemeClr>
                </a:solidFill>
                <a:latin typeface="DejaVuSansMono"/>
              </a:rPr>
              <a:t> &gt; </a:t>
            </a:r>
            <a:r>
              <a:rPr lang="es-CO" sz="1400" dirty="0" err="1">
                <a:solidFill>
                  <a:schemeClr val="accent1">
                    <a:lumMod val="60000"/>
                    <a:lumOff val="40000"/>
                  </a:schemeClr>
                </a:solidFill>
                <a:latin typeface="DejaVuSansMono"/>
              </a:rPr>
              <a:t>p2</a:t>
            </a:r>
            <a:endParaRPr lang="es-CO" sz="1400" dirty="0">
              <a:solidFill>
                <a:schemeClr val="accent1">
                  <a:lumMod val="60000"/>
                  <a:lumOff val="40000"/>
                </a:schemeClr>
              </a:solidFill>
              <a:latin typeface="DejaVuSansMono"/>
            </a:endParaRPr>
          </a:p>
          <a:p>
            <a:r>
              <a:rPr lang="en-US" sz="1400" dirty="0">
                <a:solidFill>
                  <a:srgbClr val="000000"/>
                </a:solidFill>
                <a:latin typeface="DejaVuSansMono"/>
              </a:rPr>
              <a:t>	puts </a:t>
            </a:r>
            <a:r>
              <a:rPr lang="en-US" sz="1400" i="1" dirty="0">
                <a:solidFill>
                  <a:srgbClr val="191191"/>
                </a:solidFill>
                <a:latin typeface="DejaVuSansMono-Oblique"/>
              </a:rPr>
              <a:t>"</a:t>
            </a:r>
            <a:r>
              <a:rPr lang="en-US" sz="1400" dirty="0">
                <a:solidFill>
                  <a:srgbClr val="000000"/>
                </a:solidFill>
                <a:latin typeface="DejaVuSansMono"/>
              </a:rPr>
              <a:t>#{p1.name}</a:t>
            </a:r>
            <a:r>
              <a:rPr lang="en-US" sz="1400" i="1" dirty="0">
                <a:solidFill>
                  <a:srgbClr val="191191"/>
                </a:solidFill>
                <a:latin typeface="DejaVuSansMono-Oblique"/>
              </a:rPr>
              <a:t>'s name &gt; </a:t>
            </a:r>
            <a:r>
              <a:rPr lang="en-US" sz="1400" dirty="0">
                <a:solidFill>
                  <a:srgbClr val="000000"/>
                </a:solidFill>
                <a:latin typeface="DejaVuSansMono"/>
              </a:rPr>
              <a:t>#{p2.name}</a:t>
            </a:r>
            <a:r>
              <a:rPr lang="en-US" sz="1400" i="1" dirty="0">
                <a:solidFill>
                  <a:srgbClr val="191191"/>
                </a:solidFill>
                <a:latin typeface="DejaVuSansMono-Oblique"/>
              </a:rPr>
              <a:t>'s name"</a:t>
            </a: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i="1" dirty="0">
                <a:solidFill>
                  <a:srgbClr val="0F7C0F"/>
                </a:solidFill>
                <a:latin typeface="DejaVuSansMono-Oblique"/>
              </a:rPr>
              <a:t># Sort an array of Person objects</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Sorted</a:t>
            </a:r>
            <a:r>
              <a:rPr lang="es-CO" sz="1400" i="1" dirty="0">
                <a:solidFill>
                  <a:srgbClr val="191191"/>
                </a:solidFill>
                <a:latin typeface="DejaVuSansMono-Oblique"/>
              </a:rPr>
              <a:t> </a:t>
            </a:r>
            <a:r>
              <a:rPr lang="es-CO" sz="1400" i="1" dirty="0" err="1">
                <a:solidFill>
                  <a:srgbClr val="191191"/>
                </a:solidFill>
                <a:latin typeface="DejaVuSansMono-Oblique"/>
              </a:rPr>
              <a:t>list</a:t>
            </a:r>
            <a:r>
              <a:rPr lang="es-CO" sz="1400" i="1" dirty="0">
                <a:solidFill>
                  <a:srgbClr val="191191"/>
                </a:solidFill>
                <a:latin typeface="DejaVuSansMono-Oblique"/>
              </a:rPr>
              <a:t>:"</a:t>
            </a:r>
          </a:p>
          <a:p>
            <a:r>
              <a:rPr lang="es-CO" sz="1400" dirty="0" err="1">
                <a:solidFill>
                  <a:srgbClr val="000000"/>
                </a:solidFill>
                <a:latin typeface="DejaVuSansMono"/>
              </a:rPr>
              <a:t>puts</a:t>
            </a:r>
            <a:r>
              <a:rPr lang="es-CO" sz="1400" dirty="0">
                <a:solidFill>
                  <a:srgbClr val="000000"/>
                </a:solidFill>
                <a:latin typeface="DejaVuSansMono"/>
              </a:rPr>
              <a:t> [ </a:t>
            </a:r>
            <a:r>
              <a:rPr lang="es-CO" sz="1400" dirty="0" err="1">
                <a:solidFill>
                  <a:srgbClr val="000000"/>
                </a:solidFill>
                <a:latin typeface="DejaVuSansMono"/>
              </a:rPr>
              <a:t>p1</a:t>
            </a:r>
            <a:r>
              <a:rPr lang="es-CO" sz="1400" dirty="0">
                <a:solidFill>
                  <a:srgbClr val="000000"/>
                </a:solidFill>
                <a:latin typeface="DejaVuSansMono"/>
              </a:rPr>
              <a:t>, </a:t>
            </a:r>
            <a:r>
              <a:rPr lang="es-CO" sz="1400" dirty="0" err="1">
                <a:solidFill>
                  <a:srgbClr val="000000"/>
                </a:solidFill>
                <a:latin typeface="DejaVuSansMono"/>
              </a:rPr>
              <a:t>p2</a:t>
            </a:r>
            <a:r>
              <a:rPr lang="es-CO" sz="1400" dirty="0">
                <a:solidFill>
                  <a:srgbClr val="000000"/>
                </a:solidFill>
                <a:latin typeface="DejaVuSansMono"/>
              </a:rPr>
              <a:t>, </a:t>
            </a:r>
            <a:r>
              <a:rPr lang="es-CO" sz="1400" dirty="0" err="1">
                <a:solidFill>
                  <a:srgbClr val="000000"/>
                </a:solidFill>
                <a:latin typeface="DejaVuSansMono"/>
              </a:rPr>
              <a:t>p3</a:t>
            </a:r>
            <a:r>
              <a:rPr lang="es-CO" sz="1400" dirty="0">
                <a:solidFill>
                  <a:srgbClr val="000000"/>
                </a:solidFill>
                <a:latin typeface="DejaVuSansMono"/>
              </a:rPr>
              <a:t>]</a:t>
            </a:r>
            <a:r>
              <a:rPr lang="es-CO" sz="1400" dirty="0">
                <a:solidFill>
                  <a:schemeClr val="accent1">
                    <a:lumMod val="60000"/>
                    <a:lumOff val="40000"/>
                  </a:schemeClr>
                </a:solidFill>
                <a:latin typeface="DejaVuSansMono"/>
              </a:rPr>
              <a:t>.</a:t>
            </a:r>
            <a:r>
              <a:rPr lang="es-CO" sz="1400" dirty="0" err="1">
                <a:solidFill>
                  <a:schemeClr val="accent1">
                    <a:lumMod val="60000"/>
                    <a:lumOff val="40000"/>
                  </a:schemeClr>
                </a:solidFill>
                <a:latin typeface="DejaVuSansMono"/>
              </a:rPr>
              <a:t>sort</a:t>
            </a:r>
            <a:endParaRPr lang="es-CO" sz="1400" dirty="0">
              <a:solidFill>
                <a:schemeClr val="accent1">
                  <a:lumMod val="60000"/>
                  <a:lumOff val="40000"/>
                </a:schemeClr>
              </a:solidFill>
              <a:latin typeface="DejaVuSansMono"/>
            </a:endParaRPr>
          </a:p>
          <a:p>
            <a:endParaRPr lang="es-CO" sz="1400" dirty="0">
              <a:solidFill>
                <a:srgbClr val="000000"/>
              </a:solidFill>
              <a:latin typeface="DejaVuSansMono"/>
            </a:endParaRPr>
          </a:p>
          <a:p>
            <a:r>
              <a:rPr lang="es-CO" sz="1400" i="1" dirty="0">
                <a:latin typeface="PalatinoLinotype-Italic"/>
              </a:rPr>
              <a:t>produces:</a:t>
            </a:r>
          </a:p>
          <a:p>
            <a:r>
              <a:rPr lang="es-CO" sz="1400" dirty="0" err="1">
                <a:latin typeface="DejaVuSansMono"/>
              </a:rPr>
              <a:t>Matz's</a:t>
            </a:r>
            <a:r>
              <a:rPr lang="es-CO" sz="1400" dirty="0">
                <a:latin typeface="DejaVuSansMono"/>
              </a:rPr>
              <a:t> </a:t>
            </a:r>
            <a:r>
              <a:rPr lang="es-CO" sz="1400" dirty="0" err="1">
                <a:latin typeface="DejaVuSansMono"/>
              </a:rPr>
              <a:t>name</a:t>
            </a:r>
            <a:r>
              <a:rPr lang="es-CO" sz="1400" dirty="0">
                <a:latin typeface="DejaVuSansMono"/>
              </a:rPr>
              <a:t> &gt; </a:t>
            </a:r>
            <a:r>
              <a:rPr lang="es-CO" sz="1400" dirty="0" err="1">
                <a:latin typeface="DejaVuSansMono"/>
              </a:rPr>
              <a:t>Guido's</a:t>
            </a:r>
            <a:r>
              <a:rPr lang="es-CO" sz="1400" dirty="0">
                <a:latin typeface="DejaVuSansMono"/>
              </a:rPr>
              <a:t> </a:t>
            </a:r>
            <a:r>
              <a:rPr lang="es-CO" sz="1400" dirty="0" err="1">
                <a:latin typeface="DejaVuSansMono"/>
              </a:rPr>
              <a:t>name</a:t>
            </a:r>
            <a:endParaRPr lang="es-CO" sz="1400" dirty="0">
              <a:latin typeface="DejaVuSansMono"/>
            </a:endParaRPr>
          </a:p>
          <a:p>
            <a:r>
              <a:rPr lang="es-CO" sz="1400" dirty="0" err="1">
                <a:latin typeface="DejaVuSansMono"/>
              </a:rPr>
              <a:t>Sorted</a:t>
            </a:r>
            <a:r>
              <a:rPr lang="es-CO" sz="1400" dirty="0">
                <a:latin typeface="DejaVuSansMono"/>
              </a:rPr>
              <a:t> </a:t>
            </a:r>
            <a:r>
              <a:rPr lang="es-CO" sz="1400" dirty="0" err="1">
                <a:latin typeface="DejaVuSansMono"/>
              </a:rPr>
              <a:t>list</a:t>
            </a:r>
            <a:r>
              <a:rPr lang="es-CO" sz="1400" dirty="0">
                <a:latin typeface="DejaVuSansMono"/>
              </a:rPr>
              <a:t>:</a:t>
            </a:r>
          </a:p>
          <a:p>
            <a:r>
              <a:rPr lang="es-CO" sz="1400" dirty="0">
                <a:latin typeface="DejaVuSansMono"/>
              </a:rPr>
              <a:t>Guido</a:t>
            </a:r>
          </a:p>
          <a:p>
            <a:r>
              <a:rPr lang="es-CO" sz="1400" dirty="0">
                <a:latin typeface="DejaVuSansMono"/>
              </a:rPr>
              <a:t>Larry</a:t>
            </a:r>
          </a:p>
          <a:p>
            <a:r>
              <a:rPr lang="es-CO" sz="1400" dirty="0" err="1">
                <a:latin typeface="DejaVuSansMono"/>
              </a:rPr>
              <a:t>Matz</a:t>
            </a:r>
            <a:endParaRPr lang="es-CO" sz="4000" dirty="0"/>
          </a:p>
        </p:txBody>
      </p:sp>
      <p:sp>
        <p:nvSpPr>
          <p:cNvPr id="6" name="Rectángulo 5">
            <a:extLst>
              <a:ext uri="{FF2B5EF4-FFF2-40B4-BE49-F238E27FC236}">
                <a16:creationId xmlns:a16="http://schemas.microsoft.com/office/drawing/2014/main" id="{911BFAD9-0B97-412E-91BE-A97A3CD53080}"/>
              </a:ext>
            </a:extLst>
          </p:cNvPr>
          <p:cNvSpPr/>
          <p:nvPr/>
        </p:nvSpPr>
        <p:spPr>
          <a:xfrm>
            <a:off x="8392733" y="3717611"/>
            <a:ext cx="2831858" cy="1600438"/>
          </a:xfrm>
          <a:prstGeom prst="rect">
            <a:avLst/>
          </a:prstGeom>
        </p:spPr>
        <p:txBody>
          <a:bodyPr wrap="square">
            <a:spAutoFit/>
          </a:bodyPr>
          <a:lstStyle/>
          <a:p>
            <a:r>
              <a:rPr lang="en-US" sz="1400" dirty="0" err="1">
                <a:solidFill>
                  <a:schemeClr val="tx1">
                    <a:lumMod val="75000"/>
                    <a:lumOff val="25000"/>
                  </a:schemeClr>
                </a:solidFill>
              </a:rPr>
              <a:t>Mixins</a:t>
            </a:r>
            <a:r>
              <a:rPr lang="en-US" sz="1400" dirty="0">
                <a:solidFill>
                  <a:schemeClr val="tx1">
                    <a:lumMod val="75000"/>
                    <a:lumOff val="25000"/>
                  </a:schemeClr>
                </a:solidFill>
              </a:rPr>
              <a:t> give you a wonderfully controlled way of adding functionality to classes </a:t>
            </a:r>
            <a:r>
              <a:rPr lang="es-CO" sz="1400" dirty="0" err="1">
                <a:solidFill>
                  <a:schemeClr val="tx1">
                    <a:lumMod val="75000"/>
                    <a:lumOff val="25000"/>
                  </a:schemeClr>
                </a:solidFill>
              </a:rPr>
              <a:t>However</a:t>
            </a:r>
            <a:r>
              <a:rPr lang="es-CO" sz="1400" dirty="0">
                <a:solidFill>
                  <a:schemeClr val="tx1">
                    <a:lumMod val="75000"/>
                    <a:lumOff val="25000"/>
                  </a:schemeClr>
                </a:solidFill>
              </a:rPr>
              <a:t>, </a:t>
            </a:r>
            <a:r>
              <a:rPr lang="en-US" sz="1400" dirty="0">
                <a:solidFill>
                  <a:schemeClr val="tx1">
                    <a:lumMod val="75000"/>
                    <a:lumOff val="25000"/>
                  </a:schemeClr>
                </a:solidFill>
              </a:rPr>
              <a:t>their true power comes out when the code in the </a:t>
            </a:r>
            <a:r>
              <a:rPr lang="en-US" sz="1400" dirty="0" err="1">
                <a:solidFill>
                  <a:schemeClr val="tx1">
                    <a:lumMod val="75000"/>
                    <a:lumOff val="25000"/>
                  </a:schemeClr>
                </a:solidFill>
              </a:rPr>
              <a:t>mixin</a:t>
            </a:r>
            <a:r>
              <a:rPr lang="en-US" sz="1400" dirty="0">
                <a:solidFill>
                  <a:schemeClr val="tx1">
                    <a:lumMod val="75000"/>
                    <a:lumOff val="25000"/>
                  </a:schemeClr>
                </a:solidFill>
              </a:rPr>
              <a:t> starts to interact with code in the </a:t>
            </a:r>
            <a:r>
              <a:rPr lang="es-CO" sz="1400" dirty="0" err="1">
                <a:solidFill>
                  <a:schemeClr val="tx1">
                    <a:lumMod val="75000"/>
                    <a:lumOff val="25000"/>
                  </a:schemeClr>
                </a:solidFill>
              </a:rPr>
              <a:t>class</a:t>
            </a:r>
            <a:r>
              <a:rPr lang="es-CO" sz="1400" dirty="0">
                <a:solidFill>
                  <a:schemeClr val="tx1">
                    <a:lumMod val="75000"/>
                    <a:lumOff val="25000"/>
                  </a:schemeClr>
                </a:solidFill>
              </a:rPr>
              <a:t> </a:t>
            </a:r>
            <a:r>
              <a:rPr lang="es-CO" sz="1400" dirty="0" err="1">
                <a:solidFill>
                  <a:schemeClr val="tx1">
                    <a:lumMod val="75000"/>
                    <a:lumOff val="25000"/>
                  </a:schemeClr>
                </a:solidFill>
              </a:rPr>
              <a:t>that</a:t>
            </a:r>
            <a:r>
              <a:rPr lang="es-CO" sz="1400" dirty="0">
                <a:solidFill>
                  <a:schemeClr val="tx1">
                    <a:lumMod val="75000"/>
                    <a:lumOff val="25000"/>
                  </a:schemeClr>
                </a:solidFill>
              </a:rPr>
              <a:t> uses </a:t>
            </a:r>
            <a:r>
              <a:rPr lang="es-CO" sz="1400" dirty="0" err="1">
                <a:solidFill>
                  <a:schemeClr val="tx1">
                    <a:lumMod val="75000"/>
                    <a:lumOff val="25000"/>
                  </a:schemeClr>
                </a:solidFill>
              </a:rPr>
              <a:t>it</a:t>
            </a:r>
            <a:r>
              <a:rPr lang="es-CO" sz="1400" dirty="0">
                <a:solidFill>
                  <a:schemeClr val="tx1">
                    <a:lumMod val="75000"/>
                    <a:lumOff val="25000"/>
                  </a:schemeClr>
                </a:solidFill>
              </a:rPr>
              <a:t>.</a:t>
            </a:r>
          </a:p>
        </p:txBody>
      </p:sp>
    </p:spTree>
    <p:extLst>
      <p:ext uri="{BB962C8B-B14F-4D97-AF65-F5344CB8AC3E}">
        <p14:creationId xmlns:p14="http://schemas.microsoft.com/office/powerpoint/2010/main" val="772713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130F-AB0F-4CF7-972F-C553701A03E6}"/>
              </a:ext>
            </a:extLst>
          </p:cNvPr>
          <p:cNvSpPr>
            <a:spLocks noGrp="1"/>
          </p:cNvSpPr>
          <p:nvPr>
            <p:ph type="title"/>
          </p:nvPr>
        </p:nvSpPr>
        <p:spPr/>
        <p:txBody>
          <a:bodyPr/>
          <a:lstStyle/>
          <a:p>
            <a:r>
              <a:rPr lang="es-CO" dirty="0" err="1"/>
              <a:t>Mixins</a:t>
            </a:r>
            <a:endParaRPr lang="es-CO" dirty="0"/>
          </a:p>
        </p:txBody>
      </p:sp>
      <p:sp>
        <p:nvSpPr>
          <p:cNvPr id="3" name="Marcador de contenido 2">
            <a:extLst>
              <a:ext uri="{FF2B5EF4-FFF2-40B4-BE49-F238E27FC236}">
                <a16:creationId xmlns:a16="http://schemas.microsoft.com/office/drawing/2014/main" id="{D65A1902-1C0E-41D2-9344-22715C1578E3}"/>
              </a:ext>
            </a:extLst>
          </p:cNvPr>
          <p:cNvSpPr>
            <a:spLocks noGrp="1"/>
          </p:cNvSpPr>
          <p:nvPr>
            <p:ph idx="1"/>
          </p:nvPr>
        </p:nvSpPr>
        <p:spPr/>
        <p:txBody>
          <a:bodyPr/>
          <a:lstStyle/>
          <a:p>
            <a:r>
              <a:rPr lang="en-US" dirty="0"/>
              <a:t>Ruby offers an interesting and powerful compromise, giving you the </a:t>
            </a:r>
            <a:r>
              <a:rPr lang="en-US" dirty="0">
                <a:solidFill>
                  <a:schemeClr val="accent1">
                    <a:lumMod val="60000"/>
                    <a:lumOff val="40000"/>
                  </a:schemeClr>
                </a:solidFill>
              </a:rPr>
              <a:t>simplicity of single inheritance and the power of multiple inheritance</a:t>
            </a:r>
            <a:r>
              <a:rPr lang="en-US" dirty="0"/>
              <a:t>. A Ruby class has only one direct parent, so Ruby is a single-inheritance language. However, Ruby classes can include the functionality of any number of </a:t>
            </a:r>
            <a:r>
              <a:rPr lang="en-US" i="1" dirty="0" err="1"/>
              <a:t>mixins</a:t>
            </a:r>
            <a:r>
              <a:rPr lang="en-US" i="1" dirty="0"/>
              <a:t> </a:t>
            </a:r>
            <a:r>
              <a:rPr lang="en-US" dirty="0"/>
              <a:t>(a </a:t>
            </a:r>
            <a:r>
              <a:rPr lang="en-US" dirty="0" err="1"/>
              <a:t>mixin</a:t>
            </a:r>
            <a:r>
              <a:rPr lang="en-US" dirty="0"/>
              <a:t> is like a partial class definition). This provides a controlled multiple-inheritance-like capability with none of the drawbacks.</a:t>
            </a:r>
            <a:endParaRPr lang="es-CO" dirty="0"/>
          </a:p>
        </p:txBody>
      </p:sp>
      <p:sp>
        <p:nvSpPr>
          <p:cNvPr id="4" name="Rectángulo 3">
            <a:extLst>
              <a:ext uri="{FF2B5EF4-FFF2-40B4-BE49-F238E27FC236}">
                <a16:creationId xmlns:a16="http://schemas.microsoft.com/office/drawing/2014/main" id="{209B4AFC-4993-4303-8850-CF1619A5DECF}"/>
              </a:ext>
            </a:extLst>
          </p:cNvPr>
          <p:cNvSpPr/>
          <p:nvPr/>
        </p:nvSpPr>
        <p:spPr>
          <a:xfrm>
            <a:off x="3948217" y="5757333"/>
            <a:ext cx="4876656" cy="307777"/>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Enumerable</a:t>
            </a:r>
            <a:r>
              <a:rPr lang="es-CO" sz="1200" dirty="0">
                <a:solidFill>
                  <a:schemeClr val="tx1">
                    <a:lumMod val="75000"/>
                    <a:lumOff val="25000"/>
                  </a:schemeClr>
                </a:solidFill>
              </a:rPr>
              <a:t>, </a:t>
            </a:r>
            <a:r>
              <a:rPr lang="en-US" sz="1200" dirty="0">
                <a:solidFill>
                  <a:schemeClr val="tx1">
                    <a:lumMod val="75000"/>
                    <a:lumOff val="25000"/>
                  </a:schemeClr>
                </a:solidFill>
              </a:rPr>
              <a:t>What happens to instance variables in a </a:t>
            </a:r>
            <a:r>
              <a:rPr lang="en-US" sz="1200" dirty="0" err="1">
                <a:solidFill>
                  <a:schemeClr val="tx1">
                    <a:lumMod val="75000"/>
                    <a:lumOff val="25000"/>
                  </a:schemeClr>
                </a:solidFill>
              </a:rPr>
              <a:t>mixin</a:t>
            </a:r>
            <a:r>
              <a:rPr lang="en-US" sz="1200" dirty="0">
                <a:solidFill>
                  <a:schemeClr val="tx1">
                    <a:lumMod val="75000"/>
                    <a:lumOff val="25000"/>
                  </a:schemeClr>
                </a:solidFill>
              </a:rPr>
              <a:t>?</a:t>
            </a:r>
            <a:r>
              <a:rPr lang="es-CO" sz="1400" dirty="0">
                <a:latin typeface="PalatinoLinotype-Roman"/>
              </a:rPr>
              <a:t>.</a:t>
            </a:r>
            <a:endParaRPr lang="es-CO" sz="1200" dirty="0"/>
          </a:p>
        </p:txBody>
      </p:sp>
    </p:spTree>
    <p:extLst>
      <p:ext uri="{BB962C8B-B14F-4D97-AF65-F5344CB8AC3E}">
        <p14:creationId xmlns:p14="http://schemas.microsoft.com/office/powerpoint/2010/main" val="44387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034695-88DB-481B-92CF-000568FEB179}"/>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D161B455-90CB-4B5A-BF42-580D3ED17DF3}"/>
              </a:ext>
            </a:extLst>
          </p:cNvPr>
          <p:cNvSpPr>
            <a:spLocks noGrp="1"/>
          </p:cNvSpPr>
          <p:nvPr>
            <p:ph idx="1"/>
          </p:nvPr>
        </p:nvSpPr>
        <p:spPr>
          <a:xfrm>
            <a:off x="2589212" y="2133600"/>
            <a:ext cx="8915400" cy="3777622"/>
          </a:xfrm>
        </p:spPr>
        <p:txBody>
          <a:bodyPr/>
          <a:lstStyle/>
          <a:p>
            <a:pPr marL="0" indent="0">
              <a:buNone/>
            </a:pPr>
            <a:r>
              <a:rPr lang="es-CO" b="1" dirty="0" err="1">
                <a:solidFill>
                  <a:srgbClr val="91117D"/>
                </a:solidFill>
                <a:latin typeface="DejaVuSansMono-Bold"/>
              </a:rPr>
              <a:t>class</a:t>
            </a:r>
            <a:r>
              <a:rPr lang="es-CO" b="1" dirty="0"/>
              <a:t> </a:t>
            </a:r>
            <a:r>
              <a:rPr lang="es-CO" dirty="0" err="1"/>
              <a:t>BookInStock</a:t>
            </a:r>
            <a:endParaRPr lang="es-CO" dirty="0"/>
          </a:p>
          <a:p>
            <a:pPr marL="0" indent="0">
              <a:buNone/>
            </a:pPr>
            <a:r>
              <a:rPr lang="es-CO" dirty="0"/>
              <a:t>…</a:t>
            </a: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we can create new instances of this class using new:</a:t>
            </a:r>
          </a:p>
          <a:p>
            <a:pPr marL="0" indent="0">
              <a:buNone/>
            </a:pPr>
            <a:r>
              <a:rPr lang="es-CO" dirty="0" err="1"/>
              <a:t>a_book</a:t>
            </a:r>
            <a:r>
              <a:rPr lang="es-CO" dirty="0"/>
              <a:t> = </a:t>
            </a:r>
            <a:r>
              <a:rPr lang="es-CO" dirty="0" err="1"/>
              <a:t>BookInStock.new</a:t>
            </a:r>
            <a:endParaRPr lang="es-CO" dirty="0"/>
          </a:p>
          <a:p>
            <a:pPr marL="0" indent="0">
              <a:buNone/>
            </a:pPr>
            <a:r>
              <a:rPr lang="es-CO" dirty="0" err="1"/>
              <a:t>another_boo</a:t>
            </a:r>
            <a:r>
              <a:rPr lang="es-CO" dirty="0"/>
              <a:t> k = </a:t>
            </a:r>
            <a:r>
              <a:rPr lang="es-CO" dirty="0" err="1"/>
              <a:t>BookInStock.new</a:t>
            </a:r>
            <a:endParaRPr lang="es-CO" dirty="0"/>
          </a:p>
        </p:txBody>
      </p:sp>
      <p:pic>
        <p:nvPicPr>
          <p:cNvPr id="6" name="Imagen 5">
            <a:extLst>
              <a:ext uri="{FF2B5EF4-FFF2-40B4-BE49-F238E27FC236}">
                <a16:creationId xmlns:a16="http://schemas.microsoft.com/office/drawing/2014/main" id="{AD1D2D92-78EE-4385-9EDF-039C075C5D2F}"/>
              </a:ext>
            </a:extLst>
          </p:cNvPr>
          <p:cNvPicPr>
            <a:picLocks noChangeAspect="1"/>
          </p:cNvPicPr>
          <p:nvPr/>
        </p:nvPicPr>
        <p:blipFill>
          <a:blip r:embed="rId2"/>
          <a:stretch>
            <a:fillRect/>
          </a:stretch>
        </p:blipFill>
        <p:spPr>
          <a:xfrm>
            <a:off x="3571875" y="4529552"/>
            <a:ext cx="5048250" cy="1933575"/>
          </a:xfrm>
          <a:prstGeom prst="rect">
            <a:avLst/>
          </a:prstGeom>
        </p:spPr>
      </p:pic>
    </p:spTree>
    <p:extLst>
      <p:ext uri="{BB962C8B-B14F-4D97-AF65-F5344CB8AC3E}">
        <p14:creationId xmlns:p14="http://schemas.microsoft.com/office/powerpoint/2010/main" val="2849527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F7E6-7C4D-415D-8B16-DF81482E9E5E}"/>
              </a:ext>
            </a:extLst>
          </p:cNvPr>
          <p:cNvSpPr>
            <a:spLocks noGrp="1"/>
          </p:cNvSpPr>
          <p:nvPr>
            <p:ph type="title"/>
          </p:nvPr>
        </p:nvSpPr>
        <p:spPr/>
        <p:txBody>
          <a:bodyPr/>
          <a:lstStyle/>
          <a:p>
            <a:r>
              <a:rPr lang="es-CO" dirty="0"/>
              <a:t>Standard </a:t>
            </a:r>
            <a:r>
              <a:rPr lang="es-CO" dirty="0" err="1"/>
              <a:t>Types</a:t>
            </a:r>
            <a:endParaRPr lang="es-CO" dirty="0"/>
          </a:p>
        </p:txBody>
      </p:sp>
      <p:sp>
        <p:nvSpPr>
          <p:cNvPr id="3" name="Marcador de contenido 2">
            <a:extLst>
              <a:ext uri="{FF2B5EF4-FFF2-40B4-BE49-F238E27FC236}">
                <a16:creationId xmlns:a16="http://schemas.microsoft.com/office/drawing/2014/main" id="{E75B08AB-B3E6-41A6-A461-F15E386117B4}"/>
              </a:ext>
            </a:extLst>
          </p:cNvPr>
          <p:cNvSpPr>
            <a:spLocks noGrp="1"/>
          </p:cNvSpPr>
          <p:nvPr>
            <p:ph idx="1"/>
          </p:nvPr>
        </p:nvSpPr>
        <p:spPr/>
        <p:txBody>
          <a:bodyPr/>
          <a:lstStyle/>
          <a:p>
            <a:r>
              <a:rPr lang="es-CO" sz="2400" dirty="0" err="1"/>
              <a:t>Numbers</a:t>
            </a:r>
            <a:endParaRPr lang="es-CO" dirty="0"/>
          </a:p>
          <a:p>
            <a:r>
              <a:rPr lang="es-CO" sz="2400" dirty="0" err="1"/>
              <a:t>Strings</a:t>
            </a:r>
            <a:endParaRPr lang="es-CO" dirty="0"/>
          </a:p>
          <a:p>
            <a:r>
              <a:rPr lang="es-CO" sz="2400" dirty="0" err="1"/>
              <a:t>Ranges</a:t>
            </a:r>
            <a:endParaRPr lang="es-CO" dirty="0"/>
          </a:p>
          <a:p>
            <a:endParaRPr lang="es-CO" dirty="0"/>
          </a:p>
        </p:txBody>
      </p:sp>
    </p:spTree>
    <p:extLst>
      <p:ext uri="{BB962C8B-B14F-4D97-AF65-F5344CB8AC3E}">
        <p14:creationId xmlns:p14="http://schemas.microsoft.com/office/powerpoint/2010/main" val="129350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15F9B-4FD4-4F1F-BC4D-01DF31560B24}"/>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481332-C5C3-4432-9ACF-21A97295A741}"/>
              </a:ext>
            </a:extLst>
          </p:cNvPr>
          <p:cNvSpPr>
            <a:spLocks noGrp="1"/>
          </p:cNvSpPr>
          <p:nvPr>
            <p:ph idx="1"/>
          </p:nvPr>
        </p:nvSpPr>
        <p:spPr/>
        <p:txBody>
          <a:bodyPr/>
          <a:lstStyle/>
          <a:p>
            <a:r>
              <a:rPr lang="en-US" dirty="0"/>
              <a:t>automatically manages the conversion back and forth: </a:t>
            </a:r>
          </a:p>
          <a:p>
            <a:endParaRPr lang="es-CO" dirty="0"/>
          </a:p>
          <a:p>
            <a:endParaRPr lang="es-CO" dirty="0"/>
          </a:p>
        </p:txBody>
      </p:sp>
      <p:sp>
        <p:nvSpPr>
          <p:cNvPr id="4" name="Rectángulo 3">
            <a:extLst>
              <a:ext uri="{FF2B5EF4-FFF2-40B4-BE49-F238E27FC236}">
                <a16:creationId xmlns:a16="http://schemas.microsoft.com/office/drawing/2014/main" id="{3F75C208-5048-4311-8484-A7EE291E3CC1}"/>
              </a:ext>
            </a:extLst>
          </p:cNvPr>
          <p:cNvSpPr/>
          <p:nvPr/>
        </p:nvSpPr>
        <p:spPr>
          <a:xfrm>
            <a:off x="2589212" y="2575861"/>
            <a:ext cx="4338294" cy="2893100"/>
          </a:xfrm>
          <a:prstGeom prst="rect">
            <a:avLst/>
          </a:prstGeom>
        </p:spPr>
        <p:txBody>
          <a:bodyPr wrap="square">
            <a:spAutoFit/>
          </a:bodyPr>
          <a:lstStyle/>
          <a:p>
            <a:r>
              <a:rPr lang="es-CO" sz="1600" dirty="0" err="1">
                <a:solidFill>
                  <a:srgbClr val="000000"/>
                </a:solidFill>
                <a:latin typeface="DejaVuSansMono"/>
              </a:rPr>
              <a:t>num</a:t>
            </a:r>
            <a:r>
              <a:rPr lang="es-CO" sz="1600" dirty="0">
                <a:solidFill>
                  <a:srgbClr val="000000"/>
                </a:solidFill>
                <a:latin typeface="DejaVuSansMono"/>
              </a:rPr>
              <a:t> = 10001</a:t>
            </a:r>
          </a:p>
          <a:p>
            <a:r>
              <a:rPr lang="es-CO" sz="1600" dirty="0" err="1">
                <a:solidFill>
                  <a:srgbClr val="000000"/>
                </a:solidFill>
                <a:latin typeface="DejaVuSansMono"/>
              </a:rPr>
              <a:t>4.times</a:t>
            </a:r>
            <a:r>
              <a:rPr lang="es-CO" sz="1600" dirty="0">
                <a:solidFill>
                  <a:srgbClr val="000000"/>
                </a:solidFill>
                <a:latin typeface="DejaVuSansMono"/>
              </a:rPr>
              <a:t> </a:t>
            </a:r>
            <a:r>
              <a:rPr lang="es-CO" sz="1600" b="1" dirty="0">
                <a:solidFill>
                  <a:srgbClr val="91117D"/>
                </a:solidFill>
                <a:latin typeface="DejaVuSansMono-Bold"/>
              </a:rPr>
              <a:t>do</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num.class</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p>
          <a:p>
            <a:r>
              <a:rPr lang="es-CO" sz="1600" dirty="0" err="1">
                <a:solidFill>
                  <a:srgbClr val="000000"/>
                </a:solidFill>
                <a:latin typeface="DejaVuSansMono"/>
              </a:rPr>
              <a:t>num</a:t>
            </a:r>
            <a:r>
              <a:rPr lang="es-CO" sz="1600" dirty="0">
                <a:solidFill>
                  <a:srgbClr val="000000"/>
                </a:solidFill>
                <a:latin typeface="DejaVuSansMono"/>
              </a:rPr>
              <a:t> *= </a:t>
            </a:r>
            <a:r>
              <a:rPr lang="es-CO" sz="1600" dirty="0" err="1">
                <a:solidFill>
                  <a:srgbClr val="000000"/>
                </a:solidFill>
                <a:latin typeface="DejaVuSansMono"/>
              </a:rPr>
              <a:t>num</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err="1">
                <a:solidFill>
                  <a:srgbClr val="000000"/>
                </a:solidFill>
                <a:latin typeface="DejaVuSansMono"/>
              </a:rPr>
              <a:t>Fixnum</a:t>
            </a:r>
            <a:r>
              <a:rPr lang="es-CO" sz="1600" dirty="0">
                <a:solidFill>
                  <a:srgbClr val="000000"/>
                </a:solidFill>
                <a:latin typeface="DejaVuSansMono"/>
              </a:rPr>
              <a:t>: 10001</a:t>
            </a:r>
          </a:p>
          <a:p>
            <a:r>
              <a:rPr lang="es-CO" sz="1600" dirty="0" err="1">
                <a:solidFill>
                  <a:srgbClr val="000000"/>
                </a:solidFill>
                <a:latin typeface="DejaVuSansMono"/>
              </a:rPr>
              <a:t>Fixnum</a:t>
            </a:r>
            <a:r>
              <a:rPr lang="es-CO" sz="1600" dirty="0">
                <a:solidFill>
                  <a:srgbClr val="000000"/>
                </a:solidFill>
                <a:latin typeface="DejaVuSansMono"/>
              </a:rPr>
              <a:t>: 100020001</a:t>
            </a:r>
          </a:p>
          <a:p>
            <a:r>
              <a:rPr lang="es-CO" sz="1600" dirty="0" err="1">
                <a:solidFill>
                  <a:schemeClr val="accent1">
                    <a:lumMod val="60000"/>
                    <a:lumOff val="40000"/>
                  </a:schemeClr>
                </a:solidFill>
                <a:latin typeface="DejaVuSansMono"/>
              </a:rPr>
              <a:t>Fixnum</a:t>
            </a:r>
            <a:r>
              <a:rPr lang="es-CO" sz="1600" dirty="0">
                <a:solidFill>
                  <a:srgbClr val="000000"/>
                </a:solidFill>
                <a:latin typeface="DejaVuSansMono"/>
              </a:rPr>
              <a:t>: 10004000600040001</a:t>
            </a:r>
          </a:p>
          <a:p>
            <a:r>
              <a:rPr lang="es-CO" sz="1600" dirty="0" err="1">
                <a:solidFill>
                  <a:schemeClr val="accent1">
                    <a:lumMod val="60000"/>
                    <a:lumOff val="40000"/>
                  </a:schemeClr>
                </a:solidFill>
                <a:latin typeface="DejaVuSansMono"/>
              </a:rPr>
              <a:t>Bignum</a:t>
            </a:r>
            <a:r>
              <a:rPr lang="es-CO" sz="1600" dirty="0">
                <a:solidFill>
                  <a:srgbClr val="000000"/>
                </a:solidFill>
                <a:latin typeface="DejaVuSansMono"/>
              </a:rPr>
              <a:t>: 100080028005600700056002800080001</a:t>
            </a:r>
            <a:endParaRPr lang="es-CO" sz="4400" dirty="0"/>
          </a:p>
        </p:txBody>
      </p:sp>
      <p:sp>
        <p:nvSpPr>
          <p:cNvPr id="5" name="Rectángulo 4">
            <a:extLst>
              <a:ext uri="{FF2B5EF4-FFF2-40B4-BE49-F238E27FC236}">
                <a16:creationId xmlns:a16="http://schemas.microsoft.com/office/drawing/2014/main" id="{A9E8A161-BB50-4556-BCD1-1F6F568D3269}"/>
              </a:ext>
            </a:extLst>
          </p:cNvPr>
          <p:cNvSpPr/>
          <p:nvPr/>
        </p:nvSpPr>
        <p:spPr>
          <a:xfrm>
            <a:off x="7046912" y="3351872"/>
            <a:ext cx="3858107" cy="2031325"/>
          </a:xfrm>
          <a:prstGeom prst="rect">
            <a:avLst/>
          </a:prstGeom>
        </p:spPr>
        <p:txBody>
          <a:bodyPr wrap="square">
            <a:spAutoFit/>
          </a:bodyPr>
          <a:lstStyle/>
          <a:p>
            <a:r>
              <a:rPr lang="es-CO" sz="1400" dirty="0">
                <a:solidFill>
                  <a:srgbClr val="000000"/>
                </a:solidFill>
                <a:latin typeface="DejaVuSansMono"/>
              </a:rPr>
              <a:t>123456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s-CO" sz="1400" dirty="0" err="1">
                <a:solidFill>
                  <a:srgbClr val="000000"/>
                </a:solidFill>
                <a:latin typeface="DejaVuSansMono"/>
              </a:rPr>
              <a:t>0d123456</a:t>
            </a:r>
            <a:r>
              <a:rPr lang="es-CO" sz="1400" dirty="0">
                <a:solidFill>
                  <a:srgbClr val="000000"/>
                </a:solidFill>
                <a:latin typeface="DejaVuSansMono"/>
              </a:rPr>
              <a:t> =&gt; 123456 </a:t>
            </a:r>
            <a:r>
              <a:rPr lang="es-CO" sz="1400" i="1" dirty="0">
                <a:solidFill>
                  <a:srgbClr val="0F7C0F"/>
                </a:solidFill>
                <a:latin typeface="DejaVuSansMono-Oblique"/>
              </a:rPr>
              <a:t># </a:t>
            </a:r>
            <a:r>
              <a:rPr lang="es-CO" sz="1400" i="1" dirty="0" err="1">
                <a:solidFill>
                  <a:srgbClr val="0F7C0F"/>
                </a:solidFill>
                <a:latin typeface="DejaVuSansMono-Oblique"/>
              </a:rPr>
              <a:t>Fixnum</a:t>
            </a:r>
            <a:endParaRPr lang="es-CO" sz="1400" i="1" dirty="0">
              <a:solidFill>
                <a:srgbClr val="0F7C0F"/>
              </a:solidFill>
              <a:latin typeface="DejaVuSansMono-Oblique"/>
            </a:endParaRPr>
          </a:p>
          <a:p>
            <a:r>
              <a:rPr lang="en-US" sz="1400" dirty="0">
                <a:solidFill>
                  <a:srgbClr val="000000"/>
                </a:solidFill>
                <a:latin typeface="DejaVuSansMono"/>
              </a:rPr>
              <a:t>123_456 =&gt; 123456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underscore ignored</a:t>
            </a:r>
          </a:p>
          <a:p>
            <a:r>
              <a:rPr lang="en-US" sz="1400" dirty="0">
                <a:solidFill>
                  <a:srgbClr val="000000"/>
                </a:solidFill>
                <a:latin typeface="DejaVuSansMono"/>
              </a:rPr>
              <a:t>-543 =&gt; -543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negative number</a:t>
            </a:r>
          </a:p>
          <a:p>
            <a:r>
              <a:rPr lang="es-CO" sz="1400" dirty="0" err="1">
                <a:solidFill>
                  <a:srgbClr val="000000"/>
                </a:solidFill>
                <a:latin typeface="DejaVuSansMono"/>
              </a:rPr>
              <a:t>0xaabb</a:t>
            </a:r>
            <a:r>
              <a:rPr lang="es-CO" sz="1400" dirty="0">
                <a:solidFill>
                  <a:srgbClr val="000000"/>
                </a:solidFill>
                <a:latin typeface="DejaVuSansMono"/>
              </a:rPr>
              <a:t> =&gt; 43707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hexadecimal</a:t>
            </a:r>
          </a:p>
          <a:p>
            <a:r>
              <a:rPr lang="es-CO" sz="1400" dirty="0">
                <a:solidFill>
                  <a:srgbClr val="000000"/>
                </a:solidFill>
                <a:latin typeface="DejaVuSansMono"/>
              </a:rPr>
              <a:t>0377 =&gt; 255 </a:t>
            </a:r>
            <a:r>
              <a:rPr lang="es-CO" sz="1400" i="1" dirty="0">
                <a:solidFill>
                  <a:srgbClr val="0F7C0F"/>
                </a:solidFill>
                <a:latin typeface="DejaVuSansMono-Oblique"/>
              </a:rPr>
              <a:t># </a:t>
            </a:r>
            <a:r>
              <a:rPr lang="es-CO" sz="1400" i="1" dirty="0" err="1">
                <a:solidFill>
                  <a:srgbClr val="0F7C0F"/>
                </a:solidFill>
                <a:latin typeface="DejaVuSansMono-Oblique"/>
              </a:rPr>
              <a:t>Fixnum</a:t>
            </a:r>
            <a:r>
              <a:rPr lang="es-CO" sz="1400" i="1" dirty="0">
                <a:solidFill>
                  <a:srgbClr val="0F7C0F"/>
                </a:solidFill>
                <a:latin typeface="DejaVuSansMono-Oblique"/>
              </a:rPr>
              <a:t> - octal</a:t>
            </a:r>
          </a:p>
          <a:p>
            <a:r>
              <a:rPr lang="en-US" sz="1400" dirty="0">
                <a:solidFill>
                  <a:srgbClr val="000000"/>
                </a:solidFill>
                <a:latin typeface="DejaVuSansMono"/>
              </a:rPr>
              <a:t>-</a:t>
            </a:r>
            <a:r>
              <a:rPr lang="en-US" sz="1400" dirty="0" err="1">
                <a:solidFill>
                  <a:srgbClr val="000000"/>
                </a:solidFill>
                <a:latin typeface="DejaVuSansMono"/>
              </a:rPr>
              <a:t>0b10_1010</a:t>
            </a:r>
            <a:r>
              <a:rPr lang="en-US" sz="1400" dirty="0">
                <a:solidFill>
                  <a:srgbClr val="000000"/>
                </a:solidFill>
                <a:latin typeface="DejaVuSansMono"/>
              </a:rPr>
              <a:t> =&gt; -42 </a:t>
            </a:r>
            <a:r>
              <a:rPr lang="en-US" sz="1400" i="1" dirty="0">
                <a:solidFill>
                  <a:srgbClr val="0F7C0F"/>
                </a:solidFill>
                <a:latin typeface="DejaVuSansMono-Oblique"/>
              </a:rPr>
              <a:t># </a:t>
            </a:r>
            <a:r>
              <a:rPr lang="en-US" sz="1400" i="1" dirty="0" err="1">
                <a:solidFill>
                  <a:srgbClr val="0F7C0F"/>
                </a:solidFill>
                <a:latin typeface="DejaVuSansMono-Oblique"/>
              </a:rPr>
              <a:t>Fixnum</a:t>
            </a:r>
            <a:r>
              <a:rPr lang="en-US" sz="1400" i="1" dirty="0">
                <a:solidFill>
                  <a:srgbClr val="0F7C0F"/>
                </a:solidFill>
                <a:latin typeface="DejaVuSansMono-Oblique"/>
              </a:rPr>
              <a:t> - binary (negated)</a:t>
            </a:r>
          </a:p>
          <a:p>
            <a:r>
              <a:rPr lang="es-CO" sz="1400" dirty="0">
                <a:solidFill>
                  <a:srgbClr val="000000"/>
                </a:solidFill>
                <a:latin typeface="DejaVuSansMono"/>
              </a:rPr>
              <a:t>123_456_789_123_456_789 =&gt; 123456789123456789 </a:t>
            </a:r>
            <a:r>
              <a:rPr lang="es-CO" sz="1400" i="1" dirty="0">
                <a:solidFill>
                  <a:srgbClr val="0F7C0F"/>
                </a:solidFill>
                <a:latin typeface="DejaVuSansMono-Oblique"/>
              </a:rPr>
              <a:t># </a:t>
            </a:r>
            <a:r>
              <a:rPr lang="es-CO" sz="1400" i="1" dirty="0" err="1">
                <a:solidFill>
                  <a:srgbClr val="0F7C0F"/>
                </a:solidFill>
                <a:latin typeface="DejaVuSansMono-Oblique"/>
              </a:rPr>
              <a:t>Bignum</a:t>
            </a:r>
            <a:endParaRPr lang="es-CO" sz="4000" dirty="0"/>
          </a:p>
        </p:txBody>
      </p:sp>
      <p:sp>
        <p:nvSpPr>
          <p:cNvPr id="6" name="Rectángulo 5">
            <a:extLst>
              <a:ext uri="{FF2B5EF4-FFF2-40B4-BE49-F238E27FC236}">
                <a16:creationId xmlns:a16="http://schemas.microsoft.com/office/drawing/2014/main" id="{DEBCF149-F752-4E8F-AB80-3F5149256A21}"/>
              </a:ext>
            </a:extLst>
          </p:cNvPr>
          <p:cNvSpPr/>
          <p:nvPr/>
        </p:nvSpPr>
        <p:spPr>
          <a:xfrm>
            <a:off x="6543193" y="2578421"/>
            <a:ext cx="4469364" cy="523220"/>
          </a:xfrm>
          <a:prstGeom prst="rect">
            <a:avLst/>
          </a:prstGeom>
        </p:spPr>
        <p:txBody>
          <a:bodyPr wrap="square">
            <a:spAutoFit/>
          </a:bodyPr>
          <a:lstStyle/>
          <a:p>
            <a:r>
              <a:rPr lang="en-US" sz="1400" dirty="0">
                <a:solidFill>
                  <a:schemeClr val="tx1">
                    <a:lumMod val="75000"/>
                    <a:lumOff val="25000"/>
                  </a:schemeClr>
                </a:solidFill>
              </a:rPr>
              <a:t>optional base indicator (0 for octal, </a:t>
            </a:r>
            <a:r>
              <a:rPr lang="en-US" sz="1400" dirty="0" err="1">
                <a:solidFill>
                  <a:schemeClr val="tx1">
                    <a:lumMod val="75000"/>
                    <a:lumOff val="25000"/>
                  </a:schemeClr>
                </a:solidFill>
              </a:rPr>
              <a:t>0d</a:t>
            </a:r>
            <a:r>
              <a:rPr lang="en-US" sz="1400" dirty="0">
                <a:solidFill>
                  <a:schemeClr val="tx1">
                    <a:lumMod val="75000"/>
                    <a:lumOff val="25000"/>
                  </a:schemeClr>
                </a:solidFill>
              </a:rPr>
              <a:t> for decimal [the default], </a:t>
            </a:r>
            <a:r>
              <a:rPr lang="en-US" sz="1400" dirty="0" err="1">
                <a:solidFill>
                  <a:schemeClr val="tx1">
                    <a:lumMod val="75000"/>
                    <a:lumOff val="25000"/>
                  </a:schemeClr>
                </a:solidFill>
              </a:rPr>
              <a:t>0x</a:t>
            </a:r>
            <a:r>
              <a:rPr lang="en-US" sz="1400" dirty="0">
                <a:solidFill>
                  <a:schemeClr val="tx1">
                    <a:lumMod val="75000"/>
                    <a:lumOff val="25000"/>
                  </a:schemeClr>
                </a:solidFill>
              </a:rPr>
              <a:t> for hex, or </a:t>
            </a:r>
            <a:r>
              <a:rPr lang="en-US" sz="1400" dirty="0" err="1">
                <a:solidFill>
                  <a:schemeClr val="tx1">
                    <a:lumMod val="75000"/>
                    <a:lumOff val="25000"/>
                  </a:schemeClr>
                </a:solidFill>
              </a:rPr>
              <a:t>0b</a:t>
            </a:r>
            <a:r>
              <a:rPr lang="en-US" sz="1400" dirty="0">
                <a:solidFill>
                  <a:schemeClr val="tx1">
                    <a:lumMod val="75000"/>
                    <a:lumOff val="25000"/>
                  </a:schemeClr>
                </a:solidFill>
              </a:rPr>
              <a:t> for binary)</a:t>
            </a:r>
            <a:endParaRPr lang="es-CO" sz="1400" dirty="0">
              <a:solidFill>
                <a:schemeClr val="tx1">
                  <a:lumMod val="75000"/>
                  <a:lumOff val="25000"/>
                </a:schemeClr>
              </a:solidFill>
            </a:endParaRPr>
          </a:p>
        </p:txBody>
      </p:sp>
    </p:spTree>
    <p:extLst>
      <p:ext uri="{BB962C8B-B14F-4D97-AF65-F5344CB8AC3E}">
        <p14:creationId xmlns:p14="http://schemas.microsoft.com/office/powerpoint/2010/main" val="106797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A9D997-F181-419F-BF03-FDFC8083D883}"/>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55BE381-F25A-4075-BF44-1AFDE1FE87AB}"/>
              </a:ext>
            </a:extLst>
          </p:cNvPr>
          <p:cNvSpPr>
            <a:spLocks noGrp="1"/>
          </p:cNvSpPr>
          <p:nvPr>
            <p:ph idx="1"/>
          </p:nvPr>
        </p:nvSpPr>
        <p:spPr/>
        <p:txBody>
          <a:bodyPr/>
          <a:lstStyle/>
          <a:p>
            <a:r>
              <a:rPr lang="en-US" dirty="0"/>
              <a:t>Ruby includes support for rational and complex numbers</a:t>
            </a:r>
          </a:p>
          <a:p>
            <a:pPr marL="0" indent="0">
              <a:buNone/>
            </a:pPr>
            <a:endParaRPr lang="es-CO" dirty="0"/>
          </a:p>
          <a:p>
            <a:pPr marL="0" indent="0">
              <a:buNone/>
            </a:pPr>
            <a:endParaRPr lang="es-CO" dirty="0"/>
          </a:p>
          <a:p>
            <a:pPr marL="0" indent="0">
              <a:buNone/>
            </a:pPr>
            <a:endParaRPr lang="es-CO" dirty="0"/>
          </a:p>
          <a:p>
            <a:pPr marL="0" indent="0">
              <a:buNone/>
            </a:pPr>
            <a:endParaRPr lang="es-CO" dirty="0"/>
          </a:p>
          <a:p>
            <a:r>
              <a:rPr lang="en-US" dirty="0"/>
              <a:t>use the </a:t>
            </a:r>
            <a:r>
              <a:rPr lang="en-US" dirty="0">
                <a:solidFill>
                  <a:schemeClr val="accent1">
                    <a:lumMod val="60000"/>
                    <a:lumOff val="40000"/>
                  </a:schemeClr>
                </a:solidFill>
              </a:rPr>
              <a:t>Integer</a:t>
            </a:r>
            <a:r>
              <a:rPr lang="en-US" dirty="0"/>
              <a:t> method to convert the </a:t>
            </a:r>
            <a:r>
              <a:rPr lang="es-CO" dirty="0" err="1">
                <a:solidFill>
                  <a:schemeClr val="accent1">
                    <a:lumMod val="60000"/>
                    <a:lumOff val="40000"/>
                  </a:schemeClr>
                </a:solidFill>
              </a:rPr>
              <a:t>strings</a:t>
            </a:r>
            <a:r>
              <a:rPr lang="es-CO" dirty="0">
                <a:solidFill>
                  <a:schemeClr val="accent1">
                    <a:lumMod val="60000"/>
                    <a:lumOff val="40000"/>
                  </a:schemeClr>
                </a:solidFill>
              </a:rPr>
              <a:t> </a:t>
            </a:r>
            <a:r>
              <a:rPr lang="es-CO" dirty="0" err="1">
                <a:solidFill>
                  <a:schemeClr val="accent1">
                    <a:lumMod val="60000"/>
                    <a:lumOff val="40000"/>
                  </a:schemeClr>
                </a:solidFill>
              </a:rPr>
              <a:t>to</a:t>
            </a:r>
            <a:r>
              <a:rPr lang="es-CO" dirty="0">
                <a:solidFill>
                  <a:schemeClr val="accent1">
                    <a:lumMod val="60000"/>
                    <a:lumOff val="40000"/>
                  </a:schemeClr>
                </a:solidFill>
              </a:rPr>
              <a:t> </a:t>
            </a:r>
            <a:r>
              <a:rPr lang="es-CO" dirty="0" err="1">
                <a:solidFill>
                  <a:schemeClr val="accent1">
                    <a:lumMod val="60000"/>
                    <a:lumOff val="40000"/>
                  </a:schemeClr>
                </a:solidFill>
              </a:rPr>
              <a:t>integers</a:t>
            </a:r>
            <a:r>
              <a:rPr lang="es-CO" dirty="0"/>
              <a:t>:</a:t>
            </a:r>
          </a:p>
          <a:p>
            <a:pPr marL="0" indent="0">
              <a:buNone/>
            </a:pPr>
            <a:r>
              <a:rPr lang="sv-SE" dirty="0">
                <a:solidFill>
                  <a:srgbClr val="000000"/>
                </a:solidFill>
                <a:latin typeface="DejaVuSansMono"/>
              </a:rPr>
              <a:t>Integer(v1) + Integer(v2)</a:t>
            </a:r>
            <a:endParaRPr lang="es-CO" sz="4800" dirty="0"/>
          </a:p>
        </p:txBody>
      </p:sp>
      <p:sp>
        <p:nvSpPr>
          <p:cNvPr id="4" name="Rectángulo 3">
            <a:extLst>
              <a:ext uri="{FF2B5EF4-FFF2-40B4-BE49-F238E27FC236}">
                <a16:creationId xmlns:a16="http://schemas.microsoft.com/office/drawing/2014/main" id="{60253E25-F78B-4039-9097-E074AD5EA225}"/>
              </a:ext>
            </a:extLst>
          </p:cNvPr>
          <p:cNvSpPr/>
          <p:nvPr/>
        </p:nvSpPr>
        <p:spPr>
          <a:xfrm>
            <a:off x="2589212" y="2633030"/>
            <a:ext cx="6096000" cy="1200329"/>
          </a:xfrm>
          <a:prstGeom prst="rect">
            <a:avLst/>
          </a:prstGeom>
        </p:spPr>
        <p:txBody>
          <a:bodyPr>
            <a:spAutoFit/>
          </a:bodyPr>
          <a:lstStyle/>
          <a:p>
            <a:r>
              <a:rPr lang="es-CO" dirty="0" err="1">
                <a:solidFill>
                  <a:srgbClr val="000000"/>
                </a:solidFill>
                <a:latin typeface="DejaVuSansMono"/>
              </a:rPr>
              <a:t>Rational</a:t>
            </a:r>
            <a:r>
              <a:rPr lang="es-CO" dirty="0">
                <a:solidFill>
                  <a:srgbClr val="000000"/>
                </a:solidFill>
                <a:latin typeface="DejaVuSansMono"/>
              </a:rPr>
              <a:t>(3, 4) * </a:t>
            </a:r>
            <a:r>
              <a:rPr lang="es-CO" dirty="0" err="1">
                <a:solidFill>
                  <a:srgbClr val="000000"/>
                </a:solidFill>
                <a:latin typeface="DejaVuSansMono"/>
              </a:rPr>
              <a:t>Rational</a:t>
            </a:r>
            <a:r>
              <a:rPr lang="es-CO" dirty="0">
                <a:solidFill>
                  <a:srgbClr val="000000"/>
                </a:solidFill>
                <a:latin typeface="DejaVuSansMono"/>
              </a:rPr>
              <a:t>(2, 3) </a:t>
            </a:r>
            <a:r>
              <a:rPr lang="es-CO" i="1" dirty="0">
                <a:solidFill>
                  <a:srgbClr val="0F7C0F"/>
                </a:solidFill>
                <a:latin typeface="DejaVuSansMono-Oblique"/>
              </a:rPr>
              <a:t># =&gt; (1/2)</a:t>
            </a:r>
          </a:p>
          <a:p>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"3/4"</a:t>
            </a:r>
            <a:r>
              <a:rPr lang="es-CO" dirty="0">
                <a:solidFill>
                  <a:srgbClr val="000000"/>
                </a:solidFill>
                <a:latin typeface="DejaVuSansMono"/>
              </a:rPr>
              <a:t>) * </a:t>
            </a:r>
            <a:r>
              <a:rPr lang="es-CO" dirty="0" err="1">
                <a:solidFill>
                  <a:srgbClr val="000000"/>
                </a:solidFill>
                <a:latin typeface="DejaVuSansMono"/>
              </a:rPr>
              <a:t>Rational</a:t>
            </a:r>
            <a:r>
              <a:rPr lang="es-CO" dirty="0">
                <a:solidFill>
                  <a:srgbClr val="000000"/>
                </a:solidFill>
                <a:latin typeface="DejaVuSansMono"/>
              </a:rPr>
              <a:t>(</a:t>
            </a:r>
            <a:r>
              <a:rPr lang="es-CO" i="1" dirty="0">
                <a:solidFill>
                  <a:srgbClr val="191191"/>
                </a:solidFill>
                <a:latin typeface="DejaVuSansMono-Oblique"/>
              </a:rPr>
              <a:t>"2/3"</a:t>
            </a:r>
            <a:r>
              <a:rPr lang="es-CO" dirty="0">
                <a:solidFill>
                  <a:srgbClr val="000000"/>
                </a:solidFill>
                <a:latin typeface="DejaVuSansMono"/>
              </a:rPr>
              <a:t>) </a:t>
            </a:r>
            <a:r>
              <a:rPr lang="es-CO" i="1" dirty="0">
                <a:solidFill>
                  <a:srgbClr val="0F7C0F"/>
                </a:solidFill>
                <a:latin typeface="DejaVuSansMono-Oblique"/>
              </a:rPr>
              <a:t># =&gt; (1/2)</a:t>
            </a:r>
          </a:p>
          <a:p>
            <a:r>
              <a:rPr lang="pt-BR" dirty="0" err="1">
                <a:solidFill>
                  <a:srgbClr val="000000"/>
                </a:solidFill>
                <a:latin typeface="DejaVuSansMono"/>
              </a:rPr>
              <a:t>Complex</a:t>
            </a:r>
            <a:r>
              <a:rPr lang="pt-BR" dirty="0">
                <a:solidFill>
                  <a:srgbClr val="000000"/>
                </a:solidFill>
                <a:latin typeface="DejaVuSansMono"/>
              </a:rPr>
              <a:t>(1, 2) * </a:t>
            </a:r>
            <a:r>
              <a:rPr lang="pt-BR" dirty="0" err="1">
                <a:solidFill>
                  <a:srgbClr val="000000"/>
                </a:solidFill>
                <a:latin typeface="DejaVuSansMono"/>
              </a:rPr>
              <a:t>Complex</a:t>
            </a:r>
            <a:r>
              <a:rPr lang="pt-BR" dirty="0">
                <a:solidFill>
                  <a:srgbClr val="000000"/>
                </a:solidFill>
                <a:latin typeface="DejaVuSansMono"/>
              </a:rPr>
              <a:t>(3, 4) </a:t>
            </a:r>
            <a:r>
              <a:rPr lang="pt-BR" i="1" dirty="0">
                <a:solidFill>
                  <a:srgbClr val="0F7C0F"/>
                </a:solidFill>
                <a:latin typeface="DejaVuSansMono-Oblique"/>
              </a:rPr>
              <a:t># =&gt; (-</a:t>
            </a:r>
            <a:r>
              <a:rPr lang="pt-BR" i="1" dirty="0" err="1">
                <a:solidFill>
                  <a:srgbClr val="0F7C0F"/>
                </a:solidFill>
                <a:latin typeface="DejaVuSansMono-Oblique"/>
              </a:rPr>
              <a:t>5+10i</a:t>
            </a:r>
            <a:r>
              <a:rPr lang="pt-BR" i="1" dirty="0">
                <a:solidFill>
                  <a:srgbClr val="0F7C0F"/>
                </a:solidFill>
                <a:latin typeface="DejaVuSansMono-Oblique"/>
              </a:rPr>
              <a:t>)</a:t>
            </a:r>
          </a:p>
          <a:p>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1+2i</a:t>
            </a:r>
            <a:r>
              <a:rPr lang="es-CO" i="1" dirty="0">
                <a:solidFill>
                  <a:srgbClr val="191191"/>
                </a:solidFill>
                <a:latin typeface="DejaVuSansMono-Oblique"/>
              </a:rPr>
              <a:t>"</a:t>
            </a:r>
            <a:r>
              <a:rPr lang="es-CO" dirty="0">
                <a:solidFill>
                  <a:srgbClr val="000000"/>
                </a:solidFill>
                <a:latin typeface="DejaVuSansMono"/>
              </a:rPr>
              <a:t>) * </a:t>
            </a:r>
            <a:r>
              <a:rPr lang="es-CO" dirty="0" err="1">
                <a:solidFill>
                  <a:srgbClr val="000000"/>
                </a:solidFill>
                <a:latin typeface="DejaVuSansMono"/>
              </a:rPr>
              <a:t>Complex</a:t>
            </a:r>
            <a:r>
              <a:rPr lang="es-CO" dirty="0">
                <a:solidFill>
                  <a:srgbClr val="000000"/>
                </a:solidFill>
                <a:latin typeface="DejaVuSansMono"/>
              </a:rPr>
              <a:t>(</a:t>
            </a:r>
            <a:r>
              <a:rPr lang="es-CO" i="1" dirty="0">
                <a:solidFill>
                  <a:srgbClr val="191191"/>
                </a:solidFill>
                <a:latin typeface="DejaVuSansMono-Oblique"/>
              </a:rPr>
              <a:t>"</a:t>
            </a:r>
            <a:r>
              <a:rPr lang="es-CO" i="1" dirty="0" err="1">
                <a:solidFill>
                  <a:srgbClr val="191191"/>
                </a:solidFill>
                <a:latin typeface="DejaVuSansMono-Oblique"/>
              </a:rPr>
              <a:t>3+4i</a:t>
            </a:r>
            <a:r>
              <a:rPr lang="es-CO" i="1" dirty="0">
                <a:solidFill>
                  <a:srgbClr val="191191"/>
                </a:solidFill>
                <a:latin typeface="DejaVuSansMono-Oblique"/>
              </a:rPr>
              <a:t>"</a:t>
            </a:r>
            <a:r>
              <a:rPr lang="es-CO" dirty="0">
                <a:solidFill>
                  <a:srgbClr val="000000"/>
                </a:solidFill>
                <a:latin typeface="DejaVuSansMono"/>
              </a:rPr>
              <a:t>) </a:t>
            </a:r>
            <a:r>
              <a:rPr lang="es-CO" i="1" dirty="0">
                <a:solidFill>
                  <a:srgbClr val="0F7C0F"/>
                </a:solidFill>
                <a:latin typeface="DejaVuSansMono-Oblique"/>
              </a:rPr>
              <a:t># =&gt; (-</a:t>
            </a:r>
            <a:r>
              <a:rPr lang="es-CO" i="1" dirty="0" err="1">
                <a:solidFill>
                  <a:srgbClr val="0F7C0F"/>
                </a:solidFill>
                <a:latin typeface="DejaVuSansMono-Oblique"/>
              </a:rPr>
              <a:t>5+10i</a:t>
            </a:r>
            <a:r>
              <a:rPr lang="es-CO" i="1" dirty="0">
                <a:solidFill>
                  <a:srgbClr val="0F7C0F"/>
                </a:solidFill>
                <a:latin typeface="DejaVuSansMono-Oblique"/>
              </a:rPr>
              <a:t>)</a:t>
            </a:r>
            <a:endParaRPr lang="es-CO" sz="4800" dirty="0"/>
          </a:p>
        </p:txBody>
      </p:sp>
    </p:spTree>
    <p:extLst>
      <p:ext uri="{BB962C8B-B14F-4D97-AF65-F5344CB8AC3E}">
        <p14:creationId xmlns:p14="http://schemas.microsoft.com/office/powerpoint/2010/main" val="138021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4FBE6-B269-41A6-984C-C5412C5F7B81}"/>
              </a:ext>
            </a:extLst>
          </p:cNvPr>
          <p:cNvSpPr>
            <a:spLocks noGrp="1"/>
          </p:cNvSpPr>
          <p:nvPr>
            <p:ph type="title"/>
          </p:nvPr>
        </p:nvSpPr>
        <p:spPr/>
        <p:txBody>
          <a:bodyPr/>
          <a:lstStyle/>
          <a:p>
            <a:r>
              <a:rPr lang="es-CO" dirty="0" err="1"/>
              <a:t>Numbers</a:t>
            </a:r>
            <a:endParaRPr lang="es-CO" dirty="0"/>
          </a:p>
        </p:txBody>
      </p:sp>
      <p:sp>
        <p:nvSpPr>
          <p:cNvPr id="3" name="Marcador de contenido 2">
            <a:extLst>
              <a:ext uri="{FF2B5EF4-FFF2-40B4-BE49-F238E27FC236}">
                <a16:creationId xmlns:a16="http://schemas.microsoft.com/office/drawing/2014/main" id="{23427AB4-147A-470D-949A-B02249457539}"/>
              </a:ext>
            </a:extLst>
          </p:cNvPr>
          <p:cNvSpPr>
            <a:spLocks noGrp="1"/>
          </p:cNvSpPr>
          <p:nvPr>
            <p:ph idx="1"/>
          </p:nvPr>
        </p:nvSpPr>
        <p:spPr>
          <a:xfrm>
            <a:off x="2589212" y="2133600"/>
            <a:ext cx="8915400" cy="3777622"/>
          </a:xfrm>
        </p:spPr>
        <p:txBody>
          <a:bodyPr/>
          <a:lstStyle/>
          <a:p>
            <a:r>
              <a:rPr lang="es-CO" dirty="0"/>
              <a:t>Looping </a:t>
            </a:r>
            <a:r>
              <a:rPr lang="es-CO" dirty="0" err="1"/>
              <a:t>Using</a:t>
            </a:r>
            <a:r>
              <a:rPr lang="es-CO" dirty="0"/>
              <a:t> </a:t>
            </a:r>
            <a:r>
              <a:rPr lang="es-CO" dirty="0" err="1"/>
              <a:t>Numbers</a:t>
            </a:r>
            <a:endParaRPr lang="es-CO" dirty="0"/>
          </a:p>
          <a:p>
            <a:endParaRPr lang="es-CO" b="1" dirty="0"/>
          </a:p>
        </p:txBody>
      </p:sp>
      <p:sp>
        <p:nvSpPr>
          <p:cNvPr id="5" name="Rectángulo 4">
            <a:extLst>
              <a:ext uri="{FF2B5EF4-FFF2-40B4-BE49-F238E27FC236}">
                <a16:creationId xmlns:a16="http://schemas.microsoft.com/office/drawing/2014/main" id="{1082807C-3BE7-44FC-9941-CE5930D4DBD5}"/>
              </a:ext>
            </a:extLst>
          </p:cNvPr>
          <p:cNvSpPr/>
          <p:nvPr/>
        </p:nvSpPr>
        <p:spPr>
          <a:xfrm>
            <a:off x="2589212" y="4319067"/>
            <a:ext cx="7826998" cy="2308324"/>
          </a:xfrm>
          <a:prstGeom prst="rect">
            <a:avLst/>
          </a:prstGeom>
        </p:spPr>
        <p:txBody>
          <a:bodyPr wrap="square">
            <a:spAutoFit/>
          </a:bodyPr>
          <a:lstStyle/>
          <a:p>
            <a:r>
              <a:rPr lang="en-US" sz="1600" dirty="0">
                <a:solidFill>
                  <a:schemeClr val="tx1">
                    <a:lumMod val="75000"/>
                    <a:lumOff val="25000"/>
                  </a:schemeClr>
                </a:solidFill>
              </a:rPr>
              <a:t>	As with other iterators, if you leave the block off, the call returns an 	Enumerator object:</a:t>
            </a:r>
          </a:p>
          <a:p>
            <a:r>
              <a:rPr lang="es-CO" sz="1600" dirty="0" err="1">
                <a:solidFill>
                  <a:srgbClr val="000000"/>
                </a:solidFill>
                <a:latin typeface="DejaVuSansMono"/>
              </a:rPr>
              <a:t>10.downto</a:t>
            </a:r>
            <a:r>
              <a:rPr lang="es-CO" sz="1600" dirty="0">
                <a:solidFill>
                  <a:srgbClr val="000000"/>
                </a:solidFill>
                <a:latin typeface="DejaVuSansMono"/>
              </a:rPr>
              <a:t>(7).</a:t>
            </a:r>
            <a:r>
              <a:rPr lang="es-CO" sz="1600" dirty="0" err="1">
                <a:solidFill>
                  <a:srgbClr val="000000"/>
                </a:solidFill>
                <a:latin typeface="DejaVuSansMono"/>
              </a:rPr>
              <a:t>with_index</a:t>
            </a:r>
            <a:r>
              <a:rPr lang="es-CO" sz="1600" dirty="0">
                <a:solidFill>
                  <a:srgbClr val="000000"/>
                </a:solidFill>
                <a:latin typeface="DejaVuSansMono"/>
              </a:rPr>
              <a:t> {|</a:t>
            </a:r>
            <a:r>
              <a:rPr lang="es-CO" sz="1600" dirty="0" err="1">
                <a:solidFill>
                  <a:srgbClr val="000000"/>
                </a:solidFill>
                <a:latin typeface="DejaVuSansMono"/>
              </a:rPr>
              <a:t>num</a:t>
            </a:r>
            <a:r>
              <a:rPr lang="es-CO" sz="1600" dirty="0">
                <a:solidFill>
                  <a:srgbClr val="000000"/>
                </a:solidFill>
                <a:latin typeface="DejaVuSansMono"/>
              </a:rPr>
              <a:t>, </a:t>
            </a:r>
            <a:r>
              <a:rPr lang="es-CO" sz="1600" dirty="0" err="1">
                <a:solidFill>
                  <a:srgbClr val="000000"/>
                </a:solidFill>
                <a:latin typeface="DejaVuSansMono"/>
              </a:rPr>
              <a:t>index</a:t>
            </a:r>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index</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num</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rgbClr val="000000"/>
                </a:solidFill>
                <a:latin typeface="DejaVuSansMono"/>
              </a:rPr>
              <a:t>0: 10</a:t>
            </a:r>
          </a:p>
          <a:p>
            <a:r>
              <a:rPr lang="es-CO" sz="1600" dirty="0">
                <a:solidFill>
                  <a:srgbClr val="000000"/>
                </a:solidFill>
                <a:latin typeface="DejaVuSansMono"/>
              </a:rPr>
              <a:t>1: 9</a:t>
            </a:r>
          </a:p>
          <a:p>
            <a:r>
              <a:rPr lang="es-CO" sz="1600" dirty="0">
                <a:solidFill>
                  <a:srgbClr val="000000"/>
                </a:solidFill>
                <a:latin typeface="DejaVuSansMono"/>
              </a:rPr>
              <a:t>2: 8</a:t>
            </a:r>
          </a:p>
          <a:p>
            <a:r>
              <a:rPr lang="es-CO" sz="1600" dirty="0">
                <a:solidFill>
                  <a:srgbClr val="000000"/>
                </a:solidFill>
                <a:latin typeface="DejaVuSansMono"/>
              </a:rPr>
              <a:t>3: 7</a:t>
            </a:r>
            <a:endParaRPr lang="es-CO" sz="1600" dirty="0"/>
          </a:p>
        </p:txBody>
      </p:sp>
      <p:sp>
        <p:nvSpPr>
          <p:cNvPr id="8" name="Rectángulo 7">
            <a:extLst>
              <a:ext uri="{FF2B5EF4-FFF2-40B4-BE49-F238E27FC236}">
                <a16:creationId xmlns:a16="http://schemas.microsoft.com/office/drawing/2014/main" id="{25227DAA-0293-4BFF-A85F-0B7F9FC233B4}"/>
              </a:ext>
            </a:extLst>
          </p:cNvPr>
          <p:cNvSpPr/>
          <p:nvPr/>
        </p:nvSpPr>
        <p:spPr>
          <a:xfrm>
            <a:off x="2589213" y="2503185"/>
            <a:ext cx="4553710" cy="1815882"/>
          </a:xfrm>
          <a:prstGeom prst="rect">
            <a:avLst/>
          </a:prstGeom>
        </p:spPr>
        <p:txBody>
          <a:bodyPr wrap="square">
            <a:spAutoFit/>
          </a:bodyPr>
          <a:lstStyle/>
          <a:p>
            <a:r>
              <a:rPr lang="es-CO" sz="1600" dirty="0" err="1">
                <a:solidFill>
                  <a:schemeClr val="accent1">
                    <a:lumMod val="60000"/>
                    <a:lumOff val="40000"/>
                  </a:schemeClr>
                </a:solidFill>
                <a:latin typeface="DejaVuSansMono"/>
              </a:rPr>
              <a:t>3.times</a:t>
            </a:r>
            <a:r>
              <a:rPr lang="es-CO" sz="1600" dirty="0">
                <a:solidFill>
                  <a:schemeClr val="accent1">
                    <a:lumMod val="60000"/>
                    <a:lumOff val="40000"/>
                  </a:schemeClr>
                </a:solidFill>
                <a:latin typeface="DejaVuSansMono"/>
              </a:rPr>
              <a:t> </a:t>
            </a:r>
            <a:r>
              <a:rPr lang="es-CO" sz="1600" dirty="0">
                <a:solidFill>
                  <a:srgbClr val="000000"/>
                </a:solidFill>
                <a:latin typeface="DejaVuSansMono"/>
              </a:rPr>
              <a:t>{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"X " </a:t>
            </a:r>
            <a:r>
              <a:rPr lang="es-CO" sz="1600" dirty="0">
                <a:solidFill>
                  <a:srgbClr val="000000"/>
                </a:solidFill>
                <a:latin typeface="DejaVuSansMono"/>
              </a:rPr>
              <a:t>}</a:t>
            </a:r>
          </a:p>
          <a:p>
            <a:r>
              <a:rPr lang="es-CO" sz="1600" dirty="0" err="1">
                <a:solidFill>
                  <a:srgbClr val="000000"/>
                </a:solidFill>
                <a:latin typeface="DejaVuSansMono"/>
              </a:rPr>
              <a:t>1.upto</a:t>
            </a:r>
            <a:r>
              <a:rPr lang="es-CO" sz="1600" dirty="0">
                <a:solidFill>
                  <a:srgbClr val="000000"/>
                </a:solidFill>
                <a:latin typeface="DejaVuSansMono"/>
              </a:rPr>
              <a:t>(5) {|i|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s-CO" sz="1600" dirty="0" err="1">
                <a:solidFill>
                  <a:srgbClr val="000000"/>
                </a:solidFill>
                <a:highlight>
                  <a:srgbClr val="FFFF00"/>
                </a:highlight>
                <a:latin typeface="DejaVuSansMono"/>
              </a:rPr>
              <a:t>99.downto</a:t>
            </a:r>
            <a:r>
              <a:rPr lang="es-CO" sz="1600" dirty="0">
                <a:solidFill>
                  <a:srgbClr val="000000"/>
                </a:solidFill>
                <a:highlight>
                  <a:srgbClr val="FFFF00"/>
                </a:highlight>
                <a:latin typeface="DejaVuSansMono"/>
              </a:rPr>
              <a:t>(95) </a:t>
            </a:r>
            <a:r>
              <a:rPr lang="es-CO" sz="1600" dirty="0">
                <a:solidFill>
                  <a:srgbClr val="000000"/>
                </a:solidFill>
                <a:latin typeface="DejaVuSansMono"/>
              </a:rPr>
              <a:t>{|i| </a:t>
            </a:r>
            <a:r>
              <a:rPr lang="es-CO" sz="1600" dirty="0" err="1">
                <a:solidFill>
                  <a:srgbClr val="000000"/>
                </a:solidFill>
                <a:latin typeface="DejaVuSansMono"/>
              </a:rPr>
              <a:t>print</a:t>
            </a:r>
            <a:r>
              <a:rPr lang="es-CO" sz="1600" dirty="0">
                <a:solidFill>
                  <a:srgbClr val="000000"/>
                </a:solidFill>
                <a:latin typeface="DejaVuSansMono"/>
              </a:rPr>
              <a:t> i, </a:t>
            </a:r>
            <a:r>
              <a:rPr lang="es-CO" sz="1600" i="1" dirty="0">
                <a:solidFill>
                  <a:srgbClr val="191191"/>
                </a:solidFill>
                <a:latin typeface="DejaVuSansMono-Oblique"/>
              </a:rPr>
              <a:t>" " </a:t>
            </a:r>
            <a:r>
              <a:rPr lang="es-CO" sz="1600" dirty="0">
                <a:solidFill>
                  <a:srgbClr val="000000"/>
                </a:solidFill>
                <a:latin typeface="DejaVuSansMono"/>
              </a:rPr>
              <a:t>}</a:t>
            </a:r>
          </a:p>
          <a:p>
            <a:r>
              <a:rPr lang="en-US" sz="1600" dirty="0" err="1">
                <a:solidFill>
                  <a:srgbClr val="000000"/>
                </a:solidFill>
                <a:latin typeface="DejaVuSansMono"/>
              </a:rPr>
              <a:t>50.step</a:t>
            </a:r>
            <a:r>
              <a:rPr lang="en-US" sz="1600" dirty="0">
                <a:solidFill>
                  <a:srgbClr val="000000"/>
                </a:solidFill>
                <a:latin typeface="DejaVuSansMono"/>
              </a:rPr>
              <a:t>(80, 5) {|</a:t>
            </a:r>
            <a:r>
              <a:rPr lang="en-US" sz="1600" dirty="0" err="1">
                <a:solidFill>
                  <a:srgbClr val="000000"/>
                </a:solidFill>
                <a:latin typeface="DejaVuSansMono"/>
              </a:rPr>
              <a:t>i</a:t>
            </a:r>
            <a:r>
              <a:rPr lang="en-US" sz="1600" dirty="0">
                <a:solidFill>
                  <a:srgbClr val="000000"/>
                </a:solidFill>
                <a:latin typeface="DejaVuSansMono"/>
              </a:rPr>
              <a:t>| print </a:t>
            </a:r>
            <a:r>
              <a:rPr lang="en-US" sz="1600" dirty="0" err="1">
                <a:solidFill>
                  <a:srgbClr val="000000"/>
                </a:solidFill>
                <a:latin typeface="DejaVuSansMono"/>
              </a:rPr>
              <a:t>i</a:t>
            </a:r>
            <a:r>
              <a:rPr lang="en-US" sz="1600" dirty="0">
                <a:solidFill>
                  <a:srgbClr val="000000"/>
                </a:solidFill>
                <a:latin typeface="DejaVuSansMono"/>
              </a:rPr>
              <a:t>, </a:t>
            </a:r>
            <a:r>
              <a:rPr lang="en-US" sz="1600" i="1" dirty="0">
                <a:solidFill>
                  <a:srgbClr val="191191"/>
                </a:solidFill>
                <a:latin typeface="DejaVuSansMono-Oblique"/>
              </a:rPr>
              <a:t>" " </a:t>
            </a:r>
            <a:r>
              <a:rPr lang="en-US"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s-CO" sz="1600" dirty="0">
                <a:solidFill>
                  <a:schemeClr val="accent1">
                    <a:lumMod val="60000"/>
                    <a:lumOff val="40000"/>
                  </a:schemeClr>
                </a:solidFill>
                <a:latin typeface="DejaVuSansMono"/>
              </a:rPr>
              <a:t>X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X</a:t>
            </a:r>
            <a:r>
              <a:rPr lang="es-CO" sz="1600" dirty="0">
                <a:solidFill>
                  <a:schemeClr val="accent1">
                    <a:lumMod val="60000"/>
                    <a:lumOff val="40000"/>
                  </a:schemeClr>
                </a:solidFill>
                <a:latin typeface="DejaVuSansMono"/>
              </a:rPr>
              <a:t> </a:t>
            </a:r>
            <a:r>
              <a:rPr lang="es-CO" sz="1600" dirty="0">
                <a:solidFill>
                  <a:srgbClr val="000000"/>
                </a:solidFill>
                <a:latin typeface="DejaVuSansMono"/>
              </a:rPr>
              <a:t>1 2 3 4 5 </a:t>
            </a:r>
            <a:r>
              <a:rPr lang="es-CO" sz="1600" dirty="0">
                <a:solidFill>
                  <a:srgbClr val="000000"/>
                </a:solidFill>
                <a:highlight>
                  <a:srgbClr val="FFFF00"/>
                </a:highlight>
                <a:latin typeface="DejaVuSansMono"/>
              </a:rPr>
              <a:t>99 98 97 96 95</a:t>
            </a:r>
            <a:r>
              <a:rPr lang="es-CO" sz="1600" dirty="0">
                <a:solidFill>
                  <a:srgbClr val="000000"/>
                </a:solidFill>
                <a:latin typeface="DejaVuSansMono"/>
              </a:rPr>
              <a:t> 50 55 60 65 70 75 80</a:t>
            </a:r>
            <a:endParaRPr lang="es-CO" sz="4400" dirty="0"/>
          </a:p>
        </p:txBody>
      </p:sp>
    </p:spTree>
    <p:extLst>
      <p:ext uri="{BB962C8B-B14F-4D97-AF65-F5344CB8AC3E}">
        <p14:creationId xmlns:p14="http://schemas.microsoft.com/office/powerpoint/2010/main" val="3675367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524CA-54DC-4032-9D57-7F833420E7F9}"/>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9DE0750B-AA62-4474-AA0F-1EEF043514C9}"/>
              </a:ext>
            </a:extLst>
          </p:cNvPr>
          <p:cNvSpPr/>
          <p:nvPr/>
        </p:nvSpPr>
        <p:spPr>
          <a:xfrm>
            <a:off x="2589212" y="2133600"/>
            <a:ext cx="8911687" cy="4370427"/>
          </a:xfrm>
          <a:prstGeom prst="rect">
            <a:avLst/>
          </a:prstGeom>
        </p:spPr>
        <p:txBody>
          <a:bodyPr wrap="square">
            <a:spAutoFit/>
          </a:bodyPr>
          <a:lstStyle/>
          <a:p>
            <a:r>
              <a:rPr lang="es-CO" i="1" dirty="0">
                <a:solidFill>
                  <a:srgbClr val="191191"/>
                </a:solidFill>
                <a:latin typeface="DejaVuSansMono-Oblique"/>
              </a:rPr>
              <a:t>'escape </a:t>
            </a:r>
            <a:r>
              <a:rPr lang="es-CO" i="1" dirty="0" err="1">
                <a:solidFill>
                  <a:srgbClr val="191191"/>
                </a:solidFill>
                <a:latin typeface="DejaVuSansMono-Oblique"/>
              </a:rPr>
              <a:t>using</a:t>
            </a:r>
            <a:r>
              <a:rPr lang="es-CO" i="1" dirty="0">
                <a:solidFill>
                  <a:srgbClr val="191191"/>
                </a:solidFill>
                <a:latin typeface="DejaVuSansMono-Oblique"/>
              </a:rPr>
              <a:t> "\\"' </a:t>
            </a:r>
            <a:r>
              <a:rPr lang="es-CO" i="1" dirty="0">
                <a:solidFill>
                  <a:srgbClr val="0F7C0F"/>
                </a:solidFill>
                <a:latin typeface="DejaVuSansMono-Oblique"/>
              </a:rPr>
              <a:t># =&gt; escape </a:t>
            </a:r>
            <a:r>
              <a:rPr lang="es-CO" i="1" dirty="0" err="1">
                <a:solidFill>
                  <a:srgbClr val="0F7C0F"/>
                </a:solidFill>
                <a:latin typeface="DejaVuSansMono-Oblique"/>
              </a:rPr>
              <a:t>using</a:t>
            </a:r>
            <a:r>
              <a:rPr lang="es-CO" i="1" dirty="0">
                <a:solidFill>
                  <a:srgbClr val="0F7C0F"/>
                </a:solidFill>
                <a:latin typeface="DejaVuSansMono-Oblique"/>
              </a:rPr>
              <a:t> "\"</a:t>
            </a:r>
          </a:p>
          <a:p>
            <a:r>
              <a:rPr lang="en-US" i="1" dirty="0">
                <a:solidFill>
                  <a:srgbClr val="191191"/>
                </a:solidFill>
                <a:latin typeface="DejaVuSansMono-Oblique"/>
              </a:rPr>
              <a:t>'That\'s right' </a:t>
            </a:r>
            <a:r>
              <a:rPr lang="en-US" i="1" dirty="0">
                <a:solidFill>
                  <a:srgbClr val="0F7C0F"/>
                </a:solidFill>
                <a:latin typeface="DejaVuSansMono-Oblique"/>
              </a:rPr>
              <a:t># =&gt; That's right</a:t>
            </a:r>
          </a:p>
          <a:p>
            <a:r>
              <a:rPr lang="en-US" sz="2000" i="1" dirty="0">
                <a:solidFill>
                  <a:srgbClr val="191191"/>
                </a:solidFill>
                <a:latin typeface="DejaVuSansMono-Oblique"/>
              </a:rPr>
              <a:t>"Seconds/day: </a:t>
            </a:r>
            <a:r>
              <a:rPr lang="en-US" sz="2000" dirty="0">
                <a:solidFill>
                  <a:srgbClr val="000000"/>
                </a:solidFill>
                <a:latin typeface="DejaVuSansMono"/>
              </a:rPr>
              <a:t>#{24*60*60}</a:t>
            </a:r>
            <a:r>
              <a:rPr lang="en-US" sz="2000" i="1" dirty="0">
                <a:solidFill>
                  <a:srgbClr val="191191"/>
                </a:solidFill>
                <a:latin typeface="DejaVuSansMono-Oblique"/>
              </a:rPr>
              <a:t>" </a:t>
            </a:r>
            <a:r>
              <a:rPr lang="en-US" sz="2000" i="1" dirty="0">
                <a:solidFill>
                  <a:srgbClr val="0F7C0F"/>
                </a:solidFill>
                <a:latin typeface="DejaVuSansMono-Oblique"/>
              </a:rPr>
              <a:t># =&gt; Seconds/day: 86400</a:t>
            </a:r>
          </a:p>
          <a:p>
            <a:r>
              <a:rPr lang="en-US" sz="2000" i="1" dirty="0">
                <a:solidFill>
                  <a:srgbClr val="191191"/>
                </a:solidFill>
                <a:latin typeface="DejaVuSansMono-Oblique"/>
              </a:rPr>
              <a:t>"</a:t>
            </a:r>
            <a:r>
              <a:rPr lang="en-US" sz="2000" dirty="0">
                <a:solidFill>
                  <a:srgbClr val="000000"/>
                </a:solidFill>
                <a:latin typeface="DejaVuSansMono"/>
              </a:rPr>
              <a:t>#{</a:t>
            </a:r>
            <a:r>
              <a:rPr lang="en-US" sz="2000" i="1" dirty="0">
                <a:solidFill>
                  <a:srgbClr val="191191"/>
                </a:solidFill>
                <a:latin typeface="DejaVuSansMono-Oblique"/>
              </a:rPr>
              <a:t>'Ho! '</a:t>
            </a:r>
            <a:r>
              <a:rPr lang="en-US" sz="2000" dirty="0">
                <a:solidFill>
                  <a:srgbClr val="000000"/>
                </a:solidFill>
                <a:latin typeface="DejaVuSansMono"/>
              </a:rPr>
              <a:t>*3}</a:t>
            </a:r>
            <a:r>
              <a:rPr lang="en-US" sz="2000" i="1" dirty="0">
                <a:solidFill>
                  <a:srgbClr val="191191"/>
                </a:solidFill>
                <a:latin typeface="DejaVuSansMono-Oblique"/>
              </a:rPr>
              <a:t>Merry Christmas!" </a:t>
            </a:r>
            <a:r>
              <a:rPr lang="en-US" sz="2000" i="1" dirty="0">
                <a:solidFill>
                  <a:srgbClr val="0F7C0F"/>
                </a:solidFill>
                <a:latin typeface="DejaVuSansMono-Oblique"/>
              </a:rPr>
              <a:t># =&gt; Ho! Ho! Ho! Merry Christmas!</a:t>
            </a:r>
          </a:p>
          <a:p>
            <a:r>
              <a:rPr lang="en-US" sz="2000" i="1" dirty="0">
                <a:solidFill>
                  <a:srgbClr val="191191"/>
                </a:solidFill>
                <a:latin typeface="DejaVuSansMono-Oblique"/>
              </a:rPr>
              <a:t>"Safe level is </a:t>
            </a:r>
            <a:r>
              <a:rPr lang="en-US" sz="2000" dirty="0">
                <a:solidFill>
                  <a:srgbClr val="000000"/>
                </a:solidFill>
                <a:latin typeface="DejaVuSansMono"/>
              </a:rPr>
              <a:t>#$SAFE</a:t>
            </a:r>
            <a:r>
              <a:rPr lang="en-US" sz="2000" i="1" dirty="0">
                <a:solidFill>
                  <a:srgbClr val="191191"/>
                </a:solidFill>
                <a:latin typeface="DejaVuSansMono-Oblique"/>
              </a:rPr>
              <a:t>" </a:t>
            </a:r>
            <a:r>
              <a:rPr lang="en-US" sz="2000" i="1" dirty="0">
                <a:solidFill>
                  <a:srgbClr val="0F7C0F"/>
                </a:solidFill>
                <a:latin typeface="DejaVuSansMono-Oblique"/>
              </a:rPr>
              <a:t># =&gt; Safe level is 0</a:t>
            </a:r>
          </a:p>
          <a:p>
            <a:endParaRPr lang="en-US" sz="2000" i="1" dirty="0">
              <a:solidFill>
                <a:srgbClr val="0F7C0F"/>
              </a:solidFill>
              <a:latin typeface="DejaVuSansMono-Oblique"/>
            </a:endParaRPr>
          </a:p>
          <a:p>
            <a:r>
              <a:rPr lang="en-US" sz="1600" dirty="0">
                <a:solidFill>
                  <a:schemeClr val="tx1">
                    <a:lumMod val="75000"/>
                    <a:lumOff val="25000"/>
                  </a:schemeClr>
                </a:solidFill>
              </a:rPr>
              <a:t>You have three more ways to construct string literals: %q, %Q, and here documents. %q and %Q start delimited single- and double-quoted strings (you can think of %q as a thin quote, as in ', and %Q as a thick quote, as in "):</a:t>
            </a:r>
          </a:p>
          <a:p>
            <a:endParaRPr lang="en-US" dirty="0">
              <a:solidFill>
                <a:schemeClr val="tx1">
                  <a:lumMod val="75000"/>
                  <a:lumOff val="25000"/>
                </a:schemeClr>
              </a:solidFill>
            </a:endParaRPr>
          </a:p>
          <a:p>
            <a:r>
              <a:rPr lang="en-US" i="1" dirty="0">
                <a:solidFill>
                  <a:srgbClr val="191191"/>
                </a:solidFill>
                <a:latin typeface="DejaVuSansMono-Oblique"/>
              </a:rPr>
              <a:t>%q/general single-quoted string/ </a:t>
            </a:r>
            <a:r>
              <a:rPr lang="en-US" i="1" dirty="0">
                <a:solidFill>
                  <a:srgbClr val="0F7C0F"/>
                </a:solidFill>
                <a:latin typeface="DejaVuSansMono-Oblique"/>
              </a:rPr>
              <a:t># =&gt; general single-quoted string</a:t>
            </a:r>
          </a:p>
          <a:p>
            <a:r>
              <a:rPr lang="en-US" i="1" dirty="0">
                <a:solidFill>
                  <a:srgbClr val="191191"/>
                </a:solidFill>
                <a:latin typeface="DejaVuSansMono-Oblique"/>
              </a:rPr>
              <a:t>%</a:t>
            </a:r>
            <a:r>
              <a:rPr lang="en-US" i="1" dirty="0" err="1">
                <a:solidFill>
                  <a:srgbClr val="191191"/>
                </a:solidFill>
                <a:latin typeface="DejaVuSansMono-Oblique"/>
              </a:rPr>
              <a:t>Q!general</a:t>
            </a:r>
            <a:r>
              <a:rPr lang="en-US" i="1" dirty="0">
                <a:solidFill>
                  <a:srgbClr val="191191"/>
                </a:solidFill>
                <a:latin typeface="DejaVuSansMono-Oblique"/>
              </a:rPr>
              <a:t>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%Q{Seconds/day: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p>
          <a:p>
            <a:r>
              <a:rPr lang="en-US" i="1" dirty="0">
                <a:solidFill>
                  <a:srgbClr val="191191"/>
                </a:solidFill>
                <a:latin typeface="DejaVuSansMono-Oblique"/>
              </a:rPr>
              <a:t>%!general double-quoted string! </a:t>
            </a:r>
            <a:r>
              <a:rPr lang="en-US" i="1" dirty="0">
                <a:solidFill>
                  <a:srgbClr val="0F7C0F"/>
                </a:solidFill>
                <a:latin typeface="DejaVuSansMono-Oblique"/>
              </a:rPr>
              <a:t># =&gt; general double-quoted string</a:t>
            </a:r>
          </a:p>
          <a:p>
            <a:r>
              <a:rPr lang="en-US" i="1" dirty="0">
                <a:solidFill>
                  <a:srgbClr val="191191"/>
                </a:solidFill>
                <a:latin typeface="DejaVuSansMono-Oblique"/>
              </a:rPr>
              <a:t>%{Seconds/day: </a:t>
            </a:r>
            <a:r>
              <a:rPr lang="en-US" dirty="0">
                <a:solidFill>
                  <a:srgbClr val="000000"/>
                </a:solidFill>
                <a:latin typeface="DejaVuSansMono"/>
              </a:rPr>
              <a:t>#{24*60*60}</a:t>
            </a:r>
            <a:r>
              <a:rPr lang="en-US" i="1" dirty="0">
                <a:solidFill>
                  <a:srgbClr val="191191"/>
                </a:solidFill>
                <a:latin typeface="DejaVuSansMono-Oblique"/>
              </a:rPr>
              <a:t>} </a:t>
            </a:r>
            <a:r>
              <a:rPr lang="en-US" i="1" dirty="0">
                <a:solidFill>
                  <a:srgbClr val="0F7C0F"/>
                </a:solidFill>
                <a:latin typeface="DejaVuSansMono-Oblique"/>
              </a:rPr>
              <a:t># =&gt; Seconds/day: 86400</a:t>
            </a:r>
            <a:endParaRPr lang="es-CO" sz="11500" dirty="0"/>
          </a:p>
        </p:txBody>
      </p:sp>
    </p:spTree>
    <p:extLst>
      <p:ext uri="{BB962C8B-B14F-4D97-AF65-F5344CB8AC3E}">
        <p14:creationId xmlns:p14="http://schemas.microsoft.com/office/powerpoint/2010/main" val="3590679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F7F87-711F-4720-98EC-2D9CD8CCD00F}"/>
              </a:ext>
            </a:extLst>
          </p:cNvPr>
          <p:cNvSpPr>
            <a:spLocks noGrp="1"/>
          </p:cNvSpPr>
          <p:nvPr>
            <p:ph type="title"/>
          </p:nvPr>
        </p:nvSpPr>
        <p:spPr/>
        <p:txBody>
          <a:bodyPr/>
          <a:lstStyle/>
          <a:p>
            <a:r>
              <a:rPr lang="es-CO" dirty="0" err="1"/>
              <a:t>Strings</a:t>
            </a:r>
            <a:endParaRPr lang="es-CO" dirty="0"/>
          </a:p>
        </p:txBody>
      </p:sp>
      <p:sp>
        <p:nvSpPr>
          <p:cNvPr id="4" name="Rectángulo 3">
            <a:extLst>
              <a:ext uri="{FF2B5EF4-FFF2-40B4-BE49-F238E27FC236}">
                <a16:creationId xmlns:a16="http://schemas.microsoft.com/office/drawing/2014/main" id="{3D873D4F-A269-4BDE-958F-4516528AC0FC}"/>
              </a:ext>
            </a:extLst>
          </p:cNvPr>
          <p:cNvSpPr/>
          <p:nvPr/>
        </p:nvSpPr>
        <p:spPr>
          <a:xfrm>
            <a:off x="2589212" y="2228671"/>
            <a:ext cx="6096000" cy="1200329"/>
          </a:xfrm>
          <a:prstGeom prst="rect">
            <a:avLst/>
          </a:prstGeom>
        </p:spPr>
        <p:txBody>
          <a:bodyPr>
            <a:spAutoFit/>
          </a:bodyPr>
          <a:lstStyle/>
          <a:p>
            <a:r>
              <a:rPr lang="es-CO" dirty="0" err="1">
                <a:solidFill>
                  <a:srgbClr val="000000"/>
                </a:solidFill>
                <a:latin typeface="DejaVuSansMono"/>
              </a:rPr>
              <a:t>string</a:t>
            </a:r>
            <a:r>
              <a:rPr lang="es-CO" dirty="0">
                <a:solidFill>
                  <a:srgbClr val="000000"/>
                </a:solidFill>
                <a:latin typeface="DejaVuSansMono"/>
              </a:rPr>
              <a:t> = </a:t>
            </a:r>
            <a:r>
              <a:rPr lang="es-CO" i="1" dirty="0">
                <a:solidFill>
                  <a:srgbClr val="191191"/>
                </a:solidFill>
                <a:latin typeface="DejaVuSansMono-Oblique"/>
              </a:rPr>
              <a:t>&lt;&lt;-</a:t>
            </a:r>
            <a:r>
              <a:rPr lang="es-CO" i="1" dirty="0" err="1">
                <a:solidFill>
                  <a:srgbClr val="191191"/>
                </a:solidFill>
                <a:latin typeface="DejaVuSansMono-Oblique"/>
              </a:rPr>
              <a:t>END_OF_STRING</a:t>
            </a:r>
            <a:endParaRPr lang="es-CO" i="1" dirty="0">
              <a:solidFill>
                <a:srgbClr val="191191"/>
              </a:solidFill>
              <a:latin typeface="DejaVuSansMono-Oblique"/>
            </a:endParaRPr>
          </a:p>
          <a:p>
            <a:r>
              <a:rPr lang="en-US" i="1" dirty="0">
                <a:solidFill>
                  <a:srgbClr val="191191"/>
                </a:solidFill>
                <a:latin typeface="DejaVuSansMono-Oblique"/>
              </a:rPr>
              <a:t>	The body of the string is the input lines up to</a:t>
            </a:r>
          </a:p>
          <a:p>
            <a:r>
              <a:rPr lang="en-US" i="1" dirty="0">
                <a:solidFill>
                  <a:srgbClr val="191191"/>
                </a:solidFill>
                <a:latin typeface="DejaVuSansMono-Oblique"/>
              </a:rPr>
              <a:t>	one starting with the same text that followed the '&lt;&lt;'</a:t>
            </a:r>
          </a:p>
          <a:p>
            <a:r>
              <a:rPr lang="es-CO" i="1" dirty="0">
                <a:solidFill>
                  <a:srgbClr val="191191"/>
                </a:solidFill>
                <a:latin typeface="DejaVuSansMono-Oblique"/>
              </a:rPr>
              <a:t>	</a:t>
            </a:r>
            <a:r>
              <a:rPr lang="es-CO" i="1" dirty="0" err="1">
                <a:solidFill>
                  <a:srgbClr val="191191"/>
                </a:solidFill>
                <a:latin typeface="DejaVuSansMono-Oblique"/>
              </a:rPr>
              <a:t>END_OF_STRING</a:t>
            </a:r>
            <a:endParaRPr lang="es-CO" sz="4800" dirty="0"/>
          </a:p>
        </p:txBody>
      </p:sp>
      <p:sp>
        <p:nvSpPr>
          <p:cNvPr id="5" name="Rectángulo 4">
            <a:extLst>
              <a:ext uri="{FF2B5EF4-FFF2-40B4-BE49-F238E27FC236}">
                <a16:creationId xmlns:a16="http://schemas.microsoft.com/office/drawing/2014/main" id="{CDD7B43E-3EB8-4762-9211-F8BAC162A9AF}"/>
              </a:ext>
            </a:extLst>
          </p:cNvPr>
          <p:cNvSpPr/>
          <p:nvPr/>
        </p:nvSpPr>
        <p:spPr>
          <a:xfrm>
            <a:off x="2589212" y="3419963"/>
            <a:ext cx="6096000" cy="2585323"/>
          </a:xfrm>
          <a:prstGeom prst="rect">
            <a:avLst/>
          </a:prstGeom>
        </p:spPr>
        <p:txBody>
          <a:bodyPr>
            <a:spAutoFit/>
          </a:bodyPr>
          <a:lstStyle/>
          <a:p>
            <a:r>
              <a:rPr lang="es-CO" dirty="0" err="1">
                <a:solidFill>
                  <a:srgbClr val="000000"/>
                </a:solidFill>
                <a:latin typeface="DejaVuSansMono"/>
              </a:rPr>
              <a:t>print</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STRING1</a:t>
            </a:r>
            <a:r>
              <a:rPr lang="es-CO" dirty="0">
                <a:solidFill>
                  <a:srgbClr val="000000"/>
                </a:solidFill>
                <a:latin typeface="DejaVuSansMono"/>
              </a:rPr>
              <a:t>, </a:t>
            </a:r>
            <a:r>
              <a:rPr lang="es-CO" i="1" dirty="0">
                <a:solidFill>
                  <a:srgbClr val="191191"/>
                </a:solidFill>
                <a:latin typeface="DejaVuSansMono-Oblique"/>
              </a:rPr>
              <a:t>&lt;&lt;-</a:t>
            </a:r>
            <a:r>
              <a:rPr lang="es-CO" i="1" dirty="0" err="1">
                <a:solidFill>
                  <a:srgbClr val="191191"/>
                </a:solidFill>
                <a:latin typeface="DejaVuSansMono-Oblique"/>
              </a:rPr>
              <a:t>STRING2</a:t>
            </a:r>
            <a:endParaRPr lang="es-CO" i="1" dirty="0">
              <a:solidFill>
                <a:srgbClr val="191191"/>
              </a:solidFill>
              <a:latin typeface="DejaVuSansMono-Oblique"/>
            </a:endParaRPr>
          </a:p>
          <a:p>
            <a:r>
              <a:rPr lang="es-CO" i="1" dirty="0" err="1">
                <a:solidFill>
                  <a:srgbClr val="191191"/>
                </a:solidFill>
                <a:latin typeface="DejaVuSansMono-Oblique"/>
              </a:rPr>
              <a:t>Concat</a:t>
            </a:r>
            <a:endParaRPr lang="es-CO" i="1" dirty="0">
              <a:solidFill>
                <a:srgbClr val="191191"/>
              </a:solidFill>
              <a:latin typeface="DejaVuSansMono-Oblique"/>
            </a:endParaRPr>
          </a:p>
          <a:p>
            <a:r>
              <a:rPr lang="es-CO" i="1" dirty="0" err="1">
                <a:solidFill>
                  <a:srgbClr val="191191"/>
                </a:solidFill>
                <a:latin typeface="DejaVuSansMono-Oblique"/>
              </a:rPr>
              <a:t>STRING1</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enate</a:t>
            </a:r>
            <a:endParaRPr lang="es-CO" i="1" dirty="0">
              <a:solidFill>
                <a:srgbClr val="191191"/>
              </a:solidFill>
              <a:latin typeface="DejaVuSansMono-Oblique"/>
            </a:endParaRPr>
          </a:p>
          <a:p>
            <a:r>
              <a:rPr lang="es-CO" i="1" dirty="0">
                <a:solidFill>
                  <a:srgbClr val="191191"/>
                </a:solidFill>
                <a:latin typeface="DejaVuSansMono-Oblique"/>
              </a:rPr>
              <a:t>	</a:t>
            </a:r>
            <a:r>
              <a:rPr lang="es-CO" i="1" dirty="0" err="1">
                <a:solidFill>
                  <a:srgbClr val="191191"/>
                </a:solidFill>
                <a:latin typeface="DejaVuSansMono-Oblique"/>
              </a:rPr>
              <a:t>STRING2</a:t>
            </a:r>
            <a:endParaRPr lang="es-CO" i="1" dirty="0">
              <a:solidFill>
                <a:srgbClr val="191191"/>
              </a:solidFill>
              <a:latin typeface="DejaVuSansMono-Oblique"/>
            </a:endParaRPr>
          </a:p>
          <a:p>
            <a:endParaRPr lang="es-CO" i="1" dirty="0">
              <a:solidFill>
                <a:srgbClr val="191191"/>
              </a:solidFill>
              <a:latin typeface="DejaVuSansMono-Oblique"/>
            </a:endParaRPr>
          </a:p>
          <a:p>
            <a:r>
              <a:rPr lang="es-CO" i="1" dirty="0">
                <a:solidFill>
                  <a:srgbClr val="000000"/>
                </a:solidFill>
                <a:latin typeface="PalatinoLinotype-Italic"/>
              </a:rPr>
              <a:t>produces:</a:t>
            </a:r>
          </a:p>
          <a:p>
            <a:r>
              <a:rPr lang="es-CO" dirty="0" err="1">
                <a:solidFill>
                  <a:srgbClr val="000000"/>
                </a:solidFill>
                <a:latin typeface="DejaVuSansMono"/>
              </a:rPr>
              <a:t>Concat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enate</a:t>
            </a:r>
            <a:endParaRPr lang="es-CO" sz="11500" dirty="0"/>
          </a:p>
        </p:txBody>
      </p:sp>
      <p:sp>
        <p:nvSpPr>
          <p:cNvPr id="6" name="Rectángulo 5">
            <a:extLst>
              <a:ext uri="{FF2B5EF4-FFF2-40B4-BE49-F238E27FC236}">
                <a16:creationId xmlns:a16="http://schemas.microsoft.com/office/drawing/2014/main" id="{07CECF07-6FFD-4233-82CE-AA28B4E120FC}"/>
              </a:ext>
            </a:extLst>
          </p:cNvPr>
          <p:cNvSpPr/>
          <p:nvPr/>
        </p:nvSpPr>
        <p:spPr>
          <a:xfrm>
            <a:off x="3817511" y="6233890"/>
            <a:ext cx="5160387" cy="276999"/>
          </a:xfrm>
          <a:prstGeom prst="rect">
            <a:avLst/>
          </a:prstGeom>
        </p:spPr>
        <p:txBody>
          <a:bodyPr wrap="none">
            <a:spAutoFit/>
          </a:bodyPr>
          <a:lstStyle/>
          <a:p>
            <a:r>
              <a:rPr lang="es-CO" sz="1200" dirty="0">
                <a:solidFill>
                  <a:schemeClr val="tx1">
                    <a:lumMod val="75000"/>
                    <a:lumOff val="25000"/>
                  </a:schemeClr>
                </a:solidFill>
              </a:rPr>
              <a:t>*"\n, </a:t>
            </a:r>
            <a:r>
              <a:rPr lang="es-CO" sz="1200" dirty="0" err="1">
                <a:solidFill>
                  <a:schemeClr val="tx1">
                    <a:lumMod val="75000"/>
                    <a:lumOff val="25000"/>
                  </a:schemeClr>
                </a:solidFill>
              </a:rPr>
              <a:t>File.open</a:t>
            </a:r>
            <a:r>
              <a:rPr lang="es-CO" sz="1200" dirty="0">
                <a:solidFill>
                  <a:schemeClr val="tx1">
                    <a:lumMod val="75000"/>
                    <a:lumOff val="25000"/>
                  </a:schemeClr>
                </a:solidFill>
              </a:rPr>
              <a:t>(), l</a:t>
            </a:r>
            <a:r>
              <a:rPr lang="en-US" sz="1200" dirty="0" err="1">
                <a:solidFill>
                  <a:schemeClr val="tx1">
                    <a:lumMod val="75000"/>
                    <a:lumOff val="25000"/>
                  </a:schemeClr>
                </a:solidFill>
              </a:rPr>
              <a:t>ine.chomp.split</a:t>
            </a:r>
            <a:r>
              <a:rPr lang="en-US" sz="1200" dirty="0">
                <a:solidFill>
                  <a:schemeClr val="tx1">
                    <a:lumMod val="75000"/>
                    <a:lumOff val="25000"/>
                  </a:schemeClr>
                </a:solidFill>
              </a:rPr>
              <a:t>(/\s*\|\s*/), </a:t>
            </a:r>
            <a:r>
              <a:rPr lang="es-CO" sz="1200" dirty="0" err="1">
                <a:solidFill>
                  <a:schemeClr val="tx1">
                    <a:lumMod val="75000"/>
                    <a:lumOff val="25000"/>
                  </a:schemeClr>
                </a:solidFill>
              </a:rPr>
              <a:t>name.squeeze</a:t>
            </a:r>
            <a:r>
              <a:rPr lang="es-CO" sz="1200" dirty="0">
                <a:solidFill>
                  <a:schemeClr val="tx1">
                    <a:lumMod val="75000"/>
                    <a:lumOff val="25000"/>
                  </a:schemeClr>
                </a:solidFill>
              </a:rPr>
              <a:t>!(" "),  "</a:t>
            </a:r>
          </a:p>
        </p:txBody>
      </p:sp>
    </p:spTree>
    <p:extLst>
      <p:ext uri="{BB962C8B-B14F-4D97-AF65-F5344CB8AC3E}">
        <p14:creationId xmlns:p14="http://schemas.microsoft.com/office/powerpoint/2010/main" val="353301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F81E4-F775-4A24-A7A4-86D056C55D4B}"/>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80D42102-8D62-4010-BD8E-1C664C952BEF}"/>
              </a:ext>
            </a:extLst>
          </p:cNvPr>
          <p:cNvSpPr>
            <a:spLocks noGrp="1"/>
          </p:cNvSpPr>
          <p:nvPr>
            <p:ph idx="1"/>
          </p:nvPr>
        </p:nvSpPr>
        <p:spPr/>
        <p:txBody>
          <a:bodyPr/>
          <a:lstStyle/>
          <a:p>
            <a:r>
              <a:rPr lang="en-US" sz="1600" dirty="0"/>
              <a:t>sequences are created using the </a:t>
            </a:r>
            <a:r>
              <a:rPr lang="en-US" sz="1600" dirty="0">
                <a:solidFill>
                  <a:schemeClr val="accent1">
                    <a:lumMod val="60000"/>
                    <a:lumOff val="40000"/>
                  </a:schemeClr>
                </a:solidFill>
              </a:rPr>
              <a:t>..</a:t>
            </a:r>
            <a:r>
              <a:rPr lang="en-US" sz="1600" dirty="0"/>
              <a:t> and </a:t>
            </a:r>
            <a:r>
              <a:rPr lang="en-US" sz="1600" dirty="0">
                <a:solidFill>
                  <a:schemeClr val="accent1">
                    <a:lumMod val="60000"/>
                    <a:lumOff val="40000"/>
                  </a:schemeClr>
                </a:solidFill>
              </a:rPr>
              <a:t>...</a:t>
            </a:r>
            <a:r>
              <a:rPr lang="en-US" sz="1600" dirty="0"/>
              <a:t> range operators. The two-dot form creates an inclusive range, and the three-dot form creates a range that excludes the specified high value:</a:t>
            </a:r>
          </a:p>
          <a:p>
            <a:endParaRPr lang="en-US" dirty="0"/>
          </a:p>
          <a:p>
            <a:endParaRPr lang="en-US" dirty="0"/>
          </a:p>
          <a:p>
            <a:endParaRPr lang="en-US" dirty="0"/>
          </a:p>
          <a:p>
            <a:endParaRPr lang="en-US" sz="1600" dirty="0"/>
          </a:p>
          <a:p>
            <a:r>
              <a:rPr lang="en-US" sz="1600" dirty="0"/>
              <a:t>Ranges have methods that let you iterate over them and test their contents </a:t>
            </a:r>
            <a:r>
              <a:rPr lang="en-US" dirty="0"/>
              <a:t>in a </a:t>
            </a:r>
            <a:r>
              <a:rPr lang="en-US" sz="1600" dirty="0"/>
              <a:t>variety of </a:t>
            </a:r>
            <a:r>
              <a:rPr lang="es-CO" sz="1600" dirty="0" err="1"/>
              <a:t>ways</a:t>
            </a:r>
            <a:r>
              <a:rPr lang="es-CO" sz="1600" dirty="0"/>
              <a:t>:</a:t>
            </a:r>
            <a:endParaRPr lang="es-CO" dirty="0"/>
          </a:p>
        </p:txBody>
      </p:sp>
      <p:sp>
        <p:nvSpPr>
          <p:cNvPr id="5" name="Rectángulo 4">
            <a:extLst>
              <a:ext uri="{FF2B5EF4-FFF2-40B4-BE49-F238E27FC236}">
                <a16:creationId xmlns:a16="http://schemas.microsoft.com/office/drawing/2014/main" id="{CC030434-65BD-406F-9362-3C78ED7A014F}"/>
              </a:ext>
            </a:extLst>
          </p:cNvPr>
          <p:cNvSpPr/>
          <p:nvPr/>
        </p:nvSpPr>
        <p:spPr>
          <a:xfrm>
            <a:off x="4635015" y="2942300"/>
            <a:ext cx="4572001" cy="1569660"/>
          </a:xfrm>
          <a:prstGeom prst="rect">
            <a:avLst/>
          </a:prstGeom>
        </p:spPr>
        <p:txBody>
          <a:bodyPr wrap="square">
            <a:spAutoFit/>
          </a:bodyPr>
          <a:lstStyle/>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 10]</a:t>
            </a:r>
          </a:p>
          <a:p>
            <a:r>
              <a:rPr lang="en-US" sz="1600" dirty="0">
                <a:solidFill>
                  <a:srgbClr val="000000"/>
                </a:solidFill>
                <a:latin typeface="DejaVuSansMono"/>
              </a:rPr>
              <a:t>(1</a:t>
            </a:r>
            <a:r>
              <a:rPr lang="en-US" sz="1600" dirty="0">
                <a:solidFill>
                  <a:schemeClr val="accent1">
                    <a:lumMod val="60000"/>
                    <a:lumOff val="40000"/>
                  </a:schemeClr>
                </a:solidFill>
                <a:latin typeface="DejaVuSansMono"/>
              </a:rPr>
              <a:t>...</a:t>
            </a:r>
            <a:r>
              <a:rPr lang="en-US" sz="1600" dirty="0">
                <a:solidFill>
                  <a:srgbClr val="000000"/>
                </a:solidFill>
                <a:latin typeface="DejaVuSansMono"/>
              </a:rPr>
              <a:t>10).</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[1, 2, 3, 4, 5, 6, 7, 8, 9]</a:t>
            </a:r>
          </a:p>
          <a:p>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bar'</a:t>
            </a:r>
            <a:r>
              <a:rPr lang="en-US" sz="1600" dirty="0" err="1">
                <a:solidFill>
                  <a:srgbClr val="000000"/>
                </a:solidFill>
                <a:latin typeface="DejaVuSansMono"/>
              </a:rPr>
              <a:t>..</a:t>
            </a:r>
            <a:r>
              <a:rPr lang="en-US" sz="1600" i="1" dirty="0" err="1">
                <a:solidFill>
                  <a:srgbClr val="191191"/>
                </a:solidFill>
                <a:latin typeface="DejaVuSansMono-Oblique"/>
              </a:rPr>
              <a:t>'bat</a:t>
            </a:r>
            <a:r>
              <a:rPr lang="en-US" sz="1600" i="1" dirty="0">
                <a:solidFill>
                  <a:srgbClr val="191191"/>
                </a:solidFill>
                <a:latin typeface="DejaVuSansMono-Oblique"/>
              </a:rPr>
              <a:t>'</a:t>
            </a:r>
            <a:r>
              <a:rPr lang="en-US" sz="1600" dirty="0">
                <a:solidFill>
                  <a:srgbClr val="000000"/>
                </a:solidFill>
                <a:latin typeface="DejaVuSansMono"/>
              </a:rPr>
              <a:t>).</a:t>
            </a:r>
            <a:r>
              <a:rPr lang="en-US" sz="1600" dirty="0" err="1">
                <a:solidFill>
                  <a:srgbClr val="000000"/>
                </a:solidFill>
                <a:latin typeface="DejaVuSansMono"/>
              </a:rPr>
              <a:t>to_a</a:t>
            </a:r>
            <a:r>
              <a:rPr lang="en-US" sz="1600" dirty="0">
                <a:solidFill>
                  <a:srgbClr val="000000"/>
                </a:solidFill>
                <a:latin typeface="DejaVuSansMono"/>
              </a:rPr>
              <a:t> </a:t>
            </a:r>
            <a:r>
              <a:rPr lang="en-US" sz="1600" i="1" dirty="0">
                <a:solidFill>
                  <a:srgbClr val="0F7C0F"/>
                </a:solidFill>
                <a:latin typeface="DejaVuSansMono-Oblique"/>
              </a:rPr>
              <a:t># =&gt; ["bar", "bas", "bat"]</a:t>
            </a:r>
          </a:p>
          <a:p>
            <a:r>
              <a:rPr lang="pt-BR" sz="1600" dirty="0" err="1">
                <a:solidFill>
                  <a:srgbClr val="000000"/>
                </a:solidFill>
                <a:latin typeface="DejaVuSansMono"/>
              </a:rPr>
              <a:t>enum</a:t>
            </a:r>
            <a:r>
              <a:rPr lang="pt-BR" sz="1600" dirty="0">
                <a:solidFill>
                  <a:srgbClr val="000000"/>
                </a:solidFill>
                <a:latin typeface="DejaVuSansMono"/>
              </a:rPr>
              <a:t> = (</a:t>
            </a:r>
            <a:r>
              <a:rPr lang="pt-BR" sz="1600" i="1" dirty="0">
                <a:solidFill>
                  <a:srgbClr val="191191"/>
                </a:solidFill>
                <a:latin typeface="DejaVuSansMono-Oblique"/>
              </a:rPr>
              <a:t>'bar'</a:t>
            </a:r>
            <a:r>
              <a:rPr lang="pt-BR" sz="1600" dirty="0">
                <a:solidFill>
                  <a:srgbClr val="000000"/>
                </a:solidFill>
                <a:latin typeface="DejaVuSansMono"/>
              </a:rPr>
              <a:t>..</a:t>
            </a:r>
            <a:r>
              <a:rPr lang="pt-BR" sz="1600" i="1" dirty="0">
                <a:solidFill>
                  <a:srgbClr val="191191"/>
                </a:solidFill>
                <a:latin typeface="DejaVuSansMono-Oblique"/>
              </a:rPr>
              <a:t>'</a:t>
            </a:r>
            <a:r>
              <a:rPr lang="pt-BR" sz="1600" i="1" dirty="0" err="1">
                <a:solidFill>
                  <a:srgbClr val="191191"/>
                </a:solidFill>
                <a:latin typeface="DejaVuSansMono-Oblique"/>
              </a:rPr>
              <a:t>bat</a:t>
            </a:r>
            <a:r>
              <a:rPr lang="pt-BR" sz="1600" i="1" dirty="0">
                <a:solidFill>
                  <a:srgbClr val="191191"/>
                </a:solidFill>
                <a:latin typeface="DejaVuSansMono-Oblique"/>
              </a:rPr>
              <a:t>'</a:t>
            </a:r>
            <a:r>
              <a:rPr lang="pt-BR" sz="1600" dirty="0">
                <a:solidFill>
                  <a:srgbClr val="000000"/>
                </a:solidFill>
                <a:latin typeface="DejaVuSansMono"/>
              </a:rPr>
              <a:t>).</a:t>
            </a:r>
            <a:r>
              <a:rPr lang="pt-BR" sz="1600" dirty="0" err="1">
                <a:solidFill>
                  <a:srgbClr val="000000"/>
                </a:solidFill>
                <a:latin typeface="DejaVuSansMono"/>
              </a:rPr>
              <a:t>to_enum</a:t>
            </a:r>
            <a:endParaRPr lang="pt-BR" sz="1600" dirty="0">
              <a:solidFill>
                <a:srgbClr val="000000"/>
              </a:solidFill>
              <a:latin typeface="DejaVuSansMono"/>
            </a:endParaRP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"bar"</a:t>
            </a:r>
          </a:p>
          <a:p>
            <a:r>
              <a:rPr lang="es-CO" sz="1600" dirty="0" err="1">
                <a:solidFill>
                  <a:srgbClr val="000000"/>
                </a:solidFill>
                <a:latin typeface="DejaVuSansMono"/>
              </a:rPr>
              <a:t>enum.next</a:t>
            </a:r>
            <a:r>
              <a:rPr lang="es-CO" sz="1600" dirty="0">
                <a:solidFill>
                  <a:srgbClr val="000000"/>
                </a:solidFill>
                <a:latin typeface="DejaVuSansMono"/>
              </a:rPr>
              <a:t> </a:t>
            </a:r>
            <a:r>
              <a:rPr lang="es-CO" sz="1600" i="1" dirty="0">
                <a:solidFill>
                  <a:srgbClr val="0F7C0F"/>
                </a:solidFill>
                <a:latin typeface="DejaVuSansMono-Oblique"/>
              </a:rPr>
              <a:t># =&gt; "</a:t>
            </a:r>
            <a:r>
              <a:rPr lang="es-CO" sz="1600" i="1" dirty="0" err="1">
                <a:solidFill>
                  <a:srgbClr val="0F7C0F"/>
                </a:solidFill>
                <a:latin typeface="DejaVuSansMono-Oblique"/>
              </a:rPr>
              <a:t>bas</a:t>
            </a:r>
            <a:r>
              <a:rPr lang="es-CO" sz="1600" i="1" dirty="0">
                <a:solidFill>
                  <a:srgbClr val="0F7C0F"/>
                </a:solidFill>
                <a:latin typeface="DejaVuSansMono-Oblique"/>
              </a:rPr>
              <a:t>"</a:t>
            </a:r>
            <a:endParaRPr lang="es-CO" sz="4800" dirty="0"/>
          </a:p>
        </p:txBody>
      </p:sp>
      <p:sp>
        <p:nvSpPr>
          <p:cNvPr id="6" name="Rectángulo 5">
            <a:extLst>
              <a:ext uri="{FF2B5EF4-FFF2-40B4-BE49-F238E27FC236}">
                <a16:creationId xmlns:a16="http://schemas.microsoft.com/office/drawing/2014/main" id="{ED7DDF15-0BF3-462B-9121-E0B4CBB55157}"/>
              </a:ext>
            </a:extLst>
          </p:cNvPr>
          <p:cNvSpPr/>
          <p:nvPr/>
        </p:nvSpPr>
        <p:spPr>
          <a:xfrm>
            <a:off x="4635015" y="4879673"/>
            <a:ext cx="4315171" cy="1354217"/>
          </a:xfrm>
          <a:prstGeom prst="rect">
            <a:avLst/>
          </a:prstGeom>
        </p:spPr>
        <p:txBody>
          <a:bodyPr wrap="square">
            <a:spAutoFit/>
          </a:bodyPr>
          <a:lstStyle/>
          <a:p>
            <a:r>
              <a:rPr lang="es-CO" sz="1600" dirty="0" err="1">
                <a:solidFill>
                  <a:srgbClr val="000000"/>
                </a:solidFill>
                <a:latin typeface="DejaVuSansMono"/>
              </a:rPr>
              <a:t>digits</a:t>
            </a:r>
            <a:r>
              <a:rPr lang="es-CO" sz="1600" dirty="0">
                <a:solidFill>
                  <a:srgbClr val="000000"/>
                </a:solidFill>
                <a:latin typeface="DejaVuSansMono"/>
              </a:rPr>
              <a:t> = 0..9</a:t>
            </a:r>
          </a:p>
          <a:p>
            <a:r>
              <a:rPr lang="es-CO" sz="1600" dirty="0" err="1">
                <a:solidFill>
                  <a:srgbClr val="000000"/>
                </a:solidFill>
                <a:latin typeface="DejaVuSansMono"/>
              </a:rPr>
              <a:t>digits.include</a:t>
            </a:r>
            <a:r>
              <a:rPr lang="es-CO" sz="1600" dirty="0">
                <a:solidFill>
                  <a:srgbClr val="000000"/>
                </a:solidFill>
                <a:latin typeface="DejaVuSansMono"/>
              </a:rPr>
              <a:t>?(5) </a:t>
            </a:r>
            <a:r>
              <a:rPr lang="es-CO" sz="1600" i="1" dirty="0">
                <a:solidFill>
                  <a:srgbClr val="0F7C0F"/>
                </a:solidFill>
                <a:latin typeface="DejaVuSansMono-Oblique"/>
              </a:rPr>
              <a:t># =&gt; true</a:t>
            </a:r>
          </a:p>
          <a:p>
            <a:r>
              <a:rPr lang="es-CO" sz="1600" dirty="0" err="1">
                <a:solidFill>
                  <a:srgbClr val="000000"/>
                </a:solidFill>
                <a:latin typeface="DejaVuSansMono"/>
              </a:rPr>
              <a:t>digits.max</a:t>
            </a:r>
            <a:r>
              <a:rPr lang="es-CO" sz="1600" dirty="0">
                <a:solidFill>
                  <a:srgbClr val="000000"/>
                </a:solidFill>
                <a:latin typeface="DejaVuSansMono"/>
              </a:rPr>
              <a:t> </a:t>
            </a:r>
            <a:r>
              <a:rPr lang="es-CO" sz="1600" i="1" dirty="0">
                <a:solidFill>
                  <a:srgbClr val="0F7C0F"/>
                </a:solidFill>
                <a:latin typeface="DejaVuSansMono-Oblique"/>
              </a:rPr>
              <a:t># =&gt; 9</a:t>
            </a:r>
          </a:p>
          <a:p>
            <a:r>
              <a:rPr lang="es-CO" sz="1600" dirty="0" err="1">
                <a:solidFill>
                  <a:srgbClr val="000000"/>
                </a:solidFill>
                <a:latin typeface="DejaVuSansMono"/>
              </a:rPr>
              <a:t>digits.reject</a:t>
            </a:r>
            <a:r>
              <a:rPr lang="es-CO" sz="1600" dirty="0">
                <a:solidFill>
                  <a:srgbClr val="000000"/>
                </a:solidFill>
                <a:latin typeface="DejaVuSansMono"/>
              </a:rPr>
              <a:t> {|i| i &lt; 5 } </a:t>
            </a:r>
            <a:r>
              <a:rPr lang="es-CO" sz="1600" i="1" dirty="0">
                <a:solidFill>
                  <a:srgbClr val="0F7C0F"/>
                </a:solidFill>
                <a:latin typeface="DejaVuSansMono-Oblique"/>
              </a:rPr>
              <a:t># =&gt; [5, 6, 7, 8, 9]</a:t>
            </a:r>
          </a:p>
          <a:p>
            <a:r>
              <a:rPr lang="es-CO" sz="1600" dirty="0" err="1">
                <a:solidFill>
                  <a:srgbClr val="000000"/>
                </a:solidFill>
                <a:latin typeface="DejaVuSansMono"/>
              </a:rPr>
              <a:t>digits.inject</a:t>
            </a:r>
            <a:r>
              <a:rPr lang="es-CO" sz="1600" dirty="0">
                <a:solidFill>
                  <a:srgbClr val="000000"/>
                </a:solidFill>
                <a:latin typeface="DejaVuSansMono"/>
              </a:rPr>
              <a:t>(:+) </a:t>
            </a:r>
            <a:r>
              <a:rPr lang="es-CO" sz="1600" i="1" dirty="0">
                <a:solidFill>
                  <a:srgbClr val="0F7C0F"/>
                </a:solidFill>
                <a:latin typeface="DejaVuSansMono-Oblique"/>
              </a:rPr>
              <a:t># =&gt; 45</a:t>
            </a:r>
            <a:endParaRPr lang="es-CO" sz="4800" dirty="0"/>
          </a:p>
        </p:txBody>
      </p:sp>
      <p:sp>
        <p:nvSpPr>
          <p:cNvPr id="8" name="Rectángulo 7">
            <a:extLst>
              <a:ext uri="{FF2B5EF4-FFF2-40B4-BE49-F238E27FC236}">
                <a16:creationId xmlns:a16="http://schemas.microsoft.com/office/drawing/2014/main" id="{B3D1308A-8DBB-4F88-8C04-A5BD307F3E09}"/>
              </a:ext>
            </a:extLst>
          </p:cNvPr>
          <p:cNvSpPr/>
          <p:nvPr/>
        </p:nvSpPr>
        <p:spPr>
          <a:xfrm>
            <a:off x="7415919" y="3900934"/>
            <a:ext cx="184731" cy="338554"/>
          </a:xfrm>
          <a:prstGeom prst="rect">
            <a:avLst/>
          </a:prstGeom>
        </p:spPr>
        <p:txBody>
          <a:bodyPr wrap="none">
            <a:spAutoFit/>
          </a:bodyPr>
          <a:lstStyle/>
          <a:p>
            <a:endParaRPr lang="en-US" sz="1600" i="1" dirty="0">
              <a:solidFill>
                <a:srgbClr val="0F7C0F"/>
              </a:solidFill>
              <a:latin typeface="DejaVuSansMono-Oblique"/>
            </a:endParaRPr>
          </a:p>
        </p:txBody>
      </p:sp>
    </p:spTree>
    <p:extLst>
      <p:ext uri="{BB962C8B-B14F-4D97-AF65-F5344CB8AC3E}">
        <p14:creationId xmlns:p14="http://schemas.microsoft.com/office/powerpoint/2010/main" val="211866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27E73-CD08-4366-8473-D70A5879A4A2}"/>
              </a:ext>
            </a:extLst>
          </p:cNvPr>
          <p:cNvSpPr>
            <a:spLocks noGrp="1"/>
          </p:cNvSpPr>
          <p:nvPr>
            <p:ph type="title"/>
          </p:nvPr>
        </p:nvSpPr>
        <p:spPr/>
        <p:txBody>
          <a:bodyPr/>
          <a:lstStyle/>
          <a:p>
            <a:r>
              <a:rPr lang="es-CO" dirty="0" err="1"/>
              <a:t>Ranges</a:t>
            </a:r>
            <a:endParaRPr lang="es-CO" dirty="0"/>
          </a:p>
        </p:txBody>
      </p:sp>
      <p:sp>
        <p:nvSpPr>
          <p:cNvPr id="3" name="Marcador de contenido 2">
            <a:extLst>
              <a:ext uri="{FF2B5EF4-FFF2-40B4-BE49-F238E27FC236}">
                <a16:creationId xmlns:a16="http://schemas.microsoft.com/office/drawing/2014/main" id="{744FC4F6-2B74-4F52-89E5-0474F921F867}"/>
              </a:ext>
            </a:extLst>
          </p:cNvPr>
          <p:cNvSpPr>
            <a:spLocks noGrp="1"/>
          </p:cNvSpPr>
          <p:nvPr>
            <p:ph idx="1"/>
          </p:nvPr>
        </p:nvSpPr>
        <p:spPr/>
        <p:txBody>
          <a:bodyPr/>
          <a:lstStyle/>
          <a:p>
            <a:r>
              <a:rPr lang="es-CO" dirty="0"/>
              <a:t>Ejemplo</a:t>
            </a:r>
          </a:p>
        </p:txBody>
      </p:sp>
      <p:sp>
        <p:nvSpPr>
          <p:cNvPr id="4" name="Rectángulo 3">
            <a:extLst>
              <a:ext uri="{FF2B5EF4-FFF2-40B4-BE49-F238E27FC236}">
                <a16:creationId xmlns:a16="http://schemas.microsoft.com/office/drawing/2014/main" id="{3C4B3057-AFD3-4D35-9490-10D31D03571D}"/>
              </a:ext>
            </a:extLst>
          </p:cNvPr>
          <p:cNvSpPr/>
          <p:nvPr/>
        </p:nvSpPr>
        <p:spPr>
          <a:xfrm>
            <a:off x="4231550" y="2133600"/>
            <a:ext cx="3728899" cy="4031873"/>
          </a:xfrm>
          <a:prstGeom prst="rect">
            <a:avLst/>
          </a:prstGeom>
        </p:spPr>
        <p:txBody>
          <a:bodyPr wrap="square">
            <a:spAutoFit/>
          </a:bodyPr>
          <a:lstStyle/>
          <a:p>
            <a:r>
              <a:rPr lang="en-US" sz="1600" dirty="0" err="1">
                <a:solidFill>
                  <a:srgbClr val="000000"/>
                </a:solidFill>
                <a:latin typeface="DejaVuSansMono"/>
              </a:rPr>
              <a:t>car_age</a:t>
            </a:r>
            <a:r>
              <a:rPr lang="en-US" sz="1600" dirty="0">
                <a:solidFill>
                  <a:srgbClr val="000000"/>
                </a:solidFill>
                <a:latin typeface="DejaVuSansMono"/>
              </a:rPr>
              <a:t> = </a:t>
            </a:r>
            <a:r>
              <a:rPr lang="en-US" sz="1600" dirty="0" err="1">
                <a:solidFill>
                  <a:srgbClr val="000000"/>
                </a:solidFill>
                <a:latin typeface="DejaVuSansMono"/>
              </a:rPr>
              <a:t>gets.to_f</a:t>
            </a:r>
            <a:r>
              <a:rPr lang="en-US" sz="1600" dirty="0">
                <a:solidFill>
                  <a:srgbClr val="000000"/>
                </a:solidFill>
                <a:latin typeface="DejaVuSansMono"/>
              </a:rPr>
              <a:t> </a:t>
            </a:r>
            <a:r>
              <a:rPr lang="en-US" sz="1600" i="1" dirty="0">
                <a:solidFill>
                  <a:srgbClr val="0F7C0F"/>
                </a:solidFill>
                <a:latin typeface="DejaVuSansMono-Oblique"/>
              </a:rPr>
              <a:t># let's assume it's 9.5</a:t>
            </a:r>
          </a:p>
          <a:p>
            <a:r>
              <a:rPr lang="es-CO" sz="1600" b="1" dirty="0">
                <a:solidFill>
                  <a:srgbClr val="91117D"/>
                </a:solidFill>
                <a:latin typeface="DejaVuSansMono-Bold"/>
              </a:rPr>
              <a:t>case </a:t>
            </a:r>
            <a:r>
              <a:rPr lang="es-CO" sz="1600" dirty="0" err="1">
                <a:solidFill>
                  <a:srgbClr val="000000"/>
                </a:solidFill>
                <a:latin typeface="DejaVuSansMono"/>
              </a:rPr>
              <a:t>car_age</a:t>
            </a:r>
            <a:endParaRPr lang="es-CO" sz="1600" dirty="0">
              <a:solidFill>
                <a:srgbClr val="000000"/>
              </a:solidFill>
              <a:latin typeface="DejaVuSansMono"/>
            </a:endParaRP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0..0</a:t>
            </a:r>
          </a:p>
          <a:p>
            <a:r>
              <a:rPr lang="en-US" sz="1600" dirty="0">
                <a:solidFill>
                  <a:srgbClr val="000000"/>
                </a:solidFill>
                <a:latin typeface="DejaVuSansMono"/>
              </a:rPr>
              <a:t>	puts </a:t>
            </a:r>
            <a:r>
              <a:rPr lang="en-US" sz="1600" i="1" dirty="0">
                <a:solidFill>
                  <a:srgbClr val="191191"/>
                </a:solidFill>
                <a:latin typeface="DejaVuSansMono-Oblique"/>
              </a:rPr>
              <a:t>"</a:t>
            </a:r>
            <a:r>
              <a:rPr lang="en-US" sz="1600" i="1" dirty="0" err="1">
                <a:solidFill>
                  <a:srgbClr val="191191"/>
                </a:solidFill>
                <a:latin typeface="DejaVuSansMono-Oblique"/>
              </a:rPr>
              <a:t>Mmm</a:t>
            </a:r>
            <a:r>
              <a:rPr lang="en-US" sz="1600" i="1" dirty="0">
                <a:solidFill>
                  <a:srgbClr val="191191"/>
                </a:solidFill>
                <a:latin typeface="DejaVuSansMono-Oblique"/>
              </a:rPr>
              <a:t>.. new car smell"</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1..2</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Nice</a:t>
            </a:r>
            <a:r>
              <a:rPr lang="es-CO" sz="1600" i="1" dirty="0">
                <a:solidFill>
                  <a:srgbClr val="191191"/>
                </a:solidFill>
                <a:latin typeface="DejaVuSansMono-Oblique"/>
              </a:rPr>
              <a:t> and new"</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3..9</a:t>
            </a:r>
          </a:p>
          <a:p>
            <a:r>
              <a:rPr lang="en-US" sz="1600" dirty="0">
                <a:solidFill>
                  <a:srgbClr val="000000"/>
                </a:solidFill>
                <a:latin typeface="DejaVuSansMono"/>
              </a:rPr>
              <a:t>	puts </a:t>
            </a:r>
            <a:r>
              <a:rPr lang="en-US" sz="1600" i="1" dirty="0">
                <a:solidFill>
                  <a:srgbClr val="191191"/>
                </a:solidFill>
                <a:latin typeface="DejaVuSansMono-Oblique"/>
              </a:rPr>
              <a:t>"Reliable but slightly dinged"</a:t>
            </a:r>
          </a:p>
          <a:p>
            <a:r>
              <a:rPr lang="es-CO" sz="1600" b="1" dirty="0" err="1">
                <a:solidFill>
                  <a:srgbClr val="91117D"/>
                </a:solidFill>
                <a:latin typeface="DejaVuSansMono-Bold"/>
              </a:rPr>
              <a:t>when</a:t>
            </a:r>
            <a:r>
              <a:rPr lang="es-CO" sz="1600" b="1" dirty="0">
                <a:solidFill>
                  <a:srgbClr val="91117D"/>
                </a:solidFill>
                <a:latin typeface="DejaVuSansMono-Bold"/>
              </a:rPr>
              <a:t> </a:t>
            </a:r>
            <a:r>
              <a:rPr lang="es-CO" sz="1600" dirty="0">
                <a:solidFill>
                  <a:srgbClr val="000000"/>
                </a:solidFill>
                <a:latin typeface="DejaVuSansMono"/>
              </a:rPr>
              <a:t>10..29</a:t>
            </a: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a:t>
            </a:r>
            <a:r>
              <a:rPr lang="es-CO" sz="1600" i="1" dirty="0" err="1">
                <a:solidFill>
                  <a:srgbClr val="191191"/>
                </a:solidFill>
                <a:latin typeface="DejaVuSansMono-Oblique"/>
              </a:rPr>
              <a:t>Clunker</a:t>
            </a:r>
            <a:r>
              <a:rPr lang="es-CO" sz="1600" i="1" dirty="0">
                <a:solidFill>
                  <a:srgbClr val="191191"/>
                </a:solidFill>
                <a:latin typeface="DejaVuSansMono-Oblique"/>
              </a:rPr>
              <a:t>"</a:t>
            </a:r>
          </a:p>
          <a:p>
            <a:r>
              <a:rPr lang="es-CO" sz="1600" b="1" dirty="0" err="1">
                <a:solidFill>
                  <a:srgbClr val="91117D"/>
                </a:solidFill>
                <a:latin typeface="DejaVuSansMono-Bold"/>
              </a:rPr>
              <a:t>else</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puts</a:t>
            </a:r>
            <a:r>
              <a:rPr lang="es-CO" sz="1600" dirty="0">
                <a:solidFill>
                  <a:srgbClr val="000000"/>
                </a:solidFill>
                <a:latin typeface="DejaVuSansMono"/>
              </a:rPr>
              <a:t> </a:t>
            </a:r>
            <a:r>
              <a:rPr lang="es-CO" sz="1600" i="1" dirty="0">
                <a:solidFill>
                  <a:srgbClr val="191191"/>
                </a:solidFill>
                <a:latin typeface="DejaVuSansMono-Oblique"/>
              </a:rPr>
              <a:t>"Vintage </a:t>
            </a:r>
            <a:r>
              <a:rPr lang="es-CO" sz="1600" i="1" dirty="0" err="1">
                <a:solidFill>
                  <a:srgbClr val="191191"/>
                </a:solidFill>
                <a:latin typeface="DejaVuSansMono-Oblique"/>
              </a:rPr>
              <a:t>gem</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i="1" dirty="0">
                <a:solidFill>
                  <a:srgbClr val="000000"/>
                </a:solidFill>
                <a:latin typeface="PalatinoLinotype-Italic"/>
              </a:rPr>
              <a:t>produces:</a:t>
            </a:r>
          </a:p>
          <a:p>
            <a:r>
              <a:rPr lang="es-CO" sz="1600" dirty="0">
                <a:solidFill>
                  <a:srgbClr val="000000"/>
                </a:solidFill>
                <a:latin typeface="DejaVuSansMono"/>
              </a:rPr>
              <a:t>Vintage </a:t>
            </a:r>
            <a:r>
              <a:rPr lang="es-CO" sz="1600" dirty="0" err="1">
                <a:solidFill>
                  <a:srgbClr val="000000"/>
                </a:solidFill>
                <a:latin typeface="DejaVuSansMono"/>
              </a:rPr>
              <a:t>gem</a:t>
            </a:r>
            <a:endParaRPr lang="es-CO" sz="4800" dirty="0"/>
          </a:p>
        </p:txBody>
      </p:sp>
    </p:spTree>
    <p:extLst>
      <p:ext uri="{BB962C8B-B14F-4D97-AF65-F5344CB8AC3E}">
        <p14:creationId xmlns:p14="http://schemas.microsoft.com/office/powerpoint/2010/main" val="4070423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9BB3F-D91E-4E30-9532-3860B34D0B21}"/>
              </a:ext>
            </a:extLst>
          </p:cNvPr>
          <p:cNvSpPr>
            <a:spLocks noGrp="1"/>
          </p:cNvSpPr>
          <p:nvPr>
            <p:ph type="title"/>
          </p:nvPr>
        </p:nvSpPr>
        <p:spPr/>
        <p:txBody>
          <a:bodyPr/>
          <a:lstStyle/>
          <a:p>
            <a:r>
              <a:rPr lang="es-CO" dirty="0"/>
              <a:t>Regular </a:t>
            </a:r>
            <a:r>
              <a:rPr lang="es-CO" dirty="0" err="1"/>
              <a:t>Expressions</a:t>
            </a:r>
            <a:endParaRPr lang="es-CO" dirty="0"/>
          </a:p>
        </p:txBody>
      </p:sp>
      <p:sp>
        <p:nvSpPr>
          <p:cNvPr id="3" name="Marcador de contenido 2">
            <a:extLst>
              <a:ext uri="{FF2B5EF4-FFF2-40B4-BE49-F238E27FC236}">
                <a16:creationId xmlns:a16="http://schemas.microsoft.com/office/drawing/2014/main" id="{FA73843A-73A1-441B-9216-CA5A778901E1}"/>
              </a:ext>
            </a:extLst>
          </p:cNvPr>
          <p:cNvSpPr>
            <a:spLocks noGrp="1"/>
          </p:cNvSpPr>
          <p:nvPr>
            <p:ph idx="1"/>
          </p:nvPr>
        </p:nvSpPr>
        <p:spPr/>
        <p:txBody>
          <a:bodyPr>
            <a:normAutofit/>
          </a:bodyPr>
          <a:lstStyle/>
          <a:p>
            <a:r>
              <a:rPr lang="en-US" dirty="0"/>
              <a:t>You can test a string to see whether it matches a pattern.</a:t>
            </a:r>
          </a:p>
          <a:p>
            <a:r>
              <a:rPr lang="en-US" dirty="0"/>
              <a:t>You can extract from a string the sections that match all or part of a pattern.</a:t>
            </a:r>
          </a:p>
          <a:p>
            <a:r>
              <a:rPr lang="en-US" dirty="0"/>
              <a:t>You can change the string, replacing parts that match a pattern.</a:t>
            </a:r>
          </a:p>
          <a:p>
            <a:pPr marL="0" indent="0">
              <a:buNone/>
            </a:pPr>
            <a:r>
              <a:rPr lang="en-US" dirty="0"/>
              <a:t>Ruby provides built-in support that makes pattern matching and substitution convenient and concise. </a:t>
            </a:r>
          </a:p>
          <a:p>
            <a:pPr marL="0" indent="0">
              <a:buNone/>
            </a:pPr>
            <a:r>
              <a:rPr lang="en-US" sz="1600" dirty="0">
                <a:solidFill>
                  <a:srgbClr val="000000"/>
                </a:solidFill>
                <a:latin typeface="DejaVuSansMono"/>
              </a:rPr>
              <a:t>	</a:t>
            </a:r>
            <a:r>
              <a:rPr lang="en-US" dirty="0"/>
              <a:t>Class</a:t>
            </a:r>
            <a:r>
              <a:rPr lang="en-US" sz="1600" dirty="0">
                <a:solidFill>
                  <a:srgbClr val="000000"/>
                </a:solidFill>
                <a:latin typeface="DejaVuSansMono"/>
              </a:rPr>
              <a:t> </a:t>
            </a:r>
            <a:r>
              <a:rPr lang="es-CO" sz="1600" dirty="0" err="1">
                <a:solidFill>
                  <a:srgbClr val="000000"/>
                </a:solidFill>
                <a:latin typeface="DejaVuSansMono"/>
              </a:rPr>
              <a:t>Regexp.new</a:t>
            </a:r>
            <a:r>
              <a:rPr lang="es-CO" sz="1600" dirty="0">
                <a:solidFill>
                  <a:srgbClr val="000000"/>
                </a:solidFill>
                <a:latin typeface="DejaVuSansMono"/>
              </a:rPr>
              <a:t>(</a:t>
            </a:r>
            <a:r>
              <a:rPr lang="es-CO" sz="1600" i="1" dirty="0">
                <a:solidFill>
                  <a:srgbClr val="191191"/>
                </a:solidFill>
                <a:latin typeface="DejaVuSansMono-Oblique"/>
              </a:rPr>
              <a:t>""</a:t>
            </a:r>
            <a:r>
              <a:rPr lang="es-CO" sz="1600" dirty="0">
                <a:solidFill>
                  <a:srgbClr val="000000"/>
                </a:solidFill>
                <a:latin typeface="DejaVuSansMono"/>
              </a:rPr>
              <a:t>)</a:t>
            </a:r>
            <a:endParaRPr lang="es-CO" sz="4400" dirty="0"/>
          </a:p>
        </p:txBody>
      </p:sp>
    </p:spTree>
    <p:extLst>
      <p:ext uri="{BB962C8B-B14F-4D97-AF65-F5344CB8AC3E}">
        <p14:creationId xmlns:p14="http://schemas.microsoft.com/office/powerpoint/2010/main" val="3509327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F09E1-8FEE-49C0-BC6C-D91B801F77E3}"/>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02461F81-301F-4DA7-A01D-9FCC17FBC84A}"/>
              </a:ext>
            </a:extLst>
          </p:cNvPr>
          <p:cNvSpPr>
            <a:spLocks noGrp="1"/>
          </p:cNvSpPr>
          <p:nvPr>
            <p:ph idx="1"/>
          </p:nvPr>
        </p:nvSpPr>
        <p:spPr/>
        <p:txBody>
          <a:bodyPr/>
          <a:lstStyle/>
          <a:p>
            <a:r>
              <a:rPr lang="en-US" dirty="0"/>
              <a:t>As we’ve seen, a method is defined using the keyword </a:t>
            </a:r>
            <a:r>
              <a:rPr lang="en-US" dirty="0">
                <a:solidFill>
                  <a:schemeClr val="accent1">
                    <a:lumMod val="60000"/>
                    <a:lumOff val="40000"/>
                  </a:schemeClr>
                </a:solidFill>
              </a:rPr>
              <a:t>def</a:t>
            </a:r>
            <a:r>
              <a:rPr lang="en-US" dirty="0"/>
              <a:t>. Method names should begin with a lowercase letter or </a:t>
            </a:r>
            <a:r>
              <a:rPr lang="en-US" dirty="0" err="1"/>
              <a:t>underscore,followed</a:t>
            </a:r>
            <a:r>
              <a:rPr lang="en-US" dirty="0"/>
              <a:t> by letters, digits, and underscores.</a:t>
            </a:r>
          </a:p>
          <a:p>
            <a:pPr marL="0" indent="0">
              <a:buNone/>
            </a:pPr>
            <a:endParaRPr lang="en-US" sz="800" i="1" dirty="0">
              <a:solidFill>
                <a:srgbClr val="0F7C0F"/>
              </a:solidFill>
              <a:latin typeface="DejaVuSansMono-Oblique"/>
            </a:endParaRPr>
          </a:p>
        </p:txBody>
      </p:sp>
      <p:sp>
        <p:nvSpPr>
          <p:cNvPr id="4" name="Rectángulo 3">
            <a:extLst>
              <a:ext uri="{FF2B5EF4-FFF2-40B4-BE49-F238E27FC236}">
                <a16:creationId xmlns:a16="http://schemas.microsoft.com/office/drawing/2014/main" id="{AAB1C252-3CE4-4A29-BF0B-C8A60887CF30}"/>
              </a:ext>
            </a:extLst>
          </p:cNvPr>
          <p:cNvSpPr/>
          <p:nvPr/>
        </p:nvSpPr>
        <p:spPr>
          <a:xfrm>
            <a:off x="3233530" y="3908364"/>
            <a:ext cx="6321289" cy="1938992"/>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cool_dude</a:t>
            </a:r>
            <a:r>
              <a:rPr lang="en-US" sz="1600" dirty="0">
                <a:solidFill>
                  <a:srgbClr val="000000"/>
                </a:solidFill>
                <a:latin typeface="DejaVuSansMono"/>
              </a:rPr>
              <a:t>(</a:t>
            </a:r>
            <a:r>
              <a:rPr lang="en-US" sz="1600" dirty="0" err="1">
                <a:solidFill>
                  <a:srgbClr val="000000"/>
                </a:solidFill>
                <a:latin typeface="DejaVuSansMono"/>
              </a:rPr>
              <a:t>arg1</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"Miles"</a:t>
            </a:r>
            <a:r>
              <a:rPr lang="en-US" sz="1600" dirty="0">
                <a:solidFill>
                  <a:srgbClr val="000000"/>
                </a:solidFill>
                <a:latin typeface="DejaVuSansMono"/>
              </a:rPr>
              <a:t>, </a:t>
            </a:r>
            <a:r>
              <a:rPr lang="en-US" sz="1600" dirty="0" err="1">
                <a:solidFill>
                  <a:srgbClr val="000000"/>
                </a:solidFill>
                <a:latin typeface="DejaVuSansMono"/>
              </a:rPr>
              <a:t>arg2</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"Coltrane"</a:t>
            </a:r>
            <a:r>
              <a:rPr lang="en-US" sz="1600" dirty="0">
                <a:solidFill>
                  <a:srgbClr val="000000"/>
                </a:solidFill>
                <a:latin typeface="DejaVuSansMono"/>
              </a:rPr>
              <a:t>, </a:t>
            </a:r>
            <a:r>
              <a:rPr lang="en-US" sz="1600" dirty="0" err="1">
                <a:solidFill>
                  <a:srgbClr val="000000"/>
                </a:solidFill>
                <a:latin typeface="DejaVuSansMono"/>
              </a:rPr>
              <a:t>arg3</a:t>
            </a:r>
            <a:r>
              <a:rPr lang="en-US" sz="1600" dirty="0">
                <a:solidFill>
                  <a:schemeClr val="accent1">
                    <a:lumMod val="60000"/>
                    <a:lumOff val="40000"/>
                  </a:schemeClr>
                </a:solidFill>
                <a:latin typeface="DejaVuSansMono"/>
              </a:rPr>
              <a:t>=</a:t>
            </a:r>
            <a:r>
              <a:rPr lang="en-US" sz="1600" i="1" dirty="0">
                <a:solidFill>
                  <a:srgbClr val="191191"/>
                </a:solidFill>
                <a:latin typeface="DejaVuSansMono-Oblique"/>
              </a:rPr>
              <a:t>"Roach"</a:t>
            </a:r>
            <a:r>
              <a:rPr lang="en-US" sz="1600" dirty="0">
                <a:solidFill>
                  <a:srgbClr val="000000"/>
                </a:solidFill>
                <a:latin typeface="DejaVuSansMono"/>
              </a:rPr>
              <a:t>)</a:t>
            </a:r>
          </a:p>
          <a:p>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arg1</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arg2</a:t>
            </a:r>
            <a:r>
              <a:rPr lang="es-CO" sz="1600" dirty="0">
                <a:solidFill>
                  <a:srgbClr val="000000"/>
                </a:solidFill>
                <a:latin typeface="DejaVuSansMono"/>
              </a:rPr>
              <a:t>}</a:t>
            </a:r>
            <a:r>
              <a:rPr lang="es-CO" sz="1600" i="1" dirty="0">
                <a:solidFill>
                  <a:srgbClr val="191191"/>
                </a:solidFill>
                <a:latin typeface="DejaVuSansMono-Oblique"/>
              </a:rPr>
              <a:t>, </a:t>
            </a:r>
            <a:r>
              <a:rPr lang="es-CO" sz="1600" dirty="0">
                <a:solidFill>
                  <a:srgbClr val="000000"/>
                </a:solidFill>
                <a:latin typeface="DejaVuSansMono"/>
              </a:rPr>
              <a:t>#{</a:t>
            </a:r>
            <a:r>
              <a:rPr lang="es-CO" sz="1600" dirty="0" err="1">
                <a:solidFill>
                  <a:srgbClr val="000000"/>
                </a:solidFill>
                <a:latin typeface="DejaVuSansMono"/>
              </a:rPr>
              <a:t>arg3</a:t>
            </a:r>
            <a:r>
              <a:rPr lang="es-CO" sz="1600" dirty="0">
                <a:solidFill>
                  <a:srgbClr val="000000"/>
                </a:solidFill>
                <a:latin typeface="DejaVuSansMono"/>
              </a:rPr>
              <a:t>}</a:t>
            </a:r>
            <a:r>
              <a:rPr lang="es-CO" sz="1600" i="1" dirty="0">
                <a:solidFill>
                  <a:srgbClr val="191191"/>
                </a:solidFill>
                <a:latin typeface="DejaVuSansMono-Oblique"/>
              </a:rPr>
              <a:t>."</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dirty="0" err="1">
                <a:solidFill>
                  <a:srgbClr val="000000"/>
                </a:solidFill>
                <a:latin typeface="DejaVuSansMono"/>
              </a:rPr>
              <a:t>cool_dude</a:t>
            </a:r>
            <a:r>
              <a:rPr lang="es-CO" dirty="0">
                <a:solidFill>
                  <a:srgbClr val="000000"/>
                </a:solidFill>
                <a:latin typeface="DejaVuSansMono"/>
              </a:rPr>
              <a:t> </a:t>
            </a:r>
            <a:r>
              <a:rPr lang="es-CO" i="1" dirty="0">
                <a:solidFill>
                  <a:srgbClr val="0F7C0F"/>
                </a:solidFill>
                <a:latin typeface="DejaVuSansMono-Oblique"/>
              </a:rPr>
              <a:t># =&gt; "Miles, </a:t>
            </a:r>
            <a:r>
              <a:rPr lang="es-CO" i="1" dirty="0" err="1">
                <a:solidFill>
                  <a:srgbClr val="0F7C0F"/>
                </a:solidFill>
                <a:latin typeface="DejaVuSansMono-Oblique"/>
              </a:rPr>
              <a:t>Coltrane</a:t>
            </a:r>
            <a:r>
              <a:rPr lang="es-CO" i="1" dirty="0">
                <a:solidFill>
                  <a:srgbClr val="0F7C0F"/>
                </a:solidFill>
                <a:latin typeface="DejaVuSansMono-Oblique"/>
              </a:rPr>
              <a:t>, </a:t>
            </a:r>
            <a:r>
              <a:rPr lang="es-CO" i="1" dirty="0" err="1">
                <a:solidFill>
                  <a:srgbClr val="0F7C0F"/>
                </a:solidFill>
                <a:latin typeface="DejaVuSansMono-Oblique"/>
              </a:rPr>
              <a:t>Roach</a:t>
            </a:r>
            <a:r>
              <a:rPr lang="es-CO" i="1" dirty="0">
                <a:solidFill>
                  <a:srgbClr val="0F7C0F"/>
                </a:solidFill>
                <a:latin typeface="DejaVuSansMono-Oblique"/>
              </a:rPr>
              <a:t>."</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0F7C0F"/>
                </a:solidFill>
                <a:latin typeface="DejaVuSansMono-Oblique"/>
              </a:rPr>
              <a:t># =&gt; "Bart, Coltrane, Roach."</a:t>
            </a:r>
          </a:p>
          <a:p>
            <a:r>
              <a:rPr lang="en-US" dirty="0" err="1">
                <a:solidFill>
                  <a:srgbClr val="000000"/>
                </a:solidFill>
                <a:latin typeface="DejaVuSansMono"/>
              </a:rPr>
              <a:t>cool_dude</a:t>
            </a:r>
            <a:r>
              <a:rPr lang="en-US" dirty="0">
                <a:solidFill>
                  <a:srgbClr val="000000"/>
                </a:solidFill>
                <a:latin typeface="DejaVuSansMono"/>
              </a:rPr>
              <a:t>(</a:t>
            </a:r>
            <a:r>
              <a:rPr lang="en-US" i="1" dirty="0">
                <a:solidFill>
                  <a:srgbClr val="191191"/>
                </a:solidFill>
                <a:latin typeface="DejaVuSansMono-Oblique"/>
              </a:rPr>
              <a:t>"Bart"</a:t>
            </a:r>
            <a:r>
              <a:rPr lang="en-US" dirty="0">
                <a:solidFill>
                  <a:srgbClr val="000000"/>
                </a:solidFill>
                <a:latin typeface="DejaVuSansMono"/>
              </a:rPr>
              <a:t>, </a:t>
            </a:r>
            <a:r>
              <a:rPr lang="en-US" i="1" dirty="0">
                <a:solidFill>
                  <a:srgbClr val="191191"/>
                </a:solidFill>
                <a:latin typeface="DejaVuSansMono-Oblique"/>
              </a:rPr>
              <a:t>"Elwood"</a:t>
            </a:r>
            <a:r>
              <a:rPr lang="en-US" dirty="0">
                <a:solidFill>
                  <a:srgbClr val="000000"/>
                </a:solidFill>
                <a:latin typeface="DejaVuSansMono"/>
              </a:rPr>
              <a:t>) </a:t>
            </a:r>
            <a:r>
              <a:rPr lang="en-US" i="1" dirty="0">
                <a:solidFill>
                  <a:srgbClr val="0F7C0F"/>
                </a:solidFill>
                <a:latin typeface="DejaVuSansMono-Oblique"/>
              </a:rPr>
              <a:t># =&gt; "Bart, Elwood, Roach."</a:t>
            </a:r>
          </a:p>
          <a:p>
            <a:r>
              <a:rPr lang="es-CO" dirty="0" err="1">
                <a:solidFill>
                  <a:srgbClr val="000000"/>
                </a:solidFill>
                <a:latin typeface="DejaVuSansMono"/>
              </a:rPr>
              <a:t>cool_dude</a:t>
            </a:r>
            <a:r>
              <a:rPr lang="es-CO" dirty="0">
                <a:solidFill>
                  <a:srgbClr val="000000"/>
                </a:solidFill>
                <a:latin typeface="DejaVuSansMono"/>
              </a:rPr>
              <a:t>(</a:t>
            </a:r>
            <a:r>
              <a:rPr lang="es-CO" i="1" dirty="0">
                <a:solidFill>
                  <a:srgbClr val="191191"/>
                </a:solidFill>
                <a:latin typeface="DejaVuSansMono-Oblique"/>
              </a:rPr>
              <a:t>"Bart"</a:t>
            </a:r>
            <a:r>
              <a:rPr lang="es-CO" dirty="0">
                <a:solidFill>
                  <a:srgbClr val="000000"/>
                </a:solidFill>
                <a:latin typeface="DejaVuSansMono"/>
              </a:rPr>
              <a:t>, </a:t>
            </a:r>
            <a:r>
              <a:rPr lang="es-CO" i="1" dirty="0">
                <a:solidFill>
                  <a:srgbClr val="191191"/>
                </a:solidFill>
                <a:latin typeface="DejaVuSansMono-Oblique"/>
              </a:rPr>
              <a:t>"Elwood"</a:t>
            </a:r>
            <a:r>
              <a:rPr lang="es-CO" dirty="0">
                <a:solidFill>
                  <a:srgbClr val="000000"/>
                </a:solidFill>
                <a:latin typeface="DejaVuSansMono"/>
              </a:rPr>
              <a:t>, </a:t>
            </a:r>
            <a:r>
              <a:rPr lang="es-CO" i="1" dirty="0">
                <a:solidFill>
                  <a:srgbClr val="191191"/>
                </a:solidFill>
                <a:latin typeface="DejaVuSansMono-Oblique"/>
              </a:rPr>
              <a:t>"Linus"</a:t>
            </a:r>
            <a:r>
              <a:rPr lang="es-CO" dirty="0">
                <a:solidFill>
                  <a:srgbClr val="000000"/>
                </a:solidFill>
                <a:latin typeface="DejaVuSansMono"/>
              </a:rPr>
              <a:t>) </a:t>
            </a:r>
            <a:r>
              <a:rPr lang="es-CO" i="1" dirty="0">
                <a:solidFill>
                  <a:srgbClr val="0F7C0F"/>
                </a:solidFill>
                <a:latin typeface="DejaVuSansMono-Oblique"/>
              </a:rPr>
              <a:t># =&gt; "Bart, Elwood, Linus."</a:t>
            </a:r>
            <a:endParaRPr lang="es-CO" sz="11500" dirty="0"/>
          </a:p>
        </p:txBody>
      </p:sp>
      <p:sp>
        <p:nvSpPr>
          <p:cNvPr id="5" name="Rectángulo 4">
            <a:extLst>
              <a:ext uri="{FF2B5EF4-FFF2-40B4-BE49-F238E27FC236}">
                <a16:creationId xmlns:a16="http://schemas.microsoft.com/office/drawing/2014/main" id="{DAD11ABA-4720-40E7-9C8C-C4B815FB4363}"/>
              </a:ext>
            </a:extLst>
          </p:cNvPr>
          <p:cNvSpPr/>
          <p:nvPr/>
        </p:nvSpPr>
        <p:spPr>
          <a:xfrm>
            <a:off x="3233530" y="3013501"/>
            <a:ext cx="4002157" cy="830997"/>
          </a:xfrm>
          <a:prstGeom prst="rect">
            <a:avLst/>
          </a:prstGeom>
        </p:spPr>
        <p:txBody>
          <a:bodyPr wrap="square">
            <a:spAutoFit/>
          </a:bodyPr>
          <a:lstStyle/>
          <a:p>
            <a:r>
              <a:rPr lang="en-US" sz="1600" b="1" dirty="0">
                <a:solidFill>
                  <a:srgbClr val="91117D"/>
                </a:solidFill>
                <a:latin typeface="DejaVuSansMono-Bold"/>
              </a:rPr>
              <a:t>def </a:t>
            </a:r>
            <a:r>
              <a:rPr lang="en-US" sz="1600" dirty="0" err="1">
                <a:solidFill>
                  <a:srgbClr val="000000"/>
                </a:solidFill>
                <a:latin typeface="DejaVuSansMono"/>
              </a:rPr>
              <a:t>my_other_new_method</a:t>
            </a:r>
            <a:r>
              <a:rPr lang="en-US" sz="1600" dirty="0">
                <a:solidFill>
                  <a:srgbClr val="000000"/>
                </a:solidFill>
                <a:latin typeface="DejaVuSansMono"/>
              </a:rPr>
              <a:t> </a:t>
            </a:r>
            <a:r>
              <a:rPr lang="en-US" sz="1600" i="1" dirty="0">
                <a:solidFill>
                  <a:srgbClr val="0F7C0F"/>
                </a:solidFill>
                <a:latin typeface="DejaVuSansMono-Oblique"/>
              </a:rPr>
              <a:t># No arguments</a:t>
            </a:r>
          </a:p>
          <a:p>
            <a:r>
              <a:rPr lang="en-US" sz="1600" i="1" dirty="0">
                <a:solidFill>
                  <a:srgbClr val="0F7C0F"/>
                </a:solidFill>
                <a:latin typeface="DejaVuSansMono-Oblique"/>
              </a:rPr>
              <a:t># Code for the method would go here</a:t>
            </a:r>
          </a:p>
          <a:p>
            <a:r>
              <a:rPr lang="es-CO" sz="1600" b="1" dirty="0" err="1">
                <a:solidFill>
                  <a:srgbClr val="91117D"/>
                </a:solidFill>
                <a:latin typeface="DejaVuSansMono-Bold"/>
              </a:rPr>
              <a:t>end</a:t>
            </a:r>
            <a:endParaRPr lang="es-CO" sz="4800" dirty="0"/>
          </a:p>
        </p:txBody>
      </p:sp>
      <p:sp>
        <p:nvSpPr>
          <p:cNvPr id="6" name="Rectángulo 5">
            <a:extLst>
              <a:ext uri="{FF2B5EF4-FFF2-40B4-BE49-F238E27FC236}">
                <a16:creationId xmlns:a16="http://schemas.microsoft.com/office/drawing/2014/main" id="{2379A9B7-D3E3-46F0-81F8-C5A1BD5056B7}"/>
              </a:ext>
            </a:extLst>
          </p:cNvPr>
          <p:cNvSpPr/>
          <p:nvPr/>
        </p:nvSpPr>
        <p:spPr>
          <a:xfrm>
            <a:off x="5342599" y="6049224"/>
            <a:ext cx="1010213"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ticket.sort</a:t>
            </a:r>
            <a:r>
              <a:rPr lang="es-CO" sz="1200" dirty="0">
                <a:solidFill>
                  <a:schemeClr val="tx1">
                    <a:lumMod val="75000"/>
                    <a:lumOff val="25000"/>
                  </a:schemeClr>
                </a:solidFill>
              </a:rPr>
              <a:t>!</a:t>
            </a:r>
          </a:p>
        </p:txBody>
      </p:sp>
    </p:spTree>
    <p:extLst>
      <p:ext uri="{BB962C8B-B14F-4D97-AF65-F5344CB8AC3E}">
        <p14:creationId xmlns:p14="http://schemas.microsoft.com/office/powerpoint/2010/main" val="275477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BA755-D76B-41BC-A237-60D33077A6D7}"/>
              </a:ext>
            </a:extLst>
          </p:cNvPr>
          <p:cNvSpPr>
            <a:spLocks noGrp="1"/>
          </p:cNvSpPr>
          <p:nvPr>
            <p:ph type="title"/>
          </p:nvPr>
        </p:nvSpPr>
        <p:spPr/>
        <p:txBody>
          <a:bodyPr/>
          <a:lstStyle/>
          <a:p>
            <a:r>
              <a:rPr lang="es-CO" dirty="0" err="1"/>
              <a:t>Classes</a:t>
            </a:r>
            <a:r>
              <a:rPr lang="es-CO" dirty="0"/>
              <a:t>, </a:t>
            </a:r>
            <a:r>
              <a:rPr lang="es-CO" dirty="0" err="1"/>
              <a:t>Objects</a:t>
            </a:r>
            <a:r>
              <a:rPr lang="es-CO" dirty="0"/>
              <a:t>, and Variables</a:t>
            </a:r>
          </a:p>
        </p:txBody>
      </p:sp>
      <p:sp>
        <p:nvSpPr>
          <p:cNvPr id="3" name="Marcador de contenido 2">
            <a:extLst>
              <a:ext uri="{FF2B5EF4-FFF2-40B4-BE49-F238E27FC236}">
                <a16:creationId xmlns:a16="http://schemas.microsoft.com/office/drawing/2014/main" id="{F36D887C-4C37-4D27-B830-60D88AD4950B}"/>
              </a:ext>
            </a:extLst>
          </p:cNvPr>
          <p:cNvSpPr>
            <a:spLocks noGrp="1"/>
          </p:cNvSpPr>
          <p:nvPr>
            <p:ph idx="1"/>
          </p:nvPr>
        </p:nvSpPr>
        <p:spPr/>
        <p:txBody>
          <a:bodyPr>
            <a:normAutofit/>
          </a:bodyPr>
          <a:lstStyle/>
          <a:p>
            <a:pPr marL="0" indent="0">
              <a:buNone/>
            </a:pPr>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BookInStock</a:t>
            </a:r>
            <a:endParaRPr lang="es-CO" dirty="0">
              <a:solidFill>
                <a:srgbClr val="000000"/>
              </a:solidFill>
              <a:latin typeface="DejaVuSansMono"/>
            </a:endParaRPr>
          </a:p>
          <a:p>
            <a:pPr marL="457200" lvl="1" indent="0">
              <a:buNone/>
            </a:pPr>
            <a:r>
              <a:rPr lang="es-CO" sz="1800" b="1" dirty="0" err="1">
                <a:solidFill>
                  <a:srgbClr val="91117D"/>
                </a:solidFill>
                <a:latin typeface="DejaVuSansMono-Bold"/>
              </a:rPr>
              <a:t>def</a:t>
            </a:r>
            <a:r>
              <a:rPr lang="es-CO" sz="1800" b="1" dirty="0">
                <a:solidFill>
                  <a:srgbClr val="91117D"/>
                </a:solidFill>
                <a:latin typeface="DejaVuSansMono-Bold"/>
              </a:rPr>
              <a:t> </a:t>
            </a:r>
            <a:r>
              <a:rPr lang="es-CO" sz="1800" dirty="0" err="1">
                <a:solidFill>
                  <a:srgbClr val="000000"/>
                </a:solidFill>
                <a:highlight>
                  <a:srgbClr val="FFFF00"/>
                </a:highlight>
                <a:latin typeface="DejaVuSansMono"/>
              </a:rPr>
              <a:t>initialize</a:t>
            </a: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a:t>
            </a:r>
            <a:r>
              <a:rPr lang="es-CO" sz="1800" dirty="0" err="1">
                <a:solidFill>
                  <a:srgbClr val="000000"/>
                </a:solidFill>
                <a:latin typeface="DejaVuSansMono"/>
              </a:rPr>
              <a:t>price</a:t>
            </a:r>
            <a:r>
              <a:rPr lang="es-CO" sz="1800" dirty="0">
                <a:solidFill>
                  <a:srgbClr val="000000"/>
                </a:solidFill>
                <a:latin typeface="DejaVuSansMono"/>
              </a:rPr>
              <a:t>)</a:t>
            </a:r>
          </a:p>
          <a:p>
            <a:pPr marL="914400" lvl="2" indent="0">
              <a:buNone/>
            </a:pPr>
            <a:r>
              <a:rPr lang="es-CO" sz="1800" dirty="0">
                <a:solidFill>
                  <a:srgbClr val="000000"/>
                </a:solidFill>
                <a:latin typeface="DejaVuSansMono"/>
              </a:rPr>
              <a:t>@</a:t>
            </a:r>
            <a:r>
              <a:rPr lang="es-CO" sz="1800" dirty="0" err="1">
                <a:solidFill>
                  <a:srgbClr val="000000"/>
                </a:solidFill>
                <a:latin typeface="DejaVuSansMono"/>
              </a:rPr>
              <a:t>isbn</a:t>
            </a:r>
            <a:r>
              <a:rPr lang="es-CO" sz="1800" dirty="0">
                <a:solidFill>
                  <a:srgbClr val="000000"/>
                </a:solidFill>
                <a:latin typeface="DejaVuSansMono"/>
              </a:rPr>
              <a:t> = </a:t>
            </a:r>
            <a:r>
              <a:rPr lang="es-CO" sz="1800" dirty="0" err="1">
                <a:solidFill>
                  <a:srgbClr val="000000"/>
                </a:solidFill>
                <a:latin typeface="DejaVuSansMono"/>
              </a:rPr>
              <a:t>isbn</a:t>
            </a:r>
            <a:endParaRPr lang="es-CO" sz="1800" dirty="0">
              <a:solidFill>
                <a:srgbClr val="000000"/>
              </a:solidFill>
              <a:latin typeface="DejaVuSansMono"/>
            </a:endParaRPr>
          </a:p>
          <a:p>
            <a:pPr marL="914400" lvl="2" indent="0">
              <a:buNone/>
            </a:pP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 = </a:t>
            </a:r>
            <a:r>
              <a:rPr lang="es-CO" sz="1800" dirty="0" err="1">
                <a:solidFill>
                  <a:srgbClr val="000000"/>
                </a:solidFill>
                <a:latin typeface="DejaVuSansMono"/>
              </a:rPr>
              <a:t>Float</a:t>
            </a:r>
            <a:r>
              <a:rPr lang="es-CO" sz="1800" dirty="0">
                <a:solidFill>
                  <a:srgbClr val="000000"/>
                </a:solidFill>
                <a:latin typeface="DejaVuSansMono"/>
              </a:rPr>
              <a:t>(</a:t>
            </a:r>
            <a:r>
              <a:rPr lang="es-CO" sz="1800" dirty="0" err="1">
                <a:solidFill>
                  <a:srgbClr val="000000"/>
                </a:solidFill>
                <a:latin typeface="DejaVuSansMono"/>
              </a:rPr>
              <a:t>price</a:t>
            </a:r>
            <a:r>
              <a:rPr lang="es-CO" sz="1800" dirty="0">
                <a:solidFill>
                  <a:srgbClr val="000000"/>
                </a:solidFill>
                <a:latin typeface="DejaVuSansMono"/>
              </a:rPr>
              <a:t>)</a:t>
            </a:r>
          </a:p>
          <a:p>
            <a:pPr marL="457200" lvl="1" indent="0">
              <a:buNone/>
            </a:pPr>
            <a:r>
              <a:rPr lang="es-CO" sz="1800" b="1" dirty="0" err="1">
                <a:solidFill>
                  <a:srgbClr val="91117D"/>
                </a:solidFill>
                <a:latin typeface="DejaVuSansMono-Bold"/>
              </a:rPr>
              <a:t>end</a:t>
            </a:r>
            <a:endParaRPr lang="es-CO" sz="1800" b="1" dirty="0">
              <a:solidFill>
                <a:srgbClr val="91117D"/>
              </a:solidFill>
              <a:latin typeface="DejaVuSansMono-Bold"/>
            </a:endParaRPr>
          </a:p>
          <a:p>
            <a:pPr marL="0" indent="0">
              <a:buNone/>
            </a:pPr>
            <a:r>
              <a:rPr lang="es-CO" b="1" dirty="0" err="1">
                <a:solidFill>
                  <a:srgbClr val="91117D"/>
                </a:solidFill>
                <a:latin typeface="DejaVuSansMono-Bold"/>
              </a:rPr>
              <a:t>End</a:t>
            </a:r>
            <a:endParaRPr lang="es-CO" b="1" dirty="0">
              <a:solidFill>
                <a:srgbClr val="91117D"/>
              </a:solidFill>
              <a:latin typeface="DejaVuSansMono-Bold"/>
            </a:endParaRPr>
          </a:p>
          <a:p>
            <a:r>
              <a:rPr lang="en-US" dirty="0"/>
              <a:t>initialize is a special method in Ruby programs. When you call </a:t>
            </a:r>
            <a:r>
              <a:rPr lang="en-US" dirty="0" err="1">
                <a:solidFill>
                  <a:schemeClr val="accent1">
                    <a:lumMod val="60000"/>
                    <a:lumOff val="40000"/>
                  </a:schemeClr>
                </a:solidFill>
              </a:rPr>
              <a:t>BookInStock.new</a:t>
            </a:r>
            <a:r>
              <a:rPr lang="en-US" dirty="0">
                <a:solidFill>
                  <a:schemeClr val="accent1">
                    <a:lumMod val="60000"/>
                    <a:lumOff val="40000"/>
                  </a:schemeClr>
                </a:solidFill>
              </a:rPr>
              <a:t> </a:t>
            </a:r>
            <a:r>
              <a:rPr lang="en-US" dirty="0"/>
              <a:t>to create a </a:t>
            </a:r>
            <a:r>
              <a:rPr lang="en-US" dirty="0" err="1"/>
              <a:t>newobject</a:t>
            </a:r>
            <a:r>
              <a:rPr lang="en-US" dirty="0"/>
              <a:t>, Ruby allocates some memory to hold an uninitialized object and then calls that object’s </a:t>
            </a:r>
            <a:r>
              <a:rPr lang="es-CO" dirty="0" err="1"/>
              <a:t>initialize</a:t>
            </a:r>
            <a:r>
              <a:rPr lang="es-CO" dirty="0"/>
              <a:t> </a:t>
            </a:r>
            <a:r>
              <a:rPr lang="es-CO" dirty="0" err="1"/>
              <a:t>method</a:t>
            </a:r>
            <a:endParaRPr lang="es-CO" dirty="0"/>
          </a:p>
          <a:p>
            <a:pPr marL="0" indent="0">
              <a:buNone/>
            </a:pPr>
            <a:r>
              <a:rPr lang="en-US" dirty="0" err="1"/>
              <a:t>b1</a:t>
            </a:r>
            <a:r>
              <a:rPr lang="en-US" dirty="0"/>
              <a:t> = </a:t>
            </a:r>
            <a:r>
              <a:rPr lang="en-US" dirty="0" err="1">
                <a:solidFill>
                  <a:schemeClr val="accent1">
                    <a:lumMod val="60000"/>
                    <a:lumOff val="40000"/>
                  </a:schemeClr>
                </a:solidFill>
              </a:rPr>
              <a:t>BookInStock.new</a:t>
            </a:r>
            <a:r>
              <a:rPr lang="en-US" dirty="0"/>
              <a:t>(</a:t>
            </a:r>
            <a:r>
              <a:rPr lang="en-US" i="1" dirty="0"/>
              <a:t>"</a:t>
            </a:r>
            <a:r>
              <a:rPr lang="en-US" i="1" dirty="0" err="1"/>
              <a:t>isbn1</a:t>
            </a:r>
            <a:r>
              <a:rPr lang="en-US" i="1" dirty="0"/>
              <a:t>"</a:t>
            </a:r>
            <a:r>
              <a:rPr lang="en-US" dirty="0"/>
              <a:t>, 3)</a:t>
            </a:r>
            <a:endParaRPr lang="es-CO" dirty="0"/>
          </a:p>
        </p:txBody>
      </p:sp>
    </p:spTree>
    <p:extLst>
      <p:ext uri="{BB962C8B-B14F-4D97-AF65-F5344CB8AC3E}">
        <p14:creationId xmlns:p14="http://schemas.microsoft.com/office/powerpoint/2010/main" val="308207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28826-8C3D-44CC-904B-579F015CA38B}"/>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9B05CD1E-C4D7-48A1-A61D-CDA905E5757E}"/>
              </a:ext>
            </a:extLst>
          </p:cNvPr>
          <p:cNvSpPr>
            <a:spLocks noGrp="1"/>
          </p:cNvSpPr>
          <p:nvPr>
            <p:ph idx="1"/>
          </p:nvPr>
        </p:nvSpPr>
        <p:spPr/>
        <p:txBody>
          <a:bodyPr/>
          <a:lstStyle/>
          <a:p>
            <a:r>
              <a:rPr lang="es-CO" b="1" dirty="0"/>
              <a:t>Variable-</a:t>
            </a:r>
            <a:r>
              <a:rPr lang="es-CO" b="1" dirty="0" err="1"/>
              <a:t>Length</a:t>
            </a:r>
            <a:r>
              <a:rPr lang="es-CO" b="1" dirty="0"/>
              <a:t> </a:t>
            </a:r>
            <a:r>
              <a:rPr lang="es-CO" b="1" dirty="0" err="1"/>
              <a:t>Argument</a:t>
            </a:r>
            <a:r>
              <a:rPr lang="es-CO" b="1" dirty="0"/>
              <a:t> </a:t>
            </a:r>
            <a:r>
              <a:rPr lang="es-CO" b="1" dirty="0" err="1"/>
              <a:t>Lists</a:t>
            </a:r>
            <a:endParaRPr lang="es-CO" b="1" dirty="0"/>
          </a:p>
          <a:p>
            <a:pPr lvl="1"/>
            <a:r>
              <a:rPr lang="en-US" sz="1800" dirty="0">
                <a:latin typeface="PalatinoLinotype-Roman"/>
              </a:rPr>
              <a:t>This is sometimes called </a:t>
            </a:r>
            <a:r>
              <a:rPr lang="en-US" sz="1800" i="1" dirty="0">
                <a:latin typeface="PalatinoLinotype-Italic"/>
              </a:rPr>
              <a:t>splatting an argument </a:t>
            </a:r>
            <a:r>
              <a:rPr lang="en-US" sz="1800" dirty="0">
                <a:latin typeface="PalatinoLinotype-Roman"/>
              </a:rPr>
              <a:t>(presumably because the </a:t>
            </a:r>
            <a:r>
              <a:rPr lang="en-US" sz="1800" dirty="0">
                <a:solidFill>
                  <a:schemeClr val="accent1">
                    <a:lumMod val="60000"/>
                    <a:lumOff val="40000"/>
                  </a:schemeClr>
                </a:solidFill>
                <a:latin typeface="PalatinoLinotype-Roman"/>
              </a:rPr>
              <a:t>asterisk</a:t>
            </a:r>
            <a:r>
              <a:rPr lang="en-US" sz="1800" dirty="0">
                <a:latin typeface="PalatinoLinotype-Roman"/>
              </a:rPr>
              <a:t> looks somewhat like a bug after hitting the windscreen of a fast-moving car).</a:t>
            </a:r>
            <a:endParaRPr lang="es-CO" sz="1800" dirty="0"/>
          </a:p>
        </p:txBody>
      </p:sp>
      <p:sp>
        <p:nvSpPr>
          <p:cNvPr id="4" name="Rectángulo 3">
            <a:extLst>
              <a:ext uri="{FF2B5EF4-FFF2-40B4-BE49-F238E27FC236}">
                <a16:creationId xmlns:a16="http://schemas.microsoft.com/office/drawing/2014/main" id="{DDE1D4AB-7F35-4C48-99EF-D20F31711F77}"/>
              </a:ext>
            </a:extLst>
          </p:cNvPr>
          <p:cNvSpPr/>
          <p:nvPr/>
        </p:nvSpPr>
        <p:spPr>
          <a:xfrm>
            <a:off x="3710608" y="3306794"/>
            <a:ext cx="6679095" cy="1754326"/>
          </a:xfrm>
          <a:prstGeom prst="rect">
            <a:avLst/>
          </a:prstGeom>
        </p:spPr>
        <p:txBody>
          <a:bodyPr wrap="square">
            <a:spAutoFit/>
          </a:bodyPr>
          <a:lstStyle/>
          <a:p>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varargs</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 </a:t>
            </a:r>
            <a:r>
              <a:rPr lang="es-CO" dirty="0">
                <a:solidFill>
                  <a:schemeClr val="accent1">
                    <a:lumMod val="60000"/>
                    <a:lumOff val="40000"/>
                  </a:schemeClr>
                </a:solidFill>
                <a:latin typeface="DejaVuSansMono"/>
              </a:rPr>
              <a:t>*</a:t>
            </a:r>
            <a:r>
              <a:rPr lang="es-CO" dirty="0" err="1">
                <a:solidFill>
                  <a:srgbClr val="000000"/>
                </a:solidFill>
                <a:latin typeface="DejaVuSansMono"/>
              </a:rPr>
              <a:t>rest</a:t>
            </a:r>
            <a:r>
              <a:rPr lang="es-CO" dirty="0">
                <a:solidFill>
                  <a:srgbClr val="000000"/>
                </a:solidFill>
                <a:latin typeface="DejaVuSansMono"/>
              </a:rPr>
              <a:t>)</a:t>
            </a:r>
          </a:p>
          <a:p>
            <a:r>
              <a:rPr lang="es-CO" i="1" dirty="0">
                <a:solidFill>
                  <a:srgbClr val="191191"/>
                </a:solidFill>
                <a:latin typeface="DejaVuSansMono-Oblique"/>
              </a:rPr>
              <a:t>	"</a:t>
            </a:r>
            <a:r>
              <a:rPr lang="es-CO" i="1" dirty="0" err="1">
                <a:solidFill>
                  <a:srgbClr val="191191"/>
                </a:solidFill>
                <a:latin typeface="DejaVuSansMono-Oblique"/>
              </a:rPr>
              <a:t>arg1</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arg1</a:t>
            </a:r>
            <a:r>
              <a:rPr lang="es-CO" dirty="0">
                <a:solidFill>
                  <a:srgbClr val="000000"/>
                </a:solidFill>
                <a:latin typeface="DejaVuSansMono"/>
              </a:rPr>
              <a:t>}</a:t>
            </a:r>
            <a:r>
              <a:rPr lang="es-CO" i="1" dirty="0">
                <a:solidFill>
                  <a:srgbClr val="191191"/>
                </a:solidFill>
                <a:latin typeface="DejaVuSansMono-Oblique"/>
              </a:rPr>
              <a:t>. </a:t>
            </a:r>
            <a:r>
              <a:rPr lang="es-CO" i="1" dirty="0" err="1">
                <a:solidFill>
                  <a:srgbClr val="191191"/>
                </a:solidFill>
                <a:latin typeface="DejaVuSansMono-Oblique"/>
              </a:rPr>
              <a:t>rest</a:t>
            </a:r>
            <a:r>
              <a:rPr lang="es-CO" i="1" dirty="0">
                <a:solidFill>
                  <a:srgbClr val="191191"/>
                </a:solidFill>
                <a:latin typeface="DejaVuSansMono-Oblique"/>
              </a:rPr>
              <a:t>=</a:t>
            </a:r>
            <a:r>
              <a:rPr lang="es-CO" dirty="0">
                <a:solidFill>
                  <a:srgbClr val="000000"/>
                </a:solidFill>
                <a:latin typeface="DejaVuSansMono"/>
              </a:rPr>
              <a:t>#{</a:t>
            </a:r>
            <a:r>
              <a:rPr lang="es-CO" dirty="0" err="1">
                <a:solidFill>
                  <a:srgbClr val="000000"/>
                </a:solidFill>
                <a:latin typeface="DejaVuSansMono"/>
              </a:rPr>
              <a:t>rest.inspect</a:t>
            </a:r>
            <a:r>
              <a:rPr lang="es-CO" dirty="0">
                <a:solidFill>
                  <a:srgbClr val="000000"/>
                </a:solidFill>
                <a:latin typeface="DejaVuSansMono"/>
              </a:rPr>
              <a:t>}</a:t>
            </a:r>
            <a:r>
              <a:rPr lang="es-CO" i="1" dirty="0">
                <a:solidFill>
                  <a:srgbClr val="191191"/>
                </a:solidFill>
                <a:latin typeface="DejaVuSansMono-Oblique"/>
              </a:rPr>
              <a:t>"</a:t>
            </a:r>
          </a:p>
          <a:p>
            <a:r>
              <a:rPr lang="es-CO" b="1" dirty="0" err="1">
                <a:solidFill>
                  <a:srgbClr val="91117D"/>
                </a:solidFill>
                <a:latin typeface="DejaVuSansMono-Bold"/>
              </a:rPr>
              <a:t>end</a:t>
            </a:r>
            <a:endParaRPr lang="es-CO" b="1" dirty="0">
              <a:solidFill>
                <a:srgbClr val="91117D"/>
              </a:solidFill>
              <a:latin typeface="DejaVuSansMono-Bold"/>
            </a:endParaRP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a:t>
            </a:r>
          </a:p>
          <a:p>
            <a:r>
              <a:rPr lang="en-US" dirty="0" err="1">
                <a:solidFill>
                  <a:srgbClr val="000000"/>
                </a:solidFill>
                <a:latin typeface="DejaVuSansMono"/>
              </a:rPr>
              <a:t>varargs</a:t>
            </a:r>
            <a:r>
              <a:rPr lang="en-US" dirty="0">
                <a:solidFill>
                  <a:srgbClr val="000000"/>
                </a:solidFill>
                <a:latin typeface="DejaVuSansMono"/>
              </a:rPr>
              <a:t>(</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a:t>
            </a:r>
          </a:p>
          <a:p>
            <a:r>
              <a:rPr lang="en-US" dirty="0" err="1">
                <a:solidFill>
                  <a:srgbClr val="000000"/>
                </a:solidFill>
                <a:latin typeface="DejaVuSansMono"/>
              </a:rPr>
              <a:t>varargs</a:t>
            </a:r>
            <a:r>
              <a:rPr lang="en-US" dirty="0">
                <a:solidFill>
                  <a:srgbClr val="000000"/>
                </a:solidFill>
                <a:latin typeface="DejaVuSansMono"/>
              </a:rPr>
              <a:t> </a:t>
            </a:r>
            <a:r>
              <a:rPr lang="en-US" i="1" dirty="0">
                <a:solidFill>
                  <a:srgbClr val="191191"/>
                </a:solidFill>
                <a:latin typeface="DejaVuSansMono-Oblique"/>
              </a:rPr>
              <a:t>"one"</a:t>
            </a:r>
            <a:r>
              <a:rPr lang="en-US" dirty="0">
                <a:solidFill>
                  <a:srgbClr val="000000"/>
                </a:solidFill>
                <a:latin typeface="DejaVuSansMono"/>
              </a:rPr>
              <a:t>, </a:t>
            </a:r>
            <a:r>
              <a:rPr lang="en-US" i="1" dirty="0">
                <a:solidFill>
                  <a:srgbClr val="191191"/>
                </a:solidFill>
                <a:latin typeface="DejaVuSansMono-Oblique"/>
              </a:rPr>
              <a:t>"two"</a:t>
            </a:r>
            <a:r>
              <a:rPr lang="en-US" dirty="0">
                <a:solidFill>
                  <a:srgbClr val="000000"/>
                </a:solidFill>
                <a:latin typeface="DejaVuSansMono"/>
              </a:rPr>
              <a:t>, </a:t>
            </a:r>
            <a:r>
              <a:rPr lang="en-US" i="1" dirty="0">
                <a:solidFill>
                  <a:srgbClr val="191191"/>
                </a:solidFill>
                <a:latin typeface="DejaVuSansMono-Oblique"/>
              </a:rPr>
              <a:t>"three" </a:t>
            </a:r>
            <a:r>
              <a:rPr lang="en-US" i="1" dirty="0">
                <a:solidFill>
                  <a:srgbClr val="0F7C0F"/>
                </a:solidFill>
                <a:latin typeface="DejaVuSansMono-Oblique"/>
              </a:rPr>
              <a:t># =&gt; </a:t>
            </a:r>
            <a:r>
              <a:rPr lang="en-US" i="1" dirty="0" err="1">
                <a:solidFill>
                  <a:srgbClr val="0F7C0F"/>
                </a:solidFill>
                <a:latin typeface="DejaVuSansMono-Oblique"/>
              </a:rPr>
              <a:t>arg1</a:t>
            </a:r>
            <a:r>
              <a:rPr lang="en-US" i="1" dirty="0">
                <a:solidFill>
                  <a:srgbClr val="0F7C0F"/>
                </a:solidFill>
                <a:latin typeface="DejaVuSansMono-Oblique"/>
              </a:rPr>
              <a:t>=one. rest=["two", "three"]</a:t>
            </a:r>
            <a:endParaRPr lang="es-CO" sz="5400" dirty="0"/>
          </a:p>
        </p:txBody>
      </p:sp>
    </p:spTree>
    <p:extLst>
      <p:ext uri="{BB962C8B-B14F-4D97-AF65-F5344CB8AC3E}">
        <p14:creationId xmlns:p14="http://schemas.microsoft.com/office/powerpoint/2010/main" val="4022914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9ABC03-6ABB-4635-9C86-B4876147B8D7}"/>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A5FAE59-8489-44DC-AFE5-F9C4A3202B6F}"/>
              </a:ext>
            </a:extLst>
          </p:cNvPr>
          <p:cNvSpPr>
            <a:spLocks noGrp="1"/>
          </p:cNvSpPr>
          <p:nvPr>
            <p:ph idx="1"/>
          </p:nvPr>
        </p:nvSpPr>
        <p:spPr/>
        <p:txBody>
          <a:bodyPr/>
          <a:lstStyle/>
          <a:p>
            <a:r>
              <a:rPr lang="es-CO" b="1" dirty="0" err="1"/>
              <a:t>Methods</a:t>
            </a:r>
            <a:r>
              <a:rPr lang="es-CO" b="1" dirty="0"/>
              <a:t> and Blocks</a:t>
            </a:r>
          </a:p>
          <a:p>
            <a:pPr lvl="1"/>
            <a:r>
              <a:rPr lang="es-CO" sz="1800" dirty="0">
                <a:latin typeface="PalatinoLinotype-Roman"/>
              </a:rPr>
              <a:t>a </a:t>
            </a:r>
            <a:r>
              <a:rPr lang="es-CO" sz="1800" dirty="0" err="1">
                <a:latin typeface="PalatinoLinotype-Roman"/>
              </a:rPr>
              <a:t>method</a:t>
            </a:r>
            <a:r>
              <a:rPr lang="es-CO" sz="1800" dirty="0">
                <a:latin typeface="PalatinoLinotype-Roman"/>
              </a:rPr>
              <a:t> </a:t>
            </a:r>
            <a:r>
              <a:rPr lang="es-CO" sz="1800" dirty="0" err="1">
                <a:latin typeface="PalatinoLinotype-Roman"/>
              </a:rPr>
              <a:t>is</a:t>
            </a:r>
            <a:r>
              <a:rPr lang="es-CO" sz="1800" dirty="0">
                <a:latin typeface="PalatinoLinotype-Roman"/>
              </a:rPr>
              <a:t> </a:t>
            </a:r>
            <a:r>
              <a:rPr lang="es-CO" sz="1800" dirty="0" err="1">
                <a:latin typeface="PalatinoLinotype-Roman"/>
              </a:rPr>
              <a:t>called</a:t>
            </a:r>
            <a:r>
              <a:rPr lang="es-CO" sz="1800" dirty="0">
                <a:latin typeface="PalatinoLinotype-Roman"/>
              </a:rPr>
              <a:t> </a:t>
            </a:r>
            <a:r>
              <a:rPr lang="en-US" sz="1800" dirty="0">
                <a:latin typeface="PalatinoLinotype-Roman"/>
              </a:rPr>
              <a:t>it may be associated with a block. Normally, you call the block from within the method using </a:t>
            </a:r>
            <a:r>
              <a:rPr lang="es-CO" sz="1800" dirty="0" err="1">
                <a:latin typeface="DejaVuSans"/>
              </a:rPr>
              <a:t>yield</a:t>
            </a:r>
            <a:r>
              <a:rPr lang="es-CO" dirty="0">
                <a:latin typeface="PalatinoLinotype-Roman"/>
              </a:rPr>
              <a:t>:</a:t>
            </a:r>
            <a:endParaRPr lang="es-CO" b="1" dirty="0"/>
          </a:p>
        </p:txBody>
      </p:sp>
      <p:sp>
        <p:nvSpPr>
          <p:cNvPr id="4" name="Rectángulo 3">
            <a:extLst>
              <a:ext uri="{FF2B5EF4-FFF2-40B4-BE49-F238E27FC236}">
                <a16:creationId xmlns:a16="http://schemas.microsoft.com/office/drawing/2014/main" id="{A0D6087B-480D-420C-BCFD-EF850D80F3DA}"/>
              </a:ext>
            </a:extLst>
          </p:cNvPr>
          <p:cNvSpPr/>
          <p:nvPr/>
        </p:nvSpPr>
        <p:spPr>
          <a:xfrm>
            <a:off x="3412140" y="3429000"/>
            <a:ext cx="7269543" cy="1938992"/>
          </a:xfrm>
          <a:prstGeom prst="rect">
            <a:avLst/>
          </a:prstGeom>
        </p:spPr>
        <p:txBody>
          <a:bodyPr wrap="square">
            <a:spAutoFit/>
          </a:bodyPr>
          <a:lstStyle/>
          <a:p>
            <a:r>
              <a:rPr lang="es-CO" sz="2000" b="1" dirty="0" err="1">
                <a:solidFill>
                  <a:srgbClr val="91117D"/>
                </a:solidFill>
                <a:latin typeface="DejaVuSansMono-Bold"/>
              </a:rPr>
              <a:t>def</a:t>
            </a:r>
            <a:r>
              <a:rPr lang="es-CO" sz="2000" b="1" dirty="0">
                <a:solidFill>
                  <a:srgbClr val="91117D"/>
                </a:solidFill>
                <a:latin typeface="DejaVuSansMono-Bold"/>
              </a:rPr>
              <a:t> </a:t>
            </a:r>
            <a:r>
              <a:rPr lang="es-CO" sz="2000" dirty="0" err="1">
                <a:solidFill>
                  <a:srgbClr val="000000"/>
                </a:solidFill>
                <a:latin typeface="DejaVuSansMono"/>
              </a:rPr>
              <a:t>double</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a:t>
            </a:r>
          </a:p>
          <a:p>
            <a:r>
              <a:rPr lang="es-CO" sz="2000" b="1" dirty="0">
                <a:solidFill>
                  <a:srgbClr val="91117D"/>
                </a:solidFill>
                <a:latin typeface="DejaVuSansMono-Bold"/>
              </a:rPr>
              <a:t>	</a:t>
            </a:r>
            <a:r>
              <a:rPr lang="es-CO" sz="2000" b="1" dirty="0" err="1">
                <a:solidFill>
                  <a:srgbClr val="91117D"/>
                </a:solidFill>
                <a:latin typeface="DejaVuSansMono-Bold"/>
              </a:rPr>
              <a:t>yield</a:t>
            </a:r>
            <a:r>
              <a:rPr lang="es-CO" sz="2000" dirty="0">
                <a:solidFill>
                  <a:srgbClr val="000000"/>
                </a:solidFill>
                <a:latin typeface="DejaVuSansMono"/>
              </a:rPr>
              <a:t>(</a:t>
            </a:r>
            <a:r>
              <a:rPr lang="es-CO" sz="2000" dirty="0" err="1">
                <a:solidFill>
                  <a:srgbClr val="000000"/>
                </a:solidFill>
                <a:latin typeface="DejaVuSansMono"/>
              </a:rPr>
              <a:t>p1</a:t>
            </a:r>
            <a:r>
              <a:rPr lang="es-CO" sz="2000" dirty="0">
                <a:solidFill>
                  <a:srgbClr val="000000"/>
                </a:solidFill>
                <a:latin typeface="DejaVuSansMono"/>
              </a:rPr>
              <a:t>*2)</a:t>
            </a:r>
          </a:p>
          <a:p>
            <a:r>
              <a:rPr lang="es-CO" sz="2000" b="1" dirty="0" err="1">
                <a:solidFill>
                  <a:srgbClr val="91117D"/>
                </a:solidFill>
                <a:latin typeface="DejaVuSansMono-Bold"/>
              </a:rPr>
              <a:t>end</a:t>
            </a:r>
            <a:endParaRPr lang="es-CO" sz="2000" b="1" dirty="0">
              <a:solidFill>
                <a:srgbClr val="91117D"/>
              </a:solidFill>
              <a:latin typeface="DejaVuSansMono-Bold"/>
            </a:endParaRPr>
          </a:p>
          <a:p>
            <a:endParaRPr lang="es-CO" sz="2000" b="1" dirty="0">
              <a:solidFill>
                <a:srgbClr val="91117D"/>
              </a:solidFill>
              <a:latin typeface="DejaVuSansMono-Bold"/>
            </a:endParaRPr>
          </a:p>
          <a:p>
            <a:r>
              <a:rPr lang="en-US" sz="2000" dirty="0">
                <a:solidFill>
                  <a:srgbClr val="000000"/>
                </a:solidFill>
                <a:latin typeface="DejaVuSansMono"/>
              </a:rPr>
              <a:t>double(3)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"I got 6"</a:t>
            </a:r>
          </a:p>
          <a:p>
            <a:r>
              <a:rPr lang="en-US" sz="2000" dirty="0">
                <a:solidFill>
                  <a:srgbClr val="000000"/>
                </a:solidFill>
                <a:latin typeface="DejaVuSansMono"/>
              </a:rPr>
              <a:t>double(</a:t>
            </a:r>
            <a:r>
              <a:rPr lang="en-US" sz="2000" i="1" dirty="0">
                <a:solidFill>
                  <a:srgbClr val="191191"/>
                </a:solidFill>
                <a:latin typeface="DejaVuSansMono-Oblique"/>
              </a:rPr>
              <a:t>"tom"</a:t>
            </a:r>
            <a:r>
              <a:rPr lang="en-US" sz="2000" dirty="0">
                <a:solidFill>
                  <a:srgbClr val="000000"/>
                </a:solidFill>
                <a:latin typeface="DejaVuSansMono"/>
              </a:rPr>
              <a:t>) {|</a:t>
            </a:r>
            <a:r>
              <a:rPr lang="en-US" sz="2000" dirty="0" err="1">
                <a:solidFill>
                  <a:srgbClr val="000000"/>
                </a:solidFill>
                <a:latin typeface="DejaVuSansMono"/>
              </a:rPr>
              <a:t>val</a:t>
            </a:r>
            <a:r>
              <a:rPr lang="en-US" sz="2000" dirty="0">
                <a:solidFill>
                  <a:srgbClr val="000000"/>
                </a:solidFill>
                <a:latin typeface="DejaVuSansMono"/>
              </a:rPr>
              <a:t>| </a:t>
            </a:r>
            <a:r>
              <a:rPr lang="en-US" sz="2000" i="1" dirty="0">
                <a:solidFill>
                  <a:srgbClr val="191191"/>
                </a:solidFill>
                <a:latin typeface="DejaVuSansMono-Oblique"/>
              </a:rPr>
              <a:t>"Then I got </a:t>
            </a:r>
            <a:r>
              <a:rPr lang="en-US" sz="2000" dirty="0">
                <a:solidFill>
                  <a:srgbClr val="000000"/>
                </a:solidFill>
                <a:latin typeface="DejaVuSansMono"/>
              </a:rPr>
              <a:t>#{</a:t>
            </a:r>
            <a:r>
              <a:rPr lang="en-US" sz="2000" dirty="0" err="1">
                <a:solidFill>
                  <a:srgbClr val="000000"/>
                </a:solidFill>
                <a:latin typeface="DejaVuSansMono"/>
              </a:rPr>
              <a:t>val</a:t>
            </a:r>
            <a:r>
              <a:rPr lang="en-US" sz="2000" dirty="0">
                <a:solidFill>
                  <a:srgbClr val="000000"/>
                </a:solidFill>
                <a:latin typeface="DejaVuSansMono"/>
              </a:rPr>
              <a:t>}</a:t>
            </a:r>
            <a:r>
              <a:rPr lang="en-US" sz="2000" i="1" dirty="0">
                <a:solidFill>
                  <a:srgbClr val="191191"/>
                </a:solidFill>
                <a:latin typeface="DejaVuSansMono-Oblique"/>
              </a:rPr>
              <a:t>" </a:t>
            </a:r>
            <a:r>
              <a:rPr lang="en-US" sz="2000" dirty="0">
                <a:solidFill>
                  <a:srgbClr val="000000"/>
                </a:solidFill>
                <a:latin typeface="DejaVuSansMono"/>
              </a:rPr>
              <a:t>} </a:t>
            </a:r>
            <a:r>
              <a:rPr lang="en-US" sz="2000" i="1" dirty="0">
                <a:solidFill>
                  <a:srgbClr val="0F7C0F"/>
                </a:solidFill>
                <a:latin typeface="DejaVuSansMono-Oblique"/>
              </a:rPr>
              <a:t># =&gt; "Then I got </a:t>
            </a:r>
            <a:r>
              <a:rPr lang="en-US" sz="2000" i="1" dirty="0" err="1">
                <a:solidFill>
                  <a:srgbClr val="0F7C0F"/>
                </a:solidFill>
                <a:latin typeface="DejaVuSansMono-Oblique"/>
              </a:rPr>
              <a:t>tomtom</a:t>
            </a:r>
            <a:r>
              <a:rPr lang="en-US" sz="2000" i="1" dirty="0">
                <a:solidFill>
                  <a:srgbClr val="0F7C0F"/>
                </a:solidFill>
                <a:latin typeface="DejaVuSansMono-Oblique"/>
              </a:rPr>
              <a:t>"</a:t>
            </a:r>
            <a:endParaRPr lang="es-CO" sz="6000" dirty="0"/>
          </a:p>
        </p:txBody>
      </p:sp>
    </p:spTree>
    <p:extLst>
      <p:ext uri="{BB962C8B-B14F-4D97-AF65-F5344CB8AC3E}">
        <p14:creationId xmlns:p14="http://schemas.microsoft.com/office/powerpoint/2010/main" val="18873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77A25-E076-4A1E-B889-8BDED1954912}"/>
              </a:ext>
            </a:extLst>
          </p:cNvPr>
          <p:cNvSpPr>
            <a:spLocks noGrp="1"/>
          </p:cNvSpPr>
          <p:nvPr>
            <p:ph type="title"/>
          </p:nvPr>
        </p:nvSpPr>
        <p:spPr/>
        <p:txBody>
          <a:bodyPr/>
          <a:lstStyle/>
          <a:p>
            <a:r>
              <a:rPr lang="es-CO" dirty="0" err="1"/>
              <a:t>Methods</a:t>
            </a:r>
            <a:endParaRPr lang="es-CO" dirty="0"/>
          </a:p>
        </p:txBody>
      </p:sp>
      <p:sp>
        <p:nvSpPr>
          <p:cNvPr id="3" name="Marcador de contenido 2">
            <a:extLst>
              <a:ext uri="{FF2B5EF4-FFF2-40B4-BE49-F238E27FC236}">
                <a16:creationId xmlns:a16="http://schemas.microsoft.com/office/drawing/2014/main" id="{A8F54EAF-B545-4276-B646-39C26F59C0AD}"/>
              </a:ext>
            </a:extLst>
          </p:cNvPr>
          <p:cNvSpPr>
            <a:spLocks noGrp="1"/>
          </p:cNvSpPr>
          <p:nvPr>
            <p:ph idx="1"/>
          </p:nvPr>
        </p:nvSpPr>
        <p:spPr/>
        <p:txBody>
          <a:bodyPr/>
          <a:lstStyle/>
          <a:p>
            <a:pPr marL="0" indent="0">
              <a:buNone/>
            </a:pPr>
            <a:r>
              <a:rPr lang="en-US" dirty="0"/>
              <a:t>However, if the last parameter in a method definition is prefixed with an </a:t>
            </a:r>
            <a:r>
              <a:rPr lang="en-US" dirty="0">
                <a:solidFill>
                  <a:schemeClr val="accent1">
                    <a:lumMod val="60000"/>
                    <a:lumOff val="40000"/>
                  </a:schemeClr>
                </a:solidFill>
              </a:rPr>
              <a:t>ampersand</a:t>
            </a:r>
            <a:r>
              <a:rPr lang="en-US" dirty="0"/>
              <a:t>, any associated block is converted to a </a:t>
            </a:r>
            <a:r>
              <a:rPr lang="es-CO" dirty="0" err="1">
                <a:latin typeface="DejaVuSans"/>
              </a:rPr>
              <a:t>Proc</a:t>
            </a:r>
            <a:r>
              <a:rPr lang="es-CO" dirty="0">
                <a:latin typeface="DejaVuSans"/>
              </a:rPr>
              <a:t> </a:t>
            </a:r>
            <a:r>
              <a:rPr lang="es-CO" sz="2000" dirty="0" err="1">
                <a:latin typeface="PalatinoLinotype-Roman"/>
              </a:rPr>
              <a:t>object</a:t>
            </a:r>
            <a:r>
              <a:rPr lang="en-US" dirty="0"/>
              <a:t>, and that object is assigned to the parameter. This allows you to store the block for use later.</a:t>
            </a:r>
            <a:endParaRPr lang="es-CO" dirty="0"/>
          </a:p>
          <a:p>
            <a:endParaRPr lang="es-CO" b="1" dirty="0"/>
          </a:p>
          <a:p>
            <a:endParaRPr lang="es-CO" dirty="0"/>
          </a:p>
        </p:txBody>
      </p:sp>
      <p:sp>
        <p:nvSpPr>
          <p:cNvPr id="4" name="Rectángulo 3">
            <a:extLst>
              <a:ext uri="{FF2B5EF4-FFF2-40B4-BE49-F238E27FC236}">
                <a16:creationId xmlns:a16="http://schemas.microsoft.com/office/drawing/2014/main" id="{C6F8ED57-240C-4147-82DA-1F9EE49D8C6C}"/>
              </a:ext>
            </a:extLst>
          </p:cNvPr>
          <p:cNvSpPr/>
          <p:nvPr/>
        </p:nvSpPr>
        <p:spPr>
          <a:xfrm>
            <a:off x="3904990" y="3031279"/>
            <a:ext cx="6283844" cy="3108543"/>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TaxCalculator</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name</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&amp;</a:t>
            </a:r>
            <a:r>
              <a:rPr lang="es-CO" sz="1600" dirty="0">
                <a:solidFill>
                  <a:srgbClr val="000000"/>
                </a:solidFill>
                <a:latin typeface="DejaVuSansMono"/>
              </a:rPr>
              <a:t>block)</a:t>
            </a:r>
          </a:p>
          <a:p>
            <a:r>
              <a:rPr lang="es-CO" sz="1600" dirty="0">
                <a:solidFill>
                  <a:srgbClr val="000000"/>
                </a:solidFill>
                <a:latin typeface="DejaVuSansMono"/>
              </a:rPr>
              <a:t>		@</a:t>
            </a:r>
            <a:r>
              <a:rPr lang="es-CO" sz="1600" dirty="0" err="1">
                <a:solidFill>
                  <a:srgbClr val="000000"/>
                </a:solidFill>
                <a:latin typeface="DejaVuSansMono"/>
              </a:rPr>
              <a:t>name</a:t>
            </a:r>
            <a:r>
              <a:rPr lang="es-CO" sz="1600" dirty="0">
                <a:solidFill>
                  <a:srgbClr val="000000"/>
                </a:solidFill>
                <a:latin typeface="DejaVuSansMono"/>
              </a:rPr>
              <a:t>, @block = </a:t>
            </a:r>
            <a:r>
              <a:rPr lang="es-CO" sz="1600" dirty="0" err="1">
                <a:solidFill>
                  <a:srgbClr val="000000"/>
                </a:solidFill>
                <a:latin typeface="DejaVuSansMono"/>
              </a:rPr>
              <a:t>name</a:t>
            </a:r>
            <a:r>
              <a:rPr lang="es-CO" sz="1600" dirty="0">
                <a:solidFill>
                  <a:srgbClr val="000000"/>
                </a:solidFill>
                <a:latin typeface="DejaVuSansMono"/>
              </a:rPr>
              <a:t>, block</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get_tax</a:t>
            </a:r>
            <a:r>
              <a:rPr lang="es-CO" sz="1600" dirty="0">
                <a:solidFill>
                  <a:srgbClr val="000000"/>
                </a:solidFill>
                <a:latin typeface="DejaVuSansMono"/>
              </a:rPr>
              <a:t>(</a:t>
            </a:r>
            <a:r>
              <a:rPr lang="es-CO" sz="1600" dirty="0" err="1">
                <a:solidFill>
                  <a:srgbClr val="000000"/>
                </a:solidFill>
                <a:latin typeface="DejaVuSansMono"/>
              </a:rPr>
              <a:t>amount</a:t>
            </a:r>
            <a:r>
              <a:rPr lang="es-CO" sz="1600" dirty="0">
                <a:solidFill>
                  <a:srgbClr val="000000"/>
                </a:solidFill>
                <a:latin typeface="DejaVuSansMono"/>
              </a:rPr>
              <a:t>)</a:t>
            </a:r>
          </a:p>
          <a:p>
            <a:r>
              <a:rPr lang="en-US" sz="1600" i="1" dirty="0">
                <a:solidFill>
                  <a:srgbClr val="191191"/>
                </a:solidFill>
                <a:latin typeface="DejaVuSansMono-Oblique"/>
              </a:rPr>
              <a:t>		"</a:t>
            </a:r>
            <a:r>
              <a:rPr lang="en-US" sz="1600" dirty="0">
                <a:solidFill>
                  <a:srgbClr val="000000"/>
                </a:solidFill>
                <a:latin typeface="DejaVuSansMono"/>
              </a:rPr>
              <a:t>#@name </a:t>
            </a:r>
            <a:r>
              <a:rPr lang="en-US" sz="1600" i="1" dirty="0">
                <a:solidFill>
                  <a:srgbClr val="191191"/>
                </a:solidFill>
                <a:latin typeface="DejaVuSansMono-Oblique"/>
              </a:rPr>
              <a:t>on </a:t>
            </a:r>
            <a:r>
              <a:rPr lang="en-US" sz="1600" dirty="0">
                <a:solidFill>
                  <a:srgbClr val="000000"/>
                </a:solidFill>
                <a:latin typeface="DejaVuSansMono"/>
              </a:rPr>
              <a:t>#{amount} </a:t>
            </a:r>
            <a:r>
              <a:rPr lang="en-US" sz="1600" i="1" dirty="0">
                <a:solidFill>
                  <a:srgbClr val="191191"/>
                </a:solidFill>
                <a:latin typeface="DejaVuSansMono-Oblique"/>
              </a:rPr>
              <a:t>= </a:t>
            </a:r>
            <a:r>
              <a:rPr lang="en-US" sz="1600" dirty="0">
                <a:solidFill>
                  <a:srgbClr val="000000"/>
                </a:solidFill>
                <a:latin typeface="DejaVuSansMono"/>
              </a:rPr>
              <a:t>#{ @</a:t>
            </a:r>
            <a:r>
              <a:rPr lang="en-US" sz="1600" dirty="0" err="1">
                <a:solidFill>
                  <a:srgbClr val="000000"/>
                </a:solidFill>
                <a:latin typeface="DejaVuSansMono"/>
              </a:rPr>
              <a:t>block.call</a:t>
            </a:r>
            <a:r>
              <a:rPr lang="en-US" sz="1600" dirty="0">
                <a:solidFill>
                  <a:srgbClr val="000000"/>
                </a:solidFill>
                <a:latin typeface="DejaVuSansMono"/>
              </a:rPr>
              <a:t>(amount) }</a:t>
            </a:r>
            <a:r>
              <a:rPr lang="en-US" sz="1600" i="1" dirty="0">
                <a:solidFill>
                  <a:srgbClr val="191191"/>
                </a:solidFill>
                <a:latin typeface="DejaVuSansMono-Oblique"/>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b="1" dirty="0">
              <a:solidFill>
                <a:srgbClr val="91117D"/>
              </a:solidFill>
              <a:latin typeface="DejaVuSansMono-Bold"/>
            </a:endParaRPr>
          </a:p>
          <a:p>
            <a:r>
              <a:rPr lang="es-CO" sz="1600" dirty="0" err="1">
                <a:solidFill>
                  <a:srgbClr val="000000"/>
                </a:solidFill>
                <a:latin typeface="DejaVuSansMono"/>
              </a:rPr>
              <a:t>tc</a:t>
            </a:r>
            <a:r>
              <a:rPr lang="es-CO" sz="1600" dirty="0">
                <a:solidFill>
                  <a:srgbClr val="000000"/>
                </a:solidFill>
                <a:latin typeface="DejaVuSansMono"/>
              </a:rPr>
              <a:t> = </a:t>
            </a:r>
            <a:r>
              <a:rPr lang="es-CO" sz="1600" dirty="0" err="1">
                <a:solidFill>
                  <a:srgbClr val="000000"/>
                </a:solidFill>
                <a:latin typeface="DejaVuSansMono"/>
              </a:rPr>
              <a:t>TaxCalculator.new</a:t>
            </a:r>
            <a:r>
              <a:rPr lang="es-CO" sz="1600" dirty="0">
                <a:solidFill>
                  <a:srgbClr val="000000"/>
                </a:solidFill>
                <a:latin typeface="DejaVuSansMono"/>
              </a:rPr>
              <a:t>(</a:t>
            </a:r>
            <a:r>
              <a:rPr lang="es-CO" sz="1600" i="1" dirty="0">
                <a:solidFill>
                  <a:srgbClr val="191191"/>
                </a:solidFill>
                <a:latin typeface="DejaVuSansMono-Oblique"/>
              </a:rPr>
              <a:t>"Sales </a:t>
            </a:r>
            <a:r>
              <a:rPr lang="es-CO" sz="1600" i="1" dirty="0" err="1">
                <a:solidFill>
                  <a:srgbClr val="191191"/>
                </a:solidFill>
                <a:latin typeface="DejaVuSansMono-Oblique"/>
              </a:rPr>
              <a:t>tax</a:t>
            </a:r>
            <a:r>
              <a:rPr lang="es-CO" sz="1600" i="1" dirty="0">
                <a:solidFill>
                  <a:srgbClr val="191191"/>
                </a:solidFill>
                <a:latin typeface="DejaVuSansMono-Oblique"/>
              </a:rPr>
              <a:t>"</a:t>
            </a:r>
            <a:r>
              <a:rPr lang="es-CO" sz="1600" dirty="0">
                <a:solidFill>
                  <a:srgbClr val="000000"/>
                </a:solidFill>
                <a:latin typeface="DejaVuSansMono"/>
              </a:rPr>
              <a:t>) </a:t>
            </a:r>
            <a:r>
              <a:rPr lang="es-CO" sz="1600" dirty="0">
                <a:solidFill>
                  <a:schemeClr val="accent1">
                    <a:lumMod val="60000"/>
                    <a:lumOff val="40000"/>
                  </a:schemeClr>
                </a:solidFill>
                <a:latin typeface="DejaVuSansMono"/>
              </a:rPr>
              <a:t>{|</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a:t>
            </a:r>
            <a:r>
              <a:rPr lang="es-CO" sz="1600" dirty="0" err="1">
                <a:solidFill>
                  <a:schemeClr val="accent1">
                    <a:lumMod val="60000"/>
                    <a:lumOff val="40000"/>
                  </a:schemeClr>
                </a:solidFill>
                <a:latin typeface="DejaVuSansMono"/>
              </a:rPr>
              <a:t>amt</a:t>
            </a:r>
            <a:r>
              <a:rPr lang="es-CO" sz="1600" dirty="0">
                <a:solidFill>
                  <a:schemeClr val="accent1">
                    <a:lumMod val="60000"/>
                    <a:lumOff val="40000"/>
                  </a:schemeClr>
                </a:solidFill>
                <a:latin typeface="DejaVuSansMono"/>
              </a:rPr>
              <a:t> * 0.075 }</a:t>
            </a:r>
          </a:p>
          <a:p>
            <a:r>
              <a:rPr lang="en-US" sz="1600" dirty="0" err="1">
                <a:solidFill>
                  <a:srgbClr val="000000"/>
                </a:solidFill>
                <a:latin typeface="DejaVuSansMono"/>
              </a:rPr>
              <a:t>tc.get_tax</a:t>
            </a:r>
            <a:r>
              <a:rPr lang="en-US" sz="1600" dirty="0">
                <a:solidFill>
                  <a:srgbClr val="000000"/>
                </a:solidFill>
                <a:latin typeface="DejaVuSansMono"/>
              </a:rPr>
              <a:t>(100) </a:t>
            </a:r>
            <a:r>
              <a:rPr lang="en-US" sz="1600" i="1" dirty="0">
                <a:solidFill>
                  <a:srgbClr val="0F7C0F"/>
                </a:solidFill>
                <a:latin typeface="DejaVuSansMono-Oblique"/>
              </a:rPr>
              <a:t># =&gt; "Sales tax on 100 = 7.5"</a:t>
            </a:r>
          </a:p>
          <a:p>
            <a:r>
              <a:rPr lang="en-US" sz="1600" dirty="0" err="1">
                <a:solidFill>
                  <a:srgbClr val="000000"/>
                </a:solidFill>
                <a:latin typeface="DejaVuSansMono"/>
              </a:rPr>
              <a:t>tc.get_tax</a:t>
            </a:r>
            <a:r>
              <a:rPr lang="en-US" sz="1600" dirty="0">
                <a:solidFill>
                  <a:srgbClr val="000000"/>
                </a:solidFill>
                <a:latin typeface="DejaVuSansMono"/>
              </a:rPr>
              <a:t>(250) </a:t>
            </a:r>
            <a:r>
              <a:rPr lang="en-US" sz="1600" i="1" dirty="0">
                <a:solidFill>
                  <a:srgbClr val="0F7C0F"/>
                </a:solidFill>
                <a:latin typeface="DejaVuSansMono-Oblique"/>
              </a:rPr>
              <a:t># =&gt; "Sales tax on 250 = 18.75"</a:t>
            </a:r>
            <a:endParaRPr lang="es-CO" sz="4800" dirty="0"/>
          </a:p>
        </p:txBody>
      </p:sp>
    </p:spTree>
    <p:extLst>
      <p:ext uri="{BB962C8B-B14F-4D97-AF65-F5344CB8AC3E}">
        <p14:creationId xmlns:p14="http://schemas.microsoft.com/office/powerpoint/2010/main" val="664328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085A9-B195-43DD-A945-0B48B004FB73}"/>
              </a:ext>
            </a:extLst>
          </p:cNvPr>
          <p:cNvSpPr>
            <a:spLocks noGrp="1"/>
          </p:cNvSpPr>
          <p:nvPr>
            <p:ph type="title"/>
          </p:nvPr>
        </p:nvSpPr>
        <p:spPr/>
        <p:txBody>
          <a:bodyPr/>
          <a:lstStyle/>
          <a:p>
            <a:r>
              <a:rPr lang="es-CO" dirty="0" err="1"/>
              <a:t>Exceptions</a:t>
            </a:r>
            <a:r>
              <a:rPr lang="es-CO" dirty="0"/>
              <a:t>, catch, and </a:t>
            </a:r>
            <a:r>
              <a:rPr lang="es-CO" dirty="0" err="1"/>
              <a:t>throw</a:t>
            </a:r>
            <a:endParaRPr lang="es-CO" dirty="0"/>
          </a:p>
        </p:txBody>
      </p:sp>
      <p:sp>
        <p:nvSpPr>
          <p:cNvPr id="4" name="Rectángulo 3">
            <a:extLst>
              <a:ext uri="{FF2B5EF4-FFF2-40B4-BE49-F238E27FC236}">
                <a16:creationId xmlns:a16="http://schemas.microsoft.com/office/drawing/2014/main" id="{AC53BEE7-8301-44E5-AC9F-33427349F202}"/>
              </a:ext>
            </a:extLst>
          </p:cNvPr>
          <p:cNvSpPr/>
          <p:nvPr/>
        </p:nvSpPr>
        <p:spPr>
          <a:xfrm>
            <a:off x="2589212" y="2133600"/>
            <a:ext cx="6096000" cy="3877985"/>
          </a:xfrm>
          <a:prstGeom prst="rect">
            <a:avLst/>
          </a:prstGeom>
        </p:spPr>
        <p:txBody>
          <a:bodyPr>
            <a:spAutoFit/>
          </a:bodyPr>
          <a:lstStyle/>
          <a:p>
            <a:r>
              <a:rPr lang="es-CO" sz="1600" dirty="0">
                <a:solidFill>
                  <a:srgbClr val="000000"/>
                </a:solidFill>
                <a:latin typeface="DejaVuSansMono"/>
              </a:rPr>
              <a:t>page = </a:t>
            </a:r>
            <a:r>
              <a:rPr lang="es-CO" sz="1600" i="1" dirty="0">
                <a:solidFill>
                  <a:srgbClr val="191191"/>
                </a:solidFill>
                <a:latin typeface="DejaVuSansMono-Oblique"/>
              </a:rPr>
              <a:t>"podcasts"</a:t>
            </a:r>
          </a:p>
          <a:p>
            <a:r>
              <a:rPr lang="es-CO" sz="1600" dirty="0" err="1">
                <a:solidFill>
                  <a:srgbClr val="000000"/>
                </a:solidFill>
                <a:latin typeface="DejaVuSansMono"/>
              </a:rPr>
              <a:t>file_name</a:t>
            </a:r>
            <a:r>
              <a:rPr lang="es-CO" sz="1600" dirty="0">
                <a:solidFill>
                  <a:srgbClr val="000000"/>
                </a:solidFill>
                <a:latin typeface="DejaVuSansMono"/>
              </a:rPr>
              <a:t> = </a:t>
            </a:r>
            <a:r>
              <a:rPr lang="es-CO" sz="1600" i="1" dirty="0">
                <a:solidFill>
                  <a:srgbClr val="191191"/>
                </a:solidFill>
                <a:latin typeface="DejaVuSansMono-Oblique"/>
              </a:rPr>
              <a:t>"</a:t>
            </a:r>
            <a:r>
              <a:rPr lang="es-CO" sz="1600" dirty="0">
                <a:solidFill>
                  <a:srgbClr val="000000"/>
                </a:solidFill>
                <a:latin typeface="DejaVuSansMono"/>
              </a:rPr>
              <a:t>#{page}</a:t>
            </a:r>
            <a:r>
              <a:rPr lang="es-CO" sz="1600" i="1" dirty="0">
                <a:solidFill>
                  <a:srgbClr val="191191"/>
                </a:solidFill>
                <a:latin typeface="DejaVuSansMono-Oblique"/>
              </a:rPr>
              <a:t>.</a:t>
            </a:r>
            <a:r>
              <a:rPr lang="es-CO" sz="1600" i="1" dirty="0" err="1">
                <a:solidFill>
                  <a:srgbClr val="191191"/>
                </a:solidFill>
                <a:latin typeface="DejaVuSansMono-Oblique"/>
              </a:rPr>
              <a:t>html</a:t>
            </a:r>
            <a:r>
              <a:rPr lang="es-CO" sz="1600" i="1" dirty="0">
                <a:solidFill>
                  <a:srgbClr val="191191"/>
                </a:solidFill>
                <a:latin typeface="DejaVuSansMono-Oblique"/>
              </a:rPr>
              <a:t>"</a:t>
            </a:r>
          </a:p>
          <a:p>
            <a:r>
              <a:rPr lang="fr-FR" sz="1600" dirty="0" err="1">
                <a:solidFill>
                  <a:srgbClr val="000000"/>
                </a:solidFill>
                <a:latin typeface="DejaVuSansMono"/>
              </a:rPr>
              <a:t>web_page</a:t>
            </a:r>
            <a:r>
              <a:rPr lang="fr-FR" sz="1600" dirty="0">
                <a:solidFill>
                  <a:srgbClr val="000000"/>
                </a:solidFill>
                <a:latin typeface="DejaVuSansMono"/>
              </a:rPr>
              <a:t> = open(</a:t>
            </a:r>
            <a:r>
              <a:rPr lang="fr-FR" sz="1600" i="1" dirty="0">
                <a:solidFill>
                  <a:srgbClr val="191191"/>
                </a:solidFill>
                <a:latin typeface="DejaVuSansMono-Oblique"/>
              </a:rPr>
              <a:t>"http://pragprog.com/</a:t>
            </a:r>
            <a:r>
              <a:rPr lang="fr-FR" sz="1600" dirty="0">
                <a:solidFill>
                  <a:srgbClr val="000000"/>
                </a:solidFill>
                <a:latin typeface="DejaVuSansMono"/>
              </a:rPr>
              <a:t>#{page}</a:t>
            </a:r>
            <a:r>
              <a:rPr lang="fr-FR" sz="1600" i="1" dirty="0">
                <a:solidFill>
                  <a:srgbClr val="191191"/>
                </a:solidFill>
                <a:latin typeface="DejaVuSansMono-Oblique"/>
              </a:rPr>
              <a:t>"</a:t>
            </a:r>
            <a:r>
              <a:rPr lang="fr-FR" sz="1600" dirty="0">
                <a:solidFill>
                  <a:srgbClr val="000000"/>
                </a:solidFill>
                <a:latin typeface="DejaVuSansMono"/>
              </a:rPr>
              <a:t>)</a:t>
            </a:r>
          </a:p>
          <a:p>
            <a:r>
              <a:rPr lang="en-US" sz="1600" dirty="0">
                <a:solidFill>
                  <a:srgbClr val="000000"/>
                </a:solidFill>
                <a:latin typeface="DejaVuSansMono"/>
              </a:rPr>
              <a:t>output = </a:t>
            </a:r>
            <a:r>
              <a:rPr lang="en-US" sz="1600" dirty="0" err="1">
                <a:solidFill>
                  <a:srgbClr val="000000"/>
                </a:solidFill>
                <a:latin typeface="DejaVuSansMono"/>
              </a:rPr>
              <a:t>File.open</a:t>
            </a:r>
            <a:r>
              <a:rPr lang="en-US" sz="1600" dirty="0">
                <a:solidFill>
                  <a:srgbClr val="000000"/>
                </a:solidFill>
                <a:latin typeface="DejaVuSansMono"/>
              </a:rPr>
              <a:t>(</a:t>
            </a:r>
            <a:r>
              <a:rPr lang="en-US" sz="1600" dirty="0" err="1">
                <a:solidFill>
                  <a:srgbClr val="000000"/>
                </a:solidFill>
                <a:latin typeface="DejaVuSansMono"/>
              </a:rPr>
              <a:t>file_name</a:t>
            </a:r>
            <a:r>
              <a:rPr lang="en-US" sz="1600" dirty="0">
                <a:solidFill>
                  <a:srgbClr val="000000"/>
                </a:solidFill>
                <a:latin typeface="DejaVuSansMono"/>
              </a:rPr>
              <a:t>, </a:t>
            </a:r>
            <a:r>
              <a:rPr lang="en-US" sz="1600" i="1" dirty="0">
                <a:solidFill>
                  <a:srgbClr val="191191"/>
                </a:solidFill>
                <a:latin typeface="DejaVuSansMono-Oblique"/>
              </a:rPr>
              <a:t>"w"</a:t>
            </a:r>
            <a:r>
              <a:rPr lang="en-US" sz="1600" dirty="0">
                <a:solidFill>
                  <a:srgbClr val="000000"/>
                </a:solidFill>
                <a:latin typeface="DejaVuSansMono"/>
              </a:rPr>
              <a:t>)</a:t>
            </a:r>
          </a:p>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n-US" sz="1600" b="1" dirty="0">
                <a:solidFill>
                  <a:srgbClr val="91117D"/>
                </a:solidFill>
                <a:latin typeface="DejaVuSansMono-Bold"/>
              </a:rPr>
              <a:t>	while </a:t>
            </a:r>
            <a:r>
              <a:rPr lang="en-US" sz="1600" dirty="0">
                <a:solidFill>
                  <a:srgbClr val="000000"/>
                </a:solidFill>
                <a:latin typeface="DejaVuSansMono"/>
              </a:rPr>
              <a:t>line = </a:t>
            </a:r>
            <a:r>
              <a:rPr lang="en-US" sz="1600" dirty="0" err="1">
                <a:solidFill>
                  <a:srgbClr val="000000"/>
                </a:solidFill>
                <a:latin typeface="DejaVuSansMono"/>
              </a:rPr>
              <a:t>web_page.gets</a:t>
            </a:r>
            <a:endParaRPr lang="en-US"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output.puts</a:t>
            </a:r>
            <a:r>
              <a:rPr lang="es-CO" sz="1600" dirty="0">
                <a:solidFill>
                  <a:srgbClr val="000000"/>
                </a:solidFill>
                <a:latin typeface="DejaVuSansMono"/>
              </a:rPr>
              <a:t> line</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Exception</a:t>
            </a:r>
            <a:endParaRPr lang="es-CO" sz="1600" dirty="0">
              <a:solidFill>
                <a:srgbClr val="000000"/>
              </a:solidFill>
              <a:latin typeface="DejaVuSansMono"/>
            </a:endParaRPr>
          </a:p>
          <a:p>
            <a:r>
              <a:rPr lang="en-US" sz="1600" dirty="0">
                <a:solidFill>
                  <a:srgbClr val="000000"/>
                </a:solidFill>
                <a:latin typeface="DejaVuSansMono"/>
              </a:rPr>
              <a:t>	</a:t>
            </a:r>
            <a:r>
              <a:rPr lang="en-US" sz="1600" dirty="0" err="1">
                <a:solidFill>
                  <a:srgbClr val="000000"/>
                </a:solidFill>
                <a:latin typeface="DejaVuSansMono"/>
              </a:rPr>
              <a:t>STDERR.puts</a:t>
            </a:r>
            <a:r>
              <a:rPr lang="en-US" sz="1600" dirty="0">
                <a:solidFill>
                  <a:srgbClr val="000000"/>
                </a:solidFill>
                <a:latin typeface="DejaVuSansMono"/>
              </a:rPr>
              <a:t> </a:t>
            </a:r>
            <a:r>
              <a:rPr lang="en-US" sz="1600" i="1" dirty="0">
                <a:solidFill>
                  <a:srgbClr val="191191"/>
                </a:solidFill>
                <a:latin typeface="DejaVuSansMono-Oblique"/>
              </a:rPr>
              <a:t>"Failed to download </a:t>
            </a:r>
            <a:r>
              <a:rPr lang="en-US" sz="1600" dirty="0">
                <a:solidFill>
                  <a:srgbClr val="000000"/>
                </a:solidFill>
                <a:latin typeface="DejaVuSansMono"/>
              </a:rPr>
              <a:t>#{page}</a:t>
            </a:r>
            <a:r>
              <a:rPr lang="en-US" sz="1600" i="1" dirty="0">
                <a:solidFill>
                  <a:srgbClr val="191191"/>
                </a:solidFill>
                <a:latin typeface="DejaVuSansMono-Oblique"/>
              </a:rPr>
              <a:t>: </a:t>
            </a:r>
            <a:r>
              <a:rPr lang="en-US" sz="1600" dirty="0">
                <a:solidFill>
                  <a:srgbClr val="000000"/>
                </a:solidFill>
                <a:latin typeface="DejaVuSansMono"/>
              </a:rPr>
              <a:t>#{$!}</a:t>
            </a:r>
            <a:r>
              <a:rPr lang="en-US" sz="1600" i="1" dirty="0">
                <a:solidFill>
                  <a:srgbClr val="191191"/>
                </a:solidFill>
                <a:latin typeface="DejaVuSansMono-Oblique"/>
              </a:rPr>
              <a:t>"</a:t>
            </a:r>
          </a:p>
          <a:p>
            <a:r>
              <a:rPr lang="es-CO" sz="1600" dirty="0">
                <a:solidFill>
                  <a:srgbClr val="000000"/>
                </a:solidFill>
                <a:latin typeface="DejaVuSansMono"/>
              </a:rPr>
              <a:t>	</a:t>
            </a:r>
            <a:r>
              <a:rPr lang="es-CO" sz="1600" dirty="0" err="1">
                <a:solidFill>
                  <a:srgbClr val="000000"/>
                </a:solidFill>
                <a:latin typeface="DejaVuSansMono"/>
              </a:rPr>
              <a:t>output.close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File.delete</a:t>
            </a:r>
            <a:r>
              <a:rPr lang="es-CO" sz="1600" dirty="0">
                <a:solidFill>
                  <a:srgbClr val="000000"/>
                </a:solidFill>
                <a:latin typeface="DejaVuSansMono"/>
              </a:rPr>
              <a:t>(</a:t>
            </a:r>
            <a:r>
              <a:rPr lang="es-CO" sz="1600" dirty="0" err="1">
                <a:solidFill>
                  <a:srgbClr val="000000"/>
                </a:solidFill>
                <a:latin typeface="DejaVuSansMono"/>
              </a:rPr>
              <a:t>file_name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raise</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4800" dirty="0"/>
          </a:p>
        </p:txBody>
      </p:sp>
      <p:sp>
        <p:nvSpPr>
          <p:cNvPr id="5" name="Rectángulo 4">
            <a:extLst>
              <a:ext uri="{FF2B5EF4-FFF2-40B4-BE49-F238E27FC236}">
                <a16:creationId xmlns:a16="http://schemas.microsoft.com/office/drawing/2014/main" id="{350A7470-00D9-4CAF-AAC6-22EEAE6EC3DC}"/>
              </a:ext>
            </a:extLst>
          </p:cNvPr>
          <p:cNvSpPr/>
          <p:nvPr/>
        </p:nvSpPr>
        <p:spPr>
          <a:xfrm>
            <a:off x="7621724" y="2840816"/>
            <a:ext cx="3882888" cy="1815882"/>
          </a:xfrm>
          <a:prstGeom prst="rect">
            <a:avLst/>
          </a:prstGeom>
        </p:spPr>
        <p:txBody>
          <a:bodyPr wrap="square">
            <a:spAutoFit/>
          </a:bodyPr>
          <a:lstStyle/>
          <a:p>
            <a:r>
              <a:rPr lang="es-CO" sz="1600" b="1" dirty="0" err="1">
                <a:solidFill>
                  <a:srgbClr val="91117D"/>
                </a:solidFill>
                <a:latin typeface="DejaVuSansMono-Bold"/>
              </a:rPr>
              <a:t>begin</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eval</a:t>
            </a:r>
            <a:r>
              <a:rPr lang="es-CO" sz="1600" dirty="0">
                <a:solidFill>
                  <a:srgbClr val="000000"/>
                </a:solidFill>
                <a:latin typeface="DejaVuSansMono"/>
              </a:rPr>
              <a:t> </a:t>
            </a:r>
            <a:r>
              <a:rPr lang="es-CO" sz="1600" dirty="0" err="1">
                <a:solidFill>
                  <a:srgbClr val="000000"/>
                </a:solidFill>
                <a:latin typeface="DejaVuSansMono"/>
              </a:rPr>
              <a:t>string</a:t>
            </a:r>
            <a:endParaRPr lang="es-CO" sz="1600" dirty="0">
              <a:solidFill>
                <a:srgbClr val="000000"/>
              </a:solidFill>
              <a:latin typeface="DejaVuSansMono"/>
            </a:endParaRP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SyntaxError</a:t>
            </a:r>
            <a:r>
              <a:rPr lang="es-CO" sz="1600" dirty="0">
                <a:solidFill>
                  <a:srgbClr val="000000"/>
                </a:solidFill>
                <a:latin typeface="DejaVuSansMono"/>
              </a:rPr>
              <a:t>, </a:t>
            </a:r>
            <a:r>
              <a:rPr lang="es-CO" sz="1600" dirty="0" err="1">
                <a:solidFill>
                  <a:srgbClr val="000000"/>
                </a:solidFill>
                <a:latin typeface="DejaVuSansMono"/>
              </a:rPr>
              <a:t>NameError</a:t>
            </a:r>
            <a:r>
              <a:rPr lang="es-CO" sz="1600" dirty="0">
                <a:solidFill>
                  <a:srgbClr val="000000"/>
                </a:solidFill>
                <a:latin typeface="DejaVuSansMono"/>
              </a:rPr>
              <a:t> =&gt; boom</a:t>
            </a:r>
          </a:p>
          <a:p>
            <a:r>
              <a:rPr lang="en-US" sz="1600" dirty="0">
                <a:solidFill>
                  <a:srgbClr val="000000"/>
                </a:solidFill>
                <a:latin typeface="DejaVuSansMono"/>
              </a:rPr>
              <a:t>	print </a:t>
            </a:r>
            <a:r>
              <a:rPr lang="en-US" sz="1600" i="1" dirty="0">
                <a:solidFill>
                  <a:srgbClr val="191191"/>
                </a:solidFill>
                <a:latin typeface="DejaVuSansMono-Oblique"/>
              </a:rPr>
              <a:t>"String doesn't compile: " </a:t>
            </a:r>
            <a:r>
              <a:rPr lang="en-US" sz="1600" dirty="0">
                <a:solidFill>
                  <a:srgbClr val="000000"/>
                </a:solidFill>
                <a:latin typeface="DejaVuSansMono"/>
              </a:rPr>
              <a:t>+ boom</a:t>
            </a:r>
          </a:p>
          <a:p>
            <a:r>
              <a:rPr lang="es-CO" sz="1600" b="1" dirty="0" err="1">
                <a:solidFill>
                  <a:srgbClr val="91117D"/>
                </a:solidFill>
                <a:latin typeface="DejaVuSansMono-Bold"/>
              </a:rPr>
              <a:t>rescue</a:t>
            </a:r>
            <a:r>
              <a:rPr lang="es-CO" sz="1600" b="1" dirty="0">
                <a:solidFill>
                  <a:srgbClr val="91117D"/>
                </a:solidFill>
                <a:latin typeface="DejaVuSansMono-Bold"/>
              </a:rPr>
              <a:t> </a:t>
            </a:r>
            <a:r>
              <a:rPr lang="es-CO" sz="1600" dirty="0" err="1">
                <a:solidFill>
                  <a:srgbClr val="000000"/>
                </a:solidFill>
                <a:latin typeface="DejaVuSansMono"/>
              </a:rPr>
              <a:t>StandardError</a:t>
            </a:r>
            <a:r>
              <a:rPr lang="es-CO" sz="1600" dirty="0">
                <a:solidFill>
                  <a:srgbClr val="000000"/>
                </a:solidFill>
                <a:latin typeface="DejaVuSansMono"/>
              </a:rPr>
              <a:t> =&gt; </a:t>
            </a:r>
            <a:r>
              <a:rPr lang="es-CO" sz="1600" dirty="0" err="1">
                <a:solidFill>
                  <a:srgbClr val="000000"/>
                </a:solidFill>
                <a:latin typeface="DejaVuSansMono"/>
              </a:rPr>
              <a:t>bang</a:t>
            </a:r>
            <a:endParaRPr lang="es-CO" sz="1600" dirty="0">
              <a:solidFill>
                <a:srgbClr val="000000"/>
              </a:solidFill>
              <a:latin typeface="DejaVuSansMono"/>
            </a:endParaRPr>
          </a:p>
          <a:p>
            <a:r>
              <a:rPr lang="nb-NO" sz="1600" dirty="0">
                <a:solidFill>
                  <a:srgbClr val="000000"/>
                </a:solidFill>
                <a:latin typeface="DejaVuSansMono"/>
              </a:rPr>
              <a:t>	print </a:t>
            </a:r>
            <a:r>
              <a:rPr lang="nb-NO" sz="1600" i="1" dirty="0">
                <a:solidFill>
                  <a:srgbClr val="191191"/>
                </a:solidFill>
                <a:latin typeface="DejaVuSansMono-Oblique"/>
              </a:rPr>
              <a:t>"Error running script: " </a:t>
            </a:r>
            <a:r>
              <a:rPr lang="nb-NO" sz="1600" dirty="0">
                <a:solidFill>
                  <a:srgbClr val="000000"/>
                </a:solidFill>
                <a:latin typeface="DejaVuSansMono"/>
              </a:rPr>
              <a:t>+ bang</a:t>
            </a:r>
          </a:p>
          <a:p>
            <a:r>
              <a:rPr lang="es-CO" sz="1600" b="1" dirty="0" err="1">
                <a:solidFill>
                  <a:srgbClr val="91117D"/>
                </a:solidFill>
                <a:latin typeface="DejaVuSansMono-Bold"/>
              </a:rPr>
              <a:t>end</a:t>
            </a:r>
            <a:endParaRPr lang="es-CO" sz="4800" dirty="0"/>
          </a:p>
        </p:txBody>
      </p:sp>
    </p:spTree>
    <p:extLst>
      <p:ext uri="{BB962C8B-B14F-4D97-AF65-F5344CB8AC3E}">
        <p14:creationId xmlns:p14="http://schemas.microsoft.com/office/powerpoint/2010/main" val="177270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EEA7A-0C71-4BF1-B0B4-B89402C68B2E}"/>
              </a:ext>
            </a:extLst>
          </p:cNvPr>
          <p:cNvSpPr>
            <a:spLocks noGrp="1"/>
          </p:cNvSpPr>
          <p:nvPr>
            <p:ph type="title"/>
          </p:nvPr>
        </p:nvSpPr>
        <p:spPr/>
        <p:txBody>
          <a:bodyPr/>
          <a:lstStyle/>
          <a:p>
            <a:r>
              <a:rPr lang="es-CO" dirty="0" err="1"/>
              <a:t>Fibers</a:t>
            </a:r>
            <a:r>
              <a:rPr lang="es-CO" dirty="0"/>
              <a:t>, </a:t>
            </a:r>
            <a:r>
              <a:rPr lang="es-CO" dirty="0" err="1"/>
              <a:t>Threads</a:t>
            </a:r>
            <a:r>
              <a:rPr lang="es-CO" dirty="0"/>
              <a:t>, and </a:t>
            </a:r>
            <a:r>
              <a:rPr lang="es-CO" dirty="0" err="1"/>
              <a:t>Processes</a:t>
            </a:r>
            <a:endParaRPr lang="es-CO" dirty="0"/>
          </a:p>
        </p:txBody>
      </p:sp>
      <p:sp>
        <p:nvSpPr>
          <p:cNvPr id="3" name="Marcador de contenido 2">
            <a:extLst>
              <a:ext uri="{FF2B5EF4-FFF2-40B4-BE49-F238E27FC236}">
                <a16:creationId xmlns:a16="http://schemas.microsoft.com/office/drawing/2014/main" id="{A76E5763-81EC-42D2-8669-D970637CE725}"/>
              </a:ext>
            </a:extLst>
          </p:cNvPr>
          <p:cNvSpPr>
            <a:spLocks noGrp="1"/>
          </p:cNvSpPr>
          <p:nvPr>
            <p:ph idx="1"/>
          </p:nvPr>
        </p:nvSpPr>
        <p:spPr/>
        <p:txBody>
          <a:bodyPr/>
          <a:lstStyle/>
          <a:p>
            <a:r>
              <a:rPr lang="en-US" dirty="0"/>
              <a:t>Ruby gives you two basic ways to organize your program so that you can run different parts of it apparently “at the same time.” Fibers let you suspend execution of one part of your program and run some other part. For more decoupled execution, you can split up cooperating tasks </a:t>
            </a:r>
            <a:r>
              <a:rPr lang="en-US" i="1" dirty="0"/>
              <a:t>within </a:t>
            </a:r>
            <a:r>
              <a:rPr lang="en-US" dirty="0"/>
              <a:t>the program, using multiple threads, or you can split up tasks between different programs, using multiple processes. Let’s look at each in turn.</a:t>
            </a:r>
            <a:endParaRPr lang="es-CO" dirty="0"/>
          </a:p>
        </p:txBody>
      </p:sp>
    </p:spTree>
    <p:extLst>
      <p:ext uri="{BB962C8B-B14F-4D97-AF65-F5344CB8AC3E}">
        <p14:creationId xmlns:p14="http://schemas.microsoft.com/office/powerpoint/2010/main" val="1483058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07F96-FBC2-48D0-A91D-17EF6FBAF4DC}"/>
              </a:ext>
            </a:extLst>
          </p:cNvPr>
          <p:cNvSpPr>
            <a:spLocks noGrp="1"/>
          </p:cNvSpPr>
          <p:nvPr>
            <p:ph type="title"/>
          </p:nvPr>
        </p:nvSpPr>
        <p:spPr/>
        <p:txBody>
          <a:bodyPr/>
          <a:lstStyle/>
          <a:p>
            <a:r>
              <a:rPr lang="es-CO" dirty="0" err="1"/>
              <a:t>Fibers</a:t>
            </a:r>
            <a:endParaRPr lang="es-CO" dirty="0"/>
          </a:p>
        </p:txBody>
      </p:sp>
      <p:sp>
        <p:nvSpPr>
          <p:cNvPr id="4" name="Rectángulo 3">
            <a:extLst>
              <a:ext uri="{FF2B5EF4-FFF2-40B4-BE49-F238E27FC236}">
                <a16:creationId xmlns:a16="http://schemas.microsoft.com/office/drawing/2014/main" id="{FAF573A6-F125-406C-9158-328109C141E1}"/>
              </a:ext>
            </a:extLst>
          </p:cNvPr>
          <p:cNvSpPr/>
          <p:nvPr/>
        </p:nvSpPr>
        <p:spPr>
          <a:xfrm>
            <a:off x="2589212" y="2133600"/>
            <a:ext cx="4585252" cy="2800767"/>
          </a:xfrm>
          <a:prstGeom prst="rect">
            <a:avLst/>
          </a:prstGeom>
        </p:spPr>
        <p:txBody>
          <a:bodyPr wrap="square">
            <a:spAutoFit/>
          </a:bodyPr>
          <a:lstStyle/>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a:t>
            </a:r>
            <a:r>
              <a:rPr lang="en-US" sz="1600" i="1" dirty="0" err="1">
                <a:solidFill>
                  <a:srgbClr val="191191"/>
                </a:solidFill>
                <a:latin typeface="DejaVuSansMono-Oblique"/>
              </a:rPr>
              <a:t>testfile</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
        <p:nvSpPr>
          <p:cNvPr id="5" name="Rectángulo 4">
            <a:extLst>
              <a:ext uri="{FF2B5EF4-FFF2-40B4-BE49-F238E27FC236}">
                <a16:creationId xmlns:a16="http://schemas.microsoft.com/office/drawing/2014/main" id="{FA4D25CA-BCAB-493B-9C20-52A4AFE524A1}"/>
              </a:ext>
            </a:extLst>
          </p:cNvPr>
          <p:cNvSpPr/>
          <p:nvPr/>
        </p:nvSpPr>
        <p:spPr>
          <a:xfrm>
            <a:off x="7174464" y="2064026"/>
            <a:ext cx="4515747" cy="4031873"/>
          </a:xfrm>
          <a:prstGeom prst="rect">
            <a:avLst/>
          </a:prstGeom>
        </p:spPr>
        <p:txBody>
          <a:bodyPr wrap="square">
            <a:spAutoFit/>
          </a:bodyPr>
          <a:lstStyle/>
          <a:p>
            <a:r>
              <a:rPr lang="es-CO" sz="1600" dirty="0" err="1">
                <a:solidFill>
                  <a:srgbClr val="000000"/>
                </a:solidFill>
                <a:latin typeface="DejaVuSansMono"/>
              </a:rPr>
              <a:t>words</a:t>
            </a:r>
            <a:r>
              <a:rPr lang="es-CO" sz="1600" dirty="0">
                <a:solidFill>
                  <a:srgbClr val="000000"/>
                </a:solidFill>
                <a:latin typeface="DejaVuSansMono"/>
              </a:rPr>
              <a:t> = </a:t>
            </a:r>
            <a:r>
              <a:rPr lang="es-CO" sz="1600" dirty="0" err="1">
                <a:solidFill>
                  <a:srgbClr val="000000"/>
                </a:solidFill>
                <a:latin typeface="DejaVuSansMono"/>
              </a:rPr>
              <a:t>Fiber.new</a:t>
            </a:r>
            <a:r>
              <a:rPr lang="es-CO" sz="1600" dirty="0">
                <a:solidFill>
                  <a:srgbClr val="000000"/>
                </a:solidFill>
                <a:latin typeface="DejaVuSansMono"/>
              </a:rPr>
              <a:t> </a:t>
            </a:r>
            <a:r>
              <a:rPr lang="es-CO" sz="1600" b="1" dirty="0">
                <a:solidFill>
                  <a:srgbClr val="91117D"/>
                </a:solidFill>
                <a:latin typeface="DejaVuSansMono-Bold"/>
              </a:rPr>
              <a:t>do</a:t>
            </a:r>
          </a:p>
          <a:p>
            <a:r>
              <a:rPr lang="en-US" sz="1600" dirty="0">
                <a:solidFill>
                  <a:srgbClr val="000000"/>
                </a:solidFill>
                <a:latin typeface="DejaVuSansMono"/>
              </a:rPr>
              <a:t>	</a:t>
            </a:r>
            <a:r>
              <a:rPr lang="en-US" sz="1600" dirty="0" err="1">
                <a:solidFill>
                  <a:srgbClr val="000000"/>
                </a:solidFill>
                <a:latin typeface="DejaVuSansMono"/>
              </a:rPr>
              <a:t>File.foreach</a:t>
            </a:r>
            <a:r>
              <a:rPr lang="en-US" sz="1600" dirty="0">
                <a:solidFill>
                  <a:srgbClr val="000000"/>
                </a:solidFill>
                <a:latin typeface="DejaVuSansMono"/>
              </a:rPr>
              <a:t>(</a:t>
            </a:r>
            <a:r>
              <a:rPr lang="en-US" sz="1600" i="1" dirty="0">
                <a:solidFill>
                  <a:srgbClr val="191191"/>
                </a:solidFill>
                <a:latin typeface="DejaVuSansMono-Oblique"/>
              </a:rPr>
              <a:t>"testfile.txt</a:t>
            </a:r>
            <a:r>
              <a:rPr lang="en-US" sz="1600" i="1" u="sng" dirty="0">
                <a:solidFill>
                  <a:srgbClr val="191191"/>
                </a:solidFill>
                <a:latin typeface="DejaVuSansMono-Oblique"/>
              </a:rPr>
              <a:t>|</a:t>
            </a:r>
            <a:r>
              <a:rPr lang="en-US" sz="1600" i="1" dirty="0">
                <a:solidFill>
                  <a:srgbClr val="191191"/>
                </a:solidFill>
                <a:latin typeface="DejaVuSansMono-Oblique"/>
              </a:rPr>
              <a:t>"</a:t>
            </a:r>
            <a:r>
              <a:rPr lang="en-US" sz="1600" dirty="0">
                <a:solidFill>
                  <a:srgbClr val="000000"/>
                </a:solidFill>
                <a:latin typeface="DejaVuSansMono"/>
              </a:rPr>
              <a:t>) </a:t>
            </a:r>
            <a:r>
              <a:rPr lang="en-US" sz="1600" b="1" dirty="0">
                <a:solidFill>
                  <a:srgbClr val="91117D"/>
                </a:solidFill>
                <a:latin typeface="DejaVuSansMono-Bold"/>
              </a:rPr>
              <a:t>do </a:t>
            </a:r>
            <a:r>
              <a:rPr lang="en-US" sz="1600" dirty="0">
                <a:solidFill>
                  <a:srgbClr val="000000"/>
                </a:solidFill>
                <a:latin typeface="DejaVuSansMono"/>
              </a:rPr>
              <a:t>|line|</a:t>
            </a:r>
          </a:p>
          <a:p>
            <a:r>
              <a:rPr lang="es-CO" sz="1600" dirty="0">
                <a:solidFill>
                  <a:srgbClr val="000000"/>
                </a:solidFill>
                <a:latin typeface="DejaVuSansMono"/>
              </a:rPr>
              <a:t>		</a:t>
            </a:r>
            <a:r>
              <a:rPr lang="pl-PL" sz="1600" dirty="0">
                <a:solidFill>
                  <a:srgbClr val="000000"/>
                </a:solidFill>
                <a:latin typeface="DejaVuSansMono"/>
              </a:rPr>
              <a:t>line.scan(/</a:t>
            </a:r>
            <a:r>
              <a:rPr lang="pl-PL" sz="1600" i="1" dirty="0">
                <a:solidFill>
                  <a:srgbClr val="191191"/>
                </a:solidFill>
                <a:latin typeface="DejaVuSansMono-Oblique"/>
              </a:rPr>
              <a:t>\w</a:t>
            </a:r>
            <a:r>
              <a:rPr lang="pl-PL" sz="1600" dirty="0">
                <a:solidFill>
                  <a:srgbClr val="000000"/>
                </a:solidFill>
                <a:latin typeface="DejaVuSansMono"/>
              </a:rPr>
              <a:t>+/) </a:t>
            </a:r>
            <a:r>
              <a:rPr lang="pl-PL" sz="1600" b="1" dirty="0">
                <a:solidFill>
                  <a:srgbClr val="91117D"/>
                </a:solidFill>
                <a:latin typeface="DejaVuSansMono-Bold"/>
              </a:rPr>
              <a:t>do </a:t>
            </a:r>
            <a:r>
              <a:rPr lang="pl-PL" sz="1600" dirty="0">
                <a:solidFill>
                  <a:srgbClr val="000000"/>
                </a:solidFill>
                <a:latin typeface="DejaVuSansMono"/>
              </a:rPr>
              <a:t>|word|</a:t>
            </a:r>
          </a:p>
          <a:p>
            <a:r>
              <a:rPr lang="es-CO" sz="1600" dirty="0">
                <a:solidFill>
                  <a:srgbClr val="000000"/>
                </a:solidFill>
                <a:latin typeface="DejaVuSansMono"/>
              </a:rPr>
              <a:t>		</a:t>
            </a:r>
            <a:r>
              <a:rPr lang="es-CO" sz="1600" dirty="0" err="1">
                <a:solidFill>
                  <a:srgbClr val="000000"/>
                </a:solidFill>
                <a:latin typeface="DejaVuSansMono"/>
              </a:rPr>
              <a:t>Fiber.yield</a:t>
            </a:r>
            <a:r>
              <a:rPr lang="es-CO" sz="1600" dirty="0">
                <a:solidFill>
                  <a:srgbClr val="000000"/>
                </a:solidFill>
                <a:latin typeface="DejaVuSansMono"/>
              </a:rPr>
              <a:t> </a:t>
            </a:r>
            <a:r>
              <a:rPr lang="es-CO" sz="1600" dirty="0" err="1">
                <a:solidFill>
                  <a:srgbClr val="000000"/>
                </a:solidFill>
                <a:latin typeface="DejaVuSansMono"/>
              </a:rPr>
              <a:t>word.downcase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000000"/>
                </a:solidFill>
                <a:latin typeface="DejaVuSansMono"/>
              </a:rPr>
              <a:t>      </a:t>
            </a:r>
            <a:r>
              <a:rPr lang="es-CO" sz="1600" dirty="0" err="1">
                <a:solidFill>
                  <a:srgbClr val="000000"/>
                </a:solidFill>
                <a:latin typeface="DejaVuSansMono"/>
              </a:rPr>
              <a:t>nil</a:t>
            </a:r>
            <a:endParaRPr lang="es-CO" sz="1600" dirty="0">
              <a:solidFill>
                <a:srgbClr val="000000"/>
              </a:solidFill>
              <a:latin typeface="DejaVuSansMono"/>
            </a:endParaRP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a:t>
            </a:r>
            <a:r>
              <a:rPr lang="es-CO" sz="1600" dirty="0">
                <a:solidFill>
                  <a:srgbClr val="000000"/>
                </a:solidFill>
                <a:latin typeface="DejaVuSansMono"/>
              </a:rPr>
              <a:t> = </a:t>
            </a:r>
            <a:r>
              <a:rPr lang="es-CO" sz="1600" dirty="0" err="1">
                <a:solidFill>
                  <a:srgbClr val="000000"/>
                </a:solidFill>
                <a:latin typeface="DejaVuSansMono"/>
              </a:rPr>
              <a:t>Hash.new</a:t>
            </a:r>
            <a:r>
              <a:rPr lang="es-CO" sz="1600" dirty="0">
                <a:solidFill>
                  <a:srgbClr val="000000"/>
                </a:solidFill>
                <a:latin typeface="DejaVuSansMono"/>
              </a:rPr>
              <a:t>(0)</a:t>
            </a:r>
          </a:p>
          <a:p>
            <a:r>
              <a:rPr lang="es-CO" sz="1600" b="1" dirty="0" err="1">
                <a:solidFill>
                  <a:srgbClr val="91117D"/>
                </a:solidFill>
                <a:latin typeface="DejaVuSansMono-Bold"/>
              </a:rPr>
              <a:t>while</a:t>
            </a:r>
            <a:r>
              <a:rPr lang="es-CO" sz="1600" b="1" dirty="0">
                <a:solidFill>
                  <a:srgbClr val="91117D"/>
                </a:solidFill>
                <a:latin typeface="DejaVuSansMono-Bold"/>
              </a:rPr>
              <a:t> </a:t>
            </a:r>
            <a:r>
              <a:rPr lang="es-CO" sz="1600" dirty="0" err="1">
                <a:solidFill>
                  <a:srgbClr val="000000"/>
                </a:solidFill>
                <a:latin typeface="DejaVuSansMono"/>
              </a:rPr>
              <a:t>word</a:t>
            </a:r>
            <a:r>
              <a:rPr lang="es-CO" sz="1600" dirty="0">
                <a:solidFill>
                  <a:srgbClr val="000000"/>
                </a:solidFill>
                <a:latin typeface="DejaVuSansMono"/>
              </a:rPr>
              <a:t> = </a:t>
            </a:r>
            <a:r>
              <a:rPr lang="es-CO" sz="1600" dirty="0" err="1">
                <a:solidFill>
                  <a:srgbClr val="000000"/>
                </a:solidFill>
                <a:latin typeface="DejaVuSansMono"/>
              </a:rPr>
              <a:t>words.resume</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counts</a:t>
            </a:r>
            <a:r>
              <a:rPr lang="es-CO" sz="1600" dirty="0">
                <a:solidFill>
                  <a:srgbClr val="000000"/>
                </a:solidFill>
                <a:latin typeface="DejaVuSansMono"/>
              </a:rPr>
              <a:t>[</a:t>
            </a:r>
            <a:r>
              <a:rPr lang="es-CO" sz="1600" dirty="0" err="1">
                <a:solidFill>
                  <a:srgbClr val="000000"/>
                </a:solidFill>
                <a:latin typeface="DejaVuSansMono"/>
              </a:rPr>
              <a:t>word</a:t>
            </a:r>
            <a:r>
              <a:rPr lang="es-CO" sz="1600" dirty="0">
                <a:solidFill>
                  <a:srgbClr val="000000"/>
                </a:solidFill>
                <a:latin typeface="DejaVuSansMono"/>
              </a:rPr>
              <a:t>] += 1</a:t>
            </a:r>
          </a:p>
          <a:p>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err="1">
                <a:solidFill>
                  <a:srgbClr val="000000"/>
                </a:solidFill>
                <a:latin typeface="DejaVuSansMono"/>
              </a:rPr>
              <a:t>counts.keys.sort.each</a:t>
            </a:r>
            <a:r>
              <a:rPr lang="es-CO" sz="1600" dirty="0">
                <a:solidFill>
                  <a:srgbClr val="000000"/>
                </a:solidFill>
                <a:latin typeface="DejaVuSansMono"/>
              </a:rPr>
              <a:t> {|k| </a:t>
            </a:r>
            <a:r>
              <a:rPr lang="es-CO" sz="1600" dirty="0" err="1">
                <a:solidFill>
                  <a:srgbClr val="000000"/>
                </a:solidFill>
                <a:latin typeface="DejaVuSansMono"/>
              </a:rPr>
              <a:t>print</a:t>
            </a:r>
            <a:r>
              <a:rPr lang="es-CO" sz="1600" dirty="0">
                <a:solidFill>
                  <a:srgbClr val="000000"/>
                </a:solidFill>
                <a:latin typeface="DejaVuSansMono"/>
              </a:rPr>
              <a:t> </a:t>
            </a:r>
            <a:r>
              <a:rPr lang="es-CO" sz="1600" i="1" dirty="0">
                <a:solidFill>
                  <a:srgbClr val="191191"/>
                </a:solidFill>
                <a:latin typeface="DejaVuSansMono-Oblique"/>
              </a:rPr>
              <a:t>"</a:t>
            </a:r>
            <a:r>
              <a:rPr lang="es-CO" sz="1600" dirty="0">
                <a:solidFill>
                  <a:srgbClr val="000000"/>
                </a:solidFill>
                <a:latin typeface="DejaVuSansMono"/>
              </a:rPr>
              <a:t>#{k}</a:t>
            </a:r>
            <a:r>
              <a:rPr lang="es-CO" sz="1600" i="1" dirty="0">
                <a:solidFill>
                  <a:srgbClr val="191191"/>
                </a:solidFill>
                <a:latin typeface="DejaVuSansMono-Oblique"/>
              </a:rPr>
              <a:t>:</a:t>
            </a:r>
            <a:r>
              <a:rPr lang="es-CO" sz="1600" dirty="0">
                <a:solidFill>
                  <a:srgbClr val="000000"/>
                </a:solidFill>
                <a:latin typeface="DejaVuSansMono"/>
              </a:rPr>
              <a:t>#{</a:t>
            </a:r>
            <a:r>
              <a:rPr lang="es-CO" sz="1600" dirty="0" err="1">
                <a:solidFill>
                  <a:srgbClr val="000000"/>
                </a:solidFill>
                <a:latin typeface="DejaVuSansMono"/>
              </a:rPr>
              <a:t>counts</a:t>
            </a:r>
            <a:r>
              <a:rPr lang="es-CO" sz="1600" dirty="0">
                <a:solidFill>
                  <a:srgbClr val="000000"/>
                </a:solidFill>
                <a:latin typeface="DejaVuSansMono"/>
              </a:rPr>
              <a:t>[k]} </a:t>
            </a:r>
            <a:r>
              <a:rPr lang="es-CO" sz="1600" i="1" dirty="0">
                <a:solidFill>
                  <a:srgbClr val="191191"/>
                </a:solidFill>
                <a:latin typeface="DejaVuSansMono-Oblique"/>
              </a:rPr>
              <a:t>"</a:t>
            </a:r>
            <a:r>
              <a:rPr lang="es-CO" sz="1600" dirty="0">
                <a:solidFill>
                  <a:srgbClr val="000000"/>
                </a:solidFill>
                <a:latin typeface="DejaVuSansMono"/>
              </a:rPr>
              <a:t>}</a:t>
            </a:r>
          </a:p>
          <a:p>
            <a:endParaRPr lang="es-CO" sz="1600" i="1" dirty="0">
              <a:solidFill>
                <a:srgbClr val="000000"/>
              </a:solidFill>
              <a:latin typeface="PalatinoLinotype-Italic"/>
            </a:endParaRPr>
          </a:p>
          <a:p>
            <a:r>
              <a:rPr lang="es-CO" sz="1600" i="1" dirty="0">
                <a:solidFill>
                  <a:srgbClr val="000000"/>
                </a:solidFill>
                <a:latin typeface="PalatinoLinotype-Italic"/>
              </a:rPr>
              <a:t>produces:</a:t>
            </a:r>
          </a:p>
          <a:p>
            <a:r>
              <a:rPr lang="en-US" sz="1600" dirty="0" err="1">
                <a:solidFill>
                  <a:srgbClr val="000000"/>
                </a:solidFill>
                <a:latin typeface="DejaVuSansMono"/>
              </a:rPr>
              <a:t>and:1</a:t>
            </a:r>
            <a:r>
              <a:rPr lang="en-US" sz="1600" dirty="0">
                <a:solidFill>
                  <a:srgbClr val="000000"/>
                </a:solidFill>
                <a:latin typeface="DejaVuSansMono"/>
              </a:rPr>
              <a:t> </a:t>
            </a:r>
            <a:r>
              <a:rPr lang="en-US" sz="1600" dirty="0" err="1">
                <a:solidFill>
                  <a:srgbClr val="000000"/>
                </a:solidFill>
                <a:latin typeface="DejaVuSansMono"/>
              </a:rPr>
              <a:t>is:3</a:t>
            </a:r>
            <a:r>
              <a:rPr lang="en-US" sz="1600" dirty="0">
                <a:solidFill>
                  <a:srgbClr val="000000"/>
                </a:solidFill>
                <a:latin typeface="DejaVuSansMono"/>
              </a:rPr>
              <a:t> </a:t>
            </a:r>
            <a:r>
              <a:rPr lang="en-US" sz="1600" dirty="0" err="1">
                <a:solidFill>
                  <a:srgbClr val="000000"/>
                </a:solidFill>
                <a:latin typeface="DejaVuSansMono"/>
              </a:rPr>
              <a:t>line:3</a:t>
            </a:r>
            <a:r>
              <a:rPr lang="en-US" sz="1600" dirty="0">
                <a:solidFill>
                  <a:srgbClr val="000000"/>
                </a:solidFill>
                <a:latin typeface="DejaVuSansMono"/>
              </a:rPr>
              <a:t> </a:t>
            </a:r>
            <a:r>
              <a:rPr lang="en-US" sz="1600" dirty="0" err="1">
                <a:solidFill>
                  <a:srgbClr val="000000"/>
                </a:solidFill>
                <a:latin typeface="DejaVuSansMono"/>
              </a:rPr>
              <a:t>on:1</a:t>
            </a:r>
            <a:r>
              <a:rPr lang="en-US" sz="1600" dirty="0">
                <a:solidFill>
                  <a:srgbClr val="000000"/>
                </a:solidFill>
                <a:latin typeface="DejaVuSansMono"/>
              </a:rPr>
              <a:t> </a:t>
            </a:r>
            <a:r>
              <a:rPr lang="en-US" sz="1600" dirty="0" err="1">
                <a:solidFill>
                  <a:srgbClr val="000000"/>
                </a:solidFill>
                <a:latin typeface="DejaVuSansMono"/>
              </a:rPr>
              <a:t>one:1</a:t>
            </a:r>
            <a:r>
              <a:rPr lang="en-US" sz="1600" dirty="0">
                <a:solidFill>
                  <a:srgbClr val="000000"/>
                </a:solidFill>
                <a:latin typeface="DejaVuSansMono"/>
              </a:rPr>
              <a:t> </a:t>
            </a:r>
            <a:r>
              <a:rPr lang="en-US" sz="1600" dirty="0" err="1">
                <a:solidFill>
                  <a:srgbClr val="000000"/>
                </a:solidFill>
                <a:latin typeface="DejaVuSansMono"/>
              </a:rPr>
              <a:t>so:1</a:t>
            </a:r>
            <a:r>
              <a:rPr lang="en-US" sz="1600" dirty="0">
                <a:solidFill>
                  <a:srgbClr val="000000"/>
                </a:solidFill>
                <a:latin typeface="DejaVuSansMono"/>
              </a:rPr>
              <a:t> </a:t>
            </a:r>
            <a:r>
              <a:rPr lang="en-US" sz="1600" dirty="0" err="1">
                <a:solidFill>
                  <a:srgbClr val="000000"/>
                </a:solidFill>
                <a:latin typeface="DejaVuSansMono"/>
              </a:rPr>
              <a:t>this:3</a:t>
            </a:r>
            <a:r>
              <a:rPr lang="en-US" sz="1600" dirty="0">
                <a:solidFill>
                  <a:srgbClr val="000000"/>
                </a:solidFill>
                <a:latin typeface="DejaVuSansMono"/>
              </a:rPr>
              <a:t> </a:t>
            </a:r>
            <a:r>
              <a:rPr lang="en-US" sz="1600" dirty="0" err="1">
                <a:solidFill>
                  <a:srgbClr val="000000"/>
                </a:solidFill>
                <a:latin typeface="DejaVuSansMono"/>
              </a:rPr>
              <a:t>three:1</a:t>
            </a:r>
            <a:r>
              <a:rPr lang="en-US" sz="1600" dirty="0">
                <a:solidFill>
                  <a:srgbClr val="000000"/>
                </a:solidFill>
                <a:latin typeface="DejaVuSansMono"/>
              </a:rPr>
              <a:t> </a:t>
            </a:r>
            <a:r>
              <a:rPr lang="en-US" sz="1600" dirty="0" err="1">
                <a:solidFill>
                  <a:srgbClr val="000000"/>
                </a:solidFill>
                <a:latin typeface="DejaVuSansMono"/>
              </a:rPr>
              <a:t>two:1</a:t>
            </a:r>
            <a:endParaRPr lang="es-CO" sz="4800" dirty="0"/>
          </a:p>
        </p:txBody>
      </p:sp>
    </p:spTree>
    <p:extLst>
      <p:ext uri="{BB962C8B-B14F-4D97-AF65-F5344CB8AC3E}">
        <p14:creationId xmlns:p14="http://schemas.microsoft.com/office/powerpoint/2010/main" val="22186063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F3E1A-82B7-4501-8CD2-23226EDA90A2}"/>
              </a:ext>
            </a:extLst>
          </p:cNvPr>
          <p:cNvSpPr>
            <a:spLocks noGrp="1"/>
          </p:cNvSpPr>
          <p:nvPr>
            <p:ph type="title"/>
          </p:nvPr>
        </p:nvSpPr>
        <p:spPr/>
        <p:txBody>
          <a:bodyPr/>
          <a:lstStyle/>
          <a:p>
            <a:r>
              <a:rPr lang="es-CO" dirty="0" err="1"/>
              <a:t>Multithreading</a:t>
            </a:r>
            <a:endParaRPr lang="es-CO" dirty="0"/>
          </a:p>
        </p:txBody>
      </p:sp>
      <p:sp>
        <p:nvSpPr>
          <p:cNvPr id="4" name="Rectángulo 3">
            <a:extLst>
              <a:ext uri="{FF2B5EF4-FFF2-40B4-BE49-F238E27FC236}">
                <a16:creationId xmlns:a16="http://schemas.microsoft.com/office/drawing/2014/main" id="{4A8C4E26-9A59-4809-A1B1-64D636316D60}"/>
              </a:ext>
            </a:extLst>
          </p:cNvPr>
          <p:cNvSpPr/>
          <p:nvPr/>
        </p:nvSpPr>
        <p:spPr>
          <a:xfrm>
            <a:off x="3079542" y="2040835"/>
            <a:ext cx="5791200" cy="4401205"/>
          </a:xfrm>
          <a:prstGeom prst="rect">
            <a:avLst/>
          </a:prstGeom>
        </p:spPr>
        <p:txBody>
          <a:bodyPr wrap="square">
            <a:spAutoFit/>
          </a:bodyPr>
          <a:lstStyle/>
          <a:p>
            <a:r>
              <a:rPr lang="es-CO" sz="1400" dirty="0" err="1">
                <a:solidFill>
                  <a:srgbClr val="000000"/>
                </a:solidFill>
                <a:latin typeface="DejaVuSansMono"/>
              </a:rPr>
              <a:t>require</a:t>
            </a:r>
            <a:r>
              <a:rPr lang="es-CO" sz="1400" dirty="0">
                <a:solidFill>
                  <a:srgbClr val="000000"/>
                </a:solidFill>
                <a:latin typeface="DejaVuSansMono"/>
              </a:rPr>
              <a:t> </a:t>
            </a:r>
            <a:r>
              <a:rPr lang="es-CO" sz="1400" i="1" dirty="0">
                <a:solidFill>
                  <a:srgbClr val="191191"/>
                </a:solidFill>
                <a:latin typeface="DejaVuSansMono-Oblique"/>
              </a:rPr>
              <a:t>'net/http'</a:t>
            </a:r>
          </a:p>
          <a:p>
            <a:r>
              <a:rPr lang="es-CO" sz="1400" dirty="0" err="1">
                <a:solidFill>
                  <a:srgbClr val="000000"/>
                </a:solidFill>
                <a:latin typeface="DejaVuSansMono"/>
              </a:rPr>
              <a:t>pages</a:t>
            </a:r>
            <a:r>
              <a:rPr lang="es-CO" sz="1400" dirty="0">
                <a:solidFill>
                  <a:srgbClr val="000000"/>
                </a:solidFill>
                <a:latin typeface="DejaVuSansMono"/>
              </a:rPr>
              <a:t> = </a:t>
            </a:r>
            <a:r>
              <a:rPr lang="es-CO" sz="1400" i="1" dirty="0">
                <a:solidFill>
                  <a:srgbClr val="191191"/>
                </a:solidFill>
                <a:latin typeface="DejaVuSansMono-Oblique"/>
              </a:rPr>
              <a:t>%w( www.rubycentral.org slashdot.org www.google.com )</a:t>
            </a:r>
          </a:p>
          <a:p>
            <a:endParaRPr lang="en-US" sz="1400" dirty="0">
              <a:solidFill>
                <a:srgbClr val="000000"/>
              </a:solidFill>
              <a:latin typeface="DejaVuSansMono"/>
            </a:endParaRPr>
          </a:p>
          <a:p>
            <a:r>
              <a:rPr lang="en-US" sz="1400" dirty="0">
                <a:solidFill>
                  <a:srgbClr val="000000"/>
                </a:solidFill>
                <a:latin typeface="DejaVuSansMono"/>
              </a:rPr>
              <a:t>threads = </a:t>
            </a:r>
            <a:r>
              <a:rPr lang="en-US" sz="1400" dirty="0" err="1">
                <a:solidFill>
                  <a:srgbClr val="000000"/>
                </a:solidFill>
                <a:latin typeface="DejaVuSansMono"/>
              </a:rPr>
              <a:t>pages.map</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a:t>
            </a:r>
          </a:p>
          <a:p>
            <a:r>
              <a:rPr lang="en-US" sz="1400" dirty="0">
                <a:solidFill>
                  <a:srgbClr val="000000"/>
                </a:solidFill>
                <a:latin typeface="DejaVuSansMono"/>
              </a:rPr>
              <a:t>	</a:t>
            </a:r>
            <a:r>
              <a:rPr lang="en-US" sz="1400" dirty="0" err="1">
                <a:solidFill>
                  <a:schemeClr val="accent1">
                    <a:lumMod val="60000"/>
                    <a:lumOff val="40000"/>
                  </a:schemeClr>
                </a:solidFill>
                <a:latin typeface="DejaVuSansMono"/>
              </a:rPr>
              <a:t>Thread</a:t>
            </a:r>
            <a:r>
              <a:rPr lang="en-US" sz="1400" dirty="0" err="1">
                <a:solidFill>
                  <a:srgbClr val="000000"/>
                </a:solidFill>
                <a:latin typeface="DejaVuSansMono"/>
              </a:rPr>
              <a:t>.new</a:t>
            </a:r>
            <a:r>
              <a:rPr lang="en-US" sz="1400" dirty="0">
                <a:solidFill>
                  <a:srgbClr val="000000"/>
                </a:solidFill>
                <a:latin typeface="DejaVuSansMono"/>
              </a:rPr>
              <a:t>(</a:t>
            </a:r>
            <a:r>
              <a:rPr lang="en-US" sz="1400" dirty="0" err="1">
                <a:solidFill>
                  <a:srgbClr val="000000"/>
                </a:solidFill>
                <a:latin typeface="DejaVuSansMono"/>
              </a:rPr>
              <a:t>page_to_fetch</a:t>
            </a:r>
            <a:r>
              <a:rPr lang="en-US" sz="1400" dirty="0">
                <a:solidFill>
                  <a:srgbClr val="000000"/>
                </a:solidFill>
                <a:latin typeface="DejaVuSansMono"/>
              </a:rPr>
              <a:t>) </a:t>
            </a:r>
            <a:r>
              <a:rPr lang="en-US" sz="1400" b="1" dirty="0">
                <a:solidFill>
                  <a:srgbClr val="91117D"/>
                </a:solidFill>
                <a:latin typeface="DejaVuSansMono-Bold"/>
              </a:rPr>
              <a:t>do </a:t>
            </a:r>
            <a:r>
              <a:rPr lang="en-US" sz="1400" dirty="0">
                <a:solidFill>
                  <a:srgbClr val="000000"/>
                </a:solidFill>
                <a:latin typeface="DejaVuSansMono"/>
              </a:rPr>
              <a:t>|</a:t>
            </a:r>
            <a:r>
              <a:rPr lang="en-US" sz="1400" dirty="0" err="1">
                <a:solidFill>
                  <a:srgbClr val="000000"/>
                </a:solidFill>
                <a:latin typeface="DejaVuSansMono"/>
              </a:rPr>
              <a:t>url</a:t>
            </a:r>
            <a:r>
              <a:rPr lang="en-US" sz="1400" dirty="0">
                <a:solidFill>
                  <a:srgbClr val="000000"/>
                </a:solidFill>
                <a:latin typeface="DejaVuSansMono"/>
              </a:rPr>
              <a:t>|</a:t>
            </a:r>
          </a:p>
          <a:p>
            <a:r>
              <a:rPr lang="nl-NL" sz="1400" dirty="0">
                <a:solidFill>
                  <a:srgbClr val="000000"/>
                </a:solidFill>
                <a:latin typeface="DejaVuSansMono"/>
              </a:rPr>
              <a:t>		http = Net::HTTP.new(url, 80)</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Fetching</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\n"</a:t>
            </a:r>
          </a:p>
          <a:p>
            <a:r>
              <a:rPr lang="es-CO" sz="1400" dirty="0">
                <a:solidFill>
                  <a:srgbClr val="000000"/>
                </a:solidFill>
                <a:latin typeface="DejaVuSansMono"/>
              </a:rPr>
              <a:t>		</a:t>
            </a:r>
            <a:r>
              <a:rPr lang="es-CO" sz="1400" dirty="0" err="1">
                <a:solidFill>
                  <a:srgbClr val="000000"/>
                </a:solidFill>
                <a:latin typeface="DejaVuSansMono"/>
              </a:rPr>
              <a:t>resp</a:t>
            </a:r>
            <a:r>
              <a:rPr lang="es-CO" sz="1400" dirty="0">
                <a:solidFill>
                  <a:srgbClr val="000000"/>
                </a:solidFill>
                <a:latin typeface="DejaVuSansMono"/>
              </a:rPr>
              <a:t> = </a:t>
            </a:r>
            <a:r>
              <a:rPr lang="es-CO" sz="1400" dirty="0" err="1">
                <a:solidFill>
                  <a:srgbClr val="000000"/>
                </a:solidFill>
                <a:latin typeface="DejaVuSansMono"/>
              </a:rPr>
              <a:t>http.get</a:t>
            </a:r>
            <a:r>
              <a:rPr lang="es-CO" sz="1400" dirty="0">
                <a:solidFill>
                  <a:srgbClr val="000000"/>
                </a:solidFill>
                <a:latin typeface="DejaVuSansMono"/>
              </a:rPr>
              <a:t>(</a:t>
            </a:r>
            <a:r>
              <a:rPr lang="es-CO" sz="1400" i="1" dirty="0">
                <a:solidFill>
                  <a:srgbClr val="191191"/>
                </a:solidFill>
                <a:latin typeface="DejaVuSansMono-Oblique"/>
              </a:rPr>
              <a:t>'/’</a:t>
            </a:r>
            <a:r>
              <a:rPr lang="es-CO" sz="1400" dirty="0">
                <a:solidFill>
                  <a:srgbClr val="000000"/>
                </a:solidFill>
                <a:latin typeface="DejaVuSansMono"/>
              </a:rPr>
              <a:t>)</a:t>
            </a:r>
          </a:p>
          <a:p>
            <a:r>
              <a:rPr lang="es-CO" sz="1400" dirty="0">
                <a:solidFill>
                  <a:srgbClr val="000000"/>
                </a:solidFill>
                <a:latin typeface="DejaVuSansMono"/>
              </a:rPr>
              <a:t>		</a:t>
            </a:r>
            <a:r>
              <a:rPr lang="es-CO" sz="1400" dirty="0" err="1">
                <a:solidFill>
                  <a:srgbClr val="000000"/>
                </a:solidFill>
                <a:latin typeface="DejaVuSansMono"/>
              </a:rPr>
              <a:t>print</a:t>
            </a:r>
            <a:r>
              <a:rPr lang="es-CO" sz="1400" dirty="0">
                <a:solidFill>
                  <a:srgbClr val="000000"/>
                </a:solidFill>
                <a:latin typeface="DejaVuSansMono"/>
              </a:rPr>
              <a:t> </a:t>
            </a:r>
            <a:r>
              <a:rPr lang="es-CO" sz="1400" i="1" dirty="0">
                <a:solidFill>
                  <a:srgbClr val="191191"/>
                </a:solidFill>
                <a:latin typeface="DejaVuSansMono-Oblique"/>
              </a:rPr>
              <a:t>"</a:t>
            </a:r>
            <a:r>
              <a:rPr lang="es-CO" sz="1400" i="1" dirty="0" err="1">
                <a:solidFill>
                  <a:srgbClr val="191191"/>
                </a:solidFill>
                <a:latin typeface="DejaVuSansMono-Oblique"/>
              </a:rPr>
              <a:t>Got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url</a:t>
            </a:r>
            <a:r>
              <a:rPr lang="es-CO" sz="1400" dirty="0">
                <a:solidFill>
                  <a:srgbClr val="000000"/>
                </a:solidFill>
                <a:latin typeface="DejaVuSansMono"/>
              </a:rPr>
              <a:t>}</a:t>
            </a:r>
            <a:r>
              <a:rPr lang="es-CO" sz="1400" i="1" dirty="0">
                <a:solidFill>
                  <a:srgbClr val="191191"/>
                </a:solidFill>
                <a:latin typeface="DejaVuSansMono-Oblique"/>
              </a:rPr>
              <a:t>: </a:t>
            </a:r>
            <a:r>
              <a:rPr lang="es-CO" sz="1400" dirty="0">
                <a:solidFill>
                  <a:srgbClr val="000000"/>
                </a:solidFill>
                <a:latin typeface="DejaVuSansMono"/>
              </a:rPr>
              <a:t>#{</a:t>
            </a:r>
            <a:r>
              <a:rPr lang="es-CO" sz="1400" dirty="0" err="1">
                <a:solidFill>
                  <a:srgbClr val="000000"/>
                </a:solidFill>
                <a:latin typeface="DejaVuSansMono"/>
              </a:rPr>
              <a:t>resp.message</a:t>
            </a:r>
            <a:r>
              <a:rPr lang="es-CO" sz="1400" dirty="0">
                <a:solidFill>
                  <a:srgbClr val="000000"/>
                </a:solidFill>
                <a:latin typeface="DejaVuSansMono"/>
              </a:rPr>
              <a:t>}</a:t>
            </a:r>
            <a:r>
              <a:rPr lang="es-CO" sz="1400" i="1" dirty="0">
                <a:solidFill>
                  <a:srgbClr val="191191"/>
                </a:solidFill>
                <a:latin typeface="DejaVuSansMono-Oblique"/>
              </a:rPr>
              <a:t>\n"</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err="1">
                <a:solidFill>
                  <a:srgbClr val="000000"/>
                </a:solidFill>
                <a:latin typeface="DejaVuSansMono"/>
              </a:rPr>
              <a:t>threads.each</a:t>
            </a:r>
            <a:r>
              <a:rPr lang="en-US" sz="1400" dirty="0">
                <a:solidFill>
                  <a:srgbClr val="000000"/>
                </a:solidFill>
                <a:latin typeface="DejaVuSansMono"/>
              </a:rPr>
              <a:t> {|</a:t>
            </a:r>
            <a:r>
              <a:rPr lang="en-US" sz="1400" dirty="0" err="1">
                <a:solidFill>
                  <a:srgbClr val="000000"/>
                </a:solidFill>
                <a:latin typeface="DejaVuSansMono"/>
              </a:rPr>
              <a:t>thr</a:t>
            </a:r>
            <a:r>
              <a:rPr lang="en-US" sz="1400" dirty="0">
                <a:solidFill>
                  <a:srgbClr val="000000"/>
                </a:solidFill>
                <a:latin typeface="DejaVuSansMono"/>
              </a:rPr>
              <a:t>| </a:t>
            </a:r>
            <a:r>
              <a:rPr lang="en-US" sz="1400" dirty="0" err="1">
                <a:solidFill>
                  <a:srgbClr val="000000"/>
                </a:solidFill>
                <a:latin typeface="DejaVuSansMono"/>
              </a:rPr>
              <a:t>thr.join</a:t>
            </a:r>
            <a:r>
              <a:rPr lang="en-US" sz="1400" dirty="0">
                <a:solidFill>
                  <a:srgbClr val="000000"/>
                </a:solidFill>
                <a:latin typeface="DejaVuSansMono"/>
              </a:rPr>
              <a:t> }</a:t>
            </a:r>
          </a:p>
          <a:p>
            <a:endParaRPr lang="en-US" sz="1400" dirty="0">
              <a:solidFill>
                <a:srgbClr val="000000"/>
              </a:solidFill>
              <a:latin typeface="DejaVuSansMono"/>
            </a:endParaRPr>
          </a:p>
          <a:p>
            <a:r>
              <a:rPr lang="es-CO" sz="1400" i="1" dirty="0">
                <a:solidFill>
                  <a:srgbClr val="000000"/>
                </a:solidFill>
                <a:latin typeface="PalatinoLinotype-Italic"/>
              </a:rPr>
              <a:t>produces:</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n-US" sz="1400" dirty="0">
                <a:solidFill>
                  <a:srgbClr val="000000"/>
                </a:solidFill>
                <a:latin typeface="DejaVuSansMono"/>
              </a:rPr>
              <a:t>Got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a:p>
            <a:r>
              <a:rPr lang="en-US" sz="1400" dirty="0">
                <a:solidFill>
                  <a:srgbClr val="000000"/>
                </a:solidFill>
                <a:latin typeface="DejaVuSansMono"/>
              </a:rPr>
              <a:t>Got www.rubycentral.org: OK</a:t>
            </a:r>
            <a:endParaRPr lang="es-CO" sz="4400" dirty="0"/>
          </a:p>
        </p:txBody>
      </p:sp>
      <p:sp>
        <p:nvSpPr>
          <p:cNvPr id="5" name="Rectángulo 4">
            <a:extLst>
              <a:ext uri="{FF2B5EF4-FFF2-40B4-BE49-F238E27FC236}">
                <a16:creationId xmlns:a16="http://schemas.microsoft.com/office/drawing/2014/main" id="{D128D459-DDC3-4C2F-B559-856EE540672A}"/>
              </a:ext>
            </a:extLst>
          </p:cNvPr>
          <p:cNvSpPr/>
          <p:nvPr/>
        </p:nvSpPr>
        <p:spPr>
          <a:xfrm>
            <a:off x="5862499" y="4838290"/>
            <a:ext cx="3334510" cy="1600438"/>
          </a:xfrm>
          <a:prstGeom prst="rect">
            <a:avLst/>
          </a:prstGeom>
        </p:spPr>
        <p:txBody>
          <a:bodyPr wrap="square">
            <a:spAutoFit/>
          </a:bodyPr>
          <a:lstStyle/>
          <a:p>
            <a:r>
              <a:rPr lang="es-CO" sz="1400" i="1" dirty="0">
                <a:solidFill>
                  <a:srgbClr val="000000"/>
                </a:solidFill>
                <a:latin typeface="PalatinoLinotype-Italic"/>
              </a:rPr>
              <a:t>produces: 2</a:t>
            </a:r>
          </a:p>
          <a:p>
            <a:r>
              <a:rPr lang="es-CO" sz="1400" dirty="0" err="1">
                <a:solidFill>
                  <a:srgbClr val="000000"/>
                </a:solidFill>
                <a:latin typeface="DejaVuSansMono"/>
              </a:rPr>
              <a:t>Fetching</a:t>
            </a:r>
            <a:r>
              <a:rPr lang="es-CO" sz="1400" dirty="0">
                <a:solidFill>
                  <a:srgbClr val="000000"/>
                </a:solidFill>
                <a:latin typeface="DejaVuSansMono"/>
              </a:rPr>
              <a:t>: www.rubycentral.org</a:t>
            </a:r>
          </a:p>
          <a:p>
            <a:r>
              <a:rPr lang="es-CO" sz="1400" dirty="0" err="1">
                <a:solidFill>
                  <a:srgbClr val="000000"/>
                </a:solidFill>
                <a:latin typeface="DejaVuSansMono"/>
              </a:rPr>
              <a:t>Fetching</a:t>
            </a:r>
            <a:r>
              <a:rPr lang="es-CO" sz="1400" dirty="0">
                <a:solidFill>
                  <a:srgbClr val="000000"/>
                </a:solidFill>
                <a:latin typeface="DejaVuSansMono"/>
              </a:rPr>
              <a:t>: slashdot.org</a:t>
            </a:r>
          </a:p>
          <a:p>
            <a:r>
              <a:rPr lang="es-CO" sz="1400" dirty="0" err="1">
                <a:solidFill>
                  <a:srgbClr val="000000"/>
                </a:solidFill>
                <a:latin typeface="DejaVuSansMono"/>
              </a:rPr>
              <a:t>Fetching</a:t>
            </a:r>
            <a:r>
              <a:rPr lang="es-CO" sz="1400" dirty="0">
                <a:solidFill>
                  <a:srgbClr val="000000"/>
                </a:solidFill>
                <a:latin typeface="DejaVuSansMono"/>
              </a:rPr>
              <a:t>: www.google.com</a:t>
            </a:r>
          </a:p>
          <a:p>
            <a:r>
              <a:rPr lang="es-CO" sz="1400" dirty="0" err="1">
                <a:solidFill>
                  <a:srgbClr val="000000"/>
                </a:solidFill>
                <a:latin typeface="DejaVuSansMono"/>
              </a:rPr>
              <a:t>Got</a:t>
            </a:r>
            <a:r>
              <a:rPr lang="es-CO" sz="1400" dirty="0">
                <a:solidFill>
                  <a:srgbClr val="000000"/>
                </a:solidFill>
                <a:latin typeface="DejaVuSansMono"/>
              </a:rPr>
              <a:t> www.rubycentral.org: OK </a:t>
            </a:r>
          </a:p>
          <a:p>
            <a:r>
              <a:rPr lang="es-CO" sz="1400" dirty="0" err="1">
                <a:solidFill>
                  <a:srgbClr val="000000"/>
                </a:solidFill>
                <a:latin typeface="DejaVuSansMono"/>
              </a:rPr>
              <a:t>Got</a:t>
            </a:r>
            <a:r>
              <a:rPr lang="es-CO" sz="1400" dirty="0">
                <a:solidFill>
                  <a:srgbClr val="000000"/>
                </a:solidFill>
                <a:latin typeface="DejaVuSansMono"/>
              </a:rPr>
              <a:t> www.google.com: OK</a:t>
            </a:r>
          </a:p>
          <a:p>
            <a:r>
              <a:rPr lang="es-CO" sz="1400" dirty="0" err="1">
                <a:solidFill>
                  <a:srgbClr val="000000"/>
                </a:solidFill>
                <a:latin typeface="DejaVuSansMono"/>
              </a:rPr>
              <a:t>Got</a:t>
            </a:r>
            <a:r>
              <a:rPr lang="es-CO" sz="1400" dirty="0">
                <a:solidFill>
                  <a:srgbClr val="000000"/>
                </a:solidFill>
                <a:latin typeface="DejaVuSansMono"/>
              </a:rPr>
              <a:t> slashdot.org: OK</a:t>
            </a:r>
          </a:p>
        </p:txBody>
      </p:sp>
    </p:spTree>
    <p:extLst>
      <p:ext uri="{BB962C8B-B14F-4D97-AF65-F5344CB8AC3E}">
        <p14:creationId xmlns:p14="http://schemas.microsoft.com/office/powerpoint/2010/main" val="2028045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ED2B0-55CA-4CCF-AA1E-5DCD756B293B}"/>
              </a:ext>
            </a:extLst>
          </p:cNvPr>
          <p:cNvSpPr>
            <a:spLocks noGrp="1"/>
          </p:cNvSpPr>
          <p:nvPr>
            <p:ph type="title"/>
          </p:nvPr>
        </p:nvSpPr>
        <p:spPr/>
        <p:txBody>
          <a:bodyPr/>
          <a:lstStyle/>
          <a:p>
            <a:r>
              <a:rPr lang="es-CO" dirty="0" err="1"/>
              <a:t>Manipulating</a:t>
            </a:r>
            <a:r>
              <a:rPr lang="es-CO" dirty="0"/>
              <a:t> </a:t>
            </a:r>
            <a:r>
              <a:rPr lang="es-CO" dirty="0" err="1"/>
              <a:t>Threads</a:t>
            </a:r>
            <a:endParaRPr lang="es-CO" dirty="0"/>
          </a:p>
        </p:txBody>
      </p:sp>
      <p:sp>
        <p:nvSpPr>
          <p:cNvPr id="4" name="Rectángulo 3">
            <a:extLst>
              <a:ext uri="{FF2B5EF4-FFF2-40B4-BE49-F238E27FC236}">
                <a16:creationId xmlns:a16="http://schemas.microsoft.com/office/drawing/2014/main" id="{8DA3D169-487F-4540-891F-A5B7E52B22B3}"/>
              </a:ext>
            </a:extLst>
          </p:cNvPr>
          <p:cNvSpPr/>
          <p:nvPr/>
        </p:nvSpPr>
        <p:spPr>
          <a:xfrm>
            <a:off x="3558209" y="2107096"/>
            <a:ext cx="5075582" cy="3970318"/>
          </a:xfrm>
          <a:prstGeom prst="rect">
            <a:avLst/>
          </a:prstGeom>
        </p:spPr>
        <p:txBody>
          <a:bodyPr wrap="square">
            <a:spAutoFit/>
          </a:bodyPr>
          <a:lstStyle/>
          <a:p>
            <a:r>
              <a:rPr lang="es-CO" dirty="0" err="1">
                <a:solidFill>
                  <a:srgbClr val="000000"/>
                </a:solidFill>
                <a:latin typeface="DejaVuSansMono"/>
              </a:rPr>
              <a:t>count</a:t>
            </a:r>
            <a:r>
              <a:rPr lang="es-CO" dirty="0">
                <a:solidFill>
                  <a:srgbClr val="000000"/>
                </a:solidFill>
                <a:latin typeface="DejaVuSansMono"/>
              </a:rPr>
              <a:t> = 0</a:t>
            </a:r>
          </a:p>
          <a:p>
            <a:r>
              <a:rPr lang="en-US" dirty="0">
                <a:solidFill>
                  <a:srgbClr val="000000"/>
                </a:solidFill>
                <a:latin typeface="DejaVuSansMono"/>
              </a:rPr>
              <a:t>threads = </a:t>
            </a:r>
            <a:r>
              <a:rPr lang="en-US" dirty="0" err="1">
                <a:solidFill>
                  <a:srgbClr val="000000"/>
                </a:solidFill>
                <a:latin typeface="DejaVuSansMono"/>
              </a:rPr>
              <a:t>10.times.map</a:t>
            </a:r>
            <a:r>
              <a:rPr lang="en-US" dirty="0">
                <a:solidFill>
                  <a:srgbClr val="000000"/>
                </a:solidFill>
                <a:latin typeface="DejaVuSansMono"/>
              </a:rPr>
              <a:t> </a:t>
            </a:r>
            <a:r>
              <a:rPr lang="en-US" b="1" dirty="0">
                <a:solidFill>
                  <a:srgbClr val="91117D"/>
                </a:solidFill>
                <a:latin typeface="DejaVuSansMono-Bold"/>
              </a:rPr>
              <a:t>do </a:t>
            </a:r>
            <a:r>
              <a:rPr lang="en-US" dirty="0">
                <a:solidFill>
                  <a:srgbClr val="000000"/>
                </a:solidFill>
                <a:latin typeface="DejaVuSansMono"/>
              </a:rPr>
              <a:t>|</a:t>
            </a:r>
            <a:r>
              <a:rPr lang="en-US" dirty="0" err="1">
                <a:solidFill>
                  <a:srgbClr val="000000"/>
                </a:solidFill>
                <a:latin typeface="DejaVuSansMono"/>
              </a:rPr>
              <a:t>i</a:t>
            </a:r>
            <a:r>
              <a:rPr lang="en-US" dirty="0">
                <a:solidFill>
                  <a:srgbClr val="000000"/>
                </a:solidFill>
                <a:latin typeface="DejaVuSansMono"/>
              </a:rPr>
              <a:t>|</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.new</a:t>
            </a:r>
            <a:r>
              <a:rPr lang="es-CO" dirty="0">
                <a:solidFill>
                  <a:srgbClr val="000000"/>
                </a:solidFill>
                <a:latin typeface="DejaVuSansMono"/>
              </a:rPr>
              <a:t> </a:t>
            </a:r>
            <a:r>
              <a:rPr lang="es-CO" b="1" dirty="0">
                <a:solidFill>
                  <a:srgbClr val="91117D"/>
                </a:solidFill>
                <a:latin typeface="DejaVuSansMono-Bold"/>
              </a:rPr>
              <a:t>do</a:t>
            </a:r>
          </a:p>
          <a:p>
            <a:r>
              <a:rPr lang="es-CO" dirty="0">
                <a:solidFill>
                  <a:srgbClr val="000000"/>
                </a:solidFill>
                <a:latin typeface="DejaVuSansMono"/>
              </a:rPr>
              <a:t>		</a:t>
            </a:r>
            <a:r>
              <a:rPr lang="es-CO" dirty="0" err="1">
                <a:solidFill>
                  <a:srgbClr val="000000"/>
                </a:solidFill>
                <a:latin typeface="DejaVuSansMono"/>
              </a:rPr>
              <a:t>sleep</a:t>
            </a:r>
            <a:r>
              <a:rPr lang="es-CO" dirty="0">
                <a:solidFill>
                  <a:srgbClr val="000000"/>
                </a:solidFill>
                <a:latin typeface="DejaVuSansMono"/>
              </a:rPr>
              <a:t>(rand(0.1))</a:t>
            </a:r>
          </a:p>
          <a:p>
            <a:r>
              <a:rPr lang="es-CO" dirty="0">
                <a:solidFill>
                  <a:srgbClr val="000000"/>
                </a:solidFill>
                <a:latin typeface="DejaVuSansMono"/>
              </a:rPr>
              <a:t>		</a:t>
            </a:r>
            <a:r>
              <a:rPr lang="es-CO" dirty="0" err="1">
                <a:solidFill>
                  <a:schemeClr val="accent1">
                    <a:lumMod val="60000"/>
                    <a:lumOff val="40000"/>
                  </a:schemeClr>
                </a:solidFill>
                <a:latin typeface="DejaVuSansMono"/>
              </a:rPr>
              <a:t>Thread</a:t>
            </a:r>
            <a:r>
              <a:rPr lang="es-CO" dirty="0" err="1">
                <a:solidFill>
                  <a:srgbClr val="000000"/>
                </a:solidFill>
                <a:latin typeface="DejaVuSansMono"/>
              </a:rPr>
              <a:t>.current</a:t>
            </a:r>
            <a:r>
              <a:rPr lang="es-CO" dirty="0">
                <a:solidFill>
                  <a:srgbClr val="000000"/>
                </a:solidFill>
                <a:latin typeface="DejaVuSansMono"/>
              </a:rPr>
              <a:t>[:</a:t>
            </a:r>
            <a:r>
              <a:rPr lang="es-CO" dirty="0" err="1">
                <a:solidFill>
                  <a:srgbClr val="000000"/>
                </a:solidFill>
                <a:latin typeface="DejaVuSansMono"/>
              </a:rPr>
              <a:t>mycount</a:t>
            </a:r>
            <a:r>
              <a:rPr lang="es-CO" dirty="0">
                <a:solidFill>
                  <a:srgbClr val="000000"/>
                </a:solidFill>
                <a:latin typeface="DejaVuSansMono"/>
              </a:rPr>
              <a:t>] = </a:t>
            </a:r>
            <a:r>
              <a:rPr lang="es-CO" dirty="0" err="1">
                <a:solidFill>
                  <a:srgbClr val="000000"/>
                </a:solidFill>
                <a:latin typeface="DejaVuSansMono"/>
              </a:rPr>
              <a:t>count</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count</a:t>
            </a:r>
            <a:r>
              <a:rPr lang="es-CO" dirty="0">
                <a:solidFill>
                  <a:srgbClr val="000000"/>
                </a:solidFill>
                <a:latin typeface="DejaVuSansMono"/>
              </a:rPr>
              <a:t> += 1</a:t>
            </a: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err="1">
                <a:solidFill>
                  <a:srgbClr val="91117D"/>
                </a:solidFill>
                <a:latin typeface="DejaVuSansMono-Bold"/>
              </a:rPr>
              <a:t>end</a:t>
            </a:r>
            <a:endParaRPr lang="es-CO" b="1" dirty="0">
              <a:solidFill>
                <a:srgbClr val="91117D"/>
              </a:solidFill>
              <a:latin typeface="DejaVuSansMono-Bold"/>
            </a:endParaRPr>
          </a:p>
          <a:p>
            <a:endParaRPr lang="en-US" dirty="0">
              <a:solidFill>
                <a:srgbClr val="000000"/>
              </a:solidFill>
              <a:latin typeface="DejaVuSansMono"/>
            </a:endParaRPr>
          </a:p>
          <a:p>
            <a:r>
              <a:rPr lang="en-US" dirty="0" err="1">
                <a:solidFill>
                  <a:srgbClr val="000000"/>
                </a:solidFill>
                <a:latin typeface="DejaVuSansMono"/>
              </a:rPr>
              <a:t>threads.each</a:t>
            </a:r>
            <a:r>
              <a:rPr lang="en-US" dirty="0">
                <a:solidFill>
                  <a:srgbClr val="000000"/>
                </a:solidFill>
                <a:latin typeface="DejaVuSansMono"/>
              </a:rPr>
              <a:t> {|t| </a:t>
            </a:r>
            <a:r>
              <a:rPr lang="en-US" dirty="0" err="1">
                <a:solidFill>
                  <a:srgbClr val="000000"/>
                </a:solidFill>
                <a:latin typeface="DejaVuSansMono"/>
              </a:rPr>
              <a:t>t.</a:t>
            </a:r>
            <a:r>
              <a:rPr lang="en-US" dirty="0" err="1">
                <a:solidFill>
                  <a:schemeClr val="accent1">
                    <a:lumMod val="60000"/>
                    <a:lumOff val="40000"/>
                  </a:schemeClr>
                </a:solidFill>
                <a:latin typeface="DejaVuSansMono"/>
              </a:rPr>
              <a:t>join</a:t>
            </a:r>
            <a:r>
              <a:rPr lang="en-US" dirty="0">
                <a:solidFill>
                  <a:srgbClr val="000000"/>
                </a:solidFill>
                <a:latin typeface="DejaVuSansMono"/>
              </a:rPr>
              <a:t>; print t[:</a:t>
            </a:r>
            <a:r>
              <a:rPr lang="en-US" dirty="0" err="1">
                <a:solidFill>
                  <a:srgbClr val="000000"/>
                </a:solidFill>
                <a:latin typeface="DejaVuSansMono"/>
              </a:rPr>
              <a:t>mycount</a:t>
            </a:r>
            <a:r>
              <a:rPr lang="en-US" dirty="0">
                <a:solidFill>
                  <a:srgbClr val="000000"/>
                </a:solidFill>
                <a:latin typeface="DejaVuSansMono"/>
              </a:rPr>
              <a:t>], </a:t>
            </a:r>
            <a:r>
              <a:rPr lang="en-US" i="1" dirty="0">
                <a:solidFill>
                  <a:srgbClr val="191191"/>
                </a:solidFill>
                <a:latin typeface="DejaVuSansMono-Oblique"/>
              </a:rPr>
              <a:t>", " </a:t>
            </a:r>
            <a:r>
              <a:rPr lang="en-US" dirty="0">
                <a:solidFill>
                  <a:srgbClr val="000000"/>
                </a:solidFill>
                <a:latin typeface="DejaVuSansMono"/>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a:t>
            </a:r>
            <a:r>
              <a:rPr lang="es-CO" i="1" dirty="0" err="1">
                <a:solidFill>
                  <a:srgbClr val="191191"/>
                </a:solidFill>
                <a:latin typeface="DejaVuSansMono-Oblique"/>
              </a:rPr>
              <a:t>count</a:t>
            </a:r>
            <a:r>
              <a:rPr lang="es-CO" i="1" dirty="0">
                <a:solidFill>
                  <a:srgbClr val="191191"/>
                </a:solidFill>
                <a:latin typeface="DejaVuSansMono-Oblique"/>
              </a:rPr>
              <a:t> = </a:t>
            </a:r>
            <a:r>
              <a:rPr lang="es-CO" dirty="0">
                <a:solidFill>
                  <a:srgbClr val="000000"/>
                </a:solidFill>
                <a:latin typeface="DejaVuSansMono"/>
              </a:rPr>
              <a:t>#{</a:t>
            </a:r>
            <a:r>
              <a:rPr lang="es-CO" dirty="0" err="1">
                <a:solidFill>
                  <a:srgbClr val="000000"/>
                </a:solidFill>
                <a:latin typeface="DejaVuSansMono"/>
              </a:rPr>
              <a:t>count</a:t>
            </a:r>
            <a:r>
              <a:rPr lang="es-CO" dirty="0">
                <a:solidFill>
                  <a:srgbClr val="000000"/>
                </a:solidFill>
                <a:latin typeface="DejaVuSansMono"/>
              </a:rPr>
              <a:t>}</a:t>
            </a:r>
            <a:r>
              <a:rPr lang="es-CO" i="1" dirty="0">
                <a:solidFill>
                  <a:srgbClr val="191191"/>
                </a:solidFill>
                <a:latin typeface="DejaVuSansMono-Oblique"/>
              </a:rPr>
              <a:t>"</a:t>
            </a:r>
          </a:p>
          <a:p>
            <a:endParaRPr lang="es-CO" i="1" dirty="0">
              <a:solidFill>
                <a:srgbClr val="000000"/>
              </a:solidFill>
              <a:latin typeface="PalatinoLinotype-Italic"/>
            </a:endParaRPr>
          </a:p>
          <a:p>
            <a:r>
              <a:rPr lang="es-CO" i="1" dirty="0">
                <a:solidFill>
                  <a:srgbClr val="000000"/>
                </a:solidFill>
                <a:latin typeface="PalatinoLinotype-Italic"/>
              </a:rPr>
              <a:t>produces:</a:t>
            </a:r>
          </a:p>
          <a:p>
            <a:r>
              <a:rPr lang="en-US" dirty="0">
                <a:solidFill>
                  <a:srgbClr val="000000"/>
                </a:solidFill>
                <a:latin typeface="DejaVuSansMono"/>
              </a:rPr>
              <a:t>7, 0, 6, 8, 4, 5, 1, 9, 2, 3, count = 10</a:t>
            </a:r>
            <a:endParaRPr lang="es-CO" sz="5400" dirty="0"/>
          </a:p>
        </p:txBody>
      </p:sp>
      <p:sp>
        <p:nvSpPr>
          <p:cNvPr id="5" name="Rectángulo 4">
            <a:extLst>
              <a:ext uri="{FF2B5EF4-FFF2-40B4-BE49-F238E27FC236}">
                <a16:creationId xmlns:a16="http://schemas.microsoft.com/office/drawing/2014/main" id="{280E9DA6-CE6C-40EA-92F2-62637AD57218}"/>
              </a:ext>
            </a:extLst>
          </p:cNvPr>
          <p:cNvSpPr/>
          <p:nvPr/>
        </p:nvSpPr>
        <p:spPr>
          <a:xfrm>
            <a:off x="5566540" y="6077414"/>
            <a:ext cx="2016899" cy="276999"/>
          </a:xfrm>
          <a:prstGeom prst="rect">
            <a:avLst/>
          </a:prstGeom>
        </p:spPr>
        <p:txBody>
          <a:bodyPr wrap="none">
            <a:spAutoFit/>
          </a:bodyPr>
          <a:lstStyle/>
          <a:p>
            <a:r>
              <a:rPr lang="es-CO" sz="1200" dirty="0">
                <a:solidFill>
                  <a:schemeClr val="tx1">
                    <a:lumMod val="75000"/>
                    <a:lumOff val="25000"/>
                  </a:schemeClr>
                </a:solidFill>
              </a:rPr>
              <a:t>*</a:t>
            </a:r>
            <a:r>
              <a:rPr lang="es-CO" sz="1200" dirty="0" err="1">
                <a:solidFill>
                  <a:schemeClr val="tx1">
                    <a:lumMod val="75000"/>
                    <a:lumOff val="25000"/>
                  </a:schemeClr>
                </a:solidFill>
              </a:rPr>
              <a:t>Threads</a:t>
            </a:r>
            <a:r>
              <a:rPr lang="es-CO" sz="1200" dirty="0">
                <a:solidFill>
                  <a:schemeClr val="tx1">
                    <a:lumMod val="75000"/>
                    <a:lumOff val="25000"/>
                  </a:schemeClr>
                </a:solidFill>
              </a:rPr>
              <a:t> and </a:t>
            </a:r>
            <a:r>
              <a:rPr lang="es-CO" sz="1200" dirty="0" err="1">
                <a:solidFill>
                  <a:schemeClr val="tx1">
                    <a:lumMod val="75000"/>
                    <a:lumOff val="25000"/>
                  </a:schemeClr>
                </a:solidFill>
              </a:rPr>
              <a:t>Exceptions</a:t>
            </a:r>
            <a:endParaRPr lang="es-CO" sz="1200" dirty="0">
              <a:solidFill>
                <a:schemeClr val="tx1">
                  <a:lumMod val="75000"/>
                  <a:lumOff val="25000"/>
                </a:schemeClr>
              </a:solidFill>
            </a:endParaRPr>
          </a:p>
        </p:txBody>
      </p:sp>
    </p:spTree>
    <p:extLst>
      <p:ext uri="{BB962C8B-B14F-4D97-AF65-F5344CB8AC3E}">
        <p14:creationId xmlns:p14="http://schemas.microsoft.com/office/powerpoint/2010/main" val="3857650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FA6E4-70FC-434B-8B53-D6C45B0D7C92}"/>
              </a:ext>
            </a:extLst>
          </p:cNvPr>
          <p:cNvSpPr>
            <a:spLocks noGrp="1"/>
          </p:cNvSpPr>
          <p:nvPr>
            <p:ph type="title"/>
          </p:nvPr>
        </p:nvSpPr>
        <p:spPr>
          <a:xfrm>
            <a:off x="2592925" y="624110"/>
            <a:ext cx="8911687" cy="1280890"/>
          </a:xfrm>
        </p:spPr>
        <p:txBody>
          <a:bodyPr/>
          <a:lstStyle/>
          <a:p>
            <a:r>
              <a:rPr lang="es-CO" dirty="0"/>
              <a:t>Mutual </a:t>
            </a:r>
            <a:r>
              <a:rPr lang="es-CO" dirty="0" err="1"/>
              <a:t>Exclusion</a:t>
            </a:r>
            <a:r>
              <a:rPr lang="es-CO" dirty="0"/>
              <a:t> </a:t>
            </a:r>
            <a:r>
              <a:rPr lang="es-CO" dirty="0" err="1"/>
              <a:t>Multithreading</a:t>
            </a:r>
            <a:br>
              <a:rPr lang="es-CO" b="1" dirty="0"/>
            </a:br>
            <a:endParaRPr lang="es-CO" dirty="0"/>
          </a:p>
        </p:txBody>
      </p:sp>
      <p:sp>
        <p:nvSpPr>
          <p:cNvPr id="3" name="Marcador de contenido 2">
            <a:extLst>
              <a:ext uri="{FF2B5EF4-FFF2-40B4-BE49-F238E27FC236}">
                <a16:creationId xmlns:a16="http://schemas.microsoft.com/office/drawing/2014/main" id="{BCE3B628-C9A9-41CB-BD91-35494A749ACB}"/>
              </a:ext>
            </a:extLst>
          </p:cNvPr>
          <p:cNvSpPr>
            <a:spLocks noGrp="1"/>
          </p:cNvSpPr>
          <p:nvPr>
            <p:ph idx="1"/>
          </p:nvPr>
        </p:nvSpPr>
        <p:spPr/>
        <p:txBody>
          <a:bodyPr/>
          <a:lstStyle/>
          <a:p>
            <a:r>
              <a:rPr lang="en-US" dirty="0"/>
              <a:t>Let’s start by looking at a simple example of a </a:t>
            </a:r>
            <a:r>
              <a:rPr lang="en-US" dirty="0">
                <a:solidFill>
                  <a:schemeClr val="accent1">
                    <a:lumMod val="60000"/>
                    <a:lumOff val="40000"/>
                  </a:schemeClr>
                </a:solidFill>
              </a:rPr>
              <a:t>race condition</a:t>
            </a:r>
            <a:r>
              <a:rPr lang="en-US" dirty="0"/>
              <a:t>—multiple threads updating a </a:t>
            </a:r>
            <a:r>
              <a:rPr lang="es-CO" dirty="0" err="1"/>
              <a:t>shared</a:t>
            </a:r>
            <a:r>
              <a:rPr lang="es-CO" dirty="0"/>
              <a:t> variable:</a:t>
            </a:r>
          </a:p>
        </p:txBody>
      </p:sp>
      <p:sp>
        <p:nvSpPr>
          <p:cNvPr id="4" name="Rectángulo 3">
            <a:extLst>
              <a:ext uri="{FF2B5EF4-FFF2-40B4-BE49-F238E27FC236}">
                <a16:creationId xmlns:a16="http://schemas.microsoft.com/office/drawing/2014/main" id="{CE094985-F44E-49F7-A2CC-A7A2BF424B71}"/>
              </a:ext>
            </a:extLst>
          </p:cNvPr>
          <p:cNvSpPr/>
          <p:nvPr/>
        </p:nvSpPr>
        <p:spPr>
          <a:xfrm>
            <a:off x="2589212" y="2855717"/>
            <a:ext cx="4810606" cy="3231654"/>
          </a:xfrm>
          <a:prstGeom prst="rect">
            <a:avLst/>
          </a:prstGeom>
        </p:spPr>
        <p:txBody>
          <a:bodyPr wrap="square">
            <a:spAutoFit/>
          </a:bodyPr>
          <a:lstStyle/>
          <a:p>
            <a:r>
              <a:rPr lang="es-CO" sz="1200" dirty="0">
                <a:solidFill>
                  <a:srgbClr val="000000"/>
                </a:solidFill>
                <a:latin typeface="DejaVuSansMono"/>
              </a:rPr>
              <a:t>sum = 0</a:t>
            </a: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endParaRPr lang="es-CO" sz="1200" dirty="0">
              <a:solidFill>
                <a:srgbClr val="000000"/>
              </a:solidFill>
              <a:latin typeface="DejaVuSansMono"/>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b="1" dirty="0">
              <a:solidFill>
                <a:srgbClr val="91117D"/>
              </a:solidFill>
              <a:latin typeface="DejaVuSansMono-Bold"/>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191191"/>
              </a:solidFill>
              <a:latin typeface="DejaVuSansMono-Oblique"/>
            </a:endParaRPr>
          </a:p>
          <a:p>
            <a:r>
              <a:rPr lang="es-CO" sz="1200" i="1" dirty="0">
                <a:solidFill>
                  <a:srgbClr val="000000"/>
                </a:solidFill>
                <a:latin typeface="PalatinoLinotype-Italic"/>
              </a:rPr>
              <a:t>produces:</a:t>
            </a:r>
          </a:p>
          <a:p>
            <a:r>
              <a:rPr lang="es-CO" sz="1200" dirty="0">
                <a:solidFill>
                  <a:srgbClr val="000000"/>
                </a:solidFill>
                <a:latin typeface="DejaVuSansMono"/>
              </a:rPr>
              <a:t>250000 250000 250000 250000 250000 500000 500000</a:t>
            </a:r>
          </a:p>
          <a:p>
            <a:r>
              <a:rPr lang="es-CO" sz="1200" dirty="0">
                <a:solidFill>
                  <a:srgbClr val="000000"/>
                </a:solidFill>
                <a:latin typeface="DejaVuSansMono"/>
              </a:rPr>
              <a:t>sum = 599999</a:t>
            </a:r>
            <a:endParaRPr lang="es-CO" sz="4000" dirty="0"/>
          </a:p>
        </p:txBody>
      </p:sp>
      <p:sp>
        <p:nvSpPr>
          <p:cNvPr id="5" name="Rectángulo 4">
            <a:extLst>
              <a:ext uri="{FF2B5EF4-FFF2-40B4-BE49-F238E27FC236}">
                <a16:creationId xmlns:a16="http://schemas.microsoft.com/office/drawing/2014/main" id="{F2FC1065-3398-465B-8C36-EF40831063EF}"/>
              </a:ext>
            </a:extLst>
          </p:cNvPr>
          <p:cNvSpPr/>
          <p:nvPr/>
        </p:nvSpPr>
        <p:spPr>
          <a:xfrm>
            <a:off x="7381394" y="2756163"/>
            <a:ext cx="4810606" cy="3785652"/>
          </a:xfrm>
          <a:prstGeom prst="rect">
            <a:avLst/>
          </a:prstGeom>
        </p:spPr>
        <p:txBody>
          <a:bodyPr wrap="square">
            <a:spAutoFit/>
          </a:bodyPr>
          <a:lstStyle/>
          <a:p>
            <a:r>
              <a:rPr lang="es-CO" sz="1200" dirty="0">
                <a:solidFill>
                  <a:srgbClr val="000000"/>
                </a:solidFill>
                <a:latin typeface="DejaVuSansMono"/>
              </a:rPr>
              <a:t>sum = 0</a:t>
            </a:r>
          </a:p>
          <a:p>
            <a:r>
              <a:rPr lang="es-CO" sz="1200" dirty="0" err="1">
                <a:solidFill>
                  <a:schemeClr val="accent1">
                    <a:lumMod val="60000"/>
                    <a:lumOff val="40000"/>
                  </a:schemeClr>
                </a:solidFill>
                <a:latin typeface="DejaVuSansMono"/>
              </a:rPr>
              <a:t>mutex</a:t>
            </a:r>
            <a:r>
              <a:rPr lang="es-CO" sz="1200" dirty="0">
                <a:solidFill>
                  <a:schemeClr val="accent1">
                    <a:lumMod val="60000"/>
                    <a:lumOff val="40000"/>
                  </a:schemeClr>
                </a:solidFill>
                <a:latin typeface="DejaVuSansMono"/>
              </a:rPr>
              <a:t> = </a:t>
            </a:r>
            <a:r>
              <a:rPr lang="es-CO" sz="1200" dirty="0" err="1">
                <a:solidFill>
                  <a:schemeClr val="accent1">
                    <a:lumMod val="60000"/>
                    <a:lumOff val="40000"/>
                  </a:schemeClr>
                </a:solidFill>
                <a:latin typeface="DejaVuSansMono"/>
              </a:rPr>
              <a:t>Mutex.new</a:t>
            </a:r>
            <a:endParaRPr lang="es-CO" sz="1200" dirty="0">
              <a:solidFill>
                <a:schemeClr val="accent1">
                  <a:lumMod val="60000"/>
                  <a:lumOff val="40000"/>
                </a:schemeClr>
              </a:solidFill>
              <a:latin typeface="DejaVuSansMono"/>
            </a:endParaRPr>
          </a:p>
          <a:p>
            <a:r>
              <a:rPr lang="en-US" sz="1200" dirty="0">
                <a:solidFill>
                  <a:srgbClr val="000000"/>
                </a:solidFill>
                <a:latin typeface="DejaVuSansMono"/>
              </a:rPr>
              <a:t>threads = </a:t>
            </a:r>
            <a:r>
              <a:rPr lang="en-US" sz="1200" dirty="0" err="1">
                <a:solidFill>
                  <a:srgbClr val="000000"/>
                </a:solidFill>
                <a:latin typeface="DejaVuSansMono"/>
              </a:rPr>
              <a:t>10.times.map</a:t>
            </a:r>
            <a:r>
              <a:rPr lang="en-US" sz="1200" dirty="0">
                <a:solidFill>
                  <a:srgbClr val="000000"/>
                </a:solidFill>
                <a:latin typeface="DejaVuSansMono"/>
              </a:rPr>
              <a:t> </a:t>
            </a:r>
            <a:r>
              <a:rPr lang="en-US"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Thread.new</a:t>
            </a:r>
            <a:r>
              <a:rPr lang="es-CO" sz="1200" dirty="0">
                <a:solidFill>
                  <a:srgbClr val="000000"/>
                </a:solidFill>
                <a:latin typeface="DejaVuSansMono"/>
              </a:rPr>
              <a:t> </a:t>
            </a:r>
            <a:r>
              <a:rPr lang="es-CO" sz="1200" b="1" dirty="0">
                <a:solidFill>
                  <a:srgbClr val="91117D"/>
                </a:solidFill>
                <a:latin typeface="DejaVuSansMono-Bold"/>
              </a:rPr>
              <a:t>do</a:t>
            </a:r>
          </a:p>
          <a:p>
            <a:r>
              <a:rPr lang="es-CO" sz="1200" dirty="0">
                <a:solidFill>
                  <a:srgbClr val="000000"/>
                </a:solidFill>
                <a:latin typeface="DejaVuSansMono"/>
              </a:rPr>
              <a:t>		</a:t>
            </a:r>
            <a:r>
              <a:rPr lang="es-CO" sz="1200" dirty="0" err="1">
                <a:solidFill>
                  <a:srgbClr val="000000"/>
                </a:solidFill>
                <a:latin typeface="DejaVuSansMono"/>
              </a:rPr>
              <a:t>100_000.times</a:t>
            </a:r>
            <a:r>
              <a:rPr lang="es-CO" sz="1200" dirty="0">
                <a:solidFill>
                  <a:srgbClr val="000000"/>
                </a:solidFill>
                <a:latin typeface="DejaVuSansMono"/>
              </a:rPr>
              <a:t> </a:t>
            </a:r>
            <a:r>
              <a:rPr lang="es-CO" sz="1200" b="1" dirty="0">
                <a:solidFill>
                  <a:srgbClr val="91117D"/>
                </a:solidFill>
                <a:latin typeface="DejaVuSansMono-Bold"/>
              </a:rPr>
              <a:t>do</a:t>
            </a:r>
          </a:p>
          <a:p>
            <a:r>
              <a:rPr lang="en-US" sz="1200" dirty="0">
                <a:solidFill>
                  <a:srgbClr val="000000"/>
                </a:solidFill>
                <a:latin typeface="DejaVuSansMono"/>
              </a:rPr>
              <a:t>			</a:t>
            </a:r>
            <a:r>
              <a:rPr lang="en-US" sz="1200" dirty="0" err="1">
                <a:solidFill>
                  <a:schemeClr val="accent1">
                    <a:lumMod val="60000"/>
                    <a:lumOff val="40000"/>
                  </a:schemeClr>
                </a:solidFill>
                <a:latin typeface="DejaVuSansMono"/>
              </a:rPr>
              <a:t>mutex.lock</a:t>
            </a:r>
            <a:r>
              <a:rPr lang="en-US" sz="1200" dirty="0">
                <a:solidFill>
                  <a:schemeClr val="accent1">
                    <a:lumMod val="60000"/>
                    <a:lumOff val="40000"/>
                  </a:schemeClr>
                </a:solidFill>
                <a:latin typeface="DejaVuSansMono"/>
              </a:rPr>
              <a:t> </a:t>
            </a:r>
            <a:r>
              <a:rPr lang="en-US" sz="1200" i="1" dirty="0">
                <a:solidFill>
                  <a:srgbClr val="0F7C0F"/>
                </a:solidFill>
                <a:latin typeface="DejaVuSansMono-Oblique"/>
              </a:rPr>
              <a:t>#### one at a time, please</a:t>
            </a:r>
          </a:p>
          <a:p>
            <a:r>
              <a:rPr lang="es-CO" sz="1200" dirty="0">
                <a:solidFill>
                  <a:srgbClr val="000000"/>
                </a:solidFill>
                <a:latin typeface="DejaVuSansMono"/>
              </a:rPr>
              <a:t>			</a:t>
            </a:r>
            <a:r>
              <a:rPr lang="es-CO" sz="1200" dirty="0" err="1">
                <a:solidFill>
                  <a:srgbClr val="000000"/>
                </a:solidFill>
                <a:latin typeface="DejaVuSansMono"/>
              </a:rPr>
              <a:t>new_value</a:t>
            </a:r>
            <a:r>
              <a:rPr lang="es-CO" sz="1200" dirty="0">
                <a:solidFill>
                  <a:srgbClr val="000000"/>
                </a:solidFill>
                <a:latin typeface="DejaVuSansMono"/>
              </a:rPr>
              <a:t> = sum + 1 </a:t>
            </a:r>
            <a:r>
              <a:rPr lang="es-CO" sz="1200" i="1" dirty="0">
                <a:solidFill>
                  <a:srgbClr val="0F7C0F"/>
                </a:solidFill>
                <a:latin typeface="DejaVuSansMono-Oblique"/>
              </a:rPr>
              <a:t>#</a:t>
            </a:r>
          </a:p>
          <a:p>
            <a:r>
              <a:rPr lang="en-US" sz="1200" dirty="0">
                <a:solidFill>
                  <a:srgbClr val="000000"/>
                </a:solidFill>
                <a:latin typeface="DejaVuSansMono"/>
              </a:rPr>
              <a:t>			print </a:t>
            </a:r>
            <a:r>
              <a:rPr lang="en-US" sz="1200" i="1" dirty="0">
                <a:solidFill>
                  <a:srgbClr val="191191"/>
                </a:solidFill>
                <a:latin typeface="DejaVuSansMono-Oblique"/>
              </a:rPr>
              <a:t>"</a:t>
            </a:r>
            <a:r>
              <a:rPr lang="en-US" sz="1200" dirty="0">
                <a:solidFill>
                  <a:srgbClr val="000000"/>
                </a:solidFill>
                <a:latin typeface="DejaVuSansMono"/>
              </a:rPr>
              <a:t>#{</a:t>
            </a:r>
            <a:r>
              <a:rPr lang="en-US" sz="1200" dirty="0" err="1">
                <a:solidFill>
                  <a:srgbClr val="000000"/>
                </a:solidFill>
                <a:latin typeface="DejaVuSansMono"/>
              </a:rPr>
              <a:t>new_value</a:t>
            </a:r>
            <a:r>
              <a:rPr lang="en-US" sz="1200" dirty="0">
                <a:solidFill>
                  <a:srgbClr val="000000"/>
                </a:solidFill>
                <a:latin typeface="DejaVuSansMono"/>
              </a:rPr>
              <a:t>} </a:t>
            </a:r>
            <a:r>
              <a:rPr lang="en-US" sz="1200" i="1" dirty="0">
                <a:solidFill>
                  <a:srgbClr val="191191"/>
                </a:solidFill>
                <a:latin typeface="DejaVuSansMono-Oblique"/>
              </a:rPr>
              <a:t>" </a:t>
            </a:r>
            <a:r>
              <a:rPr lang="en-US" sz="1200" b="1" dirty="0">
                <a:solidFill>
                  <a:srgbClr val="91117D"/>
                </a:solidFill>
                <a:latin typeface="DejaVuSansMono-Bold"/>
              </a:rPr>
              <a:t>if </a:t>
            </a:r>
            <a:r>
              <a:rPr lang="en-US" sz="1200" dirty="0" err="1">
                <a:solidFill>
                  <a:srgbClr val="000000"/>
                </a:solidFill>
                <a:latin typeface="DejaVuSansMono"/>
              </a:rPr>
              <a:t>new_value</a:t>
            </a:r>
            <a:r>
              <a:rPr lang="en-US" sz="1200" dirty="0">
                <a:solidFill>
                  <a:srgbClr val="000000"/>
                </a:solidFill>
                <a:latin typeface="DejaVuSansMono"/>
              </a:rPr>
              <a:t> % 250_000 == 0</a:t>
            </a:r>
          </a:p>
          <a:p>
            <a:r>
              <a:rPr lang="es-CO" sz="1200" dirty="0">
                <a:solidFill>
                  <a:srgbClr val="000000"/>
                </a:solidFill>
                <a:latin typeface="DejaVuSansMono"/>
              </a:rPr>
              <a:t>			sum = </a:t>
            </a:r>
            <a:r>
              <a:rPr lang="es-CO" sz="1200" dirty="0" err="1">
                <a:solidFill>
                  <a:srgbClr val="000000"/>
                </a:solidFill>
                <a:latin typeface="DejaVuSansMono"/>
              </a:rPr>
              <a:t>new_value</a:t>
            </a:r>
            <a:r>
              <a:rPr lang="es-CO" sz="1200" dirty="0">
                <a:solidFill>
                  <a:srgbClr val="000000"/>
                </a:solidFill>
                <a:latin typeface="DejaVuSansMono"/>
              </a:rPr>
              <a:t> </a:t>
            </a:r>
            <a:r>
              <a:rPr lang="es-CO" sz="1200" i="1" dirty="0">
                <a:solidFill>
                  <a:srgbClr val="0F7C0F"/>
                </a:solidFill>
                <a:latin typeface="DejaVuSansMono-Oblique"/>
              </a:rPr>
              <a:t>#</a:t>
            </a:r>
          </a:p>
          <a:p>
            <a:r>
              <a:rPr lang="es-CO" sz="1200" dirty="0">
                <a:solidFill>
                  <a:srgbClr val="000000"/>
                </a:solidFill>
                <a:latin typeface="DejaVuSansMono"/>
              </a:rPr>
              <a:t>			</a:t>
            </a:r>
            <a:r>
              <a:rPr lang="es-CO" sz="1200" dirty="0" err="1">
                <a:solidFill>
                  <a:schemeClr val="accent1">
                    <a:lumMod val="60000"/>
                    <a:lumOff val="40000"/>
                  </a:schemeClr>
                </a:solidFill>
                <a:latin typeface="DejaVuSansMono"/>
              </a:rPr>
              <a:t>mutex.unlock</a:t>
            </a:r>
            <a:r>
              <a:rPr lang="es-CO" sz="1200" dirty="0">
                <a:solidFill>
                  <a:srgbClr val="000000"/>
                </a:solidFill>
                <a:latin typeface="DejaVuSansMono"/>
              </a:rPr>
              <a:t> </a:t>
            </a:r>
            <a:r>
              <a:rPr lang="es-CO" sz="1200" i="1" dirty="0">
                <a:solidFill>
                  <a:srgbClr val="0F7C0F"/>
                </a:solidFill>
                <a:latin typeface="DejaVuSansMono-Oblique"/>
              </a:rPr>
              <a:t>####</a:t>
            </a: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a:solidFill>
                  <a:srgbClr val="91117D"/>
                </a:solidFill>
                <a:latin typeface="DejaVuSansMono-Bold"/>
              </a:rPr>
              <a:t>	</a:t>
            </a:r>
            <a:r>
              <a:rPr lang="es-CO" sz="1200" b="1" dirty="0" err="1">
                <a:solidFill>
                  <a:srgbClr val="91117D"/>
                </a:solidFill>
                <a:latin typeface="DejaVuSansMono-Bold"/>
              </a:rPr>
              <a:t>end</a:t>
            </a:r>
            <a:endParaRPr lang="es-CO" sz="1200" b="1" dirty="0">
              <a:solidFill>
                <a:srgbClr val="91117D"/>
              </a:solidFill>
              <a:latin typeface="DejaVuSansMono-Bold"/>
            </a:endParaRPr>
          </a:p>
          <a:p>
            <a:r>
              <a:rPr lang="es-CO" sz="1200" b="1" dirty="0" err="1">
                <a:solidFill>
                  <a:srgbClr val="91117D"/>
                </a:solidFill>
                <a:latin typeface="DejaVuSansMono-Bold"/>
              </a:rPr>
              <a:t>end</a:t>
            </a:r>
            <a:endParaRPr lang="es-CO" sz="1200" b="1" dirty="0">
              <a:solidFill>
                <a:srgbClr val="91117D"/>
              </a:solidFill>
              <a:latin typeface="DejaVuSansMono-Bold"/>
            </a:endParaRPr>
          </a:p>
          <a:p>
            <a:endParaRPr lang="es-CO" sz="1200" dirty="0">
              <a:solidFill>
                <a:srgbClr val="000000"/>
              </a:solidFill>
              <a:latin typeface="DejaVuSansMono"/>
            </a:endParaRPr>
          </a:p>
          <a:p>
            <a:r>
              <a:rPr lang="es-CO" sz="1200" dirty="0" err="1">
                <a:solidFill>
                  <a:srgbClr val="000000"/>
                </a:solidFill>
                <a:latin typeface="DejaVuSansMono"/>
              </a:rPr>
              <a:t>threads.each</a:t>
            </a:r>
            <a:r>
              <a:rPr lang="es-CO" sz="1200" dirty="0">
                <a:solidFill>
                  <a:srgbClr val="000000"/>
                </a:solidFill>
                <a:latin typeface="DejaVuSansMono"/>
              </a:rPr>
              <a:t>(&amp;:</a:t>
            </a:r>
            <a:r>
              <a:rPr lang="es-CO" sz="1200" dirty="0" err="1">
                <a:solidFill>
                  <a:srgbClr val="000000"/>
                </a:solidFill>
                <a:latin typeface="DejaVuSansMono"/>
              </a:rPr>
              <a:t>join</a:t>
            </a:r>
            <a:r>
              <a:rPr lang="es-CO" sz="1200" dirty="0">
                <a:solidFill>
                  <a:srgbClr val="000000"/>
                </a:solidFill>
                <a:latin typeface="DejaVuSansMono"/>
              </a:rPr>
              <a:t>)</a:t>
            </a:r>
          </a:p>
          <a:p>
            <a:r>
              <a:rPr lang="es-CO" sz="1200" dirty="0" err="1">
                <a:solidFill>
                  <a:srgbClr val="000000"/>
                </a:solidFill>
                <a:latin typeface="DejaVuSansMono"/>
              </a:rPr>
              <a:t>puts</a:t>
            </a:r>
            <a:r>
              <a:rPr lang="es-CO" sz="1200" dirty="0">
                <a:solidFill>
                  <a:srgbClr val="000000"/>
                </a:solidFill>
                <a:latin typeface="DejaVuSansMono"/>
              </a:rPr>
              <a:t> </a:t>
            </a:r>
            <a:r>
              <a:rPr lang="es-CO" sz="1200" i="1" dirty="0">
                <a:solidFill>
                  <a:srgbClr val="191191"/>
                </a:solidFill>
                <a:latin typeface="DejaVuSansMono-Oblique"/>
              </a:rPr>
              <a:t>"\</a:t>
            </a:r>
            <a:r>
              <a:rPr lang="es-CO" sz="1200" i="1" dirty="0" err="1">
                <a:solidFill>
                  <a:srgbClr val="191191"/>
                </a:solidFill>
                <a:latin typeface="DejaVuSansMono-Oblique"/>
              </a:rPr>
              <a:t>nsum</a:t>
            </a:r>
            <a:r>
              <a:rPr lang="es-CO" sz="1200" i="1" dirty="0">
                <a:solidFill>
                  <a:srgbClr val="191191"/>
                </a:solidFill>
                <a:latin typeface="DejaVuSansMono-Oblique"/>
              </a:rPr>
              <a:t> = </a:t>
            </a:r>
            <a:r>
              <a:rPr lang="es-CO" sz="1200" dirty="0">
                <a:solidFill>
                  <a:srgbClr val="000000"/>
                </a:solidFill>
                <a:latin typeface="DejaVuSansMono"/>
              </a:rPr>
              <a:t>#{sum}</a:t>
            </a:r>
            <a:r>
              <a:rPr lang="es-CO" sz="1200" i="1" dirty="0">
                <a:solidFill>
                  <a:srgbClr val="191191"/>
                </a:solidFill>
                <a:latin typeface="DejaVuSansMono-Oblique"/>
              </a:rPr>
              <a:t>"</a:t>
            </a:r>
          </a:p>
          <a:p>
            <a:endParaRPr lang="es-CO" sz="1200" i="1" dirty="0">
              <a:solidFill>
                <a:srgbClr val="000000"/>
              </a:solidFill>
              <a:latin typeface="PalatinoLinotype-Italic"/>
            </a:endParaRPr>
          </a:p>
          <a:p>
            <a:r>
              <a:rPr lang="es-CO" sz="1200" i="1" dirty="0">
                <a:solidFill>
                  <a:srgbClr val="000000"/>
                </a:solidFill>
                <a:latin typeface="PalatinoLinotype-Italic"/>
              </a:rPr>
              <a:t>produces:</a:t>
            </a:r>
          </a:p>
          <a:p>
            <a:r>
              <a:rPr lang="es-CO" sz="1200" dirty="0">
                <a:solidFill>
                  <a:srgbClr val="000000"/>
                </a:solidFill>
                <a:latin typeface="DejaVuSansMono"/>
              </a:rPr>
              <a:t>250000 500000 750000 1000000</a:t>
            </a:r>
          </a:p>
          <a:p>
            <a:r>
              <a:rPr lang="es-CO" sz="1200" dirty="0">
                <a:solidFill>
                  <a:srgbClr val="000000"/>
                </a:solidFill>
                <a:latin typeface="DejaVuSansMono"/>
              </a:rPr>
              <a:t>sum = 1000000</a:t>
            </a:r>
            <a:endParaRPr lang="es-CO" sz="4000" dirty="0"/>
          </a:p>
        </p:txBody>
      </p:sp>
    </p:spTree>
    <p:extLst>
      <p:ext uri="{BB962C8B-B14F-4D97-AF65-F5344CB8AC3E}">
        <p14:creationId xmlns:p14="http://schemas.microsoft.com/office/powerpoint/2010/main" val="4102891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D10CF-45B0-4E8F-8B59-9EFEF6AC33D5}"/>
              </a:ext>
            </a:extLst>
          </p:cNvPr>
          <p:cNvSpPr>
            <a:spLocks noGrp="1"/>
          </p:cNvSpPr>
          <p:nvPr>
            <p:ph type="title"/>
          </p:nvPr>
        </p:nvSpPr>
        <p:spPr/>
        <p:txBody>
          <a:bodyPr/>
          <a:lstStyle/>
          <a:p>
            <a:r>
              <a:rPr lang="es-CO" dirty="0" err="1"/>
              <a:t>Metaprogramming</a:t>
            </a:r>
            <a:endParaRPr lang="es-CO" dirty="0"/>
          </a:p>
        </p:txBody>
      </p:sp>
      <p:sp>
        <p:nvSpPr>
          <p:cNvPr id="3" name="Marcador de contenido 2">
            <a:extLst>
              <a:ext uri="{FF2B5EF4-FFF2-40B4-BE49-F238E27FC236}">
                <a16:creationId xmlns:a16="http://schemas.microsoft.com/office/drawing/2014/main" id="{5B29C0EB-E489-42FB-A17E-E6700FA6A76E}"/>
              </a:ext>
            </a:extLst>
          </p:cNvPr>
          <p:cNvSpPr>
            <a:spLocks noGrp="1"/>
          </p:cNvSpPr>
          <p:nvPr>
            <p:ph idx="1"/>
          </p:nvPr>
        </p:nvSpPr>
        <p:spPr/>
        <p:txBody>
          <a:bodyPr/>
          <a:lstStyle/>
          <a:p>
            <a:r>
              <a:rPr lang="es-CO" b="1" dirty="0" err="1"/>
              <a:t>Writing</a:t>
            </a:r>
            <a:r>
              <a:rPr lang="es-CO" b="1" dirty="0"/>
              <a:t> </a:t>
            </a:r>
            <a:r>
              <a:rPr lang="es-CO" b="1" dirty="0" err="1"/>
              <a:t>code</a:t>
            </a:r>
            <a:r>
              <a:rPr lang="es-CO" b="1" dirty="0"/>
              <a:t> </a:t>
            </a:r>
            <a:r>
              <a:rPr lang="es-CO" b="1" dirty="0" err="1"/>
              <a:t>that</a:t>
            </a:r>
            <a:r>
              <a:rPr lang="es-CO" b="1" dirty="0"/>
              <a:t> </a:t>
            </a:r>
            <a:r>
              <a:rPr lang="es-CO" b="1" dirty="0" err="1"/>
              <a:t>writes</a:t>
            </a:r>
            <a:r>
              <a:rPr lang="es-CO" b="1" dirty="0"/>
              <a:t> </a:t>
            </a:r>
            <a:r>
              <a:rPr lang="es-CO" b="1" dirty="0" err="1"/>
              <a:t>code</a:t>
            </a:r>
            <a:r>
              <a:rPr lang="es-CO" b="1" dirty="0"/>
              <a:t>.</a:t>
            </a:r>
          </a:p>
          <a:p>
            <a:pPr marL="0" indent="0">
              <a:buNone/>
            </a:pPr>
            <a:endParaRPr lang="es-CO" dirty="0"/>
          </a:p>
        </p:txBody>
      </p:sp>
    </p:spTree>
    <p:extLst>
      <p:ext uri="{BB962C8B-B14F-4D97-AF65-F5344CB8AC3E}">
        <p14:creationId xmlns:p14="http://schemas.microsoft.com/office/powerpoint/2010/main" val="156235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28378-68E5-4DA3-9250-9C0E7CD20387}"/>
              </a:ext>
            </a:extLst>
          </p:cNvPr>
          <p:cNvSpPr>
            <a:spLocks noGrp="1"/>
          </p:cNvSpPr>
          <p:nvPr>
            <p:ph type="title"/>
          </p:nvPr>
        </p:nvSpPr>
        <p:spPr/>
        <p:txBody>
          <a:bodyPr/>
          <a:lstStyle/>
          <a:p>
            <a:r>
              <a:rPr lang="es-CO" dirty="0" err="1"/>
              <a:t>Objects</a:t>
            </a:r>
            <a:r>
              <a:rPr lang="es-CO" dirty="0"/>
              <a:t> and </a:t>
            </a:r>
            <a:r>
              <a:rPr lang="es-CO" dirty="0" err="1"/>
              <a:t>Attributes</a:t>
            </a:r>
            <a:endParaRPr lang="es-CO" dirty="0"/>
          </a:p>
        </p:txBody>
      </p:sp>
      <p:sp>
        <p:nvSpPr>
          <p:cNvPr id="3" name="Marcador de contenido 2">
            <a:extLst>
              <a:ext uri="{FF2B5EF4-FFF2-40B4-BE49-F238E27FC236}">
                <a16:creationId xmlns:a16="http://schemas.microsoft.com/office/drawing/2014/main" id="{3C793231-39AE-40D5-8180-4E9E2A740099}"/>
              </a:ext>
            </a:extLst>
          </p:cNvPr>
          <p:cNvSpPr>
            <a:spLocks noGrp="1"/>
          </p:cNvSpPr>
          <p:nvPr>
            <p:ph idx="1"/>
          </p:nvPr>
        </p:nvSpPr>
        <p:spPr/>
        <p:txBody>
          <a:bodyPr>
            <a:normAutofit fontScale="77500" lnSpcReduction="20000"/>
          </a:bodyPr>
          <a:lstStyle/>
          <a:p>
            <a:pPr marL="0" indent="0">
              <a:buNone/>
            </a:pPr>
            <a:r>
              <a:rPr lang="es-CO" sz="2900" b="1" dirty="0" err="1">
                <a:solidFill>
                  <a:srgbClr val="91117D"/>
                </a:solidFill>
                <a:latin typeface="DejaVuSansMono-Bold"/>
              </a:rPr>
              <a:t>class</a:t>
            </a:r>
            <a:r>
              <a:rPr lang="es-CO" sz="2900" b="1" dirty="0">
                <a:solidFill>
                  <a:srgbClr val="91117D"/>
                </a:solidFill>
                <a:latin typeface="DejaVuSansMono-Bold"/>
              </a:rPr>
              <a:t> </a:t>
            </a:r>
            <a:r>
              <a:rPr lang="es-CO" sz="2900" dirty="0" err="1">
                <a:solidFill>
                  <a:srgbClr val="000000"/>
                </a:solidFill>
                <a:latin typeface="DejaVuSansMono"/>
              </a:rPr>
              <a:t>BookInStock</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attr_reader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isbn</a:t>
            </a:r>
            <a:endParaRPr lang="es-CO" sz="2900" dirty="0">
              <a:solidFill>
                <a:schemeClr val="accent1">
                  <a:lumMod val="60000"/>
                  <a:lumOff val="40000"/>
                </a:schemeClr>
              </a:solidFill>
              <a:latin typeface="DejaVuSansMono"/>
            </a:endParaRPr>
          </a:p>
          <a:p>
            <a:pPr marL="0" indent="0">
              <a:buNone/>
            </a:pPr>
            <a:r>
              <a:rPr lang="es-CO" sz="2900" dirty="0">
                <a:solidFill>
                  <a:srgbClr val="000000"/>
                </a:solidFill>
                <a:latin typeface="DejaVuSansMono"/>
              </a:rPr>
              <a:t>	</a:t>
            </a:r>
            <a:r>
              <a:rPr lang="es-CO" sz="2900" dirty="0" err="1">
                <a:solidFill>
                  <a:schemeClr val="accent1">
                    <a:lumMod val="60000"/>
                    <a:lumOff val="40000"/>
                  </a:schemeClr>
                </a:solidFill>
                <a:latin typeface="DejaVuSansMono"/>
              </a:rPr>
              <a:t>attr_accessor</a:t>
            </a:r>
            <a:r>
              <a:rPr lang="es-CO" sz="2900" dirty="0">
                <a:solidFill>
                  <a:schemeClr val="accent1">
                    <a:lumMod val="60000"/>
                    <a:lumOff val="40000"/>
                  </a:schemeClr>
                </a:solidFill>
                <a:latin typeface="DejaVuSansMono"/>
              </a:rPr>
              <a:t> :</a:t>
            </a:r>
            <a:r>
              <a:rPr lang="es-CO" sz="2900" dirty="0" err="1">
                <a:solidFill>
                  <a:schemeClr val="accent1">
                    <a:lumMod val="60000"/>
                    <a:lumOff val="40000"/>
                  </a:schemeClr>
                </a:solidFill>
                <a:latin typeface="DejaVuSansMono"/>
              </a:rPr>
              <a:t>price</a:t>
            </a:r>
            <a:endParaRPr lang="es-CO" sz="2900" dirty="0">
              <a:solidFill>
                <a:schemeClr val="accent1">
                  <a:lumMod val="60000"/>
                  <a:lumOff val="40000"/>
                </a:schemeClr>
              </a:solidFill>
              <a:latin typeface="DejaVuSansMono"/>
            </a:endParaRP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def</a:t>
            </a:r>
            <a:r>
              <a:rPr lang="es-CO" sz="2900" b="1" dirty="0">
                <a:solidFill>
                  <a:srgbClr val="91117D"/>
                </a:solidFill>
                <a:latin typeface="DejaVuSansMono-Bold"/>
              </a:rPr>
              <a:t> </a:t>
            </a:r>
            <a:r>
              <a:rPr lang="es-CO" sz="2900" dirty="0" err="1">
                <a:solidFill>
                  <a:srgbClr val="000000"/>
                </a:solidFill>
                <a:latin typeface="DejaVuSansMono"/>
              </a:rPr>
              <a:t>initialize</a:t>
            </a:r>
            <a:r>
              <a:rPr lang="es-CO" sz="2900" dirty="0">
                <a:solidFill>
                  <a:srgbClr val="000000"/>
                </a:solidFill>
                <a:latin typeface="DejaVuSansMono"/>
              </a:rPr>
              <a:t>(</a:t>
            </a:r>
            <a:r>
              <a:rPr lang="es-CO" sz="2900" dirty="0" err="1">
                <a:solidFill>
                  <a:srgbClr val="000000"/>
                </a:solidFill>
                <a:latin typeface="DejaVuSansMono"/>
              </a:rPr>
              <a:t>isbn</a:t>
            </a: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dirty="0">
                <a:solidFill>
                  <a:srgbClr val="000000"/>
                </a:solidFill>
                <a:latin typeface="DejaVuSansMono"/>
              </a:rPr>
              <a:t>		@</a:t>
            </a:r>
            <a:r>
              <a:rPr lang="es-CO" sz="2900" dirty="0" err="1">
                <a:solidFill>
                  <a:srgbClr val="000000"/>
                </a:solidFill>
                <a:latin typeface="DejaVuSansMono"/>
              </a:rPr>
              <a:t>isbn</a:t>
            </a:r>
            <a:r>
              <a:rPr lang="es-CO" sz="2900" dirty="0">
                <a:solidFill>
                  <a:srgbClr val="000000"/>
                </a:solidFill>
                <a:latin typeface="DejaVuSansMono"/>
              </a:rPr>
              <a:t> = </a:t>
            </a:r>
            <a:r>
              <a:rPr lang="es-CO" sz="2900" dirty="0" err="1">
                <a:solidFill>
                  <a:srgbClr val="000000"/>
                </a:solidFill>
                <a:latin typeface="DejaVuSansMono"/>
              </a:rPr>
              <a:t>isbn</a:t>
            </a:r>
            <a:endParaRPr lang="es-CO" sz="2900" dirty="0">
              <a:solidFill>
                <a:srgbClr val="000000"/>
              </a:solidFill>
              <a:latin typeface="DejaVuSansMono"/>
            </a:endParaRPr>
          </a:p>
          <a:p>
            <a:pPr marL="0" indent="0">
              <a:buNone/>
            </a:pPr>
            <a:r>
              <a:rPr lang="es-CO" sz="2900" dirty="0">
                <a:solidFill>
                  <a:srgbClr val="000000"/>
                </a:solidFill>
                <a:latin typeface="DejaVuSansMono"/>
              </a:rPr>
              <a:t>		@</a:t>
            </a:r>
            <a:r>
              <a:rPr lang="es-CO" sz="2900" dirty="0" err="1">
                <a:solidFill>
                  <a:srgbClr val="000000"/>
                </a:solidFill>
                <a:latin typeface="DejaVuSansMono"/>
              </a:rPr>
              <a:t>price</a:t>
            </a:r>
            <a:r>
              <a:rPr lang="es-CO" sz="2900" dirty="0">
                <a:solidFill>
                  <a:srgbClr val="000000"/>
                </a:solidFill>
                <a:latin typeface="DejaVuSansMono"/>
              </a:rPr>
              <a:t> = </a:t>
            </a:r>
            <a:r>
              <a:rPr lang="es-CO" sz="2900" dirty="0" err="1">
                <a:solidFill>
                  <a:srgbClr val="000000"/>
                </a:solidFill>
                <a:latin typeface="DejaVuSansMono"/>
              </a:rPr>
              <a:t>Float</a:t>
            </a:r>
            <a:r>
              <a:rPr lang="es-CO" sz="2900" dirty="0">
                <a:solidFill>
                  <a:srgbClr val="000000"/>
                </a:solidFill>
                <a:latin typeface="DejaVuSansMono"/>
              </a:rPr>
              <a:t>(</a:t>
            </a:r>
            <a:r>
              <a:rPr lang="es-CO" sz="2900" dirty="0" err="1">
                <a:solidFill>
                  <a:srgbClr val="000000"/>
                </a:solidFill>
                <a:latin typeface="DejaVuSansMono"/>
              </a:rPr>
              <a:t>price</a:t>
            </a:r>
            <a:r>
              <a:rPr lang="es-CO" sz="2900" dirty="0">
                <a:solidFill>
                  <a:srgbClr val="000000"/>
                </a:solidFill>
                <a:latin typeface="DejaVuSansMono"/>
              </a:rPr>
              <a:t>)</a:t>
            </a:r>
          </a:p>
          <a:p>
            <a:pPr marL="0" indent="0">
              <a:buNone/>
            </a:pPr>
            <a:r>
              <a:rPr lang="es-CO" sz="2900" b="1" dirty="0">
                <a:solidFill>
                  <a:srgbClr val="91117D"/>
                </a:solidFill>
                <a:latin typeface="DejaVuSansMono-Bold"/>
              </a:rPr>
              <a:t>	</a:t>
            </a:r>
            <a:r>
              <a:rPr lang="es-CO" sz="2900" b="1" dirty="0" err="1">
                <a:solidFill>
                  <a:srgbClr val="91117D"/>
                </a:solidFill>
                <a:latin typeface="DejaVuSansMono-Bold"/>
              </a:rPr>
              <a:t>End</a:t>
            </a:r>
            <a:endParaRPr lang="es-CO" sz="2900" b="1" dirty="0">
              <a:solidFill>
                <a:srgbClr val="91117D"/>
              </a:solidFill>
              <a:latin typeface="DejaVuSansMono-Bold"/>
            </a:endParaRPr>
          </a:p>
          <a:p>
            <a:pPr marL="0" indent="0">
              <a:buNone/>
            </a:pPr>
            <a:r>
              <a:rPr lang="es-CO" sz="2900" i="1" dirty="0">
                <a:solidFill>
                  <a:srgbClr val="0F7C0F"/>
                </a:solidFill>
                <a:latin typeface="DejaVuSansMono-Oblique"/>
              </a:rPr>
              <a:t># ...</a:t>
            </a:r>
          </a:p>
          <a:p>
            <a:pPr marL="0" indent="0">
              <a:buNone/>
            </a:pPr>
            <a:r>
              <a:rPr lang="es-CO" sz="2900" b="1" dirty="0" err="1">
                <a:solidFill>
                  <a:srgbClr val="91117D"/>
                </a:solidFill>
                <a:latin typeface="DejaVuSansMono-Bold"/>
              </a:rPr>
              <a:t>end</a:t>
            </a:r>
            <a:endParaRPr lang="es-CO" sz="2900" b="1" dirty="0">
              <a:solidFill>
                <a:srgbClr val="91117D"/>
              </a:solidFill>
              <a:latin typeface="DejaVuSansMono-Bold"/>
            </a:endParaRPr>
          </a:p>
        </p:txBody>
      </p:sp>
      <p:sp>
        <p:nvSpPr>
          <p:cNvPr id="6" name="Rectángulo 5">
            <a:extLst>
              <a:ext uri="{FF2B5EF4-FFF2-40B4-BE49-F238E27FC236}">
                <a16:creationId xmlns:a16="http://schemas.microsoft.com/office/drawing/2014/main" id="{09A6D9B1-72B5-4ED0-A0E8-98EB51975CAE}"/>
              </a:ext>
            </a:extLst>
          </p:cNvPr>
          <p:cNvSpPr/>
          <p:nvPr/>
        </p:nvSpPr>
        <p:spPr>
          <a:xfrm>
            <a:off x="6096000" y="2146852"/>
            <a:ext cx="5287617" cy="1200329"/>
          </a:xfrm>
          <a:prstGeom prst="rect">
            <a:avLst/>
          </a:prstGeom>
        </p:spPr>
        <p:txBody>
          <a:bodyPr wrap="square">
            <a:spAutoFit/>
          </a:bodyPr>
          <a:lstStyle/>
          <a:p>
            <a:r>
              <a:rPr lang="en-US" dirty="0">
                <a:solidFill>
                  <a:schemeClr val="tx1">
                    <a:lumMod val="75000"/>
                    <a:lumOff val="25000"/>
                  </a:schemeClr>
                </a:solidFill>
              </a:rPr>
              <a:t>Because writing accessor methods is such a common idiom, Ruby provides a convenient shortcut. </a:t>
            </a:r>
            <a:r>
              <a:rPr lang="en-US" dirty="0" err="1">
                <a:solidFill>
                  <a:schemeClr val="accent1">
                    <a:lumMod val="60000"/>
                    <a:lumOff val="40000"/>
                  </a:schemeClr>
                </a:solidFill>
              </a:rPr>
              <a:t>attr_reader</a:t>
            </a:r>
            <a:r>
              <a:rPr lang="en-US" dirty="0">
                <a:solidFill>
                  <a:schemeClr val="accent1">
                    <a:lumMod val="60000"/>
                    <a:lumOff val="40000"/>
                  </a:schemeClr>
                </a:solidFill>
              </a:rPr>
              <a:t>  </a:t>
            </a:r>
            <a:r>
              <a:rPr lang="en-US" dirty="0">
                <a:solidFill>
                  <a:schemeClr val="tx1">
                    <a:lumMod val="75000"/>
                    <a:lumOff val="25000"/>
                  </a:schemeClr>
                </a:solidFill>
              </a:rPr>
              <a:t>o </a:t>
            </a:r>
            <a:r>
              <a:rPr lang="es-CO" dirty="0" err="1">
                <a:solidFill>
                  <a:schemeClr val="accent1">
                    <a:lumMod val="60000"/>
                    <a:lumOff val="40000"/>
                  </a:schemeClr>
                </a:solidFill>
              </a:rPr>
              <a:t>attr_accessor</a:t>
            </a:r>
            <a:r>
              <a:rPr lang="es-CO" dirty="0">
                <a:solidFill>
                  <a:schemeClr val="accent1">
                    <a:lumMod val="60000"/>
                    <a:lumOff val="40000"/>
                  </a:schemeClr>
                </a:solidFill>
              </a:rPr>
              <a:t> </a:t>
            </a:r>
            <a:r>
              <a:rPr lang="en-US" dirty="0">
                <a:solidFill>
                  <a:schemeClr val="tx1">
                    <a:lumMod val="75000"/>
                    <a:lumOff val="25000"/>
                  </a:schemeClr>
                </a:solidFill>
              </a:rPr>
              <a:t>creates these attribute reader methods for you:</a:t>
            </a:r>
            <a:endParaRPr lang="es-CO" dirty="0">
              <a:solidFill>
                <a:schemeClr val="tx1">
                  <a:lumMod val="75000"/>
                  <a:lumOff val="25000"/>
                </a:schemeClr>
              </a:solidFill>
            </a:endParaRPr>
          </a:p>
        </p:txBody>
      </p:sp>
      <p:sp>
        <p:nvSpPr>
          <p:cNvPr id="7" name="Rectángulo 6">
            <a:extLst>
              <a:ext uri="{FF2B5EF4-FFF2-40B4-BE49-F238E27FC236}">
                <a16:creationId xmlns:a16="http://schemas.microsoft.com/office/drawing/2014/main" id="{B79EE4CB-B401-4416-8C1E-09AA2014FB8D}"/>
              </a:ext>
            </a:extLst>
          </p:cNvPr>
          <p:cNvSpPr/>
          <p:nvPr/>
        </p:nvSpPr>
        <p:spPr>
          <a:xfrm>
            <a:off x="6281530" y="4004206"/>
            <a:ext cx="4399722" cy="1754326"/>
          </a:xfrm>
          <a:prstGeom prst="rect">
            <a:avLst/>
          </a:prstGeom>
        </p:spPr>
        <p:txBody>
          <a:bodyPr wrap="square">
            <a:spAutoFit/>
          </a:bodyPr>
          <a:lstStyle/>
          <a:p>
            <a:r>
              <a:rPr lang="en-US" dirty="0">
                <a:solidFill>
                  <a:srgbClr val="000000"/>
                </a:solidFill>
                <a:latin typeface="DejaVuSansMono"/>
              </a:rPr>
              <a:t>book = </a:t>
            </a:r>
            <a:r>
              <a:rPr lang="en-US" dirty="0" err="1">
                <a:solidFill>
                  <a:srgbClr val="000000"/>
                </a:solidFill>
                <a:latin typeface="DejaVuSansMono"/>
              </a:rPr>
              <a:t>BookInStock.new</a:t>
            </a:r>
            <a:r>
              <a:rPr lang="en-US" dirty="0">
                <a:solidFill>
                  <a:srgbClr val="000000"/>
                </a:solidFill>
                <a:latin typeface="DejaVuSansMono"/>
              </a:rPr>
              <a:t>(</a:t>
            </a:r>
            <a:r>
              <a:rPr lang="en-US" i="1" dirty="0">
                <a:solidFill>
                  <a:srgbClr val="191191"/>
                </a:solidFill>
                <a:latin typeface="DejaVuSansMono-Oblique"/>
              </a:rPr>
              <a:t>"</a:t>
            </a:r>
            <a:r>
              <a:rPr lang="en-US" i="1" dirty="0" err="1">
                <a:solidFill>
                  <a:srgbClr val="191191"/>
                </a:solidFill>
                <a:latin typeface="DejaVuSansMono-Oblique"/>
              </a:rPr>
              <a:t>isbn1</a:t>
            </a:r>
            <a:r>
              <a:rPr lang="en-US" i="1" dirty="0">
                <a:solidFill>
                  <a:srgbClr val="191191"/>
                </a:solidFill>
                <a:latin typeface="DejaVuSansMono-Oblique"/>
              </a:rPr>
              <a:t>"</a:t>
            </a:r>
            <a:r>
              <a:rPr lang="en-US" dirty="0">
                <a:solidFill>
                  <a:srgbClr val="000000"/>
                </a:solidFill>
                <a:latin typeface="DejaVuSansMono"/>
              </a:rPr>
              <a:t>, 12.34)</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"ISBN = </a:t>
            </a:r>
            <a:r>
              <a:rPr lang="es-CO" dirty="0">
                <a:solidFill>
                  <a:srgbClr val="000000"/>
                </a:solidFill>
                <a:latin typeface="DejaVuSansMono"/>
              </a:rPr>
              <a:t>#{</a:t>
            </a:r>
            <a:r>
              <a:rPr lang="es-CO" dirty="0" err="1">
                <a:solidFill>
                  <a:srgbClr val="000000"/>
                </a:solidFill>
                <a:latin typeface="DejaVuSansMono"/>
              </a:rPr>
              <a:t>book.isbn</a:t>
            </a:r>
            <a:r>
              <a:rPr lang="es-CO" dirty="0">
                <a:solidFill>
                  <a:srgbClr val="000000"/>
                </a:solidFill>
                <a:latin typeface="DejaVuSansMono"/>
              </a:rPr>
              <a:t>}</a:t>
            </a:r>
            <a:r>
              <a:rPr lang="es-CO" i="1" dirty="0">
                <a:solidFill>
                  <a:srgbClr val="191191"/>
                </a:solidFill>
                <a:latin typeface="DejaVuSansMono-Oblique"/>
              </a:rPr>
              <a:t>"</a:t>
            </a:r>
          </a:p>
          <a:p>
            <a:r>
              <a:rPr lang="es-CO" dirty="0" err="1">
                <a:solidFill>
                  <a:srgbClr val="000000"/>
                </a:solidFill>
                <a:latin typeface="DejaVuSansMono"/>
              </a:rPr>
              <a:t>puts</a:t>
            </a:r>
            <a:r>
              <a:rPr lang="es-CO" dirty="0">
                <a:solidFill>
                  <a:srgbClr val="000000"/>
                </a:solidFill>
                <a:latin typeface="DejaVuSansMono"/>
              </a:rPr>
              <a:t> </a:t>
            </a:r>
            <a:r>
              <a:rPr lang="es-CO" i="1" dirty="0">
                <a:solidFill>
                  <a:srgbClr val="191191"/>
                </a:solidFill>
                <a:latin typeface="DejaVuSansMono-Oblique"/>
              </a:rPr>
              <a:t>"Price = </a:t>
            </a:r>
            <a:r>
              <a:rPr lang="es-CO" dirty="0">
                <a:solidFill>
                  <a:srgbClr val="000000"/>
                </a:solidFill>
                <a:latin typeface="DejaVuSansMono"/>
              </a:rPr>
              <a:t>#{</a:t>
            </a:r>
            <a:r>
              <a:rPr lang="es-CO" dirty="0" err="1">
                <a:solidFill>
                  <a:srgbClr val="000000"/>
                </a:solidFill>
                <a:latin typeface="DejaVuSansMono"/>
              </a:rPr>
              <a:t>book.price</a:t>
            </a:r>
            <a:r>
              <a:rPr lang="es-CO" dirty="0">
                <a:solidFill>
                  <a:srgbClr val="000000"/>
                </a:solidFill>
                <a:latin typeface="DejaVuSansMono"/>
              </a:rPr>
              <a:t>}</a:t>
            </a:r>
            <a:r>
              <a:rPr lang="es-CO" i="1" dirty="0">
                <a:solidFill>
                  <a:srgbClr val="191191"/>
                </a:solidFill>
                <a:latin typeface="DejaVuSansMono-Oblique"/>
              </a:rPr>
              <a:t>"</a:t>
            </a:r>
          </a:p>
          <a:p>
            <a:r>
              <a:rPr lang="es-CO" i="1" dirty="0">
                <a:solidFill>
                  <a:srgbClr val="000000"/>
                </a:solidFill>
                <a:latin typeface="PalatinoLinotype-Italic"/>
              </a:rPr>
              <a:t>produces:</a:t>
            </a:r>
          </a:p>
          <a:p>
            <a:r>
              <a:rPr lang="es-CO" dirty="0">
                <a:solidFill>
                  <a:srgbClr val="000000"/>
                </a:solidFill>
                <a:latin typeface="DejaVuSansMono"/>
              </a:rPr>
              <a:t>ISBN = </a:t>
            </a:r>
            <a:r>
              <a:rPr lang="es-CO" dirty="0" err="1">
                <a:solidFill>
                  <a:srgbClr val="000000"/>
                </a:solidFill>
                <a:latin typeface="DejaVuSansMono"/>
              </a:rPr>
              <a:t>isbn1</a:t>
            </a:r>
            <a:endParaRPr lang="es-CO" dirty="0">
              <a:solidFill>
                <a:srgbClr val="000000"/>
              </a:solidFill>
              <a:latin typeface="DejaVuSansMono"/>
            </a:endParaRPr>
          </a:p>
          <a:p>
            <a:r>
              <a:rPr lang="es-CO" dirty="0">
                <a:solidFill>
                  <a:srgbClr val="000000"/>
                </a:solidFill>
                <a:latin typeface="DejaVuSansMono"/>
              </a:rPr>
              <a:t>Price = 12.34</a:t>
            </a:r>
            <a:endParaRPr lang="es-CO" dirty="0"/>
          </a:p>
        </p:txBody>
      </p:sp>
    </p:spTree>
    <p:extLst>
      <p:ext uri="{BB962C8B-B14F-4D97-AF65-F5344CB8AC3E}">
        <p14:creationId xmlns:p14="http://schemas.microsoft.com/office/powerpoint/2010/main" val="569176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8F796-C0D8-4102-8411-26C37B8D0F38}"/>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1B31CE99-4A9F-4436-B102-AF9C2D42E7CC}"/>
              </a:ext>
            </a:extLst>
          </p:cNvPr>
          <p:cNvSpPr/>
          <p:nvPr/>
        </p:nvSpPr>
        <p:spPr>
          <a:xfrm>
            <a:off x="2589213" y="2078906"/>
            <a:ext cx="7959518" cy="4431983"/>
          </a:xfrm>
          <a:prstGeom prst="rect">
            <a:avLst/>
          </a:prstGeom>
        </p:spPr>
        <p:txBody>
          <a:bodyPr wrap="square">
            <a:spAutoFit/>
          </a:bodyPr>
          <a:lstStyle/>
          <a:p>
            <a:r>
              <a:rPr lang="en-US" dirty="0">
                <a:solidFill>
                  <a:srgbClr val="000000"/>
                </a:solidFill>
                <a:latin typeface="DejaVuSansMono"/>
              </a:rPr>
              <a:t>obj = </a:t>
            </a:r>
            <a:r>
              <a:rPr lang="en-US" dirty="0" err="1">
                <a:solidFill>
                  <a:srgbClr val="000000"/>
                </a:solidFill>
                <a:latin typeface="DejaVuSansMono"/>
              </a:rPr>
              <a:t>Object.new</a:t>
            </a:r>
            <a:endParaRPr lang="en-US" dirty="0">
              <a:solidFill>
                <a:srgbClr val="000000"/>
              </a:solidFill>
              <a:latin typeface="DejaVuSansMono"/>
            </a:endParaRPr>
          </a:p>
          <a:p>
            <a:r>
              <a:rPr lang="en-US" b="1" dirty="0">
                <a:solidFill>
                  <a:srgbClr val="91117D"/>
                </a:solidFill>
                <a:latin typeface="DejaVuSansMono-Bold"/>
              </a:rPr>
              <a:t>def</a:t>
            </a:r>
            <a:r>
              <a:rPr lang="en-US" dirty="0">
                <a:solidFill>
                  <a:srgbClr val="000000"/>
                </a:solidFill>
                <a:latin typeface="DejaVuSansMono"/>
              </a:rPr>
              <a:t> </a:t>
            </a:r>
            <a:r>
              <a:rPr lang="en-US" dirty="0" err="1">
                <a:solidFill>
                  <a:srgbClr val="000000"/>
                </a:solidFill>
                <a:latin typeface="DejaVuSansMono"/>
              </a:rPr>
              <a:t>obj.my_method</a:t>
            </a:r>
            <a:endParaRPr lang="en-US" dirty="0">
              <a:solidFill>
                <a:srgbClr val="000000"/>
              </a:solidFill>
              <a:latin typeface="DejaVuSansMono"/>
            </a:endParaRPr>
          </a:p>
          <a:p>
            <a:r>
              <a:rPr lang="en-US" dirty="0">
                <a:solidFill>
                  <a:srgbClr val="000000"/>
                </a:solidFill>
                <a:latin typeface="DejaVuSansMono"/>
              </a:rPr>
              <a:t>	puts </a:t>
            </a:r>
            <a:r>
              <a:rPr lang="en-US" i="1" dirty="0">
                <a:solidFill>
                  <a:srgbClr val="191191"/>
                </a:solidFill>
                <a:latin typeface="DejaVuSansMono-Oblique"/>
              </a:rPr>
              <a:t>"this is my method"</a:t>
            </a:r>
          </a:p>
          <a:p>
            <a:r>
              <a:rPr lang="en-US" b="1" dirty="0">
                <a:solidFill>
                  <a:srgbClr val="91117D"/>
                </a:solidFill>
                <a:latin typeface="DejaVuSansMono-Bold"/>
              </a:rPr>
              <a:t>end</a:t>
            </a:r>
          </a:p>
          <a:p>
            <a:br>
              <a:rPr lang="en-US" dirty="0">
                <a:solidFill>
                  <a:srgbClr val="000000"/>
                </a:solidFill>
                <a:latin typeface="DejaVuSansMono"/>
              </a:rPr>
            </a:br>
            <a:r>
              <a:rPr lang="en-US" dirty="0" err="1">
                <a:solidFill>
                  <a:srgbClr val="000000"/>
                </a:solidFill>
                <a:highlight>
                  <a:srgbClr val="FFFF00"/>
                </a:highlight>
                <a:latin typeface="DejaVuSansMono"/>
              </a:rPr>
              <a:t>obj.my_method</a:t>
            </a:r>
            <a:endParaRPr lang="en-US" dirty="0">
              <a:solidFill>
                <a:srgbClr val="000000"/>
              </a:solidFill>
              <a:highlight>
                <a:srgbClr val="FFFF00"/>
              </a:highlight>
              <a:latin typeface="DejaVuSansMono"/>
            </a:endParaRPr>
          </a:p>
          <a:p>
            <a:r>
              <a:rPr lang="en-US" dirty="0" err="1">
                <a:solidFill>
                  <a:srgbClr val="000000"/>
                </a:solidFill>
                <a:latin typeface="DejaVuSansMono"/>
              </a:rPr>
              <a:t>Object_2</a:t>
            </a:r>
            <a:r>
              <a:rPr lang="en-US" dirty="0">
                <a:solidFill>
                  <a:srgbClr val="000000"/>
                </a:solidFill>
                <a:latin typeface="DejaVuSansMono"/>
              </a:rPr>
              <a:t> = </a:t>
            </a:r>
            <a:r>
              <a:rPr lang="en-US" dirty="0" err="1">
                <a:solidFill>
                  <a:srgbClr val="000000"/>
                </a:solidFill>
                <a:latin typeface="DejaVuSansMono"/>
              </a:rPr>
              <a:t>Object.</a:t>
            </a:r>
            <a:r>
              <a:rPr lang="en-US" b="1" dirty="0" err="1">
                <a:solidFill>
                  <a:srgbClr val="91117D"/>
                </a:solidFill>
                <a:latin typeface="DejaVuSansMono-Bold"/>
              </a:rPr>
              <a:t>new</a:t>
            </a:r>
            <a:endParaRPr lang="en-US" b="1" dirty="0">
              <a:solidFill>
                <a:srgbClr val="91117D"/>
              </a:solidFill>
              <a:latin typeface="DejaVuSansMono-Bold"/>
            </a:endParaRPr>
          </a:p>
          <a:p>
            <a:r>
              <a:rPr lang="en-US" dirty="0" err="1">
                <a:solidFill>
                  <a:srgbClr val="FF0000"/>
                </a:solidFill>
                <a:latin typeface="DejaVuSansMono"/>
              </a:rPr>
              <a:t>Object_2.my_method</a:t>
            </a:r>
            <a:endParaRPr lang="en-US" dirty="0">
              <a:solidFill>
                <a:srgbClr val="FF0000"/>
              </a:solidFill>
              <a:latin typeface="DejaVuSansMono"/>
            </a:endParaRPr>
          </a:p>
          <a:p>
            <a:endParaRPr lang="en-US" dirty="0">
              <a:solidFill>
                <a:srgbClr val="000000"/>
              </a:solidFill>
              <a:latin typeface="DejaVuSansMono"/>
            </a:endParaRPr>
          </a:p>
          <a:p>
            <a:r>
              <a:rPr lang="es-CO" i="1" dirty="0">
                <a:solidFill>
                  <a:srgbClr val="000000"/>
                </a:solidFill>
                <a:latin typeface="PalatinoLinotype-Italic"/>
              </a:rPr>
              <a:t>produces:</a:t>
            </a:r>
            <a:br>
              <a:rPr lang="en-US" sz="1200" dirty="0">
                <a:solidFill>
                  <a:srgbClr val="000000"/>
                </a:solidFill>
                <a:latin typeface="DejaVuSansMono"/>
              </a:rPr>
            </a:br>
            <a:r>
              <a:rPr lang="en-US" dirty="0">
                <a:solidFill>
                  <a:srgbClr val="000000"/>
                </a:solidFill>
                <a:highlight>
                  <a:srgbClr val="FFFF00"/>
                </a:highlight>
                <a:latin typeface="DejaVuSansMono"/>
              </a:rPr>
              <a:t>this is my method</a:t>
            </a:r>
          </a:p>
          <a:p>
            <a:r>
              <a:rPr lang="en-US" dirty="0">
                <a:solidFill>
                  <a:srgbClr val="000000"/>
                </a:solidFill>
                <a:latin typeface="DejaVuSansMono"/>
              </a:rPr>
              <a:t>:in `&lt;main&gt;': </a:t>
            </a:r>
            <a:r>
              <a:rPr lang="en-US" dirty="0">
                <a:solidFill>
                  <a:srgbClr val="FF0000"/>
                </a:solidFill>
                <a:latin typeface="DejaVuSansMono"/>
              </a:rPr>
              <a:t>undefined method `</a:t>
            </a:r>
            <a:r>
              <a:rPr lang="en-US" dirty="0" err="1">
                <a:solidFill>
                  <a:srgbClr val="FF0000"/>
                </a:solidFill>
                <a:latin typeface="DejaVuSansMono"/>
              </a:rPr>
              <a:t>my_method</a:t>
            </a:r>
            <a:r>
              <a:rPr lang="en-US" dirty="0">
                <a:solidFill>
                  <a:srgbClr val="FF0000"/>
                </a:solidFill>
                <a:latin typeface="DejaVuSansMono"/>
              </a:rPr>
              <a:t>' </a:t>
            </a:r>
            <a:r>
              <a:rPr lang="en-US" dirty="0">
                <a:solidFill>
                  <a:srgbClr val="000000"/>
                </a:solidFill>
                <a:latin typeface="DejaVuSansMono"/>
              </a:rPr>
              <a:t>for #&lt;</a:t>
            </a:r>
            <a:r>
              <a:rPr lang="en-US" dirty="0" err="1">
                <a:solidFill>
                  <a:srgbClr val="000000"/>
                </a:solidFill>
                <a:latin typeface="DejaVuSansMono"/>
              </a:rPr>
              <a:t>Object:0x0000000002717260</a:t>
            </a:r>
            <a:r>
              <a:rPr lang="en-US" dirty="0">
                <a:solidFill>
                  <a:srgbClr val="000000"/>
                </a:solidFill>
                <a:latin typeface="DejaVuSansMono"/>
              </a:rPr>
              <a:t>&gt; (</a:t>
            </a:r>
            <a:r>
              <a:rPr lang="en-US" dirty="0" err="1">
                <a:solidFill>
                  <a:srgbClr val="000000"/>
                </a:solidFill>
                <a:latin typeface="DejaVuSansMono"/>
              </a:rPr>
              <a:t>NoMethodError</a:t>
            </a:r>
            <a:r>
              <a:rPr lang="en-US" dirty="0">
                <a:solidFill>
                  <a:srgbClr val="000000"/>
                </a:solidFill>
                <a:latin typeface="DejaVuSansMono"/>
              </a:rPr>
              <a:t>)</a:t>
            </a:r>
          </a:p>
          <a:p>
            <a:r>
              <a:rPr lang="en-US" dirty="0">
                <a:solidFill>
                  <a:srgbClr val="000000"/>
                </a:solidFill>
                <a:latin typeface="DejaVuSansMono"/>
              </a:rPr>
              <a:t>Did you mean? method</a:t>
            </a:r>
          </a:p>
          <a:p>
            <a:endParaRPr lang="es-CO" sz="1200" dirty="0">
              <a:solidFill>
                <a:srgbClr val="000000"/>
              </a:solidFill>
              <a:latin typeface="DejaVuSansMono"/>
            </a:endParaRPr>
          </a:p>
          <a:p>
            <a:endParaRPr lang="en-US" dirty="0">
              <a:solidFill>
                <a:srgbClr val="000000"/>
              </a:solidFill>
              <a:latin typeface="DejaVuSansMono"/>
            </a:endParaRPr>
          </a:p>
        </p:txBody>
      </p:sp>
    </p:spTree>
    <p:extLst>
      <p:ext uri="{BB962C8B-B14F-4D97-AF65-F5344CB8AC3E}">
        <p14:creationId xmlns:p14="http://schemas.microsoft.com/office/powerpoint/2010/main" val="3667632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BB51AE-BEF4-4966-9E86-BF38A6C56653}"/>
              </a:ext>
            </a:extLst>
          </p:cNvPr>
          <p:cNvSpPr>
            <a:spLocks noGrp="1"/>
          </p:cNvSpPr>
          <p:nvPr>
            <p:ph type="title"/>
          </p:nvPr>
        </p:nvSpPr>
        <p:spPr/>
        <p:txBody>
          <a:bodyPr/>
          <a:lstStyle/>
          <a:p>
            <a:r>
              <a:rPr lang="es-CO" dirty="0" err="1"/>
              <a:t>Metaprogramming</a:t>
            </a:r>
            <a:endParaRPr lang="es-CO" dirty="0"/>
          </a:p>
        </p:txBody>
      </p:sp>
      <p:sp>
        <p:nvSpPr>
          <p:cNvPr id="4" name="Rectángulo 3">
            <a:extLst>
              <a:ext uri="{FF2B5EF4-FFF2-40B4-BE49-F238E27FC236}">
                <a16:creationId xmlns:a16="http://schemas.microsoft.com/office/drawing/2014/main" id="{A4C51CD1-DB26-43AA-A239-E2AE95807CA4}"/>
              </a:ext>
            </a:extLst>
          </p:cNvPr>
          <p:cNvSpPr/>
          <p:nvPr/>
        </p:nvSpPr>
        <p:spPr>
          <a:xfrm>
            <a:off x="2589211" y="2133600"/>
            <a:ext cx="6130719" cy="3293209"/>
          </a:xfrm>
          <a:prstGeom prst="rect">
            <a:avLst/>
          </a:prstGeom>
        </p:spPr>
        <p:txBody>
          <a:bodyPr wrap="square">
            <a:spAutoFit/>
          </a:bodyPr>
          <a:lstStyle/>
          <a:p>
            <a:r>
              <a:rPr lang="es-CO" sz="1600" b="1" dirty="0" err="1">
                <a:solidFill>
                  <a:srgbClr val="91117D"/>
                </a:solidFill>
                <a:latin typeface="DejaVuSansMono-Bold"/>
              </a:rPr>
              <a:t>class</a:t>
            </a:r>
            <a:r>
              <a:rPr lang="es-CO" sz="1600" dirty="0">
                <a:solidFill>
                  <a:srgbClr val="D4D4D4"/>
                </a:solidFill>
                <a:latin typeface="Consolas" panose="020B0609020204030204" pitchFamily="49" charset="0"/>
              </a:rPr>
              <a:t> </a:t>
            </a:r>
            <a:r>
              <a:rPr lang="es-CO" sz="1600" dirty="0" err="1">
                <a:solidFill>
                  <a:srgbClr val="000000"/>
                </a:solidFill>
                <a:latin typeface="DejaVuSansMono"/>
              </a:rPr>
              <a:t>Task</a:t>
            </a:r>
            <a:endParaRPr lang="es-CO" sz="1600" dirty="0">
              <a:solidFill>
                <a:srgbClr val="000000"/>
              </a:solidFill>
              <a:latin typeface="DejaVuSansMono"/>
            </a:endParaRP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[:new, :</a:t>
            </a:r>
            <a:r>
              <a:rPr lang="es-CO" sz="1600" dirty="0" err="1">
                <a:solidFill>
                  <a:srgbClr val="000000"/>
                </a:solidFill>
                <a:latin typeface="DejaVuSansMono"/>
              </a:rPr>
              <a:t>in_progress</a:t>
            </a:r>
            <a:r>
              <a:rPr lang="es-CO" sz="1600" dirty="0">
                <a:solidFill>
                  <a:srgbClr val="000000"/>
                </a:solidFill>
                <a:latin typeface="DejaVuSansMono"/>
              </a:rPr>
              <a:t>, :</a:t>
            </a:r>
            <a:r>
              <a:rPr lang="es-CO" sz="1600" dirty="0" err="1">
                <a:solidFill>
                  <a:srgbClr val="000000"/>
                </a:solidFill>
                <a:latin typeface="DejaVuSansMono"/>
              </a:rPr>
              <a:t>cancelled</a:t>
            </a:r>
            <a:r>
              <a:rPr lang="es-CO" sz="1600" dirty="0">
                <a:solidFill>
                  <a:srgbClr val="000000"/>
                </a:solidFill>
                <a:latin typeface="DejaVuSansMono"/>
              </a:rPr>
              <a:t>, :resolved, :</a:t>
            </a:r>
            <a:r>
              <a:rPr lang="es-CO" sz="1600" dirty="0" err="1">
                <a:solidFill>
                  <a:srgbClr val="000000"/>
                </a:solidFill>
                <a:latin typeface="DejaVuSansMono"/>
              </a:rPr>
              <a:t>feedback</a:t>
            </a:r>
            <a:r>
              <a:rPr lang="es-CO" sz="1600" dirty="0">
                <a:solidFill>
                  <a:srgbClr val="000000"/>
                </a:solidFill>
                <a:latin typeface="DejaVuSansMono"/>
              </a:rPr>
              <a:t>]</a:t>
            </a:r>
          </a:p>
          <a:p>
            <a:br>
              <a:rPr lang="es-CO" sz="1600" dirty="0">
                <a:solidFill>
                  <a:srgbClr val="000000"/>
                </a:solidFill>
                <a:latin typeface="DejaVuSansMono"/>
              </a:rPr>
            </a:br>
            <a:r>
              <a:rPr lang="es-CO" sz="1600" dirty="0">
                <a:solidFill>
                  <a:srgbClr val="D4D4D4"/>
                </a:solidFill>
                <a:latin typeface="Consolas" panose="020B0609020204030204" pitchFamily="49" charset="0"/>
              </a:rPr>
              <a:t>		</a:t>
            </a:r>
            <a:r>
              <a:rPr lang="es-CO" sz="1600" dirty="0" err="1">
                <a:solidFill>
                  <a:srgbClr val="000000"/>
                </a:solidFill>
                <a:latin typeface="DejaVuSansMono"/>
              </a:rPr>
              <a:t>STATUS.each</a:t>
            </a:r>
            <a:r>
              <a:rPr lang="es-CO" sz="1600" dirty="0">
                <a:solidFill>
                  <a:srgbClr val="000000"/>
                </a:solidFill>
                <a:latin typeface="DejaVuSansMono"/>
              </a:rPr>
              <a:t> </a:t>
            </a:r>
            <a:r>
              <a:rPr lang="es-CO" sz="1600" b="1" dirty="0">
                <a:solidFill>
                  <a:srgbClr val="91117D"/>
                </a:solidFill>
                <a:latin typeface="DejaVuSansMono-Bold"/>
              </a:rPr>
              <a:t>do</a:t>
            </a:r>
            <a:r>
              <a:rPr lang="es-CO" sz="1600" dirty="0">
                <a:solidFill>
                  <a:srgbClr val="D4D4D4"/>
                </a:solidFill>
                <a:latin typeface="Consolas" panose="020B0609020204030204" pitchFamily="49" charset="0"/>
              </a:rPr>
              <a:t> </a:t>
            </a:r>
            <a:r>
              <a:rPr lang="es-CO" sz="1600" dirty="0">
                <a:solidFill>
                  <a:srgbClr val="000000"/>
                </a:solidFill>
                <a:latin typeface="DejaVuSansMono"/>
              </a:rPr>
              <a:t>|status|</a:t>
            </a: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a:t>
            </a:r>
            <a:r>
              <a:rPr lang="es-CO" sz="1600" dirty="0">
                <a:solidFill>
                  <a:srgbClr val="D4D4D4"/>
                </a:solidFill>
                <a:latin typeface="Consolas" panose="020B0609020204030204" pitchFamily="49" charset="0"/>
              </a:rPr>
              <a:t>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endParaRPr lang="es-CO" sz="1600" dirty="0">
              <a:solidFill>
                <a:srgbClr val="DCDCAA"/>
              </a:solidFill>
              <a:latin typeface="Consolas" panose="020B0609020204030204" pitchFamily="49" charset="0"/>
            </a:endParaRPr>
          </a:p>
          <a:p>
            <a:r>
              <a:rPr lang="es-CO" sz="1600" dirty="0">
                <a:solidFill>
                  <a:srgbClr val="DCDCAA"/>
                </a:solidFill>
                <a:latin typeface="Consolas" panose="020B0609020204030204" pitchFamily="49" charset="0"/>
              </a:rPr>
              <a:t>		</a:t>
            </a:r>
            <a:r>
              <a:rPr lang="es-CO" sz="1600" dirty="0" err="1">
                <a:solidFill>
                  <a:srgbClr val="000000"/>
                </a:solidFill>
                <a:latin typeface="DejaVuSansMono"/>
              </a:rPr>
              <a:t>define_method</a:t>
            </a:r>
            <a:r>
              <a:rPr lang="es-CO" sz="1600" dirty="0">
                <a:solidFill>
                  <a:srgbClr val="000000"/>
                </a:solidFill>
                <a:latin typeface="DejaVuSansMono"/>
              </a:rPr>
              <a:t>("#{status}!") </a:t>
            </a:r>
            <a:r>
              <a:rPr lang="es-CO" sz="1600" b="1" dirty="0">
                <a:solidFill>
                  <a:srgbClr val="91117D"/>
                </a:solidFill>
                <a:latin typeface="DejaVuSansMono-Bold"/>
              </a:rPr>
              <a:t>do</a:t>
            </a:r>
          </a:p>
          <a:p>
            <a:r>
              <a:rPr lang="es-CO" sz="1600" dirty="0">
                <a:solidFill>
                  <a:srgbClr val="9CDCFE"/>
                </a:solidFill>
                <a:latin typeface="Consolas" panose="020B0609020204030204" pitchFamily="49" charset="0"/>
              </a:rPr>
              <a:t>			</a:t>
            </a:r>
            <a:r>
              <a:rPr lang="es-CO" sz="1600" dirty="0">
                <a:solidFill>
                  <a:srgbClr val="000000"/>
                </a:solidFill>
                <a:latin typeface="DejaVuSansMono"/>
              </a:rPr>
              <a:t>@status = status</a:t>
            </a: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dirty="0">
                <a:solidFill>
                  <a:srgbClr val="C586C0"/>
                </a:solidFill>
                <a:latin typeface="Consolas" panose="020B0609020204030204" pitchFamily="49" charset="0"/>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err="1">
                <a:solidFill>
                  <a:srgbClr val="91117D"/>
                </a:solidFill>
                <a:latin typeface="DejaVuSansMono-Bold"/>
              </a:rPr>
              <a:t>end</a:t>
            </a:r>
            <a:endParaRPr lang="es-CO" sz="1600" b="1" dirty="0">
              <a:solidFill>
                <a:srgbClr val="91117D"/>
              </a:solidFill>
              <a:latin typeface="DejaVuSansMono-Bold"/>
            </a:endParaRPr>
          </a:p>
        </p:txBody>
      </p:sp>
      <p:sp>
        <p:nvSpPr>
          <p:cNvPr id="5" name="Rectángulo 4">
            <a:extLst>
              <a:ext uri="{FF2B5EF4-FFF2-40B4-BE49-F238E27FC236}">
                <a16:creationId xmlns:a16="http://schemas.microsoft.com/office/drawing/2014/main" id="{092B63DB-4B49-42F6-B602-461BEFCD72D9}"/>
              </a:ext>
            </a:extLst>
          </p:cNvPr>
          <p:cNvSpPr/>
          <p:nvPr/>
        </p:nvSpPr>
        <p:spPr>
          <a:xfrm>
            <a:off x="6652590" y="3429000"/>
            <a:ext cx="4572001" cy="2585323"/>
          </a:xfrm>
          <a:prstGeom prst="rect">
            <a:avLst/>
          </a:prstGeom>
        </p:spPr>
        <p:txBody>
          <a:bodyPr wrap="square">
            <a:spAutoFit/>
          </a:bodyPr>
          <a:lstStyle/>
          <a:p>
            <a:r>
              <a:rPr lang="es-CO" dirty="0" err="1">
                <a:solidFill>
                  <a:srgbClr val="000000"/>
                </a:solidFill>
                <a:latin typeface="DejaVuSansMono"/>
              </a:rPr>
              <a:t>task</a:t>
            </a:r>
            <a:r>
              <a:rPr lang="es-CO" dirty="0">
                <a:solidFill>
                  <a:srgbClr val="000000"/>
                </a:solidFill>
                <a:latin typeface="DejaVuSansMono"/>
              </a:rPr>
              <a:t> = </a:t>
            </a:r>
            <a:r>
              <a:rPr lang="es-CO" dirty="0" err="1">
                <a:solidFill>
                  <a:srgbClr val="000000"/>
                </a:solidFill>
                <a:latin typeface="DejaVuSansMono"/>
              </a:rPr>
              <a:t>Task.new</a:t>
            </a:r>
            <a:endParaRPr lang="es-CO" dirty="0">
              <a:solidFill>
                <a:srgbClr val="000000"/>
              </a:solidFill>
              <a:latin typeface="DejaVuSansMono"/>
            </a:endParaRP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task.new</a:t>
            </a:r>
            <a:r>
              <a:rPr lang="es-CO" dirty="0">
                <a:solidFill>
                  <a:srgbClr val="000000"/>
                </a:solidFill>
                <a:latin typeface="DejaVuSansMono"/>
              </a:rPr>
              <a:t>?</a:t>
            </a:r>
          </a:p>
          <a:p>
            <a:r>
              <a:rPr lang="es-CO" dirty="0" err="1">
                <a:solidFill>
                  <a:srgbClr val="000000"/>
                </a:solidFill>
                <a:latin typeface="DejaVuSansMono"/>
              </a:rPr>
              <a:t>task.</a:t>
            </a:r>
            <a:r>
              <a:rPr lang="es-CO" dirty="0" err="1">
                <a:solidFill>
                  <a:srgbClr val="FF0000"/>
                </a:solidFill>
                <a:latin typeface="DejaVuSansMono"/>
              </a:rPr>
              <a:t>foo</a:t>
            </a:r>
            <a:endParaRPr lang="es-CO" dirty="0">
              <a:solidFill>
                <a:srgbClr val="FF0000"/>
              </a:solidFill>
              <a:latin typeface="DejaVuSansMono"/>
            </a:endParaRPr>
          </a:p>
          <a:p>
            <a:endParaRPr lang="es-CO" dirty="0">
              <a:solidFill>
                <a:srgbClr val="000000"/>
              </a:solidFill>
              <a:latin typeface="DejaVuSansMono"/>
            </a:endParaRPr>
          </a:p>
          <a:p>
            <a:r>
              <a:rPr lang="es-CO" i="1" dirty="0">
                <a:solidFill>
                  <a:srgbClr val="000000"/>
                </a:solidFill>
                <a:latin typeface="PalatinoLinotype-Italic"/>
              </a:rPr>
              <a:t>produces:</a:t>
            </a:r>
          </a:p>
          <a:p>
            <a:r>
              <a:rPr lang="en-US" dirty="0">
                <a:solidFill>
                  <a:srgbClr val="000000"/>
                </a:solidFill>
                <a:latin typeface="DejaVuSansMono"/>
              </a:rPr>
              <a:t>`&lt;main&gt;': </a:t>
            </a:r>
            <a:r>
              <a:rPr lang="en-US" dirty="0">
                <a:solidFill>
                  <a:schemeClr val="accent1">
                    <a:lumMod val="60000"/>
                    <a:lumOff val="40000"/>
                  </a:schemeClr>
                </a:solidFill>
                <a:latin typeface="DejaVuSansMono"/>
              </a:rPr>
              <a:t>undefined method </a:t>
            </a:r>
            <a:r>
              <a:rPr lang="en-US" dirty="0">
                <a:solidFill>
                  <a:srgbClr val="000000"/>
                </a:solidFill>
                <a:latin typeface="DejaVuSansMono"/>
              </a:rPr>
              <a:t>`</a:t>
            </a:r>
            <a:r>
              <a:rPr lang="en-US" dirty="0">
                <a:solidFill>
                  <a:schemeClr val="accent1">
                    <a:lumMod val="60000"/>
                    <a:lumOff val="40000"/>
                  </a:schemeClr>
                </a:solidFill>
                <a:latin typeface="DejaVuSansMono"/>
              </a:rPr>
              <a:t>foo</a:t>
            </a:r>
            <a:r>
              <a:rPr lang="en-US" dirty="0">
                <a:solidFill>
                  <a:srgbClr val="000000"/>
                </a:solidFill>
                <a:latin typeface="DejaVuSansMono"/>
              </a:rPr>
              <a:t>' for #&lt;</a:t>
            </a:r>
            <a:r>
              <a:rPr lang="en-US" dirty="0" err="1">
                <a:solidFill>
                  <a:srgbClr val="000000"/>
                </a:solidFill>
                <a:latin typeface="DejaVuSansMono"/>
              </a:rPr>
              <a:t>Task:0x0000000002735800</a:t>
            </a:r>
            <a:r>
              <a:rPr lang="en-US" dirty="0">
                <a:solidFill>
                  <a:srgbClr val="000000"/>
                </a:solidFill>
                <a:latin typeface="DejaVuSansMono"/>
              </a:rPr>
              <a:t> @status=:new&gt; (</a:t>
            </a:r>
            <a:r>
              <a:rPr lang="en-US" dirty="0" err="1">
                <a:solidFill>
                  <a:srgbClr val="000000"/>
                </a:solidFill>
                <a:latin typeface="DejaVuSansMono"/>
              </a:rPr>
              <a:t>NoMethodError</a:t>
            </a:r>
            <a:r>
              <a:rPr lang="en-US" dirty="0">
                <a:solidFill>
                  <a:srgbClr val="000000"/>
                </a:solidFill>
                <a:latin typeface="DejaVuSansMono"/>
              </a:rPr>
              <a:t>)</a:t>
            </a:r>
          </a:p>
        </p:txBody>
      </p:sp>
    </p:spTree>
    <p:extLst>
      <p:ext uri="{BB962C8B-B14F-4D97-AF65-F5344CB8AC3E}">
        <p14:creationId xmlns:p14="http://schemas.microsoft.com/office/powerpoint/2010/main" val="220601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D4679-1140-48C6-8BEC-D750B56901DF}"/>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6759D7F-093A-475B-BC09-23C09E5AE800}"/>
              </a:ext>
            </a:extLst>
          </p:cNvPr>
          <p:cNvSpPr>
            <a:spLocks noGrp="1"/>
          </p:cNvSpPr>
          <p:nvPr>
            <p:ph idx="1"/>
          </p:nvPr>
        </p:nvSpPr>
        <p:spPr/>
        <p:txBody>
          <a:bodyPr/>
          <a:lstStyle/>
          <a:p>
            <a:r>
              <a:rPr lang="en-US" dirty="0"/>
              <a:t>One of the advantages of dynamic languages such as Ruby is the ability to </a:t>
            </a:r>
            <a:r>
              <a:rPr lang="en-US" i="1" dirty="0"/>
              <a:t>introspect</a:t>
            </a:r>
            <a:r>
              <a:rPr lang="en-US" dirty="0"/>
              <a:t>—to examine aspects of a program from within the program itself. This is also called </a:t>
            </a:r>
            <a:r>
              <a:rPr lang="en-US" i="1" dirty="0"/>
              <a:t>reflection</a:t>
            </a:r>
            <a:r>
              <a:rPr lang="en-US" dirty="0"/>
              <a:t>.</a:t>
            </a:r>
          </a:p>
          <a:p>
            <a:pPr lvl="1"/>
            <a:r>
              <a:rPr lang="es-CO" dirty="0" err="1"/>
              <a:t>What</a:t>
            </a:r>
            <a:r>
              <a:rPr lang="es-CO" dirty="0"/>
              <a:t> </a:t>
            </a:r>
            <a:r>
              <a:rPr lang="es-CO" dirty="0" err="1"/>
              <a:t>objects</a:t>
            </a:r>
            <a:r>
              <a:rPr lang="es-CO" dirty="0"/>
              <a:t> </a:t>
            </a:r>
            <a:r>
              <a:rPr lang="es-CO" dirty="0" err="1"/>
              <a:t>it</a:t>
            </a:r>
            <a:r>
              <a:rPr lang="es-CO" dirty="0"/>
              <a:t> </a:t>
            </a:r>
            <a:r>
              <a:rPr lang="es-CO" dirty="0" err="1"/>
              <a:t>contains</a:t>
            </a:r>
            <a:endParaRPr lang="es-CO" dirty="0"/>
          </a:p>
          <a:p>
            <a:pPr lvl="1"/>
            <a:r>
              <a:rPr lang="es-CO" dirty="0" err="1"/>
              <a:t>Its</a:t>
            </a:r>
            <a:r>
              <a:rPr lang="es-CO" dirty="0"/>
              <a:t> </a:t>
            </a:r>
            <a:r>
              <a:rPr lang="es-CO" dirty="0" err="1"/>
              <a:t>class</a:t>
            </a:r>
            <a:r>
              <a:rPr lang="es-CO" dirty="0"/>
              <a:t> </a:t>
            </a:r>
            <a:r>
              <a:rPr lang="es-CO" dirty="0" err="1"/>
              <a:t>hierarchy</a:t>
            </a:r>
            <a:endParaRPr lang="es-CO" dirty="0"/>
          </a:p>
          <a:p>
            <a:pPr lvl="1"/>
            <a:r>
              <a:rPr lang="en-US" dirty="0"/>
              <a:t>The attributes and methods of objects</a:t>
            </a:r>
          </a:p>
          <a:p>
            <a:pPr lvl="1"/>
            <a:r>
              <a:rPr lang="es-CO" dirty="0" err="1"/>
              <a:t>Information</a:t>
            </a:r>
            <a:r>
              <a:rPr lang="es-CO" dirty="0"/>
              <a:t> </a:t>
            </a:r>
            <a:r>
              <a:rPr lang="es-CO" dirty="0" err="1"/>
              <a:t>on</a:t>
            </a:r>
            <a:r>
              <a:rPr lang="es-CO" dirty="0"/>
              <a:t> </a:t>
            </a:r>
            <a:r>
              <a:rPr lang="es-CO" dirty="0" err="1"/>
              <a:t>methods</a:t>
            </a:r>
            <a:endParaRPr lang="es-CO" dirty="0"/>
          </a:p>
        </p:txBody>
      </p:sp>
    </p:spTree>
    <p:extLst>
      <p:ext uri="{BB962C8B-B14F-4D97-AF65-F5344CB8AC3E}">
        <p14:creationId xmlns:p14="http://schemas.microsoft.com/office/powerpoint/2010/main" val="2202062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C37E1-C3CC-4D33-85FE-65B0AC0441F9}"/>
              </a:ext>
            </a:extLst>
          </p:cNvPr>
          <p:cNvSpPr>
            <a:spLocks noGrp="1"/>
          </p:cNvSpPr>
          <p:nvPr>
            <p:ph type="title"/>
          </p:nvPr>
        </p:nvSpPr>
        <p:spPr/>
        <p:txBody>
          <a:bodyPr/>
          <a:lstStyle/>
          <a:p>
            <a:r>
              <a:rPr lang="es-CO" dirty="0" err="1"/>
              <a:t>Reflection</a:t>
            </a:r>
            <a:r>
              <a:rPr lang="es-CO" dirty="0"/>
              <a:t>, </a:t>
            </a:r>
            <a:r>
              <a:rPr lang="es-CO" dirty="0" err="1"/>
              <a:t>ObjectSpace</a:t>
            </a:r>
            <a:endParaRPr lang="es-CO" dirty="0"/>
          </a:p>
        </p:txBody>
      </p:sp>
      <p:sp>
        <p:nvSpPr>
          <p:cNvPr id="3" name="Marcador de contenido 2">
            <a:extLst>
              <a:ext uri="{FF2B5EF4-FFF2-40B4-BE49-F238E27FC236}">
                <a16:creationId xmlns:a16="http://schemas.microsoft.com/office/drawing/2014/main" id="{EEFEDA42-57A7-423A-9360-236501F74499}"/>
              </a:ext>
            </a:extLst>
          </p:cNvPr>
          <p:cNvSpPr>
            <a:spLocks noGrp="1"/>
          </p:cNvSpPr>
          <p:nvPr>
            <p:ph idx="1"/>
          </p:nvPr>
        </p:nvSpPr>
        <p:spPr>
          <a:xfrm>
            <a:off x="2589212" y="2133600"/>
            <a:ext cx="8915400" cy="3777622"/>
          </a:xfrm>
        </p:spPr>
        <p:txBody>
          <a:bodyPr>
            <a:normAutofit/>
          </a:bodyPr>
          <a:lstStyle/>
          <a:p>
            <a:r>
              <a:rPr lang="es-CO" dirty="0" err="1"/>
              <a:t>Looking</a:t>
            </a:r>
            <a:r>
              <a:rPr lang="es-CO" dirty="0"/>
              <a:t> at </a:t>
            </a:r>
            <a:r>
              <a:rPr lang="es-CO" dirty="0" err="1"/>
              <a:t>Objects</a:t>
            </a:r>
            <a:r>
              <a:rPr lang="es-CO" dirty="0"/>
              <a:t> </a:t>
            </a:r>
          </a:p>
          <a:p>
            <a:pPr marL="457200" lvl="1" indent="0">
              <a:buNone/>
            </a:pPr>
            <a:r>
              <a:rPr lang="en-US" dirty="0">
                <a:solidFill>
                  <a:srgbClr val="000000"/>
                </a:solidFill>
                <a:latin typeface="DejaVuSansMono"/>
              </a:rPr>
              <a:t>	</a:t>
            </a:r>
            <a:r>
              <a:rPr lang="en-US" dirty="0" err="1">
                <a:solidFill>
                  <a:srgbClr val="000000"/>
                </a:solidFill>
                <a:latin typeface="DejaVuSansMono"/>
              </a:rPr>
              <a:t>ObjectSpace.each_object</a:t>
            </a:r>
            <a:r>
              <a:rPr lang="en-US" dirty="0">
                <a:solidFill>
                  <a:srgbClr val="000000"/>
                </a:solidFill>
                <a:latin typeface="DejaVuSansMono"/>
              </a:rPr>
              <a:t>(</a:t>
            </a:r>
            <a:r>
              <a:rPr lang="en-US" dirty="0" err="1">
                <a:solidFill>
                  <a:srgbClr val="000000"/>
                </a:solidFill>
                <a:latin typeface="DejaVuSansMono"/>
              </a:rPr>
              <a:t>Fixnum</a:t>
            </a:r>
            <a:r>
              <a:rPr lang="en-US" dirty="0">
                <a:solidFill>
                  <a:srgbClr val="000000"/>
                </a:solidFill>
                <a:latin typeface="DejaVuSansMono"/>
              </a:rPr>
              <a:t>) {|x| p x }</a:t>
            </a:r>
            <a:endParaRPr lang="es-CO" dirty="0">
              <a:solidFill>
                <a:srgbClr val="000000"/>
              </a:solidFill>
              <a:latin typeface="DejaVuSansMono"/>
            </a:endParaRPr>
          </a:p>
          <a:p>
            <a:pPr>
              <a:spcBef>
                <a:spcPts val="0"/>
              </a:spcBef>
            </a:pPr>
            <a:r>
              <a:rPr lang="es-CO" dirty="0" err="1"/>
              <a:t>Looking</a:t>
            </a:r>
            <a:r>
              <a:rPr lang="es-CO" dirty="0"/>
              <a:t> </a:t>
            </a:r>
            <a:r>
              <a:rPr lang="es-CO" dirty="0" err="1"/>
              <a:t>Inside</a:t>
            </a:r>
            <a:r>
              <a:rPr lang="es-CO" dirty="0"/>
              <a:t> </a:t>
            </a:r>
            <a:r>
              <a:rPr lang="es-CO" dirty="0" err="1"/>
              <a:t>Objects</a:t>
            </a:r>
            <a:endParaRPr lang="es-CO" dirty="0"/>
          </a:p>
          <a:p>
            <a:pPr marL="457200" lvl="1" indent="0">
              <a:spcBef>
                <a:spcPts val="0"/>
              </a:spcBef>
              <a:buNone/>
            </a:pPr>
            <a:r>
              <a:rPr lang="en-US" dirty="0">
                <a:solidFill>
                  <a:srgbClr val="000000"/>
                </a:solidFill>
                <a:latin typeface="DejaVuSansMono"/>
              </a:rPr>
              <a:t>	</a:t>
            </a:r>
            <a:r>
              <a:rPr lang="en-US" dirty="0" err="1">
                <a:solidFill>
                  <a:srgbClr val="000000"/>
                </a:solidFill>
                <a:latin typeface="DejaVuSansMono"/>
              </a:rPr>
              <a:t>r.respond_to</a:t>
            </a:r>
            <a:r>
              <a:rPr lang="en-US" dirty="0">
                <a:solidFill>
                  <a:srgbClr val="000000"/>
                </a:solidFill>
                <a:latin typeface="DejaVuSansMono"/>
              </a:rPr>
              <a:t>?(</a:t>
            </a:r>
            <a:r>
              <a:rPr lang="en-US" i="1" dirty="0">
                <a:solidFill>
                  <a:srgbClr val="191191"/>
                </a:solidFill>
                <a:latin typeface="DejaVuSansMono-Oblique"/>
              </a:rPr>
              <a:t>"frozen?"</a:t>
            </a:r>
            <a:r>
              <a:rPr lang="en-US" dirty="0">
                <a:solidFill>
                  <a:srgbClr val="000000"/>
                </a:solidFill>
                <a:latin typeface="DejaVuSansMono"/>
              </a:rPr>
              <a:t>) </a:t>
            </a:r>
            <a:r>
              <a:rPr lang="en-US" i="1" dirty="0">
                <a:solidFill>
                  <a:srgbClr val="0F7C0F"/>
                </a:solidFill>
                <a:latin typeface="DejaVuSansMono-Oblique"/>
              </a:rPr>
              <a:t># =&gt; true, </a:t>
            </a:r>
            <a:r>
              <a:rPr lang="en-US" dirty="0" err="1">
                <a:solidFill>
                  <a:srgbClr val="000000"/>
                </a:solidFill>
                <a:latin typeface="DejaVuSansMono"/>
              </a:rPr>
              <a:t>num.kind_of</a:t>
            </a:r>
            <a:r>
              <a:rPr lang="en-US" dirty="0">
                <a:solidFill>
                  <a:srgbClr val="000000"/>
                </a:solidFill>
                <a:latin typeface="DejaVuSansMono"/>
              </a:rPr>
              <a:t>? Numeric </a:t>
            </a:r>
            <a:r>
              <a:rPr lang="en-US" i="1" dirty="0">
                <a:solidFill>
                  <a:srgbClr val="0F7C0F"/>
                </a:solidFill>
                <a:latin typeface="DejaVuSansMono-Oblique"/>
              </a:rPr>
              <a:t># =&gt; true</a:t>
            </a:r>
            <a:endParaRPr lang="es-CO" dirty="0"/>
          </a:p>
          <a:p>
            <a:r>
              <a:rPr lang="es-CO" dirty="0" err="1"/>
              <a:t>Looking</a:t>
            </a:r>
            <a:r>
              <a:rPr lang="es-CO" dirty="0"/>
              <a:t> at </a:t>
            </a:r>
            <a:r>
              <a:rPr lang="es-CO" dirty="0" err="1"/>
              <a:t>Classes</a:t>
            </a:r>
            <a:r>
              <a:rPr lang="es-CO" dirty="0"/>
              <a:t> </a:t>
            </a:r>
          </a:p>
          <a:p>
            <a:pPr marL="457200" lvl="1" indent="0">
              <a:buNone/>
            </a:pPr>
            <a:endParaRPr lang="es-CO" dirty="0"/>
          </a:p>
          <a:p>
            <a:r>
              <a:rPr lang="es-CO" dirty="0" err="1"/>
              <a:t>Looking</a:t>
            </a:r>
            <a:r>
              <a:rPr lang="es-CO" dirty="0"/>
              <a:t> </a:t>
            </a:r>
            <a:r>
              <a:rPr lang="es-CO" dirty="0" err="1"/>
              <a:t>Inside</a:t>
            </a:r>
            <a:r>
              <a:rPr lang="es-CO" dirty="0"/>
              <a:t> </a:t>
            </a:r>
            <a:r>
              <a:rPr lang="es-CO" dirty="0" err="1"/>
              <a:t>Classes</a:t>
            </a:r>
            <a:endParaRPr lang="es-CO" dirty="0"/>
          </a:p>
          <a:p>
            <a:pPr marL="457200" lvl="1" indent="0">
              <a:buNone/>
            </a:pPr>
            <a:r>
              <a:rPr lang="en-US" sz="1400" dirty="0">
                <a:solidFill>
                  <a:srgbClr val="000000"/>
                </a:solidFill>
                <a:latin typeface="DejaVuSansMono"/>
              </a:rPr>
              <a:t>	</a:t>
            </a:r>
            <a:r>
              <a:rPr lang="en-US" sz="1400" dirty="0" err="1">
                <a:solidFill>
                  <a:srgbClr val="000000"/>
                </a:solidFill>
                <a:latin typeface="DejaVuSansMono"/>
              </a:rPr>
              <a:t>Demo.singleton_methods</a:t>
            </a:r>
            <a:r>
              <a:rPr lang="en-US" sz="1400" dirty="0">
                <a:solidFill>
                  <a:srgbClr val="000000"/>
                </a:solidFill>
                <a:latin typeface="DejaVuSansMono"/>
              </a:rPr>
              <a:t>(false) </a:t>
            </a:r>
            <a:r>
              <a:rPr lang="en-US" sz="1400" i="1" dirty="0">
                <a:solidFill>
                  <a:srgbClr val="0F7C0F"/>
                </a:solidFill>
                <a:latin typeface="DejaVuSansMono-Oblique"/>
              </a:rPr>
              <a:t># =&gt; [:</a:t>
            </a:r>
            <a:r>
              <a:rPr lang="en-US" sz="1400" i="1" dirty="0" err="1">
                <a:solidFill>
                  <a:srgbClr val="0F7C0F"/>
                </a:solidFill>
                <a:latin typeface="DejaVuSansMono-Oblique"/>
              </a:rPr>
              <a:t>class_method</a:t>
            </a:r>
            <a:r>
              <a:rPr lang="en-US" sz="1400" i="1" dirty="0">
                <a:solidFill>
                  <a:srgbClr val="0F7C0F"/>
                </a:solidFill>
                <a:latin typeface="DejaVuSansMono-Oblique"/>
              </a:rPr>
              <a:t>], </a:t>
            </a:r>
            <a:r>
              <a:rPr lang="en-US" sz="1400" dirty="0" err="1">
                <a:solidFill>
                  <a:srgbClr val="000000"/>
                </a:solidFill>
                <a:latin typeface="DejaVuSansMono"/>
              </a:rPr>
              <a:t>demo.public_method</a:t>
            </a:r>
            <a:r>
              <a:rPr lang="en-US" sz="1400" dirty="0">
                <a:solidFill>
                  <a:srgbClr val="000000"/>
                </a:solidFill>
                <a:latin typeface="DejaVuSansMono"/>
              </a:rPr>
              <a:t> </a:t>
            </a:r>
            <a:r>
              <a:rPr lang="en-US" sz="1400" i="1" dirty="0">
                <a:solidFill>
                  <a:srgbClr val="0F7C0F"/>
                </a:solidFill>
                <a:latin typeface="DejaVuSansMono-Oblique"/>
              </a:rPr>
              <a:t># =&gt; [:</a:t>
            </a:r>
            <a:r>
              <a:rPr lang="en-US" sz="1400" i="1" dirty="0" err="1">
                <a:solidFill>
                  <a:srgbClr val="0F7C0F"/>
                </a:solidFill>
                <a:latin typeface="DejaVuSansMono-Oblique"/>
              </a:rPr>
              <a:t>i</a:t>
            </a:r>
            <a:r>
              <a:rPr lang="en-US" sz="1400" i="1" dirty="0">
                <a:solidFill>
                  <a:srgbClr val="0F7C0F"/>
                </a:solidFill>
                <a:latin typeface="DejaVuSansMono-Oblique"/>
              </a:rPr>
              <a:t>, :j], 													       </a:t>
            </a:r>
            <a:r>
              <a:rPr lang="es-CO" sz="1400" dirty="0" err="1">
                <a:solidFill>
                  <a:srgbClr val="000000"/>
                </a:solidFill>
                <a:latin typeface="DejaVuSansMono"/>
              </a:rPr>
              <a:t>demo.instance_variables</a:t>
            </a:r>
            <a:r>
              <a:rPr lang="es-CO" sz="1400" dirty="0">
                <a:solidFill>
                  <a:srgbClr val="000000"/>
                </a:solidFill>
                <a:latin typeface="DejaVuSansMono"/>
              </a:rPr>
              <a:t> </a:t>
            </a:r>
            <a:r>
              <a:rPr lang="es-CO" sz="1400" i="1" dirty="0">
                <a:solidFill>
                  <a:srgbClr val="0F7C0F"/>
                </a:solidFill>
                <a:latin typeface="DejaVuSansMono-Oblique"/>
              </a:rPr>
              <a:t># =&gt; [:@</a:t>
            </a:r>
            <a:r>
              <a:rPr lang="es-CO" sz="1400" i="1" dirty="0" err="1">
                <a:solidFill>
                  <a:srgbClr val="0F7C0F"/>
                </a:solidFill>
                <a:latin typeface="DejaVuSansMono-Oblique"/>
              </a:rPr>
              <a:t>inst</a:t>
            </a:r>
            <a:r>
              <a:rPr lang="es-CO" sz="1400" i="1" dirty="0">
                <a:solidFill>
                  <a:srgbClr val="0F7C0F"/>
                </a:solidFill>
                <a:latin typeface="DejaVuSansMono-Oblique"/>
              </a:rPr>
              <a:t>]</a:t>
            </a:r>
            <a:endParaRPr lang="es-CO" sz="4200" dirty="0"/>
          </a:p>
          <a:p>
            <a:r>
              <a:rPr lang="es-CO" dirty="0" err="1"/>
              <a:t>Calling</a:t>
            </a:r>
            <a:r>
              <a:rPr lang="es-CO" dirty="0"/>
              <a:t> </a:t>
            </a:r>
            <a:r>
              <a:rPr lang="es-CO" dirty="0" err="1"/>
              <a:t>Methods</a:t>
            </a:r>
            <a:r>
              <a:rPr lang="es-CO" dirty="0"/>
              <a:t> </a:t>
            </a:r>
            <a:r>
              <a:rPr lang="es-CO" dirty="0" err="1"/>
              <a:t>Dynamically</a:t>
            </a:r>
            <a:endParaRPr lang="es-CO" dirty="0"/>
          </a:p>
          <a:p>
            <a:pPr marL="457200" lvl="1" indent="0">
              <a:buNone/>
            </a:pPr>
            <a:r>
              <a:rPr lang="en-US" sz="1400" dirty="0">
                <a:solidFill>
                  <a:srgbClr val="000000"/>
                </a:solidFill>
                <a:latin typeface="DejaVuSansMono"/>
              </a:rPr>
              <a:t>	</a:t>
            </a:r>
            <a:r>
              <a:rPr lang="en-US" dirty="0" err="1">
                <a:solidFill>
                  <a:srgbClr val="000000"/>
                </a:solidFill>
                <a:latin typeface="DejaVuSansMono"/>
              </a:rPr>
              <a:t>trane</a:t>
            </a:r>
            <a:r>
              <a:rPr lang="en-US" dirty="0">
                <a:solidFill>
                  <a:srgbClr val="000000"/>
                </a:solidFill>
                <a:latin typeface="DejaVuSansMono"/>
              </a:rPr>
              <a:t> = </a:t>
            </a:r>
            <a:r>
              <a:rPr lang="en-US" i="1" dirty="0">
                <a:solidFill>
                  <a:srgbClr val="191191"/>
                </a:solidFill>
                <a:latin typeface="DejaVuSansMono-Oblique"/>
              </a:rPr>
              <a:t>"John </a:t>
            </a:r>
            <a:r>
              <a:rPr lang="en-US" i="1" dirty="0" err="1">
                <a:solidFill>
                  <a:srgbClr val="191191"/>
                </a:solidFill>
                <a:latin typeface="DejaVuSansMono-Oblique"/>
              </a:rPr>
              <a:t>Coltrane"</a:t>
            </a:r>
            <a:r>
              <a:rPr lang="en-US" dirty="0" err="1">
                <a:solidFill>
                  <a:srgbClr val="000000"/>
                </a:solidFill>
                <a:latin typeface="DejaVuSansMono"/>
              </a:rPr>
              <a:t>.</a:t>
            </a:r>
            <a:r>
              <a:rPr lang="en-US" dirty="0" err="1">
                <a:solidFill>
                  <a:schemeClr val="accent1">
                    <a:lumMod val="60000"/>
                    <a:lumOff val="40000"/>
                  </a:schemeClr>
                </a:solidFill>
                <a:latin typeface="DejaVuSansMono"/>
              </a:rPr>
              <a:t>method</a:t>
            </a:r>
            <a:r>
              <a:rPr lang="en-US" dirty="0">
                <a:solidFill>
                  <a:srgbClr val="000000"/>
                </a:solidFill>
                <a:latin typeface="DejaVuSansMono"/>
              </a:rPr>
              <a:t>(:length)</a:t>
            </a:r>
            <a:endParaRPr lang="es-CO" sz="4000" dirty="0"/>
          </a:p>
          <a:p>
            <a:pPr lvl="1"/>
            <a:endParaRPr lang="es-CO" dirty="0"/>
          </a:p>
        </p:txBody>
      </p:sp>
      <p:sp>
        <p:nvSpPr>
          <p:cNvPr id="4" name="Rectángulo 3">
            <a:extLst>
              <a:ext uri="{FF2B5EF4-FFF2-40B4-BE49-F238E27FC236}">
                <a16:creationId xmlns:a16="http://schemas.microsoft.com/office/drawing/2014/main" id="{C38BD473-8AA4-4992-BA15-C3A4360A750F}"/>
              </a:ext>
            </a:extLst>
          </p:cNvPr>
          <p:cNvSpPr/>
          <p:nvPr/>
        </p:nvSpPr>
        <p:spPr>
          <a:xfrm>
            <a:off x="3588094" y="3699245"/>
            <a:ext cx="3193774" cy="646331"/>
          </a:xfrm>
          <a:prstGeom prst="rect">
            <a:avLst/>
          </a:prstGeom>
        </p:spPr>
        <p:txBody>
          <a:bodyPr wrap="square">
            <a:spAutoFit/>
          </a:bodyPr>
          <a:lstStyle/>
          <a:p>
            <a:r>
              <a:rPr lang="en-US" sz="1200" dirty="0" err="1">
                <a:solidFill>
                  <a:srgbClr val="000000"/>
                </a:solidFill>
                <a:latin typeface="DejaVuSansMono"/>
              </a:rPr>
              <a:t>ObjectSpace.each_object</a:t>
            </a:r>
            <a:r>
              <a:rPr lang="en-US" sz="1200" dirty="0">
                <a:solidFill>
                  <a:srgbClr val="000000"/>
                </a:solidFill>
                <a:latin typeface="DejaVuSansMono"/>
              </a:rPr>
              <a:t>(Class) </a:t>
            </a:r>
            <a:r>
              <a:rPr lang="en-US" sz="1200" b="1" dirty="0">
                <a:solidFill>
                  <a:srgbClr val="91117D"/>
                </a:solidFill>
                <a:latin typeface="DejaVuSansMono-Bold"/>
              </a:rPr>
              <a:t>do </a:t>
            </a:r>
            <a:r>
              <a:rPr lang="en-US" sz="1200" dirty="0">
                <a:solidFill>
                  <a:srgbClr val="000000"/>
                </a:solidFill>
                <a:latin typeface="DejaVuSansMono"/>
              </a:rPr>
              <a:t>|</a:t>
            </a:r>
            <a:r>
              <a:rPr lang="en-US" sz="1200" dirty="0" err="1">
                <a:solidFill>
                  <a:srgbClr val="000000"/>
                </a:solidFill>
                <a:latin typeface="DejaVuSansMono"/>
              </a:rPr>
              <a:t>klass</a:t>
            </a:r>
            <a:r>
              <a:rPr lang="en-US" sz="1200" dirty="0">
                <a:solidFill>
                  <a:srgbClr val="000000"/>
                </a:solidFill>
                <a:latin typeface="DejaVuSansMono"/>
              </a:rPr>
              <a:t>|</a:t>
            </a:r>
          </a:p>
          <a:p>
            <a:r>
              <a:rPr lang="es-CO" sz="1200" i="1" dirty="0">
                <a:solidFill>
                  <a:srgbClr val="0F7C0F"/>
                </a:solidFill>
                <a:latin typeface="DejaVuSansMono-Oblique"/>
              </a:rPr>
              <a:t>	# ...</a:t>
            </a:r>
          </a:p>
          <a:p>
            <a:r>
              <a:rPr lang="es-CO" sz="1200" b="1" dirty="0" err="1">
                <a:solidFill>
                  <a:srgbClr val="91117D"/>
                </a:solidFill>
                <a:latin typeface="DejaVuSansMono-Bold"/>
              </a:rPr>
              <a:t>end</a:t>
            </a:r>
            <a:endParaRPr lang="es-CO" sz="4000" dirty="0"/>
          </a:p>
        </p:txBody>
      </p:sp>
    </p:spTree>
    <p:extLst>
      <p:ext uri="{BB962C8B-B14F-4D97-AF65-F5344CB8AC3E}">
        <p14:creationId xmlns:p14="http://schemas.microsoft.com/office/powerpoint/2010/main" val="368536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B3964A-3D37-4C87-AA83-595854603E15}"/>
              </a:ext>
            </a:extLst>
          </p:cNvPr>
          <p:cNvSpPr>
            <a:spLocks noGrp="1"/>
          </p:cNvSpPr>
          <p:nvPr>
            <p:ph type="title"/>
          </p:nvPr>
        </p:nvSpPr>
        <p:spPr>
          <a:xfrm>
            <a:off x="2762216" y="3429000"/>
            <a:ext cx="6667568" cy="1280890"/>
          </a:xfrm>
        </p:spPr>
        <p:txBody>
          <a:bodyPr/>
          <a:lstStyle/>
          <a:p>
            <a:pPr algn="ctr"/>
            <a:r>
              <a:rPr lang="es-CO" dirty="0"/>
              <a:t>Gracias</a:t>
            </a:r>
          </a:p>
        </p:txBody>
      </p:sp>
    </p:spTree>
    <p:extLst>
      <p:ext uri="{BB962C8B-B14F-4D97-AF65-F5344CB8AC3E}">
        <p14:creationId xmlns:p14="http://schemas.microsoft.com/office/powerpoint/2010/main" val="30616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8EF88-8896-43BF-A87C-878AA1D323CC}"/>
              </a:ext>
            </a:extLst>
          </p:cNvPr>
          <p:cNvSpPr>
            <a:spLocks noGrp="1"/>
          </p:cNvSpPr>
          <p:nvPr>
            <p:ph type="title"/>
          </p:nvPr>
        </p:nvSpPr>
        <p:spPr/>
        <p:txBody>
          <a:bodyPr/>
          <a:lstStyle/>
          <a:p>
            <a:r>
              <a:rPr lang="es-CO" dirty="0"/>
              <a:t>Virtual </a:t>
            </a:r>
            <a:r>
              <a:rPr lang="es-CO" dirty="0" err="1"/>
              <a:t>Attributes</a:t>
            </a:r>
            <a:endParaRPr lang="es-CO" dirty="0"/>
          </a:p>
        </p:txBody>
      </p:sp>
      <p:sp>
        <p:nvSpPr>
          <p:cNvPr id="3" name="Marcador de contenido 2">
            <a:extLst>
              <a:ext uri="{FF2B5EF4-FFF2-40B4-BE49-F238E27FC236}">
                <a16:creationId xmlns:a16="http://schemas.microsoft.com/office/drawing/2014/main" id="{49B6BCFB-E83C-4063-8CF1-65BC7FDB0980}"/>
              </a:ext>
            </a:extLst>
          </p:cNvPr>
          <p:cNvSpPr>
            <a:spLocks noGrp="1"/>
          </p:cNvSpPr>
          <p:nvPr>
            <p:ph idx="1"/>
          </p:nvPr>
        </p:nvSpPr>
        <p:spPr>
          <a:xfrm>
            <a:off x="5923722" y="4727713"/>
            <a:ext cx="5580890" cy="1420139"/>
          </a:xfrm>
        </p:spPr>
        <p:txBody>
          <a:bodyPr>
            <a:noAutofit/>
          </a:bodyPr>
          <a:lstStyle/>
          <a:p>
            <a:r>
              <a:rPr lang="en-US" sz="1600" dirty="0"/>
              <a:t>Here we’ve used attribute methods to create a virtual instance variable. To the outside world, </a:t>
            </a:r>
            <a:r>
              <a:rPr lang="en-US" sz="1600" dirty="0" err="1">
                <a:solidFill>
                  <a:schemeClr val="accent1">
                    <a:lumMod val="60000"/>
                    <a:lumOff val="40000"/>
                  </a:schemeClr>
                </a:solidFill>
              </a:rPr>
              <a:t>price_in_cents</a:t>
            </a:r>
            <a:r>
              <a:rPr lang="en-US" sz="1600" dirty="0"/>
              <a:t> seems to be an attribute like any other. Internally, though, it has no corresponding </a:t>
            </a:r>
            <a:r>
              <a:rPr lang="es-CO" sz="1600" dirty="0" err="1"/>
              <a:t>instance</a:t>
            </a:r>
            <a:r>
              <a:rPr lang="es-CO" sz="1600" dirty="0"/>
              <a:t> variable.</a:t>
            </a:r>
            <a:endParaRPr lang="es-CO" sz="1600" dirty="0">
              <a:solidFill>
                <a:srgbClr val="000000"/>
              </a:solidFill>
              <a:latin typeface="DejaVuSansMono"/>
            </a:endParaRPr>
          </a:p>
        </p:txBody>
      </p:sp>
      <p:sp>
        <p:nvSpPr>
          <p:cNvPr id="4" name="Rectángulo 3">
            <a:extLst>
              <a:ext uri="{FF2B5EF4-FFF2-40B4-BE49-F238E27FC236}">
                <a16:creationId xmlns:a16="http://schemas.microsoft.com/office/drawing/2014/main" id="{A0A9EB7E-027B-47F7-B225-DBAA779CBD9D}"/>
              </a:ext>
            </a:extLst>
          </p:cNvPr>
          <p:cNvSpPr/>
          <p:nvPr/>
        </p:nvSpPr>
        <p:spPr>
          <a:xfrm>
            <a:off x="6571690" y="2140226"/>
            <a:ext cx="4066692" cy="2677656"/>
          </a:xfrm>
          <a:prstGeom prst="rect">
            <a:avLst/>
          </a:prstGeom>
        </p:spPr>
        <p:txBody>
          <a:bodyPr wrap="square">
            <a:spAutoFit/>
          </a:bodyPr>
          <a:lstStyle/>
          <a:p>
            <a:r>
              <a:rPr lang="en-US" sz="1400" dirty="0">
                <a:solidFill>
                  <a:srgbClr val="000000"/>
                </a:solidFill>
                <a:latin typeface="DejaVuSansMono"/>
              </a:rPr>
              <a:t>book = </a:t>
            </a:r>
            <a:r>
              <a:rPr lang="en-US" sz="1400" dirty="0" err="1">
                <a:solidFill>
                  <a:srgbClr val="000000"/>
                </a:solidFill>
                <a:latin typeface="DejaVuSansMono"/>
              </a:rPr>
              <a:t>BookInStock.new</a:t>
            </a:r>
            <a:r>
              <a:rPr lang="en-US" sz="1400" dirty="0">
                <a:solidFill>
                  <a:srgbClr val="000000"/>
                </a:solidFill>
                <a:latin typeface="DejaVuSansMono"/>
              </a:rPr>
              <a:t>(</a:t>
            </a:r>
            <a:r>
              <a:rPr lang="en-US" sz="1400" i="1" dirty="0">
                <a:solidFill>
                  <a:srgbClr val="191191"/>
                </a:solidFill>
                <a:latin typeface="DejaVuSansMono-Oblique"/>
              </a:rPr>
              <a:t>"</a:t>
            </a:r>
            <a:r>
              <a:rPr lang="en-US" sz="1400" i="1" dirty="0" err="1">
                <a:solidFill>
                  <a:srgbClr val="191191"/>
                </a:solidFill>
                <a:latin typeface="DejaVuSansMono-Oblique"/>
              </a:rPr>
              <a:t>isbn1</a:t>
            </a:r>
            <a:r>
              <a:rPr lang="en-US" sz="1400" i="1" dirty="0">
                <a:solidFill>
                  <a:srgbClr val="191191"/>
                </a:solidFill>
                <a:latin typeface="DejaVuSansMono-Oblique"/>
              </a:rPr>
              <a:t>"</a:t>
            </a:r>
            <a:r>
              <a:rPr lang="en-US" sz="1400" dirty="0">
                <a:solidFill>
                  <a:srgbClr val="000000"/>
                </a:solidFill>
                <a:latin typeface="DejaVuSansMono"/>
              </a:rPr>
              <a:t>, 33.80)</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r>
              <a:rPr lang="en-US" sz="1400" dirty="0" err="1">
                <a:solidFill>
                  <a:srgbClr val="000000"/>
                </a:solidFill>
                <a:latin typeface="DejaVuSansMono"/>
              </a:rPr>
              <a:t>book.</a:t>
            </a:r>
            <a:r>
              <a:rPr lang="en-US" sz="1400" dirty="0" err="1">
                <a:solidFill>
                  <a:schemeClr val="accent1">
                    <a:lumMod val="60000"/>
                    <a:lumOff val="40000"/>
                  </a:schemeClr>
                </a:solidFill>
                <a:latin typeface="DejaVuSansMono"/>
              </a:rPr>
              <a:t>price_in_cents</a:t>
            </a:r>
            <a:r>
              <a:rPr lang="en-US" sz="1400" dirty="0">
                <a:solidFill>
                  <a:schemeClr val="accent1">
                    <a:lumMod val="60000"/>
                    <a:lumOff val="40000"/>
                  </a:schemeClr>
                </a:solidFill>
                <a:latin typeface="DejaVuSansMono"/>
              </a:rPr>
              <a:t> </a:t>
            </a:r>
            <a:r>
              <a:rPr lang="en-US" sz="1400" dirty="0">
                <a:solidFill>
                  <a:srgbClr val="000000"/>
                </a:solidFill>
                <a:latin typeface="DejaVuSansMono"/>
              </a:rPr>
              <a:t>= 1234</a:t>
            </a:r>
          </a:p>
          <a:p>
            <a:r>
              <a:rPr lang="es-CO" sz="1400" dirty="0" err="1">
                <a:solidFill>
                  <a:srgbClr val="000000"/>
                </a:solidFill>
                <a:latin typeface="DejaVuSansMono"/>
              </a:rPr>
              <a:t>puts</a:t>
            </a:r>
            <a:r>
              <a:rPr lang="es-CO" sz="1400" dirty="0">
                <a:solidFill>
                  <a:srgbClr val="000000"/>
                </a:solidFill>
                <a:latin typeface="DejaVuSansMono"/>
              </a:rPr>
              <a:t> </a:t>
            </a:r>
            <a:r>
              <a:rPr lang="es-CO" sz="1400" i="1" dirty="0">
                <a:solidFill>
                  <a:srgbClr val="191191"/>
                </a:solidFill>
                <a:latin typeface="DejaVuSansMono-Oblique"/>
              </a:rPr>
              <a:t>"Price = </a:t>
            </a:r>
            <a:r>
              <a:rPr lang="es-CO" sz="1400" dirty="0">
                <a:solidFill>
                  <a:srgbClr val="000000"/>
                </a:solidFill>
                <a:latin typeface="DejaVuSansMono"/>
              </a:rPr>
              <a:t>#{</a:t>
            </a:r>
            <a:r>
              <a:rPr lang="es-CO" sz="1400" dirty="0" err="1">
                <a:solidFill>
                  <a:srgbClr val="000000"/>
                </a:solidFill>
                <a:latin typeface="DejaVuSansMono"/>
              </a:rPr>
              <a:t>book.price</a:t>
            </a:r>
            <a:r>
              <a:rPr lang="es-CO" sz="1400" dirty="0">
                <a:solidFill>
                  <a:srgbClr val="000000"/>
                </a:solidFill>
                <a:latin typeface="DejaVuSansMono"/>
              </a:rPr>
              <a:t>}</a:t>
            </a:r>
            <a:r>
              <a:rPr lang="es-CO" sz="1400" i="1" dirty="0">
                <a:solidFill>
                  <a:srgbClr val="191191"/>
                </a:solidFill>
                <a:latin typeface="DejaVuSansMono-Oblique"/>
              </a:rPr>
              <a:t>"</a:t>
            </a:r>
          </a:p>
          <a:p>
            <a:r>
              <a:rPr lang="en-US" sz="1400" dirty="0">
                <a:solidFill>
                  <a:srgbClr val="000000"/>
                </a:solidFill>
                <a:latin typeface="DejaVuSansMono"/>
              </a:rPr>
              <a:t>puts </a:t>
            </a:r>
            <a:r>
              <a:rPr lang="en-US" sz="1400" i="1" dirty="0">
                <a:solidFill>
                  <a:srgbClr val="191191"/>
                </a:solidFill>
                <a:latin typeface="DejaVuSansMono-Oblique"/>
              </a:rPr>
              <a:t>"Price in cents = </a:t>
            </a:r>
            <a:r>
              <a:rPr lang="en-US" sz="1400" dirty="0">
                <a:solidFill>
                  <a:srgbClr val="000000"/>
                </a:solidFill>
                <a:latin typeface="DejaVuSansMono"/>
              </a:rPr>
              <a:t>#{</a:t>
            </a:r>
            <a:r>
              <a:rPr lang="en-US" sz="1400" dirty="0" err="1">
                <a:solidFill>
                  <a:srgbClr val="000000"/>
                </a:solidFill>
                <a:latin typeface="DejaVuSansMono"/>
              </a:rPr>
              <a:t>book.price_in_cents</a:t>
            </a:r>
            <a:r>
              <a:rPr lang="en-US" sz="1400" dirty="0">
                <a:solidFill>
                  <a:srgbClr val="000000"/>
                </a:solidFill>
                <a:latin typeface="DejaVuSansMono"/>
              </a:rPr>
              <a:t>}</a:t>
            </a:r>
            <a:r>
              <a:rPr lang="en-US" sz="1400" i="1" dirty="0">
                <a:solidFill>
                  <a:srgbClr val="191191"/>
                </a:solidFill>
                <a:latin typeface="DejaVuSansMono-Oblique"/>
              </a:rPr>
              <a:t>"</a:t>
            </a:r>
          </a:p>
          <a:p>
            <a:endParaRPr lang="es-CO" sz="1400" i="1" dirty="0">
              <a:solidFill>
                <a:srgbClr val="000000"/>
              </a:solidFill>
              <a:latin typeface="PalatinoLinotype-Italic"/>
            </a:endParaRPr>
          </a:p>
          <a:p>
            <a:r>
              <a:rPr lang="es-CO" sz="1400" i="1" dirty="0">
                <a:solidFill>
                  <a:srgbClr val="000000"/>
                </a:solidFill>
                <a:latin typeface="PalatinoLinotype-Italic"/>
              </a:rPr>
              <a:t>produces:</a:t>
            </a:r>
          </a:p>
          <a:p>
            <a:r>
              <a:rPr lang="es-CO" sz="1400" dirty="0">
                <a:solidFill>
                  <a:srgbClr val="000000"/>
                </a:solidFill>
                <a:latin typeface="DejaVuSansMono"/>
              </a:rPr>
              <a:t>Price = 33.8</a:t>
            </a:r>
          </a:p>
          <a:p>
            <a:r>
              <a:rPr lang="es-CO" sz="1400" dirty="0">
                <a:solidFill>
                  <a:srgbClr val="000000"/>
                </a:solidFill>
                <a:latin typeface="DejaVuSansMono"/>
              </a:rPr>
              <a:t>Price in cents = 3380</a:t>
            </a:r>
          </a:p>
          <a:p>
            <a:r>
              <a:rPr lang="es-CO" sz="1400" dirty="0">
                <a:solidFill>
                  <a:srgbClr val="000000"/>
                </a:solidFill>
                <a:latin typeface="DejaVuSansMono"/>
              </a:rPr>
              <a:t>Price = 12.34</a:t>
            </a:r>
          </a:p>
          <a:p>
            <a:r>
              <a:rPr lang="es-CO" sz="1400" dirty="0">
                <a:solidFill>
                  <a:srgbClr val="000000"/>
                </a:solidFill>
                <a:latin typeface="DejaVuSansMono"/>
              </a:rPr>
              <a:t>Price in cents = 1234</a:t>
            </a:r>
            <a:endParaRPr lang="es-CO" sz="1400" dirty="0"/>
          </a:p>
        </p:txBody>
      </p:sp>
      <p:sp>
        <p:nvSpPr>
          <p:cNvPr id="5" name="Rectángulo 4">
            <a:extLst>
              <a:ext uri="{FF2B5EF4-FFF2-40B4-BE49-F238E27FC236}">
                <a16:creationId xmlns:a16="http://schemas.microsoft.com/office/drawing/2014/main" id="{1B4EF615-A25C-406F-B33E-33FE11C1AB1F}"/>
              </a:ext>
            </a:extLst>
          </p:cNvPr>
          <p:cNvSpPr/>
          <p:nvPr/>
        </p:nvSpPr>
        <p:spPr>
          <a:xfrm>
            <a:off x="2589212" y="2133600"/>
            <a:ext cx="3506788" cy="3785652"/>
          </a:xfrm>
          <a:prstGeom prst="rect">
            <a:avLst/>
          </a:prstGeom>
        </p:spPr>
        <p:txBody>
          <a:bodyPr wrap="square">
            <a:spAutoFit/>
          </a:bodyPr>
          <a:lstStyle/>
          <a:p>
            <a:r>
              <a:rPr lang="es-CO" sz="1600" b="1" dirty="0" err="1">
                <a:solidFill>
                  <a:srgbClr val="91117D"/>
                </a:solidFill>
                <a:latin typeface="DejaVuSansMono-Bold"/>
              </a:rPr>
              <a:t>class</a:t>
            </a:r>
            <a:r>
              <a:rPr lang="es-CO" sz="1600" b="1" dirty="0">
                <a:solidFill>
                  <a:srgbClr val="91117D"/>
                </a:solidFill>
                <a:latin typeface="DejaVuSansMono-Bold"/>
              </a:rPr>
              <a:t> </a:t>
            </a:r>
            <a:r>
              <a:rPr lang="es-CO" sz="1600" dirty="0" err="1">
                <a:solidFill>
                  <a:srgbClr val="000000"/>
                </a:solidFill>
                <a:latin typeface="DejaVuSansMono"/>
              </a:rPr>
              <a:t>BookInStock</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attr_reader</a:t>
            </a:r>
            <a:r>
              <a:rPr lang="es-CO" sz="1600" dirty="0">
                <a:solidFill>
                  <a:srgbClr val="000000"/>
                </a:solidFill>
                <a:latin typeface="DejaVuSansMono"/>
              </a:rPr>
              <a:t>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attr_accessor</a:t>
            </a:r>
            <a:r>
              <a:rPr lang="es-CO" sz="1600" dirty="0">
                <a:solidFill>
                  <a:srgbClr val="000000"/>
                </a:solidFill>
                <a:latin typeface="DejaVuSansMono"/>
              </a:rPr>
              <a:t> :</a:t>
            </a:r>
            <a:r>
              <a:rPr lang="es-CO" sz="1600" dirty="0" err="1">
                <a:solidFill>
                  <a:srgbClr val="000000"/>
                </a:solidFill>
                <a:latin typeface="DejaVuSansMono"/>
              </a:rPr>
              <a:t>price</a:t>
            </a:r>
            <a:endParaRPr lang="es-CO" sz="1600" dirty="0">
              <a:solidFill>
                <a:srgbClr val="000000"/>
              </a:solidFill>
              <a:latin typeface="DejaVuSansMono"/>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rgbClr val="000000"/>
                </a:solidFill>
                <a:latin typeface="DejaVuSansMono"/>
              </a:rPr>
              <a:t>initialize</a:t>
            </a:r>
            <a:r>
              <a:rPr lang="es-CO" sz="1600" dirty="0">
                <a:solidFill>
                  <a:srgbClr val="000000"/>
                </a:solidFill>
                <a:latin typeface="DejaVuSansMono"/>
              </a:rPr>
              <a:t>(</a:t>
            </a:r>
            <a:r>
              <a:rPr lang="es-CO" sz="1600" dirty="0" err="1">
                <a:solidFill>
                  <a:srgbClr val="000000"/>
                </a:solidFill>
                <a:latin typeface="DejaVuSansMono"/>
              </a:rPr>
              <a:t>isbn</a:t>
            </a:r>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a:t>
            </a:r>
          </a:p>
          <a:p>
            <a:r>
              <a:rPr lang="es-CO" sz="1600" dirty="0">
                <a:solidFill>
                  <a:srgbClr val="000000"/>
                </a:solidFill>
                <a:latin typeface="DejaVuSansMono"/>
              </a:rPr>
              <a:t>		@</a:t>
            </a:r>
            <a:r>
              <a:rPr lang="es-CO" sz="1600" dirty="0" err="1">
                <a:solidFill>
                  <a:srgbClr val="000000"/>
                </a:solidFill>
                <a:latin typeface="DejaVuSansMono"/>
              </a:rPr>
              <a:t>isbn</a:t>
            </a:r>
            <a:r>
              <a:rPr lang="es-CO" sz="1600" dirty="0">
                <a:solidFill>
                  <a:srgbClr val="000000"/>
                </a:solidFill>
                <a:latin typeface="DejaVuSansMono"/>
              </a:rPr>
              <a:t> = </a:t>
            </a:r>
            <a:r>
              <a:rPr lang="es-CO" sz="1600" dirty="0" err="1">
                <a:solidFill>
                  <a:srgbClr val="000000"/>
                </a:solidFill>
                <a:latin typeface="DejaVuSansMono"/>
              </a:rPr>
              <a:t>isbn</a:t>
            </a:r>
            <a:endParaRPr lang="es-CO" sz="1600" dirty="0">
              <a:solidFill>
                <a:srgbClr val="000000"/>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a:t>
            </a:r>
            <a:r>
              <a:rPr lang="es-CO" sz="1600" dirty="0" err="1">
                <a:solidFill>
                  <a:srgbClr val="000000"/>
                </a:solidFill>
                <a:latin typeface="DejaVuSansMono"/>
              </a:rPr>
              <a:t>Float</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b="1" dirty="0">
                <a:solidFill>
                  <a:srgbClr val="91117D"/>
                </a:solidFill>
                <a:latin typeface="DejaVuSansMono-Bold"/>
              </a:rPr>
              <a:t>	</a:t>
            </a:r>
            <a:r>
              <a:rPr lang="es-CO" sz="1600" b="1" dirty="0" err="1">
                <a:solidFill>
                  <a:srgbClr val="91117D"/>
                </a:solidFill>
                <a:latin typeface="DejaVuSansMono-Bold"/>
              </a:rPr>
              <a:t>def</a:t>
            </a:r>
            <a:r>
              <a:rPr lang="es-CO" sz="1600" b="1" dirty="0">
                <a:solidFill>
                  <a:srgbClr val="91117D"/>
                </a:solidFill>
                <a:latin typeface="DejaVuSansMono-Bold"/>
              </a:rPr>
              <a:t> </a:t>
            </a:r>
            <a:r>
              <a:rPr lang="es-CO" sz="1600" dirty="0" err="1">
                <a:solidFill>
                  <a:schemeClr val="accent1">
                    <a:lumMod val="60000"/>
                    <a:lumOff val="40000"/>
                  </a:schemeClr>
                </a:solidFill>
                <a:latin typeface="DejaVuSansMono"/>
              </a:rPr>
              <a:t>price_in_cents</a:t>
            </a:r>
            <a:endParaRPr lang="es-CO" sz="1600" dirty="0">
              <a:solidFill>
                <a:schemeClr val="accent1">
                  <a:lumMod val="60000"/>
                  <a:lumOff val="40000"/>
                </a:schemeClr>
              </a:solidFill>
              <a:latin typeface="DejaVuSansMono"/>
            </a:endParaRPr>
          </a:p>
          <a:p>
            <a:r>
              <a:rPr lang="es-CO" sz="1600" dirty="0">
                <a:solidFill>
                  <a:srgbClr val="000000"/>
                </a:solidFill>
                <a:latin typeface="DejaVuSansMono"/>
              </a:rPr>
              <a:t>		</a:t>
            </a:r>
            <a:r>
              <a:rPr lang="es-CO" sz="1600" dirty="0" err="1">
                <a:solidFill>
                  <a:srgbClr val="000000"/>
                </a:solidFill>
                <a:latin typeface="DejaVuSansMono"/>
              </a:rPr>
              <a:t>Integer</a:t>
            </a:r>
            <a:r>
              <a:rPr lang="es-CO" sz="1600" dirty="0">
                <a:solidFill>
                  <a:srgbClr val="000000"/>
                </a:solidFill>
                <a:latin typeface="DejaVuSansMono"/>
              </a:rPr>
              <a:t>(</a:t>
            </a:r>
            <a:r>
              <a:rPr lang="es-CO" sz="1600" dirty="0" err="1">
                <a:solidFill>
                  <a:srgbClr val="000000"/>
                </a:solidFill>
                <a:latin typeface="DejaVuSansMono"/>
              </a:rPr>
              <a:t>price</a:t>
            </a:r>
            <a:r>
              <a:rPr lang="es-CO" sz="1600" dirty="0">
                <a:solidFill>
                  <a:srgbClr val="000000"/>
                </a:solidFill>
                <a:latin typeface="DejaVuSansMono"/>
              </a:rPr>
              <a:t>*100 + 0.5)</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n-US" sz="1600" b="1" dirty="0">
                <a:solidFill>
                  <a:srgbClr val="91117D"/>
                </a:solidFill>
                <a:latin typeface="DejaVuSansMono-Bold"/>
              </a:rPr>
              <a:t>	def </a:t>
            </a:r>
            <a:r>
              <a:rPr lang="en-US" sz="1600" dirty="0" err="1">
                <a:solidFill>
                  <a:schemeClr val="accent1">
                    <a:lumMod val="60000"/>
                    <a:lumOff val="40000"/>
                  </a:schemeClr>
                </a:solidFill>
                <a:latin typeface="DejaVuSansMono"/>
              </a:rPr>
              <a:t>price_in_cents</a:t>
            </a:r>
            <a:r>
              <a:rPr lang="en-US" sz="1600" dirty="0">
                <a:solidFill>
                  <a:schemeClr val="accent1">
                    <a:lumMod val="60000"/>
                    <a:lumOff val="40000"/>
                  </a:schemeClr>
                </a:solidFill>
                <a:latin typeface="DejaVuSansMono"/>
              </a:rPr>
              <a:t>=(cents)</a:t>
            </a:r>
          </a:p>
          <a:p>
            <a:r>
              <a:rPr lang="es-CO" sz="1600" dirty="0">
                <a:solidFill>
                  <a:srgbClr val="000000"/>
                </a:solidFill>
                <a:latin typeface="DejaVuSansMono"/>
              </a:rPr>
              <a:t>		@</a:t>
            </a:r>
            <a:r>
              <a:rPr lang="es-CO" sz="1600" dirty="0" err="1">
                <a:solidFill>
                  <a:srgbClr val="000000"/>
                </a:solidFill>
                <a:latin typeface="DejaVuSansMono"/>
              </a:rPr>
              <a:t>price</a:t>
            </a:r>
            <a:r>
              <a:rPr lang="es-CO" sz="1600" dirty="0">
                <a:solidFill>
                  <a:srgbClr val="000000"/>
                </a:solidFill>
                <a:latin typeface="DejaVuSansMono"/>
              </a:rPr>
              <a:t> = cents / 100.0</a:t>
            </a:r>
          </a:p>
          <a:p>
            <a:r>
              <a:rPr lang="es-CO" sz="1600" b="1" dirty="0">
                <a:solidFill>
                  <a:srgbClr val="91117D"/>
                </a:solidFill>
                <a:latin typeface="DejaVuSansMono-Bold"/>
              </a:rPr>
              <a:t>	</a:t>
            </a:r>
            <a:r>
              <a:rPr lang="es-CO" sz="1600" b="1" dirty="0" err="1">
                <a:solidFill>
                  <a:srgbClr val="91117D"/>
                </a:solidFill>
                <a:latin typeface="DejaVuSansMono-Bold"/>
              </a:rPr>
              <a:t>end</a:t>
            </a:r>
            <a:endParaRPr lang="es-CO" sz="1600" b="1" dirty="0">
              <a:solidFill>
                <a:srgbClr val="91117D"/>
              </a:solidFill>
              <a:latin typeface="DejaVuSansMono-Bold"/>
            </a:endParaRPr>
          </a:p>
          <a:p>
            <a:r>
              <a:rPr lang="es-CO" sz="1600" i="1" dirty="0">
                <a:solidFill>
                  <a:srgbClr val="0F7C0F"/>
                </a:solidFill>
                <a:latin typeface="DejaVuSansMono-Oblique"/>
              </a:rPr>
              <a:t># ...</a:t>
            </a:r>
          </a:p>
          <a:p>
            <a:r>
              <a:rPr lang="es-CO" sz="1600" b="1" dirty="0" err="1">
                <a:solidFill>
                  <a:srgbClr val="91117D"/>
                </a:solidFill>
                <a:latin typeface="DejaVuSansMono-Bold"/>
              </a:rPr>
              <a:t>end</a:t>
            </a:r>
            <a:endParaRPr lang="es-CO" sz="1600" dirty="0"/>
          </a:p>
        </p:txBody>
      </p:sp>
    </p:spTree>
    <p:extLst>
      <p:ext uri="{BB962C8B-B14F-4D97-AF65-F5344CB8AC3E}">
        <p14:creationId xmlns:p14="http://schemas.microsoft.com/office/powerpoint/2010/main" val="152530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B1DA8-8CA3-481E-976A-366B10E0342B}"/>
              </a:ext>
            </a:extLst>
          </p:cNvPr>
          <p:cNvSpPr>
            <a:spLocks noGrp="1"/>
          </p:cNvSpPr>
          <p:nvPr>
            <p:ph type="title"/>
          </p:nvPr>
        </p:nvSpPr>
        <p:spPr/>
        <p:txBody>
          <a:bodyPr/>
          <a:lstStyle/>
          <a:p>
            <a:r>
              <a:rPr lang="es-CO" dirty="0"/>
              <a:t>Access Control </a:t>
            </a:r>
            <a:r>
              <a:rPr lang="en-US" dirty="0"/>
              <a:t>to the methods</a:t>
            </a:r>
            <a:endParaRPr lang="es-CO" dirty="0"/>
          </a:p>
        </p:txBody>
      </p:sp>
      <p:sp>
        <p:nvSpPr>
          <p:cNvPr id="3" name="Marcador de contenido 2">
            <a:extLst>
              <a:ext uri="{FF2B5EF4-FFF2-40B4-BE49-F238E27FC236}">
                <a16:creationId xmlns:a16="http://schemas.microsoft.com/office/drawing/2014/main" id="{C2EDD4B5-A896-47D9-8B21-435830AADA76}"/>
              </a:ext>
            </a:extLst>
          </p:cNvPr>
          <p:cNvSpPr>
            <a:spLocks noGrp="1"/>
          </p:cNvSpPr>
          <p:nvPr>
            <p:ph idx="1"/>
          </p:nvPr>
        </p:nvSpPr>
        <p:spPr/>
        <p:txBody>
          <a:bodyPr>
            <a:normAutofit/>
          </a:bodyPr>
          <a:lstStyle/>
          <a:p>
            <a:r>
              <a:rPr lang="en-US" i="1" dirty="0">
                <a:solidFill>
                  <a:schemeClr val="accent1">
                    <a:lumMod val="60000"/>
                    <a:lumOff val="40000"/>
                  </a:schemeClr>
                </a:solidFill>
              </a:rPr>
              <a:t>Public</a:t>
            </a:r>
            <a:r>
              <a:rPr lang="en-US" i="1" dirty="0"/>
              <a:t> methods </a:t>
            </a:r>
            <a:r>
              <a:rPr lang="en-US" dirty="0"/>
              <a:t>can be called by anyone—no access control is enforced. Methods are public by default (except for initialize, which is always private).</a:t>
            </a:r>
          </a:p>
          <a:p>
            <a:r>
              <a:rPr lang="en-US" i="1" dirty="0">
                <a:solidFill>
                  <a:schemeClr val="accent1">
                    <a:lumMod val="60000"/>
                    <a:lumOff val="40000"/>
                  </a:schemeClr>
                </a:solidFill>
              </a:rPr>
              <a:t>Protected</a:t>
            </a:r>
            <a:r>
              <a:rPr lang="en-US" i="1" dirty="0"/>
              <a:t> methods </a:t>
            </a:r>
            <a:r>
              <a:rPr lang="en-US" dirty="0"/>
              <a:t>can be invoked only by objects of the defining class and its subclasses. Access is kept within the family.</a:t>
            </a:r>
          </a:p>
          <a:p>
            <a:r>
              <a:rPr lang="en-US" i="1" dirty="0">
                <a:solidFill>
                  <a:schemeClr val="accent1">
                    <a:lumMod val="60000"/>
                    <a:lumOff val="40000"/>
                  </a:schemeClr>
                </a:solidFill>
              </a:rPr>
              <a:t>Private</a:t>
            </a:r>
            <a:r>
              <a:rPr lang="en-US" i="1" dirty="0"/>
              <a:t> methods </a:t>
            </a:r>
            <a:r>
              <a:rPr lang="en-US" dirty="0"/>
              <a:t>cannot be called with an explicit receiver—the receiver is always the </a:t>
            </a:r>
            <a:r>
              <a:rPr lang="en-US" dirty="0" err="1"/>
              <a:t>bcurrent</a:t>
            </a:r>
            <a:r>
              <a:rPr lang="en-US" dirty="0"/>
              <a:t> object, also known as self. This means that private methods can be called only in the context of the current object; you can’t invoke another object’s private methods.</a:t>
            </a:r>
            <a:endParaRPr lang="es-CO" dirty="0"/>
          </a:p>
        </p:txBody>
      </p:sp>
    </p:spTree>
    <p:extLst>
      <p:ext uri="{BB962C8B-B14F-4D97-AF65-F5344CB8AC3E}">
        <p14:creationId xmlns:p14="http://schemas.microsoft.com/office/powerpoint/2010/main" val="29199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9D83D-46B9-4C43-8583-C0BEDFFDB882}"/>
              </a:ext>
            </a:extLst>
          </p:cNvPr>
          <p:cNvSpPr>
            <a:spLocks noGrp="1"/>
          </p:cNvSpPr>
          <p:nvPr>
            <p:ph type="title"/>
          </p:nvPr>
        </p:nvSpPr>
        <p:spPr/>
        <p:txBody>
          <a:bodyPr/>
          <a:lstStyle/>
          <a:p>
            <a:r>
              <a:rPr lang="es-CO" dirty="0" err="1"/>
              <a:t>Specifying</a:t>
            </a:r>
            <a:r>
              <a:rPr lang="es-CO" dirty="0"/>
              <a:t> Access Control</a:t>
            </a:r>
            <a:endParaRPr lang="es-CO" sz="2400" dirty="0"/>
          </a:p>
        </p:txBody>
      </p:sp>
      <p:sp>
        <p:nvSpPr>
          <p:cNvPr id="3" name="Marcador de contenido 2">
            <a:extLst>
              <a:ext uri="{FF2B5EF4-FFF2-40B4-BE49-F238E27FC236}">
                <a16:creationId xmlns:a16="http://schemas.microsoft.com/office/drawing/2014/main" id="{D60C7D71-147D-4542-9099-DB50A4891CEC}"/>
              </a:ext>
            </a:extLst>
          </p:cNvPr>
          <p:cNvSpPr>
            <a:spLocks noGrp="1"/>
          </p:cNvSpPr>
          <p:nvPr>
            <p:ph idx="1"/>
          </p:nvPr>
        </p:nvSpPr>
        <p:spPr/>
        <p:txBody>
          <a:bodyPr/>
          <a:lstStyle/>
          <a:p>
            <a:pPr marL="0" indent="0">
              <a:buNone/>
            </a:pPr>
            <a:endParaRPr lang="es-CO" dirty="0"/>
          </a:p>
        </p:txBody>
      </p:sp>
      <p:sp>
        <p:nvSpPr>
          <p:cNvPr id="4" name="Rectángulo 3">
            <a:extLst>
              <a:ext uri="{FF2B5EF4-FFF2-40B4-BE49-F238E27FC236}">
                <a16:creationId xmlns:a16="http://schemas.microsoft.com/office/drawing/2014/main" id="{6B1A444E-6FA7-40FB-9516-3B8D4EAED46D}"/>
              </a:ext>
            </a:extLst>
          </p:cNvPr>
          <p:cNvSpPr/>
          <p:nvPr/>
        </p:nvSpPr>
        <p:spPr>
          <a:xfrm>
            <a:off x="4015408" y="2133600"/>
            <a:ext cx="7182678" cy="4031873"/>
          </a:xfrm>
          <a:prstGeom prst="rect">
            <a:avLst/>
          </a:prstGeom>
        </p:spPr>
        <p:txBody>
          <a:bodyPr wrap="square">
            <a:spAutoFit/>
          </a:bodyPr>
          <a:lstStyle/>
          <a:p>
            <a:r>
              <a:rPr lang="es-CO" sz="1400" b="1" dirty="0" err="1">
                <a:solidFill>
                  <a:srgbClr val="91117D"/>
                </a:solidFill>
                <a:latin typeface="DejaVuSansMono-Bold"/>
              </a:rPr>
              <a:t>class</a:t>
            </a:r>
            <a:r>
              <a:rPr lang="es-CO" sz="1400" b="1" dirty="0">
                <a:solidFill>
                  <a:srgbClr val="91117D"/>
                </a:solidFill>
                <a:latin typeface="DejaVuSansMono-Bold"/>
              </a:rPr>
              <a:t> </a:t>
            </a:r>
            <a:r>
              <a:rPr lang="es-CO" sz="1400" dirty="0" err="1">
                <a:solidFill>
                  <a:srgbClr val="000000"/>
                </a:solidFill>
                <a:latin typeface="DejaVuSansMono"/>
              </a:rPr>
              <a:t>MyClass</a:t>
            </a:r>
            <a:endParaRPr lang="es-CO" sz="1400" dirty="0">
              <a:solidFill>
                <a:srgbClr val="000000"/>
              </a:solidFill>
              <a:latin typeface="DejaVuSansMono"/>
            </a:endParaRPr>
          </a:p>
          <a:p>
            <a:r>
              <a:rPr lang="es-CO" sz="1400" b="1" dirty="0">
                <a:solidFill>
                  <a:srgbClr val="91117D"/>
                </a:solidFill>
                <a:latin typeface="DejaVuSansMono-Bold"/>
              </a:rPr>
              <a:t>	</a:t>
            </a:r>
            <a:r>
              <a:rPr lang="es-CO" sz="1400" b="1" dirty="0" err="1">
                <a:solidFill>
                  <a:srgbClr val="91117D"/>
                </a:solidFill>
                <a:latin typeface="DejaVuSansMono-Bold"/>
              </a:rPr>
              <a:t>def</a:t>
            </a:r>
            <a:r>
              <a:rPr lang="es-CO" sz="1400" b="1" dirty="0">
                <a:solidFill>
                  <a:srgbClr val="91117D"/>
                </a:solidFill>
                <a:latin typeface="DejaVuSansMono-Bold"/>
              </a:rPr>
              <a:t> </a:t>
            </a:r>
            <a:r>
              <a:rPr lang="es-CO" sz="1400" dirty="0" err="1">
                <a:solidFill>
                  <a:srgbClr val="000000"/>
                </a:solidFill>
                <a:latin typeface="DejaVuSansMono"/>
              </a:rPr>
              <a:t>method1</a:t>
            </a:r>
            <a:r>
              <a:rPr lang="es-CO" sz="1400" dirty="0">
                <a:solidFill>
                  <a:srgbClr val="000000"/>
                </a:solidFill>
                <a:latin typeface="DejaVuSansMono"/>
              </a:rPr>
              <a:t> </a:t>
            </a:r>
            <a:r>
              <a:rPr lang="es-CO" sz="1400" i="1" dirty="0">
                <a:solidFill>
                  <a:srgbClr val="0F7C0F"/>
                </a:solidFill>
                <a:latin typeface="DejaVuSansMono-Oblique"/>
              </a:rPr>
              <a:t># default </a:t>
            </a:r>
            <a:r>
              <a:rPr lang="es-CO" sz="1400" i="1" dirty="0" err="1">
                <a:solidFill>
                  <a:srgbClr val="0F7C0F"/>
                </a:solidFill>
                <a:latin typeface="DejaVuSansMono-Oblique"/>
              </a:rPr>
              <a:t>is</a:t>
            </a:r>
            <a:r>
              <a:rPr lang="es-CO" sz="1400" i="1" dirty="0">
                <a:solidFill>
                  <a:srgbClr val="0F7C0F"/>
                </a:solidFill>
                <a:latin typeface="DejaVuSansMono-Oblique"/>
              </a:rPr>
              <a:t> '</a:t>
            </a:r>
            <a:r>
              <a:rPr lang="es-CO" sz="1400" i="1" dirty="0" err="1">
                <a:solidFill>
                  <a:srgbClr val="0F7C0F"/>
                </a:solidFill>
                <a:latin typeface="DejaVuSansMono-Oblique"/>
              </a:rPr>
              <a:t>public</a:t>
            </a:r>
            <a:r>
              <a:rPr lang="es-CO" sz="1400" i="1" dirty="0">
                <a:solidFill>
                  <a:srgbClr val="0F7C0F"/>
                </a:solidFill>
                <a:latin typeface="DejaVuSansMono-Oblique"/>
              </a:rPr>
              <a:t>’</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endParaRPr lang="es-CO" sz="1400" b="1" dirty="0">
              <a:solidFill>
                <a:srgbClr val="91117D"/>
              </a:solidFill>
              <a:latin typeface="DejaVuSansMono-Bold"/>
            </a:endParaRPr>
          </a:p>
          <a:p>
            <a:r>
              <a:rPr lang="en-US" sz="1400" dirty="0">
                <a:solidFill>
                  <a:srgbClr val="000000"/>
                </a:solidFill>
                <a:latin typeface="DejaVuSansMono"/>
              </a:rPr>
              <a:t>protected </a:t>
            </a:r>
            <a:r>
              <a:rPr lang="en-US" sz="1400" i="1" dirty="0">
                <a:solidFill>
                  <a:srgbClr val="0F7C0F"/>
                </a:solidFill>
                <a:latin typeface="DejaVuSansMono-Oblique"/>
              </a:rPr>
              <a:t># subsequent methods will be 'protected’</a:t>
            </a:r>
          </a:p>
          <a:p>
            <a:r>
              <a:rPr lang="en-US" sz="1400" b="1" dirty="0">
                <a:solidFill>
                  <a:srgbClr val="91117D"/>
                </a:solidFill>
                <a:latin typeface="DejaVuSansMono-Bold"/>
              </a:rPr>
              <a:t>	def </a:t>
            </a:r>
            <a:r>
              <a:rPr lang="en-US" sz="1400" dirty="0" err="1">
                <a:solidFill>
                  <a:srgbClr val="000000"/>
                </a:solidFill>
                <a:latin typeface="DejaVuSansMono"/>
              </a:rPr>
              <a:t>method2</a:t>
            </a:r>
            <a:r>
              <a:rPr lang="en-US" sz="1400" dirty="0">
                <a:solidFill>
                  <a:srgbClr val="000000"/>
                </a:solidFill>
                <a:latin typeface="DejaVuSansMono"/>
              </a:rPr>
              <a:t> </a:t>
            </a:r>
            <a:r>
              <a:rPr lang="en-US" sz="1400" i="1" dirty="0">
                <a:solidFill>
                  <a:srgbClr val="0F7C0F"/>
                </a:solidFill>
                <a:latin typeface="DejaVuSansMono-Oblique"/>
              </a:rPr>
              <a:t># will be 'protected’</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private </a:t>
            </a:r>
            <a:r>
              <a:rPr lang="en-US" sz="1400" i="1" dirty="0">
                <a:solidFill>
                  <a:srgbClr val="0F7C0F"/>
                </a:solidFill>
                <a:latin typeface="DejaVuSansMono-Oblique"/>
              </a:rPr>
              <a:t># subsequent methods will be 'private’</a:t>
            </a:r>
          </a:p>
          <a:p>
            <a:r>
              <a:rPr lang="en-US" sz="1400" b="1" dirty="0">
                <a:solidFill>
                  <a:srgbClr val="91117D"/>
                </a:solidFill>
                <a:latin typeface="DejaVuSansMono-Bold"/>
              </a:rPr>
              <a:t>	def </a:t>
            </a:r>
            <a:r>
              <a:rPr lang="en-US" sz="1400" dirty="0" err="1">
                <a:solidFill>
                  <a:srgbClr val="000000"/>
                </a:solidFill>
                <a:latin typeface="DejaVuSansMono"/>
              </a:rPr>
              <a:t>method3</a:t>
            </a:r>
            <a:r>
              <a:rPr lang="en-US" sz="1400" dirty="0">
                <a:solidFill>
                  <a:srgbClr val="000000"/>
                </a:solidFill>
                <a:latin typeface="DejaVuSansMono"/>
              </a:rPr>
              <a:t> </a:t>
            </a:r>
            <a:r>
              <a:rPr lang="en-US" sz="1400" i="1" dirty="0">
                <a:solidFill>
                  <a:srgbClr val="0F7C0F"/>
                </a:solidFill>
                <a:latin typeface="DejaVuSansMono-Oblique"/>
              </a:rPr>
              <a:t># will be 'private’</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n-US" sz="1400" dirty="0">
                <a:solidFill>
                  <a:srgbClr val="000000"/>
                </a:solidFill>
                <a:latin typeface="DejaVuSansMono"/>
              </a:rPr>
              <a:t>public </a:t>
            </a:r>
            <a:r>
              <a:rPr lang="en-US" sz="1400" i="1" dirty="0">
                <a:solidFill>
                  <a:srgbClr val="0F7C0F"/>
                </a:solidFill>
                <a:latin typeface="DejaVuSansMono-Oblique"/>
              </a:rPr>
              <a:t># subsequent methods will be 'public’</a:t>
            </a:r>
          </a:p>
          <a:p>
            <a:r>
              <a:rPr lang="en-US" sz="1400" b="1" dirty="0">
                <a:solidFill>
                  <a:srgbClr val="91117D"/>
                </a:solidFill>
                <a:latin typeface="DejaVuSansMono-Bold"/>
              </a:rPr>
              <a:t>	def </a:t>
            </a:r>
            <a:r>
              <a:rPr lang="en-US" sz="1400" dirty="0" err="1">
                <a:solidFill>
                  <a:srgbClr val="000000"/>
                </a:solidFill>
                <a:latin typeface="DejaVuSansMono"/>
              </a:rPr>
              <a:t>method4</a:t>
            </a:r>
            <a:r>
              <a:rPr lang="en-US" sz="1400" dirty="0">
                <a:solidFill>
                  <a:srgbClr val="000000"/>
                </a:solidFill>
                <a:latin typeface="DejaVuSansMono"/>
              </a:rPr>
              <a:t> </a:t>
            </a:r>
            <a:r>
              <a:rPr lang="en-US" sz="1400" i="1" dirty="0">
                <a:solidFill>
                  <a:srgbClr val="0F7C0F"/>
                </a:solidFill>
                <a:latin typeface="DejaVuSansMono-Oblique"/>
              </a:rPr>
              <a:t># so this will be 'public’</a:t>
            </a:r>
          </a:p>
          <a:p>
            <a:r>
              <a:rPr lang="es-CO" sz="1400" i="1" dirty="0">
                <a:solidFill>
                  <a:srgbClr val="0F7C0F"/>
                </a:solidFill>
                <a:latin typeface="DejaVuSansMono-Oblique"/>
              </a:rPr>
              <a:t>		#...</a:t>
            </a:r>
          </a:p>
          <a:p>
            <a:r>
              <a:rPr lang="es-CO" sz="1400" b="1" dirty="0">
                <a:solidFill>
                  <a:srgbClr val="91117D"/>
                </a:solidFill>
                <a:latin typeface="DejaVuSansMono-Bold"/>
              </a:rPr>
              <a:t>	</a:t>
            </a:r>
            <a:r>
              <a:rPr lang="es-CO" sz="1400" b="1" dirty="0" err="1">
                <a:solidFill>
                  <a:srgbClr val="91117D"/>
                </a:solidFill>
                <a:latin typeface="DejaVuSansMono-Bold"/>
              </a:rPr>
              <a:t>end</a:t>
            </a:r>
            <a:r>
              <a:rPr lang="es-CO" sz="1400" b="1" dirty="0">
                <a:solidFill>
                  <a:srgbClr val="91117D"/>
                </a:solidFill>
                <a:latin typeface="DejaVuSansMono-Bold"/>
              </a:rPr>
              <a:t> </a:t>
            </a:r>
            <a:r>
              <a:rPr lang="es-CO" sz="1400" b="1" dirty="0">
                <a:solidFill>
                  <a:srgbClr val="91117D"/>
                </a:solidFill>
                <a:highlight>
                  <a:srgbClr val="FFFF00"/>
                </a:highlight>
                <a:latin typeface="DejaVuSansMono-Bold"/>
              </a:rPr>
              <a:t>…</a:t>
            </a:r>
          </a:p>
          <a:p>
            <a:r>
              <a:rPr lang="es-CO" sz="1400" b="1" dirty="0" err="1">
                <a:solidFill>
                  <a:srgbClr val="91117D"/>
                </a:solidFill>
                <a:latin typeface="DejaVuSansMono-Bold"/>
              </a:rPr>
              <a:t>end</a:t>
            </a:r>
            <a:endParaRPr lang="es-CO" sz="1400" b="1" dirty="0">
              <a:solidFill>
                <a:srgbClr val="91117D"/>
              </a:solidFill>
              <a:latin typeface="DejaVuSansMono-Bold"/>
            </a:endParaRPr>
          </a:p>
          <a:p>
            <a:endParaRPr lang="es-CO" dirty="0"/>
          </a:p>
        </p:txBody>
      </p:sp>
    </p:spTree>
    <p:extLst>
      <p:ext uri="{BB962C8B-B14F-4D97-AF65-F5344CB8AC3E}">
        <p14:creationId xmlns:p14="http://schemas.microsoft.com/office/powerpoint/2010/main" val="2949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DA155-D49B-4D7C-956F-FAE72F64DA8F}"/>
              </a:ext>
            </a:extLst>
          </p:cNvPr>
          <p:cNvSpPr>
            <a:spLocks noGrp="1"/>
          </p:cNvSpPr>
          <p:nvPr>
            <p:ph type="title"/>
          </p:nvPr>
        </p:nvSpPr>
        <p:spPr/>
        <p:txBody>
          <a:bodyPr/>
          <a:lstStyle/>
          <a:p>
            <a:r>
              <a:rPr lang="es-CO" dirty="0" err="1"/>
              <a:t>Specifying</a:t>
            </a:r>
            <a:r>
              <a:rPr lang="es-CO" dirty="0"/>
              <a:t> Access Control</a:t>
            </a:r>
          </a:p>
        </p:txBody>
      </p:sp>
      <p:sp>
        <p:nvSpPr>
          <p:cNvPr id="3" name="Marcador de contenido 2">
            <a:extLst>
              <a:ext uri="{FF2B5EF4-FFF2-40B4-BE49-F238E27FC236}">
                <a16:creationId xmlns:a16="http://schemas.microsoft.com/office/drawing/2014/main" id="{449B66B6-1ECB-4F47-A32E-B9A61FC40EF5}"/>
              </a:ext>
            </a:extLst>
          </p:cNvPr>
          <p:cNvSpPr>
            <a:spLocks noGrp="1"/>
          </p:cNvSpPr>
          <p:nvPr>
            <p:ph idx="1"/>
          </p:nvPr>
        </p:nvSpPr>
        <p:spPr/>
        <p:txBody>
          <a:bodyPr/>
          <a:lstStyle/>
          <a:p>
            <a:r>
              <a:rPr lang="en-US" dirty="0"/>
              <a:t>Alternatively, you can set access levels of named methods by listing them as arguments to </a:t>
            </a:r>
            <a:r>
              <a:rPr lang="es-CO" dirty="0" err="1"/>
              <a:t>the</a:t>
            </a:r>
            <a:r>
              <a:rPr lang="es-CO" dirty="0"/>
              <a:t> </a:t>
            </a:r>
            <a:r>
              <a:rPr lang="es-CO" dirty="0" err="1"/>
              <a:t>access</a:t>
            </a:r>
            <a:r>
              <a:rPr lang="es-CO" dirty="0"/>
              <a:t> control </a:t>
            </a:r>
            <a:r>
              <a:rPr lang="es-CO" dirty="0" err="1"/>
              <a:t>functions</a:t>
            </a:r>
            <a:r>
              <a:rPr lang="es-CO" dirty="0"/>
              <a:t>:</a:t>
            </a:r>
          </a:p>
        </p:txBody>
      </p:sp>
      <p:sp>
        <p:nvSpPr>
          <p:cNvPr id="4" name="Rectángulo 3">
            <a:extLst>
              <a:ext uri="{FF2B5EF4-FFF2-40B4-BE49-F238E27FC236}">
                <a16:creationId xmlns:a16="http://schemas.microsoft.com/office/drawing/2014/main" id="{61493322-229A-4BBD-8850-835F0842A9E3}"/>
              </a:ext>
            </a:extLst>
          </p:cNvPr>
          <p:cNvSpPr/>
          <p:nvPr/>
        </p:nvSpPr>
        <p:spPr>
          <a:xfrm>
            <a:off x="3048000" y="2767281"/>
            <a:ext cx="6096000" cy="3139321"/>
          </a:xfrm>
          <a:prstGeom prst="rect">
            <a:avLst/>
          </a:prstGeom>
        </p:spPr>
        <p:txBody>
          <a:bodyPr>
            <a:spAutoFit/>
          </a:bodyPr>
          <a:lstStyle/>
          <a:p>
            <a:r>
              <a:rPr lang="es-CO" b="1" dirty="0" err="1">
                <a:solidFill>
                  <a:srgbClr val="91117D"/>
                </a:solidFill>
                <a:latin typeface="DejaVuSansMono-Bold"/>
              </a:rPr>
              <a:t>class</a:t>
            </a:r>
            <a:r>
              <a:rPr lang="es-CO" b="1" dirty="0">
                <a:solidFill>
                  <a:srgbClr val="91117D"/>
                </a:solidFill>
                <a:latin typeface="DejaVuSansMono-Bold"/>
              </a:rPr>
              <a:t> </a:t>
            </a:r>
            <a:r>
              <a:rPr lang="es-CO" dirty="0" err="1">
                <a:solidFill>
                  <a:srgbClr val="000000"/>
                </a:solidFill>
                <a:latin typeface="DejaVuSansMono"/>
              </a:rPr>
              <a:t>MyClass</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method1</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b="1" dirty="0">
                <a:solidFill>
                  <a:srgbClr val="91117D"/>
                </a:solidFill>
                <a:latin typeface="DejaVuSansMono-Bold"/>
              </a:rPr>
              <a:t>	</a:t>
            </a:r>
            <a:r>
              <a:rPr lang="es-CO" b="1" dirty="0" err="1">
                <a:solidFill>
                  <a:srgbClr val="91117D"/>
                </a:solidFill>
                <a:latin typeface="DejaVuSansMono-Bold"/>
              </a:rPr>
              <a:t>def</a:t>
            </a:r>
            <a:r>
              <a:rPr lang="es-CO" b="1" dirty="0">
                <a:solidFill>
                  <a:srgbClr val="91117D"/>
                </a:solidFill>
                <a:latin typeface="DejaVuSansMono-Bold"/>
              </a:rPr>
              <a:t> </a:t>
            </a:r>
            <a:r>
              <a:rPr lang="es-CO" dirty="0" err="1">
                <a:solidFill>
                  <a:srgbClr val="000000"/>
                </a:solidFill>
                <a:latin typeface="DejaVuSansMono"/>
              </a:rPr>
              <a:t>method2</a:t>
            </a:r>
            <a:endParaRPr lang="es-CO" dirty="0">
              <a:solidFill>
                <a:srgbClr val="000000"/>
              </a:solidFill>
              <a:latin typeface="DejaVuSansMono"/>
            </a:endParaRPr>
          </a:p>
          <a:p>
            <a:r>
              <a:rPr lang="es-CO" b="1" dirty="0">
                <a:solidFill>
                  <a:srgbClr val="91117D"/>
                </a:solidFill>
                <a:latin typeface="DejaVuSansMono-Bold"/>
              </a:rPr>
              <a:t>	</a:t>
            </a:r>
            <a:r>
              <a:rPr lang="es-CO" b="1" dirty="0" err="1">
                <a:solidFill>
                  <a:srgbClr val="91117D"/>
                </a:solidFill>
                <a:latin typeface="DejaVuSansMono-Bold"/>
              </a:rPr>
              <a:t>end</a:t>
            </a:r>
            <a:endParaRPr lang="es-CO" b="1" dirty="0">
              <a:solidFill>
                <a:srgbClr val="91117D"/>
              </a:solidFill>
              <a:latin typeface="DejaVuSansMono-Bold"/>
            </a:endParaRPr>
          </a:p>
          <a:p>
            <a:r>
              <a:rPr lang="es-CO" i="1" dirty="0">
                <a:solidFill>
                  <a:srgbClr val="0F7C0F"/>
                </a:solidFill>
                <a:latin typeface="DejaVuSansMono-Oblique"/>
              </a:rPr>
              <a:t># ... and so </a:t>
            </a:r>
            <a:r>
              <a:rPr lang="es-CO" i="1" dirty="0" err="1">
                <a:solidFill>
                  <a:srgbClr val="0F7C0F"/>
                </a:solidFill>
                <a:latin typeface="DejaVuSansMono-Oblique"/>
              </a:rPr>
              <a:t>on</a:t>
            </a:r>
            <a:endParaRPr lang="es-CO" i="1" dirty="0">
              <a:solidFill>
                <a:srgbClr val="0F7C0F"/>
              </a:solidFill>
              <a:latin typeface="DejaVuSansMono-Oblique"/>
            </a:endParaRPr>
          </a:p>
          <a:p>
            <a:endParaRPr lang="es-CO" i="1" dirty="0">
              <a:solidFill>
                <a:srgbClr val="0F7C0F"/>
              </a:solidFill>
              <a:latin typeface="DejaVuSansMono-Oblique"/>
            </a:endParaRPr>
          </a:p>
          <a:p>
            <a:r>
              <a:rPr lang="es-CO" dirty="0">
                <a:solidFill>
                  <a:srgbClr val="000000"/>
                </a:solidFill>
                <a:latin typeface="DejaVuSansMono"/>
              </a:rPr>
              <a:t>	</a:t>
            </a:r>
            <a:r>
              <a:rPr lang="es-CO" dirty="0" err="1">
                <a:solidFill>
                  <a:srgbClr val="000000"/>
                </a:solidFill>
                <a:latin typeface="DejaVuSansMono"/>
              </a:rPr>
              <a:t>public</a:t>
            </a:r>
            <a:r>
              <a:rPr lang="es-CO" dirty="0">
                <a:solidFill>
                  <a:srgbClr val="000000"/>
                </a:solidFill>
                <a:latin typeface="DejaVuSansMono"/>
              </a:rPr>
              <a:t> 		:</a:t>
            </a:r>
            <a:r>
              <a:rPr lang="es-CO" dirty="0" err="1">
                <a:solidFill>
                  <a:srgbClr val="000000"/>
                </a:solidFill>
                <a:latin typeface="DejaVuSansMono"/>
              </a:rPr>
              <a:t>method1</a:t>
            </a:r>
            <a:r>
              <a:rPr lang="es-CO" dirty="0">
                <a:solidFill>
                  <a:srgbClr val="000000"/>
                </a:solidFill>
                <a:latin typeface="DejaVuSansMono"/>
              </a:rPr>
              <a:t>, :</a:t>
            </a:r>
            <a:r>
              <a:rPr lang="es-CO" dirty="0" err="1">
                <a:solidFill>
                  <a:srgbClr val="000000"/>
                </a:solidFill>
                <a:latin typeface="DejaVuSansMono"/>
              </a:rPr>
              <a:t>method4</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protected</a:t>
            </a:r>
            <a:r>
              <a:rPr lang="es-CO" dirty="0">
                <a:solidFill>
                  <a:srgbClr val="000000"/>
                </a:solidFill>
                <a:latin typeface="DejaVuSansMono"/>
              </a:rPr>
              <a:t> 	:</a:t>
            </a:r>
            <a:r>
              <a:rPr lang="es-CO" dirty="0" err="1">
                <a:solidFill>
                  <a:srgbClr val="000000"/>
                </a:solidFill>
                <a:latin typeface="DejaVuSansMono"/>
              </a:rPr>
              <a:t>method2</a:t>
            </a:r>
            <a:endParaRPr lang="es-CO" dirty="0">
              <a:solidFill>
                <a:srgbClr val="000000"/>
              </a:solidFill>
              <a:latin typeface="DejaVuSansMono"/>
            </a:endParaRPr>
          </a:p>
          <a:p>
            <a:r>
              <a:rPr lang="es-CO" dirty="0">
                <a:solidFill>
                  <a:srgbClr val="000000"/>
                </a:solidFill>
                <a:latin typeface="DejaVuSansMono"/>
              </a:rPr>
              <a:t>	</a:t>
            </a:r>
            <a:r>
              <a:rPr lang="es-CO" dirty="0" err="1">
                <a:solidFill>
                  <a:srgbClr val="000000"/>
                </a:solidFill>
                <a:latin typeface="DejaVuSansMono"/>
              </a:rPr>
              <a:t>private</a:t>
            </a:r>
            <a:r>
              <a:rPr lang="es-CO" dirty="0">
                <a:solidFill>
                  <a:srgbClr val="000000"/>
                </a:solidFill>
                <a:latin typeface="DejaVuSansMono"/>
              </a:rPr>
              <a:t> 		:</a:t>
            </a:r>
            <a:r>
              <a:rPr lang="es-CO" dirty="0" err="1">
                <a:solidFill>
                  <a:srgbClr val="000000"/>
                </a:solidFill>
                <a:latin typeface="DejaVuSansMono"/>
              </a:rPr>
              <a:t>method3</a:t>
            </a:r>
            <a:endParaRPr lang="es-CO" dirty="0">
              <a:solidFill>
                <a:srgbClr val="000000"/>
              </a:solidFill>
              <a:latin typeface="DejaVuSansMono"/>
            </a:endParaRPr>
          </a:p>
          <a:p>
            <a:r>
              <a:rPr lang="es-CO" b="1" dirty="0" err="1">
                <a:solidFill>
                  <a:srgbClr val="91117D"/>
                </a:solidFill>
                <a:latin typeface="DejaVuSansMono-Bold"/>
              </a:rPr>
              <a:t>end</a:t>
            </a:r>
            <a:endParaRPr lang="es-CO" dirty="0"/>
          </a:p>
        </p:txBody>
      </p:sp>
    </p:spTree>
    <p:extLst>
      <p:ext uri="{BB962C8B-B14F-4D97-AF65-F5344CB8AC3E}">
        <p14:creationId xmlns:p14="http://schemas.microsoft.com/office/powerpoint/2010/main" val="123056772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4601</TotalTime>
  <Words>3855</Words>
  <Application>Microsoft Office PowerPoint</Application>
  <PresentationFormat>Panorámica</PresentationFormat>
  <Paragraphs>730</Paragraphs>
  <Slides>54</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54</vt:i4>
      </vt:variant>
    </vt:vector>
  </HeadingPairs>
  <TitlesOfParts>
    <vt:vector size="66" baseType="lpstr">
      <vt:lpstr>Arial</vt:lpstr>
      <vt:lpstr>Century Gothic</vt:lpstr>
      <vt:lpstr>Consolas</vt:lpstr>
      <vt:lpstr>DejaVuSans</vt:lpstr>
      <vt:lpstr>DejaVuSansMono</vt:lpstr>
      <vt:lpstr>DejaVuSansMono-Bold</vt:lpstr>
      <vt:lpstr>DejaVuSansMono-Oblique</vt:lpstr>
      <vt:lpstr>MyriadPro-Regular</vt:lpstr>
      <vt:lpstr>PalatinoLinotype-Italic</vt:lpstr>
      <vt:lpstr>PalatinoLinotype-Roman</vt:lpstr>
      <vt:lpstr>Wingdings 3</vt:lpstr>
      <vt:lpstr>Espiral</vt:lpstr>
      <vt:lpstr>     Ruby</vt:lpstr>
      <vt:lpstr>Ruby Is an Object-Oriented Language</vt:lpstr>
      <vt:lpstr>Classes, Objects, and Variables</vt:lpstr>
      <vt:lpstr>Classes, Objects, and Variables</vt:lpstr>
      <vt:lpstr>Objects and Attributes</vt:lpstr>
      <vt:lpstr>Virtual Attributes</vt:lpstr>
      <vt:lpstr>Access Control to the methods</vt:lpstr>
      <vt:lpstr>Specifying Access Control</vt:lpstr>
      <vt:lpstr>Specifying Access Control</vt:lpstr>
      <vt:lpstr>Variables</vt:lpstr>
      <vt:lpstr>Variables</vt:lpstr>
      <vt:lpstr>Variables</vt:lpstr>
      <vt:lpstr>Containers, Blocks, and Iterators</vt:lpstr>
      <vt:lpstr>Arrays</vt:lpstr>
      <vt:lpstr>Hashes</vt:lpstr>
      <vt:lpstr>Blocks and Iterators</vt:lpstr>
      <vt:lpstr>Blocks and Iterators</vt:lpstr>
      <vt:lpstr>Blocks and Iterators</vt:lpstr>
      <vt:lpstr>Blocks and Iterators</vt:lpstr>
      <vt:lpstr>Sharing Functionality: Inheritance, Modules, and Mixins</vt:lpstr>
      <vt:lpstr>Inheritance and Messages</vt:lpstr>
      <vt:lpstr>Inheritance and Messages</vt:lpstr>
      <vt:lpstr>Modules</vt:lpstr>
      <vt:lpstr>Namespaces</vt:lpstr>
      <vt:lpstr>Mixins</vt:lpstr>
      <vt:lpstr>Mixins</vt:lpstr>
      <vt:lpstr>Mixins</vt:lpstr>
      <vt:lpstr>Mixins</vt:lpstr>
      <vt:lpstr>Mixins</vt:lpstr>
      <vt:lpstr>Standard Types</vt:lpstr>
      <vt:lpstr>Numbers</vt:lpstr>
      <vt:lpstr>Numbers</vt:lpstr>
      <vt:lpstr>Numbers</vt:lpstr>
      <vt:lpstr>Strings</vt:lpstr>
      <vt:lpstr>Strings</vt:lpstr>
      <vt:lpstr>Ranges</vt:lpstr>
      <vt:lpstr>Ranges</vt:lpstr>
      <vt:lpstr>Regular Expressions</vt:lpstr>
      <vt:lpstr>Methods</vt:lpstr>
      <vt:lpstr>Methods</vt:lpstr>
      <vt:lpstr>Methods</vt:lpstr>
      <vt:lpstr>Methods</vt:lpstr>
      <vt:lpstr>Exceptions, catch, and throw</vt:lpstr>
      <vt:lpstr>Fibers, Threads, and Processes</vt:lpstr>
      <vt:lpstr>Fibers</vt:lpstr>
      <vt:lpstr>Multithreading</vt:lpstr>
      <vt:lpstr>Manipulating Threads</vt:lpstr>
      <vt:lpstr>Mutual Exclusion Multithreading </vt:lpstr>
      <vt:lpstr>Metaprogramming</vt:lpstr>
      <vt:lpstr>Metaprogramming</vt:lpstr>
      <vt:lpstr>Metaprogramming</vt:lpstr>
      <vt:lpstr>Reflection, ObjectSpace</vt:lpstr>
      <vt:lpstr>Reflection, ObjectSpace</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Ruby</dc:title>
  <dc:creator>Camilo</dc:creator>
  <cp:lastModifiedBy>Camilo</cp:lastModifiedBy>
  <cp:revision>275</cp:revision>
  <dcterms:created xsi:type="dcterms:W3CDTF">2018-05-14T23:30:30Z</dcterms:created>
  <dcterms:modified xsi:type="dcterms:W3CDTF">2018-05-26T04:58:22Z</dcterms:modified>
</cp:coreProperties>
</file>