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6" r:id="rId3"/>
    <p:sldId id="259"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92" r:id="rId31"/>
    <p:sldId id="288" r:id="rId32"/>
    <p:sldId id="289" r:id="rId33"/>
    <p:sldId id="290" r:id="rId34"/>
    <p:sldId id="291" r:id="rId35"/>
    <p:sldId id="293" r:id="rId36"/>
    <p:sldId id="294" r:id="rId37"/>
    <p:sldId id="295" r:id="rId38"/>
    <p:sldId id="296" r:id="rId39"/>
    <p:sldId id="297" r:id="rId40"/>
    <p:sldId id="298" r:id="rId41"/>
    <p:sldId id="299" r:id="rId42"/>
    <p:sldId id="300" r:id="rId43"/>
    <p:sldId id="302" r:id="rId44"/>
    <p:sldId id="303" r:id="rId45"/>
    <p:sldId id="304" r:id="rId46"/>
    <p:sldId id="305" r:id="rId47"/>
    <p:sldId id="306" r:id="rId48"/>
    <p:sldId id="307" r:id="rId49"/>
    <p:sldId id="308" r:id="rId50"/>
    <p:sldId id="310" r:id="rId51"/>
    <p:sldId id="311" r:id="rId52"/>
    <p:sldId id="309" r:id="rId53"/>
    <p:sldId id="312" r:id="rId54"/>
    <p:sldId id="313"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www.rubyist.net/~matz/"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3202BA-3081-442C-BFEE-58AABC09F823}"/>
              </a:ext>
            </a:extLst>
          </p:cNvPr>
          <p:cNvSpPr>
            <a:spLocks noGrp="1"/>
          </p:cNvSpPr>
          <p:nvPr>
            <p:ph type="ctrTitle"/>
          </p:nvPr>
        </p:nvSpPr>
        <p:spPr/>
        <p:txBody>
          <a:bodyPr/>
          <a:lstStyle/>
          <a:p>
            <a:r>
              <a:rPr lang="es-CO" dirty="0"/>
              <a:t>     </a:t>
            </a:r>
            <a:r>
              <a:rPr lang="es-CO" dirty="0">
                <a:latin typeface="Helvetica" panose="020B0604020202020204" pitchFamily="34" charset="0"/>
                <a:cs typeface="Helvetica" panose="020B0604020202020204" pitchFamily="34" charset="0"/>
              </a:rPr>
              <a:t>Ruby</a:t>
            </a:r>
          </a:p>
        </p:txBody>
      </p:sp>
      <p:sp>
        <p:nvSpPr>
          <p:cNvPr id="3" name="Subtítulo 2">
            <a:extLst>
              <a:ext uri="{FF2B5EF4-FFF2-40B4-BE49-F238E27FC236}">
                <a16:creationId xmlns:a16="http://schemas.microsoft.com/office/drawing/2014/main" id="{A13AEB30-1930-4D2B-B305-E526A375263D}"/>
              </a:ext>
            </a:extLst>
          </p:cNvPr>
          <p:cNvSpPr>
            <a:spLocks noGrp="1"/>
          </p:cNvSpPr>
          <p:nvPr>
            <p:ph type="subTitle" idx="1"/>
          </p:nvPr>
        </p:nvSpPr>
        <p:spPr/>
        <p:txBody>
          <a:bodyPr/>
          <a:lstStyle/>
          <a:p>
            <a:r>
              <a:rPr lang="es-CO" dirty="0">
                <a:latin typeface="Helvetica" panose="020B0604020202020204" pitchFamily="34" charset="0"/>
                <a:cs typeface="Helvetica" panose="020B0604020202020204" pitchFamily="34" charset="0"/>
              </a:rPr>
              <a:t>Un lenguaje de programación dinámico y de código abierto enfocado en la simplicidad y productividad</a:t>
            </a:r>
          </a:p>
          <a:p>
            <a:r>
              <a:rPr lang="es-CO" dirty="0">
                <a:latin typeface="Helvetica" panose="020B0604020202020204" pitchFamily="34" charset="0"/>
                <a:cs typeface="Helvetica" panose="020B0604020202020204" pitchFamily="34" charset="0"/>
              </a:rPr>
              <a:t> </a:t>
            </a:r>
            <a:r>
              <a:rPr lang="es-CO" u="sng" dirty="0" err="1">
                <a:latin typeface="Helvetica" panose="020B0604020202020204" pitchFamily="34" charset="0"/>
                <a:cs typeface="Helvetica" panose="020B0604020202020204" pitchFamily="34" charset="0"/>
                <a:hlinkClick r:id="rId2"/>
              </a:rPr>
              <a:t>Yukihiro</a:t>
            </a:r>
            <a:r>
              <a:rPr lang="es-CO" u="sng" dirty="0">
                <a:latin typeface="Helvetica" panose="020B0604020202020204" pitchFamily="34" charset="0"/>
                <a:cs typeface="Helvetica" panose="020B0604020202020204" pitchFamily="34" charset="0"/>
                <a:hlinkClick r:id="rId2"/>
              </a:rPr>
              <a:t> “</a:t>
            </a:r>
            <a:r>
              <a:rPr lang="es-CO" u="sng" dirty="0" err="1">
                <a:latin typeface="Helvetica" panose="020B0604020202020204" pitchFamily="34" charset="0"/>
                <a:cs typeface="Helvetica" panose="020B0604020202020204" pitchFamily="34" charset="0"/>
                <a:hlinkClick r:id="rId2"/>
              </a:rPr>
              <a:t>Matz</a:t>
            </a:r>
            <a:r>
              <a:rPr lang="es-CO" u="sng" dirty="0">
                <a:latin typeface="Helvetica" panose="020B0604020202020204" pitchFamily="34" charset="0"/>
                <a:cs typeface="Helvetica" panose="020B0604020202020204" pitchFamily="34" charset="0"/>
                <a:hlinkClick r:id="rId2"/>
              </a:rPr>
              <a:t>” Matsumoto</a:t>
            </a:r>
            <a:endParaRPr lang="es-CO" dirty="0">
              <a:latin typeface="Helvetica" panose="020B0604020202020204" pitchFamily="34" charset="0"/>
              <a:cs typeface="Helvetica" panose="020B0604020202020204" pitchFamily="34" charset="0"/>
            </a:endParaRPr>
          </a:p>
        </p:txBody>
      </p:sp>
      <p:pic>
        <p:nvPicPr>
          <p:cNvPr id="13" name="Imagen 12">
            <a:extLst>
              <a:ext uri="{FF2B5EF4-FFF2-40B4-BE49-F238E27FC236}">
                <a16:creationId xmlns:a16="http://schemas.microsoft.com/office/drawing/2014/main" id="{0A044379-6494-4764-B570-837F8E1F200A}"/>
              </a:ext>
            </a:extLst>
          </p:cNvPr>
          <p:cNvPicPr>
            <a:picLocks noChangeAspect="1"/>
          </p:cNvPicPr>
          <p:nvPr/>
        </p:nvPicPr>
        <p:blipFill>
          <a:blip r:embed="rId3"/>
          <a:stretch>
            <a:fillRect/>
          </a:stretch>
        </p:blipFill>
        <p:spPr>
          <a:xfrm>
            <a:off x="2761491" y="3933042"/>
            <a:ext cx="708653" cy="711816"/>
          </a:xfrm>
          <a:prstGeom prst="rect">
            <a:avLst/>
          </a:prstGeom>
        </p:spPr>
      </p:pic>
    </p:spTree>
    <p:extLst>
      <p:ext uri="{BB962C8B-B14F-4D97-AF65-F5344CB8AC3E}">
        <p14:creationId xmlns:p14="http://schemas.microsoft.com/office/powerpoint/2010/main" val="2861610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EEE662-BDB6-405F-8EAB-D5210972131A}"/>
              </a:ext>
            </a:extLst>
          </p:cNvPr>
          <p:cNvSpPr>
            <a:spLocks noGrp="1"/>
          </p:cNvSpPr>
          <p:nvPr>
            <p:ph type="title"/>
          </p:nvPr>
        </p:nvSpPr>
        <p:spPr/>
        <p:txBody>
          <a:bodyPr/>
          <a:lstStyle/>
          <a:p>
            <a:r>
              <a:rPr lang="es-CO" dirty="0">
                <a:latin typeface="Helvetica" panose="020B0604020202020204" pitchFamily="34" charset="0"/>
                <a:cs typeface="Helvetica" panose="020B0604020202020204" pitchFamily="34" charset="0"/>
              </a:rPr>
              <a:t>Variables</a:t>
            </a:r>
          </a:p>
        </p:txBody>
      </p:sp>
      <p:sp>
        <p:nvSpPr>
          <p:cNvPr id="3" name="Marcador de contenido 2">
            <a:extLst>
              <a:ext uri="{FF2B5EF4-FFF2-40B4-BE49-F238E27FC236}">
                <a16:creationId xmlns:a16="http://schemas.microsoft.com/office/drawing/2014/main" id="{84C6A052-D048-4496-B3BA-0F0D9FE63739}"/>
              </a:ext>
            </a:extLst>
          </p:cNvPr>
          <p:cNvSpPr>
            <a:spLocks noGrp="1"/>
          </p:cNvSpPr>
          <p:nvPr>
            <p:ph idx="1"/>
          </p:nvPr>
        </p:nvSpPr>
        <p:spPr/>
        <p:txBody>
          <a:bodyPr>
            <a:normAutofit fontScale="55000" lnSpcReduction="20000"/>
          </a:bodyPr>
          <a:lstStyle/>
          <a:p>
            <a:pPr marL="0" indent="0">
              <a:lnSpc>
                <a:spcPct val="120000"/>
              </a:lnSpc>
              <a:spcBef>
                <a:spcPts val="0"/>
              </a:spcBef>
              <a:buNone/>
            </a:pPr>
            <a:r>
              <a:rPr lang="es-CO" sz="2900" dirty="0" err="1">
                <a:solidFill>
                  <a:srgbClr val="000000"/>
                </a:solidFill>
                <a:latin typeface="DejaVuSansMono"/>
              </a:rPr>
              <a:t>person</a:t>
            </a:r>
            <a:r>
              <a:rPr lang="es-CO" sz="2900" dirty="0">
                <a:solidFill>
                  <a:srgbClr val="000000"/>
                </a:solidFill>
                <a:latin typeface="DejaVuSansMono"/>
              </a:rPr>
              <a:t> = </a:t>
            </a:r>
            <a:r>
              <a:rPr lang="es-CO" sz="2900" i="1" dirty="0">
                <a:solidFill>
                  <a:srgbClr val="191191"/>
                </a:solidFill>
                <a:latin typeface="DejaVuSansMono-Oblique"/>
              </a:rPr>
              <a:t>"Tim"</a:t>
            </a:r>
          </a:p>
          <a:p>
            <a:pPr marL="0" indent="0">
              <a:lnSpc>
                <a:spcPct val="120000"/>
              </a:lnSpc>
              <a:spcBef>
                <a:spcPts val="0"/>
              </a:spcBef>
              <a:buNone/>
            </a:pPr>
            <a:r>
              <a:rPr lang="en-US" sz="2900" dirty="0">
                <a:solidFill>
                  <a:srgbClr val="000000"/>
                </a:solidFill>
                <a:latin typeface="DejaVuSansMono"/>
              </a:rPr>
              <a:t>puts </a:t>
            </a:r>
            <a:r>
              <a:rPr lang="en-US" sz="2900" i="1" dirty="0">
                <a:solidFill>
                  <a:srgbClr val="191191"/>
                </a:solidFill>
                <a:latin typeface="DejaVuSansMono-Oblique"/>
              </a:rPr>
              <a:t>"The object in 'person' is a </a:t>
            </a:r>
            <a:r>
              <a:rPr lang="en-US" sz="2900" dirty="0">
                <a:solidFill>
                  <a:srgbClr val="000000"/>
                </a:solidFill>
                <a:latin typeface="DejaVuSansMono"/>
              </a:rPr>
              <a:t>#{</a:t>
            </a:r>
            <a:r>
              <a:rPr lang="en-US" sz="2900" dirty="0" err="1">
                <a:solidFill>
                  <a:srgbClr val="000000"/>
                </a:solidFill>
                <a:latin typeface="DejaVuSansMono"/>
              </a:rPr>
              <a:t>person.class</a:t>
            </a:r>
            <a:r>
              <a:rPr lang="en-US" sz="2900" dirty="0">
                <a:solidFill>
                  <a:srgbClr val="000000"/>
                </a:solidFill>
                <a:latin typeface="DejaVuSansMono"/>
              </a:rPr>
              <a:t>}</a:t>
            </a:r>
            <a:r>
              <a:rPr lang="en-US" sz="2900" i="1" dirty="0">
                <a:solidFill>
                  <a:srgbClr val="191191"/>
                </a:solidFill>
                <a:latin typeface="DejaVuSansMono-Oblique"/>
              </a:rPr>
              <a:t>"</a:t>
            </a:r>
          </a:p>
          <a:p>
            <a:pPr marL="0" indent="0">
              <a:lnSpc>
                <a:spcPct val="120000"/>
              </a:lnSpc>
              <a:spcBef>
                <a:spcPts val="0"/>
              </a:spcBef>
              <a:buNone/>
            </a:pPr>
            <a:r>
              <a:rPr lang="en-US" sz="2900" dirty="0">
                <a:solidFill>
                  <a:srgbClr val="000000"/>
                </a:solidFill>
                <a:latin typeface="DejaVuSansMono"/>
              </a:rPr>
              <a:t>puts </a:t>
            </a:r>
            <a:r>
              <a:rPr lang="en-US" sz="2900" i="1" dirty="0">
                <a:solidFill>
                  <a:srgbClr val="191191"/>
                </a:solidFill>
                <a:latin typeface="DejaVuSansMono-Oblique"/>
              </a:rPr>
              <a:t>"The object has an id of </a:t>
            </a:r>
            <a:r>
              <a:rPr lang="en-US" sz="2900" dirty="0">
                <a:solidFill>
                  <a:srgbClr val="000000"/>
                </a:solidFill>
                <a:latin typeface="DejaVuSansMono"/>
              </a:rPr>
              <a:t>#{</a:t>
            </a:r>
            <a:r>
              <a:rPr lang="en-US" sz="2900" dirty="0" err="1">
                <a:solidFill>
                  <a:srgbClr val="000000"/>
                </a:solidFill>
                <a:latin typeface="DejaVuSansMono"/>
              </a:rPr>
              <a:t>person.object_id</a:t>
            </a:r>
            <a:r>
              <a:rPr lang="en-US" sz="2900" dirty="0">
                <a:solidFill>
                  <a:srgbClr val="000000"/>
                </a:solidFill>
                <a:latin typeface="DejaVuSansMono"/>
              </a:rPr>
              <a:t>}</a:t>
            </a:r>
            <a:r>
              <a:rPr lang="en-US" sz="2900" i="1" dirty="0">
                <a:solidFill>
                  <a:srgbClr val="191191"/>
                </a:solidFill>
                <a:latin typeface="DejaVuSansMono-Oblique"/>
              </a:rPr>
              <a:t>"</a:t>
            </a:r>
          </a:p>
          <a:p>
            <a:pPr marL="0" indent="0">
              <a:lnSpc>
                <a:spcPct val="120000"/>
              </a:lnSpc>
              <a:spcBef>
                <a:spcPts val="0"/>
              </a:spcBef>
              <a:buNone/>
            </a:pPr>
            <a:r>
              <a:rPr lang="en-US" sz="2900" dirty="0">
                <a:solidFill>
                  <a:srgbClr val="000000"/>
                </a:solidFill>
                <a:latin typeface="DejaVuSansMono"/>
              </a:rPr>
              <a:t>puts </a:t>
            </a:r>
            <a:r>
              <a:rPr lang="en-US" sz="2900" i="1" dirty="0">
                <a:solidFill>
                  <a:srgbClr val="191191"/>
                </a:solidFill>
                <a:latin typeface="DejaVuSansMono-Oblique"/>
              </a:rPr>
              <a:t>"and a value of '</a:t>
            </a:r>
            <a:r>
              <a:rPr lang="en-US" sz="2900" dirty="0">
                <a:solidFill>
                  <a:srgbClr val="000000"/>
                </a:solidFill>
                <a:latin typeface="DejaVuSansMono"/>
              </a:rPr>
              <a:t>#{person}</a:t>
            </a:r>
            <a:r>
              <a:rPr lang="en-US" sz="2900" i="1" dirty="0">
                <a:solidFill>
                  <a:srgbClr val="191191"/>
                </a:solidFill>
                <a:latin typeface="DejaVuSansMono-Oblique"/>
              </a:rPr>
              <a:t>’”</a:t>
            </a:r>
          </a:p>
          <a:p>
            <a:pPr marL="0" indent="0">
              <a:lnSpc>
                <a:spcPct val="120000"/>
              </a:lnSpc>
              <a:spcBef>
                <a:spcPts val="0"/>
              </a:spcBef>
              <a:buNone/>
            </a:pPr>
            <a:endParaRPr lang="es-CO" i="1" dirty="0">
              <a:solidFill>
                <a:srgbClr val="000000"/>
              </a:solidFill>
              <a:latin typeface="PalatinoLinotype-Italic"/>
            </a:endParaRPr>
          </a:p>
          <a:p>
            <a:pPr marL="0" indent="0">
              <a:lnSpc>
                <a:spcPct val="120000"/>
              </a:lnSpc>
              <a:spcBef>
                <a:spcPts val="0"/>
              </a:spcBef>
              <a:buNone/>
            </a:pPr>
            <a:r>
              <a:rPr lang="es-CO" sz="2900" i="1" dirty="0">
                <a:solidFill>
                  <a:srgbClr val="000000"/>
                </a:solidFill>
                <a:latin typeface="PalatinoLinotype-Italic"/>
              </a:rPr>
              <a:t>produces:</a:t>
            </a:r>
          </a:p>
          <a:p>
            <a:pPr marL="0" indent="0">
              <a:lnSpc>
                <a:spcPct val="120000"/>
              </a:lnSpc>
              <a:spcBef>
                <a:spcPts val="0"/>
              </a:spcBef>
              <a:buNone/>
            </a:pPr>
            <a:r>
              <a:rPr lang="en-US" sz="2900" dirty="0">
                <a:solidFill>
                  <a:srgbClr val="000000"/>
                </a:solidFill>
                <a:latin typeface="DejaVuSansMono"/>
              </a:rPr>
              <a:t>The object in 'person' is a String</a:t>
            </a:r>
          </a:p>
          <a:p>
            <a:pPr marL="0" indent="0">
              <a:lnSpc>
                <a:spcPct val="120000"/>
              </a:lnSpc>
              <a:spcBef>
                <a:spcPts val="0"/>
              </a:spcBef>
              <a:buNone/>
            </a:pPr>
            <a:r>
              <a:rPr lang="en-US" sz="2900" dirty="0">
                <a:solidFill>
                  <a:srgbClr val="000000"/>
                </a:solidFill>
                <a:latin typeface="DejaVuSansMono"/>
              </a:rPr>
              <a:t>The object has an id of 70230663692980</a:t>
            </a:r>
          </a:p>
          <a:p>
            <a:pPr marL="0" indent="0">
              <a:lnSpc>
                <a:spcPct val="120000"/>
              </a:lnSpc>
              <a:spcBef>
                <a:spcPts val="0"/>
              </a:spcBef>
              <a:buNone/>
            </a:pPr>
            <a:r>
              <a:rPr lang="en-US" sz="2900" dirty="0">
                <a:solidFill>
                  <a:srgbClr val="000000"/>
                </a:solidFill>
                <a:latin typeface="DejaVuSansMono"/>
              </a:rPr>
              <a:t>and a value of 'Tim’</a:t>
            </a:r>
          </a:p>
          <a:p>
            <a:pPr>
              <a:lnSpc>
                <a:spcPct val="120000"/>
              </a:lnSpc>
              <a:spcBef>
                <a:spcPts val="0"/>
              </a:spcBef>
            </a:pPr>
            <a:r>
              <a:rPr lang="en-US" sz="2900" dirty="0">
                <a:latin typeface="Helvetica" panose="020B0604020202020204" pitchFamily="34" charset="0"/>
                <a:cs typeface="Helvetica" panose="020B0604020202020204" pitchFamily="34" charset="0"/>
              </a:rPr>
              <a:t>On the first line, Ruby creates a new string object with the value Tim. A reference to this object is placed in the local variable person. A quick check shows that the variable has indeed taken on the personality of a string, with an object ID, a class, and a value.</a:t>
            </a:r>
          </a:p>
          <a:p>
            <a:pPr>
              <a:lnSpc>
                <a:spcPct val="120000"/>
              </a:lnSpc>
              <a:spcBef>
                <a:spcPts val="0"/>
              </a:spcBef>
            </a:pPr>
            <a:r>
              <a:rPr lang="en-US" sz="2900" dirty="0">
                <a:latin typeface="Helvetica" panose="020B0604020202020204" pitchFamily="34" charset="0"/>
                <a:cs typeface="Helvetica" panose="020B0604020202020204" pitchFamily="34" charset="0"/>
              </a:rPr>
              <a:t>So, is a variable an object? In Ruby, the answer is “no.” A variable is simply a reference to </a:t>
            </a:r>
            <a:r>
              <a:rPr lang="es-CO" sz="2900" dirty="0" err="1">
                <a:latin typeface="Helvetica" panose="020B0604020202020204" pitchFamily="34" charset="0"/>
                <a:cs typeface="Helvetica" panose="020B0604020202020204" pitchFamily="34" charset="0"/>
              </a:rPr>
              <a:t>an</a:t>
            </a:r>
            <a:r>
              <a:rPr lang="es-CO" sz="2900" dirty="0">
                <a:latin typeface="Helvetica" panose="020B0604020202020204" pitchFamily="34" charset="0"/>
                <a:cs typeface="Helvetica" panose="020B0604020202020204" pitchFamily="34" charset="0"/>
              </a:rPr>
              <a:t> </a:t>
            </a:r>
            <a:r>
              <a:rPr lang="es-CO" sz="2900" dirty="0" err="1">
                <a:latin typeface="Helvetica" panose="020B0604020202020204" pitchFamily="34" charset="0"/>
                <a:cs typeface="Helvetica" panose="020B0604020202020204" pitchFamily="34" charset="0"/>
              </a:rPr>
              <a:t>object</a:t>
            </a:r>
            <a:r>
              <a:rPr lang="es-CO" sz="2900" dirty="0">
                <a:latin typeface="Helvetica" panose="020B0604020202020204" pitchFamily="34" charset="0"/>
                <a:cs typeface="Helvetica" panose="020B0604020202020204" pitchFamily="34" charset="0"/>
              </a:rPr>
              <a:t>.</a:t>
            </a:r>
          </a:p>
        </p:txBody>
      </p:sp>
    </p:spTree>
    <p:extLst>
      <p:ext uri="{BB962C8B-B14F-4D97-AF65-F5344CB8AC3E}">
        <p14:creationId xmlns:p14="http://schemas.microsoft.com/office/powerpoint/2010/main" val="2238438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9396CC-51BF-4000-B41F-80EB7A56658A}"/>
              </a:ext>
            </a:extLst>
          </p:cNvPr>
          <p:cNvSpPr>
            <a:spLocks noGrp="1"/>
          </p:cNvSpPr>
          <p:nvPr>
            <p:ph type="title"/>
          </p:nvPr>
        </p:nvSpPr>
        <p:spPr/>
        <p:txBody>
          <a:bodyPr/>
          <a:lstStyle/>
          <a:p>
            <a:r>
              <a:rPr lang="es-CO" dirty="0">
                <a:latin typeface="Helvetica" panose="020B0604020202020204" pitchFamily="34" charset="0"/>
                <a:cs typeface="Helvetica" panose="020B0604020202020204" pitchFamily="34" charset="0"/>
              </a:rPr>
              <a:t>Variables</a:t>
            </a:r>
          </a:p>
        </p:txBody>
      </p:sp>
      <p:sp>
        <p:nvSpPr>
          <p:cNvPr id="3" name="Marcador de contenido 2">
            <a:extLst>
              <a:ext uri="{FF2B5EF4-FFF2-40B4-BE49-F238E27FC236}">
                <a16:creationId xmlns:a16="http://schemas.microsoft.com/office/drawing/2014/main" id="{81FD73DB-D0DA-4728-B95C-56296851E39D}"/>
              </a:ext>
            </a:extLst>
          </p:cNvPr>
          <p:cNvSpPr>
            <a:spLocks noGrp="1"/>
          </p:cNvSpPr>
          <p:nvPr>
            <p:ph idx="1"/>
          </p:nvPr>
        </p:nvSpPr>
        <p:spPr/>
        <p:txBody>
          <a:bodyPr>
            <a:normAutofit/>
          </a:bodyPr>
          <a:lstStyle/>
          <a:p>
            <a:pPr marL="0" indent="0">
              <a:buNone/>
            </a:pPr>
            <a:r>
              <a:rPr lang="es-CO" dirty="0" err="1">
                <a:solidFill>
                  <a:srgbClr val="000000"/>
                </a:solidFill>
                <a:latin typeface="DejaVuSansMono"/>
              </a:rPr>
              <a:t>person1</a:t>
            </a:r>
            <a:r>
              <a:rPr lang="es-CO" dirty="0">
                <a:solidFill>
                  <a:srgbClr val="000000"/>
                </a:solidFill>
                <a:latin typeface="DejaVuSansMono"/>
              </a:rPr>
              <a:t> = </a:t>
            </a:r>
            <a:r>
              <a:rPr lang="es-CO" i="1" dirty="0">
                <a:solidFill>
                  <a:srgbClr val="191191"/>
                </a:solidFill>
                <a:latin typeface="DejaVuSansMono-Oblique"/>
              </a:rPr>
              <a:t>"Tim"</a:t>
            </a:r>
          </a:p>
          <a:p>
            <a:pPr marL="0" indent="0">
              <a:buNone/>
            </a:pPr>
            <a:r>
              <a:rPr lang="es-CO" dirty="0" err="1">
                <a:solidFill>
                  <a:srgbClr val="000000"/>
                </a:solidFill>
                <a:latin typeface="DejaVuSansMono"/>
              </a:rPr>
              <a:t>person2</a:t>
            </a:r>
            <a:r>
              <a:rPr lang="es-CO" dirty="0">
                <a:solidFill>
                  <a:srgbClr val="000000"/>
                </a:solidFill>
                <a:latin typeface="DejaVuSansMono"/>
              </a:rPr>
              <a:t> = </a:t>
            </a:r>
            <a:r>
              <a:rPr lang="es-CO" dirty="0" err="1">
                <a:solidFill>
                  <a:srgbClr val="000000"/>
                </a:solidFill>
                <a:latin typeface="DejaVuSansMono"/>
              </a:rPr>
              <a:t>person1</a:t>
            </a:r>
            <a:endParaRPr lang="es-CO" dirty="0">
              <a:solidFill>
                <a:srgbClr val="000000"/>
              </a:solidFill>
              <a:latin typeface="DejaVuSansMono"/>
            </a:endParaRPr>
          </a:p>
          <a:p>
            <a:pPr marL="0" indent="0">
              <a:buNone/>
            </a:pPr>
            <a:r>
              <a:rPr lang="es-CO" dirty="0" err="1">
                <a:solidFill>
                  <a:srgbClr val="000000"/>
                </a:solidFill>
                <a:latin typeface="DejaVuSansMono"/>
              </a:rPr>
              <a:t>person1</a:t>
            </a:r>
            <a:r>
              <a:rPr lang="es-CO" dirty="0">
                <a:solidFill>
                  <a:srgbClr val="000000"/>
                </a:solidFill>
                <a:latin typeface="DejaVuSansMono"/>
              </a:rPr>
              <a:t>[0] = </a:t>
            </a:r>
            <a:r>
              <a:rPr lang="es-CO" i="1" dirty="0">
                <a:solidFill>
                  <a:srgbClr val="191191"/>
                </a:solidFill>
                <a:latin typeface="DejaVuSansMono-Oblique"/>
              </a:rPr>
              <a:t>'J'</a:t>
            </a:r>
          </a:p>
          <a:p>
            <a:pPr marL="0" indent="0">
              <a:buNone/>
            </a:pPr>
            <a:r>
              <a:rPr lang="es-CO" dirty="0" err="1">
                <a:solidFill>
                  <a:srgbClr val="000000"/>
                </a:solidFill>
                <a:latin typeface="DejaVuSansMono"/>
              </a:rPr>
              <a:t>puts</a:t>
            </a:r>
            <a:r>
              <a:rPr lang="es-CO" dirty="0">
                <a:solidFill>
                  <a:srgbClr val="000000"/>
                </a:solidFill>
                <a:latin typeface="DejaVuSansMono"/>
              </a:rPr>
              <a:t> </a:t>
            </a:r>
            <a:r>
              <a:rPr lang="es-CO" i="1" dirty="0">
                <a:solidFill>
                  <a:srgbClr val="191191"/>
                </a:solidFill>
                <a:latin typeface="DejaVuSansMono-Oblique"/>
              </a:rPr>
              <a:t>"</a:t>
            </a:r>
            <a:r>
              <a:rPr lang="es-CO" i="1" dirty="0" err="1">
                <a:solidFill>
                  <a:srgbClr val="191191"/>
                </a:solidFill>
                <a:latin typeface="DejaVuSansMono-Oblique"/>
              </a:rPr>
              <a:t>person1</a:t>
            </a:r>
            <a:r>
              <a:rPr lang="es-CO" i="1" dirty="0">
                <a:solidFill>
                  <a:srgbClr val="191191"/>
                </a:solidFill>
                <a:latin typeface="DejaVuSansMono-Oblique"/>
              </a:rPr>
              <a:t> </a:t>
            </a:r>
            <a:r>
              <a:rPr lang="es-CO" i="1" dirty="0" err="1">
                <a:solidFill>
                  <a:srgbClr val="191191"/>
                </a:solidFill>
                <a:latin typeface="DejaVuSansMono-Oblique"/>
              </a:rPr>
              <a:t>is</a:t>
            </a:r>
            <a:r>
              <a:rPr lang="es-CO" i="1" dirty="0">
                <a:solidFill>
                  <a:srgbClr val="191191"/>
                </a:solidFill>
                <a:latin typeface="DejaVuSansMono-Oblique"/>
              </a:rPr>
              <a:t> </a:t>
            </a:r>
            <a:r>
              <a:rPr lang="es-CO" dirty="0">
                <a:solidFill>
                  <a:srgbClr val="000000"/>
                </a:solidFill>
                <a:latin typeface="DejaVuSansMono"/>
              </a:rPr>
              <a:t>#{</a:t>
            </a:r>
            <a:r>
              <a:rPr lang="es-CO" dirty="0" err="1">
                <a:solidFill>
                  <a:srgbClr val="000000"/>
                </a:solidFill>
                <a:latin typeface="DejaVuSansMono"/>
              </a:rPr>
              <a:t>person1</a:t>
            </a:r>
            <a:r>
              <a:rPr lang="es-CO" dirty="0">
                <a:solidFill>
                  <a:srgbClr val="000000"/>
                </a:solidFill>
                <a:latin typeface="DejaVuSansMono"/>
              </a:rPr>
              <a:t>}</a:t>
            </a:r>
            <a:r>
              <a:rPr lang="es-CO" i="1" dirty="0">
                <a:solidFill>
                  <a:srgbClr val="191191"/>
                </a:solidFill>
                <a:latin typeface="DejaVuSansMono-Oblique"/>
              </a:rPr>
              <a:t>"</a:t>
            </a:r>
          </a:p>
          <a:p>
            <a:pPr marL="0" indent="0">
              <a:buNone/>
            </a:pPr>
            <a:r>
              <a:rPr lang="es-CO" dirty="0" err="1">
                <a:solidFill>
                  <a:srgbClr val="000000"/>
                </a:solidFill>
                <a:latin typeface="DejaVuSansMono"/>
              </a:rPr>
              <a:t>puts</a:t>
            </a:r>
            <a:r>
              <a:rPr lang="es-CO" dirty="0">
                <a:solidFill>
                  <a:srgbClr val="000000"/>
                </a:solidFill>
                <a:latin typeface="DejaVuSansMono"/>
              </a:rPr>
              <a:t> </a:t>
            </a:r>
            <a:r>
              <a:rPr lang="es-CO" i="1" dirty="0">
                <a:solidFill>
                  <a:srgbClr val="191191"/>
                </a:solidFill>
                <a:latin typeface="DejaVuSansMono-Oblique"/>
              </a:rPr>
              <a:t>"</a:t>
            </a:r>
            <a:r>
              <a:rPr lang="es-CO" i="1" dirty="0" err="1">
                <a:solidFill>
                  <a:srgbClr val="191191"/>
                </a:solidFill>
                <a:latin typeface="DejaVuSansMono-Oblique"/>
              </a:rPr>
              <a:t>person2</a:t>
            </a:r>
            <a:r>
              <a:rPr lang="es-CO" i="1" dirty="0">
                <a:solidFill>
                  <a:srgbClr val="191191"/>
                </a:solidFill>
                <a:latin typeface="DejaVuSansMono-Oblique"/>
              </a:rPr>
              <a:t> </a:t>
            </a:r>
            <a:r>
              <a:rPr lang="es-CO" i="1" dirty="0" err="1">
                <a:solidFill>
                  <a:srgbClr val="191191"/>
                </a:solidFill>
                <a:latin typeface="DejaVuSansMono-Oblique"/>
              </a:rPr>
              <a:t>is</a:t>
            </a:r>
            <a:r>
              <a:rPr lang="es-CO" i="1" dirty="0">
                <a:solidFill>
                  <a:srgbClr val="191191"/>
                </a:solidFill>
                <a:latin typeface="DejaVuSansMono-Oblique"/>
              </a:rPr>
              <a:t> </a:t>
            </a:r>
            <a:r>
              <a:rPr lang="es-CO" dirty="0">
                <a:solidFill>
                  <a:srgbClr val="000000"/>
                </a:solidFill>
                <a:latin typeface="DejaVuSansMono"/>
              </a:rPr>
              <a:t>#{</a:t>
            </a:r>
            <a:r>
              <a:rPr lang="es-CO" dirty="0" err="1">
                <a:solidFill>
                  <a:srgbClr val="000000"/>
                </a:solidFill>
                <a:latin typeface="DejaVuSansMono"/>
              </a:rPr>
              <a:t>person2</a:t>
            </a:r>
            <a:r>
              <a:rPr lang="es-CO" dirty="0">
                <a:solidFill>
                  <a:srgbClr val="000000"/>
                </a:solidFill>
                <a:latin typeface="DejaVuSansMono"/>
              </a:rPr>
              <a:t>}</a:t>
            </a:r>
            <a:r>
              <a:rPr lang="es-CO" i="1" dirty="0">
                <a:solidFill>
                  <a:srgbClr val="191191"/>
                </a:solidFill>
                <a:latin typeface="DejaVuSansMono-Oblique"/>
              </a:rPr>
              <a:t>"</a:t>
            </a:r>
          </a:p>
          <a:p>
            <a:pPr marL="0" indent="0">
              <a:buNone/>
            </a:pPr>
            <a:endParaRPr lang="es-CO" i="1" dirty="0">
              <a:solidFill>
                <a:srgbClr val="000000"/>
              </a:solidFill>
              <a:latin typeface="PalatinoLinotype-Italic"/>
            </a:endParaRPr>
          </a:p>
          <a:p>
            <a:pPr marL="0" indent="0">
              <a:buNone/>
            </a:pPr>
            <a:r>
              <a:rPr lang="es-CO" i="1" dirty="0">
                <a:solidFill>
                  <a:srgbClr val="000000"/>
                </a:solidFill>
                <a:latin typeface="PalatinoLinotype-Italic"/>
              </a:rPr>
              <a:t>produces:</a:t>
            </a:r>
          </a:p>
          <a:p>
            <a:pPr marL="0" indent="0">
              <a:buNone/>
            </a:pPr>
            <a:r>
              <a:rPr lang="es-CO" dirty="0" err="1">
                <a:solidFill>
                  <a:srgbClr val="000000"/>
                </a:solidFill>
                <a:latin typeface="DejaVuSansMono"/>
              </a:rPr>
              <a:t>person1</a:t>
            </a:r>
            <a:r>
              <a:rPr lang="es-CO" dirty="0">
                <a:solidFill>
                  <a:srgbClr val="000000"/>
                </a:solidFill>
                <a:latin typeface="DejaVuSansMono"/>
              </a:rPr>
              <a:t> </a:t>
            </a:r>
            <a:r>
              <a:rPr lang="es-CO" dirty="0" err="1">
                <a:solidFill>
                  <a:srgbClr val="000000"/>
                </a:solidFill>
                <a:latin typeface="DejaVuSansMono"/>
              </a:rPr>
              <a:t>is</a:t>
            </a:r>
            <a:r>
              <a:rPr lang="es-CO" dirty="0">
                <a:solidFill>
                  <a:srgbClr val="000000"/>
                </a:solidFill>
                <a:latin typeface="DejaVuSansMono"/>
              </a:rPr>
              <a:t> Jim</a:t>
            </a:r>
          </a:p>
          <a:p>
            <a:pPr marL="0" indent="0">
              <a:buNone/>
            </a:pPr>
            <a:r>
              <a:rPr lang="es-CO" dirty="0" err="1">
                <a:solidFill>
                  <a:srgbClr val="000000"/>
                </a:solidFill>
                <a:latin typeface="DejaVuSansMono"/>
              </a:rPr>
              <a:t>person2</a:t>
            </a:r>
            <a:r>
              <a:rPr lang="es-CO" dirty="0">
                <a:solidFill>
                  <a:srgbClr val="000000"/>
                </a:solidFill>
                <a:latin typeface="DejaVuSansMono"/>
              </a:rPr>
              <a:t> </a:t>
            </a:r>
            <a:r>
              <a:rPr lang="es-CO" dirty="0" err="1">
                <a:solidFill>
                  <a:srgbClr val="000000"/>
                </a:solidFill>
                <a:latin typeface="DejaVuSansMono"/>
              </a:rPr>
              <a:t>is</a:t>
            </a:r>
            <a:r>
              <a:rPr lang="es-CO" dirty="0">
                <a:solidFill>
                  <a:srgbClr val="000000"/>
                </a:solidFill>
                <a:latin typeface="DejaVuSansMono"/>
              </a:rPr>
              <a:t> Jim</a:t>
            </a:r>
            <a:endParaRPr lang="es-CO" dirty="0"/>
          </a:p>
        </p:txBody>
      </p:sp>
      <p:pic>
        <p:nvPicPr>
          <p:cNvPr id="4" name="Imagen 3">
            <a:extLst>
              <a:ext uri="{FF2B5EF4-FFF2-40B4-BE49-F238E27FC236}">
                <a16:creationId xmlns:a16="http://schemas.microsoft.com/office/drawing/2014/main" id="{D472BE5A-5CD4-452C-BBD5-297BEA6D4983}"/>
              </a:ext>
            </a:extLst>
          </p:cNvPr>
          <p:cNvPicPr>
            <a:picLocks noChangeAspect="1"/>
          </p:cNvPicPr>
          <p:nvPr/>
        </p:nvPicPr>
        <p:blipFill>
          <a:blip r:embed="rId2"/>
          <a:stretch>
            <a:fillRect/>
          </a:stretch>
        </p:blipFill>
        <p:spPr>
          <a:xfrm>
            <a:off x="6096000" y="2295318"/>
            <a:ext cx="4077956" cy="3005552"/>
          </a:xfrm>
          <a:prstGeom prst="rect">
            <a:avLst/>
          </a:prstGeom>
        </p:spPr>
      </p:pic>
    </p:spTree>
    <p:extLst>
      <p:ext uri="{BB962C8B-B14F-4D97-AF65-F5344CB8AC3E}">
        <p14:creationId xmlns:p14="http://schemas.microsoft.com/office/powerpoint/2010/main" val="3009776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E23E47-9117-4BB7-A5FA-3FB59BEBC1CF}"/>
              </a:ext>
            </a:extLst>
          </p:cNvPr>
          <p:cNvSpPr>
            <a:spLocks noGrp="1"/>
          </p:cNvSpPr>
          <p:nvPr>
            <p:ph type="title"/>
          </p:nvPr>
        </p:nvSpPr>
        <p:spPr/>
        <p:txBody>
          <a:bodyPr/>
          <a:lstStyle/>
          <a:p>
            <a:r>
              <a:rPr lang="es-CO" dirty="0"/>
              <a:t>Variables</a:t>
            </a:r>
          </a:p>
        </p:txBody>
      </p:sp>
      <p:sp>
        <p:nvSpPr>
          <p:cNvPr id="3" name="Marcador de contenido 2">
            <a:extLst>
              <a:ext uri="{FF2B5EF4-FFF2-40B4-BE49-F238E27FC236}">
                <a16:creationId xmlns:a16="http://schemas.microsoft.com/office/drawing/2014/main" id="{C8026652-187D-473A-A337-006E10639BAC}"/>
              </a:ext>
            </a:extLst>
          </p:cNvPr>
          <p:cNvSpPr>
            <a:spLocks noGrp="1"/>
          </p:cNvSpPr>
          <p:nvPr>
            <p:ph idx="1"/>
          </p:nvPr>
        </p:nvSpPr>
        <p:spPr>
          <a:xfrm>
            <a:off x="2589212" y="2133600"/>
            <a:ext cx="8915400" cy="3777622"/>
          </a:xfrm>
        </p:spPr>
        <p:txBody>
          <a:bodyPr/>
          <a:lstStyle/>
          <a:p>
            <a:r>
              <a:rPr lang="en-US" dirty="0"/>
              <a:t>In the previous example, for instance, you could avoid aliasing by using the </a:t>
            </a:r>
            <a:r>
              <a:rPr lang="en-US" dirty="0">
                <a:solidFill>
                  <a:schemeClr val="accent1">
                    <a:lumMod val="60000"/>
                    <a:lumOff val="40000"/>
                  </a:schemeClr>
                </a:solidFill>
              </a:rPr>
              <a:t>dup method of String</a:t>
            </a:r>
            <a:r>
              <a:rPr lang="en-US" dirty="0"/>
              <a:t>, which creates a new string object with identical contents:</a:t>
            </a:r>
          </a:p>
          <a:p>
            <a:pPr marL="0" indent="0">
              <a:buNone/>
            </a:pPr>
            <a:endParaRPr lang="es-CO" dirty="0"/>
          </a:p>
        </p:txBody>
      </p:sp>
      <p:sp>
        <p:nvSpPr>
          <p:cNvPr id="4" name="Rectángulo 3">
            <a:extLst>
              <a:ext uri="{FF2B5EF4-FFF2-40B4-BE49-F238E27FC236}">
                <a16:creationId xmlns:a16="http://schemas.microsoft.com/office/drawing/2014/main" id="{C90DA81D-CC9E-4114-AA50-3034BF5F7C2A}"/>
              </a:ext>
            </a:extLst>
          </p:cNvPr>
          <p:cNvSpPr/>
          <p:nvPr/>
        </p:nvSpPr>
        <p:spPr>
          <a:xfrm>
            <a:off x="4763293" y="2737607"/>
            <a:ext cx="2305877" cy="2031325"/>
          </a:xfrm>
          <a:prstGeom prst="rect">
            <a:avLst/>
          </a:prstGeom>
        </p:spPr>
        <p:txBody>
          <a:bodyPr wrap="square">
            <a:spAutoFit/>
          </a:bodyPr>
          <a:lstStyle/>
          <a:p>
            <a:r>
              <a:rPr lang="es-CO" sz="1400" dirty="0" err="1">
                <a:solidFill>
                  <a:srgbClr val="000000"/>
                </a:solidFill>
                <a:latin typeface="DejaVuSansMono"/>
              </a:rPr>
              <a:t>person1</a:t>
            </a:r>
            <a:r>
              <a:rPr lang="es-CO" sz="1400" dirty="0">
                <a:solidFill>
                  <a:srgbClr val="000000"/>
                </a:solidFill>
                <a:latin typeface="DejaVuSansMono"/>
              </a:rPr>
              <a:t> = </a:t>
            </a:r>
            <a:r>
              <a:rPr lang="es-CO" sz="1400" i="1" dirty="0">
                <a:solidFill>
                  <a:srgbClr val="191191"/>
                </a:solidFill>
                <a:latin typeface="DejaVuSansMono-Oblique"/>
              </a:rPr>
              <a:t>"Tim"</a:t>
            </a:r>
          </a:p>
          <a:p>
            <a:r>
              <a:rPr lang="es-CO" sz="1400" dirty="0" err="1">
                <a:solidFill>
                  <a:srgbClr val="000000"/>
                </a:solidFill>
                <a:latin typeface="DejaVuSansMono"/>
              </a:rPr>
              <a:t>person2</a:t>
            </a:r>
            <a:r>
              <a:rPr lang="es-CO" sz="1400" dirty="0">
                <a:solidFill>
                  <a:srgbClr val="000000"/>
                </a:solidFill>
                <a:latin typeface="DejaVuSansMono"/>
              </a:rPr>
              <a:t> = </a:t>
            </a:r>
            <a:r>
              <a:rPr lang="es-CO" sz="1400" dirty="0" err="1">
                <a:solidFill>
                  <a:schemeClr val="accent1">
                    <a:lumMod val="60000"/>
                    <a:lumOff val="40000"/>
                  </a:schemeClr>
                </a:solidFill>
                <a:latin typeface="DejaVuSansMono"/>
              </a:rPr>
              <a:t>person1.dup</a:t>
            </a:r>
            <a:endParaRPr lang="es-CO" sz="1400" dirty="0">
              <a:solidFill>
                <a:schemeClr val="accent1">
                  <a:lumMod val="60000"/>
                  <a:lumOff val="40000"/>
                </a:schemeClr>
              </a:solidFill>
              <a:latin typeface="DejaVuSansMono"/>
            </a:endParaRPr>
          </a:p>
          <a:p>
            <a:r>
              <a:rPr lang="es-CO" sz="1400" dirty="0" err="1">
                <a:solidFill>
                  <a:srgbClr val="000000"/>
                </a:solidFill>
                <a:latin typeface="DejaVuSansMono"/>
              </a:rPr>
              <a:t>person1</a:t>
            </a:r>
            <a:r>
              <a:rPr lang="es-CO" sz="1400" dirty="0">
                <a:solidFill>
                  <a:srgbClr val="000000"/>
                </a:solidFill>
                <a:latin typeface="DejaVuSansMono"/>
              </a:rPr>
              <a:t>[0] = </a:t>
            </a:r>
            <a:r>
              <a:rPr lang="es-CO" sz="1400" i="1" dirty="0">
                <a:solidFill>
                  <a:srgbClr val="191191"/>
                </a:solidFill>
                <a:latin typeface="DejaVuSansMono-Oblique"/>
              </a:rPr>
              <a:t>"J"</a:t>
            </a:r>
          </a:p>
          <a:p>
            <a:r>
              <a:rPr lang="es-CO" sz="1400" dirty="0" err="1">
                <a:solidFill>
                  <a:srgbClr val="000000"/>
                </a:solidFill>
                <a:latin typeface="DejaVuSansMono"/>
              </a:rPr>
              <a:t>puts</a:t>
            </a:r>
            <a:r>
              <a:rPr lang="es-CO" sz="1400" dirty="0">
                <a:solidFill>
                  <a:srgbClr val="000000"/>
                </a:solidFill>
                <a:latin typeface="DejaVuSansMono"/>
              </a:rPr>
              <a:t> </a:t>
            </a:r>
            <a:r>
              <a:rPr lang="es-CO" sz="1400" i="1" dirty="0">
                <a:solidFill>
                  <a:srgbClr val="191191"/>
                </a:solidFill>
                <a:latin typeface="DejaVuSansMono-Oblique"/>
              </a:rPr>
              <a:t>"</a:t>
            </a:r>
            <a:r>
              <a:rPr lang="es-CO" sz="1400" i="1" dirty="0" err="1">
                <a:solidFill>
                  <a:srgbClr val="191191"/>
                </a:solidFill>
                <a:latin typeface="DejaVuSansMono-Oblique"/>
              </a:rPr>
              <a:t>person1</a:t>
            </a:r>
            <a:r>
              <a:rPr lang="es-CO" sz="1400" i="1" dirty="0">
                <a:solidFill>
                  <a:srgbClr val="191191"/>
                </a:solidFill>
                <a:latin typeface="DejaVuSansMono-Oblique"/>
              </a:rPr>
              <a:t> </a:t>
            </a:r>
            <a:r>
              <a:rPr lang="es-CO" sz="1400" i="1" dirty="0" err="1">
                <a:solidFill>
                  <a:srgbClr val="191191"/>
                </a:solidFill>
                <a:latin typeface="DejaVuSansMono-Oblique"/>
              </a:rPr>
              <a:t>is</a:t>
            </a:r>
            <a:r>
              <a:rPr lang="es-CO" sz="1400" i="1" dirty="0">
                <a:solidFill>
                  <a:srgbClr val="191191"/>
                </a:solidFill>
                <a:latin typeface="DejaVuSansMono-Oblique"/>
              </a:rPr>
              <a:t> </a:t>
            </a:r>
            <a:r>
              <a:rPr lang="es-CO" sz="1400" dirty="0">
                <a:solidFill>
                  <a:srgbClr val="000000"/>
                </a:solidFill>
                <a:latin typeface="DejaVuSansMono"/>
              </a:rPr>
              <a:t>#{</a:t>
            </a:r>
            <a:r>
              <a:rPr lang="es-CO" sz="1400" dirty="0" err="1">
                <a:solidFill>
                  <a:srgbClr val="000000"/>
                </a:solidFill>
                <a:latin typeface="DejaVuSansMono"/>
              </a:rPr>
              <a:t>person1</a:t>
            </a:r>
            <a:r>
              <a:rPr lang="es-CO" sz="1400" dirty="0">
                <a:solidFill>
                  <a:srgbClr val="000000"/>
                </a:solidFill>
                <a:latin typeface="DejaVuSansMono"/>
              </a:rPr>
              <a:t>}</a:t>
            </a:r>
            <a:r>
              <a:rPr lang="es-CO" sz="1400" i="1" dirty="0">
                <a:solidFill>
                  <a:srgbClr val="191191"/>
                </a:solidFill>
                <a:latin typeface="DejaVuSansMono-Oblique"/>
              </a:rPr>
              <a:t>"</a:t>
            </a:r>
          </a:p>
          <a:p>
            <a:r>
              <a:rPr lang="es-CO" sz="1400" dirty="0" err="1">
                <a:solidFill>
                  <a:srgbClr val="000000"/>
                </a:solidFill>
                <a:latin typeface="DejaVuSansMono"/>
              </a:rPr>
              <a:t>puts</a:t>
            </a:r>
            <a:r>
              <a:rPr lang="es-CO" sz="1400" dirty="0">
                <a:solidFill>
                  <a:srgbClr val="000000"/>
                </a:solidFill>
                <a:latin typeface="DejaVuSansMono"/>
              </a:rPr>
              <a:t> </a:t>
            </a:r>
            <a:r>
              <a:rPr lang="es-CO" sz="1400" i="1" dirty="0">
                <a:solidFill>
                  <a:srgbClr val="191191"/>
                </a:solidFill>
                <a:latin typeface="DejaVuSansMono-Oblique"/>
              </a:rPr>
              <a:t>"</a:t>
            </a:r>
            <a:r>
              <a:rPr lang="es-CO" sz="1400" i="1" dirty="0" err="1">
                <a:solidFill>
                  <a:srgbClr val="191191"/>
                </a:solidFill>
                <a:latin typeface="DejaVuSansMono-Oblique"/>
              </a:rPr>
              <a:t>person2</a:t>
            </a:r>
            <a:r>
              <a:rPr lang="es-CO" sz="1400" i="1" dirty="0">
                <a:solidFill>
                  <a:srgbClr val="191191"/>
                </a:solidFill>
                <a:latin typeface="DejaVuSansMono-Oblique"/>
              </a:rPr>
              <a:t> </a:t>
            </a:r>
            <a:r>
              <a:rPr lang="es-CO" sz="1400" i="1" dirty="0" err="1">
                <a:solidFill>
                  <a:srgbClr val="191191"/>
                </a:solidFill>
                <a:latin typeface="DejaVuSansMono-Oblique"/>
              </a:rPr>
              <a:t>is</a:t>
            </a:r>
            <a:r>
              <a:rPr lang="es-CO" sz="1400" i="1" dirty="0">
                <a:solidFill>
                  <a:srgbClr val="191191"/>
                </a:solidFill>
                <a:latin typeface="DejaVuSansMono-Oblique"/>
              </a:rPr>
              <a:t> </a:t>
            </a:r>
            <a:r>
              <a:rPr lang="es-CO" sz="1400" dirty="0">
                <a:solidFill>
                  <a:srgbClr val="000000"/>
                </a:solidFill>
                <a:latin typeface="DejaVuSansMono"/>
              </a:rPr>
              <a:t>#{</a:t>
            </a:r>
            <a:r>
              <a:rPr lang="es-CO" sz="1400" dirty="0" err="1">
                <a:solidFill>
                  <a:srgbClr val="000000"/>
                </a:solidFill>
                <a:latin typeface="DejaVuSansMono"/>
              </a:rPr>
              <a:t>person2</a:t>
            </a:r>
            <a:r>
              <a:rPr lang="es-CO" sz="1400" dirty="0">
                <a:solidFill>
                  <a:srgbClr val="000000"/>
                </a:solidFill>
                <a:latin typeface="DejaVuSansMono"/>
              </a:rPr>
              <a:t>}</a:t>
            </a:r>
            <a:r>
              <a:rPr lang="es-CO" sz="1400" i="1" dirty="0">
                <a:solidFill>
                  <a:srgbClr val="191191"/>
                </a:solidFill>
                <a:latin typeface="DejaVuSansMono-Oblique"/>
              </a:rPr>
              <a:t>"</a:t>
            </a:r>
          </a:p>
          <a:p>
            <a:endParaRPr lang="es-CO" sz="1400" i="1" dirty="0">
              <a:solidFill>
                <a:srgbClr val="000000"/>
              </a:solidFill>
              <a:latin typeface="PalatinoLinotype-Italic"/>
            </a:endParaRPr>
          </a:p>
          <a:p>
            <a:r>
              <a:rPr lang="es-CO" sz="1400" i="1" dirty="0">
                <a:solidFill>
                  <a:srgbClr val="000000"/>
                </a:solidFill>
                <a:latin typeface="PalatinoLinotype-Italic"/>
              </a:rPr>
              <a:t>produces:</a:t>
            </a:r>
          </a:p>
          <a:p>
            <a:r>
              <a:rPr lang="es-CO" sz="1400" dirty="0" err="1">
                <a:solidFill>
                  <a:srgbClr val="000000"/>
                </a:solidFill>
                <a:latin typeface="DejaVuSansMono"/>
              </a:rPr>
              <a:t>person1</a:t>
            </a:r>
            <a:r>
              <a:rPr lang="es-CO" sz="1400" dirty="0">
                <a:solidFill>
                  <a:srgbClr val="000000"/>
                </a:solidFill>
                <a:latin typeface="DejaVuSansMono"/>
              </a:rPr>
              <a:t> </a:t>
            </a:r>
            <a:r>
              <a:rPr lang="es-CO" sz="1400" dirty="0" err="1">
                <a:solidFill>
                  <a:srgbClr val="000000"/>
                </a:solidFill>
                <a:latin typeface="DejaVuSansMono"/>
              </a:rPr>
              <a:t>is</a:t>
            </a:r>
            <a:r>
              <a:rPr lang="es-CO" sz="1400" dirty="0">
                <a:solidFill>
                  <a:srgbClr val="000000"/>
                </a:solidFill>
                <a:latin typeface="DejaVuSansMono"/>
              </a:rPr>
              <a:t> Jim</a:t>
            </a:r>
          </a:p>
          <a:p>
            <a:r>
              <a:rPr lang="es-CO" sz="1400" dirty="0" err="1">
                <a:solidFill>
                  <a:srgbClr val="000000"/>
                </a:solidFill>
                <a:latin typeface="DejaVuSansMono"/>
              </a:rPr>
              <a:t>person2</a:t>
            </a:r>
            <a:r>
              <a:rPr lang="es-CO" sz="1400" dirty="0">
                <a:solidFill>
                  <a:srgbClr val="000000"/>
                </a:solidFill>
                <a:latin typeface="DejaVuSansMono"/>
              </a:rPr>
              <a:t> </a:t>
            </a:r>
            <a:r>
              <a:rPr lang="es-CO" sz="1400" dirty="0" err="1">
                <a:solidFill>
                  <a:srgbClr val="000000"/>
                </a:solidFill>
                <a:latin typeface="DejaVuSansMono"/>
              </a:rPr>
              <a:t>is</a:t>
            </a:r>
            <a:r>
              <a:rPr lang="es-CO" sz="1400" dirty="0">
                <a:solidFill>
                  <a:srgbClr val="000000"/>
                </a:solidFill>
                <a:latin typeface="DejaVuSansMono"/>
              </a:rPr>
              <a:t> Tim</a:t>
            </a:r>
            <a:endParaRPr lang="es-CO" sz="1400" dirty="0"/>
          </a:p>
        </p:txBody>
      </p:sp>
      <p:sp>
        <p:nvSpPr>
          <p:cNvPr id="5" name="Rectángulo 4">
            <a:extLst>
              <a:ext uri="{FF2B5EF4-FFF2-40B4-BE49-F238E27FC236}">
                <a16:creationId xmlns:a16="http://schemas.microsoft.com/office/drawing/2014/main" id="{CFA5CA3E-9711-4515-9BCE-8E48BBF5B66B}"/>
              </a:ext>
            </a:extLst>
          </p:cNvPr>
          <p:cNvSpPr/>
          <p:nvPr/>
        </p:nvSpPr>
        <p:spPr>
          <a:xfrm>
            <a:off x="3530836" y="4711219"/>
            <a:ext cx="4028665" cy="1323439"/>
          </a:xfrm>
          <a:prstGeom prst="rect">
            <a:avLst/>
          </a:prstGeom>
        </p:spPr>
        <p:txBody>
          <a:bodyPr wrap="square">
            <a:spAutoFit/>
          </a:bodyPr>
          <a:lstStyle/>
          <a:p>
            <a:r>
              <a:rPr lang="en-US" sz="1600" dirty="0">
                <a:solidFill>
                  <a:schemeClr val="tx1">
                    <a:lumMod val="75000"/>
                    <a:lumOff val="25000"/>
                  </a:schemeClr>
                </a:solidFill>
              </a:rPr>
              <a:t>You can also prevent anyone from changing a particular object by </a:t>
            </a:r>
            <a:r>
              <a:rPr lang="en-US" sz="1600" dirty="0">
                <a:solidFill>
                  <a:schemeClr val="accent1">
                    <a:lumMod val="60000"/>
                    <a:lumOff val="40000"/>
                  </a:schemeClr>
                </a:solidFill>
              </a:rPr>
              <a:t>freezing</a:t>
            </a:r>
            <a:r>
              <a:rPr lang="en-US" sz="1600" dirty="0">
                <a:solidFill>
                  <a:schemeClr val="tx1">
                    <a:lumMod val="75000"/>
                    <a:lumOff val="25000"/>
                  </a:schemeClr>
                </a:solidFill>
              </a:rPr>
              <a:t> it. Attempt to alter a frozen object, and Ruby will raise a </a:t>
            </a:r>
            <a:r>
              <a:rPr lang="en-US" sz="1600" dirty="0" err="1">
                <a:solidFill>
                  <a:schemeClr val="accent1">
                    <a:lumMod val="60000"/>
                    <a:lumOff val="40000"/>
                  </a:schemeClr>
                </a:solidFill>
              </a:rPr>
              <a:t>RuntimeError</a:t>
            </a:r>
            <a:r>
              <a:rPr lang="en-US" sz="1600" dirty="0">
                <a:solidFill>
                  <a:schemeClr val="accent1">
                    <a:lumMod val="60000"/>
                    <a:lumOff val="40000"/>
                  </a:schemeClr>
                </a:solidFill>
              </a:rPr>
              <a:t> exception</a:t>
            </a:r>
            <a:r>
              <a:rPr lang="en-US" sz="1600" dirty="0">
                <a:solidFill>
                  <a:schemeClr val="tx1">
                    <a:lumMod val="75000"/>
                    <a:lumOff val="25000"/>
                  </a:schemeClr>
                </a:solidFill>
              </a:rPr>
              <a:t>:</a:t>
            </a:r>
            <a:endParaRPr lang="es-CO" sz="1600" dirty="0">
              <a:solidFill>
                <a:schemeClr val="tx1">
                  <a:lumMod val="75000"/>
                  <a:lumOff val="25000"/>
                </a:schemeClr>
              </a:solidFill>
            </a:endParaRPr>
          </a:p>
        </p:txBody>
      </p:sp>
      <p:sp>
        <p:nvSpPr>
          <p:cNvPr id="6" name="Rectángulo 5">
            <a:extLst>
              <a:ext uri="{FF2B5EF4-FFF2-40B4-BE49-F238E27FC236}">
                <a16:creationId xmlns:a16="http://schemas.microsoft.com/office/drawing/2014/main" id="{B2690F76-9FE1-4498-BEDC-1E74EAC85C32}"/>
              </a:ext>
            </a:extLst>
          </p:cNvPr>
          <p:cNvSpPr/>
          <p:nvPr/>
        </p:nvSpPr>
        <p:spPr>
          <a:xfrm>
            <a:off x="7428708" y="4022289"/>
            <a:ext cx="4075904" cy="2031325"/>
          </a:xfrm>
          <a:prstGeom prst="rect">
            <a:avLst/>
          </a:prstGeom>
        </p:spPr>
        <p:txBody>
          <a:bodyPr wrap="square">
            <a:spAutoFit/>
          </a:bodyPr>
          <a:lstStyle/>
          <a:p>
            <a:r>
              <a:rPr lang="es-CO" sz="1400" dirty="0" err="1">
                <a:solidFill>
                  <a:srgbClr val="000000"/>
                </a:solidFill>
                <a:latin typeface="DejaVuSansMono"/>
              </a:rPr>
              <a:t>person1</a:t>
            </a:r>
            <a:r>
              <a:rPr lang="es-CO" sz="1400" dirty="0">
                <a:solidFill>
                  <a:srgbClr val="000000"/>
                </a:solidFill>
                <a:latin typeface="DejaVuSansMono"/>
              </a:rPr>
              <a:t> = </a:t>
            </a:r>
            <a:r>
              <a:rPr lang="es-CO" sz="1400" i="1" dirty="0">
                <a:solidFill>
                  <a:srgbClr val="191191"/>
                </a:solidFill>
                <a:latin typeface="DejaVuSansMono-Oblique"/>
              </a:rPr>
              <a:t>"Tim"</a:t>
            </a:r>
          </a:p>
          <a:p>
            <a:r>
              <a:rPr lang="es-CO" sz="1400" dirty="0" err="1">
                <a:solidFill>
                  <a:srgbClr val="000000"/>
                </a:solidFill>
                <a:latin typeface="DejaVuSansMono"/>
              </a:rPr>
              <a:t>person2</a:t>
            </a:r>
            <a:r>
              <a:rPr lang="es-CO" sz="1400" dirty="0">
                <a:solidFill>
                  <a:srgbClr val="000000"/>
                </a:solidFill>
                <a:latin typeface="DejaVuSansMono"/>
              </a:rPr>
              <a:t> = </a:t>
            </a:r>
            <a:r>
              <a:rPr lang="es-CO" sz="1400" dirty="0" err="1">
                <a:solidFill>
                  <a:srgbClr val="000000"/>
                </a:solidFill>
                <a:latin typeface="DejaVuSansMono"/>
              </a:rPr>
              <a:t>person1</a:t>
            </a:r>
            <a:endParaRPr lang="es-CO" sz="1400" dirty="0">
              <a:solidFill>
                <a:srgbClr val="000000"/>
              </a:solidFill>
              <a:latin typeface="DejaVuSansMono"/>
            </a:endParaRPr>
          </a:p>
          <a:p>
            <a:r>
              <a:rPr lang="en-US" sz="1400" dirty="0" err="1">
                <a:solidFill>
                  <a:srgbClr val="000000"/>
                </a:solidFill>
                <a:latin typeface="DejaVuSansMono"/>
              </a:rPr>
              <a:t>person1.</a:t>
            </a:r>
            <a:r>
              <a:rPr lang="en-US" sz="1400" dirty="0" err="1">
                <a:solidFill>
                  <a:schemeClr val="accent1">
                    <a:lumMod val="60000"/>
                    <a:lumOff val="40000"/>
                  </a:schemeClr>
                </a:solidFill>
                <a:latin typeface="DejaVuSansMono"/>
              </a:rPr>
              <a:t>freeze</a:t>
            </a:r>
            <a:r>
              <a:rPr lang="en-US" sz="1400" dirty="0">
                <a:solidFill>
                  <a:srgbClr val="000000"/>
                </a:solidFill>
                <a:latin typeface="DejaVuSansMono"/>
              </a:rPr>
              <a:t> </a:t>
            </a:r>
            <a:r>
              <a:rPr lang="en-US" sz="1400" i="1" dirty="0">
                <a:solidFill>
                  <a:srgbClr val="0F7C0F"/>
                </a:solidFill>
                <a:latin typeface="DejaVuSansMono-Oblique"/>
              </a:rPr>
              <a:t># prevent modifications to the object</a:t>
            </a:r>
          </a:p>
          <a:p>
            <a:r>
              <a:rPr lang="es-CO" sz="1400" dirty="0" err="1">
                <a:solidFill>
                  <a:srgbClr val="000000"/>
                </a:solidFill>
                <a:latin typeface="DejaVuSansMono"/>
              </a:rPr>
              <a:t>person2</a:t>
            </a:r>
            <a:r>
              <a:rPr lang="es-CO" sz="1400" dirty="0">
                <a:solidFill>
                  <a:srgbClr val="000000"/>
                </a:solidFill>
                <a:latin typeface="DejaVuSansMono"/>
              </a:rPr>
              <a:t>[0] = </a:t>
            </a:r>
            <a:r>
              <a:rPr lang="es-CO" sz="1400" i="1" dirty="0">
                <a:solidFill>
                  <a:srgbClr val="191191"/>
                </a:solidFill>
                <a:latin typeface="DejaVuSansMono-Oblique"/>
              </a:rPr>
              <a:t>"J"</a:t>
            </a:r>
          </a:p>
          <a:p>
            <a:endParaRPr lang="es-CO" sz="1400" i="1" dirty="0">
              <a:solidFill>
                <a:srgbClr val="000000"/>
              </a:solidFill>
              <a:latin typeface="PalatinoLinotype-Italic"/>
            </a:endParaRPr>
          </a:p>
          <a:p>
            <a:r>
              <a:rPr lang="es-CO" sz="1400" i="1" dirty="0">
                <a:solidFill>
                  <a:srgbClr val="000000"/>
                </a:solidFill>
                <a:latin typeface="PalatinoLinotype-Italic"/>
              </a:rPr>
              <a:t>produces:</a:t>
            </a:r>
          </a:p>
          <a:p>
            <a:r>
              <a:rPr lang="en-US" sz="1400" dirty="0">
                <a:solidFill>
                  <a:schemeClr val="accent1">
                    <a:lumMod val="60000"/>
                    <a:lumOff val="40000"/>
                  </a:schemeClr>
                </a:solidFill>
                <a:latin typeface="DejaVuSansMono"/>
              </a:rPr>
              <a:t>from </a:t>
            </a:r>
            <a:r>
              <a:rPr lang="en-US" sz="1400" dirty="0" err="1">
                <a:solidFill>
                  <a:schemeClr val="accent1">
                    <a:lumMod val="60000"/>
                    <a:lumOff val="40000"/>
                  </a:schemeClr>
                </a:solidFill>
                <a:latin typeface="DejaVuSansMono"/>
              </a:rPr>
              <a:t>prog.rb:4:in</a:t>
            </a:r>
            <a:r>
              <a:rPr lang="en-US" sz="1400" dirty="0">
                <a:solidFill>
                  <a:schemeClr val="accent1">
                    <a:lumMod val="60000"/>
                    <a:lumOff val="40000"/>
                  </a:schemeClr>
                </a:solidFill>
                <a:latin typeface="DejaVuSansMono"/>
              </a:rPr>
              <a:t> `&lt;main&gt;'</a:t>
            </a:r>
          </a:p>
          <a:p>
            <a:r>
              <a:rPr lang="es-CO" sz="1400" dirty="0" err="1">
                <a:solidFill>
                  <a:schemeClr val="accent1">
                    <a:lumMod val="60000"/>
                    <a:lumOff val="40000"/>
                  </a:schemeClr>
                </a:solidFill>
                <a:latin typeface="DejaVuSansMono"/>
              </a:rPr>
              <a:t>prog.rb:4:in</a:t>
            </a:r>
            <a:r>
              <a:rPr lang="es-CO" sz="1400" dirty="0">
                <a:solidFill>
                  <a:schemeClr val="accent1">
                    <a:lumMod val="60000"/>
                    <a:lumOff val="40000"/>
                  </a:schemeClr>
                </a:solidFill>
                <a:latin typeface="DejaVuSansMono"/>
              </a:rPr>
              <a:t> `[]=': </a:t>
            </a:r>
            <a:r>
              <a:rPr lang="es-CO" sz="1400" dirty="0" err="1">
                <a:solidFill>
                  <a:schemeClr val="accent1">
                    <a:lumMod val="60000"/>
                    <a:lumOff val="40000"/>
                  </a:schemeClr>
                </a:solidFill>
                <a:latin typeface="DejaVuSansMono"/>
              </a:rPr>
              <a:t>can't</a:t>
            </a:r>
            <a:r>
              <a:rPr lang="es-CO" sz="1400" dirty="0">
                <a:solidFill>
                  <a:schemeClr val="accent1">
                    <a:lumMod val="60000"/>
                    <a:lumOff val="40000"/>
                  </a:schemeClr>
                </a:solidFill>
                <a:latin typeface="DejaVuSansMono"/>
              </a:rPr>
              <a:t> </a:t>
            </a:r>
            <a:r>
              <a:rPr lang="es-CO" sz="1400" dirty="0" err="1">
                <a:solidFill>
                  <a:schemeClr val="accent1">
                    <a:lumMod val="60000"/>
                    <a:lumOff val="40000"/>
                  </a:schemeClr>
                </a:solidFill>
                <a:latin typeface="DejaVuSansMono"/>
              </a:rPr>
              <a:t>modify</a:t>
            </a:r>
            <a:r>
              <a:rPr lang="es-CO" sz="1400" dirty="0">
                <a:solidFill>
                  <a:schemeClr val="accent1">
                    <a:lumMod val="60000"/>
                    <a:lumOff val="40000"/>
                  </a:schemeClr>
                </a:solidFill>
                <a:latin typeface="DejaVuSansMono"/>
              </a:rPr>
              <a:t> </a:t>
            </a:r>
            <a:r>
              <a:rPr lang="es-CO" sz="1400" dirty="0" err="1">
                <a:solidFill>
                  <a:schemeClr val="accent1">
                    <a:lumMod val="60000"/>
                    <a:lumOff val="40000"/>
                  </a:schemeClr>
                </a:solidFill>
                <a:latin typeface="DejaVuSansMono"/>
              </a:rPr>
              <a:t>frozen</a:t>
            </a:r>
            <a:r>
              <a:rPr lang="es-CO" sz="1400" dirty="0">
                <a:solidFill>
                  <a:schemeClr val="accent1">
                    <a:lumMod val="60000"/>
                    <a:lumOff val="40000"/>
                  </a:schemeClr>
                </a:solidFill>
                <a:latin typeface="DejaVuSansMono"/>
              </a:rPr>
              <a:t> </a:t>
            </a:r>
            <a:r>
              <a:rPr lang="es-CO" sz="1400" dirty="0" err="1">
                <a:solidFill>
                  <a:schemeClr val="accent1">
                    <a:lumMod val="60000"/>
                    <a:lumOff val="40000"/>
                  </a:schemeClr>
                </a:solidFill>
                <a:latin typeface="DejaVuSansMono"/>
              </a:rPr>
              <a:t>String</a:t>
            </a:r>
            <a:r>
              <a:rPr lang="es-CO" sz="1400" dirty="0">
                <a:solidFill>
                  <a:schemeClr val="accent1">
                    <a:lumMod val="60000"/>
                    <a:lumOff val="40000"/>
                  </a:schemeClr>
                </a:solidFill>
                <a:latin typeface="DejaVuSansMono"/>
              </a:rPr>
              <a:t> (</a:t>
            </a:r>
            <a:r>
              <a:rPr lang="es-CO" sz="1400" dirty="0" err="1">
                <a:solidFill>
                  <a:schemeClr val="accent1">
                    <a:lumMod val="60000"/>
                    <a:lumOff val="40000"/>
                  </a:schemeClr>
                </a:solidFill>
                <a:latin typeface="DejaVuSansMono"/>
              </a:rPr>
              <a:t>RuntimeError</a:t>
            </a:r>
            <a:r>
              <a:rPr lang="es-CO" sz="1400" dirty="0">
                <a:solidFill>
                  <a:schemeClr val="accent1">
                    <a:lumMod val="60000"/>
                    <a:lumOff val="40000"/>
                  </a:schemeClr>
                </a:solidFill>
                <a:latin typeface="DejaVuSansMono"/>
              </a:rPr>
              <a:t>)</a:t>
            </a:r>
            <a:endParaRPr lang="es-CO" sz="1400" dirty="0">
              <a:solidFill>
                <a:schemeClr val="accent1">
                  <a:lumMod val="60000"/>
                  <a:lumOff val="40000"/>
                </a:schemeClr>
              </a:solidFill>
            </a:endParaRPr>
          </a:p>
        </p:txBody>
      </p:sp>
    </p:spTree>
    <p:extLst>
      <p:ext uri="{BB962C8B-B14F-4D97-AF65-F5344CB8AC3E}">
        <p14:creationId xmlns:p14="http://schemas.microsoft.com/office/powerpoint/2010/main" val="1032193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B7A228-35F0-43FF-B22E-6FE6ECA14655}"/>
              </a:ext>
            </a:extLst>
          </p:cNvPr>
          <p:cNvSpPr>
            <a:spLocks noGrp="1"/>
          </p:cNvSpPr>
          <p:nvPr>
            <p:ph type="title"/>
          </p:nvPr>
        </p:nvSpPr>
        <p:spPr/>
        <p:txBody>
          <a:bodyPr/>
          <a:lstStyle/>
          <a:p>
            <a:r>
              <a:rPr lang="es-CO" dirty="0" err="1">
                <a:latin typeface="Helvetica" panose="020B0604020202020204" pitchFamily="34" charset="0"/>
                <a:cs typeface="Helvetica" panose="020B0604020202020204" pitchFamily="34" charset="0"/>
              </a:rPr>
              <a:t>Containers</a:t>
            </a:r>
            <a:r>
              <a:rPr lang="es-CO" dirty="0">
                <a:latin typeface="Helvetica" panose="020B0604020202020204" pitchFamily="34" charset="0"/>
                <a:cs typeface="Helvetica" panose="020B0604020202020204" pitchFamily="34" charset="0"/>
              </a:rPr>
              <a:t>, Blocks, and </a:t>
            </a:r>
            <a:r>
              <a:rPr lang="es-CO" dirty="0" err="1">
                <a:latin typeface="Helvetica" panose="020B0604020202020204" pitchFamily="34" charset="0"/>
                <a:cs typeface="Helvetica" panose="020B0604020202020204" pitchFamily="34" charset="0"/>
              </a:rPr>
              <a:t>Iterators</a:t>
            </a:r>
            <a:endParaRPr lang="es-CO" dirty="0">
              <a:latin typeface="Helvetica" panose="020B0604020202020204" pitchFamily="34" charset="0"/>
              <a:cs typeface="Helvetica" panose="020B0604020202020204" pitchFamily="34" charset="0"/>
            </a:endParaRPr>
          </a:p>
        </p:txBody>
      </p:sp>
      <p:sp>
        <p:nvSpPr>
          <p:cNvPr id="3" name="Marcador de contenido 2">
            <a:extLst>
              <a:ext uri="{FF2B5EF4-FFF2-40B4-BE49-F238E27FC236}">
                <a16:creationId xmlns:a16="http://schemas.microsoft.com/office/drawing/2014/main" id="{6675FB6F-323A-4F38-886A-E83960CB8EB3}"/>
              </a:ext>
            </a:extLst>
          </p:cNvPr>
          <p:cNvSpPr>
            <a:spLocks noGrp="1"/>
          </p:cNvSpPr>
          <p:nvPr>
            <p:ph idx="1"/>
          </p:nvPr>
        </p:nvSpPr>
        <p:spPr/>
        <p:txBody>
          <a:bodyPr/>
          <a:lstStyle/>
          <a:p>
            <a:r>
              <a:rPr lang="en-US" dirty="0">
                <a:latin typeface="Helvetica" panose="020B0604020202020204" pitchFamily="34" charset="0"/>
                <a:cs typeface="Helvetica" panose="020B0604020202020204" pitchFamily="34" charset="0"/>
              </a:rPr>
              <a:t>Ruby comes with two built-in classes to handle these collections</a:t>
            </a:r>
            <a:r>
              <a:rPr lang="en-US" dirty="0">
                <a:solidFill>
                  <a:schemeClr val="accent1">
                    <a:lumMod val="60000"/>
                    <a:lumOff val="40000"/>
                  </a:schemeClr>
                </a:solidFill>
                <a:latin typeface="Helvetica" panose="020B0604020202020204" pitchFamily="34" charset="0"/>
                <a:cs typeface="Helvetica" panose="020B0604020202020204" pitchFamily="34" charset="0"/>
              </a:rPr>
              <a:t>: arrays and hashes</a:t>
            </a:r>
            <a:r>
              <a:rPr lang="en-US" dirty="0">
                <a:latin typeface="Helvetica" panose="020B0604020202020204" pitchFamily="34" charset="0"/>
                <a:cs typeface="Helvetica" panose="020B0604020202020204" pitchFamily="34" charset="0"/>
              </a:rPr>
              <a:t>. Mastery of these two classes is key to being an effective Ruby programmer. This mastery may take some time, because both classes have large interfaces</a:t>
            </a:r>
          </a:p>
          <a:p>
            <a:r>
              <a:rPr lang="es-CO" dirty="0">
                <a:latin typeface="Helvetica" panose="020B0604020202020204" pitchFamily="34" charset="0"/>
                <a:cs typeface="Helvetica" panose="020B0604020202020204" pitchFamily="34" charset="0"/>
              </a:rPr>
              <a:t>Ruby </a:t>
            </a:r>
            <a:r>
              <a:rPr lang="en-US" dirty="0">
                <a:latin typeface="Helvetica" panose="020B0604020202020204" pitchFamily="34" charset="0"/>
                <a:cs typeface="Helvetica" panose="020B0604020202020204" pitchFamily="34" charset="0"/>
              </a:rPr>
              <a:t>also has a </a:t>
            </a:r>
            <a:r>
              <a:rPr lang="en-US" dirty="0">
                <a:solidFill>
                  <a:schemeClr val="accent1">
                    <a:lumMod val="60000"/>
                    <a:lumOff val="40000"/>
                  </a:schemeClr>
                </a:solidFill>
                <a:latin typeface="Helvetica" panose="020B0604020202020204" pitchFamily="34" charset="0"/>
                <a:cs typeface="Helvetica" panose="020B0604020202020204" pitchFamily="34" charset="0"/>
              </a:rPr>
              <a:t>block syntax </a:t>
            </a:r>
            <a:r>
              <a:rPr lang="en-US" dirty="0">
                <a:latin typeface="Helvetica" panose="020B0604020202020204" pitchFamily="34" charset="0"/>
                <a:cs typeface="Helvetica" panose="020B0604020202020204" pitchFamily="34" charset="0"/>
              </a:rPr>
              <a:t>that lets you encapsulate chunks of code. When paired with collections, these blocks become powerful iterator constructs.  blocks and iterators.</a:t>
            </a:r>
          </a:p>
          <a:p>
            <a:endParaRPr lang="es-CO"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271103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62807B-BCAB-4E79-837A-6AB77EF694AB}"/>
              </a:ext>
            </a:extLst>
          </p:cNvPr>
          <p:cNvSpPr>
            <a:spLocks noGrp="1"/>
          </p:cNvSpPr>
          <p:nvPr>
            <p:ph type="title"/>
          </p:nvPr>
        </p:nvSpPr>
        <p:spPr>
          <a:xfrm>
            <a:off x="2592925" y="624110"/>
            <a:ext cx="8911687" cy="1280890"/>
          </a:xfrm>
        </p:spPr>
        <p:txBody>
          <a:bodyPr/>
          <a:lstStyle/>
          <a:p>
            <a:r>
              <a:rPr lang="es-CO" dirty="0" err="1">
                <a:latin typeface="Helvetica" panose="020B0604020202020204" pitchFamily="34" charset="0"/>
                <a:cs typeface="Helvetica" panose="020B0604020202020204" pitchFamily="34" charset="0"/>
              </a:rPr>
              <a:t>Arrays</a:t>
            </a:r>
            <a:endParaRPr lang="es-CO" dirty="0">
              <a:latin typeface="Helvetica" panose="020B0604020202020204" pitchFamily="34" charset="0"/>
              <a:cs typeface="Helvetica" panose="020B0604020202020204" pitchFamily="34" charset="0"/>
            </a:endParaRPr>
          </a:p>
        </p:txBody>
      </p:sp>
      <p:sp>
        <p:nvSpPr>
          <p:cNvPr id="4" name="Rectángulo 3">
            <a:extLst>
              <a:ext uri="{FF2B5EF4-FFF2-40B4-BE49-F238E27FC236}">
                <a16:creationId xmlns:a16="http://schemas.microsoft.com/office/drawing/2014/main" id="{6FF1438F-72C4-4ED4-AA1A-F76D67C05DF1}"/>
              </a:ext>
            </a:extLst>
          </p:cNvPr>
          <p:cNvSpPr/>
          <p:nvPr/>
        </p:nvSpPr>
        <p:spPr>
          <a:xfrm>
            <a:off x="2862312" y="2175751"/>
            <a:ext cx="6096000" cy="3693319"/>
          </a:xfrm>
          <a:prstGeom prst="rect">
            <a:avLst/>
          </a:prstGeom>
        </p:spPr>
        <p:txBody>
          <a:bodyPr wrap="square">
            <a:spAutoFit/>
          </a:bodyPr>
          <a:lstStyle/>
          <a:p>
            <a:r>
              <a:rPr lang="es-CO" dirty="0">
                <a:solidFill>
                  <a:srgbClr val="000000"/>
                </a:solidFill>
                <a:latin typeface="DejaVuSansMono-Bold"/>
                <a:cs typeface="Helvetica" panose="020B0604020202020204" pitchFamily="34" charset="0"/>
              </a:rPr>
              <a:t>a = [ 3.14159, </a:t>
            </a:r>
            <a:r>
              <a:rPr lang="es-CO" i="1" dirty="0">
                <a:solidFill>
                  <a:srgbClr val="191191"/>
                </a:solidFill>
                <a:latin typeface="DejaVuSansMono-Bold"/>
                <a:cs typeface="Helvetica" panose="020B0604020202020204" pitchFamily="34" charset="0"/>
              </a:rPr>
              <a:t>"pie"</a:t>
            </a:r>
            <a:r>
              <a:rPr lang="es-CO" dirty="0">
                <a:solidFill>
                  <a:srgbClr val="000000"/>
                </a:solidFill>
                <a:latin typeface="DejaVuSansMono-Bold"/>
                <a:cs typeface="Helvetica" panose="020B0604020202020204" pitchFamily="34" charset="0"/>
              </a:rPr>
              <a:t>, 99 ]</a:t>
            </a:r>
          </a:p>
          <a:p>
            <a:r>
              <a:rPr lang="es-CO" dirty="0" err="1">
                <a:solidFill>
                  <a:srgbClr val="000000"/>
                </a:solidFill>
                <a:latin typeface="DejaVuSansMono-Bold"/>
                <a:cs typeface="Helvetica" panose="020B0604020202020204" pitchFamily="34" charset="0"/>
              </a:rPr>
              <a:t>a.class</a:t>
            </a:r>
            <a:r>
              <a:rPr lang="es-CO" dirty="0">
                <a:solidFill>
                  <a:srgbClr val="000000"/>
                </a:solidFill>
                <a:latin typeface="DejaVuSansMono-Bold"/>
                <a:cs typeface="Helvetica" panose="020B0604020202020204" pitchFamily="34" charset="0"/>
              </a:rPr>
              <a:t> </a:t>
            </a:r>
            <a:r>
              <a:rPr lang="es-CO" i="1" dirty="0">
                <a:solidFill>
                  <a:srgbClr val="0F7C0F"/>
                </a:solidFill>
                <a:latin typeface="DejaVuSansMono-Bold"/>
                <a:cs typeface="Helvetica" panose="020B0604020202020204" pitchFamily="34" charset="0"/>
              </a:rPr>
              <a:t># =&gt; Array</a:t>
            </a:r>
          </a:p>
          <a:p>
            <a:r>
              <a:rPr lang="es-CO" dirty="0" err="1">
                <a:solidFill>
                  <a:srgbClr val="000000"/>
                </a:solidFill>
                <a:latin typeface="DejaVuSansMono-Bold"/>
                <a:cs typeface="Helvetica" panose="020B0604020202020204" pitchFamily="34" charset="0"/>
              </a:rPr>
              <a:t>a.length</a:t>
            </a:r>
            <a:r>
              <a:rPr lang="es-CO" dirty="0">
                <a:solidFill>
                  <a:srgbClr val="000000"/>
                </a:solidFill>
                <a:latin typeface="DejaVuSansMono-Bold"/>
                <a:cs typeface="Helvetica" panose="020B0604020202020204" pitchFamily="34" charset="0"/>
              </a:rPr>
              <a:t> </a:t>
            </a:r>
            <a:r>
              <a:rPr lang="es-CO" i="1" dirty="0">
                <a:solidFill>
                  <a:srgbClr val="0F7C0F"/>
                </a:solidFill>
                <a:latin typeface="DejaVuSansMono-Bold"/>
                <a:cs typeface="Helvetica" panose="020B0604020202020204" pitchFamily="34" charset="0"/>
              </a:rPr>
              <a:t># =&gt; 3</a:t>
            </a:r>
          </a:p>
          <a:p>
            <a:r>
              <a:rPr lang="es-CO" dirty="0">
                <a:solidFill>
                  <a:srgbClr val="000000"/>
                </a:solidFill>
                <a:latin typeface="DejaVuSansMono-Bold"/>
                <a:cs typeface="Helvetica" panose="020B0604020202020204" pitchFamily="34" charset="0"/>
              </a:rPr>
              <a:t>a[0] </a:t>
            </a:r>
            <a:r>
              <a:rPr lang="es-CO" i="1" dirty="0">
                <a:solidFill>
                  <a:srgbClr val="0F7C0F"/>
                </a:solidFill>
                <a:latin typeface="DejaVuSansMono-Bold"/>
                <a:cs typeface="Helvetica" panose="020B0604020202020204" pitchFamily="34" charset="0"/>
              </a:rPr>
              <a:t># =&gt; 3.14159</a:t>
            </a:r>
          </a:p>
          <a:p>
            <a:r>
              <a:rPr lang="es-CO" dirty="0">
                <a:solidFill>
                  <a:srgbClr val="000000"/>
                </a:solidFill>
                <a:latin typeface="DejaVuSansMono-Bold"/>
                <a:cs typeface="Helvetica" panose="020B0604020202020204" pitchFamily="34" charset="0"/>
              </a:rPr>
              <a:t>a[1] </a:t>
            </a:r>
            <a:r>
              <a:rPr lang="es-CO" i="1" dirty="0">
                <a:solidFill>
                  <a:srgbClr val="0F7C0F"/>
                </a:solidFill>
                <a:latin typeface="DejaVuSansMono-Bold"/>
                <a:cs typeface="Helvetica" panose="020B0604020202020204" pitchFamily="34" charset="0"/>
              </a:rPr>
              <a:t># =&gt; "pie"</a:t>
            </a:r>
          </a:p>
          <a:p>
            <a:r>
              <a:rPr lang="es-CO" dirty="0">
                <a:solidFill>
                  <a:srgbClr val="000000"/>
                </a:solidFill>
                <a:latin typeface="DejaVuSansMono-Bold"/>
                <a:cs typeface="Helvetica" panose="020B0604020202020204" pitchFamily="34" charset="0"/>
              </a:rPr>
              <a:t>a[2] </a:t>
            </a:r>
            <a:r>
              <a:rPr lang="es-CO" i="1" dirty="0">
                <a:solidFill>
                  <a:srgbClr val="0F7C0F"/>
                </a:solidFill>
                <a:latin typeface="DejaVuSansMono-Bold"/>
                <a:cs typeface="Helvetica" panose="020B0604020202020204" pitchFamily="34" charset="0"/>
              </a:rPr>
              <a:t># =&gt; 99</a:t>
            </a:r>
          </a:p>
          <a:p>
            <a:r>
              <a:rPr lang="es-CO" dirty="0">
                <a:solidFill>
                  <a:srgbClr val="000000"/>
                </a:solidFill>
                <a:latin typeface="DejaVuSansMono-Bold"/>
                <a:cs typeface="Helvetica" panose="020B0604020202020204" pitchFamily="34" charset="0"/>
              </a:rPr>
              <a:t>a[3] </a:t>
            </a:r>
            <a:r>
              <a:rPr lang="es-CO" i="1" dirty="0">
                <a:solidFill>
                  <a:srgbClr val="0F7C0F"/>
                </a:solidFill>
                <a:latin typeface="DejaVuSansMono-Bold"/>
                <a:cs typeface="Helvetica" panose="020B0604020202020204" pitchFamily="34" charset="0"/>
              </a:rPr>
              <a:t># =&gt; </a:t>
            </a:r>
            <a:r>
              <a:rPr lang="es-CO" i="1" dirty="0" err="1">
                <a:solidFill>
                  <a:srgbClr val="0F7C0F"/>
                </a:solidFill>
                <a:latin typeface="DejaVuSansMono-Bold"/>
                <a:cs typeface="Helvetica" panose="020B0604020202020204" pitchFamily="34" charset="0"/>
              </a:rPr>
              <a:t>nil</a:t>
            </a:r>
            <a:endParaRPr lang="es-CO" i="1" dirty="0">
              <a:solidFill>
                <a:srgbClr val="0F7C0F"/>
              </a:solidFill>
              <a:latin typeface="DejaVuSansMono-Bold"/>
              <a:cs typeface="Helvetica" panose="020B0604020202020204" pitchFamily="34" charset="0"/>
            </a:endParaRPr>
          </a:p>
          <a:p>
            <a:r>
              <a:rPr lang="es-CO" dirty="0">
                <a:solidFill>
                  <a:srgbClr val="000000"/>
                </a:solidFill>
                <a:latin typeface="DejaVuSansMono-Bold"/>
                <a:cs typeface="Helvetica" panose="020B0604020202020204" pitchFamily="34" charset="0"/>
              </a:rPr>
              <a:t>b = </a:t>
            </a:r>
            <a:r>
              <a:rPr lang="es-CO" dirty="0" err="1">
                <a:solidFill>
                  <a:srgbClr val="000000"/>
                </a:solidFill>
                <a:latin typeface="DejaVuSansMono-Bold"/>
                <a:cs typeface="Helvetica" panose="020B0604020202020204" pitchFamily="34" charset="0"/>
              </a:rPr>
              <a:t>Array.new</a:t>
            </a:r>
            <a:endParaRPr lang="es-CO" dirty="0">
              <a:solidFill>
                <a:srgbClr val="000000"/>
              </a:solidFill>
              <a:latin typeface="DejaVuSansMono-Bold"/>
              <a:cs typeface="Helvetica" panose="020B0604020202020204" pitchFamily="34" charset="0"/>
            </a:endParaRPr>
          </a:p>
          <a:p>
            <a:r>
              <a:rPr lang="es-CO" dirty="0" err="1">
                <a:solidFill>
                  <a:srgbClr val="000000"/>
                </a:solidFill>
                <a:latin typeface="DejaVuSansMono-Bold"/>
                <a:cs typeface="Helvetica" panose="020B0604020202020204" pitchFamily="34" charset="0"/>
              </a:rPr>
              <a:t>b.class</a:t>
            </a:r>
            <a:r>
              <a:rPr lang="es-CO" dirty="0">
                <a:solidFill>
                  <a:srgbClr val="000000"/>
                </a:solidFill>
                <a:latin typeface="DejaVuSansMono-Bold"/>
                <a:cs typeface="Helvetica" panose="020B0604020202020204" pitchFamily="34" charset="0"/>
              </a:rPr>
              <a:t> </a:t>
            </a:r>
            <a:r>
              <a:rPr lang="es-CO" i="1" dirty="0">
                <a:solidFill>
                  <a:srgbClr val="0F7C0F"/>
                </a:solidFill>
                <a:latin typeface="DejaVuSansMono-Bold"/>
                <a:cs typeface="Helvetica" panose="020B0604020202020204" pitchFamily="34" charset="0"/>
              </a:rPr>
              <a:t># =&gt; Array</a:t>
            </a:r>
          </a:p>
          <a:p>
            <a:r>
              <a:rPr lang="es-CO" dirty="0" err="1">
                <a:solidFill>
                  <a:srgbClr val="000000"/>
                </a:solidFill>
                <a:latin typeface="DejaVuSansMono-Bold"/>
                <a:cs typeface="Helvetica" panose="020B0604020202020204" pitchFamily="34" charset="0"/>
              </a:rPr>
              <a:t>b.length</a:t>
            </a:r>
            <a:r>
              <a:rPr lang="es-CO" dirty="0">
                <a:solidFill>
                  <a:srgbClr val="000000"/>
                </a:solidFill>
                <a:latin typeface="DejaVuSansMono-Bold"/>
                <a:cs typeface="Helvetica" panose="020B0604020202020204" pitchFamily="34" charset="0"/>
              </a:rPr>
              <a:t> </a:t>
            </a:r>
            <a:r>
              <a:rPr lang="es-CO" i="1" dirty="0">
                <a:solidFill>
                  <a:srgbClr val="0F7C0F"/>
                </a:solidFill>
                <a:latin typeface="DejaVuSansMono-Bold"/>
                <a:cs typeface="Helvetica" panose="020B0604020202020204" pitchFamily="34" charset="0"/>
              </a:rPr>
              <a:t># =&gt; 0</a:t>
            </a:r>
          </a:p>
          <a:p>
            <a:r>
              <a:rPr lang="es-CO" dirty="0">
                <a:solidFill>
                  <a:srgbClr val="000000"/>
                </a:solidFill>
                <a:latin typeface="DejaVuSansMono-Bold"/>
                <a:cs typeface="Helvetica" panose="020B0604020202020204" pitchFamily="34" charset="0"/>
              </a:rPr>
              <a:t>b[0] = </a:t>
            </a:r>
            <a:r>
              <a:rPr lang="es-CO" i="1" dirty="0">
                <a:solidFill>
                  <a:srgbClr val="191191"/>
                </a:solidFill>
                <a:latin typeface="DejaVuSansMono-Bold"/>
                <a:cs typeface="Helvetica" panose="020B0604020202020204" pitchFamily="34" charset="0"/>
              </a:rPr>
              <a:t>"</a:t>
            </a:r>
            <a:r>
              <a:rPr lang="es-CO" i="1" dirty="0" err="1">
                <a:solidFill>
                  <a:srgbClr val="191191"/>
                </a:solidFill>
                <a:latin typeface="DejaVuSansMono-Bold"/>
                <a:cs typeface="Helvetica" panose="020B0604020202020204" pitchFamily="34" charset="0"/>
              </a:rPr>
              <a:t>second</a:t>
            </a:r>
            <a:r>
              <a:rPr lang="es-CO" i="1" dirty="0">
                <a:solidFill>
                  <a:srgbClr val="191191"/>
                </a:solidFill>
                <a:latin typeface="DejaVuSansMono-Bold"/>
                <a:cs typeface="Helvetica" panose="020B0604020202020204" pitchFamily="34" charset="0"/>
              </a:rPr>
              <a:t>"</a:t>
            </a:r>
          </a:p>
          <a:p>
            <a:r>
              <a:rPr lang="es-CO" dirty="0">
                <a:solidFill>
                  <a:srgbClr val="000000"/>
                </a:solidFill>
                <a:latin typeface="DejaVuSansMono-Bold"/>
                <a:cs typeface="Helvetica" panose="020B0604020202020204" pitchFamily="34" charset="0"/>
              </a:rPr>
              <a:t>b[1] = </a:t>
            </a:r>
            <a:r>
              <a:rPr lang="es-CO" i="1" dirty="0">
                <a:solidFill>
                  <a:srgbClr val="191191"/>
                </a:solidFill>
                <a:latin typeface="DejaVuSansMono-Bold"/>
                <a:cs typeface="Helvetica" panose="020B0604020202020204" pitchFamily="34" charset="0"/>
              </a:rPr>
              <a:t>"array"</a:t>
            </a:r>
          </a:p>
          <a:p>
            <a:r>
              <a:rPr lang="es-CO" dirty="0">
                <a:solidFill>
                  <a:srgbClr val="000000"/>
                </a:solidFill>
                <a:latin typeface="DejaVuSansMono-Bold"/>
                <a:cs typeface="Helvetica" panose="020B0604020202020204" pitchFamily="34" charset="0"/>
              </a:rPr>
              <a:t>b </a:t>
            </a:r>
            <a:r>
              <a:rPr lang="es-CO" i="1" dirty="0">
                <a:solidFill>
                  <a:srgbClr val="0F7C0F"/>
                </a:solidFill>
                <a:latin typeface="DejaVuSansMono-Bold"/>
                <a:cs typeface="Helvetica" panose="020B0604020202020204" pitchFamily="34" charset="0"/>
              </a:rPr>
              <a:t># =&gt; ["</a:t>
            </a:r>
            <a:r>
              <a:rPr lang="es-CO" i="1" dirty="0" err="1">
                <a:solidFill>
                  <a:srgbClr val="0F7C0F"/>
                </a:solidFill>
                <a:latin typeface="DejaVuSansMono-Bold"/>
                <a:cs typeface="Helvetica" panose="020B0604020202020204" pitchFamily="34" charset="0"/>
              </a:rPr>
              <a:t>second</a:t>
            </a:r>
            <a:r>
              <a:rPr lang="es-CO" i="1" dirty="0">
                <a:solidFill>
                  <a:srgbClr val="0F7C0F"/>
                </a:solidFill>
                <a:latin typeface="DejaVuSansMono-Bold"/>
                <a:cs typeface="Helvetica" panose="020B0604020202020204" pitchFamily="34" charset="0"/>
              </a:rPr>
              <a:t>", "array"]</a:t>
            </a:r>
            <a:endParaRPr lang="es-CO" dirty="0">
              <a:latin typeface="DejaVuSansMono-Bold"/>
              <a:cs typeface="Helvetica" panose="020B0604020202020204" pitchFamily="34" charset="0"/>
            </a:endParaRPr>
          </a:p>
        </p:txBody>
      </p:sp>
      <p:sp>
        <p:nvSpPr>
          <p:cNvPr id="6" name="Rectángulo 5">
            <a:extLst>
              <a:ext uri="{FF2B5EF4-FFF2-40B4-BE49-F238E27FC236}">
                <a16:creationId xmlns:a16="http://schemas.microsoft.com/office/drawing/2014/main" id="{03E7E624-08D1-449A-B9CA-CFBCB3C70439}"/>
              </a:ext>
            </a:extLst>
          </p:cNvPr>
          <p:cNvSpPr/>
          <p:nvPr/>
        </p:nvSpPr>
        <p:spPr>
          <a:xfrm>
            <a:off x="8958312" y="2133599"/>
            <a:ext cx="1924810" cy="954107"/>
          </a:xfrm>
          <a:prstGeom prst="rect">
            <a:avLst/>
          </a:prstGeom>
        </p:spPr>
        <p:txBody>
          <a:bodyPr wrap="square">
            <a:spAutoFit/>
          </a:bodyPr>
          <a:lstStyle/>
          <a:p>
            <a:r>
              <a:rPr lang="pt-BR" sz="1400" dirty="0">
                <a:solidFill>
                  <a:srgbClr val="000000"/>
                </a:solidFill>
                <a:latin typeface="DejaVuSansMono-Bold"/>
                <a:cs typeface="Helvetica" panose="020B0604020202020204" pitchFamily="34" charset="0"/>
              </a:rPr>
              <a:t>a = [ 1, 3, 5, 7, 9 ]</a:t>
            </a:r>
          </a:p>
          <a:p>
            <a:r>
              <a:rPr lang="es-CO" sz="1400" dirty="0">
                <a:solidFill>
                  <a:srgbClr val="000000"/>
                </a:solidFill>
                <a:latin typeface="DejaVuSansMono-Bold"/>
                <a:cs typeface="Helvetica" panose="020B0604020202020204" pitchFamily="34" charset="0"/>
              </a:rPr>
              <a:t>a[-1] </a:t>
            </a:r>
            <a:r>
              <a:rPr lang="es-CO" sz="1400" i="1" dirty="0">
                <a:solidFill>
                  <a:srgbClr val="0F7C0F"/>
                </a:solidFill>
                <a:latin typeface="DejaVuSansMono-Bold"/>
                <a:cs typeface="Helvetica" panose="020B0604020202020204" pitchFamily="34" charset="0"/>
              </a:rPr>
              <a:t># =&gt; 9</a:t>
            </a:r>
          </a:p>
          <a:p>
            <a:r>
              <a:rPr lang="es-CO" sz="1400" dirty="0">
                <a:solidFill>
                  <a:srgbClr val="000000"/>
                </a:solidFill>
                <a:latin typeface="DejaVuSansMono-Bold"/>
                <a:cs typeface="Helvetica" panose="020B0604020202020204" pitchFamily="34" charset="0"/>
              </a:rPr>
              <a:t>a[-2] </a:t>
            </a:r>
            <a:r>
              <a:rPr lang="es-CO" sz="1400" i="1" dirty="0">
                <a:solidFill>
                  <a:srgbClr val="0F7C0F"/>
                </a:solidFill>
                <a:latin typeface="DejaVuSansMono-Bold"/>
                <a:cs typeface="Helvetica" panose="020B0604020202020204" pitchFamily="34" charset="0"/>
              </a:rPr>
              <a:t># =&gt; 7</a:t>
            </a:r>
          </a:p>
          <a:p>
            <a:r>
              <a:rPr lang="es-CO" sz="1400" dirty="0">
                <a:solidFill>
                  <a:srgbClr val="000000"/>
                </a:solidFill>
                <a:latin typeface="DejaVuSansMono-Bold"/>
                <a:cs typeface="Helvetica" panose="020B0604020202020204" pitchFamily="34" charset="0"/>
              </a:rPr>
              <a:t>a[-99] </a:t>
            </a:r>
            <a:r>
              <a:rPr lang="es-CO" sz="1400" i="1" dirty="0">
                <a:solidFill>
                  <a:srgbClr val="0F7C0F"/>
                </a:solidFill>
                <a:latin typeface="DejaVuSansMono-Bold"/>
                <a:cs typeface="Helvetica" panose="020B0604020202020204" pitchFamily="34" charset="0"/>
              </a:rPr>
              <a:t># =&gt; </a:t>
            </a:r>
            <a:r>
              <a:rPr lang="es-CO" sz="1400" i="1" dirty="0" err="1">
                <a:solidFill>
                  <a:srgbClr val="0F7C0F"/>
                </a:solidFill>
                <a:latin typeface="DejaVuSansMono-Bold"/>
                <a:cs typeface="Helvetica" panose="020B0604020202020204" pitchFamily="34" charset="0"/>
              </a:rPr>
              <a:t>nil</a:t>
            </a:r>
            <a:endParaRPr lang="es-CO" sz="1400" dirty="0">
              <a:latin typeface="DejaVuSansMono-Bold"/>
              <a:cs typeface="Helvetica" panose="020B0604020202020204" pitchFamily="34" charset="0"/>
            </a:endParaRPr>
          </a:p>
        </p:txBody>
      </p:sp>
      <p:sp>
        <p:nvSpPr>
          <p:cNvPr id="7" name="Rectángulo 6">
            <a:extLst>
              <a:ext uri="{FF2B5EF4-FFF2-40B4-BE49-F238E27FC236}">
                <a16:creationId xmlns:a16="http://schemas.microsoft.com/office/drawing/2014/main" id="{1C3D5742-DAC8-4BE8-8238-7091929EC48F}"/>
              </a:ext>
            </a:extLst>
          </p:cNvPr>
          <p:cNvSpPr/>
          <p:nvPr/>
        </p:nvSpPr>
        <p:spPr>
          <a:xfrm>
            <a:off x="5654538" y="2161429"/>
            <a:ext cx="3225281" cy="738664"/>
          </a:xfrm>
          <a:prstGeom prst="rect">
            <a:avLst/>
          </a:prstGeom>
        </p:spPr>
        <p:txBody>
          <a:bodyPr wrap="square">
            <a:spAutoFit/>
          </a:bodyPr>
          <a:lstStyle/>
          <a:p>
            <a:r>
              <a:rPr lang="es-CO" sz="1400" dirty="0" err="1">
                <a:solidFill>
                  <a:schemeClr val="tx1">
                    <a:lumMod val="75000"/>
                    <a:lumOff val="25000"/>
                  </a:schemeClr>
                </a:solidFill>
                <a:latin typeface="Helvetica" panose="020B0604020202020204" pitchFamily="34" charset="0"/>
                <a:cs typeface="Helvetica" panose="020B0604020202020204" pitchFamily="34" charset="0"/>
              </a:rPr>
              <a:t>Index</a:t>
            </a:r>
            <a:r>
              <a:rPr lang="es-CO" sz="1400" dirty="0">
                <a:solidFill>
                  <a:schemeClr val="tx1">
                    <a:lumMod val="75000"/>
                    <a:lumOff val="25000"/>
                  </a:schemeClr>
                </a:solidFill>
                <a:latin typeface="Helvetica" panose="020B0604020202020204" pitchFamily="34" charset="0"/>
                <a:cs typeface="Helvetica" panose="020B0604020202020204" pitchFamily="34" charset="0"/>
              </a:rPr>
              <a:t> </a:t>
            </a:r>
            <a:r>
              <a:rPr lang="es-CO" sz="1400" dirty="0" err="1">
                <a:solidFill>
                  <a:schemeClr val="tx1">
                    <a:lumMod val="75000"/>
                    <a:lumOff val="25000"/>
                  </a:schemeClr>
                </a:solidFill>
                <a:latin typeface="Helvetica" panose="020B0604020202020204" pitchFamily="34" charset="0"/>
                <a:cs typeface="Helvetica" panose="020B0604020202020204" pitchFamily="34" charset="0"/>
              </a:rPr>
              <a:t>an</a:t>
            </a:r>
            <a:r>
              <a:rPr lang="es-CO" sz="1400" dirty="0">
                <a:solidFill>
                  <a:schemeClr val="tx1">
                    <a:lumMod val="75000"/>
                    <a:lumOff val="25000"/>
                  </a:schemeClr>
                </a:solidFill>
                <a:latin typeface="Helvetica" panose="020B0604020202020204" pitchFamily="34" charset="0"/>
                <a:cs typeface="Helvetica" panose="020B0604020202020204" pitchFamily="34" charset="0"/>
              </a:rPr>
              <a:t> array </a:t>
            </a:r>
            <a:r>
              <a:rPr lang="es-CO" sz="1400" dirty="0" err="1">
                <a:solidFill>
                  <a:schemeClr val="tx1">
                    <a:lumMod val="75000"/>
                    <a:lumOff val="25000"/>
                  </a:schemeClr>
                </a:solidFill>
                <a:latin typeface="Helvetica" panose="020B0604020202020204" pitchFamily="34" charset="0"/>
                <a:cs typeface="Helvetica" panose="020B0604020202020204" pitchFamily="34" charset="0"/>
              </a:rPr>
              <a:t>with</a:t>
            </a:r>
            <a:endParaRPr lang="es-CO" sz="1400" dirty="0">
              <a:solidFill>
                <a:schemeClr val="tx1">
                  <a:lumMod val="75000"/>
                  <a:lumOff val="25000"/>
                </a:schemeClr>
              </a:solidFill>
              <a:latin typeface="Helvetica" panose="020B0604020202020204" pitchFamily="34" charset="0"/>
              <a:cs typeface="Helvetica" panose="020B0604020202020204" pitchFamily="34" charset="0"/>
            </a:endParaRPr>
          </a:p>
          <a:p>
            <a:r>
              <a:rPr lang="en-US" sz="1400" dirty="0">
                <a:solidFill>
                  <a:schemeClr val="tx1">
                    <a:lumMod val="75000"/>
                    <a:lumOff val="25000"/>
                  </a:schemeClr>
                </a:solidFill>
                <a:latin typeface="Helvetica" panose="020B0604020202020204" pitchFamily="34" charset="0"/>
                <a:cs typeface="Helvetica" panose="020B0604020202020204" pitchFamily="34" charset="0"/>
              </a:rPr>
              <a:t>a negative integer, and it counts from the end.</a:t>
            </a:r>
            <a:endParaRPr lang="es-CO" sz="1400"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9" name="Rectángulo 8">
            <a:extLst>
              <a:ext uri="{FF2B5EF4-FFF2-40B4-BE49-F238E27FC236}">
                <a16:creationId xmlns:a16="http://schemas.microsoft.com/office/drawing/2014/main" id="{D1B130DB-82F3-46C5-8AEE-1376998511C0}"/>
              </a:ext>
            </a:extLst>
          </p:cNvPr>
          <p:cNvSpPr/>
          <p:nvPr/>
        </p:nvSpPr>
        <p:spPr>
          <a:xfrm>
            <a:off x="8958312" y="3278264"/>
            <a:ext cx="2120663" cy="954107"/>
          </a:xfrm>
          <a:prstGeom prst="rect">
            <a:avLst/>
          </a:prstGeom>
        </p:spPr>
        <p:txBody>
          <a:bodyPr wrap="square">
            <a:spAutoFit/>
          </a:bodyPr>
          <a:lstStyle/>
          <a:p>
            <a:r>
              <a:rPr lang="pt-BR" sz="1400" dirty="0">
                <a:solidFill>
                  <a:srgbClr val="000000"/>
                </a:solidFill>
                <a:latin typeface="DejaVuSansMono-Bold"/>
                <a:cs typeface="Helvetica" panose="020B0604020202020204" pitchFamily="34" charset="0"/>
              </a:rPr>
              <a:t>a = [ 1, 3, 5, 7, 9 ]</a:t>
            </a:r>
          </a:p>
          <a:p>
            <a:r>
              <a:rPr lang="pt-BR" sz="1400" dirty="0">
                <a:solidFill>
                  <a:srgbClr val="000000"/>
                </a:solidFill>
                <a:latin typeface="DejaVuSansMono-Bold"/>
                <a:cs typeface="Helvetica" panose="020B0604020202020204" pitchFamily="34" charset="0"/>
              </a:rPr>
              <a:t>a[1, 3] </a:t>
            </a:r>
            <a:r>
              <a:rPr lang="pt-BR" sz="1400" i="1" dirty="0">
                <a:solidFill>
                  <a:srgbClr val="0F7C0F"/>
                </a:solidFill>
                <a:latin typeface="DejaVuSansMono-Bold"/>
                <a:cs typeface="Helvetica" panose="020B0604020202020204" pitchFamily="34" charset="0"/>
              </a:rPr>
              <a:t># =&gt; [3, 5, 7]</a:t>
            </a:r>
          </a:p>
          <a:p>
            <a:r>
              <a:rPr lang="es-CO" sz="1400" dirty="0">
                <a:solidFill>
                  <a:srgbClr val="000000"/>
                </a:solidFill>
                <a:latin typeface="DejaVuSansMono-Bold"/>
                <a:cs typeface="Helvetica" panose="020B0604020202020204" pitchFamily="34" charset="0"/>
              </a:rPr>
              <a:t>a[3, 1] </a:t>
            </a:r>
            <a:r>
              <a:rPr lang="es-CO" sz="1400" i="1" dirty="0">
                <a:solidFill>
                  <a:srgbClr val="0F7C0F"/>
                </a:solidFill>
                <a:latin typeface="DejaVuSansMono-Bold"/>
                <a:cs typeface="Helvetica" panose="020B0604020202020204" pitchFamily="34" charset="0"/>
              </a:rPr>
              <a:t># =&gt; [7]</a:t>
            </a:r>
          </a:p>
          <a:p>
            <a:r>
              <a:rPr lang="pt-BR" sz="1400" dirty="0">
                <a:solidFill>
                  <a:srgbClr val="000000"/>
                </a:solidFill>
                <a:latin typeface="DejaVuSansMono-Bold"/>
                <a:cs typeface="Helvetica" panose="020B0604020202020204" pitchFamily="34" charset="0"/>
              </a:rPr>
              <a:t>a[-3, 2] </a:t>
            </a:r>
            <a:r>
              <a:rPr lang="pt-BR" sz="1400" i="1" dirty="0">
                <a:solidFill>
                  <a:srgbClr val="0F7C0F"/>
                </a:solidFill>
                <a:latin typeface="DejaVuSansMono-Bold"/>
                <a:cs typeface="Helvetica" panose="020B0604020202020204" pitchFamily="34" charset="0"/>
              </a:rPr>
              <a:t># =&gt; [5, 7]</a:t>
            </a:r>
            <a:endParaRPr lang="es-CO" sz="1400" dirty="0">
              <a:latin typeface="DejaVuSansMono-Bold"/>
              <a:cs typeface="Helvetica" panose="020B0604020202020204" pitchFamily="34" charset="0"/>
            </a:endParaRPr>
          </a:p>
        </p:txBody>
      </p:sp>
      <p:sp>
        <p:nvSpPr>
          <p:cNvPr id="10" name="Rectángulo 9">
            <a:extLst>
              <a:ext uri="{FF2B5EF4-FFF2-40B4-BE49-F238E27FC236}">
                <a16:creationId xmlns:a16="http://schemas.microsoft.com/office/drawing/2014/main" id="{FB51BD90-F736-4E34-A3BB-27C4FC01449F}"/>
              </a:ext>
            </a:extLst>
          </p:cNvPr>
          <p:cNvSpPr/>
          <p:nvPr/>
        </p:nvSpPr>
        <p:spPr>
          <a:xfrm>
            <a:off x="5654538" y="3342161"/>
            <a:ext cx="3225282" cy="523220"/>
          </a:xfrm>
          <a:prstGeom prst="rect">
            <a:avLst/>
          </a:prstGeom>
        </p:spPr>
        <p:txBody>
          <a:bodyPr wrap="square">
            <a:spAutoFit/>
          </a:bodyPr>
          <a:lstStyle/>
          <a:p>
            <a:r>
              <a:rPr lang="en-US" sz="1400" dirty="0">
                <a:solidFill>
                  <a:schemeClr val="tx1">
                    <a:lumMod val="75000"/>
                    <a:lumOff val="25000"/>
                  </a:schemeClr>
                </a:solidFill>
                <a:latin typeface="Helvetica" panose="020B0604020202020204" pitchFamily="34" charset="0"/>
                <a:cs typeface="Helvetica" panose="020B0604020202020204" pitchFamily="34" charset="0"/>
              </a:rPr>
              <a:t>You can also index arrays with a pair of numbers, [</a:t>
            </a:r>
            <a:r>
              <a:rPr lang="en-US" sz="1400" dirty="0" err="1">
                <a:solidFill>
                  <a:schemeClr val="tx1">
                    <a:lumMod val="75000"/>
                    <a:lumOff val="25000"/>
                  </a:schemeClr>
                </a:solidFill>
                <a:latin typeface="Helvetica" panose="020B0604020202020204" pitchFamily="34" charset="0"/>
                <a:cs typeface="Helvetica" panose="020B0604020202020204" pitchFamily="34" charset="0"/>
              </a:rPr>
              <a:t>start,count</a:t>
            </a:r>
            <a:r>
              <a:rPr lang="en-US" sz="1400" dirty="0">
                <a:solidFill>
                  <a:schemeClr val="tx1">
                    <a:lumMod val="75000"/>
                    <a:lumOff val="25000"/>
                  </a:schemeClr>
                </a:solidFill>
                <a:latin typeface="Helvetica" panose="020B0604020202020204" pitchFamily="34" charset="0"/>
                <a:cs typeface="Helvetica" panose="020B0604020202020204" pitchFamily="34" charset="0"/>
              </a:rPr>
              <a:t>].</a:t>
            </a:r>
            <a:endParaRPr lang="es-CO" sz="1400"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11" name="Rectángulo 10">
            <a:extLst>
              <a:ext uri="{FF2B5EF4-FFF2-40B4-BE49-F238E27FC236}">
                <a16:creationId xmlns:a16="http://schemas.microsoft.com/office/drawing/2014/main" id="{EAE8CCA6-97D4-4D5F-B0A7-EC3956362374}"/>
              </a:ext>
            </a:extLst>
          </p:cNvPr>
          <p:cNvSpPr/>
          <p:nvPr/>
        </p:nvSpPr>
        <p:spPr>
          <a:xfrm>
            <a:off x="5654539" y="4426540"/>
            <a:ext cx="3225282" cy="1384995"/>
          </a:xfrm>
          <a:prstGeom prst="rect">
            <a:avLst/>
          </a:prstGeom>
        </p:spPr>
        <p:txBody>
          <a:bodyPr wrap="square">
            <a:spAutoFit/>
          </a:bodyPr>
          <a:lstStyle/>
          <a:p>
            <a:r>
              <a:rPr lang="en-US" sz="1400" dirty="0">
                <a:solidFill>
                  <a:schemeClr val="tx1">
                    <a:lumMod val="75000"/>
                    <a:lumOff val="25000"/>
                  </a:schemeClr>
                </a:solidFill>
                <a:latin typeface="Helvetica" panose="020B0604020202020204" pitchFamily="34" charset="0"/>
                <a:cs typeface="Helvetica" panose="020B0604020202020204" pitchFamily="34" charset="0"/>
              </a:rPr>
              <a:t>Finally, you can index arrays using ranges, in which start and end positions are separated by two or three periods. The two-period form includes the end position; the three-period </a:t>
            </a:r>
            <a:r>
              <a:rPr lang="es-CO" sz="1400" dirty="0" err="1">
                <a:solidFill>
                  <a:schemeClr val="tx1">
                    <a:lumMod val="75000"/>
                    <a:lumOff val="25000"/>
                  </a:schemeClr>
                </a:solidFill>
                <a:latin typeface="Helvetica" panose="020B0604020202020204" pitchFamily="34" charset="0"/>
                <a:cs typeface="Helvetica" panose="020B0604020202020204" pitchFamily="34" charset="0"/>
              </a:rPr>
              <a:t>form</a:t>
            </a:r>
            <a:r>
              <a:rPr lang="es-CO" sz="1400" dirty="0">
                <a:solidFill>
                  <a:schemeClr val="tx1">
                    <a:lumMod val="75000"/>
                    <a:lumOff val="25000"/>
                  </a:schemeClr>
                </a:solidFill>
                <a:latin typeface="Helvetica" panose="020B0604020202020204" pitchFamily="34" charset="0"/>
                <a:cs typeface="Helvetica" panose="020B0604020202020204" pitchFamily="34" charset="0"/>
              </a:rPr>
              <a:t> </a:t>
            </a:r>
            <a:r>
              <a:rPr lang="es-CO" sz="1400" dirty="0" err="1">
                <a:solidFill>
                  <a:schemeClr val="tx1">
                    <a:lumMod val="75000"/>
                    <a:lumOff val="25000"/>
                  </a:schemeClr>
                </a:solidFill>
                <a:latin typeface="Helvetica" panose="020B0604020202020204" pitchFamily="34" charset="0"/>
                <a:cs typeface="Helvetica" panose="020B0604020202020204" pitchFamily="34" charset="0"/>
              </a:rPr>
              <a:t>does</a:t>
            </a:r>
            <a:r>
              <a:rPr lang="es-CO" sz="1400" dirty="0">
                <a:solidFill>
                  <a:schemeClr val="tx1">
                    <a:lumMod val="75000"/>
                    <a:lumOff val="25000"/>
                  </a:schemeClr>
                </a:solidFill>
                <a:latin typeface="Helvetica" panose="020B0604020202020204" pitchFamily="34" charset="0"/>
                <a:cs typeface="Helvetica" panose="020B0604020202020204" pitchFamily="34" charset="0"/>
              </a:rPr>
              <a:t> </a:t>
            </a:r>
            <a:r>
              <a:rPr lang="es-CO" sz="1400" dirty="0" err="1">
                <a:solidFill>
                  <a:schemeClr val="tx1">
                    <a:lumMod val="75000"/>
                    <a:lumOff val="25000"/>
                  </a:schemeClr>
                </a:solidFill>
                <a:latin typeface="Helvetica" panose="020B0604020202020204" pitchFamily="34" charset="0"/>
                <a:cs typeface="Helvetica" panose="020B0604020202020204" pitchFamily="34" charset="0"/>
              </a:rPr>
              <a:t>not</a:t>
            </a:r>
            <a:r>
              <a:rPr lang="es-CO" sz="1400" dirty="0">
                <a:solidFill>
                  <a:schemeClr val="tx1">
                    <a:lumMod val="75000"/>
                    <a:lumOff val="25000"/>
                  </a:schemeClr>
                </a:solidFill>
                <a:latin typeface="Helvetica" panose="020B0604020202020204" pitchFamily="34" charset="0"/>
                <a:cs typeface="Helvetica" panose="020B0604020202020204" pitchFamily="34" charset="0"/>
              </a:rPr>
              <a:t>:</a:t>
            </a:r>
          </a:p>
        </p:txBody>
      </p:sp>
      <p:sp>
        <p:nvSpPr>
          <p:cNvPr id="12" name="Rectángulo 11">
            <a:extLst>
              <a:ext uri="{FF2B5EF4-FFF2-40B4-BE49-F238E27FC236}">
                <a16:creationId xmlns:a16="http://schemas.microsoft.com/office/drawing/2014/main" id="{9595703A-2CE2-4571-B271-62B5EC871AAB}"/>
              </a:ext>
            </a:extLst>
          </p:cNvPr>
          <p:cNvSpPr/>
          <p:nvPr/>
        </p:nvSpPr>
        <p:spPr>
          <a:xfrm>
            <a:off x="8958313" y="4426540"/>
            <a:ext cx="1924809" cy="1169551"/>
          </a:xfrm>
          <a:prstGeom prst="rect">
            <a:avLst/>
          </a:prstGeom>
        </p:spPr>
        <p:txBody>
          <a:bodyPr wrap="square">
            <a:spAutoFit/>
          </a:bodyPr>
          <a:lstStyle/>
          <a:p>
            <a:r>
              <a:rPr lang="es-CO" sz="1400" dirty="0">
                <a:solidFill>
                  <a:srgbClr val="000000"/>
                </a:solidFill>
                <a:latin typeface="DejaVuSansMono-Bold"/>
                <a:cs typeface="Helvetica" panose="020B0604020202020204" pitchFamily="34" charset="0"/>
              </a:rPr>
              <a:t>a = [ 1, 3, 5, 7, 9 ]</a:t>
            </a:r>
          </a:p>
          <a:p>
            <a:r>
              <a:rPr lang="pt-BR" sz="1400" dirty="0">
                <a:solidFill>
                  <a:srgbClr val="000000"/>
                </a:solidFill>
                <a:latin typeface="DejaVuSansMono-Bold"/>
                <a:cs typeface="Helvetica" panose="020B0604020202020204" pitchFamily="34" charset="0"/>
              </a:rPr>
              <a:t>a[1..3] </a:t>
            </a:r>
            <a:r>
              <a:rPr lang="pt-BR" sz="1400" i="1" dirty="0">
                <a:solidFill>
                  <a:srgbClr val="0F7C0F"/>
                </a:solidFill>
                <a:latin typeface="DejaVuSansMono-Bold"/>
                <a:cs typeface="Helvetica" panose="020B0604020202020204" pitchFamily="34" charset="0"/>
              </a:rPr>
              <a:t># =&gt; [3, 5, 7]</a:t>
            </a:r>
          </a:p>
          <a:p>
            <a:r>
              <a:rPr lang="pt-BR" sz="1400" dirty="0">
                <a:solidFill>
                  <a:srgbClr val="000000"/>
                </a:solidFill>
                <a:latin typeface="DejaVuSansMono-Bold"/>
                <a:cs typeface="Helvetica" panose="020B0604020202020204" pitchFamily="34" charset="0"/>
              </a:rPr>
              <a:t>a[1...3] </a:t>
            </a:r>
            <a:r>
              <a:rPr lang="pt-BR" sz="1400" i="1" dirty="0">
                <a:solidFill>
                  <a:srgbClr val="0F7C0F"/>
                </a:solidFill>
                <a:latin typeface="DejaVuSansMono-Bold"/>
                <a:cs typeface="Helvetica" panose="020B0604020202020204" pitchFamily="34" charset="0"/>
              </a:rPr>
              <a:t># =&gt; [3, 5]</a:t>
            </a:r>
          </a:p>
          <a:p>
            <a:r>
              <a:rPr lang="es-CO" sz="1400" dirty="0">
                <a:solidFill>
                  <a:srgbClr val="000000"/>
                </a:solidFill>
                <a:latin typeface="DejaVuSansMono-Bold"/>
                <a:cs typeface="Helvetica" panose="020B0604020202020204" pitchFamily="34" charset="0"/>
              </a:rPr>
              <a:t>a[3..3] </a:t>
            </a:r>
            <a:r>
              <a:rPr lang="es-CO" sz="1400" i="1" dirty="0">
                <a:solidFill>
                  <a:srgbClr val="0F7C0F"/>
                </a:solidFill>
                <a:latin typeface="DejaVuSansMono-Bold"/>
                <a:cs typeface="Helvetica" panose="020B0604020202020204" pitchFamily="34" charset="0"/>
              </a:rPr>
              <a:t># =&gt; [7]</a:t>
            </a:r>
          </a:p>
          <a:p>
            <a:r>
              <a:rPr lang="pt-BR" sz="1400" dirty="0">
                <a:solidFill>
                  <a:srgbClr val="000000"/>
                </a:solidFill>
                <a:latin typeface="DejaVuSansMono-Bold"/>
                <a:cs typeface="Helvetica" panose="020B0604020202020204" pitchFamily="34" charset="0"/>
              </a:rPr>
              <a:t>a[-3..-1] </a:t>
            </a:r>
            <a:r>
              <a:rPr lang="pt-BR" sz="1400" i="1" dirty="0">
                <a:solidFill>
                  <a:srgbClr val="0F7C0F"/>
                </a:solidFill>
                <a:latin typeface="DejaVuSansMono-Bold"/>
                <a:cs typeface="Helvetica" panose="020B0604020202020204" pitchFamily="34" charset="0"/>
              </a:rPr>
              <a:t># =&gt; [5, 7, 9]</a:t>
            </a:r>
            <a:endParaRPr lang="es-CO" sz="1400" dirty="0">
              <a:latin typeface="DejaVuSansMono-Bold"/>
              <a:cs typeface="Helvetica" panose="020B0604020202020204" pitchFamily="34" charset="0"/>
            </a:endParaRPr>
          </a:p>
        </p:txBody>
      </p:sp>
      <p:sp>
        <p:nvSpPr>
          <p:cNvPr id="13" name="Rectángulo 12">
            <a:extLst>
              <a:ext uri="{FF2B5EF4-FFF2-40B4-BE49-F238E27FC236}">
                <a16:creationId xmlns:a16="http://schemas.microsoft.com/office/drawing/2014/main" id="{AA17F8DC-2B7E-4F91-8C16-6AB197D11C89}"/>
              </a:ext>
            </a:extLst>
          </p:cNvPr>
          <p:cNvSpPr/>
          <p:nvPr/>
        </p:nvSpPr>
        <p:spPr>
          <a:xfrm>
            <a:off x="3720823" y="6022880"/>
            <a:ext cx="5837432" cy="276999"/>
          </a:xfrm>
          <a:prstGeom prst="rect">
            <a:avLst/>
          </a:prstGeom>
        </p:spPr>
        <p:txBody>
          <a:bodyPr wrap="none">
            <a:spAutoFit/>
          </a:bodyPr>
          <a:lstStyle/>
          <a:p>
            <a:r>
              <a:rPr lang="en-US" sz="1200" dirty="0">
                <a:latin typeface="Helvetica" panose="020B0604020202020204" pitchFamily="34" charset="0"/>
                <a:cs typeface="Helvetica" panose="020B0604020202020204" pitchFamily="34" charset="0"/>
              </a:rPr>
              <a:t>*Arrays have a large number of other useful methods  </a:t>
            </a:r>
            <a:r>
              <a:rPr lang="es-CO" sz="1200" dirty="0">
                <a:latin typeface="Helvetica" panose="020B0604020202020204" pitchFamily="34" charset="0"/>
                <a:cs typeface="Helvetica" panose="020B0604020202020204" pitchFamily="34" charset="0"/>
              </a:rPr>
              <a:t>(</a:t>
            </a:r>
            <a:r>
              <a:rPr lang="es-CO" sz="1200" dirty="0" err="1">
                <a:latin typeface="Helvetica" panose="020B0604020202020204" pitchFamily="34" charset="0"/>
                <a:cs typeface="Helvetica" panose="020B0604020202020204" pitchFamily="34" charset="0"/>
              </a:rPr>
              <a:t>push</a:t>
            </a:r>
            <a:r>
              <a:rPr lang="es-CO" sz="1200" dirty="0">
                <a:latin typeface="Helvetica" panose="020B0604020202020204" pitchFamily="34" charset="0"/>
                <a:cs typeface="Helvetica" panose="020B0604020202020204" pitchFamily="34" charset="0"/>
              </a:rPr>
              <a:t>, pop. shift, </a:t>
            </a:r>
            <a:r>
              <a:rPr lang="es-CO" sz="1200" dirty="0" err="1">
                <a:latin typeface="Helvetica" panose="020B0604020202020204" pitchFamily="34" charset="0"/>
                <a:cs typeface="Helvetica" panose="020B0604020202020204" pitchFamily="34" charset="0"/>
              </a:rPr>
              <a:t>first</a:t>
            </a:r>
            <a:r>
              <a:rPr lang="es-CO" sz="1200" dirty="0">
                <a:latin typeface="Helvetica" panose="020B0604020202020204" pitchFamily="34" charset="0"/>
                <a:cs typeface="Helvetica" panose="020B0604020202020204" pitchFamily="34" charset="0"/>
              </a:rPr>
              <a:t>, </a:t>
            </a:r>
            <a:r>
              <a:rPr lang="es-CO" sz="1200" dirty="0" err="1">
                <a:latin typeface="Helvetica" panose="020B0604020202020204" pitchFamily="34" charset="0"/>
                <a:cs typeface="Helvetica" panose="020B0604020202020204" pitchFamily="34" charset="0"/>
              </a:rPr>
              <a:t>last</a:t>
            </a:r>
            <a:r>
              <a:rPr lang="es-CO" sz="1200" dirty="0">
                <a:latin typeface="Helvetica" panose="020B0604020202020204" pitchFamily="34" charset="0"/>
                <a:cs typeface="Helvetica" panose="020B0604020202020204" pitchFamily="34" charset="0"/>
              </a:rPr>
              <a:t>) </a:t>
            </a:r>
          </a:p>
        </p:txBody>
      </p:sp>
    </p:spTree>
    <p:extLst>
      <p:ext uri="{BB962C8B-B14F-4D97-AF65-F5344CB8AC3E}">
        <p14:creationId xmlns:p14="http://schemas.microsoft.com/office/powerpoint/2010/main" val="3926882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FFFE0A-F5B6-42B0-A9EA-2C548E7FEA7B}"/>
              </a:ext>
            </a:extLst>
          </p:cNvPr>
          <p:cNvSpPr>
            <a:spLocks noGrp="1"/>
          </p:cNvSpPr>
          <p:nvPr>
            <p:ph type="title"/>
          </p:nvPr>
        </p:nvSpPr>
        <p:spPr/>
        <p:txBody>
          <a:bodyPr/>
          <a:lstStyle/>
          <a:p>
            <a:r>
              <a:rPr lang="es-CO" dirty="0">
                <a:latin typeface="Helvetica" panose="020B0604020202020204" pitchFamily="34" charset="0"/>
                <a:cs typeface="Helvetica" panose="020B0604020202020204" pitchFamily="34" charset="0"/>
              </a:rPr>
              <a:t>Hashes</a:t>
            </a:r>
          </a:p>
        </p:txBody>
      </p:sp>
      <p:sp>
        <p:nvSpPr>
          <p:cNvPr id="3" name="Marcador de contenido 2">
            <a:extLst>
              <a:ext uri="{FF2B5EF4-FFF2-40B4-BE49-F238E27FC236}">
                <a16:creationId xmlns:a16="http://schemas.microsoft.com/office/drawing/2014/main" id="{08C22A27-953E-4332-A7DB-B9BB0D3889EC}"/>
              </a:ext>
            </a:extLst>
          </p:cNvPr>
          <p:cNvSpPr>
            <a:spLocks noGrp="1"/>
          </p:cNvSpPr>
          <p:nvPr>
            <p:ph idx="1"/>
          </p:nvPr>
        </p:nvSpPr>
        <p:spPr>
          <a:xfrm>
            <a:off x="2589212" y="2133600"/>
            <a:ext cx="8915400" cy="3777622"/>
          </a:xfrm>
        </p:spPr>
        <p:txBody>
          <a:bodyPr>
            <a:normAutofit lnSpcReduction="10000"/>
          </a:bodyPr>
          <a:lstStyle/>
          <a:p>
            <a:r>
              <a:rPr lang="en-US" dirty="0">
                <a:latin typeface="Helvetica" panose="020B0604020202020204" pitchFamily="34" charset="0"/>
                <a:cs typeface="Helvetica" panose="020B0604020202020204" pitchFamily="34" charset="0"/>
              </a:rPr>
              <a:t>The example that follows uses hash literals—a list of </a:t>
            </a:r>
            <a:r>
              <a:rPr lang="en-US" i="1" dirty="0">
                <a:latin typeface="Helvetica" panose="020B0604020202020204" pitchFamily="34" charset="0"/>
                <a:cs typeface="Helvetica" panose="020B0604020202020204" pitchFamily="34" charset="0"/>
              </a:rPr>
              <a:t>key value </a:t>
            </a:r>
            <a:r>
              <a:rPr lang="en-US" dirty="0">
                <a:latin typeface="Helvetica" panose="020B0604020202020204" pitchFamily="34" charset="0"/>
                <a:cs typeface="Helvetica" panose="020B0604020202020204" pitchFamily="34" charset="0"/>
              </a:rPr>
              <a:t>pairs between braces:</a:t>
            </a:r>
          </a:p>
          <a:p>
            <a:pPr marL="0" indent="0">
              <a:buNone/>
            </a:pPr>
            <a:r>
              <a:rPr lang="en-US" dirty="0">
                <a:solidFill>
                  <a:srgbClr val="000000"/>
                </a:solidFill>
                <a:latin typeface="DejaVuSansMono-Bold"/>
                <a:cs typeface="Helvetica" panose="020B0604020202020204" pitchFamily="34" charset="0"/>
              </a:rPr>
              <a:t>h = { dog: </a:t>
            </a:r>
            <a:r>
              <a:rPr lang="en-US" i="1" dirty="0">
                <a:solidFill>
                  <a:srgbClr val="191191"/>
                </a:solidFill>
                <a:latin typeface="DejaVuSansMono-Bold"/>
                <a:cs typeface="Helvetica" panose="020B0604020202020204" pitchFamily="34" charset="0"/>
              </a:rPr>
              <a:t>'canine'</a:t>
            </a:r>
            <a:r>
              <a:rPr lang="en-US" dirty="0">
                <a:solidFill>
                  <a:srgbClr val="000000"/>
                </a:solidFill>
                <a:latin typeface="DejaVuSansMono-Bold"/>
                <a:cs typeface="Helvetica" panose="020B0604020202020204" pitchFamily="34" charset="0"/>
              </a:rPr>
              <a:t>, cat: </a:t>
            </a:r>
            <a:r>
              <a:rPr lang="en-US" i="1" dirty="0">
                <a:solidFill>
                  <a:srgbClr val="191191"/>
                </a:solidFill>
                <a:latin typeface="DejaVuSansMono-Bold"/>
                <a:cs typeface="Helvetica" panose="020B0604020202020204" pitchFamily="34" charset="0"/>
              </a:rPr>
              <a:t>'feline'</a:t>
            </a:r>
            <a:r>
              <a:rPr lang="en-US" dirty="0">
                <a:solidFill>
                  <a:srgbClr val="000000"/>
                </a:solidFill>
                <a:latin typeface="DejaVuSansMono-Bold"/>
                <a:cs typeface="Helvetica" panose="020B0604020202020204" pitchFamily="34" charset="0"/>
              </a:rPr>
              <a:t>, donkey: </a:t>
            </a:r>
            <a:r>
              <a:rPr lang="en-US" i="1" dirty="0">
                <a:solidFill>
                  <a:srgbClr val="191191"/>
                </a:solidFill>
                <a:latin typeface="DejaVuSansMono-Bold"/>
                <a:cs typeface="Helvetica" panose="020B0604020202020204" pitchFamily="34" charset="0"/>
              </a:rPr>
              <a:t>'asinine’ </a:t>
            </a:r>
            <a:r>
              <a:rPr lang="en-US" dirty="0">
                <a:solidFill>
                  <a:srgbClr val="000000"/>
                </a:solidFill>
                <a:latin typeface="DejaVuSansMono-Bold"/>
                <a:cs typeface="Helvetica" panose="020B0604020202020204" pitchFamily="34" charset="0"/>
              </a:rPr>
              <a:t>}</a:t>
            </a:r>
          </a:p>
          <a:p>
            <a:pPr marL="0" indent="0">
              <a:buNone/>
            </a:pPr>
            <a:r>
              <a:rPr lang="es-CO" dirty="0" err="1">
                <a:solidFill>
                  <a:srgbClr val="000000"/>
                </a:solidFill>
                <a:latin typeface="DejaVuSansMono-Bold"/>
                <a:cs typeface="Helvetica" panose="020B0604020202020204" pitchFamily="34" charset="0"/>
              </a:rPr>
              <a:t>h.length</a:t>
            </a:r>
            <a:r>
              <a:rPr lang="es-CO" dirty="0">
                <a:solidFill>
                  <a:srgbClr val="000000"/>
                </a:solidFill>
                <a:latin typeface="DejaVuSansMono-Bold"/>
                <a:cs typeface="Helvetica" panose="020B0604020202020204" pitchFamily="34" charset="0"/>
              </a:rPr>
              <a:t> </a:t>
            </a:r>
            <a:r>
              <a:rPr lang="es-CO" i="1" dirty="0">
                <a:solidFill>
                  <a:srgbClr val="0F7C0F"/>
                </a:solidFill>
                <a:latin typeface="DejaVuSansMono-Bold"/>
                <a:cs typeface="Helvetica" panose="020B0604020202020204" pitchFamily="34" charset="0"/>
              </a:rPr>
              <a:t># =&gt; 3</a:t>
            </a:r>
          </a:p>
          <a:p>
            <a:pPr marL="0" indent="0">
              <a:buNone/>
            </a:pPr>
            <a:r>
              <a:rPr lang="es-CO" dirty="0">
                <a:solidFill>
                  <a:srgbClr val="000000"/>
                </a:solidFill>
                <a:latin typeface="DejaVuSansMono-Bold"/>
                <a:cs typeface="Helvetica" panose="020B0604020202020204" pitchFamily="34" charset="0"/>
              </a:rPr>
              <a:t>h[</a:t>
            </a:r>
            <a:r>
              <a:rPr lang="es-CO" i="1" dirty="0">
                <a:solidFill>
                  <a:srgbClr val="191191"/>
                </a:solidFill>
                <a:latin typeface="DejaVuSansMono-Bold"/>
                <a:cs typeface="Helvetica" panose="020B0604020202020204" pitchFamily="34" charset="0"/>
              </a:rPr>
              <a:t>'</a:t>
            </a:r>
            <a:r>
              <a:rPr lang="es-CO" i="1" dirty="0" err="1">
                <a:solidFill>
                  <a:srgbClr val="191191"/>
                </a:solidFill>
                <a:latin typeface="DejaVuSansMono-Bold"/>
                <a:cs typeface="Helvetica" panose="020B0604020202020204" pitchFamily="34" charset="0"/>
              </a:rPr>
              <a:t>dog</a:t>
            </a:r>
            <a:r>
              <a:rPr lang="es-CO" i="1" dirty="0">
                <a:solidFill>
                  <a:srgbClr val="191191"/>
                </a:solidFill>
                <a:latin typeface="DejaVuSansMono-Bold"/>
                <a:cs typeface="Helvetica" panose="020B0604020202020204" pitchFamily="34" charset="0"/>
              </a:rPr>
              <a:t>'</a:t>
            </a:r>
            <a:r>
              <a:rPr lang="es-CO" dirty="0">
                <a:solidFill>
                  <a:srgbClr val="000000"/>
                </a:solidFill>
                <a:latin typeface="DejaVuSansMono-Bold"/>
                <a:cs typeface="Helvetica" panose="020B0604020202020204" pitchFamily="34" charset="0"/>
              </a:rPr>
              <a:t>] </a:t>
            </a:r>
            <a:r>
              <a:rPr lang="es-CO" i="1" dirty="0">
                <a:solidFill>
                  <a:srgbClr val="0F7C0F"/>
                </a:solidFill>
                <a:latin typeface="DejaVuSansMono-Bold"/>
                <a:cs typeface="Helvetica" panose="020B0604020202020204" pitchFamily="34" charset="0"/>
              </a:rPr>
              <a:t># =&gt; "</a:t>
            </a:r>
            <a:r>
              <a:rPr lang="es-CO" i="1" dirty="0" err="1">
                <a:solidFill>
                  <a:srgbClr val="0F7C0F"/>
                </a:solidFill>
                <a:latin typeface="DejaVuSansMono-Bold"/>
                <a:cs typeface="Helvetica" panose="020B0604020202020204" pitchFamily="34" charset="0"/>
              </a:rPr>
              <a:t>canine</a:t>
            </a:r>
            <a:r>
              <a:rPr lang="es-CO" i="1" dirty="0">
                <a:solidFill>
                  <a:srgbClr val="0F7C0F"/>
                </a:solidFill>
                <a:latin typeface="DejaVuSansMono-Bold"/>
                <a:cs typeface="Helvetica" panose="020B0604020202020204" pitchFamily="34" charset="0"/>
              </a:rPr>
              <a:t>"</a:t>
            </a:r>
          </a:p>
          <a:p>
            <a:pPr marL="0" indent="0">
              <a:buNone/>
            </a:pPr>
            <a:r>
              <a:rPr lang="es-CO" dirty="0">
                <a:solidFill>
                  <a:srgbClr val="000000"/>
                </a:solidFill>
                <a:latin typeface="DejaVuSansMono-Bold"/>
                <a:cs typeface="Helvetica" panose="020B0604020202020204" pitchFamily="34" charset="0"/>
              </a:rPr>
              <a:t>h[</a:t>
            </a:r>
            <a:r>
              <a:rPr lang="es-CO" i="1" dirty="0">
                <a:solidFill>
                  <a:srgbClr val="191191"/>
                </a:solidFill>
                <a:latin typeface="DejaVuSansMono-Bold"/>
                <a:cs typeface="Helvetica" panose="020B0604020202020204" pitchFamily="34" charset="0"/>
              </a:rPr>
              <a:t>'</a:t>
            </a:r>
            <a:r>
              <a:rPr lang="es-CO" i="1" dirty="0" err="1">
                <a:solidFill>
                  <a:srgbClr val="191191"/>
                </a:solidFill>
                <a:latin typeface="DejaVuSansMono-Bold"/>
                <a:cs typeface="Helvetica" panose="020B0604020202020204" pitchFamily="34" charset="0"/>
              </a:rPr>
              <a:t>cow</a:t>
            </a:r>
            <a:r>
              <a:rPr lang="es-CO" i="1" dirty="0">
                <a:solidFill>
                  <a:srgbClr val="191191"/>
                </a:solidFill>
                <a:latin typeface="DejaVuSansMono-Bold"/>
                <a:cs typeface="Helvetica" panose="020B0604020202020204" pitchFamily="34" charset="0"/>
              </a:rPr>
              <a:t>'</a:t>
            </a:r>
            <a:r>
              <a:rPr lang="es-CO" dirty="0">
                <a:solidFill>
                  <a:srgbClr val="000000"/>
                </a:solidFill>
                <a:latin typeface="DejaVuSansMono-Bold"/>
                <a:cs typeface="Helvetica" panose="020B0604020202020204" pitchFamily="34" charset="0"/>
              </a:rPr>
              <a:t>] = </a:t>
            </a:r>
            <a:r>
              <a:rPr lang="es-CO" i="1" dirty="0">
                <a:solidFill>
                  <a:srgbClr val="191191"/>
                </a:solidFill>
                <a:latin typeface="DejaVuSansMono-Bold"/>
                <a:cs typeface="Helvetica" panose="020B0604020202020204" pitchFamily="34" charset="0"/>
              </a:rPr>
              <a:t>'</a:t>
            </a:r>
            <a:r>
              <a:rPr lang="es-CO" i="1" dirty="0" err="1">
                <a:solidFill>
                  <a:srgbClr val="191191"/>
                </a:solidFill>
                <a:latin typeface="DejaVuSansMono-Bold"/>
                <a:cs typeface="Helvetica" panose="020B0604020202020204" pitchFamily="34" charset="0"/>
              </a:rPr>
              <a:t>bovine</a:t>
            </a:r>
            <a:r>
              <a:rPr lang="es-CO" i="1" dirty="0">
                <a:solidFill>
                  <a:srgbClr val="191191"/>
                </a:solidFill>
                <a:latin typeface="DejaVuSansMono-Bold"/>
                <a:cs typeface="Helvetica" panose="020B0604020202020204" pitchFamily="34" charset="0"/>
              </a:rPr>
              <a:t>'</a:t>
            </a:r>
          </a:p>
          <a:p>
            <a:pPr marL="0" indent="0">
              <a:buNone/>
            </a:pPr>
            <a:r>
              <a:rPr lang="es-CO" dirty="0">
                <a:solidFill>
                  <a:srgbClr val="000000"/>
                </a:solidFill>
                <a:latin typeface="DejaVuSansMono-Bold"/>
                <a:cs typeface="Helvetica" panose="020B0604020202020204" pitchFamily="34" charset="0"/>
              </a:rPr>
              <a:t>h[12] = </a:t>
            </a:r>
            <a:r>
              <a:rPr lang="es-CO" i="1" dirty="0">
                <a:solidFill>
                  <a:srgbClr val="191191"/>
                </a:solidFill>
                <a:latin typeface="DejaVuSansMono-Bold"/>
                <a:cs typeface="Helvetica" panose="020B0604020202020204" pitchFamily="34" charset="0"/>
              </a:rPr>
              <a:t>'</a:t>
            </a:r>
            <a:r>
              <a:rPr lang="es-CO" i="1" dirty="0" err="1">
                <a:solidFill>
                  <a:srgbClr val="191191"/>
                </a:solidFill>
                <a:latin typeface="DejaVuSansMono-Bold"/>
                <a:cs typeface="Helvetica" panose="020B0604020202020204" pitchFamily="34" charset="0"/>
              </a:rPr>
              <a:t>dodecine</a:t>
            </a:r>
            <a:r>
              <a:rPr lang="es-CO" i="1" dirty="0">
                <a:solidFill>
                  <a:srgbClr val="191191"/>
                </a:solidFill>
                <a:latin typeface="DejaVuSansMono-Bold"/>
                <a:cs typeface="Helvetica" panose="020B0604020202020204" pitchFamily="34" charset="0"/>
              </a:rPr>
              <a:t>'</a:t>
            </a:r>
          </a:p>
          <a:p>
            <a:pPr marL="0" indent="0">
              <a:buNone/>
            </a:pPr>
            <a:r>
              <a:rPr lang="es-CO" dirty="0">
                <a:solidFill>
                  <a:srgbClr val="000000"/>
                </a:solidFill>
                <a:latin typeface="DejaVuSansMono-Bold"/>
                <a:cs typeface="Helvetica" panose="020B0604020202020204" pitchFamily="34" charset="0"/>
              </a:rPr>
              <a:t>h[</a:t>
            </a:r>
            <a:r>
              <a:rPr lang="es-CO" i="1" dirty="0">
                <a:solidFill>
                  <a:srgbClr val="191191"/>
                </a:solidFill>
                <a:latin typeface="DejaVuSansMono-Bold"/>
                <a:cs typeface="Helvetica" panose="020B0604020202020204" pitchFamily="34" charset="0"/>
              </a:rPr>
              <a:t>'</a:t>
            </a:r>
            <a:r>
              <a:rPr lang="es-CO" i="1" dirty="0" err="1">
                <a:solidFill>
                  <a:srgbClr val="191191"/>
                </a:solidFill>
                <a:latin typeface="DejaVuSansMono-Bold"/>
                <a:cs typeface="Helvetica" panose="020B0604020202020204" pitchFamily="34" charset="0"/>
              </a:rPr>
              <a:t>cat</a:t>
            </a:r>
            <a:r>
              <a:rPr lang="es-CO" i="1" dirty="0">
                <a:solidFill>
                  <a:srgbClr val="191191"/>
                </a:solidFill>
                <a:latin typeface="DejaVuSansMono-Bold"/>
                <a:cs typeface="Helvetica" panose="020B0604020202020204" pitchFamily="34" charset="0"/>
              </a:rPr>
              <a:t>'</a:t>
            </a:r>
            <a:r>
              <a:rPr lang="es-CO" dirty="0">
                <a:solidFill>
                  <a:srgbClr val="000000"/>
                </a:solidFill>
                <a:latin typeface="DejaVuSansMono-Bold"/>
                <a:cs typeface="Helvetica" panose="020B0604020202020204" pitchFamily="34" charset="0"/>
              </a:rPr>
              <a:t>] = 99</a:t>
            </a:r>
          </a:p>
          <a:p>
            <a:pPr marL="0" indent="0">
              <a:buNone/>
            </a:pPr>
            <a:r>
              <a:rPr lang="en-US" dirty="0">
                <a:solidFill>
                  <a:srgbClr val="000000"/>
                </a:solidFill>
                <a:latin typeface="DejaVuSansMono-Bold"/>
                <a:cs typeface="Helvetica" panose="020B0604020202020204" pitchFamily="34" charset="0"/>
              </a:rPr>
              <a:t>h </a:t>
            </a:r>
            <a:r>
              <a:rPr lang="en-US" i="1" dirty="0">
                <a:solidFill>
                  <a:srgbClr val="0F7C0F"/>
                </a:solidFill>
                <a:latin typeface="DejaVuSansMono-Bold"/>
                <a:cs typeface="Helvetica" panose="020B0604020202020204" pitchFamily="34" charset="0"/>
              </a:rPr>
              <a:t># =&gt; {"dog"=&gt;"canine", "cat"=&gt;99, "donkey"=&gt;"asinine", "cow"=&gt;"bovine",</a:t>
            </a:r>
          </a:p>
          <a:p>
            <a:pPr marL="0" indent="0">
              <a:buNone/>
            </a:pPr>
            <a:r>
              <a:rPr lang="es-CO" i="1" dirty="0">
                <a:solidFill>
                  <a:srgbClr val="0F7C0F"/>
                </a:solidFill>
                <a:latin typeface="DejaVuSansMono-Bold"/>
                <a:cs typeface="Helvetica" panose="020B0604020202020204" pitchFamily="34" charset="0"/>
              </a:rPr>
              <a:t># .. 12=&gt;"</a:t>
            </a:r>
            <a:r>
              <a:rPr lang="es-CO" i="1" dirty="0" err="1">
                <a:solidFill>
                  <a:srgbClr val="0F7C0F"/>
                </a:solidFill>
                <a:latin typeface="DejaVuSansMono-Bold"/>
                <a:cs typeface="Helvetica" panose="020B0604020202020204" pitchFamily="34" charset="0"/>
              </a:rPr>
              <a:t>dodecine</a:t>
            </a:r>
            <a:r>
              <a:rPr lang="es-CO" i="1" dirty="0">
                <a:solidFill>
                  <a:srgbClr val="0F7C0F"/>
                </a:solidFill>
                <a:latin typeface="DejaVuSansMono-Bold"/>
                <a:cs typeface="Helvetica" panose="020B0604020202020204" pitchFamily="34" charset="0"/>
              </a:rPr>
              <a:t>"}</a:t>
            </a:r>
            <a:endParaRPr lang="es-CO" dirty="0">
              <a:latin typeface="DejaVuSansMono-Bold"/>
              <a:cs typeface="Helvetica" panose="020B0604020202020204" pitchFamily="34" charset="0"/>
            </a:endParaRPr>
          </a:p>
        </p:txBody>
      </p:sp>
    </p:spTree>
    <p:extLst>
      <p:ext uri="{BB962C8B-B14F-4D97-AF65-F5344CB8AC3E}">
        <p14:creationId xmlns:p14="http://schemas.microsoft.com/office/powerpoint/2010/main" val="3771403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ED1967-6701-4090-B328-925BC561E010}"/>
              </a:ext>
            </a:extLst>
          </p:cNvPr>
          <p:cNvSpPr>
            <a:spLocks noGrp="1"/>
          </p:cNvSpPr>
          <p:nvPr>
            <p:ph type="title"/>
          </p:nvPr>
        </p:nvSpPr>
        <p:spPr/>
        <p:txBody>
          <a:bodyPr/>
          <a:lstStyle/>
          <a:p>
            <a:r>
              <a:rPr lang="es-CO" dirty="0">
                <a:latin typeface="Helvetica" panose="020B0604020202020204" pitchFamily="34" charset="0"/>
                <a:cs typeface="Helvetica" panose="020B0604020202020204" pitchFamily="34" charset="0"/>
              </a:rPr>
              <a:t>Blocks and </a:t>
            </a:r>
            <a:r>
              <a:rPr lang="es-CO" dirty="0" err="1">
                <a:latin typeface="Helvetica" panose="020B0604020202020204" pitchFamily="34" charset="0"/>
                <a:cs typeface="Helvetica" panose="020B0604020202020204" pitchFamily="34" charset="0"/>
              </a:rPr>
              <a:t>Iterators</a:t>
            </a:r>
            <a:endParaRPr lang="es-CO" dirty="0">
              <a:latin typeface="Helvetica" panose="020B0604020202020204" pitchFamily="34" charset="0"/>
              <a:cs typeface="Helvetica" panose="020B0604020202020204" pitchFamily="34" charset="0"/>
            </a:endParaRPr>
          </a:p>
        </p:txBody>
      </p:sp>
      <p:sp>
        <p:nvSpPr>
          <p:cNvPr id="3" name="Marcador de contenido 2">
            <a:extLst>
              <a:ext uri="{FF2B5EF4-FFF2-40B4-BE49-F238E27FC236}">
                <a16:creationId xmlns:a16="http://schemas.microsoft.com/office/drawing/2014/main" id="{180EBC35-A5B6-4A33-8A54-809FFF0384FF}"/>
              </a:ext>
            </a:extLst>
          </p:cNvPr>
          <p:cNvSpPr>
            <a:spLocks noGrp="1"/>
          </p:cNvSpPr>
          <p:nvPr>
            <p:ph idx="1"/>
          </p:nvPr>
        </p:nvSpPr>
        <p:spPr/>
        <p:txBody>
          <a:bodyPr/>
          <a:lstStyle/>
          <a:p>
            <a:r>
              <a:rPr lang="en-US" dirty="0">
                <a:latin typeface="Helvetica" panose="020B0604020202020204" pitchFamily="34" charset="0"/>
                <a:cs typeface="Helvetica" panose="020B0604020202020204" pitchFamily="34" charset="0"/>
              </a:rPr>
              <a:t>This is an incredibly powerful feature. One of our reviewers commented at this point: “This is pretty interesting and important, so if you weren’t paying attention before, you should probably start now.” We’ d have to agree.</a:t>
            </a:r>
          </a:p>
          <a:p>
            <a:r>
              <a:rPr lang="en-US" dirty="0">
                <a:latin typeface="Helvetica" panose="020B0604020202020204" pitchFamily="34" charset="0"/>
                <a:cs typeface="Helvetica" panose="020B0604020202020204" pitchFamily="34" charset="0"/>
              </a:rPr>
              <a:t>You can use code blocks to implement </a:t>
            </a:r>
            <a:r>
              <a:rPr lang="en-US" dirty="0">
                <a:solidFill>
                  <a:schemeClr val="accent1">
                    <a:lumMod val="60000"/>
                    <a:lumOff val="40000"/>
                  </a:schemeClr>
                </a:solidFill>
                <a:latin typeface="Helvetica" panose="020B0604020202020204" pitchFamily="34" charset="0"/>
                <a:cs typeface="Helvetica" panose="020B0604020202020204" pitchFamily="34" charset="0"/>
              </a:rPr>
              <a:t>callbacks</a:t>
            </a:r>
            <a:r>
              <a:rPr lang="en-US" dirty="0">
                <a:latin typeface="Helvetica" panose="020B0604020202020204" pitchFamily="34" charset="0"/>
                <a:cs typeface="Helvetica" panose="020B0604020202020204" pitchFamily="34" charset="0"/>
              </a:rPr>
              <a:t> (but they’re simpler than Java’s anonymous inner classes), to pass around chunks of code (but they’re more flexible than C’s function pointers), and to implement iterators.</a:t>
            </a:r>
            <a:endParaRPr lang="es-CO"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986508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01C83D-2B89-432D-A07F-4D41A6BB5BB1}"/>
              </a:ext>
            </a:extLst>
          </p:cNvPr>
          <p:cNvSpPr>
            <a:spLocks noGrp="1"/>
          </p:cNvSpPr>
          <p:nvPr>
            <p:ph type="title"/>
          </p:nvPr>
        </p:nvSpPr>
        <p:spPr/>
        <p:txBody>
          <a:bodyPr/>
          <a:lstStyle/>
          <a:p>
            <a:r>
              <a:rPr lang="es-CO" dirty="0">
                <a:latin typeface="Helvetica" panose="020B0604020202020204" pitchFamily="34" charset="0"/>
                <a:cs typeface="Helvetica" panose="020B0604020202020204" pitchFamily="34" charset="0"/>
              </a:rPr>
              <a:t>Blocks and </a:t>
            </a:r>
            <a:r>
              <a:rPr lang="es-CO" dirty="0" err="1">
                <a:latin typeface="Helvetica" panose="020B0604020202020204" pitchFamily="34" charset="0"/>
                <a:cs typeface="Helvetica" panose="020B0604020202020204" pitchFamily="34" charset="0"/>
              </a:rPr>
              <a:t>Iterators</a:t>
            </a:r>
            <a:endParaRPr lang="es-CO" dirty="0">
              <a:latin typeface="Helvetica" panose="020B0604020202020204" pitchFamily="34" charset="0"/>
              <a:cs typeface="Helvetica" panose="020B0604020202020204" pitchFamily="34" charset="0"/>
            </a:endParaRPr>
          </a:p>
        </p:txBody>
      </p:sp>
      <p:sp>
        <p:nvSpPr>
          <p:cNvPr id="3" name="Marcador de contenido 2">
            <a:extLst>
              <a:ext uri="{FF2B5EF4-FFF2-40B4-BE49-F238E27FC236}">
                <a16:creationId xmlns:a16="http://schemas.microsoft.com/office/drawing/2014/main" id="{C0CA9B26-D326-4462-9C62-751B0F08B8F0}"/>
              </a:ext>
            </a:extLst>
          </p:cNvPr>
          <p:cNvSpPr>
            <a:spLocks noGrp="1"/>
          </p:cNvSpPr>
          <p:nvPr>
            <p:ph idx="1"/>
          </p:nvPr>
        </p:nvSpPr>
        <p:spPr/>
        <p:txBody>
          <a:bodyPr/>
          <a:lstStyle/>
          <a:p>
            <a:r>
              <a:rPr lang="en-US" dirty="0">
                <a:latin typeface="Helvetica" panose="020B0604020202020204" pitchFamily="34" charset="0"/>
                <a:cs typeface="Helvetica" panose="020B0604020202020204" pitchFamily="34" charset="0"/>
              </a:rPr>
              <a:t>Code blocks are just chunks of code between </a:t>
            </a:r>
            <a:r>
              <a:rPr lang="en-US" dirty="0">
                <a:solidFill>
                  <a:schemeClr val="accent1">
                    <a:lumMod val="60000"/>
                    <a:lumOff val="40000"/>
                  </a:schemeClr>
                </a:solidFill>
                <a:latin typeface="Helvetica" panose="020B0604020202020204" pitchFamily="34" charset="0"/>
                <a:cs typeface="Helvetica" panose="020B0604020202020204" pitchFamily="34" charset="0"/>
              </a:rPr>
              <a:t>braces ({})</a:t>
            </a:r>
            <a:r>
              <a:rPr lang="en-US" dirty="0">
                <a:latin typeface="Helvetica" panose="020B0604020202020204" pitchFamily="34" charset="0"/>
                <a:cs typeface="Helvetica" panose="020B0604020202020204" pitchFamily="34" charset="0"/>
              </a:rPr>
              <a:t> or between </a:t>
            </a:r>
            <a:r>
              <a:rPr lang="en-US" dirty="0">
                <a:solidFill>
                  <a:schemeClr val="accent1">
                    <a:lumMod val="60000"/>
                    <a:lumOff val="40000"/>
                  </a:schemeClr>
                </a:solidFill>
                <a:latin typeface="Helvetica" panose="020B0604020202020204" pitchFamily="34" charset="0"/>
                <a:cs typeface="Helvetica" panose="020B0604020202020204" pitchFamily="34" charset="0"/>
              </a:rPr>
              <a:t>do</a:t>
            </a:r>
            <a:r>
              <a:rPr lang="en-US" dirty="0">
                <a:latin typeface="Helvetica" panose="020B0604020202020204" pitchFamily="34" charset="0"/>
                <a:cs typeface="Helvetica" panose="020B0604020202020204" pitchFamily="34" charset="0"/>
              </a:rPr>
              <a:t> and </a:t>
            </a:r>
            <a:r>
              <a:rPr lang="en-US" dirty="0">
                <a:solidFill>
                  <a:schemeClr val="accent1">
                    <a:lumMod val="60000"/>
                    <a:lumOff val="40000"/>
                  </a:schemeClr>
                </a:solidFill>
                <a:latin typeface="Helvetica" panose="020B0604020202020204" pitchFamily="34" charset="0"/>
                <a:cs typeface="Helvetica" panose="020B0604020202020204" pitchFamily="34" charset="0"/>
              </a:rPr>
              <a:t>end</a:t>
            </a:r>
            <a:r>
              <a:rPr lang="en-US" dirty="0">
                <a:latin typeface="Helvetica" panose="020B0604020202020204" pitchFamily="34" charset="0"/>
                <a:cs typeface="Helvetica" panose="020B0604020202020204" pitchFamily="34" charset="0"/>
              </a:rPr>
              <a:t>. This is a code </a:t>
            </a:r>
            <a:r>
              <a:rPr lang="es-CO" dirty="0">
                <a:latin typeface="Helvetica" panose="020B0604020202020204" pitchFamily="34" charset="0"/>
                <a:cs typeface="Helvetica" panose="020B0604020202020204" pitchFamily="34" charset="0"/>
              </a:rPr>
              <a:t>block:</a:t>
            </a:r>
          </a:p>
          <a:p>
            <a:pPr marL="0" indent="0">
              <a:buNone/>
            </a:pPr>
            <a:r>
              <a:rPr lang="es-CO" dirty="0">
                <a:solidFill>
                  <a:srgbClr val="000000"/>
                </a:solidFill>
                <a:latin typeface="Helvetica" panose="020B0604020202020204" pitchFamily="34" charset="0"/>
                <a:cs typeface="Helvetica" panose="020B0604020202020204" pitchFamily="34" charset="0"/>
              </a:rPr>
              <a:t>	</a:t>
            </a:r>
            <a:r>
              <a:rPr lang="es-CO" dirty="0">
                <a:solidFill>
                  <a:srgbClr val="000000"/>
                </a:solidFill>
                <a:latin typeface="DejaVuSansMono-Bold"/>
                <a:cs typeface="Helvetica" panose="020B0604020202020204" pitchFamily="34" charset="0"/>
              </a:rPr>
              <a:t>{ </a:t>
            </a:r>
            <a:r>
              <a:rPr lang="es-CO" dirty="0" err="1">
                <a:solidFill>
                  <a:srgbClr val="000000"/>
                </a:solidFill>
                <a:latin typeface="DejaVuSansMono-Bold"/>
                <a:cs typeface="Helvetica" panose="020B0604020202020204" pitchFamily="34" charset="0"/>
              </a:rPr>
              <a:t>puts</a:t>
            </a:r>
            <a:r>
              <a:rPr lang="es-CO" dirty="0">
                <a:solidFill>
                  <a:srgbClr val="000000"/>
                </a:solidFill>
                <a:latin typeface="DejaVuSansMono-Bold"/>
                <a:cs typeface="Helvetica" panose="020B0604020202020204" pitchFamily="34" charset="0"/>
              </a:rPr>
              <a:t> </a:t>
            </a:r>
            <a:r>
              <a:rPr lang="es-CO" i="1" dirty="0">
                <a:solidFill>
                  <a:srgbClr val="191191"/>
                </a:solidFill>
                <a:latin typeface="DejaVuSansMono-Bold"/>
                <a:cs typeface="Helvetica" panose="020B0604020202020204" pitchFamily="34" charset="0"/>
              </a:rPr>
              <a:t>"</a:t>
            </a:r>
            <a:r>
              <a:rPr lang="es-CO" i="1" dirty="0" err="1">
                <a:solidFill>
                  <a:srgbClr val="191191"/>
                </a:solidFill>
                <a:latin typeface="DejaVuSansMono-Bold"/>
                <a:cs typeface="Helvetica" panose="020B0604020202020204" pitchFamily="34" charset="0"/>
              </a:rPr>
              <a:t>Hello</a:t>
            </a:r>
            <a:r>
              <a:rPr lang="es-CO" i="1" dirty="0">
                <a:solidFill>
                  <a:srgbClr val="191191"/>
                </a:solidFill>
                <a:latin typeface="DejaVuSansMono-Bold"/>
                <a:cs typeface="Helvetica" panose="020B0604020202020204" pitchFamily="34" charset="0"/>
              </a:rPr>
              <a:t>" </a:t>
            </a:r>
            <a:r>
              <a:rPr lang="es-CO" dirty="0">
                <a:solidFill>
                  <a:srgbClr val="000000"/>
                </a:solidFill>
                <a:latin typeface="DejaVuSansMono-Bold"/>
                <a:cs typeface="Helvetica" panose="020B0604020202020204" pitchFamily="34" charset="0"/>
              </a:rPr>
              <a:t>}</a:t>
            </a:r>
          </a:p>
          <a:p>
            <a:r>
              <a:rPr lang="en-US" sz="2000" dirty="0">
                <a:solidFill>
                  <a:srgbClr val="000000"/>
                </a:solidFill>
                <a:latin typeface="Helvetica" panose="020B0604020202020204" pitchFamily="34" charset="0"/>
                <a:cs typeface="Helvetica" panose="020B0604020202020204" pitchFamily="34" charset="0"/>
              </a:rPr>
              <a:t>This is also a code block:</a:t>
            </a:r>
          </a:p>
          <a:p>
            <a:pPr marL="0" indent="0">
              <a:buNone/>
            </a:pPr>
            <a:r>
              <a:rPr lang="es-CO" b="1" dirty="0">
                <a:solidFill>
                  <a:srgbClr val="91117D"/>
                </a:solidFill>
                <a:latin typeface="DejaVuSansMono-Bold"/>
                <a:cs typeface="Helvetica" panose="020B0604020202020204" pitchFamily="34" charset="0"/>
              </a:rPr>
              <a:t>do</a:t>
            </a:r>
          </a:p>
          <a:p>
            <a:pPr marL="0" indent="0">
              <a:buNone/>
            </a:pPr>
            <a:r>
              <a:rPr lang="es-CO" dirty="0">
                <a:solidFill>
                  <a:srgbClr val="000000"/>
                </a:solidFill>
                <a:latin typeface="Helvetica" panose="020B0604020202020204" pitchFamily="34" charset="0"/>
                <a:cs typeface="Helvetica" panose="020B0604020202020204" pitchFamily="34" charset="0"/>
              </a:rPr>
              <a:t>	</a:t>
            </a:r>
            <a:r>
              <a:rPr lang="es-CO" dirty="0" err="1">
                <a:solidFill>
                  <a:srgbClr val="000000"/>
                </a:solidFill>
                <a:latin typeface="DejaVuSansMono-Bold"/>
                <a:cs typeface="Helvetica" panose="020B0604020202020204" pitchFamily="34" charset="0"/>
              </a:rPr>
              <a:t>club.enroll</a:t>
            </a:r>
            <a:r>
              <a:rPr lang="es-CO" dirty="0">
                <a:solidFill>
                  <a:srgbClr val="000000"/>
                </a:solidFill>
                <a:latin typeface="DejaVuSansMono-Bold"/>
                <a:cs typeface="Helvetica" panose="020B0604020202020204" pitchFamily="34" charset="0"/>
              </a:rPr>
              <a:t>(</a:t>
            </a:r>
            <a:r>
              <a:rPr lang="es-CO" dirty="0" err="1">
                <a:solidFill>
                  <a:srgbClr val="000000"/>
                </a:solidFill>
                <a:latin typeface="DejaVuSansMono-Bold"/>
                <a:cs typeface="Helvetica" panose="020B0604020202020204" pitchFamily="34" charset="0"/>
              </a:rPr>
              <a:t>person</a:t>
            </a:r>
            <a:r>
              <a:rPr lang="es-CO" dirty="0">
                <a:solidFill>
                  <a:srgbClr val="000000"/>
                </a:solidFill>
                <a:latin typeface="DejaVuSansMono-Bold"/>
                <a:cs typeface="Helvetica" panose="020B0604020202020204" pitchFamily="34" charset="0"/>
              </a:rPr>
              <a:t>)</a:t>
            </a:r>
          </a:p>
          <a:p>
            <a:pPr marL="0" indent="0">
              <a:buNone/>
            </a:pPr>
            <a:r>
              <a:rPr lang="es-CO" dirty="0">
                <a:solidFill>
                  <a:srgbClr val="000000"/>
                </a:solidFill>
                <a:latin typeface="Helvetica" panose="020B0604020202020204" pitchFamily="34" charset="0"/>
                <a:cs typeface="Helvetica" panose="020B0604020202020204" pitchFamily="34" charset="0"/>
              </a:rPr>
              <a:t>	</a:t>
            </a:r>
            <a:r>
              <a:rPr lang="es-CO" dirty="0" err="1">
                <a:solidFill>
                  <a:srgbClr val="000000"/>
                </a:solidFill>
                <a:latin typeface="DejaVuSansMono-Bold"/>
                <a:cs typeface="Helvetica" panose="020B0604020202020204" pitchFamily="34" charset="0"/>
              </a:rPr>
              <a:t>person.socialize</a:t>
            </a:r>
            <a:endParaRPr lang="es-CO" dirty="0">
              <a:solidFill>
                <a:srgbClr val="000000"/>
              </a:solidFill>
              <a:latin typeface="DejaVuSansMono-Bold"/>
              <a:cs typeface="Helvetica" panose="020B0604020202020204" pitchFamily="34" charset="0"/>
            </a:endParaRPr>
          </a:p>
          <a:p>
            <a:pPr marL="0" indent="0">
              <a:buNone/>
            </a:pPr>
            <a:r>
              <a:rPr lang="es-CO" b="1" dirty="0" err="1">
                <a:solidFill>
                  <a:srgbClr val="91117D"/>
                </a:solidFill>
                <a:latin typeface="DejaVuSansMono-Bold"/>
                <a:cs typeface="Helvetica" panose="020B0604020202020204" pitchFamily="34" charset="0"/>
              </a:rPr>
              <a:t>end</a:t>
            </a:r>
            <a:endParaRPr lang="es-CO" dirty="0">
              <a:latin typeface="DejaVuSansMono-Bold"/>
              <a:cs typeface="Helvetica" panose="020B0604020202020204" pitchFamily="34" charset="0"/>
            </a:endParaRPr>
          </a:p>
        </p:txBody>
      </p:sp>
    </p:spTree>
    <p:extLst>
      <p:ext uri="{BB962C8B-B14F-4D97-AF65-F5344CB8AC3E}">
        <p14:creationId xmlns:p14="http://schemas.microsoft.com/office/powerpoint/2010/main" val="1911680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B64F5C-3B03-4B3E-9025-865C28A4A15F}"/>
              </a:ext>
            </a:extLst>
          </p:cNvPr>
          <p:cNvSpPr>
            <a:spLocks noGrp="1"/>
          </p:cNvSpPr>
          <p:nvPr>
            <p:ph type="title"/>
          </p:nvPr>
        </p:nvSpPr>
        <p:spPr/>
        <p:txBody>
          <a:bodyPr/>
          <a:lstStyle/>
          <a:p>
            <a:r>
              <a:rPr lang="es-CO" dirty="0">
                <a:latin typeface="Helvetica" panose="020B0604020202020204" pitchFamily="34" charset="0"/>
                <a:cs typeface="Helvetica" panose="020B0604020202020204" pitchFamily="34" charset="0"/>
              </a:rPr>
              <a:t>Blocks and </a:t>
            </a:r>
            <a:r>
              <a:rPr lang="es-CO" dirty="0" err="1">
                <a:latin typeface="Helvetica" panose="020B0604020202020204" pitchFamily="34" charset="0"/>
                <a:cs typeface="Helvetica" panose="020B0604020202020204" pitchFamily="34" charset="0"/>
              </a:rPr>
              <a:t>Iterators</a:t>
            </a:r>
            <a:endParaRPr lang="es-CO" dirty="0">
              <a:latin typeface="Helvetica" panose="020B0604020202020204" pitchFamily="34" charset="0"/>
              <a:cs typeface="Helvetica" panose="020B0604020202020204" pitchFamily="34" charset="0"/>
            </a:endParaRPr>
          </a:p>
        </p:txBody>
      </p:sp>
      <p:sp>
        <p:nvSpPr>
          <p:cNvPr id="3" name="Marcador de contenido 2">
            <a:extLst>
              <a:ext uri="{FF2B5EF4-FFF2-40B4-BE49-F238E27FC236}">
                <a16:creationId xmlns:a16="http://schemas.microsoft.com/office/drawing/2014/main" id="{3CBDA97A-A04B-4D75-82E9-D98A500EDB75}"/>
              </a:ext>
            </a:extLst>
          </p:cNvPr>
          <p:cNvSpPr>
            <a:spLocks noGrp="1"/>
          </p:cNvSpPr>
          <p:nvPr>
            <p:ph idx="1"/>
          </p:nvPr>
        </p:nvSpPr>
        <p:spPr/>
        <p:txBody>
          <a:bodyPr>
            <a:normAutofit/>
          </a:bodyPr>
          <a:lstStyle/>
          <a:p>
            <a:r>
              <a:rPr lang="en-US" dirty="0">
                <a:latin typeface="Helvetica" panose="020B0604020202020204" pitchFamily="34" charset="0"/>
                <a:cs typeface="Helvetica" panose="020B0604020202020204" pitchFamily="34" charset="0"/>
              </a:rPr>
              <a:t>A method can then invoke an associated block one or more times using the Ruby </a:t>
            </a:r>
            <a:r>
              <a:rPr lang="en-US" dirty="0">
                <a:solidFill>
                  <a:srgbClr val="FF0000"/>
                </a:solidFill>
                <a:latin typeface="Helvetica" panose="020B0604020202020204" pitchFamily="34" charset="0"/>
                <a:cs typeface="Helvetica" panose="020B0604020202020204" pitchFamily="34" charset="0"/>
              </a:rPr>
              <a:t>yield statement</a:t>
            </a:r>
            <a:r>
              <a:rPr lang="en-US" dirty="0">
                <a:latin typeface="Helvetica" panose="020B0604020202020204" pitchFamily="34" charset="0"/>
                <a:cs typeface="Helvetica" panose="020B0604020202020204" pitchFamily="34" charset="0"/>
              </a:rPr>
              <a:t>. You can think of yield as being something like a method call that invokes the block associated with the call to the method containing the yield.</a:t>
            </a:r>
          </a:p>
          <a:p>
            <a:pPr marL="0" indent="0">
              <a:buNone/>
            </a:pPr>
            <a:r>
              <a:rPr lang="es-CO" b="1" dirty="0" err="1">
                <a:solidFill>
                  <a:srgbClr val="91117D"/>
                </a:solidFill>
                <a:latin typeface="DejaVuSansMono-Bold"/>
              </a:rPr>
              <a:t>def</a:t>
            </a:r>
            <a:r>
              <a:rPr lang="es-CO" b="1" dirty="0">
                <a:solidFill>
                  <a:srgbClr val="91117D"/>
                </a:solidFill>
                <a:latin typeface="DejaVuSansMono-Bold"/>
              </a:rPr>
              <a:t> </a:t>
            </a:r>
            <a:r>
              <a:rPr lang="es-CO" dirty="0" err="1">
                <a:solidFill>
                  <a:srgbClr val="000000"/>
                </a:solidFill>
                <a:latin typeface="DejaVuSansMono"/>
              </a:rPr>
              <a:t>who_says_what</a:t>
            </a:r>
            <a:endParaRPr lang="es-CO" dirty="0">
              <a:solidFill>
                <a:srgbClr val="000000"/>
              </a:solidFill>
              <a:latin typeface="DejaVuSansMono"/>
            </a:endParaRPr>
          </a:p>
          <a:p>
            <a:pPr marL="0" indent="0">
              <a:buNone/>
            </a:pPr>
            <a:r>
              <a:rPr lang="es-CO" b="1" dirty="0">
                <a:solidFill>
                  <a:srgbClr val="91117D"/>
                </a:solidFill>
                <a:latin typeface="DejaVuSansMono-Bold"/>
              </a:rPr>
              <a:t>	</a:t>
            </a:r>
            <a:r>
              <a:rPr lang="es-CO" b="1" dirty="0" err="1">
                <a:solidFill>
                  <a:srgbClr val="91117D"/>
                </a:solidFill>
                <a:latin typeface="DejaVuSansMono-Bold"/>
              </a:rPr>
              <a:t>yield</a:t>
            </a:r>
            <a:r>
              <a:rPr lang="es-CO" dirty="0">
                <a:solidFill>
                  <a:srgbClr val="000000"/>
                </a:solidFill>
                <a:latin typeface="DejaVuSansMono"/>
              </a:rPr>
              <a:t>(</a:t>
            </a:r>
            <a:r>
              <a:rPr lang="es-CO" i="1" dirty="0">
                <a:solidFill>
                  <a:srgbClr val="191191"/>
                </a:solidFill>
                <a:latin typeface="DejaVuSansMono-Oblique"/>
              </a:rPr>
              <a:t>"Dave"</a:t>
            </a:r>
            <a:r>
              <a:rPr lang="es-CO" dirty="0">
                <a:solidFill>
                  <a:srgbClr val="000000"/>
                </a:solidFill>
                <a:latin typeface="DejaVuSansMono"/>
              </a:rPr>
              <a:t>, </a:t>
            </a:r>
            <a:r>
              <a:rPr lang="es-CO" i="1" dirty="0">
                <a:solidFill>
                  <a:srgbClr val="191191"/>
                </a:solidFill>
                <a:latin typeface="DejaVuSansMono-Oblique"/>
              </a:rPr>
              <a:t>"</a:t>
            </a:r>
            <a:r>
              <a:rPr lang="es-CO" i="1" dirty="0" err="1">
                <a:solidFill>
                  <a:srgbClr val="191191"/>
                </a:solidFill>
                <a:latin typeface="DejaVuSansMono-Oblique"/>
              </a:rPr>
              <a:t>hello</a:t>
            </a:r>
            <a:r>
              <a:rPr lang="es-CO" i="1" dirty="0">
                <a:solidFill>
                  <a:srgbClr val="191191"/>
                </a:solidFill>
                <a:latin typeface="DejaVuSansMono-Oblique"/>
              </a:rPr>
              <a:t>"</a:t>
            </a:r>
            <a:r>
              <a:rPr lang="es-CO" dirty="0">
                <a:solidFill>
                  <a:srgbClr val="000000"/>
                </a:solidFill>
                <a:latin typeface="DejaVuSansMono"/>
              </a:rPr>
              <a:t>)</a:t>
            </a:r>
          </a:p>
          <a:p>
            <a:pPr marL="0" indent="0">
              <a:buNone/>
            </a:pPr>
            <a:r>
              <a:rPr lang="es-CO" b="1" dirty="0">
                <a:solidFill>
                  <a:srgbClr val="91117D"/>
                </a:solidFill>
                <a:latin typeface="DejaVuSansMono-Bold"/>
              </a:rPr>
              <a:t>	</a:t>
            </a:r>
            <a:r>
              <a:rPr lang="es-CO" b="1" dirty="0" err="1">
                <a:solidFill>
                  <a:srgbClr val="91117D"/>
                </a:solidFill>
                <a:latin typeface="DejaVuSansMono-Bold"/>
              </a:rPr>
              <a:t>yield</a:t>
            </a:r>
            <a:r>
              <a:rPr lang="es-CO" dirty="0">
                <a:solidFill>
                  <a:srgbClr val="000000"/>
                </a:solidFill>
                <a:latin typeface="DejaVuSansMono"/>
              </a:rPr>
              <a:t>(</a:t>
            </a:r>
            <a:r>
              <a:rPr lang="es-CO" i="1" dirty="0">
                <a:solidFill>
                  <a:srgbClr val="191191"/>
                </a:solidFill>
                <a:latin typeface="DejaVuSansMono-Oblique"/>
              </a:rPr>
              <a:t>"Andy"</a:t>
            </a:r>
            <a:r>
              <a:rPr lang="es-CO" dirty="0">
                <a:solidFill>
                  <a:srgbClr val="000000"/>
                </a:solidFill>
                <a:latin typeface="DejaVuSansMono"/>
              </a:rPr>
              <a:t>, </a:t>
            </a:r>
            <a:r>
              <a:rPr lang="es-CO" i="1" dirty="0">
                <a:solidFill>
                  <a:srgbClr val="191191"/>
                </a:solidFill>
                <a:latin typeface="DejaVuSansMono-Oblique"/>
              </a:rPr>
              <a:t>"</a:t>
            </a:r>
            <a:r>
              <a:rPr lang="es-CO" i="1" dirty="0" err="1">
                <a:solidFill>
                  <a:srgbClr val="191191"/>
                </a:solidFill>
                <a:latin typeface="DejaVuSansMono-Oblique"/>
              </a:rPr>
              <a:t>goodbye</a:t>
            </a:r>
            <a:r>
              <a:rPr lang="es-CO" i="1" dirty="0">
                <a:solidFill>
                  <a:srgbClr val="191191"/>
                </a:solidFill>
                <a:latin typeface="DejaVuSansMono-Oblique"/>
              </a:rPr>
              <a:t>"</a:t>
            </a:r>
            <a:r>
              <a:rPr lang="es-CO" dirty="0">
                <a:solidFill>
                  <a:srgbClr val="000000"/>
                </a:solidFill>
                <a:latin typeface="DejaVuSansMono"/>
              </a:rPr>
              <a:t>)</a:t>
            </a:r>
          </a:p>
          <a:p>
            <a:pPr marL="0" indent="0">
              <a:buNone/>
            </a:pPr>
            <a:r>
              <a:rPr lang="es-CO" b="1" dirty="0" err="1">
                <a:solidFill>
                  <a:srgbClr val="91117D"/>
                </a:solidFill>
                <a:latin typeface="DejaVuSansMono-Bold"/>
              </a:rPr>
              <a:t>end</a:t>
            </a:r>
            <a:endParaRPr lang="es-CO" b="1" dirty="0">
              <a:solidFill>
                <a:srgbClr val="91117D"/>
              </a:solidFill>
              <a:latin typeface="DejaVuSansMono-Bold"/>
            </a:endParaRPr>
          </a:p>
          <a:p>
            <a:r>
              <a:rPr lang="en-US" dirty="0">
                <a:latin typeface="Helvetica" panose="020B0604020202020204" pitchFamily="34" charset="0"/>
                <a:cs typeface="Helvetica" panose="020B0604020202020204" pitchFamily="34" charset="0"/>
              </a:rPr>
              <a:t>The code in the block (puts "In the block") is executed twice, once for each call to yield.</a:t>
            </a:r>
            <a:endParaRPr lang="es-CO" b="1" dirty="0">
              <a:solidFill>
                <a:srgbClr val="91117D"/>
              </a:solidFill>
              <a:latin typeface="Helvetica" panose="020B0604020202020204" pitchFamily="34" charset="0"/>
              <a:cs typeface="Helvetica" panose="020B0604020202020204" pitchFamily="34" charset="0"/>
            </a:endParaRPr>
          </a:p>
          <a:p>
            <a:pPr marL="0" indent="0">
              <a:buNone/>
            </a:pPr>
            <a:endParaRPr lang="es-CO" dirty="0"/>
          </a:p>
        </p:txBody>
      </p:sp>
      <p:sp>
        <p:nvSpPr>
          <p:cNvPr id="7" name="Rectángulo 6">
            <a:extLst>
              <a:ext uri="{FF2B5EF4-FFF2-40B4-BE49-F238E27FC236}">
                <a16:creationId xmlns:a16="http://schemas.microsoft.com/office/drawing/2014/main" id="{3E81884C-96B4-4736-B4EC-C98FCCA50001}"/>
              </a:ext>
            </a:extLst>
          </p:cNvPr>
          <p:cNvSpPr/>
          <p:nvPr/>
        </p:nvSpPr>
        <p:spPr>
          <a:xfrm>
            <a:off x="5830957" y="3429000"/>
            <a:ext cx="5777948" cy="1323439"/>
          </a:xfrm>
          <a:prstGeom prst="rect">
            <a:avLst/>
          </a:prstGeom>
        </p:spPr>
        <p:txBody>
          <a:bodyPr wrap="square">
            <a:spAutoFit/>
          </a:bodyPr>
          <a:lstStyle/>
          <a:p>
            <a:r>
              <a:rPr lang="es-CO" sz="1600" dirty="0" err="1">
                <a:solidFill>
                  <a:srgbClr val="000000"/>
                </a:solidFill>
                <a:latin typeface="DejaVuSansMono"/>
              </a:rPr>
              <a:t>who_says_what</a:t>
            </a:r>
            <a:r>
              <a:rPr lang="es-CO" sz="1600" dirty="0">
                <a:solidFill>
                  <a:srgbClr val="000000"/>
                </a:solidFill>
                <a:latin typeface="DejaVuSansMono"/>
              </a:rPr>
              <a:t> {|</a:t>
            </a:r>
            <a:r>
              <a:rPr lang="es-CO" sz="1600" dirty="0" err="1">
                <a:solidFill>
                  <a:srgbClr val="000000"/>
                </a:solidFill>
                <a:latin typeface="DejaVuSansMono"/>
              </a:rPr>
              <a:t>person</a:t>
            </a:r>
            <a:r>
              <a:rPr lang="es-CO" sz="1600" dirty="0">
                <a:solidFill>
                  <a:srgbClr val="000000"/>
                </a:solidFill>
                <a:latin typeface="DejaVuSansMono"/>
              </a:rPr>
              <a:t>, </a:t>
            </a:r>
            <a:r>
              <a:rPr lang="es-CO" sz="1600" dirty="0" err="1">
                <a:solidFill>
                  <a:srgbClr val="000000"/>
                </a:solidFill>
                <a:latin typeface="DejaVuSansMono"/>
              </a:rPr>
              <a:t>phrase</a:t>
            </a:r>
            <a:r>
              <a:rPr lang="es-CO" sz="1600" dirty="0">
                <a:solidFill>
                  <a:srgbClr val="000000"/>
                </a:solidFill>
                <a:latin typeface="DejaVuSansMono"/>
              </a:rPr>
              <a:t>| </a:t>
            </a:r>
            <a:r>
              <a:rPr lang="es-CO" sz="1600" dirty="0" err="1">
                <a:solidFill>
                  <a:srgbClr val="000000"/>
                </a:solidFill>
                <a:latin typeface="DejaVuSansMono"/>
              </a:rPr>
              <a:t>puts</a:t>
            </a:r>
            <a:r>
              <a:rPr lang="es-CO" sz="1600" dirty="0">
                <a:solidFill>
                  <a:srgbClr val="000000"/>
                </a:solidFill>
                <a:latin typeface="DejaVuSansMono"/>
              </a:rPr>
              <a:t> </a:t>
            </a:r>
            <a:r>
              <a:rPr lang="es-CO" sz="1600" i="1" dirty="0">
                <a:solidFill>
                  <a:srgbClr val="191191"/>
                </a:solidFill>
                <a:latin typeface="DejaVuSansMono-Oblique"/>
              </a:rPr>
              <a:t>"</a:t>
            </a:r>
            <a:r>
              <a:rPr lang="es-CO" sz="1600" dirty="0">
                <a:solidFill>
                  <a:srgbClr val="000000"/>
                </a:solidFill>
                <a:latin typeface="DejaVuSansMono"/>
              </a:rPr>
              <a:t>#{</a:t>
            </a:r>
            <a:r>
              <a:rPr lang="es-CO" sz="1600" dirty="0" err="1">
                <a:solidFill>
                  <a:srgbClr val="000000"/>
                </a:solidFill>
                <a:latin typeface="DejaVuSansMono"/>
              </a:rPr>
              <a:t>person</a:t>
            </a:r>
            <a:r>
              <a:rPr lang="es-CO" sz="1600" dirty="0">
                <a:solidFill>
                  <a:srgbClr val="000000"/>
                </a:solidFill>
                <a:latin typeface="DejaVuSansMono"/>
              </a:rPr>
              <a:t>} </a:t>
            </a:r>
            <a:r>
              <a:rPr lang="es-CO" sz="1600" i="1" dirty="0" err="1">
                <a:solidFill>
                  <a:srgbClr val="191191"/>
                </a:solidFill>
                <a:latin typeface="DejaVuSansMono-Oblique"/>
              </a:rPr>
              <a:t>says</a:t>
            </a:r>
            <a:r>
              <a:rPr lang="es-CO" sz="1600" i="1" dirty="0">
                <a:solidFill>
                  <a:srgbClr val="191191"/>
                </a:solidFill>
                <a:latin typeface="DejaVuSansMono-Oblique"/>
              </a:rPr>
              <a:t> </a:t>
            </a:r>
            <a:r>
              <a:rPr lang="es-CO" sz="1600" dirty="0">
                <a:solidFill>
                  <a:srgbClr val="000000"/>
                </a:solidFill>
                <a:latin typeface="DejaVuSansMono"/>
              </a:rPr>
              <a:t>#{</a:t>
            </a:r>
            <a:r>
              <a:rPr lang="es-CO" sz="1600" dirty="0" err="1">
                <a:solidFill>
                  <a:srgbClr val="000000"/>
                </a:solidFill>
                <a:latin typeface="DejaVuSansMono"/>
              </a:rPr>
              <a:t>phrase</a:t>
            </a:r>
            <a:r>
              <a:rPr lang="es-CO" sz="1600" dirty="0">
                <a:solidFill>
                  <a:srgbClr val="000000"/>
                </a:solidFill>
                <a:latin typeface="DejaVuSansMono"/>
              </a:rPr>
              <a:t>}</a:t>
            </a:r>
            <a:r>
              <a:rPr lang="es-CO" sz="1600" i="1" dirty="0">
                <a:solidFill>
                  <a:srgbClr val="191191"/>
                </a:solidFill>
                <a:latin typeface="DejaVuSansMono-Oblique"/>
              </a:rPr>
              <a:t>"</a:t>
            </a:r>
            <a:r>
              <a:rPr lang="es-CO" sz="1600" dirty="0">
                <a:solidFill>
                  <a:srgbClr val="000000"/>
                </a:solidFill>
                <a:latin typeface="DejaVuSansMono"/>
              </a:rPr>
              <a:t>}</a:t>
            </a:r>
          </a:p>
          <a:p>
            <a:endParaRPr lang="es-CO" sz="1600" i="1" dirty="0">
              <a:solidFill>
                <a:srgbClr val="000000"/>
              </a:solidFill>
              <a:latin typeface="PalatinoLinotype-Italic"/>
            </a:endParaRPr>
          </a:p>
          <a:p>
            <a:r>
              <a:rPr lang="es-CO" sz="1600" i="1" dirty="0">
                <a:solidFill>
                  <a:srgbClr val="000000"/>
                </a:solidFill>
                <a:latin typeface="PalatinoLinotype-Italic"/>
              </a:rPr>
              <a:t>produces:</a:t>
            </a:r>
          </a:p>
          <a:p>
            <a:r>
              <a:rPr lang="es-CO" sz="1600" dirty="0">
                <a:solidFill>
                  <a:srgbClr val="000000"/>
                </a:solidFill>
                <a:latin typeface="DejaVuSansMono"/>
              </a:rPr>
              <a:t>Dave </a:t>
            </a:r>
            <a:r>
              <a:rPr lang="es-CO" sz="1600" dirty="0" err="1">
                <a:solidFill>
                  <a:srgbClr val="000000"/>
                </a:solidFill>
                <a:latin typeface="DejaVuSansMono"/>
              </a:rPr>
              <a:t>says</a:t>
            </a:r>
            <a:r>
              <a:rPr lang="es-CO" sz="1600" dirty="0">
                <a:solidFill>
                  <a:srgbClr val="000000"/>
                </a:solidFill>
                <a:latin typeface="DejaVuSansMono"/>
              </a:rPr>
              <a:t> </a:t>
            </a:r>
            <a:r>
              <a:rPr lang="es-CO" sz="1600" dirty="0" err="1">
                <a:solidFill>
                  <a:srgbClr val="000000"/>
                </a:solidFill>
                <a:latin typeface="DejaVuSansMono"/>
              </a:rPr>
              <a:t>hello</a:t>
            </a:r>
            <a:endParaRPr lang="es-CO" sz="1600" dirty="0">
              <a:solidFill>
                <a:srgbClr val="000000"/>
              </a:solidFill>
              <a:latin typeface="DejaVuSansMono"/>
            </a:endParaRPr>
          </a:p>
          <a:p>
            <a:r>
              <a:rPr lang="es-CO" sz="1600" dirty="0">
                <a:solidFill>
                  <a:srgbClr val="000000"/>
                </a:solidFill>
                <a:latin typeface="DejaVuSansMono"/>
              </a:rPr>
              <a:t>Andy </a:t>
            </a:r>
            <a:r>
              <a:rPr lang="es-CO" sz="1600" dirty="0" err="1">
                <a:solidFill>
                  <a:srgbClr val="000000"/>
                </a:solidFill>
                <a:latin typeface="DejaVuSansMono"/>
              </a:rPr>
              <a:t>says</a:t>
            </a:r>
            <a:r>
              <a:rPr lang="es-CO" sz="1600" dirty="0">
                <a:solidFill>
                  <a:srgbClr val="000000"/>
                </a:solidFill>
                <a:latin typeface="DejaVuSansMono"/>
              </a:rPr>
              <a:t> </a:t>
            </a:r>
            <a:r>
              <a:rPr lang="es-CO" sz="1600" dirty="0" err="1">
                <a:solidFill>
                  <a:srgbClr val="000000"/>
                </a:solidFill>
                <a:latin typeface="DejaVuSansMono"/>
              </a:rPr>
              <a:t>goodbye</a:t>
            </a:r>
            <a:endParaRPr lang="es-CO" sz="1600" dirty="0"/>
          </a:p>
        </p:txBody>
      </p:sp>
    </p:spTree>
    <p:extLst>
      <p:ext uri="{BB962C8B-B14F-4D97-AF65-F5344CB8AC3E}">
        <p14:creationId xmlns:p14="http://schemas.microsoft.com/office/powerpoint/2010/main" val="3502088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973806-6EEC-4900-9B1B-C4845AF185BA}"/>
              </a:ext>
            </a:extLst>
          </p:cNvPr>
          <p:cNvSpPr>
            <a:spLocks noGrp="1"/>
          </p:cNvSpPr>
          <p:nvPr>
            <p:ph type="title"/>
          </p:nvPr>
        </p:nvSpPr>
        <p:spPr/>
        <p:txBody>
          <a:bodyPr/>
          <a:lstStyle/>
          <a:p>
            <a:r>
              <a:rPr lang="es-CO" dirty="0">
                <a:latin typeface="Helvetica" panose="020B0604020202020204" pitchFamily="34" charset="0"/>
                <a:cs typeface="Helvetica" panose="020B0604020202020204" pitchFamily="34" charset="0"/>
              </a:rPr>
              <a:t>Blocks and </a:t>
            </a:r>
            <a:r>
              <a:rPr lang="es-CO" dirty="0" err="1">
                <a:latin typeface="Helvetica" panose="020B0604020202020204" pitchFamily="34" charset="0"/>
                <a:cs typeface="Helvetica" panose="020B0604020202020204" pitchFamily="34" charset="0"/>
              </a:rPr>
              <a:t>Iterators</a:t>
            </a:r>
            <a:endParaRPr lang="es-CO" dirty="0">
              <a:latin typeface="Helvetica" panose="020B0604020202020204" pitchFamily="34" charset="0"/>
              <a:cs typeface="Helvetica" panose="020B0604020202020204" pitchFamily="34" charset="0"/>
            </a:endParaRPr>
          </a:p>
        </p:txBody>
      </p:sp>
      <p:sp>
        <p:nvSpPr>
          <p:cNvPr id="3" name="Marcador de contenido 2">
            <a:extLst>
              <a:ext uri="{FF2B5EF4-FFF2-40B4-BE49-F238E27FC236}">
                <a16:creationId xmlns:a16="http://schemas.microsoft.com/office/drawing/2014/main" id="{3435C132-45B6-44FD-A23F-061F1F71BADC}"/>
              </a:ext>
            </a:extLst>
          </p:cNvPr>
          <p:cNvSpPr>
            <a:spLocks noGrp="1"/>
          </p:cNvSpPr>
          <p:nvPr>
            <p:ph idx="1"/>
          </p:nvPr>
        </p:nvSpPr>
        <p:spPr/>
        <p:txBody>
          <a:bodyPr/>
          <a:lstStyle/>
          <a:p>
            <a:r>
              <a:rPr lang="en-US" dirty="0">
                <a:latin typeface="Helvetica" panose="020B0604020202020204" pitchFamily="34" charset="0"/>
                <a:cs typeface="Helvetica" panose="020B0604020202020204" pitchFamily="34" charset="0"/>
              </a:rPr>
              <a:t>Code blocks are used throughout the Ruby library to implement </a:t>
            </a:r>
            <a:r>
              <a:rPr lang="en-US" i="1" dirty="0">
                <a:latin typeface="Helvetica" panose="020B0604020202020204" pitchFamily="34" charset="0"/>
                <a:cs typeface="Helvetica" panose="020B0604020202020204" pitchFamily="34" charset="0"/>
              </a:rPr>
              <a:t>iterators</a:t>
            </a:r>
            <a:r>
              <a:rPr lang="en-US" dirty="0">
                <a:latin typeface="Helvetica" panose="020B0604020202020204" pitchFamily="34" charset="0"/>
                <a:cs typeface="Helvetica" panose="020B0604020202020204" pitchFamily="34" charset="0"/>
              </a:rPr>
              <a:t>, which are methods that return successive elements from some kind of collection, such as an array:</a:t>
            </a:r>
          </a:p>
          <a:p>
            <a:pPr marL="0" indent="0">
              <a:buNone/>
            </a:pPr>
            <a:endParaRPr lang="es-CO" sz="1600" dirty="0">
              <a:latin typeface="Helvetica" panose="020B0604020202020204" pitchFamily="34" charset="0"/>
              <a:cs typeface="Helvetica" panose="020B0604020202020204" pitchFamily="34" charset="0"/>
            </a:endParaRPr>
          </a:p>
        </p:txBody>
      </p:sp>
      <p:sp>
        <p:nvSpPr>
          <p:cNvPr id="4" name="Rectángulo 3">
            <a:extLst>
              <a:ext uri="{FF2B5EF4-FFF2-40B4-BE49-F238E27FC236}">
                <a16:creationId xmlns:a16="http://schemas.microsoft.com/office/drawing/2014/main" id="{82F0BA1F-5A67-4E4B-BAA6-6A82F1F576C4}"/>
              </a:ext>
            </a:extLst>
          </p:cNvPr>
          <p:cNvSpPr/>
          <p:nvPr/>
        </p:nvSpPr>
        <p:spPr>
          <a:xfrm>
            <a:off x="7038629" y="3071512"/>
            <a:ext cx="4465983" cy="2092881"/>
          </a:xfrm>
          <a:prstGeom prst="rect">
            <a:avLst/>
          </a:prstGeom>
        </p:spPr>
        <p:txBody>
          <a:bodyPr wrap="square">
            <a:spAutoFit/>
          </a:bodyPr>
          <a:lstStyle/>
          <a:p>
            <a:r>
              <a:rPr lang="en-US" sz="1600" dirty="0">
                <a:solidFill>
                  <a:srgbClr val="000000"/>
                </a:solidFill>
                <a:latin typeface="DejaVuSansMono"/>
              </a:rPr>
              <a:t>[ </a:t>
            </a:r>
            <a:r>
              <a:rPr lang="en-US" sz="1600" i="1" dirty="0">
                <a:solidFill>
                  <a:srgbClr val="191191"/>
                </a:solidFill>
                <a:latin typeface="DejaVuSansMono-Oblique"/>
              </a:rPr>
              <a:t>'cat'</a:t>
            </a:r>
            <a:r>
              <a:rPr lang="en-US" sz="1600" dirty="0">
                <a:solidFill>
                  <a:srgbClr val="000000"/>
                </a:solidFill>
                <a:latin typeface="DejaVuSansMono"/>
              </a:rPr>
              <a:t>, </a:t>
            </a:r>
            <a:r>
              <a:rPr lang="en-US" sz="1600" i="1" dirty="0">
                <a:solidFill>
                  <a:srgbClr val="191191"/>
                </a:solidFill>
                <a:latin typeface="DejaVuSansMono-Oblique"/>
              </a:rPr>
              <a:t>'dog'</a:t>
            </a:r>
            <a:r>
              <a:rPr lang="en-US" sz="1600" dirty="0">
                <a:solidFill>
                  <a:srgbClr val="000000"/>
                </a:solidFill>
                <a:latin typeface="DejaVuSansMono"/>
              </a:rPr>
              <a:t>, </a:t>
            </a:r>
            <a:r>
              <a:rPr lang="en-US" sz="1600" i="1" dirty="0">
                <a:solidFill>
                  <a:srgbClr val="191191"/>
                </a:solidFill>
                <a:latin typeface="DejaVuSansMono-Oblique"/>
              </a:rPr>
              <a:t>'horse' </a:t>
            </a:r>
            <a:r>
              <a:rPr lang="en-US" sz="1600" dirty="0">
                <a:solidFill>
                  <a:srgbClr val="000000"/>
                </a:solidFill>
                <a:latin typeface="DejaVuSansMono"/>
              </a:rPr>
              <a:t>].each {|name| print name, </a:t>
            </a:r>
            <a:r>
              <a:rPr lang="en-US" sz="1600" i="1" dirty="0">
                <a:solidFill>
                  <a:srgbClr val="191191"/>
                </a:solidFill>
                <a:latin typeface="DejaVuSansMono-Oblique"/>
              </a:rPr>
              <a:t>" " </a:t>
            </a:r>
            <a:r>
              <a:rPr lang="en-US" sz="1600" dirty="0">
                <a:solidFill>
                  <a:srgbClr val="000000"/>
                </a:solidFill>
                <a:latin typeface="DejaVuSansMono"/>
              </a:rPr>
              <a:t>}</a:t>
            </a:r>
          </a:p>
          <a:p>
            <a:r>
              <a:rPr lang="es-CO" sz="1600" dirty="0" err="1">
                <a:solidFill>
                  <a:srgbClr val="FF0000"/>
                </a:solidFill>
                <a:latin typeface="DejaVuSansMono"/>
              </a:rPr>
              <a:t>5.times</a:t>
            </a:r>
            <a:r>
              <a:rPr lang="es-CO" sz="1600" dirty="0">
                <a:solidFill>
                  <a:srgbClr val="000000"/>
                </a:solidFill>
                <a:latin typeface="DejaVuSansMono"/>
              </a:rPr>
              <a:t> { </a:t>
            </a:r>
            <a:r>
              <a:rPr lang="es-CO" sz="1600" dirty="0" err="1">
                <a:solidFill>
                  <a:srgbClr val="000000"/>
                </a:solidFill>
                <a:latin typeface="DejaVuSansMono"/>
              </a:rPr>
              <a:t>print</a:t>
            </a:r>
            <a:r>
              <a:rPr lang="es-CO" sz="1600" dirty="0">
                <a:solidFill>
                  <a:srgbClr val="000000"/>
                </a:solidFill>
                <a:latin typeface="DejaVuSansMono"/>
              </a:rPr>
              <a:t> </a:t>
            </a:r>
            <a:r>
              <a:rPr lang="es-CO" sz="1600" i="1" dirty="0">
                <a:solidFill>
                  <a:srgbClr val="191191"/>
                </a:solidFill>
                <a:latin typeface="DejaVuSansMono-Oblique"/>
              </a:rPr>
              <a:t>"*" </a:t>
            </a:r>
            <a:r>
              <a:rPr lang="es-CO" sz="1600" dirty="0">
                <a:solidFill>
                  <a:srgbClr val="000000"/>
                </a:solidFill>
                <a:latin typeface="DejaVuSansMono"/>
              </a:rPr>
              <a:t>}</a:t>
            </a:r>
          </a:p>
          <a:p>
            <a:r>
              <a:rPr lang="es-CO" sz="1600" dirty="0" err="1">
                <a:solidFill>
                  <a:srgbClr val="000000"/>
                </a:solidFill>
                <a:highlight>
                  <a:srgbClr val="FFFF00"/>
                </a:highlight>
                <a:latin typeface="DejaVuSansMono"/>
              </a:rPr>
              <a:t>3.upto</a:t>
            </a:r>
            <a:r>
              <a:rPr lang="es-CO" sz="1600" dirty="0">
                <a:solidFill>
                  <a:srgbClr val="000000"/>
                </a:solidFill>
                <a:latin typeface="DejaVuSansMono"/>
              </a:rPr>
              <a:t>(6) {|i| </a:t>
            </a:r>
            <a:r>
              <a:rPr lang="es-CO" sz="1600" dirty="0" err="1">
                <a:solidFill>
                  <a:srgbClr val="000000"/>
                </a:solidFill>
                <a:latin typeface="DejaVuSansMono"/>
              </a:rPr>
              <a:t>print</a:t>
            </a:r>
            <a:r>
              <a:rPr lang="es-CO" sz="1600" dirty="0">
                <a:solidFill>
                  <a:srgbClr val="000000"/>
                </a:solidFill>
                <a:latin typeface="DejaVuSansMono"/>
              </a:rPr>
              <a:t> i }</a:t>
            </a:r>
          </a:p>
          <a:p>
            <a:r>
              <a:rPr lang="en-US" sz="1600" dirty="0">
                <a:solidFill>
                  <a:srgbClr val="000000"/>
                </a:solidFill>
                <a:latin typeface="DejaVuSansMono"/>
              </a:rPr>
              <a:t>(</a:t>
            </a:r>
            <a:r>
              <a:rPr lang="en-US" sz="1600" i="1" dirty="0">
                <a:solidFill>
                  <a:srgbClr val="191191"/>
                </a:solidFill>
                <a:latin typeface="DejaVuSansMono-Oblique"/>
              </a:rPr>
              <a:t>'</a:t>
            </a:r>
            <a:r>
              <a:rPr lang="en-US" sz="1600" i="1" dirty="0" err="1">
                <a:solidFill>
                  <a:srgbClr val="191191"/>
                </a:solidFill>
                <a:latin typeface="DejaVuSansMono-Oblique"/>
              </a:rPr>
              <a:t>a'</a:t>
            </a:r>
            <a:r>
              <a:rPr lang="en-US" sz="1600" dirty="0" err="1">
                <a:solidFill>
                  <a:srgbClr val="000000"/>
                </a:solidFill>
                <a:latin typeface="DejaVuSansMono"/>
              </a:rPr>
              <a:t>..</a:t>
            </a:r>
            <a:r>
              <a:rPr lang="en-US" sz="1600" i="1" dirty="0" err="1">
                <a:solidFill>
                  <a:srgbClr val="191191"/>
                </a:solidFill>
                <a:latin typeface="DejaVuSansMono-Oblique"/>
              </a:rPr>
              <a:t>'e</a:t>
            </a:r>
            <a:r>
              <a:rPr lang="en-US" sz="1600" i="1" dirty="0">
                <a:solidFill>
                  <a:srgbClr val="191191"/>
                </a:solidFill>
                <a:latin typeface="DejaVuSansMono-Oblique"/>
              </a:rPr>
              <a:t>'</a:t>
            </a:r>
            <a:r>
              <a:rPr lang="en-US" sz="1600" dirty="0">
                <a:solidFill>
                  <a:srgbClr val="000000"/>
                </a:solidFill>
                <a:latin typeface="DejaVuSansMono"/>
              </a:rPr>
              <a:t>).each {|char| print char }</a:t>
            </a:r>
          </a:p>
          <a:p>
            <a:r>
              <a:rPr lang="es-CO" sz="1600" dirty="0" err="1">
                <a:solidFill>
                  <a:srgbClr val="000000"/>
                </a:solidFill>
                <a:latin typeface="DejaVuSansMono"/>
              </a:rPr>
              <a:t>puts</a:t>
            </a:r>
            <a:endParaRPr lang="es-CO" sz="1600" dirty="0">
              <a:solidFill>
                <a:srgbClr val="000000"/>
              </a:solidFill>
              <a:latin typeface="DejaVuSansMono"/>
            </a:endParaRPr>
          </a:p>
          <a:p>
            <a:endParaRPr lang="es-CO" sz="1600" i="1" dirty="0">
              <a:solidFill>
                <a:srgbClr val="000000"/>
              </a:solidFill>
              <a:latin typeface="PalatinoLinotype-Italic"/>
            </a:endParaRPr>
          </a:p>
          <a:p>
            <a:r>
              <a:rPr lang="es-CO" sz="1600" i="1" dirty="0">
                <a:solidFill>
                  <a:srgbClr val="000000"/>
                </a:solidFill>
                <a:latin typeface="PalatinoLinotype-Italic"/>
              </a:rPr>
              <a:t>produces:</a:t>
            </a:r>
          </a:p>
          <a:p>
            <a:r>
              <a:rPr lang="es-CO" sz="1600" dirty="0" err="1">
                <a:solidFill>
                  <a:srgbClr val="000000"/>
                </a:solidFill>
                <a:latin typeface="DejaVuSansMono"/>
              </a:rPr>
              <a:t>cat</a:t>
            </a:r>
            <a:r>
              <a:rPr lang="es-CO" sz="1600" dirty="0">
                <a:solidFill>
                  <a:srgbClr val="000000"/>
                </a:solidFill>
                <a:latin typeface="DejaVuSansMono"/>
              </a:rPr>
              <a:t> </a:t>
            </a:r>
            <a:r>
              <a:rPr lang="es-CO" sz="1600" dirty="0" err="1">
                <a:solidFill>
                  <a:srgbClr val="000000"/>
                </a:solidFill>
                <a:latin typeface="DejaVuSansMono"/>
              </a:rPr>
              <a:t>dog</a:t>
            </a:r>
            <a:r>
              <a:rPr lang="es-CO" sz="1600" dirty="0">
                <a:solidFill>
                  <a:srgbClr val="000000"/>
                </a:solidFill>
                <a:latin typeface="DejaVuSansMono"/>
              </a:rPr>
              <a:t> </a:t>
            </a:r>
            <a:r>
              <a:rPr lang="es-CO" sz="1600" dirty="0" err="1">
                <a:solidFill>
                  <a:srgbClr val="000000"/>
                </a:solidFill>
                <a:latin typeface="DejaVuSansMono"/>
              </a:rPr>
              <a:t>horse</a:t>
            </a:r>
            <a:r>
              <a:rPr lang="es-CO" sz="1600" dirty="0">
                <a:solidFill>
                  <a:srgbClr val="000000"/>
                </a:solidFill>
                <a:latin typeface="DejaVuSansMono"/>
              </a:rPr>
              <a:t> </a:t>
            </a:r>
            <a:r>
              <a:rPr lang="es-CO" sz="1600" dirty="0">
                <a:solidFill>
                  <a:srgbClr val="FF0000"/>
                </a:solidFill>
                <a:latin typeface="DejaVuSansMono"/>
              </a:rPr>
              <a:t>*****</a:t>
            </a:r>
            <a:r>
              <a:rPr lang="es-CO" sz="1600" dirty="0" err="1">
                <a:solidFill>
                  <a:srgbClr val="000000"/>
                </a:solidFill>
                <a:highlight>
                  <a:srgbClr val="FFFF00"/>
                </a:highlight>
                <a:latin typeface="DejaVuSansMono"/>
              </a:rPr>
              <a:t>3456</a:t>
            </a:r>
            <a:r>
              <a:rPr lang="es-CO" sz="1600" dirty="0" err="1">
                <a:solidFill>
                  <a:srgbClr val="000000"/>
                </a:solidFill>
                <a:latin typeface="DejaVuSansMono"/>
              </a:rPr>
              <a:t>abcde</a:t>
            </a:r>
            <a:endParaRPr lang="es-CO" sz="1600" dirty="0"/>
          </a:p>
        </p:txBody>
      </p:sp>
      <p:sp>
        <p:nvSpPr>
          <p:cNvPr id="5" name="Rectángulo 4">
            <a:extLst>
              <a:ext uri="{FF2B5EF4-FFF2-40B4-BE49-F238E27FC236}">
                <a16:creationId xmlns:a16="http://schemas.microsoft.com/office/drawing/2014/main" id="{68198D6B-ECE8-47D2-B43A-3D474EB3325C}"/>
              </a:ext>
            </a:extLst>
          </p:cNvPr>
          <p:cNvSpPr/>
          <p:nvPr/>
        </p:nvSpPr>
        <p:spPr>
          <a:xfrm>
            <a:off x="2572647" y="3071512"/>
            <a:ext cx="4465982" cy="2308324"/>
          </a:xfrm>
          <a:prstGeom prst="rect">
            <a:avLst/>
          </a:prstGeom>
        </p:spPr>
        <p:txBody>
          <a:bodyPr wrap="square">
            <a:spAutoFit/>
          </a:bodyPr>
          <a:lstStyle/>
          <a:p>
            <a:r>
              <a:rPr lang="en-US" sz="1600" dirty="0">
                <a:solidFill>
                  <a:srgbClr val="000000"/>
                </a:solidFill>
                <a:latin typeface="DejaVuSansMono"/>
              </a:rPr>
              <a:t>animals = </a:t>
            </a:r>
            <a:r>
              <a:rPr lang="en-US" sz="1600" i="1" dirty="0">
                <a:solidFill>
                  <a:srgbClr val="191191"/>
                </a:solidFill>
                <a:latin typeface="DejaVuSansMono-Oblique"/>
              </a:rPr>
              <a:t>%w( ant bee cat dog ) </a:t>
            </a:r>
            <a:r>
              <a:rPr lang="en-US" sz="1600" i="1" dirty="0">
                <a:solidFill>
                  <a:srgbClr val="0F7C0F"/>
                </a:solidFill>
                <a:latin typeface="DejaVuSansMono-Oblique"/>
              </a:rPr>
              <a:t># create an array</a:t>
            </a:r>
          </a:p>
          <a:p>
            <a:r>
              <a:rPr lang="en-US" sz="1600" dirty="0" err="1">
                <a:solidFill>
                  <a:srgbClr val="000000"/>
                </a:solidFill>
                <a:latin typeface="DejaVuSansMono"/>
              </a:rPr>
              <a:t>animals.each</a:t>
            </a:r>
            <a:r>
              <a:rPr lang="en-US" sz="1600" dirty="0">
                <a:solidFill>
                  <a:srgbClr val="000000"/>
                </a:solidFill>
                <a:latin typeface="DejaVuSansMono"/>
              </a:rPr>
              <a:t> {|animal| puts animal } </a:t>
            </a:r>
            <a:r>
              <a:rPr lang="en-US" sz="1600" i="1" dirty="0">
                <a:solidFill>
                  <a:srgbClr val="0F7C0F"/>
                </a:solidFill>
                <a:latin typeface="DejaVuSansMono-Oblique"/>
              </a:rPr>
              <a:t># iterate over the contents</a:t>
            </a:r>
          </a:p>
          <a:p>
            <a:endParaRPr lang="es-CO" sz="1600" i="1" dirty="0">
              <a:solidFill>
                <a:srgbClr val="000000"/>
              </a:solidFill>
              <a:latin typeface="PalatinoLinotype-Italic"/>
            </a:endParaRPr>
          </a:p>
          <a:p>
            <a:r>
              <a:rPr lang="es-CO" sz="1600" i="1" dirty="0">
                <a:solidFill>
                  <a:srgbClr val="000000"/>
                </a:solidFill>
                <a:latin typeface="PalatinoLinotype-Italic"/>
              </a:rPr>
              <a:t>produces:</a:t>
            </a:r>
          </a:p>
          <a:p>
            <a:r>
              <a:rPr lang="es-CO" sz="1600" dirty="0" err="1">
                <a:solidFill>
                  <a:srgbClr val="000000"/>
                </a:solidFill>
                <a:latin typeface="DejaVuSansMono"/>
              </a:rPr>
              <a:t>ant</a:t>
            </a:r>
            <a:endParaRPr lang="es-CO" sz="1600" dirty="0">
              <a:solidFill>
                <a:srgbClr val="000000"/>
              </a:solidFill>
              <a:latin typeface="DejaVuSansMono"/>
            </a:endParaRPr>
          </a:p>
          <a:p>
            <a:r>
              <a:rPr lang="es-CO" sz="1600" dirty="0" err="1">
                <a:solidFill>
                  <a:srgbClr val="000000"/>
                </a:solidFill>
                <a:latin typeface="DejaVuSansMono"/>
              </a:rPr>
              <a:t>bee</a:t>
            </a:r>
            <a:endParaRPr lang="es-CO" sz="1600" dirty="0">
              <a:solidFill>
                <a:srgbClr val="000000"/>
              </a:solidFill>
              <a:latin typeface="DejaVuSansMono"/>
            </a:endParaRPr>
          </a:p>
          <a:p>
            <a:r>
              <a:rPr lang="es-CO" sz="1600" dirty="0" err="1">
                <a:solidFill>
                  <a:srgbClr val="000000"/>
                </a:solidFill>
                <a:latin typeface="DejaVuSansMono"/>
              </a:rPr>
              <a:t>cat</a:t>
            </a:r>
            <a:endParaRPr lang="es-CO" sz="1600" dirty="0">
              <a:solidFill>
                <a:srgbClr val="000000"/>
              </a:solidFill>
              <a:latin typeface="DejaVuSansMono"/>
            </a:endParaRPr>
          </a:p>
          <a:p>
            <a:r>
              <a:rPr lang="es-CO" sz="1600" dirty="0" err="1">
                <a:solidFill>
                  <a:srgbClr val="000000"/>
                </a:solidFill>
                <a:latin typeface="DejaVuSansMono"/>
              </a:rPr>
              <a:t>dog</a:t>
            </a:r>
            <a:endParaRPr lang="es-CO" sz="1600" dirty="0"/>
          </a:p>
        </p:txBody>
      </p:sp>
    </p:spTree>
    <p:extLst>
      <p:ext uri="{BB962C8B-B14F-4D97-AF65-F5344CB8AC3E}">
        <p14:creationId xmlns:p14="http://schemas.microsoft.com/office/powerpoint/2010/main" val="2013652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3202BA-3081-442C-BFEE-58AABC09F823}"/>
              </a:ext>
            </a:extLst>
          </p:cNvPr>
          <p:cNvSpPr>
            <a:spLocks noGrp="1"/>
          </p:cNvSpPr>
          <p:nvPr>
            <p:ph type="ctrTitle"/>
          </p:nvPr>
        </p:nvSpPr>
        <p:spPr>
          <a:xfrm>
            <a:off x="2589213" y="725556"/>
            <a:ext cx="8915399" cy="2262781"/>
          </a:xfrm>
        </p:spPr>
        <p:txBody>
          <a:bodyPr/>
          <a:lstStyle/>
          <a:p>
            <a:r>
              <a:rPr lang="en-US" dirty="0">
                <a:latin typeface="Helvetica" panose="020B0604020202020204" pitchFamily="34" charset="0"/>
                <a:cs typeface="Helvetica" panose="020B0604020202020204" pitchFamily="34" charset="0"/>
              </a:rPr>
              <a:t>Ruby Is an Object-Oriented Language</a:t>
            </a:r>
            <a:endParaRPr lang="es-CO" dirty="0">
              <a:latin typeface="Helvetica" panose="020B0604020202020204" pitchFamily="34" charset="0"/>
              <a:cs typeface="Helvetica" panose="020B0604020202020204" pitchFamily="34" charset="0"/>
            </a:endParaRPr>
          </a:p>
        </p:txBody>
      </p:sp>
      <p:sp>
        <p:nvSpPr>
          <p:cNvPr id="3" name="Subtítulo 2">
            <a:extLst>
              <a:ext uri="{FF2B5EF4-FFF2-40B4-BE49-F238E27FC236}">
                <a16:creationId xmlns:a16="http://schemas.microsoft.com/office/drawing/2014/main" id="{A13AEB30-1930-4D2B-B305-E526A375263D}"/>
              </a:ext>
            </a:extLst>
          </p:cNvPr>
          <p:cNvSpPr>
            <a:spLocks noGrp="1"/>
          </p:cNvSpPr>
          <p:nvPr>
            <p:ph type="subTitle" idx="1"/>
          </p:nvPr>
        </p:nvSpPr>
        <p:spPr>
          <a:xfrm>
            <a:off x="2589213" y="3260035"/>
            <a:ext cx="8915399" cy="2643627"/>
          </a:xfrm>
        </p:spPr>
        <p:txBody>
          <a:bodyPr>
            <a:normAutofit/>
          </a:bodyPr>
          <a:lstStyle/>
          <a:p>
            <a:r>
              <a:rPr lang="en-US" dirty="0">
                <a:latin typeface="Helvetica" panose="020B0604020202020204" pitchFamily="34" charset="0"/>
                <a:cs typeface="Helvetica" panose="020B0604020202020204" pitchFamily="34" charset="0"/>
              </a:rPr>
              <a:t>(Perl, Smalltalk, Eiffel, Ada y Lisp) </a:t>
            </a:r>
            <a:r>
              <a:rPr lang="es-CO" dirty="0">
                <a:latin typeface="Helvetica" panose="020B0604020202020204" pitchFamily="34" charset="0"/>
                <a:cs typeface="Helvetica" panose="020B0604020202020204" pitchFamily="34" charset="0"/>
              </a:rPr>
              <a:t>funcional como la imperativa, más poderoso que Perl, y más orientado a objetos que Python</a:t>
            </a:r>
            <a:endParaRPr lang="en-US" dirty="0">
              <a:latin typeface="Helvetica" panose="020B0604020202020204" pitchFamily="34" charset="0"/>
              <a:cs typeface="Helvetica" panose="020B0604020202020204" pitchFamily="34" charset="0"/>
            </a:endParaRPr>
          </a:p>
          <a:p>
            <a:r>
              <a:rPr lang="en-US" dirty="0" err="1">
                <a:solidFill>
                  <a:srgbClr val="000000"/>
                </a:solidFill>
                <a:latin typeface="DejaVuSansMono-Bold"/>
                <a:cs typeface="Helvetica" panose="020B0604020202020204" pitchFamily="34" charset="0"/>
              </a:rPr>
              <a:t>song1</a:t>
            </a:r>
            <a:r>
              <a:rPr lang="en-US" dirty="0">
                <a:solidFill>
                  <a:srgbClr val="000000"/>
                </a:solidFill>
                <a:latin typeface="DejaVuSansMono-Bold"/>
                <a:cs typeface="Helvetica" panose="020B0604020202020204" pitchFamily="34" charset="0"/>
              </a:rPr>
              <a:t> = </a:t>
            </a:r>
            <a:r>
              <a:rPr lang="en-US" dirty="0" err="1">
                <a:solidFill>
                  <a:srgbClr val="000000"/>
                </a:solidFill>
                <a:latin typeface="DejaVuSansMono-Bold"/>
                <a:cs typeface="Helvetica" panose="020B0604020202020204" pitchFamily="34" charset="0"/>
              </a:rPr>
              <a:t>Song.new</a:t>
            </a:r>
            <a:r>
              <a:rPr lang="en-US" dirty="0">
                <a:solidFill>
                  <a:srgbClr val="000000"/>
                </a:solidFill>
                <a:latin typeface="DejaVuSansMono-Bold"/>
                <a:cs typeface="Helvetica" panose="020B0604020202020204" pitchFamily="34" charset="0"/>
              </a:rPr>
              <a:t>(</a:t>
            </a:r>
            <a:r>
              <a:rPr lang="en-US" i="1" dirty="0">
                <a:solidFill>
                  <a:srgbClr val="191191"/>
                </a:solidFill>
                <a:latin typeface="DejaVuSansMono-Bold"/>
                <a:cs typeface="Helvetica" panose="020B0604020202020204" pitchFamily="34" charset="0"/>
              </a:rPr>
              <a:t>"Ruby Tuesday"</a:t>
            </a:r>
            <a:r>
              <a:rPr lang="en-US" dirty="0">
                <a:solidFill>
                  <a:srgbClr val="000000"/>
                </a:solidFill>
                <a:latin typeface="DejaVuSansMono-Bold"/>
                <a:cs typeface="Helvetica" panose="020B0604020202020204" pitchFamily="34" charset="0"/>
              </a:rPr>
              <a:t>)</a:t>
            </a:r>
          </a:p>
          <a:p>
            <a:r>
              <a:rPr lang="en-US" dirty="0" err="1">
                <a:solidFill>
                  <a:srgbClr val="000000"/>
                </a:solidFill>
                <a:latin typeface="DejaVuSansMono-Bold"/>
                <a:cs typeface="Helvetica" panose="020B0604020202020204" pitchFamily="34" charset="0"/>
              </a:rPr>
              <a:t>song2</a:t>
            </a:r>
            <a:r>
              <a:rPr lang="en-US" dirty="0">
                <a:solidFill>
                  <a:srgbClr val="000000"/>
                </a:solidFill>
                <a:latin typeface="DejaVuSansMono-Bold"/>
                <a:cs typeface="Helvetica" panose="020B0604020202020204" pitchFamily="34" charset="0"/>
              </a:rPr>
              <a:t> = </a:t>
            </a:r>
            <a:r>
              <a:rPr lang="en-US" dirty="0" err="1">
                <a:solidFill>
                  <a:srgbClr val="000000"/>
                </a:solidFill>
                <a:latin typeface="DejaVuSansMono-Bold"/>
                <a:cs typeface="Helvetica" panose="020B0604020202020204" pitchFamily="34" charset="0"/>
              </a:rPr>
              <a:t>Song.new</a:t>
            </a:r>
            <a:r>
              <a:rPr lang="en-US" dirty="0">
                <a:solidFill>
                  <a:srgbClr val="000000"/>
                </a:solidFill>
                <a:latin typeface="DejaVuSansMono-Bold"/>
                <a:cs typeface="Helvetica" panose="020B0604020202020204" pitchFamily="34" charset="0"/>
              </a:rPr>
              <a:t>(</a:t>
            </a:r>
            <a:r>
              <a:rPr lang="en-US" i="1" dirty="0">
                <a:solidFill>
                  <a:srgbClr val="191191"/>
                </a:solidFill>
                <a:latin typeface="DejaVuSansMono-Bold"/>
                <a:cs typeface="Helvetica" panose="020B0604020202020204" pitchFamily="34" charset="0"/>
              </a:rPr>
              <a:t>"Enveloped in Python"</a:t>
            </a:r>
            <a:r>
              <a:rPr lang="en-US" dirty="0">
                <a:solidFill>
                  <a:srgbClr val="000000"/>
                </a:solidFill>
                <a:latin typeface="DejaVuSansMono-Bold"/>
                <a:cs typeface="Helvetica" panose="020B0604020202020204" pitchFamily="34" charset="0"/>
              </a:rPr>
              <a:t>)</a:t>
            </a:r>
          </a:p>
          <a:p>
            <a:r>
              <a:rPr lang="es-CO" i="1" dirty="0">
                <a:solidFill>
                  <a:srgbClr val="0F7C0F"/>
                </a:solidFill>
                <a:latin typeface="DejaVuSansMono-Bold"/>
                <a:cs typeface="Helvetica" panose="020B0604020202020204" pitchFamily="34" charset="0"/>
              </a:rPr>
              <a:t># and so </a:t>
            </a:r>
            <a:r>
              <a:rPr lang="es-CO" i="1" dirty="0" err="1">
                <a:solidFill>
                  <a:srgbClr val="0F7C0F"/>
                </a:solidFill>
                <a:latin typeface="DejaVuSansMono-Bold"/>
                <a:cs typeface="Helvetica" panose="020B0604020202020204" pitchFamily="34" charset="0"/>
              </a:rPr>
              <a:t>on</a:t>
            </a:r>
            <a:endParaRPr lang="en-US" dirty="0">
              <a:latin typeface="DejaVuSansMono-Bold"/>
              <a:cs typeface="Helvetica" panose="020B0604020202020204" pitchFamily="34" charset="0"/>
            </a:endParaRPr>
          </a:p>
        </p:txBody>
      </p:sp>
    </p:spTree>
    <p:extLst>
      <p:ext uri="{BB962C8B-B14F-4D97-AF65-F5344CB8AC3E}">
        <p14:creationId xmlns:p14="http://schemas.microsoft.com/office/powerpoint/2010/main" val="2591250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04283-18D8-46CC-A8BA-194272D470E3}"/>
              </a:ext>
            </a:extLst>
          </p:cNvPr>
          <p:cNvSpPr>
            <a:spLocks noGrp="1"/>
          </p:cNvSpPr>
          <p:nvPr>
            <p:ph type="title"/>
          </p:nvPr>
        </p:nvSpPr>
        <p:spPr/>
        <p:txBody>
          <a:bodyPr/>
          <a:lstStyle/>
          <a:p>
            <a:r>
              <a:rPr lang="es-CO" dirty="0" err="1">
                <a:latin typeface="Helvetica" panose="020B0604020202020204" pitchFamily="34" charset="0"/>
                <a:cs typeface="Helvetica" panose="020B0604020202020204" pitchFamily="34" charset="0"/>
              </a:rPr>
              <a:t>Sharing</a:t>
            </a:r>
            <a:r>
              <a:rPr lang="es-CO" dirty="0">
                <a:latin typeface="Helvetica" panose="020B0604020202020204" pitchFamily="34" charset="0"/>
                <a:cs typeface="Helvetica" panose="020B0604020202020204" pitchFamily="34" charset="0"/>
              </a:rPr>
              <a:t> </a:t>
            </a:r>
            <a:r>
              <a:rPr lang="es-CO" dirty="0" err="1">
                <a:latin typeface="Helvetica" panose="020B0604020202020204" pitchFamily="34" charset="0"/>
                <a:cs typeface="Helvetica" panose="020B0604020202020204" pitchFamily="34" charset="0"/>
              </a:rPr>
              <a:t>Functionality</a:t>
            </a:r>
            <a:r>
              <a:rPr lang="es-CO" dirty="0">
                <a:latin typeface="Helvetica" panose="020B0604020202020204" pitchFamily="34" charset="0"/>
                <a:cs typeface="Helvetica" panose="020B0604020202020204" pitchFamily="34" charset="0"/>
              </a:rPr>
              <a:t>: </a:t>
            </a:r>
            <a:r>
              <a:rPr lang="es-CO" dirty="0" err="1">
                <a:latin typeface="Helvetica" panose="020B0604020202020204" pitchFamily="34" charset="0"/>
                <a:cs typeface="Helvetica" panose="020B0604020202020204" pitchFamily="34" charset="0"/>
              </a:rPr>
              <a:t>Inheritance</a:t>
            </a:r>
            <a:r>
              <a:rPr lang="es-CO" dirty="0">
                <a:latin typeface="Helvetica" panose="020B0604020202020204" pitchFamily="34" charset="0"/>
                <a:cs typeface="Helvetica" panose="020B0604020202020204" pitchFamily="34" charset="0"/>
              </a:rPr>
              <a:t>,</a:t>
            </a:r>
            <a:br>
              <a:rPr lang="es-CO" dirty="0">
                <a:latin typeface="Helvetica" panose="020B0604020202020204" pitchFamily="34" charset="0"/>
                <a:cs typeface="Helvetica" panose="020B0604020202020204" pitchFamily="34" charset="0"/>
              </a:rPr>
            </a:br>
            <a:r>
              <a:rPr lang="es-CO" dirty="0">
                <a:latin typeface="Helvetica" panose="020B0604020202020204" pitchFamily="34" charset="0"/>
                <a:cs typeface="Helvetica" panose="020B0604020202020204" pitchFamily="34" charset="0"/>
              </a:rPr>
              <a:t>Modules, and </a:t>
            </a:r>
            <a:r>
              <a:rPr lang="es-CO" dirty="0" err="1">
                <a:latin typeface="Helvetica" panose="020B0604020202020204" pitchFamily="34" charset="0"/>
                <a:cs typeface="Helvetica" panose="020B0604020202020204" pitchFamily="34" charset="0"/>
              </a:rPr>
              <a:t>Mixins</a:t>
            </a:r>
            <a:endParaRPr lang="es-CO" dirty="0">
              <a:latin typeface="Helvetica" panose="020B0604020202020204" pitchFamily="34" charset="0"/>
              <a:cs typeface="Helvetica" panose="020B0604020202020204" pitchFamily="34" charset="0"/>
            </a:endParaRPr>
          </a:p>
        </p:txBody>
      </p:sp>
      <p:sp>
        <p:nvSpPr>
          <p:cNvPr id="3" name="Marcador de contenido 2">
            <a:extLst>
              <a:ext uri="{FF2B5EF4-FFF2-40B4-BE49-F238E27FC236}">
                <a16:creationId xmlns:a16="http://schemas.microsoft.com/office/drawing/2014/main" id="{0A5BE0C9-E528-4274-95CA-ED69D6C11853}"/>
              </a:ext>
            </a:extLst>
          </p:cNvPr>
          <p:cNvSpPr>
            <a:spLocks noGrp="1"/>
          </p:cNvSpPr>
          <p:nvPr>
            <p:ph idx="1"/>
          </p:nvPr>
        </p:nvSpPr>
        <p:spPr/>
        <p:txBody>
          <a:bodyPr>
            <a:normAutofit/>
          </a:bodyPr>
          <a:lstStyle/>
          <a:p>
            <a:r>
              <a:rPr lang="en-US" i="1" dirty="0">
                <a:latin typeface="Helvetica" panose="020B0604020202020204" pitchFamily="34" charset="0"/>
                <a:cs typeface="Helvetica" panose="020B0604020202020204" pitchFamily="34" charset="0"/>
              </a:rPr>
              <a:t>class-level inheritance</a:t>
            </a:r>
            <a:r>
              <a:rPr lang="en-US" dirty="0">
                <a:latin typeface="Helvetica" panose="020B0604020202020204" pitchFamily="34" charset="0"/>
                <a:cs typeface="Helvetica" panose="020B0604020202020204" pitchFamily="34" charset="0"/>
              </a:rPr>
              <a:t>, is common in object-oriented languages. We’ll then look at </a:t>
            </a:r>
            <a:r>
              <a:rPr lang="en-US" i="1" dirty="0" err="1">
                <a:latin typeface="Helvetica" panose="020B0604020202020204" pitchFamily="34" charset="0"/>
                <a:cs typeface="Helvetica" panose="020B0604020202020204" pitchFamily="34" charset="0"/>
              </a:rPr>
              <a:t>mixins</a:t>
            </a:r>
            <a:r>
              <a:rPr lang="en-US" dirty="0">
                <a:latin typeface="Helvetica" panose="020B0604020202020204" pitchFamily="34" charset="0"/>
                <a:cs typeface="Helvetica" panose="020B0604020202020204" pitchFamily="34" charset="0"/>
              </a:rPr>
              <a:t>, a technique that is often preferable to inheritance. We’ll wind up with a discussion of when to use each</a:t>
            </a:r>
            <a:endParaRPr lang="es-CO" sz="115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445426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A97F62-7596-4BB9-8E56-A100258F7784}"/>
              </a:ext>
            </a:extLst>
          </p:cNvPr>
          <p:cNvSpPr>
            <a:spLocks noGrp="1"/>
          </p:cNvSpPr>
          <p:nvPr>
            <p:ph type="title"/>
          </p:nvPr>
        </p:nvSpPr>
        <p:spPr/>
        <p:txBody>
          <a:bodyPr/>
          <a:lstStyle/>
          <a:p>
            <a:r>
              <a:rPr lang="es-CO" dirty="0" err="1">
                <a:latin typeface="Helvetica" panose="020B0604020202020204" pitchFamily="34" charset="0"/>
                <a:cs typeface="Helvetica" panose="020B0604020202020204" pitchFamily="34" charset="0"/>
              </a:rPr>
              <a:t>Inheritance</a:t>
            </a:r>
            <a:r>
              <a:rPr lang="es-CO" dirty="0">
                <a:latin typeface="Helvetica" panose="020B0604020202020204" pitchFamily="34" charset="0"/>
                <a:cs typeface="Helvetica" panose="020B0604020202020204" pitchFamily="34" charset="0"/>
              </a:rPr>
              <a:t> and </a:t>
            </a:r>
            <a:r>
              <a:rPr lang="es-CO" dirty="0" err="1">
                <a:latin typeface="Helvetica" panose="020B0604020202020204" pitchFamily="34" charset="0"/>
                <a:cs typeface="Helvetica" panose="020B0604020202020204" pitchFamily="34" charset="0"/>
              </a:rPr>
              <a:t>Messages</a:t>
            </a:r>
            <a:endParaRPr lang="es-CO" dirty="0">
              <a:latin typeface="Helvetica" panose="020B0604020202020204" pitchFamily="34" charset="0"/>
              <a:cs typeface="Helvetica" panose="020B0604020202020204" pitchFamily="34" charset="0"/>
            </a:endParaRPr>
          </a:p>
        </p:txBody>
      </p:sp>
      <p:sp>
        <p:nvSpPr>
          <p:cNvPr id="4" name="Rectángulo 3">
            <a:extLst>
              <a:ext uri="{FF2B5EF4-FFF2-40B4-BE49-F238E27FC236}">
                <a16:creationId xmlns:a16="http://schemas.microsoft.com/office/drawing/2014/main" id="{048349DE-A911-4F09-8015-7309C5442CD7}"/>
              </a:ext>
            </a:extLst>
          </p:cNvPr>
          <p:cNvSpPr/>
          <p:nvPr/>
        </p:nvSpPr>
        <p:spPr>
          <a:xfrm>
            <a:off x="3437352" y="2037252"/>
            <a:ext cx="3506788" cy="3970318"/>
          </a:xfrm>
          <a:prstGeom prst="rect">
            <a:avLst/>
          </a:prstGeom>
        </p:spPr>
        <p:txBody>
          <a:bodyPr wrap="square">
            <a:spAutoFit/>
          </a:bodyPr>
          <a:lstStyle/>
          <a:p>
            <a:r>
              <a:rPr lang="es-CO" sz="1400" b="1" dirty="0" err="1">
                <a:solidFill>
                  <a:srgbClr val="91117D"/>
                </a:solidFill>
                <a:latin typeface="DejaVuSansMono-Bold"/>
              </a:rPr>
              <a:t>class</a:t>
            </a:r>
            <a:r>
              <a:rPr lang="es-CO" sz="1400" b="1" dirty="0">
                <a:solidFill>
                  <a:srgbClr val="91117D"/>
                </a:solidFill>
                <a:latin typeface="DejaVuSansMono-Bold"/>
              </a:rPr>
              <a:t> </a:t>
            </a:r>
            <a:r>
              <a:rPr lang="es-CO" sz="1400" dirty="0" err="1">
                <a:solidFill>
                  <a:srgbClr val="000000"/>
                </a:solidFill>
                <a:latin typeface="DejaVuSansMono"/>
              </a:rPr>
              <a:t>Parent</a:t>
            </a:r>
            <a:endParaRPr lang="es-CO" sz="1400" dirty="0">
              <a:solidFill>
                <a:srgbClr val="000000"/>
              </a:solidFill>
              <a:latin typeface="DejaVuSansMono"/>
            </a:endParaRPr>
          </a:p>
          <a:p>
            <a:r>
              <a:rPr lang="es-CO" sz="1400" b="1" dirty="0">
                <a:solidFill>
                  <a:srgbClr val="91117D"/>
                </a:solidFill>
                <a:latin typeface="DejaVuSansMono-Bold"/>
              </a:rPr>
              <a:t>	</a:t>
            </a:r>
            <a:r>
              <a:rPr lang="es-CO" sz="1400" b="1" dirty="0" err="1">
                <a:solidFill>
                  <a:srgbClr val="91117D"/>
                </a:solidFill>
                <a:latin typeface="DejaVuSansMono-Bold"/>
              </a:rPr>
              <a:t>def</a:t>
            </a:r>
            <a:r>
              <a:rPr lang="es-CO" sz="1400" b="1" dirty="0">
                <a:solidFill>
                  <a:srgbClr val="91117D"/>
                </a:solidFill>
                <a:latin typeface="DejaVuSansMono-Bold"/>
              </a:rPr>
              <a:t> </a:t>
            </a:r>
            <a:r>
              <a:rPr lang="es-CO" sz="1400" dirty="0" err="1">
                <a:solidFill>
                  <a:srgbClr val="000000"/>
                </a:solidFill>
                <a:latin typeface="DejaVuSansMono"/>
              </a:rPr>
              <a:t>say_hello</a:t>
            </a:r>
            <a:endParaRPr lang="es-CO" sz="1400" dirty="0">
              <a:solidFill>
                <a:srgbClr val="000000"/>
              </a:solidFill>
              <a:latin typeface="DejaVuSansMono"/>
            </a:endParaRPr>
          </a:p>
          <a:p>
            <a:r>
              <a:rPr lang="es-CO" sz="1400" dirty="0">
                <a:solidFill>
                  <a:srgbClr val="000000"/>
                </a:solidFill>
                <a:latin typeface="DejaVuSansMono"/>
              </a:rPr>
              <a:t>		</a:t>
            </a:r>
            <a:r>
              <a:rPr lang="es-CO" sz="1400" dirty="0" err="1">
                <a:solidFill>
                  <a:srgbClr val="000000"/>
                </a:solidFill>
                <a:latin typeface="DejaVuSansMono"/>
              </a:rPr>
              <a:t>puts</a:t>
            </a:r>
            <a:r>
              <a:rPr lang="es-CO" sz="1400" dirty="0">
                <a:solidFill>
                  <a:srgbClr val="000000"/>
                </a:solidFill>
                <a:latin typeface="DejaVuSansMono"/>
              </a:rPr>
              <a:t> </a:t>
            </a:r>
            <a:r>
              <a:rPr lang="es-CO" sz="1400" i="1" dirty="0">
                <a:solidFill>
                  <a:srgbClr val="191191"/>
                </a:solidFill>
                <a:latin typeface="DejaVuSansMono-Oblique"/>
              </a:rPr>
              <a:t>"</a:t>
            </a:r>
            <a:r>
              <a:rPr lang="es-CO" sz="1400" i="1" dirty="0" err="1">
                <a:solidFill>
                  <a:srgbClr val="191191"/>
                </a:solidFill>
                <a:latin typeface="DejaVuSansMono-Oblique"/>
              </a:rPr>
              <a:t>Hello</a:t>
            </a:r>
            <a:r>
              <a:rPr lang="es-CO" sz="1400" i="1" dirty="0">
                <a:solidFill>
                  <a:srgbClr val="191191"/>
                </a:solidFill>
                <a:latin typeface="DejaVuSansMono-Oblique"/>
              </a:rPr>
              <a:t> </a:t>
            </a:r>
            <a:r>
              <a:rPr lang="es-CO" sz="1400" i="1" dirty="0" err="1">
                <a:solidFill>
                  <a:srgbClr val="191191"/>
                </a:solidFill>
                <a:latin typeface="DejaVuSansMono-Oblique"/>
              </a:rPr>
              <a:t>from</a:t>
            </a:r>
            <a:r>
              <a:rPr lang="es-CO" sz="1400" i="1" dirty="0">
                <a:solidFill>
                  <a:srgbClr val="191191"/>
                </a:solidFill>
                <a:latin typeface="DejaVuSansMono-Oblique"/>
              </a:rPr>
              <a:t> 	</a:t>
            </a:r>
            <a:r>
              <a:rPr lang="es-CO" sz="1400" dirty="0">
                <a:solidFill>
                  <a:srgbClr val="000000"/>
                </a:solidFill>
                <a:latin typeface="DejaVuSansMono"/>
              </a:rPr>
              <a:t>#{</a:t>
            </a:r>
            <a:r>
              <a:rPr lang="es-CO" sz="1400" dirty="0" err="1">
                <a:solidFill>
                  <a:srgbClr val="000000"/>
                </a:solidFill>
                <a:latin typeface="DejaVuSansMono"/>
              </a:rPr>
              <a:t>self</a:t>
            </a:r>
            <a:r>
              <a:rPr lang="es-CO" sz="1400" dirty="0">
                <a:solidFill>
                  <a:srgbClr val="000000"/>
                </a:solidFill>
                <a:latin typeface="DejaVuSansMono"/>
              </a:rPr>
              <a:t>}</a:t>
            </a:r>
            <a:r>
              <a:rPr lang="es-CO" sz="1400" i="1" dirty="0">
                <a:solidFill>
                  <a:srgbClr val="191191"/>
                </a:solidFill>
                <a:latin typeface="DejaVuSansMono-Oblique"/>
              </a:rPr>
              <a:t>"</a:t>
            </a:r>
          </a:p>
          <a:p>
            <a:r>
              <a:rPr lang="es-CO" sz="1400" b="1" dirty="0">
                <a:solidFill>
                  <a:srgbClr val="91117D"/>
                </a:solidFill>
                <a:latin typeface="DejaVuSansMono-Bold"/>
              </a:rPr>
              <a:t>	</a:t>
            </a:r>
            <a:r>
              <a:rPr lang="es-CO" sz="1400" b="1" dirty="0" err="1">
                <a:solidFill>
                  <a:srgbClr val="91117D"/>
                </a:solidFill>
                <a:latin typeface="DejaVuSansMono-Bold"/>
              </a:rPr>
              <a:t>end</a:t>
            </a:r>
            <a:endParaRPr lang="es-CO" sz="1400" b="1" dirty="0">
              <a:solidFill>
                <a:srgbClr val="91117D"/>
              </a:solidFill>
              <a:latin typeface="DejaVuSansMono-Bold"/>
            </a:endParaRPr>
          </a:p>
          <a:p>
            <a:r>
              <a:rPr lang="es-CO" sz="1400" b="1" dirty="0" err="1">
                <a:solidFill>
                  <a:srgbClr val="91117D"/>
                </a:solidFill>
                <a:latin typeface="DejaVuSansMono-Bold"/>
              </a:rPr>
              <a:t>End</a:t>
            </a:r>
            <a:endParaRPr lang="es-CO" sz="1400" b="1" dirty="0">
              <a:solidFill>
                <a:srgbClr val="91117D"/>
              </a:solidFill>
              <a:latin typeface="DejaVuSansMono-Bold"/>
            </a:endParaRPr>
          </a:p>
          <a:p>
            <a:endParaRPr lang="es-CO" sz="1400" b="1" dirty="0">
              <a:solidFill>
                <a:srgbClr val="91117D"/>
              </a:solidFill>
              <a:latin typeface="DejaVuSansMono-Bold"/>
            </a:endParaRPr>
          </a:p>
          <a:p>
            <a:r>
              <a:rPr lang="es-CO" sz="1400" dirty="0">
                <a:solidFill>
                  <a:srgbClr val="000000"/>
                </a:solidFill>
                <a:latin typeface="DejaVuSansMono"/>
              </a:rPr>
              <a:t>p = </a:t>
            </a:r>
            <a:r>
              <a:rPr lang="es-CO" sz="1400" dirty="0" err="1">
                <a:solidFill>
                  <a:srgbClr val="000000"/>
                </a:solidFill>
                <a:latin typeface="DejaVuSansMono"/>
              </a:rPr>
              <a:t>Parent.new</a:t>
            </a:r>
            <a:endParaRPr lang="es-CO" sz="1400" dirty="0">
              <a:solidFill>
                <a:srgbClr val="000000"/>
              </a:solidFill>
              <a:latin typeface="DejaVuSansMono"/>
            </a:endParaRPr>
          </a:p>
          <a:p>
            <a:r>
              <a:rPr lang="es-CO" sz="1400" dirty="0" err="1">
                <a:solidFill>
                  <a:srgbClr val="000000"/>
                </a:solidFill>
                <a:latin typeface="DejaVuSansMono"/>
              </a:rPr>
              <a:t>p.say_hello</a:t>
            </a:r>
            <a:endParaRPr lang="es-CO" sz="1400" dirty="0">
              <a:solidFill>
                <a:srgbClr val="000000"/>
              </a:solidFill>
              <a:latin typeface="DejaVuSansMono"/>
            </a:endParaRPr>
          </a:p>
          <a:p>
            <a:r>
              <a:rPr lang="es-CO" sz="1400" i="1" dirty="0">
                <a:solidFill>
                  <a:srgbClr val="0F7C0F"/>
                </a:solidFill>
                <a:latin typeface="DejaVuSansMono-Oblique"/>
              </a:rPr>
              <a:t># </a:t>
            </a:r>
            <a:r>
              <a:rPr lang="es-CO" sz="1400" i="1" dirty="0" err="1">
                <a:solidFill>
                  <a:srgbClr val="0F7C0F"/>
                </a:solidFill>
                <a:latin typeface="DejaVuSansMono-Oblique"/>
              </a:rPr>
              <a:t>Subclass</a:t>
            </a:r>
            <a:r>
              <a:rPr lang="es-CO" sz="1400" i="1" dirty="0">
                <a:solidFill>
                  <a:srgbClr val="0F7C0F"/>
                </a:solidFill>
                <a:latin typeface="DejaVuSansMono-Oblique"/>
              </a:rPr>
              <a:t> </a:t>
            </a:r>
            <a:r>
              <a:rPr lang="es-CO" sz="1400" i="1" dirty="0" err="1">
                <a:solidFill>
                  <a:srgbClr val="0F7C0F"/>
                </a:solidFill>
                <a:latin typeface="DejaVuSansMono-Oblique"/>
              </a:rPr>
              <a:t>the</a:t>
            </a:r>
            <a:r>
              <a:rPr lang="es-CO" sz="1400" i="1" dirty="0">
                <a:solidFill>
                  <a:srgbClr val="0F7C0F"/>
                </a:solidFill>
                <a:latin typeface="DejaVuSansMono-Oblique"/>
              </a:rPr>
              <a:t> </a:t>
            </a:r>
            <a:r>
              <a:rPr lang="es-CO" sz="1400" i="1" dirty="0" err="1">
                <a:solidFill>
                  <a:srgbClr val="0F7C0F"/>
                </a:solidFill>
                <a:latin typeface="DejaVuSansMono-Oblique"/>
              </a:rPr>
              <a:t>parent</a:t>
            </a:r>
            <a:r>
              <a:rPr lang="es-CO" sz="1400" i="1" dirty="0">
                <a:solidFill>
                  <a:srgbClr val="0F7C0F"/>
                </a:solidFill>
                <a:latin typeface="DejaVuSansMono-Oblique"/>
              </a:rPr>
              <a:t>...</a:t>
            </a:r>
          </a:p>
          <a:p>
            <a:r>
              <a:rPr lang="es-CO" sz="1400" b="1" dirty="0" err="1">
                <a:solidFill>
                  <a:srgbClr val="91117D"/>
                </a:solidFill>
                <a:latin typeface="DejaVuSansMono-Bold"/>
              </a:rPr>
              <a:t>class</a:t>
            </a:r>
            <a:r>
              <a:rPr lang="es-CO" sz="1400" b="1" dirty="0">
                <a:solidFill>
                  <a:srgbClr val="91117D"/>
                </a:solidFill>
                <a:latin typeface="DejaVuSansMono-Bold"/>
              </a:rPr>
              <a:t> </a:t>
            </a:r>
            <a:r>
              <a:rPr lang="es-CO" sz="1400" dirty="0">
                <a:solidFill>
                  <a:srgbClr val="000000"/>
                </a:solidFill>
                <a:latin typeface="DejaVuSansMono"/>
              </a:rPr>
              <a:t>Child </a:t>
            </a:r>
            <a:r>
              <a:rPr lang="es-CO" sz="1400" dirty="0">
                <a:solidFill>
                  <a:srgbClr val="000000"/>
                </a:solidFill>
                <a:highlight>
                  <a:srgbClr val="FFFF00"/>
                </a:highlight>
                <a:latin typeface="DejaVuSansMono"/>
              </a:rPr>
              <a:t>&lt;</a:t>
            </a:r>
            <a:r>
              <a:rPr lang="es-CO" sz="1400" dirty="0">
                <a:solidFill>
                  <a:srgbClr val="000000"/>
                </a:solidFill>
                <a:latin typeface="DejaVuSansMono"/>
              </a:rPr>
              <a:t> </a:t>
            </a:r>
            <a:r>
              <a:rPr lang="es-CO" sz="1400" dirty="0" err="1">
                <a:solidFill>
                  <a:srgbClr val="000000"/>
                </a:solidFill>
                <a:latin typeface="DejaVuSansMono"/>
              </a:rPr>
              <a:t>Parent</a:t>
            </a:r>
            <a:endParaRPr lang="es-CO" sz="1400" dirty="0">
              <a:solidFill>
                <a:srgbClr val="000000"/>
              </a:solidFill>
              <a:latin typeface="DejaVuSansMono"/>
            </a:endParaRPr>
          </a:p>
          <a:p>
            <a:r>
              <a:rPr lang="es-CO" sz="1400" b="1" dirty="0" err="1">
                <a:solidFill>
                  <a:srgbClr val="91117D"/>
                </a:solidFill>
                <a:latin typeface="DejaVuSansMono-Bold"/>
              </a:rPr>
              <a:t>End</a:t>
            </a:r>
            <a:endParaRPr lang="es-CO" sz="1400" b="1" dirty="0">
              <a:solidFill>
                <a:srgbClr val="91117D"/>
              </a:solidFill>
              <a:latin typeface="DejaVuSansMono-Bold"/>
            </a:endParaRPr>
          </a:p>
          <a:p>
            <a:endParaRPr lang="es-CO" sz="1400" b="1" dirty="0">
              <a:solidFill>
                <a:srgbClr val="91117D"/>
              </a:solidFill>
              <a:latin typeface="DejaVuSansMono-Bold"/>
            </a:endParaRPr>
          </a:p>
          <a:p>
            <a:r>
              <a:rPr lang="es-CO" sz="1400" dirty="0">
                <a:solidFill>
                  <a:srgbClr val="000000"/>
                </a:solidFill>
                <a:latin typeface="DejaVuSansMono"/>
              </a:rPr>
              <a:t>c = </a:t>
            </a:r>
            <a:r>
              <a:rPr lang="es-CO" sz="1400" dirty="0" err="1">
                <a:solidFill>
                  <a:srgbClr val="000000"/>
                </a:solidFill>
                <a:latin typeface="DejaVuSansMono"/>
              </a:rPr>
              <a:t>Child.new</a:t>
            </a:r>
            <a:endParaRPr lang="es-CO" sz="1400" dirty="0">
              <a:solidFill>
                <a:srgbClr val="000000"/>
              </a:solidFill>
              <a:latin typeface="DejaVuSansMono"/>
            </a:endParaRPr>
          </a:p>
          <a:p>
            <a:r>
              <a:rPr lang="es-CO" sz="1400" dirty="0" err="1">
                <a:solidFill>
                  <a:srgbClr val="000000"/>
                </a:solidFill>
                <a:latin typeface="DejaVuSansMono"/>
              </a:rPr>
              <a:t>c.say_hello</a:t>
            </a:r>
            <a:endParaRPr lang="es-CO" sz="1400" dirty="0">
              <a:solidFill>
                <a:srgbClr val="000000"/>
              </a:solidFill>
              <a:latin typeface="DejaVuSansMono"/>
            </a:endParaRPr>
          </a:p>
          <a:p>
            <a:endParaRPr lang="es-CO" sz="1400" i="1" dirty="0">
              <a:solidFill>
                <a:srgbClr val="000000"/>
              </a:solidFill>
              <a:latin typeface="PalatinoLinotype-Italic"/>
            </a:endParaRPr>
          </a:p>
          <a:p>
            <a:r>
              <a:rPr lang="es-CO" sz="1400" i="1" dirty="0">
                <a:solidFill>
                  <a:srgbClr val="000000"/>
                </a:solidFill>
                <a:latin typeface="PalatinoLinotype-Italic"/>
              </a:rPr>
              <a:t>produces:</a:t>
            </a:r>
          </a:p>
          <a:p>
            <a:r>
              <a:rPr lang="es-CO" sz="1400" dirty="0" err="1">
                <a:solidFill>
                  <a:srgbClr val="000000"/>
                </a:solidFill>
                <a:latin typeface="DejaVuSansMono"/>
              </a:rPr>
              <a:t>Hello</a:t>
            </a:r>
            <a:r>
              <a:rPr lang="es-CO" sz="1400" dirty="0">
                <a:solidFill>
                  <a:srgbClr val="000000"/>
                </a:solidFill>
                <a:latin typeface="DejaVuSansMono"/>
              </a:rPr>
              <a:t> </a:t>
            </a:r>
            <a:r>
              <a:rPr lang="es-CO" sz="1400" dirty="0" err="1">
                <a:solidFill>
                  <a:srgbClr val="000000"/>
                </a:solidFill>
                <a:latin typeface="DejaVuSansMono"/>
              </a:rPr>
              <a:t>from</a:t>
            </a:r>
            <a:r>
              <a:rPr lang="es-CO" sz="1400" dirty="0">
                <a:solidFill>
                  <a:srgbClr val="000000"/>
                </a:solidFill>
                <a:latin typeface="DejaVuSansMono"/>
              </a:rPr>
              <a:t> #&lt;</a:t>
            </a:r>
            <a:r>
              <a:rPr lang="es-CO" sz="1400" dirty="0" err="1">
                <a:solidFill>
                  <a:srgbClr val="000000"/>
                </a:solidFill>
                <a:latin typeface="DejaVuSansMono"/>
              </a:rPr>
              <a:t>Parent:0x007fb87110fd98</a:t>
            </a:r>
            <a:r>
              <a:rPr lang="es-CO" sz="1400" dirty="0">
                <a:solidFill>
                  <a:srgbClr val="000000"/>
                </a:solidFill>
                <a:latin typeface="DejaVuSansMono"/>
              </a:rPr>
              <a:t>&gt;</a:t>
            </a:r>
          </a:p>
          <a:p>
            <a:r>
              <a:rPr lang="es-CO" sz="1400" dirty="0" err="1">
                <a:solidFill>
                  <a:srgbClr val="000000"/>
                </a:solidFill>
                <a:latin typeface="DejaVuSansMono"/>
              </a:rPr>
              <a:t>Hello</a:t>
            </a:r>
            <a:r>
              <a:rPr lang="es-CO" sz="1400" dirty="0">
                <a:solidFill>
                  <a:srgbClr val="000000"/>
                </a:solidFill>
                <a:latin typeface="DejaVuSansMono"/>
              </a:rPr>
              <a:t> </a:t>
            </a:r>
            <a:r>
              <a:rPr lang="es-CO" sz="1400" dirty="0" err="1">
                <a:solidFill>
                  <a:srgbClr val="000000"/>
                </a:solidFill>
                <a:latin typeface="DejaVuSansMono"/>
              </a:rPr>
              <a:t>from</a:t>
            </a:r>
            <a:r>
              <a:rPr lang="es-CO" sz="1400" dirty="0">
                <a:solidFill>
                  <a:srgbClr val="000000"/>
                </a:solidFill>
                <a:latin typeface="DejaVuSansMono"/>
              </a:rPr>
              <a:t> #&lt;</a:t>
            </a:r>
            <a:r>
              <a:rPr lang="es-CO" sz="1400" dirty="0" err="1">
                <a:solidFill>
                  <a:srgbClr val="000000"/>
                </a:solidFill>
                <a:latin typeface="DejaVuSansMono"/>
              </a:rPr>
              <a:t>Child:0x007fb87110fac8</a:t>
            </a:r>
            <a:r>
              <a:rPr lang="es-CO" sz="1400" dirty="0">
                <a:solidFill>
                  <a:srgbClr val="000000"/>
                </a:solidFill>
                <a:latin typeface="DejaVuSansMono"/>
              </a:rPr>
              <a:t>&gt;</a:t>
            </a:r>
            <a:endParaRPr lang="es-CO" sz="1400" dirty="0"/>
          </a:p>
        </p:txBody>
      </p:sp>
    </p:spTree>
    <p:extLst>
      <p:ext uri="{BB962C8B-B14F-4D97-AF65-F5344CB8AC3E}">
        <p14:creationId xmlns:p14="http://schemas.microsoft.com/office/powerpoint/2010/main" val="3636611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899E2A-B268-41E0-9B41-0C4587B08038}"/>
              </a:ext>
            </a:extLst>
          </p:cNvPr>
          <p:cNvSpPr>
            <a:spLocks noGrp="1"/>
          </p:cNvSpPr>
          <p:nvPr>
            <p:ph type="title"/>
          </p:nvPr>
        </p:nvSpPr>
        <p:spPr/>
        <p:txBody>
          <a:bodyPr/>
          <a:lstStyle/>
          <a:p>
            <a:r>
              <a:rPr lang="es-CO" dirty="0" err="1">
                <a:latin typeface="Helvetica" panose="020B0604020202020204" pitchFamily="34" charset="0"/>
                <a:cs typeface="Helvetica" panose="020B0604020202020204" pitchFamily="34" charset="0"/>
              </a:rPr>
              <a:t>Inheritance</a:t>
            </a:r>
            <a:r>
              <a:rPr lang="es-CO" dirty="0">
                <a:latin typeface="Helvetica" panose="020B0604020202020204" pitchFamily="34" charset="0"/>
                <a:cs typeface="Helvetica" panose="020B0604020202020204" pitchFamily="34" charset="0"/>
              </a:rPr>
              <a:t> and </a:t>
            </a:r>
            <a:r>
              <a:rPr lang="es-CO" dirty="0" err="1">
                <a:latin typeface="Helvetica" panose="020B0604020202020204" pitchFamily="34" charset="0"/>
                <a:cs typeface="Helvetica" panose="020B0604020202020204" pitchFamily="34" charset="0"/>
              </a:rPr>
              <a:t>Messages</a:t>
            </a:r>
            <a:endParaRPr lang="es-CO" dirty="0">
              <a:latin typeface="Helvetica" panose="020B0604020202020204" pitchFamily="34" charset="0"/>
              <a:cs typeface="Helvetica" panose="020B0604020202020204" pitchFamily="34" charset="0"/>
            </a:endParaRPr>
          </a:p>
        </p:txBody>
      </p:sp>
      <p:sp>
        <p:nvSpPr>
          <p:cNvPr id="4" name="Rectángulo 3">
            <a:extLst>
              <a:ext uri="{FF2B5EF4-FFF2-40B4-BE49-F238E27FC236}">
                <a16:creationId xmlns:a16="http://schemas.microsoft.com/office/drawing/2014/main" id="{5591C9E2-CEF2-41CE-AAD2-74D69B570EF4}"/>
              </a:ext>
            </a:extLst>
          </p:cNvPr>
          <p:cNvSpPr/>
          <p:nvPr/>
        </p:nvSpPr>
        <p:spPr>
          <a:xfrm>
            <a:off x="2589212" y="2133600"/>
            <a:ext cx="8911687" cy="4078039"/>
          </a:xfrm>
          <a:prstGeom prst="rect">
            <a:avLst/>
          </a:prstGeom>
        </p:spPr>
        <p:txBody>
          <a:bodyPr wrap="square">
            <a:spAutoFit/>
          </a:bodyPr>
          <a:lstStyle/>
          <a:p>
            <a:r>
              <a:rPr lang="en-US" sz="1300" dirty="0">
                <a:solidFill>
                  <a:schemeClr val="tx1">
                    <a:lumMod val="75000"/>
                    <a:lumOff val="25000"/>
                  </a:schemeClr>
                </a:solidFill>
              </a:rPr>
              <a:t>The superclass method returns the parent of a particular class:</a:t>
            </a:r>
          </a:p>
          <a:p>
            <a:r>
              <a:rPr lang="es-CO" sz="1300" b="1" dirty="0" err="1">
                <a:solidFill>
                  <a:srgbClr val="91117D"/>
                </a:solidFill>
                <a:latin typeface="DejaVuSansMono-Bold"/>
              </a:rPr>
              <a:t>class</a:t>
            </a:r>
            <a:r>
              <a:rPr lang="es-CO" sz="1300" b="1" dirty="0">
                <a:solidFill>
                  <a:srgbClr val="91117D"/>
                </a:solidFill>
                <a:latin typeface="DejaVuSansMono-Bold"/>
              </a:rPr>
              <a:t> </a:t>
            </a:r>
            <a:r>
              <a:rPr lang="es-CO" sz="1300" dirty="0" err="1">
                <a:solidFill>
                  <a:srgbClr val="000000"/>
                </a:solidFill>
                <a:latin typeface="DejaVuSansMono"/>
              </a:rPr>
              <a:t>Parent</a:t>
            </a:r>
            <a:endParaRPr lang="es-CO" sz="1300" dirty="0">
              <a:solidFill>
                <a:srgbClr val="000000"/>
              </a:solidFill>
              <a:latin typeface="DejaVuSansMono"/>
            </a:endParaRPr>
          </a:p>
          <a:p>
            <a:r>
              <a:rPr lang="es-CO" sz="1300" b="1" dirty="0" err="1">
                <a:solidFill>
                  <a:srgbClr val="91117D"/>
                </a:solidFill>
                <a:latin typeface="DejaVuSansMono-Bold"/>
              </a:rPr>
              <a:t>end</a:t>
            </a:r>
            <a:endParaRPr lang="es-CO" sz="1300" b="1" dirty="0">
              <a:solidFill>
                <a:srgbClr val="91117D"/>
              </a:solidFill>
              <a:latin typeface="DejaVuSansMono-Bold"/>
            </a:endParaRPr>
          </a:p>
          <a:p>
            <a:r>
              <a:rPr lang="es-CO" sz="1300" b="1" dirty="0" err="1">
                <a:solidFill>
                  <a:srgbClr val="91117D"/>
                </a:solidFill>
                <a:latin typeface="DejaVuSansMono-Bold"/>
              </a:rPr>
              <a:t>class</a:t>
            </a:r>
            <a:r>
              <a:rPr lang="es-CO" sz="1300" b="1" dirty="0">
                <a:solidFill>
                  <a:srgbClr val="91117D"/>
                </a:solidFill>
                <a:latin typeface="DejaVuSansMono-Bold"/>
              </a:rPr>
              <a:t> </a:t>
            </a:r>
            <a:r>
              <a:rPr lang="es-CO" sz="1300" dirty="0">
                <a:solidFill>
                  <a:srgbClr val="000000"/>
                </a:solidFill>
                <a:latin typeface="DejaVuSansMono"/>
              </a:rPr>
              <a:t>Child &lt; </a:t>
            </a:r>
            <a:r>
              <a:rPr lang="es-CO" sz="1300" dirty="0" err="1">
                <a:solidFill>
                  <a:srgbClr val="000000"/>
                </a:solidFill>
                <a:latin typeface="DejaVuSansMono"/>
              </a:rPr>
              <a:t>Parent</a:t>
            </a:r>
            <a:endParaRPr lang="es-CO" sz="1300" dirty="0">
              <a:solidFill>
                <a:srgbClr val="000000"/>
              </a:solidFill>
              <a:latin typeface="DejaVuSansMono"/>
            </a:endParaRPr>
          </a:p>
          <a:p>
            <a:r>
              <a:rPr lang="es-CO" sz="1300" b="1" dirty="0" err="1">
                <a:solidFill>
                  <a:srgbClr val="91117D"/>
                </a:solidFill>
                <a:latin typeface="DejaVuSansMono-Bold"/>
              </a:rPr>
              <a:t>end</a:t>
            </a:r>
            <a:endParaRPr lang="es-CO" sz="1300" b="1" dirty="0">
              <a:solidFill>
                <a:srgbClr val="91117D"/>
              </a:solidFill>
              <a:latin typeface="DejaVuSansMono-Bold"/>
            </a:endParaRPr>
          </a:p>
          <a:p>
            <a:r>
              <a:rPr lang="es-CO" sz="1600" dirty="0" err="1">
                <a:solidFill>
                  <a:srgbClr val="000000"/>
                </a:solidFill>
                <a:latin typeface="DejaVuSansMono"/>
              </a:rPr>
              <a:t>Child.superclass</a:t>
            </a:r>
            <a:r>
              <a:rPr lang="es-CO" sz="1600" dirty="0">
                <a:solidFill>
                  <a:srgbClr val="000000"/>
                </a:solidFill>
                <a:latin typeface="DejaVuSansMono"/>
              </a:rPr>
              <a:t> </a:t>
            </a:r>
            <a:r>
              <a:rPr lang="es-CO" sz="1600" i="1" dirty="0">
                <a:solidFill>
                  <a:srgbClr val="0F7C0F"/>
                </a:solidFill>
                <a:latin typeface="DejaVuSansMono-Oblique"/>
              </a:rPr>
              <a:t># =&gt; </a:t>
            </a:r>
            <a:r>
              <a:rPr lang="es-CO" sz="1600" i="1" dirty="0" err="1">
                <a:solidFill>
                  <a:srgbClr val="0F7C0F"/>
                </a:solidFill>
                <a:latin typeface="DejaVuSansMono-Oblique"/>
              </a:rPr>
              <a:t>Parent</a:t>
            </a:r>
            <a:endParaRPr lang="es-CO" sz="1600" i="1" dirty="0">
              <a:solidFill>
                <a:srgbClr val="0F7C0F"/>
              </a:solidFill>
              <a:latin typeface="DejaVuSansMono-Oblique"/>
            </a:endParaRPr>
          </a:p>
          <a:p>
            <a:endParaRPr lang="en-US" sz="1300" dirty="0">
              <a:solidFill>
                <a:schemeClr val="tx1">
                  <a:lumMod val="75000"/>
                  <a:lumOff val="25000"/>
                </a:schemeClr>
              </a:solidFill>
            </a:endParaRPr>
          </a:p>
          <a:p>
            <a:r>
              <a:rPr lang="en-US" sz="1300" dirty="0">
                <a:solidFill>
                  <a:schemeClr val="tx1">
                    <a:lumMod val="75000"/>
                    <a:lumOff val="25000"/>
                  </a:schemeClr>
                </a:solidFill>
              </a:rPr>
              <a:t>But what’s the superclass of Parent?</a:t>
            </a:r>
          </a:p>
          <a:p>
            <a:r>
              <a:rPr lang="es-CO" sz="1300" b="1" dirty="0" err="1">
                <a:solidFill>
                  <a:srgbClr val="91117D"/>
                </a:solidFill>
                <a:latin typeface="DejaVuSansMono-Bold"/>
              </a:rPr>
              <a:t>class</a:t>
            </a:r>
            <a:r>
              <a:rPr lang="es-CO" sz="1300" b="1" dirty="0">
                <a:solidFill>
                  <a:srgbClr val="91117D"/>
                </a:solidFill>
                <a:latin typeface="DejaVuSansMono-Bold"/>
              </a:rPr>
              <a:t> </a:t>
            </a:r>
            <a:r>
              <a:rPr lang="es-CO" sz="1300" dirty="0" err="1">
                <a:solidFill>
                  <a:srgbClr val="000000"/>
                </a:solidFill>
                <a:latin typeface="DejaVuSansMono"/>
              </a:rPr>
              <a:t>Parent</a:t>
            </a:r>
            <a:endParaRPr lang="es-CO" sz="1300" dirty="0">
              <a:solidFill>
                <a:srgbClr val="000000"/>
              </a:solidFill>
              <a:latin typeface="DejaVuSansMono"/>
            </a:endParaRPr>
          </a:p>
          <a:p>
            <a:r>
              <a:rPr lang="es-CO" sz="1300" b="1" dirty="0" err="1">
                <a:solidFill>
                  <a:srgbClr val="91117D"/>
                </a:solidFill>
                <a:latin typeface="DejaVuSansMono-Bold"/>
              </a:rPr>
              <a:t>end</a:t>
            </a:r>
            <a:endParaRPr lang="es-CO" sz="1300" b="1" dirty="0">
              <a:solidFill>
                <a:srgbClr val="91117D"/>
              </a:solidFill>
              <a:latin typeface="DejaVuSansMono-Bold"/>
            </a:endParaRPr>
          </a:p>
          <a:p>
            <a:r>
              <a:rPr lang="es-CO" sz="1600" dirty="0" err="1">
                <a:solidFill>
                  <a:srgbClr val="000000"/>
                </a:solidFill>
                <a:latin typeface="DejaVuSansMono"/>
              </a:rPr>
              <a:t>Parent.superclass</a:t>
            </a:r>
            <a:r>
              <a:rPr lang="es-CO" sz="1600" dirty="0">
                <a:solidFill>
                  <a:srgbClr val="000000"/>
                </a:solidFill>
                <a:latin typeface="DejaVuSansMono"/>
              </a:rPr>
              <a:t> </a:t>
            </a:r>
            <a:r>
              <a:rPr lang="es-CO" sz="1600" i="1" dirty="0">
                <a:solidFill>
                  <a:srgbClr val="0F7C0F"/>
                </a:solidFill>
                <a:latin typeface="DejaVuSansMono-Oblique"/>
              </a:rPr>
              <a:t># =&gt; </a:t>
            </a:r>
            <a:r>
              <a:rPr lang="es-CO" sz="1600" i="1" dirty="0" err="1">
                <a:solidFill>
                  <a:srgbClr val="0F7C0F"/>
                </a:solidFill>
                <a:latin typeface="DejaVuSansMono-Oblique"/>
              </a:rPr>
              <a:t>Object</a:t>
            </a:r>
            <a:endParaRPr lang="es-CO" sz="1600" i="1" dirty="0">
              <a:solidFill>
                <a:srgbClr val="0F7C0F"/>
              </a:solidFill>
              <a:latin typeface="DejaVuSansMono-Oblique"/>
            </a:endParaRPr>
          </a:p>
          <a:p>
            <a:endParaRPr lang="en-US" sz="1300" dirty="0">
              <a:solidFill>
                <a:schemeClr val="tx1">
                  <a:lumMod val="75000"/>
                  <a:lumOff val="25000"/>
                </a:schemeClr>
              </a:solidFill>
            </a:endParaRPr>
          </a:p>
          <a:p>
            <a:r>
              <a:rPr lang="en-US" sz="1300" dirty="0">
                <a:solidFill>
                  <a:schemeClr val="tx1">
                    <a:lumMod val="75000"/>
                    <a:lumOff val="25000"/>
                  </a:schemeClr>
                </a:solidFill>
              </a:rPr>
              <a:t>If you don’t define an explicit superclass when defining a class, Ruby automatically makes</a:t>
            </a:r>
          </a:p>
          <a:p>
            <a:r>
              <a:rPr lang="en-US" sz="1300" dirty="0">
                <a:solidFill>
                  <a:schemeClr val="tx1">
                    <a:lumMod val="75000"/>
                    <a:lumOff val="25000"/>
                  </a:schemeClr>
                </a:solidFill>
              </a:rPr>
              <a:t>the built-in class Object that class’s parent. Let’s go further:</a:t>
            </a:r>
          </a:p>
          <a:p>
            <a:r>
              <a:rPr lang="es-CO" sz="1600" dirty="0" err="1">
                <a:solidFill>
                  <a:srgbClr val="000000"/>
                </a:solidFill>
                <a:latin typeface="DejaVuSansMono"/>
              </a:rPr>
              <a:t>Object.superclass</a:t>
            </a:r>
            <a:r>
              <a:rPr lang="es-CO" sz="1600" dirty="0">
                <a:solidFill>
                  <a:srgbClr val="000000"/>
                </a:solidFill>
                <a:latin typeface="DejaVuSansMono"/>
              </a:rPr>
              <a:t> </a:t>
            </a:r>
            <a:r>
              <a:rPr lang="es-CO" sz="1600" i="1" dirty="0">
                <a:solidFill>
                  <a:srgbClr val="0F7C0F"/>
                </a:solidFill>
                <a:latin typeface="DejaVuSansMono-Oblique"/>
              </a:rPr>
              <a:t># =&gt; </a:t>
            </a:r>
            <a:r>
              <a:rPr lang="es-CO" sz="1600" i="1" dirty="0" err="1">
                <a:solidFill>
                  <a:srgbClr val="0F7C0F"/>
                </a:solidFill>
                <a:latin typeface="DejaVuSansMono-Oblique"/>
              </a:rPr>
              <a:t>BasicObject</a:t>
            </a:r>
            <a:endParaRPr lang="es-CO" sz="1600" i="1" dirty="0">
              <a:solidFill>
                <a:srgbClr val="0F7C0F"/>
              </a:solidFill>
              <a:latin typeface="DejaVuSansMono-Oblique"/>
            </a:endParaRPr>
          </a:p>
          <a:p>
            <a:endParaRPr lang="en-US" sz="1300" dirty="0">
              <a:solidFill>
                <a:schemeClr val="tx1">
                  <a:lumMod val="75000"/>
                  <a:lumOff val="25000"/>
                </a:schemeClr>
              </a:solidFill>
            </a:endParaRPr>
          </a:p>
          <a:p>
            <a:r>
              <a:rPr lang="en-US" sz="1300" dirty="0">
                <a:solidFill>
                  <a:schemeClr val="tx1">
                    <a:lumMod val="75000"/>
                    <a:lumOff val="25000"/>
                  </a:schemeClr>
                </a:solidFill>
              </a:rPr>
              <a:t>Class </a:t>
            </a:r>
            <a:r>
              <a:rPr lang="en-US" sz="1300" dirty="0" err="1">
                <a:solidFill>
                  <a:schemeClr val="tx1">
                    <a:lumMod val="75000"/>
                    <a:lumOff val="25000"/>
                  </a:schemeClr>
                </a:solidFill>
              </a:rPr>
              <a:t>BasicObject</a:t>
            </a:r>
            <a:r>
              <a:rPr lang="en-US" sz="1300" dirty="0">
                <a:solidFill>
                  <a:schemeClr val="tx1">
                    <a:lumMod val="75000"/>
                    <a:lumOff val="25000"/>
                  </a:schemeClr>
                </a:solidFill>
              </a:rPr>
              <a:t> is used in certain kinds of metaprogramming, acting as a blank canvas.</a:t>
            </a:r>
          </a:p>
          <a:p>
            <a:r>
              <a:rPr lang="es-CO" sz="1300" dirty="0" err="1">
                <a:solidFill>
                  <a:schemeClr val="tx1">
                    <a:lumMod val="75000"/>
                    <a:lumOff val="25000"/>
                  </a:schemeClr>
                </a:solidFill>
              </a:rPr>
              <a:t>What’s</a:t>
            </a:r>
            <a:r>
              <a:rPr lang="es-CO" sz="1300" dirty="0">
                <a:solidFill>
                  <a:schemeClr val="tx1">
                    <a:lumMod val="75000"/>
                    <a:lumOff val="25000"/>
                  </a:schemeClr>
                </a:solidFill>
              </a:rPr>
              <a:t> </a:t>
            </a:r>
            <a:r>
              <a:rPr lang="es-CO" sz="1300" dirty="0" err="1">
                <a:solidFill>
                  <a:schemeClr val="tx1">
                    <a:lumMod val="75000"/>
                    <a:lumOff val="25000"/>
                  </a:schemeClr>
                </a:solidFill>
              </a:rPr>
              <a:t>its</a:t>
            </a:r>
            <a:r>
              <a:rPr lang="es-CO" sz="1300" dirty="0">
                <a:solidFill>
                  <a:schemeClr val="tx1">
                    <a:lumMod val="75000"/>
                    <a:lumOff val="25000"/>
                  </a:schemeClr>
                </a:solidFill>
              </a:rPr>
              <a:t> </a:t>
            </a:r>
            <a:r>
              <a:rPr lang="es-CO" sz="1300" dirty="0" err="1">
                <a:solidFill>
                  <a:schemeClr val="tx1">
                    <a:lumMod val="75000"/>
                    <a:lumOff val="25000"/>
                  </a:schemeClr>
                </a:solidFill>
              </a:rPr>
              <a:t>parent</a:t>
            </a:r>
            <a:r>
              <a:rPr lang="es-CO" sz="1300" dirty="0">
                <a:solidFill>
                  <a:schemeClr val="tx1">
                    <a:lumMod val="75000"/>
                    <a:lumOff val="25000"/>
                  </a:schemeClr>
                </a:solidFill>
              </a:rPr>
              <a:t>?</a:t>
            </a:r>
          </a:p>
          <a:p>
            <a:r>
              <a:rPr lang="es-CO" sz="1600" dirty="0" err="1">
                <a:solidFill>
                  <a:srgbClr val="000000"/>
                </a:solidFill>
                <a:latin typeface="DejaVuSansMono"/>
              </a:rPr>
              <a:t>BasicObject.superclass.inspect</a:t>
            </a:r>
            <a:r>
              <a:rPr lang="es-CO" sz="1600" dirty="0">
                <a:solidFill>
                  <a:srgbClr val="000000"/>
                </a:solidFill>
                <a:latin typeface="DejaVuSansMono"/>
              </a:rPr>
              <a:t> </a:t>
            </a:r>
            <a:r>
              <a:rPr lang="es-CO" sz="1600" i="1" dirty="0">
                <a:solidFill>
                  <a:srgbClr val="0F7C0F"/>
                </a:solidFill>
                <a:latin typeface="DejaVuSansMono-Oblique"/>
              </a:rPr>
              <a:t># =&gt; "</a:t>
            </a:r>
            <a:r>
              <a:rPr lang="es-CO" sz="1600" i="1" dirty="0" err="1">
                <a:solidFill>
                  <a:srgbClr val="0F7C0F"/>
                </a:solidFill>
                <a:latin typeface="DejaVuSansMono-Oblique"/>
              </a:rPr>
              <a:t>nil</a:t>
            </a:r>
            <a:r>
              <a:rPr lang="es-CO" sz="1600" i="1" dirty="0">
                <a:solidFill>
                  <a:srgbClr val="0F7C0F"/>
                </a:solidFill>
                <a:latin typeface="DejaVuSansMono-Oblique"/>
              </a:rPr>
              <a:t>"</a:t>
            </a:r>
            <a:endParaRPr lang="en-US" sz="1600" dirty="0">
              <a:solidFill>
                <a:srgbClr val="000000"/>
              </a:solidFill>
              <a:latin typeface="MyriadPro-Regular"/>
            </a:endParaRPr>
          </a:p>
        </p:txBody>
      </p:sp>
    </p:spTree>
    <p:extLst>
      <p:ext uri="{BB962C8B-B14F-4D97-AF65-F5344CB8AC3E}">
        <p14:creationId xmlns:p14="http://schemas.microsoft.com/office/powerpoint/2010/main" val="2888231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FFA5AA-EF51-4105-8C0B-AB161024974D}"/>
              </a:ext>
            </a:extLst>
          </p:cNvPr>
          <p:cNvSpPr>
            <a:spLocks noGrp="1"/>
          </p:cNvSpPr>
          <p:nvPr>
            <p:ph type="title"/>
          </p:nvPr>
        </p:nvSpPr>
        <p:spPr/>
        <p:txBody>
          <a:bodyPr/>
          <a:lstStyle/>
          <a:p>
            <a:r>
              <a:rPr lang="es-CO" dirty="0">
                <a:latin typeface="Helvetica" panose="020B0604020202020204" pitchFamily="34" charset="0"/>
                <a:cs typeface="Helvetica" panose="020B0604020202020204" pitchFamily="34" charset="0"/>
              </a:rPr>
              <a:t>Modules</a:t>
            </a:r>
          </a:p>
        </p:txBody>
      </p:sp>
      <p:sp>
        <p:nvSpPr>
          <p:cNvPr id="3" name="Marcador de contenido 2">
            <a:extLst>
              <a:ext uri="{FF2B5EF4-FFF2-40B4-BE49-F238E27FC236}">
                <a16:creationId xmlns:a16="http://schemas.microsoft.com/office/drawing/2014/main" id="{7F890648-47B8-4EBE-94A3-4D5ED7FE31E4}"/>
              </a:ext>
            </a:extLst>
          </p:cNvPr>
          <p:cNvSpPr>
            <a:spLocks noGrp="1"/>
          </p:cNvSpPr>
          <p:nvPr>
            <p:ph idx="1"/>
          </p:nvPr>
        </p:nvSpPr>
        <p:spPr/>
        <p:txBody>
          <a:bodyPr/>
          <a:lstStyle/>
          <a:p>
            <a:r>
              <a:rPr lang="en-US" dirty="0">
                <a:latin typeface="Helvetica" panose="020B0604020202020204" pitchFamily="34" charset="0"/>
                <a:cs typeface="Helvetica" panose="020B0604020202020204" pitchFamily="34" charset="0"/>
              </a:rPr>
              <a:t>Modules are a way of grouping together methods, classes, and constants. Modules give you </a:t>
            </a:r>
            <a:r>
              <a:rPr lang="es-CO" dirty="0" err="1">
                <a:latin typeface="Helvetica" panose="020B0604020202020204" pitchFamily="34" charset="0"/>
                <a:cs typeface="Helvetica" panose="020B0604020202020204" pitchFamily="34" charset="0"/>
              </a:rPr>
              <a:t>two</a:t>
            </a:r>
            <a:r>
              <a:rPr lang="es-CO" dirty="0">
                <a:latin typeface="Helvetica" panose="020B0604020202020204" pitchFamily="34" charset="0"/>
                <a:cs typeface="Helvetica" panose="020B0604020202020204" pitchFamily="34" charset="0"/>
              </a:rPr>
              <a:t> </a:t>
            </a:r>
            <a:r>
              <a:rPr lang="es-CO" dirty="0" err="1">
                <a:latin typeface="Helvetica" panose="020B0604020202020204" pitchFamily="34" charset="0"/>
                <a:cs typeface="Helvetica" panose="020B0604020202020204" pitchFamily="34" charset="0"/>
              </a:rPr>
              <a:t>major</a:t>
            </a:r>
            <a:r>
              <a:rPr lang="es-CO" dirty="0">
                <a:latin typeface="Helvetica" panose="020B0604020202020204" pitchFamily="34" charset="0"/>
                <a:cs typeface="Helvetica" panose="020B0604020202020204" pitchFamily="34" charset="0"/>
              </a:rPr>
              <a:t> </a:t>
            </a:r>
            <a:r>
              <a:rPr lang="es-CO" dirty="0" err="1">
                <a:latin typeface="Helvetica" panose="020B0604020202020204" pitchFamily="34" charset="0"/>
                <a:cs typeface="Helvetica" panose="020B0604020202020204" pitchFamily="34" charset="0"/>
              </a:rPr>
              <a:t>benefits</a:t>
            </a:r>
            <a:r>
              <a:rPr lang="es-CO" dirty="0">
                <a:latin typeface="Helvetica" panose="020B0604020202020204" pitchFamily="34" charset="0"/>
                <a:cs typeface="Helvetica" panose="020B0604020202020204" pitchFamily="34" charset="0"/>
              </a:rPr>
              <a:t>:</a:t>
            </a:r>
          </a:p>
          <a:p>
            <a:pPr lvl="1"/>
            <a:r>
              <a:rPr lang="en-US" dirty="0">
                <a:latin typeface="Helvetica" panose="020B0604020202020204" pitchFamily="34" charset="0"/>
                <a:cs typeface="Helvetica" panose="020B0604020202020204" pitchFamily="34" charset="0"/>
              </a:rPr>
              <a:t>Modules provide a namespace and prevent name clashes.</a:t>
            </a:r>
          </a:p>
          <a:p>
            <a:pPr lvl="1"/>
            <a:r>
              <a:rPr lang="en-US" dirty="0">
                <a:latin typeface="Helvetica" panose="020B0604020202020204" pitchFamily="34" charset="0"/>
                <a:cs typeface="Helvetica" panose="020B0604020202020204" pitchFamily="34" charset="0"/>
              </a:rPr>
              <a:t>Modules support the </a:t>
            </a:r>
            <a:r>
              <a:rPr lang="en-US" dirty="0" err="1">
                <a:latin typeface="Helvetica" panose="020B0604020202020204" pitchFamily="34" charset="0"/>
                <a:cs typeface="Helvetica" panose="020B0604020202020204" pitchFamily="34" charset="0"/>
              </a:rPr>
              <a:t>mixin</a:t>
            </a:r>
            <a:r>
              <a:rPr lang="en-US" dirty="0">
                <a:latin typeface="Helvetica" panose="020B0604020202020204" pitchFamily="34" charset="0"/>
                <a:cs typeface="Helvetica" panose="020B0604020202020204" pitchFamily="34" charset="0"/>
              </a:rPr>
              <a:t> facility.</a:t>
            </a:r>
            <a:endParaRPr lang="es-CO"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478694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2A7D6B-6444-4405-AF2B-71C102ECAD74}"/>
              </a:ext>
            </a:extLst>
          </p:cNvPr>
          <p:cNvSpPr>
            <a:spLocks noGrp="1"/>
          </p:cNvSpPr>
          <p:nvPr>
            <p:ph type="title"/>
          </p:nvPr>
        </p:nvSpPr>
        <p:spPr/>
        <p:txBody>
          <a:bodyPr/>
          <a:lstStyle/>
          <a:p>
            <a:r>
              <a:rPr lang="es-CO" dirty="0" err="1">
                <a:latin typeface="Helvetica" panose="020B0604020202020204" pitchFamily="34" charset="0"/>
                <a:cs typeface="Helvetica" panose="020B0604020202020204" pitchFamily="34" charset="0"/>
              </a:rPr>
              <a:t>Namespaces</a:t>
            </a:r>
            <a:endParaRPr lang="es-CO" dirty="0">
              <a:latin typeface="Helvetica" panose="020B0604020202020204" pitchFamily="34" charset="0"/>
              <a:cs typeface="Helvetica" panose="020B0604020202020204" pitchFamily="34" charset="0"/>
            </a:endParaRPr>
          </a:p>
        </p:txBody>
      </p:sp>
      <p:sp>
        <p:nvSpPr>
          <p:cNvPr id="3" name="Marcador de contenido 2">
            <a:extLst>
              <a:ext uri="{FF2B5EF4-FFF2-40B4-BE49-F238E27FC236}">
                <a16:creationId xmlns:a16="http://schemas.microsoft.com/office/drawing/2014/main" id="{F5502ED6-DA98-4372-844B-1A1B3B0CA4D1}"/>
              </a:ext>
            </a:extLst>
          </p:cNvPr>
          <p:cNvSpPr>
            <a:spLocks noGrp="1"/>
          </p:cNvSpPr>
          <p:nvPr>
            <p:ph idx="1"/>
          </p:nvPr>
        </p:nvSpPr>
        <p:spPr>
          <a:xfrm>
            <a:off x="2589211" y="2133600"/>
            <a:ext cx="9072701" cy="3777622"/>
          </a:xfrm>
        </p:spPr>
        <p:txBody>
          <a:bodyPr>
            <a:normAutofit lnSpcReduction="10000"/>
          </a:bodyPr>
          <a:lstStyle/>
          <a:p>
            <a:r>
              <a:rPr lang="en-US" dirty="0"/>
              <a:t>As you start to write bigger Ruby programs, you’ll find yourself producing chunks of reusable code—libraries of related routines that are generally applicable. You’ll want to break this code into </a:t>
            </a:r>
            <a:r>
              <a:rPr lang="en-US" dirty="0">
                <a:solidFill>
                  <a:schemeClr val="accent1">
                    <a:lumMod val="60000"/>
                    <a:lumOff val="40000"/>
                  </a:schemeClr>
                </a:solidFill>
              </a:rPr>
              <a:t>separate files</a:t>
            </a:r>
            <a:r>
              <a:rPr lang="en-US" dirty="0"/>
              <a:t> so the contents can be shared among different Ruby programs.</a:t>
            </a:r>
          </a:p>
          <a:p>
            <a:pPr marL="0" indent="0">
              <a:lnSpc>
                <a:spcPct val="110000"/>
              </a:lnSpc>
              <a:spcBef>
                <a:spcPts val="0"/>
              </a:spcBef>
              <a:buNone/>
            </a:pPr>
            <a:endParaRPr lang="es-CO" sz="1600" b="1" dirty="0">
              <a:solidFill>
                <a:srgbClr val="91117D"/>
              </a:solidFill>
              <a:latin typeface="DejaVuSansMono-Bold"/>
            </a:endParaRPr>
          </a:p>
          <a:p>
            <a:pPr marL="0" indent="0">
              <a:lnSpc>
                <a:spcPct val="110000"/>
              </a:lnSpc>
              <a:spcBef>
                <a:spcPts val="0"/>
              </a:spcBef>
              <a:buNone/>
            </a:pPr>
            <a:r>
              <a:rPr lang="es-CO" sz="1600" b="1" dirty="0">
                <a:solidFill>
                  <a:srgbClr val="91117D"/>
                </a:solidFill>
                <a:latin typeface="DejaVuSansMono-Bold"/>
              </a:rPr>
              <a:t>module </a:t>
            </a:r>
            <a:r>
              <a:rPr lang="es-CO" sz="1600" dirty="0" err="1">
                <a:solidFill>
                  <a:srgbClr val="000000"/>
                </a:solidFill>
                <a:latin typeface="DejaVuSansMono"/>
              </a:rPr>
              <a:t>Trig</a:t>
            </a:r>
            <a:endParaRPr lang="es-CO" sz="1600" dirty="0">
              <a:solidFill>
                <a:srgbClr val="000000"/>
              </a:solidFill>
              <a:latin typeface="DejaVuSansMono"/>
            </a:endParaRPr>
          </a:p>
          <a:p>
            <a:pPr marL="0" indent="0">
              <a:lnSpc>
                <a:spcPct val="110000"/>
              </a:lnSpc>
              <a:spcBef>
                <a:spcPts val="0"/>
              </a:spcBef>
              <a:buNone/>
            </a:pPr>
            <a:r>
              <a:rPr lang="es-CO" sz="1600" dirty="0">
                <a:solidFill>
                  <a:srgbClr val="000000"/>
                </a:solidFill>
                <a:latin typeface="DejaVuSansMono"/>
              </a:rPr>
              <a:t>	PI = 3.141592654</a:t>
            </a:r>
          </a:p>
          <a:p>
            <a:pPr marL="0" indent="0">
              <a:lnSpc>
                <a:spcPct val="110000"/>
              </a:lnSpc>
              <a:spcBef>
                <a:spcPts val="0"/>
              </a:spcBef>
              <a:buNone/>
            </a:pPr>
            <a:r>
              <a:rPr lang="es-CO" sz="1600" b="1" dirty="0">
                <a:solidFill>
                  <a:srgbClr val="91117D"/>
                </a:solidFill>
                <a:latin typeface="DejaVuSansMono-Bold"/>
              </a:rPr>
              <a:t>	</a:t>
            </a:r>
            <a:r>
              <a:rPr lang="es-CO" sz="1600" b="1" dirty="0" err="1">
                <a:solidFill>
                  <a:srgbClr val="91117D"/>
                </a:solidFill>
                <a:latin typeface="DejaVuSansMono-Bold"/>
              </a:rPr>
              <a:t>def</a:t>
            </a:r>
            <a:r>
              <a:rPr lang="es-CO" sz="1600" b="1" dirty="0">
                <a:solidFill>
                  <a:srgbClr val="91117D"/>
                </a:solidFill>
                <a:latin typeface="DejaVuSansMono-Bold"/>
              </a:rPr>
              <a:t> </a:t>
            </a:r>
            <a:r>
              <a:rPr lang="es-CO" sz="1600" dirty="0" err="1">
                <a:solidFill>
                  <a:srgbClr val="000000"/>
                </a:solidFill>
                <a:latin typeface="DejaVuSansMono"/>
              </a:rPr>
              <a:t>Trig.sin</a:t>
            </a:r>
            <a:r>
              <a:rPr lang="es-CO" sz="1600" dirty="0">
                <a:solidFill>
                  <a:srgbClr val="000000"/>
                </a:solidFill>
                <a:latin typeface="DejaVuSansMono"/>
              </a:rPr>
              <a:t>(x)</a:t>
            </a:r>
          </a:p>
          <a:p>
            <a:pPr marL="0" indent="0">
              <a:lnSpc>
                <a:spcPct val="110000"/>
              </a:lnSpc>
              <a:spcBef>
                <a:spcPts val="0"/>
              </a:spcBef>
              <a:buNone/>
            </a:pPr>
            <a:r>
              <a:rPr lang="es-CO" sz="1600" i="1" dirty="0">
                <a:solidFill>
                  <a:srgbClr val="0F7C0F"/>
                </a:solidFill>
                <a:latin typeface="DejaVuSansMono-Oblique"/>
              </a:rPr>
              <a:t>		# ..</a:t>
            </a:r>
          </a:p>
          <a:p>
            <a:pPr marL="0" indent="0">
              <a:lnSpc>
                <a:spcPct val="110000"/>
              </a:lnSpc>
              <a:spcBef>
                <a:spcPts val="0"/>
              </a:spcBef>
              <a:buNone/>
            </a:pPr>
            <a:r>
              <a:rPr lang="es-CO" sz="1600" b="1" dirty="0">
                <a:solidFill>
                  <a:srgbClr val="91117D"/>
                </a:solidFill>
                <a:latin typeface="DejaVuSansMono-Bold"/>
              </a:rPr>
              <a:t>	</a:t>
            </a:r>
            <a:r>
              <a:rPr lang="es-CO" sz="1600" b="1" dirty="0" err="1">
                <a:solidFill>
                  <a:srgbClr val="91117D"/>
                </a:solidFill>
                <a:latin typeface="DejaVuSansMono-Bold"/>
              </a:rPr>
              <a:t>End</a:t>
            </a:r>
            <a:r>
              <a:rPr lang="es-CO" sz="1600" b="1" dirty="0">
                <a:solidFill>
                  <a:srgbClr val="91117D"/>
                </a:solidFill>
                <a:latin typeface="DejaVuSansMono-Bold"/>
              </a:rPr>
              <a:t>	</a:t>
            </a:r>
          </a:p>
          <a:p>
            <a:pPr marL="0" indent="0">
              <a:lnSpc>
                <a:spcPct val="110000"/>
              </a:lnSpc>
              <a:spcBef>
                <a:spcPts val="0"/>
              </a:spcBef>
              <a:buNone/>
            </a:pPr>
            <a:r>
              <a:rPr lang="es-CO" sz="1600" b="1" dirty="0">
                <a:solidFill>
                  <a:srgbClr val="91117D"/>
                </a:solidFill>
                <a:latin typeface="DejaVuSansMono-Bold"/>
              </a:rPr>
              <a:t>	</a:t>
            </a:r>
            <a:r>
              <a:rPr lang="es-CO" sz="1600" b="1" dirty="0" err="1">
                <a:solidFill>
                  <a:srgbClr val="91117D"/>
                </a:solidFill>
                <a:latin typeface="DejaVuSansMono-Bold"/>
              </a:rPr>
              <a:t>def</a:t>
            </a:r>
            <a:r>
              <a:rPr lang="es-CO" sz="1600" b="1" dirty="0">
                <a:solidFill>
                  <a:srgbClr val="91117D"/>
                </a:solidFill>
                <a:latin typeface="DejaVuSansMono-Bold"/>
              </a:rPr>
              <a:t> </a:t>
            </a:r>
            <a:r>
              <a:rPr lang="es-CO" sz="1600" dirty="0" err="1">
                <a:solidFill>
                  <a:srgbClr val="000000"/>
                </a:solidFill>
                <a:latin typeface="DejaVuSansMono"/>
              </a:rPr>
              <a:t>Trig.cos</a:t>
            </a:r>
            <a:r>
              <a:rPr lang="es-CO" sz="1600" dirty="0">
                <a:solidFill>
                  <a:srgbClr val="000000"/>
                </a:solidFill>
                <a:latin typeface="DejaVuSansMono"/>
              </a:rPr>
              <a:t>(x)</a:t>
            </a:r>
          </a:p>
          <a:p>
            <a:pPr marL="0" indent="0">
              <a:lnSpc>
                <a:spcPct val="110000"/>
              </a:lnSpc>
              <a:spcBef>
                <a:spcPts val="0"/>
              </a:spcBef>
              <a:buNone/>
            </a:pPr>
            <a:r>
              <a:rPr lang="es-CO" sz="1600" i="1" dirty="0">
                <a:solidFill>
                  <a:srgbClr val="0F7C0F"/>
                </a:solidFill>
                <a:latin typeface="DejaVuSansMono-Oblique"/>
              </a:rPr>
              <a:t>		# ..</a:t>
            </a:r>
          </a:p>
          <a:p>
            <a:pPr marL="0" indent="0">
              <a:lnSpc>
                <a:spcPct val="110000"/>
              </a:lnSpc>
              <a:spcBef>
                <a:spcPts val="0"/>
              </a:spcBef>
              <a:buNone/>
            </a:pPr>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pPr marL="0" indent="0">
              <a:lnSpc>
                <a:spcPct val="110000"/>
              </a:lnSpc>
              <a:spcBef>
                <a:spcPts val="0"/>
              </a:spcBef>
              <a:buNone/>
            </a:pPr>
            <a:r>
              <a:rPr lang="es-CO" sz="1600" b="1" dirty="0" err="1">
                <a:solidFill>
                  <a:srgbClr val="91117D"/>
                </a:solidFill>
                <a:latin typeface="DejaVuSansMono-Bold"/>
              </a:rPr>
              <a:t>end</a:t>
            </a:r>
            <a:endParaRPr lang="es-CO" sz="1600" b="1" dirty="0">
              <a:solidFill>
                <a:srgbClr val="91117D"/>
              </a:solidFill>
              <a:latin typeface="DejaVuSansMono-Bold"/>
            </a:endParaRPr>
          </a:p>
          <a:p>
            <a:endParaRPr lang="es-CO" dirty="0"/>
          </a:p>
        </p:txBody>
      </p:sp>
      <p:sp>
        <p:nvSpPr>
          <p:cNvPr id="4" name="Rectángulo 3">
            <a:extLst>
              <a:ext uri="{FF2B5EF4-FFF2-40B4-BE49-F238E27FC236}">
                <a16:creationId xmlns:a16="http://schemas.microsoft.com/office/drawing/2014/main" id="{CCA29D52-9CE3-4373-A7F1-5FA3EE1E77C5}"/>
              </a:ext>
            </a:extLst>
          </p:cNvPr>
          <p:cNvSpPr/>
          <p:nvPr/>
        </p:nvSpPr>
        <p:spPr>
          <a:xfrm>
            <a:off x="4823792" y="3388378"/>
            <a:ext cx="3432313" cy="1815882"/>
          </a:xfrm>
          <a:prstGeom prst="rect">
            <a:avLst/>
          </a:prstGeom>
        </p:spPr>
        <p:txBody>
          <a:bodyPr wrap="square">
            <a:spAutoFit/>
          </a:bodyPr>
          <a:lstStyle/>
          <a:p>
            <a:pPr lvl="0">
              <a:buClr>
                <a:srgbClr val="A53010"/>
              </a:buClr>
            </a:pPr>
            <a:r>
              <a:rPr lang="es-CO" sz="1600" b="1" dirty="0">
                <a:solidFill>
                  <a:srgbClr val="91117D"/>
                </a:solidFill>
                <a:latin typeface="DejaVuSansMono-Bold"/>
              </a:rPr>
              <a:t>module </a:t>
            </a:r>
            <a:r>
              <a:rPr lang="es-CO" sz="1600" dirty="0">
                <a:solidFill>
                  <a:srgbClr val="000000"/>
                </a:solidFill>
                <a:latin typeface="DejaVuSansMono"/>
              </a:rPr>
              <a:t>Moral</a:t>
            </a:r>
          </a:p>
          <a:p>
            <a:pPr lvl="0">
              <a:buClr>
                <a:srgbClr val="A53010"/>
              </a:buClr>
            </a:pPr>
            <a:r>
              <a:rPr lang="es-CO" sz="1600" dirty="0">
                <a:solidFill>
                  <a:srgbClr val="000000"/>
                </a:solidFill>
                <a:latin typeface="DejaVuSansMono"/>
              </a:rPr>
              <a:t>	</a:t>
            </a:r>
            <a:r>
              <a:rPr lang="es-CO" sz="1600" dirty="0" err="1">
                <a:solidFill>
                  <a:srgbClr val="000000"/>
                </a:solidFill>
                <a:latin typeface="DejaVuSansMono"/>
              </a:rPr>
              <a:t>VERY_BAD</a:t>
            </a:r>
            <a:r>
              <a:rPr lang="es-CO" sz="1600" dirty="0">
                <a:solidFill>
                  <a:srgbClr val="000000"/>
                </a:solidFill>
                <a:latin typeface="DejaVuSansMono"/>
              </a:rPr>
              <a:t> = 0</a:t>
            </a:r>
          </a:p>
          <a:p>
            <a:pPr lvl="0">
              <a:buClr>
                <a:srgbClr val="A53010"/>
              </a:buClr>
            </a:pPr>
            <a:r>
              <a:rPr lang="es-CO" sz="1600" dirty="0">
                <a:solidFill>
                  <a:srgbClr val="000000"/>
                </a:solidFill>
                <a:latin typeface="DejaVuSansMono"/>
              </a:rPr>
              <a:t>	</a:t>
            </a:r>
            <a:r>
              <a:rPr lang="es-CO" sz="1600" dirty="0" err="1">
                <a:solidFill>
                  <a:srgbClr val="000000"/>
                </a:solidFill>
                <a:latin typeface="DejaVuSansMono"/>
              </a:rPr>
              <a:t>BAD</a:t>
            </a:r>
            <a:r>
              <a:rPr lang="es-CO" sz="1600" dirty="0">
                <a:solidFill>
                  <a:srgbClr val="000000"/>
                </a:solidFill>
                <a:latin typeface="DejaVuSansMono"/>
              </a:rPr>
              <a:t> = 1</a:t>
            </a:r>
          </a:p>
          <a:p>
            <a:pPr lvl="0">
              <a:buClr>
                <a:srgbClr val="A53010"/>
              </a:buClr>
            </a:pPr>
            <a:r>
              <a:rPr lang="es-CO" sz="1600" b="1" dirty="0">
                <a:solidFill>
                  <a:srgbClr val="91117D"/>
                </a:solidFill>
                <a:latin typeface="DejaVuSansMono-Bold"/>
              </a:rPr>
              <a:t>	</a:t>
            </a:r>
            <a:r>
              <a:rPr lang="es-CO" sz="1600" b="1" dirty="0" err="1">
                <a:solidFill>
                  <a:srgbClr val="91117D"/>
                </a:solidFill>
                <a:latin typeface="DejaVuSansMono-Bold"/>
              </a:rPr>
              <a:t>def</a:t>
            </a:r>
            <a:r>
              <a:rPr lang="es-CO" sz="1600" b="1" dirty="0">
                <a:solidFill>
                  <a:srgbClr val="91117D"/>
                </a:solidFill>
                <a:latin typeface="DejaVuSansMono-Bold"/>
              </a:rPr>
              <a:t> </a:t>
            </a:r>
            <a:r>
              <a:rPr lang="es-CO" sz="1600" dirty="0" err="1">
                <a:solidFill>
                  <a:srgbClr val="000000"/>
                </a:solidFill>
                <a:latin typeface="DejaVuSansMono"/>
              </a:rPr>
              <a:t>Moral.sin</a:t>
            </a:r>
            <a:r>
              <a:rPr lang="es-CO" sz="1600" dirty="0">
                <a:solidFill>
                  <a:srgbClr val="000000"/>
                </a:solidFill>
                <a:latin typeface="DejaVuSansMono"/>
              </a:rPr>
              <a:t>(</a:t>
            </a:r>
            <a:r>
              <a:rPr lang="es-CO" sz="1600" dirty="0" err="1">
                <a:solidFill>
                  <a:srgbClr val="000000"/>
                </a:solidFill>
                <a:latin typeface="DejaVuSansMono"/>
              </a:rPr>
              <a:t>badness</a:t>
            </a:r>
            <a:r>
              <a:rPr lang="es-CO" sz="1600" dirty="0">
                <a:solidFill>
                  <a:srgbClr val="000000"/>
                </a:solidFill>
                <a:latin typeface="DejaVuSansMono"/>
              </a:rPr>
              <a:t>)</a:t>
            </a:r>
          </a:p>
          <a:p>
            <a:pPr lvl="0">
              <a:buClr>
                <a:srgbClr val="A53010"/>
              </a:buClr>
            </a:pPr>
            <a:r>
              <a:rPr lang="es-CO" sz="1600" i="1" dirty="0">
                <a:solidFill>
                  <a:srgbClr val="0F7C0F"/>
                </a:solidFill>
                <a:latin typeface="DejaVuSansMono-Oblique"/>
              </a:rPr>
              <a:t>		# ...</a:t>
            </a:r>
          </a:p>
          <a:p>
            <a:pPr lvl="0">
              <a:buClr>
                <a:srgbClr val="A53010"/>
              </a:buClr>
            </a:pPr>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pPr lvl="0">
              <a:buClr>
                <a:srgbClr val="A53010"/>
              </a:buClr>
            </a:pPr>
            <a:r>
              <a:rPr lang="es-CO" sz="1600" b="1" dirty="0" err="1">
                <a:solidFill>
                  <a:srgbClr val="91117D"/>
                </a:solidFill>
                <a:latin typeface="DejaVuSansMono-Bold"/>
              </a:rPr>
              <a:t>end</a:t>
            </a:r>
            <a:endParaRPr lang="es-CO" sz="1600" dirty="0"/>
          </a:p>
        </p:txBody>
      </p:sp>
      <p:sp>
        <p:nvSpPr>
          <p:cNvPr id="5" name="Rectángulo 4">
            <a:extLst>
              <a:ext uri="{FF2B5EF4-FFF2-40B4-BE49-F238E27FC236}">
                <a16:creationId xmlns:a16="http://schemas.microsoft.com/office/drawing/2014/main" id="{2A330014-60D4-4956-B3C9-74EE333BDF25}"/>
              </a:ext>
            </a:extLst>
          </p:cNvPr>
          <p:cNvSpPr/>
          <p:nvPr/>
        </p:nvSpPr>
        <p:spPr>
          <a:xfrm>
            <a:off x="7449310" y="3388378"/>
            <a:ext cx="4306956" cy="1200329"/>
          </a:xfrm>
          <a:prstGeom prst="rect">
            <a:avLst/>
          </a:prstGeom>
        </p:spPr>
        <p:txBody>
          <a:bodyPr wrap="square">
            <a:spAutoFit/>
          </a:bodyPr>
          <a:lstStyle/>
          <a:p>
            <a:r>
              <a:rPr lang="es-CO" dirty="0" err="1">
                <a:solidFill>
                  <a:schemeClr val="accent1">
                    <a:lumMod val="60000"/>
                    <a:lumOff val="40000"/>
                  </a:schemeClr>
                </a:solidFill>
                <a:latin typeface="DejaVuSansMono"/>
              </a:rPr>
              <a:t>require_relative</a:t>
            </a:r>
            <a:r>
              <a:rPr lang="es-CO" dirty="0">
                <a:solidFill>
                  <a:schemeClr val="accent1">
                    <a:lumMod val="60000"/>
                    <a:lumOff val="40000"/>
                  </a:schemeClr>
                </a:solidFill>
                <a:latin typeface="DejaVuSansMono"/>
              </a:rPr>
              <a:t> </a:t>
            </a:r>
            <a:r>
              <a:rPr lang="es-CO" i="1" dirty="0">
                <a:solidFill>
                  <a:srgbClr val="191191"/>
                </a:solidFill>
                <a:latin typeface="DejaVuSansMono-Oblique"/>
              </a:rPr>
              <a:t>'</a:t>
            </a:r>
            <a:r>
              <a:rPr lang="es-CO" i="1" dirty="0" err="1">
                <a:solidFill>
                  <a:srgbClr val="191191"/>
                </a:solidFill>
                <a:latin typeface="DejaVuSansMono-Oblique"/>
              </a:rPr>
              <a:t>trig</a:t>
            </a:r>
            <a:r>
              <a:rPr lang="es-CO" i="1" dirty="0">
                <a:solidFill>
                  <a:srgbClr val="191191"/>
                </a:solidFill>
                <a:latin typeface="DejaVuSansMono-Oblique"/>
              </a:rPr>
              <a:t>'</a:t>
            </a:r>
          </a:p>
          <a:p>
            <a:r>
              <a:rPr lang="es-CO" dirty="0" err="1">
                <a:solidFill>
                  <a:schemeClr val="accent1">
                    <a:lumMod val="60000"/>
                    <a:lumOff val="40000"/>
                  </a:schemeClr>
                </a:solidFill>
                <a:latin typeface="DejaVuSansMono"/>
              </a:rPr>
              <a:t>require_relative</a:t>
            </a:r>
            <a:r>
              <a:rPr lang="es-CO" dirty="0">
                <a:solidFill>
                  <a:schemeClr val="accent1">
                    <a:lumMod val="60000"/>
                    <a:lumOff val="40000"/>
                  </a:schemeClr>
                </a:solidFill>
                <a:latin typeface="DejaVuSansMono"/>
              </a:rPr>
              <a:t> </a:t>
            </a:r>
            <a:r>
              <a:rPr lang="es-CO" i="1" dirty="0">
                <a:solidFill>
                  <a:srgbClr val="191191"/>
                </a:solidFill>
                <a:latin typeface="DejaVuSansMono-Oblique"/>
              </a:rPr>
              <a:t>'moral'</a:t>
            </a:r>
          </a:p>
          <a:p>
            <a:r>
              <a:rPr lang="es-CO" dirty="0">
                <a:solidFill>
                  <a:srgbClr val="000000"/>
                </a:solidFill>
                <a:latin typeface="DejaVuSansMono"/>
              </a:rPr>
              <a:t>y = </a:t>
            </a:r>
            <a:r>
              <a:rPr lang="es-CO" dirty="0" err="1">
                <a:solidFill>
                  <a:srgbClr val="000000"/>
                </a:solidFill>
                <a:latin typeface="DejaVuSansMono"/>
              </a:rPr>
              <a:t>Trig.sin</a:t>
            </a:r>
            <a:r>
              <a:rPr lang="es-CO" dirty="0">
                <a:solidFill>
                  <a:srgbClr val="000000"/>
                </a:solidFill>
                <a:latin typeface="DejaVuSansMono"/>
              </a:rPr>
              <a:t>(</a:t>
            </a:r>
            <a:r>
              <a:rPr lang="es-CO" dirty="0" err="1">
                <a:solidFill>
                  <a:srgbClr val="000000"/>
                </a:solidFill>
                <a:latin typeface="DejaVuSansMono"/>
              </a:rPr>
              <a:t>Trig</a:t>
            </a:r>
            <a:r>
              <a:rPr lang="es-CO" dirty="0">
                <a:solidFill>
                  <a:schemeClr val="accent1">
                    <a:lumMod val="60000"/>
                    <a:lumOff val="40000"/>
                  </a:schemeClr>
                </a:solidFill>
                <a:latin typeface="DejaVuSansMono"/>
              </a:rPr>
              <a:t>::</a:t>
            </a:r>
            <a:r>
              <a:rPr lang="es-CO" dirty="0">
                <a:solidFill>
                  <a:srgbClr val="000000"/>
                </a:solidFill>
                <a:latin typeface="DejaVuSansMono"/>
              </a:rPr>
              <a:t>PI/4)</a:t>
            </a:r>
          </a:p>
          <a:p>
            <a:r>
              <a:rPr lang="en-US" dirty="0">
                <a:solidFill>
                  <a:srgbClr val="000000"/>
                </a:solidFill>
                <a:latin typeface="DejaVuSansMono"/>
              </a:rPr>
              <a:t>wrongdoing = </a:t>
            </a:r>
            <a:r>
              <a:rPr lang="en-US" dirty="0" err="1">
                <a:solidFill>
                  <a:srgbClr val="000000"/>
                </a:solidFill>
                <a:latin typeface="DejaVuSansMono"/>
              </a:rPr>
              <a:t>Moral.sin</a:t>
            </a:r>
            <a:r>
              <a:rPr lang="en-US" dirty="0">
                <a:solidFill>
                  <a:srgbClr val="000000"/>
                </a:solidFill>
                <a:latin typeface="DejaVuSansMono"/>
              </a:rPr>
              <a:t>(Moral</a:t>
            </a:r>
            <a:r>
              <a:rPr lang="en-US" dirty="0">
                <a:solidFill>
                  <a:schemeClr val="accent1">
                    <a:lumMod val="60000"/>
                    <a:lumOff val="40000"/>
                  </a:schemeClr>
                </a:solidFill>
                <a:latin typeface="DejaVuSansMono"/>
              </a:rPr>
              <a:t>::</a:t>
            </a:r>
            <a:r>
              <a:rPr lang="en-US" dirty="0" err="1">
                <a:solidFill>
                  <a:srgbClr val="000000"/>
                </a:solidFill>
                <a:latin typeface="DejaVuSansMono"/>
              </a:rPr>
              <a:t>VERY_BAD</a:t>
            </a:r>
            <a:r>
              <a:rPr lang="en-US" dirty="0">
                <a:solidFill>
                  <a:srgbClr val="000000"/>
                </a:solidFill>
                <a:latin typeface="DejaVuSansMono"/>
              </a:rPr>
              <a:t>)</a:t>
            </a:r>
            <a:endParaRPr lang="es-CO" sz="4800" dirty="0"/>
          </a:p>
        </p:txBody>
      </p:sp>
    </p:spTree>
    <p:extLst>
      <p:ext uri="{BB962C8B-B14F-4D97-AF65-F5344CB8AC3E}">
        <p14:creationId xmlns:p14="http://schemas.microsoft.com/office/powerpoint/2010/main" val="2536141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EA39B1-A008-4D3A-B691-4F368D33ABC2}"/>
              </a:ext>
            </a:extLst>
          </p:cNvPr>
          <p:cNvSpPr>
            <a:spLocks noGrp="1"/>
          </p:cNvSpPr>
          <p:nvPr>
            <p:ph type="title"/>
          </p:nvPr>
        </p:nvSpPr>
        <p:spPr/>
        <p:txBody>
          <a:bodyPr/>
          <a:lstStyle/>
          <a:p>
            <a:r>
              <a:rPr lang="es-CO" dirty="0" err="1">
                <a:latin typeface="Helvetica" panose="020B0604020202020204" pitchFamily="34" charset="0"/>
                <a:cs typeface="Helvetica" panose="020B0604020202020204" pitchFamily="34" charset="0"/>
              </a:rPr>
              <a:t>Mixins</a:t>
            </a:r>
            <a:endParaRPr lang="es-CO" dirty="0">
              <a:latin typeface="Helvetica" panose="020B0604020202020204" pitchFamily="34" charset="0"/>
              <a:cs typeface="Helvetica" panose="020B0604020202020204" pitchFamily="34" charset="0"/>
            </a:endParaRPr>
          </a:p>
        </p:txBody>
      </p:sp>
      <p:sp>
        <p:nvSpPr>
          <p:cNvPr id="3" name="Marcador de contenido 2">
            <a:extLst>
              <a:ext uri="{FF2B5EF4-FFF2-40B4-BE49-F238E27FC236}">
                <a16:creationId xmlns:a16="http://schemas.microsoft.com/office/drawing/2014/main" id="{95FBCDDA-B5BC-4B4C-96CD-5EF968EE3B92}"/>
              </a:ext>
            </a:extLst>
          </p:cNvPr>
          <p:cNvSpPr>
            <a:spLocks noGrp="1"/>
          </p:cNvSpPr>
          <p:nvPr>
            <p:ph idx="1"/>
          </p:nvPr>
        </p:nvSpPr>
        <p:spPr/>
        <p:txBody>
          <a:bodyPr/>
          <a:lstStyle/>
          <a:p>
            <a:r>
              <a:rPr lang="en-US" dirty="0">
                <a:latin typeface="Helvetica" panose="020B0604020202020204" pitchFamily="34" charset="0"/>
                <a:cs typeface="Helvetica" panose="020B0604020202020204" pitchFamily="34" charset="0"/>
              </a:rPr>
              <a:t>Modules have another, wonderful use. At a stroke, they pretty much eliminate the need for inheritance, providing a facility called a </a:t>
            </a:r>
            <a:r>
              <a:rPr lang="en-US" i="1" dirty="0" err="1">
                <a:latin typeface="Helvetica" panose="020B0604020202020204" pitchFamily="34" charset="0"/>
                <a:cs typeface="Helvetica" panose="020B0604020202020204" pitchFamily="34" charset="0"/>
              </a:rPr>
              <a:t>mixin</a:t>
            </a:r>
            <a:r>
              <a:rPr lang="en-US" dirty="0">
                <a:latin typeface="Helvetica" panose="020B0604020202020204" pitchFamily="34" charset="0"/>
                <a:cs typeface="Helvetica" panose="020B0604020202020204" pitchFamily="34" charset="0"/>
              </a:rPr>
              <a:t>.</a:t>
            </a:r>
          </a:p>
          <a:p>
            <a:r>
              <a:rPr lang="en-US" dirty="0">
                <a:latin typeface="Helvetica" panose="020B0604020202020204" pitchFamily="34" charset="0"/>
                <a:cs typeface="Helvetica" panose="020B0604020202020204" pitchFamily="34" charset="0"/>
              </a:rPr>
              <a:t>“What happens if I define instance methods within a module?” Good question. A module can’t have instances, because a module isn’t a class. However, you can </a:t>
            </a:r>
            <a:r>
              <a:rPr lang="en-US" i="1" dirty="0">
                <a:solidFill>
                  <a:schemeClr val="accent1">
                    <a:lumMod val="60000"/>
                    <a:lumOff val="40000"/>
                  </a:schemeClr>
                </a:solidFill>
                <a:latin typeface="Helvetica" panose="020B0604020202020204" pitchFamily="34" charset="0"/>
                <a:cs typeface="Helvetica" panose="020B0604020202020204" pitchFamily="34" charset="0"/>
              </a:rPr>
              <a:t>include</a:t>
            </a:r>
            <a:r>
              <a:rPr lang="en-US" i="1"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a module within a class definition. When this happens, all the module’s instance methods are suddenly available as methods in the class as well. They get </a:t>
            </a:r>
            <a:r>
              <a:rPr lang="en-US" i="1" dirty="0">
                <a:latin typeface="Helvetica" panose="020B0604020202020204" pitchFamily="34" charset="0"/>
                <a:cs typeface="Helvetica" panose="020B0604020202020204" pitchFamily="34" charset="0"/>
              </a:rPr>
              <a:t>mixed in</a:t>
            </a:r>
            <a:r>
              <a:rPr lang="en-US" dirty="0">
                <a:latin typeface="Helvetica" panose="020B0604020202020204" pitchFamily="34" charset="0"/>
                <a:cs typeface="Helvetica" panose="020B0604020202020204" pitchFamily="34" charset="0"/>
              </a:rPr>
              <a:t>. In fact, mixed-in modules effectively behave as </a:t>
            </a:r>
            <a:r>
              <a:rPr lang="en-US" dirty="0" err="1">
                <a:latin typeface="Helvetica" panose="020B0604020202020204" pitchFamily="34" charset="0"/>
                <a:cs typeface="Helvetica" panose="020B0604020202020204" pitchFamily="34" charset="0"/>
              </a:rPr>
              <a:t>superclasses</a:t>
            </a:r>
            <a:r>
              <a:rPr lang="en-US" dirty="0">
                <a:latin typeface="Helvetica" panose="020B0604020202020204" pitchFamily="34" charset="0"/>
                <a:cs typeface="Helvetica" panose="020B0604020202020204" pitchFamily="34" charset="0"/>
              </a:rPr>
              <a:t>.</a:t>
            </a:r>
            <a:endParaRPr lang="es-CO"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760493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4993E0-7CB8-46BA-A51F-85043AECF955}"/>
              </a:ext>
            </a:extLst>
          </p:cNvPr>
          <p:cNvSpPr>
            <a:spLocks noGrp="1"/>
          </p:cNvSpPr>
          <p:nvPr>
            <p:ph type="title"/>
          </p:nvPr>
        </p:nvSpPr>
        <p:spPr/>
        <p:txBody>
          <a:bodyPr/>
          <a:lstStyle/>
          <a:p>
            <a:r>
              <a:rPr lang="es-CO" dirty="0" err="1">
                <a:latin typeface="Helvetica" panose="020B0604020202020204" pitchFamily="34" charset="0"/>
                <a:cs typeface="Helvetica" panose="020B0604020202020204" pitchFamily="34" charset="0"/>
              </a:rPr>
              <a:t>Mixins</a:t>
            </a:r>
            <a:endParaRPr lang="es-CO" dirty="0">
              <a:latin typeface="Helvetica" panose="020B0604020202020204" pitchFamily="34" charset="0"/>
              <a:cs typeface="Helvetica" panose="020B0604020202020204" pitchFamily="34" charset="0"/>
            </a:endParaRPr>
          </a:p>
        </p:txBody>
      </p:sp>
      <p:sp>
        <p:nvSpPr>
          <p:cNvPr id="4" name="Rectángulo 3">
            <a:extLst>
              <a:ext uri="{FF2B5EF4-FFF2-40B4-BE49-F238E27FC236}">
                <a16:creationId xmlns:a16="http://schemas.microsoft.com/office/drawing/2014/main" id="{3C76E4E6-8C25-4208-8A6F-BF38F2D896A8}"/>
              </a:ext>
            </a:extLst>
          </p:cNvPr>
          <p:cNvSpPr/>
          <p:nvPr/>
        </p:nvSpPr>
        <p:spPr>
          <a:xfrm>
            <a:off x="2589212" y="1606365"/>
            <a:ext cx="5057292" cy="4616648"/>
          </a:xfrm>
          <a:prstGeom prst="rect">
            <a:avLst/>
          </a:prstGeom>
        </p:spPr>
        <p:txBody>
          <a:bodyPr wrap="square">
            <a:spAutoFit/>
          </a:bodyPr>
          <a:lstStyle/>
          <a:p>
            <a:r>
              <a:rPr lang="es-CO" sz="1400" b="1" dirty="0">
                <a:solidFill>
                  <a:schemeClr val="accent1">
                    <a:lumMod val="60000"/>
                    <a:lumOff val="40000"/>
                  </a:schemeClr>
                </a:solidFill>
                <a:latin typeface="DejaVuSansMono-Bold"/>
              </a:rPr>
              <a:t>module</a:t>
            </a:r>
            <a:r>
              <a:rPr lang="es-CO" sz="1400" b="1" dirty="0">
                <a:solidFill>
                  <a:srgbClr val="91117D"/>
                </a:solidFill>
                <a:latin typeface="DejaVuSansMono-Bold"/>
              </a:rPr>
              <a:t> </a:t>
            </a:r>
            <a:r>
              <a:rPr lang="es-CO" sz="1400" dirty="0" err="1">
                <a:solidFill>
                  <a:srgbClr val="000000"/>
                </a:solidFill>
                <a:latin typeface="DejaVuSansMono"/>
              </a:rPr>
              <a:t>Debug</a:t>
            </a:r>
            <a:endParaRPr lang="es-CO" sz="1400" dirty="0">
              <a:solidFill>
                <a:srgbClr val="000000"/>
              </a:solidFill>
              <a:latin typeface="DejaVuSansMono"/>
            </a:endParaRPr>
          </a:p>
          <a:p>
            <a:r>
              <a:rPr lang="es-CO" sz="1400" b="1" dirty="0">
                <a:solidFill>
                  <a:srgbClr val="91117D"/>
                </a:solidFill>
                <a:latin typeface="DejaVuSansMono-Bold"/>
              </a:rPr>
              <a:t>	</a:t>
            </a:r>
            <a:r>
              <a:rPr lang="es-CO" sz="1400" b="1" dirty="0" err="1">
                <a:solidFill>
                  <a:srgbClr val="91117D"/>
                </a:solidFill>
                <a:latin typeface="DejaVuSansMono-Bold"/>
              </a:rPr>
              <a:t>def</a:t>
            </a:r>
            <a:r>
              <a:rPr lang="es-CO" sz="1400" b="1" dirty="0">
                <a:solidFill>
                  <a:srgbClr val="91117D"/>
                </a:solidFill>
                <a:latin typeface="DejaVuSansMono-Bold"/>
              </a:rPr>
              <a:t> </a:t>
            </a:r>
            <a:r>
              <a:rPr lang="es-CO" sz="1400" dirty="0" err="1">
                <a:solidFill>
                  <a:srgbClr val="000000"/>
                </a:solidFill>
                <a:latin typeface="DejaVuSansMono"/>
              </a:rPr>
              <a:t>who_am_i</a:t>
            </a:r>
            <a:r>
              <a:rPr lang="es-CO" sz="1400" dirty="0">
                <a:solidFill>
                  <a:srgbClr val="000000"/>
                </a:solidFill>
                <a:latin typeface="DejaVuSansMono"/>
              </a:rPr>
              <a:t>?</a:t>
            </a:r>
          </a:p>
          <a:p>
            <a:r>
              <a:rPr lang="es-CO" sz="1400" i="1" dirty="0">
                <a:solidFill>
                  <a:srgbClr val="191191"/>
                </a:solidFill>
                <a:latin typeface="DejaVuSansMono-Oblique"/>
              </a:rPr>
              <a:t>		"</a:t>
            </a:r>
            <a:r>
              <a:rPr lang="es-CO" sz="1400" dirty="0">
                <a:solidFill>
                  <a:srgbClr val="000000"/>
                </a:solidFill>
                <a:latin typeface="DejaVuSansMono"/>
              </a:rPr>
              <a:t>#{self.class.name} </a:t>
            </a:r>
            <a:r>
              <a:rPr lang="es-CO" sz="1400" i="1" dirty="0">
                <a:solidFill>
                  <a:srgbClr val="191191"/>
                </a:solidFill>
                <a:latin typeface="DejaVuSansMono-Oblique"/>
              </a:rPr>
              <a:t>(id: </a:t>
            </a:r>
            <a:r>
              <a:rPr lang="es-CO" sz="1400" dirty="0">
                <a:solidFill>
                  <a:srgbClr val="000000"/>
                </a:solidFill>
                <a:latin typeface="DejaVuSansMono"/>
              </a:rPr>
              <a:t>#{</a:t>
            </a:r>
            <a:r>
              <a:rPr lang="es-CO" sz="1400" dirty="0" err="1">
                <a:solidFill>
                  <a:srgbClr val="000000"/>
                </a:solidFill>
                <a:latin typeface="DejaVuSansMono"/>
              </a:rPr>
              <a:t>self.object_id</a:t>
            </a:r>
            <a:r>
              <a:rPr lang="es-CO" sz="1400" dirty="0">
                <a:solidFill>
                  <a:srgbClr val="000000"/>
                </a:solidFill>
                <a:latin typeface="DejaVuSansMono"/>
              </a:rPr>
              <a:t>}</a:t>
            </a:r>
            <a:r>
              <a:rPr lang="es-CO" sz="1400" i="1" dirty="0">
                <a:solidFill>
                  <a:srgbClr val="191191"/>
                </a:solidFill>
                <a:latin typeface="DejaVuSansMono-Oblique"/>
              </a:rPr>
              <a:t>): </a:t>
            </a:r>
            <a:r>
              <a:rPr lang="es-CO" sz="1400" dirty="0">
                <a:solidFill>
                  <a:srgbClr val="000000"/>
                </a:solidFill>
                <a:latin typeface="DejaVuSansMono"/>
              </a:rPr>
              <a:t>#{self.name}</a:t>
            </a:r>
            <a:r>
              <a:rPr lang="es-CO" sz="1400" i="1" dirty="0">
                <a:solidFill>
                  <a:srgbClr val="191191"/>
                </a:solidFill>
                <a:latin typeface="DejaVuSansMono-Oblique"/>
              </a:rPr>
              <a:t>"</a:t>
            </a:r>
          </a:p>
          <a:p>
            <a:r>
              <a:rPr lang="es-CO" sz="1400" b="1" dirty="0">
                <a:solidFill>
                  <a:srgbClr val="91117D"/>
                </a:solidFill>
                <a:latin typeface="DejaVuSansMono-Bold"/>
              </a:rPr>
              <a:t>	</a:t>
            </a:r>
            <a:r>
              <a:rPr lang="es-CO" sz="1400" b="1" dirty="0" err="1">
                <a:solidFill>
                  <a:srgbClr val="91117D"/>
                </a:solidFill>
                <a:latin typeface="DejaVuSansMono-Bold"/>
              </a:rPr>
              <a:t>end</a:t>
            </a:r>
            <a:endParaRPr lang="es-CO" sz="1400" b="1" dirty="0">
              <a:solidFill>
                <a:srgbClr val="91117D"/>
              </a:solidFill>
              <a:latin typeface="DejaVuSansMono-Bold"/>
            </a:endParaRPr>
          </a:p>
          <a:p>
            <a:r>
              <a:rPr lang="es-CO" sz="1400" b="1" dirty="0" err="1">
                <a:solidFill>
                  <a:srgbClr val="91117D"/>
                </a:solidFill>
                <a:latin typeface="DejaVuSansMono-Bold"/>
              </a:rPr>
              <a:t>end</a:t>
            </a:r>
            <a:endParaRPr lang="es-CO" sz="1400" b="1" dirty="0">
              <a:solidFill>
                <a:srgbClr val="91117D"/>
              </a:solidFill>
              <a:latin typeface="DejaVuSansMono-Bold"/>
            </a:endParaRPr>
          </a:p>
          <a:p>
            <a:r>
              <a:rPr lang="es-CO" sz="1400" b="1" dirty="0" err="1">
                <a:solidFill>
                  <a:srgbClr val="91117D"/>
                </a:solidFill>
                <a:latin typeface="DejaVuSansMono-Bold"/>
              </a:rPr>
              <a:t>class</a:t>
            </a:r>
            <a:r>
              <a:rPr lang="es-CO" sz="1400" b="1" dirty="0">
                <a:solidFill>
                  <a:srgbClr val="91117D"/>
                </a:solidFill>
                <a:latin typeface="DejaVuSansMono-Bold"/>
              </a:rPr>
              <a:t> </a:t>
            </a:r>
            <a:r>
              <a:rPr lang="es-CO" sz="1400" dirty="0" err="1">
                <a:solidFill>
                  <a:srgbClr val="000000"/>
                </a:solidFill>
                <a:latin typeface="DejaVuSansMono"/>
              </a:rPr>
              <a:t>Phonograph</a:t>
            </a:r>
            <a:endParaRPr lang="es-CO" sz="1400" dirty="0">
              <a:solidFill>
                <a:srgbClr val="000000"/>
              </a:solidFill>
              <a:latin typeface="DejaVuSansMono"/>
            </a:endParaRPr>
          </a:p>
          <a:p>
            <a:r>
              <a:rPr lang="es-CO" sz="1400" dirty="0">
                <a:solidFill>
                  <a:srgbClr val="000000"/>
                </a:solidFill>
                <a:latin typeface="DejaVuSansMono"/>
              </a:rPr>
              <a:t>	</a:t>
            </a:r>
            <a:r>
              <a:rPr lang="es-CO" sz="1400" dirty="0" err="1">
                <a:solidFill>
                  <a:schemeClr val="accent1">
                    <a:lumMod val="60000"/>
                    <a:lumOff val="40000"/>
                  </a:schemeClr>
                </a:solidFill>
                <a:latin typeface="DejaVuSansMono"/>
              </a:rPr>
              <a:t>include</a:t>
            </a:r>
            <a:r>
              <a:rPr lang="es-CO" sz="1400" dirty="0">
                <a:solidFill>
                  <a:srgbClr val="000000"/>
                </a:solidFill>
                <a:latin typeface="DejaVuSansMono"/>
              </a:rPr>
              <a:t> </a:t>
            </a:r>
            <a:r>
              <a:rPr lang="es-CO" sz="1400" dirty="0" err="1">
                <a:solidFill>
                  <a:srgbClr val="000000"/>
                </a:solidFill>
                <a:latin typeface="DejaVuSansMono"/>
              </a:rPr>
              <a:t>Debug</a:t>
            </a:r>
            <a:endParaRPr lang="es-CO" sz="1400" dirty="0">
              <a:solidFill>
                <a:srgbClr val="000000"/>
              </a:solidFill>
              <a:latin typeface="DejaVuSansMono"/>
            </a:endParaRPr>
          </a:p>
          <a:p>
            <a:r>
              <a:rPr lang="es-CO" sz="1400" dirty="0">
                <a:solidFill>
                  <a:srgbClr val="000000"/>
                </a:solidFill>
                <a:latin typeface="DejaVuSansMono"/>
              </a:rPr>
              <a:t>	</a:t>
            </a:r>
            <a:r>
              <a:rPr lang="es-CO" sz="1400" dirty="0" err="1">
                <a:solidFill>
                  <a:srgbClr val="000000"/>
                </a:solidFill>
                <a:latin typeface="DejaVuSansMono"/>
              </a:rPr>
              <a:t>attr_reader</a:t>
            </a:r>
            <a:r>
              <a:rPr lang="es-CO" sz="1400" dirty="0">
                <a:solidFill>
                  <a:srgbClr val="000000"/>
                </a:solidFill>
                <a:latin typeface="DejaVuSansMono"/>
              </a:rPr>
              <a:t> :</a:t>
            </a:r>
            <a:r>
              <a:rPr lang="es-CO" sz="1400" dirty="0" err="1">
                <a:solidFill>
                  <a:srgbClr val="000000"/>
                </a:solidFill>
                <a:latin typeface="DejaVuSansMono"/>
              </a:rPr>
              <a:t>name</a:t>
            </a:r>
            <a:endParaRPr lang="es-CO" sz="1400" dirty="0">
              <a:solidFill>
                <a:srgbClr val="000000"/>
              </a:solidFill>
              <a:latin typeface="DejaVuSansMono"/>
            </a:endParaRPr>
          </a:p>
          <a:p>
            <a:r>
              <a:rPr lang="es-CO" sz="1400" b="1" dirty="0">
                <a:solidFill>
                  <a:srgbClr val="91117D"/>
                </a:solidFill>
                <a:latin typeface="DejaVuSansMono-Bold"/>
              </a:rPr>
              <a:t>	</a:t>
            </a:r>
            <a:r>
              <a:rPr lang="es-CO" sz="1400" b="1" dirty="0" err="1">
                <a:solidFill>
                  <a:srgbClr val="91117D"/>
                </a:solidFill>
                <a:latin typeface="DejaVuSansMono-Bold"/>
              </a:rPr>
              <a:t>def</a:t>
            </a:r>
            <a:r>
              <a:rPr lang="es-CO" sz="1400" b="1" dirty="0">
                <a:solidFill>
                  <a:srgbClr val="91117D"/>
                </a:solidFill>
                <a:latin typeface="DejaVuSansMono-Bold"/>
              </a:rPr>
              <a:t> </a:t>
            </a:r>
            <a:r>
              <a:rPr lang="es-CO" sz="1400" dirty="0" err="1">
                <a:solidFill>
                  <a:srgbClr val="000000"/>
                </a:solidFill>
                <a:latin typeface="DejaVuSansMono"/>
              </a:rPr>
              <a:t>initialize</a:t>
            </a:r>
            <a:r>
              <a:rPr lang="es-CO" sz="1400" dirty="0">
                <a:solidFill>
                  <a:srgbClr val="000000"/>
                </a:solidFill>
                <a:latin typeface="DejaVuSansMono"/>
              </a:rPr>
              <a:t>(</a:t>
            </a:r>
            <a:r>
              <a:rPr lang="es-CO" sz="1400" dirty="0" err="1">
                <a:solidFill>
                  <a:srgbClr val="000000"/>
                </a:solidFill>
                <a:latin typeface="DejaVuSansMono"/>
              </a:rPr>
              <a:t>name</a:t>
            </a:r>
            <a:r>
              <a:rPr lang="es-CO" sz="1400" dirty="0">
                <a:solidFill>
                  <a:srgbClr val="000000"/>
                </a:solidFill>
                <a:latin typeface="DejaVuSansMono"/>
              </a:rPr>
              <a:t>)</a:t>
            </a:r>
          </a:p>
          <a:p>
            <a:r>
              <a:rPr lang="es-CO" sz="1400" dirty="0">
                <a:solidFill>
                  <a:srgbClr val="000000"/>
                </a:solidFill>
                <a:latin typeface="DejaVuSansMono"/>
              </a:rPr>
              <a:t>		@</a:t>
            </a:r>
            <a:r>
              <a:rPr lang="es-CO" sz="1400" dirty="0" err="1">
                <a:solidFill>
                  <a:srgbClr val="000000"/>
                </a:solidFill>
                <a:latin typeface="DejaVuSansMono"/>
              </a:rPr>
              <a:t>name</a:t>
            </a:r>
            <a:r>
              <a:rPr lang="es-CO" sz="1400" dirty="0">
                <a:solidFill>
                  <a:srgbClr val="000000"/>
                </a:solidFill>
                <a:latin typeface="DejaVuSansMono"/>
              </a:rPr>
              <a:t> = </a:t>
            </a:r>
            <a:r>
              <a:rPr lang="es-CO" sz="1400" dirty="0" err="1">
                <a:solidFill>
                  <a:srgbClr val="000000"/>
                </a:solidFill>
                <a:latin typeface="DejaVuSansMono"/>
              </a:rPr>
              <a:t>name</a:t>
            </a:r>
            <a:endParaRPr lang="es-CO" sz="1400" dirty="0">
              <a:solidFill>
                <a:srgbClr val="000000"/>
              </a:solidFill>
              <a:latin typeface="DejaVuSansMono"/>
            </a:endParaRPr>
          </a:p>
          <a:p>
            <a:r>
              <a:rPr lang="es-CO" sz="1400" b="1" dirty="0">
                <a:solidFill>
                  <a:srgbClr val="91117D"/>
                </a:solidFill>
                <a:latin typeface="DejaVuSansMono-Bold"/>
              </a:rPr>
              <a:t>	</a:t>
            </a:r>
            <a:r>
              <a:rPr lang="es-CO" sz="1400" b="1" dirty="0" err="1">
                <a:solidFill>
                  <a:srgbClr val="91117D"/>
                </a:solidFill>
                <a:latin typeface="DejaVuSansMono-Bold"/>
              </a:rPr>
              <a:t>end</a:t>
            </a:r>
            <a:endParaRPr lang="es-CO" sz="1400" b="1" dirty="0">
              <a:solidFill>
                <a:srgbClr val="91117D"/>
              </a:solidFill>
              <a:latin typeface="DejaVuSansMono-Bold"/>
            </a:endParaRPr>
          </a:p>
          <a:p>
            <a:r>
              <a:rPr lang="es-CO" sz="1400" i="1" dirty="0">
                <a:solidFill>
                  <a:srgbClr val="0F7C0F"/>
                </a:solidFill>
                <a:latin typeface="DejaVuSansMono-Oblique"/>
              </a:rPr>
              <a:t># ...</a:t>
            </a:r>
          </a:p>
          <a:p>
            <a:r>
              <a:rPr lang="es-CO" sz="1400" b="1" dirty="0" err="1">
                <a:solidFill>
                  <a:srgbClr val="91117D"/>
                </a:solidFill>
                <a:latin typeface="DejaVuSansMono-Bold"/>
              </a:rPr>
              <a:t>end</a:t>
            </a:r>
            <a:endParaRPr lang="es-CO" sz="1400" b="1" dirty="0">
              <a:solidFill>
                <a:srgbClr val="91117D"/>
              </a:solidFill>
              <a:latin typeface="DejaVuSansMono-Bold"/>
            </a:endParaRPr>
          </a:p>
          <a:p>
            <a:r>
              <a:rPr lang="es-CO" sz="1400" b="1" dirty="0" err="1">
                <a:solidFill>
                  <a:srgbClr val="91117D"/>
                </a:solidFill>
                <a:latin typeface="DejaVuSansMono-Bold"/>
              </a:rPr>
              <a:t>class</a:t>
            </a:r>
            <a:r>
              <a:rPr lang="es-CO" sz="1400" b="1" dirty="0">
                <a:solidFill>
                  <a:srgbClr val="91117D"/>
                </a:solidFill>
                <a:latin typeface="DejaVuSansMono-Bold"/>
              </a:rPr>
              <a:t> </a:t>
            </a:r>
            <a:r>
              <a:rPr lang="es-CO" sz="1400" dirty="0" err="1">
                <a:solidFill>
                  <a:srgbClr val="000000"/>
                </a:solidFill>
                <a:latin typeface="DejaVuSansMono"/>
              </a:rPr>
              <a:t>EightTrack</a:t>
            </a:r>
            <a:endParaRPr lang="es-CO" sz="1400" dirty="0">
              <a:solidFill>
                <a:srgbClr val="000000"/>
              </a:solidFill>
              <a:latin typeface="DejaVuSansMono"/>
            </a:endParaRPr>
          </a:p>
          <a:p>
            <a:r>
              <a:rPr lang="es-CO" sz="1400" dirty="0">
                <a:solidFill>
                  <a:srgbClr val="000000"/>
                </a:solidFill>
                <a:latin typeface="DejaVuSansMono"/>
              </a:rPr>
              <a:t>	</a:t>
            </a:r>
            <a:r>
              <a:rPr lang="es-CO" sz="1400" dirty="0" err="1">
                <a:solidFill>
                  <a:schemeClr val="accent1">
                    <a:lumMod val="60000"/>
                    <a:lumOff val="40000"/>
                  </a:schemeClr>
                </a:solidFill>
                <a:latin typeface="DejaVuSansMono"/>
              </a:rPr>
              <a:t>include</a:t>
            </a:r>
            <a:r>
              <a:rPr lang="es-CO" sz="1400" dirty="0">
                <a:solidFill>
                  <a:srgbClr val="000000"/>
                </a:solidFill>
                <a:latin typeface="DejaVuSansMono"/>
              </a:rPr>
              <a:t> </a:t>
            </a:r>
            <a:r>
              <a:rPr lang="es-CO" sz="1400" dirty="0" err="1">
                <a:solidFill>
                  <a:srgbClr val="000000"/>
                </a:solidFill>
                <a:latin typeface="DejaVuSansMono"/>
              </a:rPr>
              <a:t>Debug</a:t>
            </a:r>
            <a:endParaRPr lang="es-CO" sz="1400" dirty="0">
              <a:solidFill>
                <a:srgbClr val="000000"/>
              </a:solidFill>
              <a:latin typeface="DejaVuSansMono"/>
            </a:endParaRPr>
          </a:p>
          <a:p>
            <a:r>
              <a:rPr lang="es-CO" sz="1400" dirty="0">
                <a:solidFill>
                  <a:srgbClr val="000000"/>
                </a:solidFill>
                <a:latin typeface="DejaVuSansMono"/>
              </a:rPr>
              <a:t>	</a:t>
            </a:r>
            <a:r>
              <a:rPr lang="es-CO" sz="1400" dirty="0" err="1">
                <a:solidFill>
                  <a:srgbClr val="000000"/>
                </a:solidFill>
                <a:latin typeface="DejaVuSansMono"/>
              </a:rPr>
              <a:t>attr_reader</a:t>
            </a:r>
            <a:r>
              <a:rPr lang="es-CO" sz="1400" dirty="0">
                <a:solidFill>
                  <a:srgbClr val="000000"/>
                </a:solidFill>
                <a:latin typeface="DejaVuSansMono"/>
              </a:rPr>
              <a:t> :</a:t>
            </a:r>
            <a:r>
              <a:rPr lang="es-CO" sz="1400" dirty="0" err="1">
                <a:solidFill>
                  <a:srgbClr val="000000"/>
                </a:solidFill>
                <a:latin typeface="DejaVuSansMono"/>
              </a:rPr>
              <a:t>name</a:t>
            </a:r>
            <a:endParaRPr lang="es-CO" sz="1400" dirty="0">
              <a:solidFill>
                <a:srgbClr val="000000"/>
              </a:solidFill>
              <a:latin typeface="DejaVuSansMono"/>
            </a:endParaRPr>
          </a:p>
          <a:p>
            <a:r>
              <a:rPr lang="es-CO" sz="1400" b="1" dirty="0">
                <a:solidFill>
                  <a:srgbClr val="91117D"/>
                </a:solidFill>
                <a:latin typeface="DejaVuSansMono-Bold"/>
              </a:rPr>
              <a:t>	</a:t>
            </a:r>
            <a:r>
              <a:rPr lang="es-CO" sz="1400" b="1" dirty="0" err="1">
                <a:solidFill>
                  <a:srgbClr val="91117D"/>
                </a:solidFill>
                <a:latin typeface="DejaVuSansMono-Bold"/>
              </a:rPr>
              <a:t>def</a:t>
            </a:r>
            <a:r>
              <a:rPr lang="es-CO" sz="1400" b="1" dirty="0">
                <a:solidFill>
                  <a:srgbClr val="91117D"/>
                </a:solidFill>
                <a:latin typeface="DejaVuSansMono-Bold"/>
              </a:rPr>
              <a:t> </a:t>
            </a:r>
            <a:r>
              <a:rPr lang="es-CO" sz="1400" dirty="0" err="1">
                <a:solidFill>
                  <a:srgbClr val="000000"/>
                </a:solidFill>
                <a:latin typeface="DejaVuSansMono"/>
              </a:rPr>
              <a:t>initialize</a:t>
            </a:r>
            <a:r>
              <a:rPr lang="es-CO" sz="1400" dirty="0">
                <a:solidFill>
                  <a:srgbClr val="000000"/>
                </a:solidFill>
                <a:latin typeface="DejaVuSansMono"/>
              </a:rPr>
              <a:t>(</a:t>
            </a:r>
            <a:r>
              <a:rPr lang="es-CO" sz="1400" dirty="0" err="1">
                <a:solidFill>
                  <a:srgbClr val="000000"/>
                </a:solidFill>
                <a:latin typeface="DejaVuSansMono"/>
              </a:rPr>
              <a:t>name</a:t>
            </a:r>
            <a:r>
              <a:rPr lang="es-CO" sz="1400" dirty="0">
                <a:solidFill>
                  <a:srgbClr val="000000"/>
                </a:solidFill>
                <a:latin typeface="DejaVuSansMono"/>
              </a:rPr>
              <a:t>)</a:t>
            </a:r>
          </a:p>
          <a:p>
            <a:r>
              <a:rPr lang="es-CO" sz="1400" dirty="0">
                <a:solidFill>
                  <a:srgbClr val="000000"/>
                </a:solidFill>
                <a:latin typeface="DejaVuSansMono"/>
              </a:rPr>
              <a:t>		@</a:t>
            </a:r>
            <a:r>
              <a:rPr lang="es-CO" sz="1400" dirty="0" err="1">
                <a:solidFill>
                  <a:srgbClr val="000000"/>
                </a:solidFill>
                <a:latin typeface="DejaVuSansMono"/>
              </a:rPr>
              <a:t>name</a:t>
            </a:r>
            <a:r>
              <a:rPr lang="es-CO" sz="1400" dirty="0">
                <a:solidFill>
                  <a:srgbClr val="000000"/>
                </a:solidFill>
                <a:latin typeface="DejaVuSansMono"/>
              </a:rPr>
              <a:t> = </a:t>
            </a:r>
            <a:r>
              <a:rPr lang="es-CO" sz="1400" dirty="0" err="1">
                <a:solidFill>
                  <a:srgbClr val="000000"/>
                </a:solidFill>
                <a:latin typeface="DejaVuSansMono"/>
              </a:rPr>
              <a:t>name</a:t>
            </a:r>
            <a:endParaRPr lang="es-CO" sz="1400" dirty="0">
              <a:solidFill>
                <a:srgbClr val="000000"/>
              </a:solidFill>
              <a:latin typeface="DejaVuSansMono"/>
            </a:endParaRPr>
          </a:p>
          <a:p>
            <a:r>
              <a:rPr lang="es-CO" sz="1400" b="1" dirty="0" err="1">
                <a:solidFill>
                  <a:srgbClr val="91117D"/>
                </a:solidFill>
                <a:latin typeface="DejaVuSansMono-Bold"/>
              </a:rPr>
              <a:t>end</a:t>
            </a:r>
            <a:endParaRPr lang="es-CO" sz="1400" b="1" dirty="0">
              <a:solidFill>
                <a:srgbClr val="91117D"/>
              </a:solidFill>
              <a:latin typeface="DejaVuSansMono-Bold"/>
            </a:endParaRPr>
          </a:p>
          <a:p>
            <a:r>
              <a:rPr lang="es-CO" sz="1400" i="1" dirty="0">
                <a:solidFill>
                  <a:srgbClr val="0F7C0F"/>
                </a:solidFill>
                <a:latin typeface="DejaVuSansMono-Oblique"/>
              </a:rPr>
              <a:t># ...</a:t>
            </a:r>
          </a:p>
          <a:p>
            <a:r>
              <a:rPr lang="es-CO" sz="1400" b="1" dirty="0" err="1">
                <a:solidFill>
                  <a:srgbClr val="91117D"/>
                </a:solidFill>
                <a:latin typeface="DejaVuSansMono-Bold"/>
              </a:rPr>
              <a:t>end</a:t>
            </a:r>
            <a:endParaRPr lang="es-CO" sz="1400" dirty="0"/>
          </a:p>
        </p:txBody>
      </p:sp>
      <p:sp>
        <p:nvSpPr>
          <p:cNvPr id="5" name="Rectángulo 4">
            <a:extLst>
              <a:ext uri="{FF2B5EF4-FFF2-40B4-BE49-F238E27FC236}">
                <a16:creationId xmlns:a16="http://schemas.microsoft.com/office/drawing/2014/main" id="{DBFCF90D-0E44-4107-8A92-56A6FCA355FC}"/>
              </a:ext>
            </a:extLst>
          </p:cNvPr>
          <p:cNvSpPr/>
          <p:nvPr/>
        </p:nvSpPr>
        <p:spPr>
          <a:xfrm>
            <a:off x="5148175" y="3429000"/>
            <a:ext cx="6356437" cy="1077218"/>
          </a:xfrm>
          <a:prstGeom prst="rect">
            <a:avLst/>
          </a:prstGeom>
        </p:spPr>
        <p:txBody>
          <a:bodyPr wrap="square">
            <a:spAutoFit/>
          </a:bodyPr>
          <a:lstStyle/>
          <a:p>
            <a:r>
              <a:rPr lang="en-US" sz="1600" dirty="0" err="1">
                <a:solidFill>
                  <a:srgbClr val="000000"/>
                </a:solidFill>
                <a:latin typeface="DejaVuSansMono"/>
              </a:rPr>
              <a:t>ph</a:t>
            </a:r>
            <a:r>
              <a:rPr lang="en-US" sz="1600" dirty="0">
                <a:solidFill>
                  <a:srgbClr val="000000"/>
                </a:solidFill>
                <a:latin typeface="DejaVuSansMono"/>
              </a:rPr>
              <a:t> = </a:t>
            </a:r>
            <a:r>
              <a:rPr lang="en-US" sz="1600" dirty="0" err="1">
                <a:solidFill>
                  <a:srgbClr val="000000"/>
                </a:solidFill>
                <a:latin typeface="DejaVuSansMono"/>
              </a:rPr>
              <a:t>Phonograph.new</a:t>
            </a:r>
            <a:r>
              <a:rPr lang="en-US" sz="1600" dirty="0">
                <a:solidFill>
                  <a:srgbClr val="000000"/>
                </a:solidFill>
                <a:latin typeface="DejaVuSansMono"/>
              </a:rPr>
              <a:t>(</a:t>
            </a:r>
            <a:r>
              <a:rPr lang="en-US" sz="1600" i="1" dirty="0">
                <a:solidFill>
                  <a:srgbClr val="191191"/>
                </a:solidFill>
                <a:latin typeface="DejaVuSansMono-Oblique"/>
              </a:rPr>
              <a:t>"West End Blues"</a:t>
            </a:r>
            <a:r>
              <a:rPr lang="en-US" sz="1600" dirty="0">
                <a:solidFill>
                  <a:srgbClr val="000000"/>
                </a:solidFill>
                <a:latin typeface="DejaVuSansMono"/>
              </a:rPr>
              <a:t>)</a:t>
            </a:r>
          </a:p>
          <a:p>
            <a:r>
              <a:rPr lang="en-US" sz="1600" dirty="0">
                <a:solidFill>
                  <a:srgbClr val="000000"/>
                </a:solidFill>
                <a:latin typeface="DejaVuSansMono"/>
              </a:rPr>
              <a:t>et = </a:t>
            </a:r>
            <a:r>
              <a:rPr lang="en-US" sz="1600" dirty="0" err="1">
                <a:solidFill>
                  <a:srgbClr val="000000"/>
                </a:solidFill>
                <a:latin typeface="DejaVuSansMono"/>
              </a:rPr>
              <a:t>EightTrack.new</a:t>
            </a:r>
            <a:r>
              <a:rPr lang="en-US" sz="1600" dirty="0">
                <a:solidFill>
                  <a:srgbClr val="000000"/>
                </a:solidFill>
                <a:latin typeface="DejaVuSansMono"/>
              </a:rPr>
              <a:t>(</a:t>
            </a:r>
            <a:r>
              <a:rPr lang="en-US" sz="1600" i="1" dirty="0">
                <a:solidFill>
                  <a:srgbClr val="191191"/>
                </a:solidFill>
                <a:latin typeface="DejaVuSansMono-Oblique"/>
              </a:rPr>
              <a:t>"Surrealistic Pillow"</a:t>
            </a:r>
            <a:r>
              <a:rPr lang="en-US" sz="1600" dirty="0">
                <a:solidFill>
                  <a:srgbClr val="000000"/>
                </a:solidFill>
                <a:latin typeface="DejaVuSansMono"/>
              </a:rPr>
              <a:t>)</a:t>
            </a:r>
          </a:p>
          <a:p>
            <a:r>
              <a:rPr lang="en-US" sz="1600" dirty="0" err="1">
                <a:solidFill>
                  <a:srgbClr val="000000"/>
                </a:solidFill>
                <a:latin typeface="DejaVuSansMono"/>
              </a:rPr>
              <a:t>ph.</a:t>
            </a:r>
            <a:r>
              <a:rPr lang="en-US" sz="1600" dirty="0" err="1">
                <a:solidFill>
                  <a:schemeClr val="accent1">
                    <a:lumMod val="60000"/>
                    <a:lumOff val="40000"/>
                  </a:schemeClr>
                </a:solidFill>
                <a:latin typeface="DejaVuSansMono"/>
              </a:rPr>
              <a:t>who_am_i</a:t>
            </a:r>
            <a:r>
              <a:rPr lang="en-US" sz="1600" dirty="0">
                <a:solidFill>
                  <a:schemeClr val="accent1">
                    <a:lumMod val="60000"/>
                    <a:lumOff val="40000"/>
                  </a:schemeClr>
                </a:solidFill>
                <a:latin typeface="DejaVuSansMono"/>
              </a:rPr>
              <a:t>? </a:t>
            </a:r>
            <a:r>
              <a:rPr lang="en-US" sz="1600" i="1" dirty="0">
                <a:solidFill>
                  <a:srgbClr val="0F7C0F"/>
                </a:solidFill>
                <a:latin typeface="DejaVuSansMono-Oblique"/>
              </a:rPr>
              <a:t># =&gt; "Phonograph (id: 70266478767560): West End Blues"</a:t>
            </a:r>
          </a:p>
          <a:p>
            <a:r>
              <a:rPr lang="en-US" sz="1600" dirty="0" err="1">
                <a:solidFill>
                  <a:srgbClr val="000000"/>
                </a:solidFill>
                <a:latin typeface="DejaVuSansMono"/>
              </a:rPr>
              <a:t>et.</a:t>
            </a:r>
            <a:r>
              <a:rPr lang="en-US" sz="1600" dirty="0" err="1">
                <a:solidFill>
                  <a:schemeClr val="accent1">
                    <a:lumMod val="60000"/>
                    <a:lumOff val="40000"/>
                  </a:schemeClr>
                </a:solidFill>
                <a:latin typeface="DejaVuSansMono"/>
              </a:rPr>
              <a:t>who_am_i</a:t>
            </a:r>
            <a:r>
              <a:rPr lang="en-US" sz="1600" dirty="0">
                <a:solidFill>
                  <a:schemeClr val="accent1">
                    <a:lumMod val="60000"/>
                    <a:lumOff val="40000"/>
                  </a:schemeClr>
                </a:solidFill>
                <a:latin typeface="DejaVuSansMono"/>
              </a:rPr>
              <a:t>? </a:t>
            </a:r>
            <a:r>
              <a:rPr lang="en-US" sz="1600" i="1" dirty="0">
                <a:solidFill>
                  <a:srgbClr val="0F7C0F"/>
                </a:solidFill>
                <a:latin typeface="DejaVuSansMono-Oblique"/>
              </a:rPr>
              <a:t># =&gt; "</a:t>
            </a:r>
            <a:r>
              <a:rPr lang="en-US" sz="1600" i="1" dirty="0" err="1">
                <a:solidFill>
                  <a:srgbClr val="0F7C0F"/>
                </a:solidFill>
                <a:latin typeface="DejaVuSansMono-Oblique"/>
              </a:rPr>
              <a:t>EightTrack</a:t>
            </a:r>
            <a:r>
              <a:rPr lang="en-US" sz="1600" i="1" dirty="0">
                <a:solidFill>
                  <a:srgbClr val="0F7C0F"/>
                </a:solidFill>
                <a:latin typeface="DejaVuSansMono-Oblique"/>
              </a:rPr>
              <a:t> (id: 70266478767520): Surrealistic Pillow"</a:t>
            </a:r>
            <a:endParaRPr lang="es-CO" sz="4400" dirty="0"/>
          </a:p>
        </p:txBody>
      </p:sp>
    </p:spTree>
    <p:extLst>
      <p:ext uri="{BB962C8B-B14F-4D97-AF65-F5344CB8AC3E}">
        <p14:creationId xmlns:p14="http://schemas.microsoft.com/office/powerpoint/2010/main" val="2370451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31850D-C944-4568-A2CC-D7C9F399A9F2}"/>
              </a:ext>
            </a:extLst>
          </p:cNvPr>
          <p:cNvSpPr>
            <a:spLocks noGrp="1"/>
          </p:cNvSpPr>
          <p:nvPr>
            <p:ph type="title"/>
          </p:nvPr>
        </p:nvSpPr>
        <p:spPr/>
        <p:txBody>
          <a:bodyPr/>
          <a:lstStyle/>
          <a:p>
            <a:r>
              <a:rPr lang="es-CO" dirty="0" err="1">
                <a:latin typeface="Helvetica" panose="020B0604020202020204" pitchFamily="34" charset="0"/>
                <a:cs typeface="Helvetica" panose="020B0604020202020204" pitchFamily="34" charset="0"/>
              </a:rPr>
              <a:t>Mixins</a:t>
            </a:r>
            <a:endParaRPr lang="es-CO" dirty="0">
              <a:latin typeface="Helvetica" panose="020B0604020202020204" pitchFamily="34" charset="0"/>
              <a:cs typeface="Helvetica" panose="020B0604020202020204" pitchFamily="34" charset="0"/>
            </a:endParaRPr>
          </a:p>
        </p:txBody>
      </p:sp>
      <p:sp>
        <p:nvSpPr>
          <p:cNvPr id="3" name="Marcador de contenido 2">
            <a:extLst>
              <a:ext uri="{FF2B5EF4-FFF2-40B4-BE49-F238E27FC236}">
                <a16:creationId xmlns:a16="http://schemas.microsoft.com/office/drawing/2014/main" id="{5E07B8BB-5C93-4BEE-8541-9219BBC43763}"/>
              </a:ext>
            </a:extLst>
          </p:cNvPr>
          <p:cNvSpPr>
            <a:spLocks noGrp="1"/>
          </p:cNvSpPr>
          <p:nvPr>
            <p:ph idx="1"/>
          </p:nvPr>
        </p:nvSpPr>
        <p:spPr/>
        <p:txBody>
          <a:bodyPr>
            <a:normAutofit/>
          </a:bodyPr>
          <a:lstStyle/>
          <a:p>
            <a:r>
              <a:rPr lang="es-CO" dirty="0" err="1">
                <a:latin typeface="Helvetica" panose="020B0604020202020204" pitchFamily="34" charset="0"/>
                <a:cs typeface="Helvetica" panose="020B0604020202020204" pitchFamily="34" charset="0"/>
              </a:rPr>
              <a:t>The</a:t>
            </a:r>
            <a:r>
              <a:rPr lang="es-CO" dirty="0">
                <a:latin typeface="Helvetica" panose="020B0604020202020204" pitchFamily="34" charset="0"/>
                <a:cs typeface="Helvetica" panose="020B0604020202020204" pitchFamily="34" charset="0"/>
              </a:rPr>
              <a:t> Ruby </a:t>
            </a:r>
            <a:r>
              <a:rPr lang="es-CO" dirty="0" err="1">
                <a:solidFill>
                  <a:schemeClr val="accent1">
                    <a:lumMod val="60000"/>
                    <a:lumOff val="40000"/>
                  </a:schemeClr>
                </a:solidFill>
                <a:latin typeface="Helvetica" panose="020B0604020202020204" pitchFamily="34" charset="0"/>
                <a:cs typeface="Helvetica" panose="020B0604020202020204" pitchFamily="34" charset="0"/>
              </a:rPr>
              <a:t>include</a:t>
            </a:r>
            <a:r>
              <a:rPr lang="es-CO"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statement simply makes a reference to a module. If that module is in a separate file, you must use require (or its less commonly used cousin, load) to drag that file in before using </a:t>
            </a:r>
            <a:r>
              <a:rPr lang="es-CO" dirty="0" err="1">
                <a:latin typeface="Helvetica" panose="020B0604020202020204" pitchFamily="34" charset="0"/>
                <a:cs typeface="Helvetica" panose="020B0604020202020204" pitchFamily="34" charset="0"/>
              </a:rPr>
              <a:t>include</a:t>
            </a:r>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Ruby </a:t>
            </a:r>
            <a:r>
              <a:rPr lang="en-US" dirty="0">
                <a:solidFill>
                  <a:schemeClr val="accent1">
                    <a:lumMod val="60000"/>
                    <a:lumOff val="40000"/>
                  </a:schemeClr>
                </a:solidFill>
                <a:latin typeface="Helvetica" panose="020B0604020202020204" pitchFamily="34" charset="0"/>
                <a:cs typeface="Helvetica" panose="020B0604020202020204" pitchFamily="34" charset="0"/>
              </a:rPr>
              <a:t>include</a:t>
            </a:r>
            <a:r>
              <a:rPr lang="en-US" dirty="0">
                <a:latin typeface="Helvetica" panose="020B0604020202020204" pitchFamily="34" charset="0"/>
                <a:cs typeface="Helvetica" panose="020B0604020202020204" pitchFamily="34" charset="0"/>
              </a:rPr>
              <a:t> does not simply copy the module’s instance methods into the class. Instead, it makes a reference from the class to the included module. If multiple classes include that module, they’ll all point to the same thing. If you change the definition of a method within a module, even while your program is running, all classes that include that module will exhibit the new behavior n, load) to drag that file in before using </a:t>
            </a:r>
            <a:r>
              <a:rPr lang="es-CO" dirty="0" err="1">
                <a:latin typeface="Helvetica" panose="020B0604020202020204" pitchFamily="34" charset="0"/>
                <a:cs typeface="Helvetica" panose="020B0604020202020204" pitchFamily="34" charset="0"/>
              </a:rPr>
              <a:t>include</a:t>
            </a:r>
            <a:r>
              <a:rPr lang="es-CO" dirty="0">
                <a:latin typeface="Helvetica" panose="020B0604020202020204" pitchFamily="34" charset="0"/>
                <a:cs typeface="Helvetica" panose="020B0604020202020204" pitchFamily="34" charset="0"/>
              </a:rPr>
              <a:t>.</a:t>
            </a:r>
          </a:p>
        </p:txBody>
      </p:sp>
    </p:spTree>
    <p:extLst>
      <p:ext uri="{BB962C8B-B14F-4D97-AF65-F5344CB8AC3E}">
        <p14:creationId xmlns:p14="http://schemas.microsoft.com/office/powerpoint/2010/main" val="3561433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757822-A8E7-4BFF-838B-D4F7102577CB}"/>
              </a:ext>
            </a:extLst>
          </p:cNvPr>
          <p:cNvSpPr>
            <a:spLocks noGrp="1"/>
          </p:cNvSpPr>
          <p:nvPr>
            <p:ph type="title"/>
          </p:nvPr>
        </p:nvSpPr>
        <p:spPr/>
        <p:txBody>
          <a:bodyPr/>
          <a:lstStyle/>
          <a:p>
            <a:r>
              <a:rPr lang="es-CO" dirty="0" err="1">
                <a:latin typeface="Helvetica" panose="020B0604020202020204" pitchFamily="34" charset="0"/>
                <a:cs typeface="Helvetica" panose="020B0604020202020204" pitchFamily="34" charset="0"/>
              </a:rPr>
              <a:t>Mixins</a:t>
            </a:r>
            <a:endParaRPr lang="es-CO" dirty="0">
              <a:latin typeface="Helvetica" panose="020B0604020202020204" pitchFamily="34" charset="0"/>
              <a:cs typeface="Helvetica" panose="020B0604020202020204" pitchFamily="34" charset="0"/>
            </a:endParaRPr>
          </a:p>
        </p:txBody>
      </p:sp>
      <p:sp>
        <p:nvSpPr>
          <p:cNvPr id="4" name="Rectángulo 3">
            <a:extLst>
              <a:ext uri="{FF2B5EF4-FFF2-40B4-BE49-F238E27FC236}">
                <a16:creationId xmlns:a16="http://schemas.microsoft.com/office/drawing/2014/main" id="{0BA36520-369D-4B0A-8489-D39A0A05220F}"/>
              </a:ext>
            </a:extLst>
          </p:cNvPr>
          <p:cNvSpPr/>
          <p:nvPr/>
        </p:nvSpPr>
        <p:spPr>
          <a:xfrm>
            <a:off x="2589212" y="2483096"/>
            <a:ext cx="3395801" cy="3293209"/>
          </a:xfrm>
          <a:prstGeom prst="rect">
            <a:avLst/>
          </a:prstGeom>
        </p:spPr>
        <p:txBody>
          <a:bodyPr wrap="square">
            <a:spAutoFit/>
          </a:bodyPr>
          <a:lstStyle/>
          <a:p>
            <a:r>
              <a:rPr lang="es-CO" sz="1600" b="1" dirty="0" err="1">
                <a:solidFill>
                  <a:srgbClr val="91117D"/>
                </a:solidFill>
                <a:latin typeface="DejaVuSansMono-Bold"/>
              </a:rPr>
              <a:t>class</a:t>
            </a:r>
            <a:r>
              <a:rPr lang="es-CO" sz="1600" b="1" dirty="0">
                <a:solidFill>
                  <a:srgbClr val="91117D"/>
                </a:solidFill>
                <a:latin typeface="DejaVuSansMono-Bold"/>
              </a:rPr>
              <a:t> </a:t>
            </a:r>
            <a:r>
              <a:rPr lang="es-CO" sz="1600" dirty="0" err="1">
                <a:solidFill>
                  <a:srgbClr val="000000"/>
                </a:solidFill>
                <a:latin typeface="DejaVuSansMono"/>
              </a:rPr>
              <a:t>Person</a:t>
            </a:r>
            <a:endParaRPr lang="es-CO" sz="1600" dirty="0">
              <a:solidFill>
                <a:srgbClr val="000000"/>
              </a:solidFill>
              <a:latin typeface="DejaVuSansMono"/>
            </a:endParaRPr>
          </a:p>
          <a:p>
            <a:r>
              <a:rPr lang="es-CO" sz="1600" dirty="0">
                <a:solidFill>
                  <a:srgbClr val="000000"/>
                </a:solidFill>
                <a:latin typeface="DejaVuSansMono"/>
              </a:rPr>
              <a:t>	</a:t>
            </a:r>
            <a:r>
              <a:rPr lang="es-CO" sz="1600" dirty="0" err="1">
                <a:solidFill>
                  <a:srgbClr val="000000"/>
                </a:solidFill>
                <a:latin typeface="DejaVuSansMono"/>
              </a:rPr>
              <a:t>include</a:t>
            </a:r>
            <a:r>
              <a:rPr lang="es-CO" sz="1600" dirty="0">
                <a:solidFill>
                  <a:srgbClr val="000000"/>
                </a:solidFill>
                <a:latin typeface="DejaVuSansMono"/>
              </a:rPr>
              <a:t> Comparable</a:t>
            </a:r>
          </a:p>
          <a:p>
            <a:r>
              <a:rPr lang="es-CO" sz="1600" dirty="0">
                <a:solidFill>
                  <a:srgbClr val="000000"/>
                </a:solidFill>
                <a:latin typeface="DejaVuSansMono"/>
              </a:rPr>
              <a:t>	</a:t>
            </a:r>
            <a:r>
              <a:rPr lang="es-CO" sz="1600" dirty="0" err="1">
                <a:solidFill>
                  <a:srgbClr val="000000"/>
                </a:solidFill>
                <a:latin typeface="DejaVuSansMono"/>
              </a:rPr>
              <a:t>attr_reader</a:t>
            </a:r>
            <a:r>
              <a:rPr lang="es-CO" sz="1600" dirty="0">
                <a:solidFill>
                  <a:srgbClr val="000000"/>
                </a:solidFill>
                <a:latin typeface="DejaVuSansMono"/>
              </a:rPr>
              <a:t> :</a:t>
            </a:r>
            <a:r>
              <a:rPr lang="es-CO" sz="1600" dirty="0" err="1">
                <a:solidFill>
                  <a:srgbClr val="000000"/>
                </a:solidFill>
                <a:latin typeface="DejaVuSansMono"/>
              </a:rPr>
              <a:t>name</a:t>
            </a:r>
            <a:endParaRPr lang="es-CO" sz="1600" dirty="0">
              <a:solidFill>
                <a:srgbClr val="000000"/>
              </a:solidFill>
              <a:latin typeface="DejaVuSansMono"/>
            </a:endParaRPr>
          </a:p>
          <a:p>
            <a:r>
              <a:rPr lang="es-CO" sz="1600" b="1" dirty="0">
                <a:solidFill>
                  <a:srgbClr val="91117D"/>
                </a:solidFill>
                <a:latin typeface="DejaVuSansMono-Bold"/>
              </a:rPr>
              <a:t>	</a:t>
            </a:r>
            <a:r>
              <a:rPr lang="es-CO" sz="1600" b="1" dirty="0" err="1">
                <a:solidFill>
                  <a:srgbClr val="91117D"/>
                </a:solidFill>
                <a:latin typeface="DejaVuSansMono-Bold"/>
              </a:rPr>
              <a:t>def</a:t>
            </a:r>
            <a:r>
              <a:rPr lang="es-CO" sz="1600" b="1" dirty="0">
                <a:solidFill>
                  <a:srgbClr val="91117D"/>
                </a:solidFill>
                <a:latin typeface="DejaVuSansMono-Bold"/>
              </a:rPr>
              <a:t> </a:t>
            </a:r>
            <a:r>
              <a:rPr lang="es-CO" sz="1600" dirty="0" err="1">
                <a:solidFill>
                  <a:srgbClr val="000000"/>
                </a:solidFill>
                <a:latin typeface="DejaVuSansMono"/>
              </a:rPr>
              <a:t>initialize</a:t>
            </a:r>
            <a:r>
              <a:rPr lang="es-CO" sz="1600" dirty="0">
                <a:solidFill>
                  <a:srgbClr val="000000"/>
                </a:solidFill>
                <a:latin typeface="DejaVuSansMono"/>
              </a:rPr>
              <a:t>(</a:t>
            </a:r>
            <a:r>
              <a:rPr lang="es-CO" sz="1600" dirty="0" err="1">
                <a:solidFill>
                  <a:srgbClr val="000000"/>
                </a:solidFill>
                <a:latin typeface="DejaVuSansMono"/>
              </a:rPr>
              <a:t>name</a:t>
            </a:r>
            <a:r>
              <a:rPr lang="es-CO" sz="1600" dirty="0">
                <a:solidFill>
                  <a:srgbClr val="000000"/>
                </a:solidFill>
                <a:latin typeface="DejaVuSansMono"/>
              </a:rPr>
              <a:t>)</a:t>
            </a:r>
          </a:p>
          <a:p>
            <a:r>
              <a:rPr lang="es-CO" sz="1600" dirty="0">
                <a:solidFill>
                  <a:srgbClr val="000000"/>
                </a:solidFill>
                <a:latin typeface="DejaVuSansMono"/>
              </a:rPr>
              <a:t>		@</a:t>
            </a:r>
            <a:r>
              <a:rPr lang="es-CO" sz="1600" dirty="0" err="1">
                <a:solidFill>
                  <a:srgbClr val="000000"/>
                </a:solidFill>
                <a:latin typeface="DejaVuSansMono"/>
              </a:rPr>
              <a:t>name</a:t>
            </a:r>
            <a:r>
              <a:rPr lang="es-CO" sz="1600" dirty="0">
                <a:solidFill>
                  <a:srgbClr val="000000"/>
                </a:solidFill>
                <a:latin typeface="DejaVuSansMono"/>
              </a:rPr>
              <a:t> = </a:t>
            </a:r>
            <a:r>
              <a:rPr lang="es-CO" sz="1600" dirty="0" err="1">
                <a:solidFill>
                  <a:srgbClr val="000000"/>
                </a:solidFill>
                <a:latin typeface="DejaVuSansMono"/>
              </a:rPr>
              <a:t>name</a:t>
            </a:r>
            <a:endParaRPr lang="es-CO" sz="1600" dirty="0">
              <a:solidFill>
                <a:srgbClr val="000000"/>
              </a:solidFill>
              <a:latin typeface="DejaVuSansMono"/>
            </a:endParaRPr>
          </a:p>
          <a:p>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b="1" dirty="0">
                <a:solidFill>
                  <a:srgbClr val="91117D"/>
                </a:solidFill>
                <a:latin typeface="DejaVuSansMono-Bold"/>
              </a:rPr>
              <a:t>	</a:t>
            </a:r>
            <a:r>
              <a:rPr lang="es-CO" sz="1600" b="1" dirty="0" err="1">
                <a:solidFill>
                  <a:srgbClr val="91117D"/>
                </a:solidFill>
                <a:latin typeface="DejaVuSansMono-Bold"/>
              </a:rPr>
              <a:t>def</a:t>
            </a:r>
            <a:r>
              <a:rPr lang="es-CO" sz="1600" b="1" dirty="0">
                <a:solidFill>
                  <a:srgbClr val="91117D"/>
                </a:solidFill>
                <a:latin typeface="DejaVuSansMono-Bold"/>
              </a:rPr>
              <a:t> </a:t>
            </a:r>
            <a:r>
              <a:rPr lang="es-CO" sz="1600" dirty="0" err="1">
                <a:solidFill>
                  <a:srgbClr val="000000"/>
                </a:solidFill>
                <a:latin typeface="DejaVuSansMono"/>
              </a:rPr>
              <a:t>to_s</a:t>
            </a:r>
            <a:endParaRPr lang="es-CO" sz="1600" dirty="0">
              <a:solidFill>
                <a:srgbClr val="000000"/>
              </a:solidFill>
              <a:latin typeface="DejaVuSansMono"/>
            </a:endParaRPr>
          </a:p>
          <a:p>
            <a:r>
              <a:rPr lang="es-CO" sz="1600" i="1" dirty="0">
                <a:solidFill>
                  <a:srgbClr val="191191"/>
                </a:solidFill>
                <a:latin typeface="DejaVuSansMono-Oblique"/>
              </a:rPr>
              <a:t>	"</a:t>
            </a:r>
            <a:r>
              <a:rPr lang="es-CO" sz="1600" dirty="0">
                <a:solidFill>
                  <a:srgbClr val="000000"/>
                </a:solidFill>
                <a:latin typeface="DejaVuSansMono"/>
              </a:rPr>
              <a:t>#{@</a:t>
            </a:r>
            <a:r>
              <a:rPr lang="es-CO" sz="1600" dirty="0" err="1">
                <a:solidFill>
                  <a:srgbClr val="000000"/>
                </a:solidFill>
                <a:latin typeface="DejaVuSansMono"/>
              </a:rPr>
              <a:t>name</a:t>
            </a:r>
            <a:r>
              <a:rPr lang="es-CO" sz="1600" dirty="0">
                <a:solidFill>
                  <a:srgbClr val="000000"/>
                </a:solidFill>
                <a:latin typeface="DejaVuSansMono"/>
              </a:rPr>
              <a:t>}</a:t>
            </a:r>
            <a:r>
              <a:rPr lang="es-CO" sz="1600" i="1" dirty="0">
                <a:solidFill>
                  <a:srgbClr val="191191"/>
                </a:solidFill>
                <a:latin typeface="DejaVuSansMono-Oblique"/>
              </a:rPr>
              <a:t>"</a:t>
            </a:r>
          </a:p>
          <a:p>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b="1" dirty="0">
                <a:solidFill>
                  <a:srgbClr val="91117D"/>
                </a:solidFill>
                <a:latin typeface="DejaVuSansMono-Bold"/>
              </a:rPr>
              <a:t>	</a:t>
            </a:r>
            <a:r>
              <a:rPr lang="es-CO" sz="1600" b="1" dirty="0" err="1">
                <a:solidFill>
                  <a:srgbClr val="91117D"/>
                </a:solidFill>
                <a:latin typeface="DejaVuSansMono-Bold"/>
              </a:rPr>
              <a:t>def</a:t>
            </a:r>
            <a:r>
              <a:rPr lang="es-CO" sz="1600" b="1" dirty="0">
                <a:solidFill>
                  <a:srgbClr val="91117D"/>
                </a:solidFill>
                <a:latin typeface="DejaVuSansMono-Bold"/>
              </a:rPr>
              <a:t> </a:t>
            </a:r>
            <a:r>
              <a:rPr lang="es-CO" sz="1600" dirty="0">
                <a:solidFill>
                  <a:schemeClr val="accent1">
                    <a:lumMod val="60000"/>
                    <a:lumOff val="40000"/>
                  </a:schemeClr>
                </a:solidFill>
                <a:latin typeface="DejaVuSansMono"/>
              </a:rPr>
              <a:t>&lt;=&gt;(</a:t>
            </a:r>
            <a:r>
              <a:rPr lang="es-CO" sz="1600" dirty="0" err="1">
                <a:solidFill>
                  <a:schemeClr val="accent1">
                    <a:lumMod val="60000"/>
                    <a:lumOff val="40000"/>
                  </a:schemeClr>
                </a:solidFill>
                <a:latin typeface="DejaVuSansMono"/>
              </a:rPr>
              <a:t>other</a:t>
            </a:r>
            <a:r>
              <a:rPr lang="es-CO" sz="1600" dirty="0">
                <a:solidFill>
                  <a:schemeClr val="accent1">
                    <a:lumMod val="60000"/>
                    <a:lumOff val="40000"/>
                  </a:schemeClr>
                </a:solidFill>
                <a:latin typeface="DejaVuSansMono"/>
              </a:rPr>
              <a:t>)</a:t>
            </a:r>
          </a:p>
          <a:p>
            <a:r>
              <a:rPr lang="es-CO" sz="1600" dirty="0">
                <a:solidFill>
                  <a:srgbClr val="000000"/>
                </a:solidFill>
                <a:latin typeface="DejaVuSansMono"/>
              </a:rPr>
              <a:t>		self.name &lt;=&gt; other.name</a:t>
            </a:r>
          </a:p>
          <a:p>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b="1" dirty="0" err="1">
                <a:solidFill>
                  <a:srgbClr val="91117D"/>
                </a:solidFill>
                <a:latin typeface="DejaVuSansMono-Bold"/>
              </a:rPr>
              <a:t>end</a:t>
            </a:r>
            <a:endParaRPr lang="es-CO" sz="1600" b="1" dirty="0">
              <a:solidFill>
                <a:srgbClr val="91117D"/>
              </a:solidFill>
              <a:latin typeface="DejaVuSansMono-Bold"/>
            </a:endParaRPr>
          </a:p>
        </p:txBody>
      </p:sp>
      <p:sp>
        <p:nvSpPr>
          <p:cNvPr id="5" name="Rectángulo 4">
            <a:extLst>
              <a:ext uri="{FF2B5EF4-FFF2-40B4-BE49-F238E27FC236}">
                <a16:creationId xmlns:a16="http://schemas.microsoft.com/office/drawing/2014/main" id="{D2291A53-C6B5-4B15-A820-16293490CBBD}"/>
              </a:ext>
            </a:extLst>
          </p:cNvPr>
          <p:cNvSpPr/>
          <p:nvPr/>
        </p:nvSpPr>
        <p:spPr>
          <a:xfrm>
            <a:off x="5791200" y="2156348"/>
            <a:ext cx="4373217" cy="3754874"/>
          </a:xfrm>
          <a:prstGeom prst="rect">
            <a:avLst/>
          </a:prstGeom>
        </p:spPr>
        <p:txBody>
          <a:bodyPr wrap="square">
            <a:spAutoFit/>
          </a:bodyPr>
          <a:lstStyle/>
          <a:p>
            <a:r>
              <a:rPr lang="es-CO" sz="1400" dirty="0" err="1">
                <a:solidFill>
                  <a:srgbClr val="000000"/>
                </a:solidFill>
                <a:latin typeface="DejaVuSansMono"/>
              </a:rPr>
              <a:t>p1</a:t>
            </a:r>
            <a:r>
              <a:rPr lang="es-CO" sz="1400" dirty="0">
                <a:solidFill>
                  <a:srgbClr val="000000"/>
                </a:solidFill>
                <a:latin typeface="DejaVuSansMono"/>
              </a:rPr>
              <a:t> = </a:t>
            </a:r>
            <a:r>
              <a:rPr lang="es-CO" sz="1400" dirty="0" err="1">
                <a:solidFill>
                  <a:srgbClr val="000000"/>
                </a:solidFill>
                <a:latin typeface="DejaVuSansMono"/>
              </a:rPr>
              <a:t>Person.new</a:t>
            </a:r>
            <a:r>
              <a:rPr lang="es-CO" sz="1400" dirty="0">
                <a:solidFill>
                  <a:srgbClr val="000000"/>
                </a:solidFill>
                <a:latin typeface="DejaVuSansMono"/>
              </a:rPr>
              <a:t>(</a:t>
            </a:r>
            <a:r>
              <a:rPr lang="es-CO" sz="1400" i="1" dirty="0">
                <a:solidFill>
                  <a:srgbClr val="191191"/>
                </a:solidFill>
                <a:latin typeface="DejaVuSansMono-Oblique"/>
              </a:rPr>
              <a:t>"</a:t>
            </a:r>
            <a:r>
              <a:rPr lang="es-CO" sz="1400" i="1" dirty="0" err="1">
                <a:solidFill>
                  <a:srgbClr val="191191"/>
                </a:solidFill>
                <a:latin typeface="DejaVuSansMono-Oblique"/>
              </a:rPr>
              <a:t>Matz</a:t>
            </a:r>
            <a:r>
              <a:rPr lang="es-CO" sz="1400" i="1" dirty="0">
                <a:solidFill>
                  <a:srgbClr val="191191"/>
                </a:solidFill>
                <a:latin typeface="DejaVuSansMono-Oblique"/>
              </a:rPr>
              <a:t>"</a:t>
            </a:r>
            <a:r>
              <a:rPr lang="es-CO" sz="1400" dirty="0">
                <a:solidFill>
                  <a:srgbClr val="000000"/>
                </a:solidFill>
                <a:latin typeface="DejaVuSansMono"/>
              </a:rPr>
              <a:t>)</a:t>
            </a:r>
          </a:p>
          <a:p>
            <a:r>
              <a:rPr lang="es-CO" sz="1400" dirty="0" err="1">
                <a:solidFill>
                  <a:srgbClr val="000000"/>
                </a:solidFill>
                <a:latin typeface="DejaVuSansMono"/>
              </a:rPr>
              <a:t>p2</a:t>
            </a:r>
            <a:r>
              <a:rPr lang="es-CO" sz="1400" dirty="0">
                <a:solidFill>
                  <a:srgbClr val="000000"/>
                </a:solidFill>
                <a:latin typeface="DejaVuSansMono"/>
              </a:rPr>
              <a:t> = </a:t>
            </a:r>
            <a:r>
              <a:rPr lang="es-CO" sz="1400" dirty="0" err="1">
                <a:solidFill>
                  <a:srgbClr val="000000"/>
                </a:solidFill>
                <a:latin typeface="DejaVuSansMono"/>
              </a:rPr>
              <a:t>Person.new</a:t>
            </a:r>
            <a:r>
              <a:rPr lang="es-CO" sz="1400" dirty="0">
                <a:solidFill>
                  <a:srgbClr val="000000"/>
                </a:solidFill>
                <a:latin typeface="DejaVuSansMono"/>
              </a:rPr>
              <a:t>(</a:t>
            </a:r>
            <a:r>
              <a:rPr lang="es-CO" sz="1400" i="1" dirty="0">
                <a:solidFill>
                  <a:srgbClr val="191191"/>
                </a:solidFill>
                <a:latin typeface="DejaVuSansMono-Oblique"/>
              </a:rPr>
              <a:t>"Guido"</a:t>
            </a:r>
            <a:r>
              <a:rPr lang="es-CO" sz="1400" dirty="0">
                <a:solidFill>
                  <a:srgbClr val="000000"/>
                </a:solidFill>
                <a:latin typeface="DejaVuSansMono"/>
              </a:rPr>
              <a:t>)</a:t>
            </a:r>
          </a:p>
          <a:p>
            <a:r>
              <a:rPr lang="es-CO" sz="1400" dirty="0" err="1">
                <a:solidFill>
                  <a:srgbClr val="000000"/>
                </a:solidFill>
                <a:latin typeface="DejaVuSansMono"/>
              </a:rPr>
              <a:t>p3</a:t>
            </a:r>
            <a:r>
              <a:rPr lang="es-CO" sz="1400" dirty="0">
                <a:solidFill>
                  <a:srgbClr val="000000"/>
                </a:solidFill>
                <a:latin typeface="DejaVuSansMono"/>
              </a:rPr>
              <a:t> = </a:t>
            </a:r>
            <a:r>
              <a:rPr lang="es-CO" sz="1400" dirty="0" err="1">
                <a:solidFill>
                  <a:srgbClr val="000000"/>
                </a:solidFill>
                <a:latin typeface="DejaVuSansMono"/>
              </a:rPr>
              <a:t>Person.new</a:t>
            </a:r>
            <a:r>
              <a:rPr lang="es-CO" sz="1400" dirty="0">
                <a:solidFill>
                  <a:srgbClr val="000000"/>
                </a:solidFill>
                <a:latin typeface="DejaVuSansMono"/>
              </a:rPr>
              <a:t>(</a:t>
            </a:r>
            <a:r>
              <a:rPr lang="es-CO" sz="1400" i="1" dirty="0">
                <a:solidFill>
                  <a:srgbClr val="191191"/>
                </a:solidFill>
                <a:latin typeface="DejaVuSansMono-Oblique"/>
              </a:rPr>
              <a:t>"Larry"</a:t>
            </a:r>
            <a:r>
              <a:rPr lang="es-CO" sz="1400" dirty="0">
                <a:solidFill>
                  <a:srgbClr val="000000"/>
                </a:solidFill>
                <a:latin typeface="DejaVuSansMono"/>
              </a:rPr>
              <a:t>)</a:t>
            </a:r>
            <a:endParaRPr lang="es-CO" sz="4000" dirty="0"/>
          </a:p>
          <a:p>
            <a:r>
              <a:rPr lang="en-US" sz="1400" i="1" dirty="0">
                <a:solidFill>
                  <a:srgbClr val="0F7C0F"/>
                </a:solidFill>
                <a:latin typeface="DejaVuSansMono-Oblique"/>
              </a:rPr>
              <a:t># Compare a couple of names</a:t>
            </a:r>
          </a:p>
          <a:p>
            <a:r>
              <a:rPr lang="es-CO" sz="1400" b="1" dirty="0" err="1">
                <a:solidFill>
                  <a:srgbClr val="91117D"/>
                </a:solidFill>
                <a:latin typeface="DejaVuSansMono-Bold"/>
              </a:rPr>
              <a:t>if</a:t>
            </a:r>
            <a:r>
              <a:rPr lang="es-CO" sz="1400" b="1" dirty="0">
                <a:solidFill>
                  <a:srgbClr val="91117D"/>
                </a:solidFill>
                <a:latin typeface="DejaVuSansMono-Bold"/>
              </a:rPr>
              <a:t> </a:t>
            </a:r>
            <a:r>
              <a:rPr lang="es-CO" sz="1400" dirty="0" err="1">
                <a:solidFill>
                  <a:schemeClr val="accent1">
                    <a:lumMod val="60000"/>
                    <a:lumOff val="40000"/>
                  </a:schemeClr>
                </a:solidFill>
                <a:latin typeface="DejaVuSansMono"/>
              </a:rPr>
              <a:t>p1</a:t>
            </a:r>
            <a:r>
              <a:rPr lang="es-CO" sz="1400" dirty="0">
                <a:solidFill>
                  <a:schemeClr val="accent1">
                    <a:lumMod val="60000"/>
                    <a:lumOff val="40000"/>
                  </a:schemeClr>
                </a:solidFill>
                <a:latin typeface="DejaVuSansMono"/>
              </a:rPr>
              <a:t> &gt; </a:t>
            </a:r>
            <a:r>
              <a:rPr lang="es-CO" sz="1400" dirty="0" err="1">
                <a:solidFill>
                  <a:schemeClr val="accent1">
                    <a:lumMod val="60000"/>
                    <a:lumOff val="40000"/>
                  </a:schemeClr>
                </a:solidFill>
                <a:latin typeface="DejaVuSansMono"/>
              </a:rPr>
              <a:t>p2</a:t>
            </a:r>
            <a:endParaRPr lang="es-CO" sz="1400" dirty="0">
              <a:solidFill>
                <a:schemeClr val="accent1">
                  <a:lumMod val="60000"/>
                  <a:lumOff val="40000"/>
                </a:schemeClr>
              </a:solidFill>
              <a:latin typeface="DejaVuSansMono"/>
            </a:endParaRPr>
          </a:p>
          <a:p>
            <a:r>
              <a:rPr lang="en-US" sz="1400" dirty="0">
                <a:solidFill>
                  <a:srgbClr val="000000"/>
                </a:solidFill>
                <a:latin typeface="DejaVuSansMono"/>
              </a:rPr>
              <a:t>	puts </a:t>
            </a:r>
            <a:r>
              <a:rPr lang="en-US" sz="1400" i="1" dirty="0">
                <a:solidFill>
                  <a:srgbClr val="191191"/>
                </a:solidFill>
                <a:latin typeface="DejaVuSansMono-Oblique"/>
              </a:rPr>
              <a:t>"</a:t>
            </a:r>
            <a:r>
              <a:rPr lang="en-US" sz="1400" dirty="0">
                <a:solidFill>
                  <a:srgbClr val="000000"/>
                </a:solidFill>
                <a:latin typeface="DejaVuSansMono"/>
              </a:rPr>
              <a:t>#{p1.name}</a:t>
            </a:r>
            <a:r>
              <a:rPr lang="en-US" sz="1400" i="1" dirty="0">
                <a:solidFill>
                  <a:srgbClr val="191191"/>
                </a:solidFill>
                <a:latin typeface="DejaVuSansMono-Oblique"/>
              </a:rPr>
              <a:t>'s name &gt; </a:t>
            </a:r>
            <a:r>
              <a:rPr lang="en-US" sz="1400" dirty="0">
                <a:solidFill>
                  <a:srgbClr val="000000"/>
                </a:solidFill>
                <a:latin typeface="DejaVuSansMono"/>
              </a:rPr>
              <a:t>#{p2.name}</a:t>
            </a:r>
            <a:r>
              <a:rPr lang="en-US" sz="1400" i="1" dirty="0">
                <a:solidFill>
                  <a:srgbClr val="191191"/>
                </a:solidFill>
                <a:latin typeface="DejaVuSansMono-Oblique"/>
              </a:rPr>
              <a:t>'s name"</a:t>
            </a:r>
          </a:p>
          <a:p>
            <a:r>
              <a:rPr lang="es-CO" sz="1400" b="1" dirty="0" err="1">
                <a:solidFill>
                  <a:srgbClr val="91117D"/>
                </a:solidFill>
                <a:latin typeface="DejaVuSansMono-Bold"/>
              </a:rPr>
              <a:t>end</a:t>
            </a:r>
            <a:endParaRPr lang="es-CO" sz="1400" b="1" dirty="0">
              <a:solidFill>
                <a:srgbClr val="91117D"/>
              </a:solidFill>
              <a:latin typeface="DejaVuSansMono-Bold"/>
            </a:endParaRPr>
          </a:p>
          <a:p>
            <a:r>
              <a:rPr lang="en-US" sz="1400" i="1" dirty="0">
                <a:solidFill>
                  <a:srgbClr val="0F7C0F"/>
                </a:solidFill>
                <a:latin typeface="DejaVuSansMono-Oblique"/>
              </a:rPr>
              <a:t># Sort an array of Person objects</a:t>
            </a:r>
          </a:p>
          <a:p>
            <a:r>
              <a:rPr lang="es-CO" sz="1400" dirty="0" err="1">
                <a:solidFill>
                  <a:srgbClr val="000000"/>
                </a:solidFill>
                <a:latin typeface="DejaVuSansMono"/>
              </a:rPr>
              <a:t>puts</a:t>
            </a:r>
            <a:r>
              <a:rPr lang="es-CO" sz="1400" dirty="0">
                <a:solidFill>
                  <a:srgbClr val="000000"/>
                </a:solidFill>
                <a:latin typeface="DejaVuSansMono"/>
              </a:rPr>
              <a:t> </a:t>
            </a:r>
            <a:r>
              <a:rPr lang="es-CO" sz="1400" i="1" dirty="0">
                <a:solidFill>
                  <a:srgbClr val="191191"/>
                </a:solidFill>
                <a:latin typeface="DejaVuSansMono-Oblique"/>
              </a:rPr>
              <a:t>"</a:t>
            </a:r>
            <a:r>
              <a:rPr lang="es-CO" sz="1400" i="1" dirty="0" err="1">
                <a:solidFill>
                  <a:srgbClr val="191191"/>
                </a:solidFill>
                <a:latin typeface="DejaVuSansMono-Oblique"/>
              </a:rPr>
              <a:t>Sorted</a:t>
            </a:r>
            <a:r>
              <a:rPr lang="es-CO" sz="1400" i="1" dirty="0">
                <a:solidFill>
                  <a:srgbClr val="191191"/>
                </a:solidFill>
                <a:latin typeface="DejaVuSansMono-Oblique"/>
              </a:rPr>
              <a:t> </a:t>
            </a:r>
            <a:r>
              <a:rPr lang="es-CO" sz="1400" i="1" dirty="0" err="1">
                <a:solidFill>
                  <a:srgbClr val="191191"/>
                </a:solidFill>
                <a:latin typeface="DejaVuSansMono-Oblique"/>
              </a:rPr>
              <a:t>list</a:t>
            </a:r>
            <a:r>
              <a:rPr lang="es-CO" sz="1400" i="1" dirty="0">
                <a:solidFill>
                  <a:srgbClr val="191191"/>
                </a:solidFill>
                <a:latin typeface="DejaVuSansMono-Oblique"/>
              </a:rPr>
              <a:t>:"</a:t>
            </a:r>
          </a:p>
          <a:p>
            <a:r>
              <a:rPr lang="es-CO" sz="1400" dirty="0" err="1">
                <a:solidFill>
                  <a:srgbClr val="000000"/>
                </a:solidFill>
                <a:latin typeface="DejaVuSansMono"/>
              </a:rPr>
              <a:t>puts</a:t>
            </a:r>
            <a:r>
              <a:rPr lang="es-CO" sz="1400" dirty="0">
                <a:solidFill>
                  <a:srgbClr val="000000"/>
                </a:solidFill>
                <a:latin typeface="DejaVuSansMono"/>
              </a:rPr>
              <a:t> [ </a:t>
            </a:r>
            <a:r>
              <a:rPr lang="es-CO" sz="1400" dirty="0" err="1">
                <a:solidFill>
                  <a:srgbClr val="000000"/>
                </a:solidFill>
                <a:latin typeface="DejaVuSansMono"/>
              </a:rPr>
              <a:t>p1</a:t>
            </a:r>
            <a:r>
              <a:rPr lang="es-CO" sz="1400" dirty="0">
                <a:solidFill>
                  <a:srgbClr val="000000"/>
                </a:solidFill>
                <a:latin typeface="DejaVuSansMono"/>
              </a:rPr>
              <a:t>, </a:t>
            </a:r>
            <a:r>
              <a:rPr lang="es-CO" sz="1400" dirty="0" err="1">
                <a:solidFill>
                  <a:srgbClr val="000000"/>
                </a:solidFill>
                <a:latin typeface="DejaVuSansMono"/>
              </a:rPr>
              <a:t>p2</a:t>
            </a:r>
            <a:r>
              <a:rPr lang="es-CO" sz="1400" dirty="0">
                <a:solidFill>
                  <a:srgbClr val="000000"/>
                </a:solidFill>
                <a:latin typeface="DejaVuSansMono"/>
              </a:rPr>
              <a:t>, </a:t>
            </a:r>
            <a:r>
              <a:rPr lang="es-CO" sz="1400" dirty="0" err="1">
                <a:solidFill>
                  <a:srgbClr val="000000"/>
                </a:solidFill>
                <a:latin typeface="DejaVuSansMono"/>
              </a:rPr>
              <a:t>p3</a:t>
            </a:r>
            <a:r>
              <a:rPr lang="es-CO" sz="1400" dirty="0">
                <a:solidFill>
                  <a:srgbClr val="000000"/>
                </a:solidFill>
                <a:latin typeface="DejaVuSansMono"/>
              </a:rPr>
              <a:t>]</a:t>
            </a:r>
            <a:r>
              <a:rPr lang="es-CO" sz="1400" dirty="0">
                <a:solidFill>
                  <a:schemeClr val="accent1">
                    <a:lumMod val="60000"/>
                    <a:lumOff val="40000"/>
                  </a:schemeClr>
                </a:solidFill>
                <a:latin typeface="DejaVuSansMono"/>
              </a:rPr>
              <a:t>.</a:t>
            </a:r>
            <a:r>
              <a:rPr lang="es-CO" sz="1400" dirty="0" err="1">
                <a:solidFill>
                  <a:schemeClr val="accent1">
                    <a:lumMod val="60000"/>
                    <a:lumOff val="40000"/>
                  </a:schemeClr>
                </a:solidFill>
                <a:latin typeface="DejaVuSansMono"/>
              </a:rPr>
              <a:t>sort</a:t>
            </a:r>
            <a:endParaRPr lang="es-CO" sz="1400" dirty="0">
              <a:solidFill>
                <a:schemeClr val="accent1">
                  <a:lumMod val="60000"/>
                  <a:lumOff val="40000"/>
                </a:schemeClr>
              </a:solidFill>
              <a:latin typeface="DejaVuSansMono"/>
            </a:endParaRPr>
          </a:p>
          <a:p>
            <a:endParaRPr lang="es-CO" sz="1400" dirty="0">
              <a:solidFill>
                <a:srgbClr val="000000"/>
              </a:solidFill>
              <a:latin typeface="DejaVuSansMono"/>
            </a:endParaRPr>
          </a:p>
          <a:p>
            <a:r>
              <a:rPr lang="es-CO" sz="1400" i="1" dirty="0">
                <a:latin typeface="PalatinoLinotype-Italic"/>
              </a:rPr>
              <a:t>produces:</a:t>
            </a:r>
          </a:p>
          <a:p>
            <a:r>
              <a:rPr lang="es-CO" sz="1400" dirty="0" err="1">
                <a:latin typeface="DejaVuSansMono"/>
              </a:rPr>
              <a:t>Matz's</a:t>
            </a:r>
            <a:r>
              <a:rPr lang="es-CO" sz="1400" dirty="0">
                <a:latin typeface="DejaVuSansMono"/>
              </a:rPr>
              <a:t> </a:t>
            </a:r>
            <a:r>
              <a:rPr lang="es-CO" sz="1400" dirty="0" err="1">
                <a:latin typeface="DejaVuSansMono"/>
              </a:rPr>
              <a:t>name</a:t>
            </a:r>
            <a:r>
              <a:rPr lang="es-CO" sz="1400" dirty="0">
                <a:latin typeface="DejaVuSansMono"/>
              </a:rPr>
              <a:t> &gt; </a:t>
            </a:r>
            <a:r>
              <a:rPr lang="es-CO" sz="1400" dirty="0" err="1">
                <a:latin typeface="DejaVuSansMono"/>
              </a:rPr>
              <a:t>Guido's</a:t>
            </a:r>
            <a:r>
              <a:rPr lang="es-CO" sz="1400" dirty="0">
                <a:latin typeface="DejaVuSansMono"/>
              </a:rPr>
              <a:t> </a:t>
            </a:r>
            <a:r>
              <a:rPr lang="es-CO" sz="1400" dirty="0" err="1">
                <a:latin typeface="DejaVuSansMono"/>
              </a:rPr>
              <a:t>name</a:t>
            </a:r>
            <a:endParaRPr lang="es-CO" sz="1400" dirty="0">
              <a:latin typeface="DejaVuSansMono"/>
            </a:endParaRPr>
          </a:p>
          <a:p>
            <a:r>
              <a:rPr lang="es-CO" sz="1400" dirty="0" err="1">
                <a:latin typeface="DejaVuSansMono"/>
              </a:rPr>
              <a:t>Sorted</a:t>
            </a:r>
            <a:r>
              <a:rPr lang="es-CO" sz="1400" dirty="0">
                <a:latin typeface="DejaVuSansMono"/>
              </a:rPr>
              <a:t> </a:t>
            </a:r>
            <a:r>
              <a:rPr lang="es-CO" sz="1400" dirty="0" err="1">
                <a:latin typeface="DejaVuSansMono"/>
              </a:rPr>
              <a:t>list</a:t>
            </a:r>
            <a:r>
              <a:rPr lang="es-CO" sz="1400" dirty="0">
                <a:latin typeface="DejaVuSansMono"/>
              </a:rPr>
              <a:t>:</a:t>
            </a:r>
          </a:p>
          <a:p>
            <a:r>
              <a:rPr lang="es-CO" sz="1400" dirty="0">
                <a:latin typeface="DejaVuSansMono"/>
              </a:rPr>
              <a:t>Guido</a:t>
            </a:r>
          </a:p>
          <a:p>
            <a:r>
              <a:rPr lang="es-CO" sz="1400" dirty="0">
                <a:latin typeface="DejaVuSansMono"/>
              </a:rPr>
              <a:t>Larry</a:t>
            </a:r>
          </a:p>
          <a:p>
            <a:r>
              <a:rPr lang="es-CO" sz="1400" dirty="0" err="1">
                <a:latin typeface="DejaVuSansMono"/>
              </a:rPr>
              <a:t>Matz</a:t>
            </a:r>
            <a:endParaRPr lang="es-CO" sz="4000" dirty="0"/>
          </a:p>
        </p:txBody>
      </p:sp>
      <p:sp>
        <p:nvSpPr>
          <p:cNvPr id="6" name="Rectángulo 5">
            <a:extLst>
              <a:ext uri="{FF2B5EF4-FFF2-40B4-BE49-F238E27FC236}">
                <a16:creationId xmlns:a16="http://schemas.microsoft.com/office/drawing/2014/main" id="{911BFAD9-0B97-412E-91BE-A97A3CD53080}"/>
              </a:ext>
            </a:extLst>
          </p:cNvPr>
          <p:cNvSpPr/>
          <p:nvPr/>
        </p:nvSpPr>
        <p:spPr>
          <a:xfrm>
            <a:off x="8392733" y="3717611"/>
            <a:ext cx="2831858" cy="1600438"/>
          </a:xfrm>
          <a:prstGeom prst="rect">
            <a:avLst/>
          </a:prstGeom>
        </p:spPr>
        <p:txBody>
          <a:bodyPr wrap="square">
            <a:spAutoFit/>
          </a:bodyPr>
          <a:lstStyle/>
          <a:p>
            <a:pPr algn="just"/>
            <a:r>
              <a:rPr lang="en-US" sz="1400" dirty="0" err="1">
                <a:solidFill>
                  <a:schemeClr val="tx1">
                    <a:lumMod val="75000"/>
                    <a:lumOff val="25000"/>
                  </a:schemeClr>
                </a:solidFill>
                <a:latin typeface="Helvetica" panose="020B0604020202020204" pitchFamily="34" charset="0"/>
                <a:cs typeface="Helvetica" panose="020B0604020202020204" pitchFamily="34" charset="0"/>
              </a:rPr>
              <a:t>Mixins</a:t>
            </a:r>
            <a:r>
              <a:rPr lang="en-US" sz="1400" dirty="0">
                <a:solidFill>
                  <a:schemeClr val="tx1">
                    <a:lumMod val="75000"/>
                    <a:lumOff val="25000"/>
                  </a:schemeClr>
                </a:solidFill>
                <a:latin typeface="Helvetica" panose="020B0604020202020204" pitchFamily="34" charset="0"/>
                <a:cs typeface="Helvetica" panose="020B0604020202020204" pitchFamily="34" charset="0"/>
              </a:rPr>
              <a:t> give you a wonderfully controlled way of adding functionality to classes </a:t>
            </a:r>
            <a:r>
              <a:rPr lang="es-CO" sz="1400" dirty="0" err="1">
                <a:solidFill>
                  <a:schemeClr val="tx1">
                    <a:lumMod val="75000"/>
                    <a:lumOff val="25000"/>
                  </a:schemeClr>
                </a:solidFill>
                <a:latin typeface="Helvetica" panose="020B0604020202020204" pitchFamily="34" charset="0"/>
                <a:cs typeface="Helvetica" panose="020B0604020202020204" pitchFamily="34" charset="0"/>
              </a:rPr>
              <a:t>However</a:t>
            </a:r>
            <a:r>
              <a:rPr lang="es-CO" sz="1400" dirty="0">
                <a:solidFill>
                  <a:schemeClr val="tx1">
                    <a:lumMod val="75000"/>
                    <a:lumOff val="25000"/>
                  </a:schemeClr>
                </a:solidFill>
                <a:latin typeface="Helvetica" panose="020B0604020202020204" pitchFamily="34" charset="0"/>
                <a:cs typeface="Helvetica" panose="020B0604020202020204" pitchFamily="34" charset="0"/>
              </a:rPr>
              <a:t>, </a:t>
            </a:r>
            <a:r>
              <a:rPr lang="en-US" sz="1400" dirty="0">
                <a:solidFill>
                  <a:schemeClr val="tx1">
                    <a:lumMod val="75000"/>
                    <a:lumOff val="25000"/>
                  </a:schemeClr>
                </a:solidFill>
                <a:latin typeface="Helvetica" panose="020B0604020202020204" pitchFamily="34" charset="0"/>
                <a:cs typeface="Helvetica" panose="020B0604020202020204" pitchFamily="34" charset="0"/>
              </a:rPr>
              <a:t>their true power comes out when the code in the </a:t>
            </a:r>
            <a:r>
              <a:rPr lang="en-US" sz="1400" dirty="0" err="1">
                <a:solidFill>
                  <a:schemeClr val="tx1">
                    <a:lumMod val="75000"/>
                    <a:lumOff val="25000"/>
                  </a:schemeClr>
                </a:solidFill>
                <a:latin typeface="Helvetica" panose="020B0604020202020204" pitchFamily="34" charset="0"/>
                <a:cs typeface="Helvetica" panose="020B0604020202020204" pitchFamily="34" charset="0"/>
              </a:rPr>
              <a:t>mixin</a:t>
            </a:r>
            <a:r>
              <a:rPr lang="en-US" sz="1400" dirty="0">
                <a:solidFill>
                  <a:schemeClr val="tx1">
                    <a:lumMod val="75000"/>
                    <a:lumOff val="25000"/>
                  </a:schemeClr>
                </a:solidFill>
                <a:latin typeface="Helvetica" panose="020B0604020202020204" pitchFamily="34" charset="0"/>
                <a:cs typeface="Helvetica" panose="020B0604020202020204" pitchFamily="34" charset="0"/>
              </a:rPr>
              <a:t> starts to interact with code in the </a:t>
            </a:r>
            <a:r>
              <a:rPr lang="es-CO" sz="1400" dirty="0" err="1">
                <a:solidFill>
                  <a:schemeClr val="tx1">
                    <a:lumMod val="75000"/>
                    <a:lumOff val="25000"/>
                  </a:schemeClr>
                </a:solidFill>
                <a:latin typeface="Helvetica" panose="020B0604020202020204" pitchFamily="34" charset="0"/>
                <a:cs typeface="Helvetica" panose="020B0604020202020204" pitchFamily="34" charset="0"/>
              </a:rPr>
              <a:t>class</a:t>
            </a:r>
            <a:r>
              <a:rPr lang="es-CO" sz="1400" dirty="0">
                <a:solidFill>
                  <a:schemeClr val="tx1">
                    <a:lumMod val="75000"/>
                    <a:lumOff val="25000"/>
                  </a:schemeClr>
                </a:solidFill>
                <a:latin typeface="Helvetica" panose="020B0604020202020204" pitchFamily="34" charset="0"/>
                <a:cs typeface="Helvetica" panose="020B0604020202020204" pitchFamily="34" charset="0"/>
              </a:rPr>
              <a:t> </a:t>
            </a:r>
            <a:r>
              <a:rPr lang="es-CO" sz="1400" dirty="0" err="1">
                <a:solidFill>
                  <a:schemeClr val="tx1">
                    <a:lumMod val="75000"/>
                    <a:lumOff val="25000"/>
                  </a:schemeClr>
                </a:solidFill>
                <a:latin typeface="Helvetica" panose="020B0604020202020204" pitchFamily="34" charset="0"/>
                <a:cs typeface="Helvetica" panose="020B0604020202020204" pitchFamily="34" charset="0"/>
              </a:rPr>
              <a:t>that</a:t>
            </a:r>
            <a:r>
              <a:rPr lang="es-CO" sz="1400" dirty="0">
                <a:solidFill>
                  <a:schemeClr val="tx1">
                    <a:lumMod val="75000"/>
                    <a:lumOff val="25000"/>
                  </a:schemeClr>
                </a:solidFill>
                <a:latin typeface="Helvetica" panose="020B0604020202020204" pitchFamily="34" charset="0"/>
                <a:cs typeface="Helvetica" panose="020B0604020202020204" pitchFamily="34" charset="0"/>
              </a:rPr>
              <a:t> uses </a:t>
            </a:r>
            <a:r>
              <a:rPr lang="es-CO" sz="1400" dirty="0" err="1">
                <a:solidFill>
                  <a:schemeClr val="tx1">
                    <a:lumMod val="75000"/>
                    <a:lumOff val="25000"/>
                  </a:schemeClr>
                </a:solidFill>
                <a:latin typeface="Helvetica" panose="020B0604020202020204" pitchFamily="34" charset="0"/>
                <a:cs typeface="Helvetica" panose="020B0604020202020204" pitchFamily="34" charset="0"/>
              </a:rPr>
              <a:t>it</a:t>
            </a:r>
            <a:r>
              <a:rPr lang="es-CO" sz="1400" dirty="0">
                <a:solidFill>
                  <a:schemeClr val="tx1">
                    <a:lumMod val="75000"/>
                    <a:lumOff val="25000"/>
                  </a:schemeClr>
                </a:solidFill>
                <a:latin typeface="Helvetica" panose="020B0604020202020204" pitchFamily="34" charset="0"/>
                <a:cs typeface="Helvetica" panose="020B0604020202020204" pitchFamily="34" charset="0"/>
              </a:rPr>
              <a:t>.</a:t>
            </a:r>
          </a:p>
        </p:txBody>
      </p:sp>
    </p:spTree>
    <p:extLst>
      <p:ext uri="{BB962C8B-B14F-4D97-AF65-F5344CB8AC3E}">
        <p14:creationId xmlns:p14="http://schemas.microsoft.com/office/powerpoint/2010/main" val="7727133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D130F-AB0F-4CF7-972F-C553701A03E6}"/>
              </a:ext>
            </a:extLst>
          </p:cNvPr>
          <p:cNvSpPr>
            <a:spLocks noGrp="1"/>
          </p:cNvSpPr>
          <p:nvPr>
            <p:ph type="title"/>
          </p:nvPr>
        </p:nvSpPr>
        <p:spPr/>
        <p:txBody>
          <a:bodyPr/>
          <a:lstStyle/>
          <a:p>
            <a:r>
              <a:rPr lang="es-CO" dirty="0" err="1">
                <a:latin typeface="Helvetica" panose="020B0604020202020204" pitchFamily="34" charset="0"/>
                <a:cs typeface="Helvetica" panose="020B0604020202020204" pitchFamily="34" charset="0"/>
              </a:rPr>
              <a:t>Mixins</a:t>
            </a:r>
            <a:endParaRPr lang="es-CO" dirty="0">
              <a:latin typeface="Helvetica" panose="020B0604020202020204" pitchFamily="34" charset="0"/>
              <a:cs typeface="Helvetica" panose="020B0604020202020204" pitchFamily="34" charset="0"/>
            </a:endParaRPr>
          </a:p>
        </p:txBody>
      </p:sp>
      <p:sp>
        <p:nvSpPr>
          <p:cNvPr id="3" name="Marcador de contenido 2">
            <a:extLst>
              <a:ext uri="{FF2B5EF4-FFF2-40B4-BE49-F238E27FC236}">
                <a16:creationId xmlns:a16="http://schemas.microsoft.com/office/drawing/2014/main" id="{D65A1902-1C0E-41D2-9344-22715C1578E3}"/>
              </a:ext>
            </a:extLst>
          </p:cNvPr>
          <p:cNvSpPr>
            <a:spLocks noGrp="1"/>
          </p:cNvSpPr>
          <p:nvPr>
            <p:ph idx="1"/>
          </p:nvPr>
        </p:nvSpPr>
        <p:spPr/>
        <p:txBody>
          <a:bodyPr/>
          <a:lstStyle/>
          <a:p>
            <a:r>
              <a:rPr lang="en-US" dirty="0">
                <a:latin typeface="Helvetica" panose="020B0604020202020204" pitchFamily="34" charset="0"/>
                <a:cs typeface="Helvetica" panose="020B0604020202020204" pitchFamily="34" charset="0"/>
              </a:rPr>
              <a:t>Ruby offers an interesting and powerful compromise, giving you the </a:t>
            </a:r>
            <a:r>
              <a:rPr lang="en-US" dirty="0">
                <a:solidFill>
                  <a:schemeClr val="accent1">
                    <a:lumMod val="60000"/>
                    <a:lumOff val="40000"/>
                  </a:schemeClr>
                </a:solidFill>
                <a:latin typeface="Helvetica" panose="020B0604020202020204" pitchFamily="34" charset="0"/>
                <a:cs typeface="Helvetica" panose="020B0604020202020204" pitchFamily="34" charset="0"/>
              </a:rPr>
              <a:t>simplicity of single inheritance and the power of multiple inheritance</a:t>
            </a:r>
            <a:r>
              <a:rPr lang="en-US" dirty="0">
                <a:latin typeface="Helvetica" panose="020B0604020202020204" pitchFamily="34" charset="0"/>
                <a:cs typeface="Helvetica" panose="020B0604020202020204" pitchFamily="34" charset="0"/>
              </a:rPr>
              <a:t>. A Ruby class has only one direct parent, so Ruby is a single-inheritance language. However, Ruby classes can include the functionality of any number of </a:t>
            </a:r>
            <a:r>
              <a:rPr lang="en-US" i="1" dirty="0" err="1">
                <a:latin typeface="Helvetica" panose="020B0604020202020204" pitchFamily="34" charset="0"/>
                <a:cs typeface="Helvetica" panose="020B0604020202020204" pitchFamily="34" charset="0"/>
              </a:rPr>
              <a:t>mixins</a:t>
            </a:r>
            <a:r>
              <a:rPr lang="en-US" i="1"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(a </a:t>
            </a:r>
            <a:r>
              <a:rPr lang="en-US" dirty="0" err="1">
                <a:latin typeface="Helvetica" panose="020B0604020202020204" pitchFamily="34" charset="0"/>
                <a:cs typeface="Helvetica" panose="020B0604020202020204" pitchFamily="34" charset="0"/>
              </a:rPr>
              <a:t>mixin</a:t>
            </a:r>
            <a:r>
              <a:rPr lang="en-US" dirty="0">
                <a:latin typeface="Helvetica" panose="020B0604020202020204" pitchFamily="34" charset="0"/>
                <a:cs typeface="Helvetica" panose="020B0604020202020204" pitchFamily="34" charset="0"/>
              </a:rPr>
              <a:t> is like a partial class definition). This provides a controlled multiple-inheritance-like capability with none of the drawbacks.</a:t>
            </a:r>
            <a:endParaRPr lang="es-CO" dirty="0">
              <a:latin typeface="Helvetica" panose="020B0604020202020204" pitchFamily="34" charset="0"/>
              <a:cs typeface="Helvetica" panose="020B0604020202020204" pitchFamily="34" charset="0"/>
            </a:endParaRPr>
          </a:p>
        </p:txBody>
      </p:sp>
      <p:sp>
        <p:nvSpPr>
          <p:cNvPr id="4" name="Rectángulo 3">
            <a:extLst>
              <a:ext uri="{FF2B5EF4-FFF2-40B4-BE49-F238E27FC236}">
                <a16:creationId xmlns:a16="http://schemas.microsoft.com/office/drawing/2014/main" id="{209B4AFC-4993-4303-8850-CF1619A5DECF}"/>
              </a:ext>
            </a:extLst>
          </p:cNvPr>
          <p:cNvSpPr/>
          <p:nvPr/>
        </p:nvSpPr>
        <p:spPr>
          <a:xfrm>
            <a:off x="3948217" y="5757333"/>
            <a:ext cx="4411785" cy="307777"/>
          </a:xfrm>
          <a:prstGeom prst="rect">
            <a:avLst/>
          </a:prstGeom>
        </p:spPr>
        <p:txBody>
          <a:bodyPr wrap="none">
            <a:spAutoFit/>
          </a:bodyPr>
          <a:lstStyle/>
          <a:p>
            <a:r>
              <a:rPr lang="es-CO" sz="1200" dirty="0">
                <a:solidFill>
                  <a:schemeClr val="tx1">
                    <a:lumMod val="75000"/>
                    <a:lumOff val="25000"/>
                  </a:schemeClr>
                </a:solidFill>
                <a:latin typeface="Helvetica" panose="020B0604020202020204" pitchFamily="34" charset="0"/>
                <a:cs typeface="Helvetica" panose="020B0604020202020204" pitchFamily="34" charset="0"/>
              </a:rPr>
              <a:t>*</a:t>
            </a:r>
            <a:r>
              <a:rPr lang="es-CO" sz="1200" dirty="0" err="1">
                <a:solidFill>
                  <a:schemeClr val="tx1">
                    <a:lumMod val="75000"/>
                    <a:lumOff val="25000"/>
                  </a:schemeClr>
                </a:solidFill>
                <a:latin typeface="Helvetica" panose="020B0604020202020204" pitchFamily="34" charset="0"/>
                <a:cs typeface="Helvetica" panose="020B0604020202020204" pitchFamily="34" charset="0"/>
              </a:rPr>
              <a:t>Enumerable</a:t>
            </a:r>
            <a:r>
              <a:rPr lang="es-CO" sz="1200" dirty="0">
                <a:solidFill>
                  <a:schemeClr val="tx1">
                    <a:lumMod val="75000"/>
                    <a:lumOff val="25000"/>
                  </a:schemeClr>
                </a:solidFill>
                <a:latin typeface="Helvetica" panose="020B0604020202020204" pitchFamily="34" charset="0"/>
                <a:cs typeface="Helvetica" panose="020B0604020202020204" pitchFamily="34" charset="0"/>
              </a:rPr>
              <a:t>, </a:t>
            </a:r>
            <a:r>
              <a:rPr lang="en-US" sz="1200" dirty="0">
                <a:solidFill>
                  <a:schemeClr val="tx1">
                    <a:lumMod val="75000"/>
                    <a:lumOff val="25000"/>
                  </a:schemeClr>
                </a:solidFill>
                <a:latin typeface="Helvetica" panose="020B0604020202020204" pitchFamily="34" charset="0"/>
                <a:cs typeface="Helvetica" panose="020B0604020202020204" pitchFamily="34" charset="0"/>
              </a:rPr>
              <a:t>What happens to instance variables in a </a:t>
            </a:r>
            <a:r>
              <a:rPr lang="en-US" sz="1200" dirty="0" err="1">
                <a:solidFill>
                  <a:schemeClr val="tx1">
                    <a:lumMod val="75000"/>
                    <a:lumOff val="25000"/>
                  </a:schemeClr>
                </a:solidFill>
                <a:latin typeface="Helvetica" panose="020B0604020202020204" pitchFamily="34" charset="0"/>
                <a:cs typeface="Helvetica" panose="020B0604020202020204" pitchFamily="34" charset="0"/>
              </a:rPr>
              <a:t>mixin</a:t>
            </a:r>
            <a:r>
              <a:rPr lang="en-US" sz="1200" dirty="0">
                <a:solidFill>
                  <a:schemeClr val="tx1">
                    <a:lumMod val="75000"/>
                    <a:lumOff val="25000"/>
                  </a:schemeClr>
                </a:solidFill>
                <a:latin typeface="Helvetica" panose="020B0604020202020204" pitchFamily="34" charset="0"/>
                <a:cs typeface="Helvetica" panose="020B0604020202020204" pitchFamily="34" charset="0"/>
              </a:rPr>
              <a:t>?</a:t>
            </a:r>
            <a:r>
              <a:rPr lang="es-CO" sz="1400" dirty="0">
                <a:latin typeface="Helvetica" panose="020B0604020202020204" pitchFamily="34" charset="0"/>
                <a:cs typeface="Helvetica" panose="020B0604020202020204" pitchFamily="34" charset="0"/>
              </a:rPr>
              <a:t>.</a:t>
            </a:r>
            <a:endParaRPr lang="es-CO" sz="12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43871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034695-88DB-481B-92CF-000568FEB179}"/>
              </a:ext>
            </a:extLst>
          </p:cNvPr>
          <p:cNvSpPr>
            <a:spLocks noGrp="1"/>
          </p:cNvSpPr>
          <p:nvPr>
            <p:ph type="title"/>
          </p:nvPr>
        </p:nvSpPr>
        <p:spPr/>
        <p:txBody>
          <a:bodyPr/>
          <a:lstStyle/>
          <a:p>
            <a:r>
              <a:rPr lang="es-CO" dirty="0" err="1">
                <a:latin typeface="Helvetica" panose="020B0604020202020204" pitchFamily="34" charset="0"/>
                <a:cs typeface="Helvetica" panose="020B0604020202020204" pitchFamily="34" charset="0"/>
              </a:rPr>
              <a:t>Classes</a:t>
            </a:r>
            <a:r>
              <a:rPr lang="es-CO" dirty="0">
                <a:latin typeface="Helvetica" panose="020B0604020202020204" pitchFamily="34" charset="0"/>
                <a:cs typeface="Helvetica" panose="020B0604020202020204" pitchFamily="34" charset="0"/>
              </a:rPr>
              <a:t>, </a:t>
            </a:r>
            <a:r>
              <a:rPr lang="es-CO" dirty="0" err="1">
                <a:latin typeface="Helvetica" panose="020B0604020202020204" pitchFamily="34" charset="0"/>
                <a:cs typeface="Helvetica" panose="020B0604020202020204" pitchFamily="34" charset="0"/>
              </a:rPr>
              <a:t>Objects</a:t>
            </a:r>
            <a:r>
              <a:rPr lang="es-CO" dirty="0">
                <a:latin typeface="Helvetica" panose="020B0604020202020204" pitchFamily="34" charset="0"/>
                <a:cs typeface="Helvetica" panose="020B0604020202020204" pitchFamily="34" charset="0"/>
              </a:rPr>
              <a:t>, and Variables</a:t>
            </a:r>
          </a:p>
        </p:txBody>
      </p:sp>
      <p:sp>
        <p:nvSpPr>
          <p:cNvPr id="3" name="Marcador de contenido 2">
            <a:extLst>
              <a:ext uri="{FF2B5EF4-FFF2-40B4-BE49-F238E27FC236}">
                <a16:creationId xmlns:a16="http://schemas.microsoft.com/office/drawing/2014/main" id="{D161B455-90CB-4B5A-BF42-580D3ED17DF3}"/>
              </a:ext>
            </a:extLst>
          </p:cNvPr>
          <p:cNvSpPr>
            <a:spLocks noGrp="1"/>
          </p:cNvSpPr>
          <p:nvPr>
            <p:ph idx="1"/>
          </p:nvPr>
        </p:nvSpPr>
        <p:spPr>
          <a:xfrm>
            <a:off x="2589212" y="2133600"/>
            <a:ext cx="8915400" cy="3777622"/>
          </a:xfrm>
        </p:spPr>
        <p:txBody>
          <a:bodyPr/>
          <a:lstStyle/>
          <a:p>
            <a:pPr marL="0" indent="0">
              <a:buNone/>
            </a:pPr>
            <a:r>
              <a:rPr lang="es-CO" b="1" dirty="0" err="1">
                <a:solidFill>
                  <a:srgbClr val="91117D"/>
                </a:solidFill>
                <a:latin typeface="DejaVuSansMono-Bold"/>
                <a:cs typeface="Helvetica" panose="020B0604020202020204" pitchFamily="34" charset="0"/>
              </a:rPr>
              <a:t>class</a:t>
            </a:r>
            <a:r>
              <a:rPr lang="es-CO" b="1" dirty="0">
                <a:latin typeface="DejaVuSansMono-Bold"/>
                <a:cs typeface="Helvetica" panose="020B0604020202020204" pitchFamily="34" charset="0"/>
              </a:rPr>
              <a:t> </a:t>
            </a:r>
            <a:r>
              <a:rPr lang="es-CO" dirty="0" err="1">
                <a:latin typeface="DejaVuSansMono-Bold"/>
                <a:cs typeface="Helvetica" panose="020B0604020202020204" pitchFamily="34" charset="0"/>
              </a:rPr>
              <a:t>BookInStock</a:t>
            </a:r>
            <a:endParaRPr lang="es-CO" dirty="0">
              <a:latin typeface="DejaVuSansMono-Bold"/>
              <a:cs typeface="Helvetica" panose="020B0604020202020204" pitchFamily="34" charset="0"/>
            </a:endParaRPr>
          </a:p>
          <a:p>
            <a:pPr marL="0" indent="0">
              <a:buNone/>
            </a:pPr>
            <a:r>
              <a:rPr lang="es-CO" dirty="0">
                <a:latin typeface="DejaVuSansMono-Bold"/>
                <a:cs typeface="Helvetica" panose="020B0604020202020204" pitchFamily="34" charset="0"/>
              </a:rPr>
              <a:t>…</a:t>
            </a:r>
          </a:p>
          <a:p>
            <a:pPr marL="0" indent="0">
              <a:buNone/>
            </a:pPr>
            <a:r>
              <a:rPr lang="es-CO" b="1" dirty="0" err="1">
                <a:solidFill>
                  <a:srgbClr val="91117D"/>
                </a:solidFill>
                <a:latin typeface="DejaVuSansMono-Bold"/>
                <a:cs typeface="Helvetica" panose="020B0604020202020204" pitchFamily="34" charset="0"/>
              </a:rPr>
              <a:t>End</a:t>
            </a:r>
            <a:endParaRPr lang="es-CO" b="1" dirty="0">
              <a:solidFill>
                <a:srgbClr val="91117D"/>
              </a:solidFill>
              <a:latin typeface="DejaVuSansMono-Bold"/>
              <a:cs typeface="Helvetica" panose="020B0604020202020204" pitchFamily="34" charset="0"/>
            </a:endParaRPr>
          </a:p>
          <a:p>
            <a:r>
              <a:rPr lang="en-US" dirty="0">
                <a:latin typeface="Helvetica" panose="020B0604020202020204" pitchFamily="34" charset="0"/>
                <a:cs typeface="Helvetica" panose="020B0604020202020204" pitchFamily="34" charset="0"/>
              </a:rPr>
              <a:t>we can create new instances of this class using new:</a:t>
            </a:r>
          </a:p>
          <a:p>
            <a:pPr marL="0" indent="0">
              <a:buNone/>
            </a:pPr>
            <a:r>
              <a:rPr lang="es-CO" dirty="0" err="1">
                <a:latin typeface="DejaVuSansMono-Bold"/>
                <a:cs typeface="Helvetica" panose="020B0604020202020204" pitchFamily="34" charset="0"/>
              </a:rPr>
              <a:t>a_book</a:t>
            </a:r>
            <a:r>
              <a:rPr lang="es-CO" dirty="0">
                <a:latin typeface="DejaVuSansMono-Bold"/>
                <a:cs typeface="Helvetica" panose="020B0604020202020204" pitchFamily="34" charset="0"/>
              </a:rPr>
              <a:t> = </a:t>
            </a:r>
            <a:r>
              <a:rPr lang="es-CO" dirty="0" err="1">
                <a:latin typeface="DejaVuSansMono-Bold"/>
                <a:cs typeface="Helvetica" panose="020B0604020202020204" pitchFamily="34" charset="0"/>
              </a:rPr>
              <a:t>BookInStock.new</a:t>
            </a:r>
            <a:endParaRPr lang="es-CO" dirty="0">
              <a:latin typeface="DejaVuSansMono-Bold"/>
              <a:cs typeface="Helvetica" panose="020B0604020202020204" pitchFamily="34" charset="0"/>
            </a:endParaRPr>
          </a:p>
          <a:p>
            <a:pPr marL="0" indent="0">
              <a:buNone/>
            </a:pPr>
            <a:r>
              <a:rPr lang="es-CO" dirty="0" err="1">
                <a:latin typeface="DejaVuSansMono-Bold"/>
                <a:cs typeface="Helvetica" panose="020B0604020202020204" pitchFamily="34" charset="0"/>
              </a:rPr>
              <a:t>another_boo</a:t>
            </a:r>
            <a:r>
              <a:rPr lang="es-CO" dirty="0">
                <a:latin typeface="DejaVuSansMono-Bold"/>
                <a:cs typeface="Helvetica" panose="020B0604020202020204" pitchFamily="34" charset="0"/>
              </a:rPr>
              <a:t> k = </a:t>
            </a:r>
            <a:r>
              <a:rPr lang="es-CO" dirty="0" err="1">
                <a:latin typeface="DejaVuSansMono-Bold"/>
                <a:cs typeface="Helvetica" panose="020B0604020202020204" pitchFamily="34" charset="0"/>
              </a:rPr>
              <a:t>BookInStock.new</a:t>
            </a:r>
            <a:endParaRPr lang="es-CO" dirty="0">
              <a:latin typeface="DejaVuSansMono-Bold"/>
              <a:cs typeface="Helvetica" panose="020B0604020202020204" pitchFamily="34" charset="0"/>
            </a:endParaRPr>
          </a:p>
        </p:txBody>
      </p:sp>
      <p:pic>
        <p:nvPicPr>
          <p:cNvPr id="6" name="Imagen 5">
            <a:extLst>
              <a:ext uri="{FF2B5EF4-FFF2-40B4-BE49-F238E27FC236}">
                <a16:creationId xmlns:a16="http://schemas.microsoft.com/office/drawing/2014/main" id="{AD1D2D92-78EE-4385-9EDF-039C075C5D2F}"/>
              </a:ext>
            </a:extLst>
          </p:cNvPr>
          <p:cNvPicPr>
            <a:picLocks noChangeAspect="1"/>
          </p:cNvPicPr>
          <p:nvPr/>
        </p:nvPicPr>
        <p:blipFill>
          <a:blip r:embed="rId2"/>
          <a:stretch>
            <a:fillRect/>
          </a:stretch>
        </p:blipFill>
        <p:spPr>
          <a:xfrm>
            <a:off x="3571875" y="4529552"/>
            <a:ext cx="5048250" cy="1933575"/>
          </a:xfrm>
          <a:prstGeom prst="rect">
            <a:avLst/>
          </a:prstGeom>
        </p:spPr>
      </p:pic>
    </p:spTree>
    <p:extLst>
      <p:ext uri="{BB962C8B-B14F-4D97-AF65-F5344CB8AC3E}">
        <p14:creationId xmlns:p14="http://schemas.microsoft.com/office/powerpoint/2010/main" val="2849527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5EF7E6-7C4D-415D-8B16-DF81482E9E5E}"/>
              </a:ext>
            </a:extLst>
          </p:cNvPr>
          <p:cNvSpPr>
            <a:spLocks noGrp="1"/>
          </p:cNvSpPr>
          <p:nvPr>
            <p:ph type="title"/>
          </p:nvPr>
        </p:nvSpPr>
        <p:spPr/>
        <p:txBody>
          <a:bodyPr/>
          <a:lstStyle/>
          <a:p>
            <a:r>
              <a:rPr lang="es-CO" dirty="0">
                <a:latin typeface="Helvetica" panose="020B0604020202020204" pitchFamily="34" charset="0"/>
                <a:cs typeface="Helvetica" panose="020B0604020202020204" pitchFamily="34" charset="0"/>
              </a:rPr>
              <a:t>Standard </a:t>
            </a:r>
            <a:r>
              <a:rPr lang="es-CO" dirty="0" err="1">
                <a:latin typeface="Helvetica" panose="020B0604020202020204" pitchFamily="34" charset="0"/>
                <a:cs typeface="Helvetica" panose="020B0604020202020204" pitchFamily="34" charset="0"/>
              </a:rPr>
              <a:t>Types</a:t>
            </a:r>
            <a:endParaRPr lang="es-CO" dirty="0">
              <a:latin typeface="Helvetica" panose="020B0604020202020204" pitchFamily="34" charset="0"/>
              <a:cs typeface="Helvetica" panose="020B0604020202020204" pitchFamily="34" charset="0"/>
            </a:endParaRPr>
          </a:p>
        </p:txBody>
      </p:sp>
      <p:sp>
        <p:nvSpPr>
          <p:cNvPr id="3" name="Marcador de contenido 2">
            <a:extLst>
              <a:ext uri="{FF2B5EF4-FFF2-40B4-BE49-F238E27FC236}">
                <a16:creationId xmlns:a16="http://schemas.microsoft.com/office/drawing/2014/main" id="{E75B08AB-B3E6-41A6-A461-F15E386117B4}"/>
              </a:ext>
            </a:extLst>
          </p:cNvPr>
          <p:cNvSpPr>
            <a:spLocks noGrp="1"/>
          </p:cNvSpPr>
          <p:nvPr>
            <p:ph idx="1"/>
          </p:nvPr>
        </p:nvSpPr>
        <p:spPr/>
        <p:txBody>
          <a:bodyPr/>
          <a:lstStyle/>
          <a:p>
            <a:r>
              <a:rPr lang="es-CO" sz="2400" dirty="0" err="1">
                <a:latin typeface="Helvetica" panose="020B0604020202020204" pitchFamily="34" charset="0"/>
                <a:cs typeface="Helvetica" panose="020B0604020202020204" pitchFamily="34" charset="0"/>
              </a:rPr>
              <a:t>Numbers</a:t>
            </a:r>
            <a:endParaRPr lang="es-CO" dirty="0">
              <a:latin typeface="Helvetica" panose="020B0604020202020204" pitchFamily="34" charset="0"/>
              <a:cs typeface="Helvetica" panose="020B0604020202020204" pitchFamily="34" charset="0"/>
            </a:endParaRPr>
          </a:p>
          <a:p>
            <a:r>
              <a:rPr lang="es-CO" sz="2400" dirty="0" err="1">
                <a:latin typeface="Helvetica" panose="020B0604020202020204" pitchFamily="34" charset="0"/>
                <a:cs typeface="Helvetica" panose="020B0604020202020204" pitchFamily="34" charset="0"/>
              </a:rPr>
              <a:t>Strings</a:t>
            </a:r>
            <a:endParaRPr lang="es-CO" dirty="0">
              <a:latin typeface="Helvetica" panose="020B0604020202020204" pitchFamily="34" charset="0"/>
              <a:cs typeface="Helvetica" panose="020B0604020202020204" pitchFamily="34" charset="0"/>
            </a:endParaRPr>
          </a:p>
          <a:p>
            <a:r>
              <a:rPr lang="es-CO" sz="2400" dirty="0" err="1">
                <a:latin typeface="Helvetica" panose="020B0604020202020204" pitchFamily="34" charset="0"/>
                <a:cs typeface="Helvetica" panose="020B0604020202020204" pitchFamily="34" charset="0"/>
              </a:rPr>
              <a:t>Ranges</a:t>
            </a:r>
            <a:endParaRPr lang="es-CO" dirty="0">
              <a:latin typeface="Helvetica" panose="020B0604020202020204" pitchFamily="34" charset="0"/>
              <a:cs typeface="Helvetica" panose="020B0604020202020204" pitchFamily="34" charset="0"/>
            </a:endParaRPr>
          </a:p>
          <a:p>
            <a:endParaRPr lang="es-CO"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293504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C15F9B-4FD4-4F1F-BC4D-01DF31560B24}"/>
              </a:ext>
            </a:extLst>
          </p:cNvPr>
          <p:cNvSpPr>
            <a:spLocks noGrp="1"/>
          </p:cNvSpPr>
          <p:nvPr>
            <p:ph type="title"/>
          </p:nvPr>
        </p:nvSpPr>
        <p:spPr/>
        <p:txBody>
          <a:bodyPr/>
          <a:lstStyle/>
          <a:p>
            <a:r>
              <a:rPr lang="es-CO" dirty="0" err="1">
                <a:latin typeface="Helvetica" panose="020B0604020202020204" pitchFamily="34" charset="0"/>
                <a:cs typeface="Helvetica" panose="020B0604020202020204" pitchFamily="34" charset="0"/>
              </a:rPr>
              <a:t>Numbers</a:t>
            </a:r>
            <a:endParaRPr lang="es-CO" dirty="0">
              <a:latin typeface="Helvetica" panose="020B0604020202020204" pitchFamily="34" charset="0"/>
              <a:cs typeface="Helvetica" panose="020B0604020202020204" pitchFamily="34" charset="0"/>
            </a:endParaRPr>
          </a:p>
        </p:txBody>
      </p:sp>
      <p:sp>
        <p:nvSpPr>
          <p:cNvPr id="3" name="Marcador de contenido 2">
            <a:extLst>
              <a:ext uri="{FF2B5EF4-FFF2-40B4-BE49-F238E27FC236}">
                <a16:creationId xmlns:a16="http://schemas.microsoft.com/office/drawing/2014/main" id="{25481332-C5C3-4432-9ACF-21A97295A741}"/>
              </a:ext>
            </a:extLst>
          </p:cNvPr>
          <p:cNvSpPr>
            <a:spLocks noGrp="1"/>
          </p:cNvSpPr>
          <p:nvPr>
            <p:ph idx="1"/>
          </p:nvPr>
        </p:nvSpPr>
        <p:spPr/>
        <p:txBody>
          <a:bodyPr/>
          <a:lstStyle/>
          <a:p>
            <a:r>
              <a:rPr lang="en-US" dirty="0">
                <a:latin typeface="Helvetica" panose="020B0604020202020204" pitchFamily="34" charset="0"/>
                <a:cs typeface="Helvetica" panose="020B0604020202020204" pitchFamily="34" charset="0"/>
              </a:rPr>
              <a:t>automatically manages the conversion back and forth: </a:t>
            </a:r>
          </a:p>
          <a:p>
            <a:endParaRPr lang="es-CO" dirty="0"/>
          </a:p>
          <a:p>
            <a:endParaRPr lang="es-CO" dirty="0"/>
          </a:p>
        </p:txBody>
      </p:sp>
      <p:sp>
        <p:nvSpPr>
          <p:cNvPr id="4" name="Rectángulo 3">
            <a:extLst>
              <a:ext uri="{FF2B5EF4-FFF2-40B4-BE49-F238E27FC236}">
                <a16:creationId xmlns:a16="http://schemas.microsoft.com/office/drawing/2014/main" id="{3F75C208-5048-4311-8484-A7EE291E3CC1}"/>
              </a:ext>
            </a:extLst>
          </p:cNvPr>
          <p:cNvSpPr/>
          <p:nvPr/>
        </p:nvSpPr>
        <p:spPr>
          <a:xfrm>
            <a:off x="2589212" y="2575861"/>
            <a:ext cx="4338294" cy="2893100"/>
          </a:xfrm>
          <a:prstGeom prst="rect">
            <a:avLst/>
          </a:prstGeom>
        </p:spPr>
        <p:txBody>
          <a:bodyPr wrap="square">
            <a:spAutoFit/>
          </a:bodyPr>
          <a:lstStyle/>
          <a:p>
            <a:r>
              <a:rPr lang="es-CO" sz="1600" dirty="0" err="1">
                <a:solidFill>
                  <a:srgbClr val="000000"/>
                </a:solidFill>
                <a:latin typeface="DejaVuSansMono"/>
              </a:rPr>
              <a:t>num</a:t>
            </a:r>
            <a:r>
              <a:rPr lang="es-CO" sz="1600" dirty="0">
                <a:solidFill>
                  <a:srgbClr val="000000"/>
                </a:solidFill>
                <a:latin typeface="DejaVuSansMono"/>
              </a:rPr>
              <a:t> = 10001</a:t>
            </a:r>
          </a:p>
          <a:p>
            <a:r>
              <a:rPr lang="es-CO" sz="1600" dirty="0" err="1">
                <a:solidFill>
                  <a:srgbClr val="000000"/>
                </a:solidFill>
                <a:latin typeface="DejaVuSansMono"/>
              </a:rPr>
              <a:t>4.times</a:t>
            </a:r>
            <a:r>
              <a:rPr lang="es-CO" sz="1600" dirty="0">
                <a:solidFill>
                  <a:srgbClr val="000000"/>
                </a:solidFill>
                <a:latin typeface="DejaVuSansMono"/>
              </a:rPr>
              <a:t> </a:t>
            </a:r>
            <a:r>
              <a:rPr lang="es-CO" sz="1600" b="1" dirty="0">
                <a:solidFill>
                  <a:srgbClr val="91117D"/>
                </a:solidFill>
                <a:latin typeface="DejaVuSansMono-Bold"/>
              </a:rPr>
              <a:t>do</a:t>
            </a:r>
          </a:p>
          <a:p>
            <a:r>
              <a:rPr lang="es-CO" sz="1600" dirty="0">
                <a:solidFill>
                  <a:srgbClr val="000000"/>
                </a:solidFill>
                <a:latin typeface="DejaVuSansMono"/>
              </a:rPr>
              <a:t>	</a:t>
            </a:r>
            <a:r>
              <a:rPr lang="es-CO" sz="1600" dirty="0" err="1">
                <a:solidFill>
                  <a:srgbClr val="000000"/>
                </a:solidFill>
                <a:latin typeface="DejaVuSansMono"/>
              </a:rPr>
              <a:t>puts</a:t>
            </a:r>
            <a:r>
              <a:rPr lang="es-CO" sz="1600" dirty="0">
                <a:solidFill>
                  <a:srgbClr val="000000"/>
                </a:solidFill>
                <a:latin typeface="DejaVuSansMono"/>
              </a:rPr>
              <a:t> </a:t>
            </a:r>
            <a:r>
              <a:rPr lang="es-CO" sz="1600" i="1" dirty="0">
                <a:solidFill>
                  <a:srgbClr val="191191"/>
                </a:solidFill>
                <a:latin typeface="DejaVuSansMono-Oblique"/>
              </a:rPr>
              <a:t>"</a:t>
            </a:r>
            <a:r>
              <a:rPr lang="es-CO" sz="1600" dirty="0">
                <a:solidFill>
                  <a:srgbClr val="000000"/>
                </a:solidFill>
                <a:latin typeface="DejaVuSansMono"/>
              </a:rPr>
              <a:t>#{</a:t>
            </a:r>
            <a:r>
              <a:rPr lang="es-CO" sz="1600" dirty="0" err="1">
                <a:solidFill>
                  <a:srgbClr val="000000"/>
                </a:solidFill>
                <a:latin typeface="DejaVuSansMono"/>
              </a:rPr>
              <a:t>num.class</a:t>
            </a:r>
            <a:r>
              <a:rPr lang="es-CO" sz="1600" dirty="0">
                <a:solidFill>
                  <a:srgbClr val="000000"/>
                </a:solidFill>
                <a:latin typeface="DejaVuSansMono"/>
              </a:rPr>
              <a:t>}</a:t>
            </a:r>
            <a:r>
              <a:rPr lang="es-CO" sz="1600" i="1" dirty="0">
                <a:solidFill>
                  <a:srgbClr val="191191"/>
                </a:solidFill>
                <a:latin typeface="DejaVuSansMono-Oblique"/>
              </a:rPr>
              <a:t>: </a:t>
            </a:r>
            <a:r>
              <a:rPr lang="es-CO" sz="1600" dirty="0">
                <a:solidFill>
                  <a:srgbClr val="000000"/>
                </a:solidFill>
                <a:latin typeface="DejaVuSansMono"/>
              </a:rPr>
              <a:t>#{</a:t>
            </a:r>
            <a:r>
              <a:rPr lang="es-CO" sz="1600" dirty="0" err="1">
                <a:solidFill>
                  <a:srgbClr val="000000"/>
                </a:solidFill>
                <a:latin typeface="DejaVuSansMono"/>
              </a:rPr>
              <a:t>num</a:t>
            </a:r>
            <a:r>
              <a:rPr lang="es-CO" sz="1600" dirty="0">
                <a:solidFill>
                  <a:srgbClr val="000000"/>
                </a:solidFill>
                <a:latin typeface="DejaVuSansMono"/>
              </a:rPr>
              <a:t>}</a:t>
            </a:r>
            <a:r>
              <a:rPr lang="es-CO" sz="1600" i="1" dirty="0">
                <a:solidFill>
                  <a:srgbClr val="191191"/>
                </a:solidFill>
                <a:latin typeface="DejaVuSansMono-Oblique"/>
              </a:rPr>
              <a:t>"</a:t>
            </a:r>
          </a:p>
          <a:p>
            <a:r>
              <a:rPr lang="es-CO" sz="1600" dirty="0" err="1">
                <a:solidFill>
                  <a:srgbClr val="000000"/>
                </a:solidFill>
                <a:latin typeface="DejaVuSansMono"/>
              </a:rPr>
              <a:t>num</a:t>
            </a:r>
            <a:r>
              <a:rPr lang="es-CO" sz="1600" dirty="0">
                <a:solidFill>
                  <a:srgbClr val="000000"/>
                </a:solidFill>
                <a:latin typeface="DejaVuSansMono"/>
              </a:rPr>
              <a:t> *= </a:t>
            </a:r>
            <a:r>
              <a:rPr lang="es-CO" sz="1600" dirty="0" err="1">
                <a:solidFill>
                  <a:srgbClr val="000000"/>
                </a:solidFill>
                <a:latin typeface="DejaVuSansMono"/>
              </a:rPr>
              <a:t>num</a:t>
            </a:r>
            <a:endParaRPr lang="es-CO" sz="1600" dirty="0">
              <a:solidFill>
                <a:srgbClr val="000000"/>
              </a:solidFill>
              <a:latin typeface="DejaVuSansMono"/>
            </a:endParaRPr>
          </a:p>
          <a:p>
            <a:r>
              <a:rPr lang="es-CO" sz="1600" b="1" dirty="0" err="1">
                <a:solidFill>
                  <a:srgbClr val="91117D"/>
                </a:solidFill>
                <a:latin typeface="DejaVuSansMono-Bold"/>
              </a:rPr>
              <a:t>End</a:t>
            </a:r>
            <a:endParaRPr lang="es-CO" sz="1600" b="1" dirty="0">
              <a:solidFill>
                <a:srgbClr val="91117D"/>
              </a:solidFill>
              <a:latin typeface="DejaVuSansMono-Bold"/>
            </a:endParaRPr>
          </a:p>
          <a:p>
            <a:endParaRPr lang="es-CO" sz="1600" b="1" dirty="0">
              <a:solidFill>
                <a:srgbClr val="91117D"/>
              </a:solidFill>
              <a:latin typeface="DejaVuSansMono-Bold"/>
            </a:endParaRPr>
          </a:p>
          <a:p>
            <a:r>
              <a:rPr lang="es-CO" sz="1600" i="1" dirty="0">
                <a:solidFill>
                  <a:srgbClr val="000000"/>
                </a:solidFill>
                <a:latin typeface="PalatinoLinotype-Italic"/>
              </a:rPr>
              <a:t>produces:</a:t>
            </a:r>
          </a:p>
          <a:p>
            <a:r>
              <a:rPr lang="es-CO" sz="1600" dirty="0" err="1">
                <a:solidFill>
                  <a:srgbClr val="000000"/>
                </a:solidFill>
                <a:latin typeface="DejaVuSansMono"/>
              </a:rPr>
              <a:t>Fixnum</a:t>
            </a:r>
            <a:r>
              <a:rPr lang="es-CO" sz="1600" dirty="0">
                <a:solidFill>
                  <a:srgbClr val="000000"/>
                </a:solidFill>
                <a:latin typeface="DejaVuSansMono"/>
              </a:rPr>
              <a:t>: 10001</a:t>
            </a:r>
          </a:p>
          <a:p>
            <a:r>
              <a:rPr lang="es-CO" sz="1600" dirty="0" err="1">
                <a:solidFill>
                  <a:srgbClr val="000000"/>
                </a:solidFill>
                <a:latin typeface="DejaVuSansMono"/>
              </a:rPr>
              <a:t>Fixnum</a:t>
            </a:r>
            <a:r>
              <a:rPr lang="es-CO" sz="1600" dirty="0">
                <a:solidFill>
                  <a:srgbClr val="000000"/>
                </a:solidFill>
                <a:latin typeface="DejaVuSansMono"/>
              </a:rPr>
              <a:t>: 100020001</a:t>
            </a:r>
          </a:p>
          <a:p>
            <a:r>
              <a:rPr lang="es-CO" sz="1600" dirty="0" err="1">
                <a:solidFill>
                  <a:schemeClr val="accent1">
                    <a:lumMod val="60000"/>
                    <a:lumOff val="40000"/>
                  </a:schemeClr>
                </a:solidFill>
                <a:latin typeface="DejaVuSansMono"/>
              </a:rPr>
              <a:t>Fixnum</a:t>
            </a:r>
            <a:r>
              <a:rPr lang="es-CO" sz="1600" dirty="0">
                <a:solidFill>
                  <a:srgbClr val="000000"/>
                </a:solidFill>
                <a:latin typeface="DejaVuSansMono"/>
              </a:rPr>
              <a:t>: 10004000600040001</a:t>
            </a:r>
          </a:p>
          <a:p>
            <a:r>
              <a:rPr lang="es-CO" sz="1600" dirty="0" err="1">
                <a:solidFill>
                  <a:schemeClr val="accent1">
                    <a:lumMod val="60000"/>
                    <a:lumOff val="40000"/>
                  </a:schemeClr>
                </a:solidFill>
                <a:latin typeface="DejaVuSansMono"/>
              </a:rPr>
              <a:t>Bignum</a:t>
            </a:r>
            <a:r>
              <a:rPr lang="es-CO" sz="1600" dirty="0">
                <a:solidFill>
                  <a:srgbClr val="000000"/>
                </a:solidFill>
                <a:latin typeface="DejaVuSansMono"/>
              </a:rPr>
              <a:t>: 100080028005600700056002800080001</a:t>
            </a:r>
            <a:endParaRPr lang="es-CO" sz="4400" dirty="0"/>
          </a:p>
        </p:txBody>
      </p:sp>
      <p:sp>
        <p:nvSpPr>
          <p:cNvPr id="5" name="Rectángulo 4">
            <a:extLst>
              <a:ext uri="{FF2B5EF4-FFF2-40B4-BE49-F238E27FC236}">
                <a16:creationId xmlns:a16="http://schemas.microsoft.com/office/drawing/2014/main" id="{A9E8A161-BB50-4556-BCD1-1F6F568D3269}"/>
              </a:ext>
            </a:extLst>
          </p:cNvPr>
          <p:cNvSpPr/>
          <p:nvPr/>
        </p:nvSpPr>
        <p:spPr>
          <a:xfrm>
            <a:off x="7046912" y="3351872"/>
            <a:ext cx="3858107" cy="2031325"/>
          </a:xfrm>
          <a:prstGeom prst="rect">
            <a:avLst/>
          </a:prstGeom>
        </p:spPr>
        <p:txBody>
          <a:bodyPr wrap="square">
            <a:spAutoFit/>
          </a:bodyPr>
          <a:lstStyle/>
          <a:p>
            <a:r>
              <a:rPr lang="es-CO" sz="1400" dirty="0">
                <a:solidFill>
                  <a:srgbClr val="000000"/>
                </a:solidFill>
                <a:latin typeface="DejaVuSansMono"/>
              </a:rPr>
              <a:t>123456 =&gt; 123456 </a:t>
            </a:r>
            <a:r>
              <a:rPr lang="es-CO" sz="1400" i="1" dirty="0">
                <a:solidFill>
                  <a:srgbClr val="0F7C0F"/>
                </a:solidFill>
                <a:latin typeface="DejaVuSansMono-Oblique"/>
              </a:rPr>
              <a:t># </a:t>
            </a:r>
            <a:r>
              <a:rPr lang="es-CO" sz="1400" i="1" dirty="0" err="1">
                <a:solidFill>
                  <a:srgbClr val="0F7C0F"/>
                </a:solidFill>
                <a:latin typeface="DejaVuSansMono-Oblique"/>
              </a:rPr>
              <a:t>Fixnum</a:t>
            </a:r>
            <a:endParaRPr lang="es-CO" sz="1400" i="1" dirty="0">
              <a:solidFill>
                <a:srgbClr val="0F7C0F"/>
              </a:solidFill>
              <a:latin typeface="DejaVuSansMono-Oblique"/>
            </a:endParaRPr>
          </a:p>
          <a:p>
            <a:r>
              <a:rPr lang="es-CO" sz="1400" dirty="0" err="1">
                <a:solidFill>
                  <a:srgbClr val="000000"/>
                </a:solidFill>
                <a:latin typeface="DejaVuSansMono"/>
              </a:rPr>
              <a:t>0d123456</a:t>
            </a:r>
            <a:r>
              <a:rPr lang="es-CO" sz="1400" dirty="0">
                <a:solidFill>
                  <a:srgbClr val="000000"/>
                </a:solidFill>
                <a:latin typeface="DejaVuSansMono"/>
              </a:rPr>
              <a:t> =&gt; 123456 </a:t>
            </a:r>
            <a:r>
              <a:rPr lang="es-CO" sz="1400" i="1" dirty="0">
                <a:solidFill>
                  <a:srgbClr val="0F7C0F"/>
                </a:solidFill>
                <a:latin typeface="DejaVuSansMono-Oblique"/>
              </a:rPr>
              <a:t># </a:t>
            </a:r>
            <a:r>
              <a:rPr lang="es-CO" sz="1400" i="1" dirty="0" err="1">
                <a:solidFill>
                  <a:srgbClr val="0F7C0F"/>
                </a:solidFill>
                <a:latin typeface="DejaVuSansMono-Oblique"/>
              </a:rPr>
              <a:t>Fixnum</a:t>
            </a:r>
            <a:endParaRPr lang="es-CO" sz="1400" i="1" dirty="0">
              <a:solidFill>
                <a:srgbClr val="0F7C0F"/>
              </a:solidFill>
              <a:latin typeface="DejaVuSansMono-Oblique"/>
            </a:endParaRPr>
          </a:p>
          <a:p>
            <a:r>
              <a:rPr lang="en-US" sz="1400" dirty="0">
                <a:solidFill>
                  <a:srgbClr val="000000"/>
                </a:solidFill>
                <a:latin typeface="DejaVuSansMono"/>
              </a:rPr>
              <a:t>123_456 =&gt; 123456 </a:t>
            </a:r>
            <a:r>
              <a:rPr lang="en-US" sz="1400" i="1" dirty="0">
                <a:solidFill>
                  <a:srgbClr val="0F7C0F"/>
                </a:solidFill>
                <a:latin typeface="DejaVuSansMono-Oblique"/>
              </a:rPr>
              <a:t># </a:t>
            </a:r>
            <a:r>
              <a:rPr lang="en-US" sz="1400" i="1" dirty="0" err="1">
                <a:solidFill>
                  <a:srgbClr val="0F7C0F"/>
                </a:solidFill>
                <a:latin typeface="DejaVuSansMono-Oblique"/>
              </a:rPr>
              <a:t>Fixnum</a:t>
            </a:r>
            <a:r>
              <a:rPr lang="en-US" sz="1400" i="1" dirty="0">
                <a:solidFill>
                  <a:srgbClr val="0F7C0F"/>
                </a:solidFill>
                <a:latin typeface="DejaVuSansMono-Oblique"/>
              </a:rPr>
              <a:t> - underscore ignored</a:t>
            </a:r>
          </a:p>
          <a:p>
            <a:r>
              <a:rPr lang="en-US" sz="1400" dirty="0">
                <a:solidFill>
                  <a:srgbClr val="000000"/>
                </a:solidFill>
                <a:latin typeface="DejaVuSansMono"/>
              </a:rPr>
              <a:t>-543 =&gt; -543 </a:t>
            </a:r>
            <a:r>
              <a:rPr lang="en-US" sz="1400" i="1" dirty="0">
                <a:solidFill>
                  <a:srgbClr val="0F7C0F"/>
                </a:solidFill>
                <a:latin typeface="DejaVuSansMono-Oblique"/>
              </a:rPr>
              <a:t># </a:t>
            </a:r>
            <a:r>
              <a:rPr lang="en-US" sz="1400" i="1" dirty="0" err="1">
                <a:solidFill>
                  <a:srgbClr val="0F7C0F"/>
                </a:solidFill>
                <a:latin typeface="DejaVuSansMono-Oblique"/>
              </a:rPr>
              <a:t>Fixnum</a:t>
            </a:r>
            <a:r>
              <a:rPr lang="en-US" sz="1400" i="1" dirty="0">
                <a:solidFill>
                  <a:srgbClr val="0F7C0F"/>
                </a:solidFill>
                <a:latin typeface="DejaVuSansMono-Oblique"/>
              </a:rPr>
              <a:t> - negative number</a:t>
            </a:r>
          </a:p>
          <a:p>
            <a:r>
              <a:rPr lang="es-CO" sz="1400" dirty="0" err="1">
                <a:solidFill>
                  <a:srgbClr val="000000"/>
                </a:solidFill>
                <a:latin typeface="DejaVuSansMono"/>
              </a:rPr>
              <a:t>0xaabb</a:t>
            </a:r>
            <a:r>
              <a:rPr lang="es-CO" sz="1400" dirty="0">
                <a:solidFill>
                  <a:srgbClr val="000000"/>
                </a:solidFill>
                <a:latin typeface="DejaVuSansMono"/>
              </a:rPr>
              <a:t> =&gt; 43707 </a:t>
            </a:r>
            <a:r>
              <a:rPr lang="es-CO" sz="1400" i="1" dirty="0">
                <a:solidFill>
                  <a:srgbClr val="0F7C0F"/>
                </a:solidFill>
                <a:latin typeface="DejaVuSansMono-Oblique"/>
              </a:rPr>
              <a:t># </a:t>
            </a:r>
            <a:r>
              <a:rPr lang="es-CO" sz="1400" i="1" dirty="0" err="1">
                <a:solidFill>
                  <a:srgbClr val="0F7C0F"/>
                </a:solidFill>
                <a:latin typeface="DejaVuSansMono-Oblique"/>
              </a:rPr>
              <a:t>Fixnum</a:t>
            </a:r>
            <a:r>
              <a:rPr lang="es-CO" sz="1400" i="1" dirty="0">
                <a:solidFill>
                  <a:srgbClr val="0F7C0F"/>
                </a:solidFill>
                <a:latin typeface="DejaVuSansMono-Oblique"/>
              </a:rPr>
              <a:t> - hexadecimal</a:t>
            </a:r>
          </a:p>
          <a:p>
            <a:r>
              <a:rPr lang="es-CO" sz="1400" dirty="0">
                <a:solidFill>
                  <a:srgbClr val="000000"/>
                </a:solidFill>
                <a:latin typeface="DejaVuSansMono"/>
              </a:rPr>
              <a:t>0377 =&gt; 255 </a:t>
            </a:r>
            <a:r>
              <a:rPr lang="es-CO" sz="1400" i="1" dirty="0">
                <a:solidFill>
                  <a:srgbClr val="0F7C0F"/>
                </a:solidFill>
                <a:latin typeface="DejaVuSansMono-Oblique"/>
              </a:rPr>
              <a:t># </a:t>
            </a:r>
            <a:r>
              <a:rPr lang="es-CO" sz="1400" i="1" dirty="0" err="1">
                <a:solidFill>
                  <a:srgbClr val="0F7C0F"/>
                </a:solidFill>
                <a:latin typeface="DejaVuSansMono-Oblique"/>
              </a:rPr>
              <a:t>Fixnum</a:t>
            </a:r>
            <a:r>
              <a:rPr lang="es-CO" sz="1400" i="1" dirty="0">
                <a:solidFill>
                  <a:srgbClr val="0F7C0F"/>
                </a:solidFill>
                <a:latin typeface="DejaVuSansMono-Oblique"/>
              </a:rPr>
              <a:t> - octal</a:t>
            </a:r>
          </a:p>
          <a:p>
            <a:r>
              <a:rPr lang="en-US" sz="1400" dirty="0">
                <a:solidFill>
                  <a:srgbClr val="000000"/>
                </a:solidFill>
                <a:latin typeface="DejaVuSansMono"/>
              </a:rPr>
              <a:t>-</a:t>
            </a:r>
            <a:r>
              <a:rPr lang="en-US" sz="1400" dirty="0" err="1">
                <a:solidFill>
                  <a:srgbClr val="000000"/>
                </a:solidFill>
                <a:latin typeface="DejaVuSansMono"/>
              </a:rPr>
              <a:t>0b10_1010</a:t>
            </a:r>
            <a:r>
              <a:rPr lang="en-US" sz="1400" dirty="0">
                <a:solidFill>
                  <a:srgbClr val="000000"/>
                </a:solidFill>
                <a:latin typeface="DejaVuSansMono"/>
              </a:rPr>
              <a:t> =&gt; -42 </a:t>
            </a:r>
            <a:r>
              <a:rPr lang="en-US" sz="1400" i="1" dirty="0">
                <a:solidFill>
                  <a:srgbClr val="0F7C0F"/>
                </a:solidFill>
                <a:latin typeface="DejaVuSansMono-Oblique"/>
              </a:rPr>
              <a:t># </a:t>
            </a:r>
            <a:r>
              <a:rPr lang="en-US" sz="1400" i="1" dirty="0" err="1">
                <a:solidFill>
                  <a:srgbClr val="0F7C0F"/>
                </a:solidFill>
                <a:latin typeface="DejaVuSansMono-Oblique"/>
              </a:rPr>
              <a:t>Fixnum</a:t>
            </a:r>
            <a:r>
              <a:rPr lang="en-US" sz="1400" i="1" dirty="0">
                <a:solidFill>
                  <a:srgbClr val="0F7C0F"/>
                </a:solidFill>
                <a:latin typeface="DejaVuSansMono-Oblique"/>
              </a:rPr>
              <a:t> - binary (negated)</a:t>
            </a:r>
          </a:p>
          <a:p>
            <a:r>
              <a:rPr lang="es-CO" sz="1400" dirty="0">
                <a:solidFill>
                  <a:srgbClr val="000000"/>
                </a:solidFill>
                <a:latin typeface="DejaVuSansMono"/>
              </a:rPr>
              <a:t>123_456_789_123_456_789 =&gt; 123456789123456789 </a:t>
            </a:r>
            <a:r>
              <a:rPr lang="es-CO" sz="1400" i="1" dirty="0">
                <a:solidFill>
                  <a:srgbClr val="0F7C0F"/>
                </a:solidFill>
                <a:latin typeface="DejaVuSansMono-Oblique"/>
              </a:rPr>
              <a:t># </a:t>
            </a:r>
            <a:r>
              <a:rPr lang="es-CO" sz="1400" i="1" dirty="0" err="1">
                <a:solidFill>
                  <a:srgbClr val="0F7C0F"/>
                </a:solidFill>
                <a:latin typeface="DejaVuSansMono-Oblique"/>
              </a:rPr>
              <a:t>Bignum</a:t>
            </a:r>
            <a:endParaRPr lang="es-CO" sz="4000" dirty="0"/>
          </a:p>
        </p:txBody>
      </p:sp>
      <p:sp>
        <p:nvSpPr>
          <p:cNvPr id="6" name="Rectángulo 5">
            <a:extLst>
              <a:ext uri="{FF2B5EF4-FFF2-40B4-BE49-F238E27FC236}">
                <a16:creationId xmlns:a16="http://schemas.microsoft.com/office/drawing/2014/main" id="{DEBCF149-F752-4E8F-AB80-3F5149256A21}"/>
              </a:ext>
            </a:extLst>
          </p:cNvPr>
          <p:cNvSpPr/>
          <p:nvPr/>
        </p:nvSpPr>
        <p:spPr>
          <a:xfrm>
            <a:off x="6543193" y="2578421"/>
            <a:ext cx="4469364" cy="523220"/>
          </a:xfrm>
          <a:prstGeom prst="rect">
            <a:avLst/>
          </a:prstGeom>
        </p:spPr>
        <p:txBody>
          <a:bodyPr wrap="square">
            <a:spAutoFit/>
          </a:bodyPr>
          <a:lstStyle/>
          <a:p>
            <a:r>
              <a:rPr lang="en-US" sz="1400" dirty="0">
                <a:solidFill>
                  <a:schemeClr val="tx1">
                    <a:lumMod val="75000"/>
                    <a:lumOff val="25000"/>
                  </a:schemeClr>
                </a:solidFill>
                <a:latin typeface="Helvetica" panose="020B0604020202020204" pitchFamily="34" charset="0"/>
                <a:cs typeface="Helvetica" panose="020B0604020202020204" pitchFamily="34" charset="0"/>
              </a:rPr>
              <a:t>optional base indicator (0 for octal, </a:t>
            </a:r>
            <a:r>
              <a:rPr lang="en-US" sz="1400" dirty="0" err="1">
                <a:solidFill>
                  <a:schemeClr val="tx1">
                    <a:lumMod val="75000"/>
                    <a:lumOff val="25000"/>
                  </a:schemeClr>
                </a:solidFill>
                <a:latin typeface="Helvetica" panose="020B0604020202020204" pitchFamily="34" charset="0"/>
                <a:cs typeface="Helvetica" panose="020B0604020202020204" pitchFamily="34" charset="0"/>
              </a:rPr>
              <a:t>0d</a:t>
            </a:r>
            <a:r>
              <a:rPr lang="en-US" sz="1400" dirty="0">
                <a:solidFill>
                  <a:schemeClr val="tx1">
                    <a:lumMod val="75000"/>
                    <a:lumOff val="25000"/>
                  </a:schemeClr>
                </a:solidFill>
                <a:latin typeface="Helvetica" panose="020B0604020202020204" pitchFamily="34" charset="0"/>
                <a:cs typeface="Helvetica" panose="020B0604020202020204" pitchFamily="34" charset="0"/>
              </a:rPr>
              <a:t> for decimal [the default], </a:t>
            </a:r>
            <a:r>
              <a:rPr lang="en-US" sz="1400" dirty="0" err="1">
                <a:solidFill>
                  <a:schemeClr val="tx1">
                    <a:lumMod val="75000"/>
                    <a:lumOff val="25000"/>
                  </a:schemeClr>
                </a:solidFill>
                <a:latin typeface="Helvetica" panose="020B0604020202020204" pitchFamily="34" charset="0"/>
                <a:cs typeface="Helvetica" panose="020B0604020202020204" pitchFamily="34" charset="0"/>
              </a:rPr>
              <a:t>0x</a:t>
            </a:r>
            <a:r>
              <a:rPr lang="en-US" sz="1400" dirty="0">
                <a:solidFill>
                  <a:schemeClr val="tx1">
                    <a:lumMod val="75000"/>
                    <a:lumOff val="25000"/>
                  </a:schemeClr>
                </a:solidFill>
                <a:latin typeface="Helvetica" panose="020B0604020202020204" pitchFamily="34" charset="0"/>
                <a:cs typeface="Helvetica" panose="020B0604020202020204" pitchFamily="34" charset="0"/>
              </a:rPr>
              <a:t> for hex, or </a:t>
            </a:r>
            <a:r>
              <a:rPr lang="en-US" sz="1400" dirty="0" err="1">
                <a:solidFill>
                  <a:schemeClr val="tx1">
                    <a:lumMod val="75000"/>
                    <a:lumOff val="25000"/>
                  </a:schemeClr>
                </a:solidFill>
                <a:latin typeface="Helvetica" panose="020B0604020202020204" pitchFamily="34" charset="0"/>
                <a:cs typeface="Helvetica" panose="020B0604020202020204" pitchFamily="34" charset="0"/>
              </a:rPr>
              <a:t>0b</a:t>
            </a:r>
            <a:r>
              <a:rPr lang="en-US" sz="1400" dirty="0">
                <a:solidFill>
                  <a:schemeClr val="tx1">
                    <a:lumMod val="75000"/>
                    <a:lumOff val="25000"/>
                  </a:schemeClr>
                </a:solidFill>
                <a:latin typeface="Helvetica" panose="020B0604020202020204" pitchFamily="34" charset="0"/>
                <a:cs typeface="Helvetica" panose="020B0604020202020204" pitchFamily="34" charset="0"/>
              </a:rPr>
              <a:t> for binary)</a:t>
            </a:r>
            <a:endParaRPr lang="es-CO" sz="1400" dirty="0">
              <a:solidFill>
                <a:schemeClr val="tx1">
                  <a:lumMod val="75000"/>
                  <a:lumOff val="25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0679777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A9D997-F181-419F-BF03-FDFC8083D883}"/>
              </a:ext>
            </a:extLst>
          </p:cNvPr>
          <p:cNvSpPr>
            <a:spLocks noGrp="1"/>
          </p:cNvSpPr>
          <p:nvPr>
            <p:ph type="title"/>
          </p:nvPr>
        </p:nvSpPr>
        <p:spPr/>
        <p:txBody>
          <a:bodyPr/>
          <a:lstStyle/>
          <a:p>
            <a:r>
              <a:rPr lang="es-CO" dirty="0" err="1">
                <a:latin typeface="Helvetica" panose="020B0604020202020204" pitchFamily="34" charset="0"/>
                <a:cs typeface="Helvetica" panose="020B0604020202020204" pitchFamily="34" charset="0"/>
              </a:rPr>
              <a:t>Numbers</a:t>
            </a:r>
            <a:endParaRPr lang="es-CO" dirty="0">
              <a:latin typeface="Helvetica" panose="020B0604020202020204" pitchFamily="34" charset="0"/>
              <a:cs typeface="Helvetica" panose="020B0604020202020204" pitchFamily="34" charset="0"/>
            </a:endParaRPr>
          </a:p>
        </p:txBody>
      </p:sp>
      <p:sp>
        <p:nvSpPr>
          <p:cNvPr id="3" name="Marcador de contenido 2">
            <a:extLst>
              <a:ext uri="{FF2B5EF4-FFF2-40B4-BE49-F238E27FC236}">
                <a16:creationId xmlns:a16="http://schemas.microsoft.com/office/drawing/2014/main" id="{255BE381-F25A-4075-BF44-1AFDE1FE87AB}"/>
              </a:ext>
            </a:extLst>
          </p:cNvPr>
          <p:cNvSpPr>
            <a:spLocks noGrp="1"/>
          </p:cNvSpPr>
          <p:nvPr>
            <p:ph idx="1"/>
          </p:nvPr>
        </p:nvSpPr>
        <p:spPr/>
        <p:txBody>
          <a:bodyPr/>
          <a:lstStyle/>
          <a:p>
            <a:r>
              <a:rPr lang="en-US" dirty="0">
                <a:latin typeface="Helvetica" panose="020B0604020202020204" pitchFamily="34" charset="0"/>
                <a:cs typeface="Helvetica" panose="020B0604020202020204" pitchFamily="34" charset="0"/>
              </a:rPr>
              <a:t>Ruby includes support for rational and complex numbers</a:t>
            </a:r>
          </a:p>
          <a:p>
            <a:pPr marL="0" indent="0">
              <a:buNone/>
            </a:pPr>
            <a:endParaRPr lang="es-CO" dirty="0"/>
          </a:p>
          <a:p>
            <a:pPr marL="0" indent="0">
              <a:buNone/>
            </a:pPr>
            <a:endParaRPr lang="es-CO" dirty="0"/>
          </a:p>
          <a:p>
            <a:pPr marL="0" indent="0">
              <a:buNone/>
            </a:pPr>
            <a:endParaRPr lang="es-CO" dirty="0"/>
          </a:p>
          <a:p>
            <a:pPr marL="0" indent="0">
              <a:buNone/>
            </a:pPr>
            <a:endParaRPr lang="es-CO" dirty="0"/>
          </a:p>
          <a:p>
            <a:r>
              <a:rPr lang="en-US" dirty="0">
                <a:latin typeface="Helvetica" panose="020B0604020202020204" pitchFamily="34" charset="0"/>
                <a:cs typeface="Helvetica" panose="020B0604020202020204" pitchFamily="34" charset="0"/>
              </a:rPr>
              <a:t>use the </a:t>
            </a:r>
            <a:r>
              <a:rPr lang="en-US" dirty="0">
                <a:solidFill>
                  <a:schemeClr val="accent1">
                    <a:lumMod val="60000"/>
                    <a:lumOff val="40000"/>
                  </a:schemeClr>
                </a:solidFill>
                <a:latin typeface="Helvetica" panose="020B0604020202020204" pitchFamily="34" charset="0"/>
                <a:cs typeface="Helvetica" panose="020B0604020202020204" pitchFamily="34" charset="0"/>
              </a:rPr>
              <a:t>Integer</a:t>
            </a:r>
            <a:r>
              <a:rPr lang="en-US" dirty="0">
                <a:latin typeface="Helvetica" panose="020B0604020202020204" pitchFamily="34" charset="0"/>
                <a:cs typeface="Helvetica" panose="020B0604020202020204" pitchFamily="34" charset="0"/>
              </a:rPr>
              <a:t> method to convert the </a:t>
            </a:r>
            <a:r>
              <a:rPr lang="es-CO" dirty="0" err="1">
                <a:solidFill>
                  <a:schemeClr val="accent1">
                    <a:lumMod val="60000"/>
                    <a:lumOff val="40000"/>
                  </a:schemeClr>
                </a:solidFill>
                <a:latin typeface="Helvetica" panose="020B0604020202020204" pitchFamily="34" charset="0"/>
                <a:cs typeface="Helvetica" panose="020B0604020202020204" pitchFamily="34" charset="0"/>
              </a:rPr>
              <a:t>strings</a:t>
            </a:r>
            <a:r>
              <a:rPr lang="es-CO" dirty="0">
                <a:solidFill>
                  <a:schemeClr val="accent1">
                    <a:lumMod val="60000"/>
                    <a:lumOff val="40000"/>
                  </a:schemeClr>
                </a:solidFill>
                <a:latin typeface="Helvetica" panose="020B0604020202020204" pitchFamily="34" charset="0"/>
                <a:cs typeface="Helvetica" panose="020B0604020202020204" pitchFamily="34" charset="0"/>
              </a:rPr>
              <a:t> </a:t>
            </a:r>
            <a:r>
              <a:rPr lang="es-CO" dirty="0" err="1">
                <a:solidFill>
                  <a:schemeClr val="accent1">
                    <a:lumMod val="60000"/>
                    <a:lumOff val="40000"/>
                  </a:schemeClr>
                </a:solidFill>
                <a:latin typeface="Helvetica" panose="020B0604020202020204" pitchFamily="34" charset="0"/>
                <a:cs typeface="Helvetica" panose="020B0604020202020204" pitchFamily="34" charset="0"/>
              </a:rPr>
              <a:t>to</a:t>
            </a:r>
            <a:r>
              <a:rPr lang="es-CO" dirty="0">
                <a:solidFill>
                  <a:schemeClr val="accent1">
                    <a:lumMod val="60000"/>
                    <a:lumOff val="40000"/>
                  </a:schemeClr>
                </a:solidFill>
                <a:latin typeface="Helvetica" panose="020B0604020202020204" pitchFamily="34" charset="0"/>
                <a:cs typeface="Helvetica" panose="020B0604020202020204" pitchFamily="34" charset="0"/>
              </a:rPr>
              <a:t> </a:t>
            </a:r>
            <a:r>
              <a:rPr lang="es-CO" dirty="0" err="1">
                <a:solidFill>
                  <a:schemeClr val="accent1">
                    <a:lumMod val="60000"/>
                    <a:lumOff val="40000"/>
                  </a:schemeClr>
                </a:solidFill>
                <a:latin typeface="Helvetica" panose="020B0604020202020204" pitchFamily="34" charset="0"/>
                <a:cs typeface="Helvetica" panose="020B0604020202020204" pitchFamily="34" charset="0"/>
              </a:rPr>
              <a:t>integers</a:t>
            </a:r>
            <a:r>
              <a:rPr lang="es-CO" dirty="0">
                <a:latin typeface="Helvetica" panose="020B0604020202020204" pitchFamily="34" charset="0"/>
                <a:cs typeface="Helvetica" panose="020B0604020202020204" pitchFamily="34" charset="0"/>
              </a:rPr>
              <a:t>:</a:t>
            </a:r>
          </a:p>
          <a:p>
            <a:pPr marL="0" indent="0">
              <a:buNone/>
            </a:pPr>
            <a:r>
              <a:rPr lang="sv-SE" dirty="0">
                <a:solidFill>
                  <a:srgbClr val="000000"/>
                </a:solidFill>
                <a:latin typeface="DejaVuSansMono"/>
              </a:rPr>
              <a:t>Integer(v1) + Integer(v2)</a:t>
            </a:r>
            <a:endParaRPr lang="es-CO" sz="4800" dirty="0"/>
          </a:p>
        </p:txBody>
      </p:sp>
      <p:sp>
        <p:nvSpPr>
          <p:cNvPr id="4" name="Rectángulo 3">
            <a:extLst>
              <a:ext uri="{FF2B5EF4-FFF2-40B4-BE49-F238E27FC236}">
                <a16:creationId xmlns:a16="http://schemas.microsoft.com/office/drawing/2014/main" id="{60253E25-F78B-4039-9097-E074AD5EA225}"/>
              </a:ext>
            </a:extLst>
          </p:cNvPr>
          <p:cNvSpPr/>
          <p:nvPr/>
        </p:nvSpPr>
        <p:spPr>
          <a:xfrm>
            <a:off x="2589212" y="2633030"/>
            <a:ext cx="6096000" cy="1200329"/>
          </a:xfrm>
          <a:prstGeom prst="rect">
            <a:avLst/>
          </a:prstGeom>
        </p:spPr>
        <p:txBody>
          <a:bodyPr>
            <a:spAutoFit/>
          </a:bodyPr>
          <a:lstStyle/>
          <a:p>
            <a:r>
              <a:rPr lang="es-CO" dirty="0" err="1">
                <a:solidFill>
                  <a:srgbClr val="000000"/>
                </a:solidFill>
                <a:latin typeface="DejaVuSansMono"/>
              </a:rPr>
              <a:t>Rational</a:t>
            </a:r>
            <a:r>
              <a:rPr lang="es-CO" dirty="0">
                <a:solidFill>
                  <a:srgbClr val="000000"/>
                </a:solidFill>
                <a:latin typeface="DejaVuSansMono"/>
              </a:rPr>
              <a:t>(3, 4) * </a:t>
            </a:r>
            <a:r>
              <a:rPr lang="es-CO" dirty="0" err="1">
                <a:solidFill>
                  <a:srgbClr val="000000"/>
                </a:solidFill>
                <a:latin typeface="DejaVuSansMono"/>
              </a:rPr>
              <a:t>Rational</a:t>
            </a:r>
            <a:r>
              <a:rPr lang="es-CO" dirty="0">
                <a:solidFill>
                  <a:srgbClr val="000000"/>
                </a:solidFill>
                <a:latin typeface="DejaVuSansMono"/>
              </a:rPr>
              <a:t>(2, 3) </a:t>
            </a:r>
            <a:r>
              <a:rPr lang="es-CO" i="1" dirty="0">
                <a:solidFill>
                  <a:srgbClr val="0F7C0F"/>
                </a:solidFill>
                <a:latin typeface="DejaVuSansMono-Oblique"/>
              </a:rPr>
              <a:t># =&gt; (1/2)</a:t>
            </a:r>
          </a:p>
          <a:p>
            <a:r>
              <a:rPr lang="es-CO" dirty="0" err="1">
                <a:solidFill>
                  <a:srgbClr val="000000"/>
                </a:solidFill>
                <a:latin typeface="DejaVuSansMono"/>
              </a:rPr>
              <a:t>Rational</a:t>
            </a:r>
            <a:r>
              <a:rPr lang="es-CO" dirty="0">
                <a:solidFill>
                  <a:srgbClr val="000000"/>
                </a:solidFill>
                <a:latin typeface="DejaVuSansMono"/>
              </a:rPr>
              <a:t>(</a:t>
            </a:r>
            <a:r>
              <a:rPr lang="es-CO" i="1" dirty="0">
                <a:solidFill>
                  <a:srgbClr val="191191"/>
                </a:solidFill>
                <a:latin typeface="DejaVuSansMono-Oblique"/>
              </a:rPr>
              <a:t>"3/4"</a:t>
            </a:r>
            <a:r>
              <a:rPr lang="es-CO" dirty="0">
                <a:solidFill>
                  <a:srgbClr val="000000"/>
                </a:solidFill>
                <a:latin typeface="DejaVuSansMono"/>
              </a:rPr>
              <a:t>) * </a:t>
            </a:r>
            <a:r>
              <a:rPr lang="es-CO" dirty="0" err="1">
                <a:solidFill>
                  <a:srgbClr val="000000"/>
                </a:solidFill>
                <a:latin typeface="DejaVuSansMono"/>
              </a:rPr>
              <a:t>Rational</a:t>
            </a:r>
            <a:r>
              <a:rPr lang="es-CO" dirty="0">
                <a:solidFill>
                  <a:srgbClr val="000000"/>
                </a:solidFill>
                <a:latin typeface="DejaVuSansMono"/>
              </a:rPr>
              <a:t>(</a:t>
            </a:r>
            <a:r>
              <a:rPr lang="es-CO" i="1" dirty="0">
                <a:solidFill>
                  <a:srgbClr val="191191"/>
                </a:solidFill>
                <a:latin typeface="DejaVuSansMono-Oblique"/>
              </a:rPr>
              <a:t>"2/3"</a:t>
            </a:r>
            <a:r>
              <a:rPr lang="es-CO" dirty="0">
                <a:solidFill>
                  <a:srgbClr val="000000"/>
                </a:solidFill>
                <a:latin typeface="DejaVuSansMono"/>
              </a:rPr>
              <a:t>) </a:t>
            </a:r>
            <a:r>
              <a:rPr lang="es-CO" i="1" dirty="0">
                <a:solidFill>
                  <a:srgbClr val="0F7C0F"/>
                </a:solidFill>
                <a:latin typeface="DejaVuSansMono-Oblique"/>
              </a:rPr>
              <a:t># =&gt; (1/2)</a:t>
            </a:r>
          </a:p>
          <a:p>
            <a:r>
              <a:rPr lang="pt-BR" dirty="0" err="1">
                <a:solidFill>
                  <a:srgbClr val="000000"/>
                </a:solidFill>
                <a:latin typeface="DejaVuSansMono"/>
              </a:rPr>
              <a:t>Complex</a:t>
            </a:r>
            <a:r>
              <a:rPr lang="pt-BR" dirty="0">
                <a:solidFill>
                  <a:srgbClr val="000000"/>
                </a:solidFill>
                <a:latin typeface="DejaVuSansMono"/>
              </a:rPr>
              <a:t>(1, 2) * </a:t>
            </a:r>
            <a:r>
              <a:rPr lang="pt-BR" dirty="0" err="1">
                <a:solidFill>
                  <a:srgbClr val="000000"/>
                </a:solidFill>
                <a:latin typeface="DejaVuSansMono"/>
              </a:rPr>
              <a:t>Complex</a:t>
            </a:r>
            <a:r>
              <a:rPr lang="pt-BR" dirty="0">
                <a:solidFill>
                  <a:srgbClr val="000000"/>
                </a:solidFill>
                <a:latin typeface="DejaVuSansMono"/>
              </a:rPr>
              <a:t>(3, 4) </a:t>
            </a:r>
            <a:r>
              <a:rPr lang="pt-BR" i="1" dirty="0">
                <a:solidFill>
                  <a:srgbClr val="0F7C0F"/>
                </a:solidFill>
                <a:latin typeface="DejaVuSansMono-Oblique"/>
              </a:rPr>
              <a:t># =&gt; (-</a:t>
            </a:r>
            <a:r>
              <a:rPr lang="pt-BR" i="1" dirty="0" err="1">
                <a:solidFill>
                  <a:srgbClr val="0F7C0F"/>
                </a:solidFill>
                <a:latin typeface="DejaVuSansMono-Oblique"/>
              </a:rPr>
              <a:t>5+10i</a:t>
            </a:r>
            <a:r>
              <a:rPr lang="pt-BR" i="1" dirty="0">
                <a:solidFill>
                  <a:srgbClr val="0F7C0F"/>
                </a:solidFill>
                <a:latin typeface="DejaVuSansMono-Oblique"/>
              </a:rPr>
              <a:t>)</a:t>
            </a:r>
          </a:p>
          <a:p>
            <a:r>
              <a:rPr lang="es-CO" dirty="0" err="1">
                <a:solidFill>
                  <a:srgbClr val="000000"/>
                </a:solidFill>
                <a:latin typeface="DejaVuSansMono"/>
              </a:rPr>
              <a:t>Complex</a:t>
            </a:r>
            <a:r>
              <a:rPr lang="es-CO" dirty="0">
                <a:solidFill>
                  <a:srgbClr val="000000"/>
                </a:solidFill>
                <a:latin typeface="DejaVuSansMono"/>
              </a:rPr>
              <a:t>(</a:t>
            </a:r>
            <a:r>
              <a:rPr lang="es-CO" i="1" dirty="0">
                <a:solidFill>
                  <a:srgbClr val="191191"/>
                </a:solidFill>
                <a:latin typeface="DejaVuSansMono-Oblique"/>
              </a:rPr>
              <a:t>"</a:t>
            </a:r>
            <a:r>
              <a:rPr lang="es-CO" i="1" dirty="0" err="1">
                <a:solidFill>
                  <a:srgbClr val="191191"/>
                </a:solidFill>
                <a:latin typeface="DejaVuSansMono-Oblique"/>
              </a:rPr>
              <a:t>1+2i</a:t>
            </a:r>
            <a:r>
              <a:rPr lang="es-CO" i="1" dirty="0">
                <a:solidFill>
                  <a:srgbClr val="191191"/>
                </a:solidFill>
                <a:latin typeface="DejaVuSansMono-Oblique"/>
              </a:rPr>
              <a:t>"</a:t>
            </a:r>
            <a:r>
              <a:rPr lang="es-CO" dirty="0">
                <a:solidFill>
                  <a:srgbClr val="000000"/>
                </a:solidFill>
                <a:latin typeface="DejaVuSansMono"/>
              </a:rPr>
              <a:t>) * </a:t>
            </a:r>
            <a:r>
              <a:rPr lang="es-CO" dirty="0" err="1">
                <a:solidFill>
                  <a:srgbClr val="000000"/>
                </a:solidFill>
                <a:latin typeface="DejaVuSansMono"/>
              </a:rPr>
              <a:t>Complex</a:t>
            </a:r>
            <a:r>
              <a:rPr lang="es-CO" dirty="0">
                <a:solidFill>
                  <a:srgbClr val="000000"/>
                </a:solidFill>
                <a:latin typeface="DejaVuSansMono"/>
              </a:rPr>
              <a:t>(</a:t>
            </a:r>
            <a:r>
              <a:rPr lang="es-CO" i="1" dirty="0">
                <a:solidFill>
                  <a:srgbClr val="191191"/>
                </a:solidFill>
                <a:latin typeface="DejaVuSansMono-Oblique"/>
              </a:rPr>
              <a:t>"</a:t>
            </a:r>
            <a:r>
              <a:rPr lang="es-CO" i="1" dirty="0" err="1">
                <a:solidFill>
                  <a:srgbClr val="191191"/>
                </a:solidFill>
                <a:latin typeface="DejaVuSansMono-Oblique"/>
              </a:rPr>
              <a:t>3+4i</a:t>
            </a:r>
            <a:r>
              <a:rPr lang="es-CO" i="1" dirty="0">
                <a:solidFill>
                  <a:srgbClr val="191191"/>
                </a:solidFill>
                <a:latin typeface="DejaVuSansMono-Oblique"/>
              </a:rPr>
              <a:t>"</a:t>
            </a:r>
            <a:r>
              <a:rPr lang="es-CO" dirty="0">
                <a:solidFill>
                  <a:srgbClr val="000000"/>
                </a:solidFill>
                <a:latin typeface="DejaVuSansMono"/>
              </a:rPr>
              <a:t>) </a:t>
            </a:r>
            <a:r>
              <a:rPr lang="es-CO" i="1" dirty="0">
                <a:solidFill>
                  <a:srgbClr val="0F7C0F"/>
                </a:solidFill>
                <a:latin typeface="DejaVuSansMono-Oblique"/>
              </a:rPr>
              <a:t># =&gt; (-</a:t>
            </a:r>
            <a:r>
              <a:rPr lang="es-CO" i="1" dirty="0" err="1">
                <a:solidFill>
                  <a:srgbClr val="0F7C0F"/>
                </a:solidFill>
                <a:latin typeface="DejaVuSansMono-Oblique"/>
              </a:rPr>
              <a:t>5+10i</a:t>
            </a:r>
            <a:r>
              <a:rPr lang="es-CO" i="1" dirty="0">
                <a:solidFill>
                  <a:srgbClr val="0F7C0F"/>
                </a:solidFill>
                <a:latin typeface="DejaVuSansMono-Oblique"/>
              </a:rPr>
              <a:t>)</a:t>
            </a:r>
            <a:endParaRPr lang="es-CO" sz="4800" dirty="0"/>
          </a:p>
        </p:txBody>
      </p:sp>
    </p:spTree>
    <p:extLst>
      <p:ext uri="{BB962C8B-B14F-4D97-AF65-F5344CB8AC3E}">
        <p14:creationId xmlns:p14="http://schemas.microsoft.com/office/powerpoint/2010/main" val="13802173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D4FBE6-B269-41A6-984C-C5412C5F7B81}"/>
              </a:ext>
            </a:extLst>
          </p:cNvPr>
          <p:cNvSpPr>
            <a:spLocks noGrp="1"/>
          </p:cNvSpPr>
          <p:nvPr>
            <p:ph type="title"/>
          </p:nvPr>
        </p:nvSpPr>
        <p:spPr/>
        <p:txBody>
          <a:bodyPr/>
          <a:lstStyle/>
          <a:p>
            <a:r>
              <a:rPr lang="es-CO" dirty="0" err="1">
                <a:latin typeface="Helvetica" panose="020B0604020202020204" pitchFamily="34" charset="0"/>
                <a:cs typeface="Helvetica" panose="020B0604020202020204" pitchFamily="34" charset="0"/>
              </a:rPr>
              <a:t>Numbers</a:t>
            </a:r>
            <a:endParaRPr lang="es-CO" dirty="0">
              <a:latin typeface="Helvetica" panose="020B0604020202020204" pitchFamily="34" charset="0"/>
              <a:cs typeface="Helvetica" panose="020B0604020202020204" pitchFamily="34" charset="0"/>
            </a:endParaRPr>
          </a:p>
        </p:txBody>
      </p:sp>
      <p:sp>
        <p:nvSpPr>
          <p:cNvPr id="3" name="Marcador de contenido 2">
            <a:extLst>
              <a:ext uri="{FF2B5EF4-FFF2-40B4-BE49-F238E27FC236}">
                <a16:creationId xmlns:a16="http://schemas.microsoft.com/office/drawing/2014/main" id="{23427AB4-147A-470D-949A-B02249457539}"/>
              </a:ext>
            </a:extLst>
          </p:cNvPr>
          <p:cNvSpPr>
            <a:spLocks noGrp="1"/>
          </p:cNvSpPr>
          <p:nvPr>
            <p:ph idx="1"/>
          </p:nvPr>
        </p:nvSpPr>
        <p:spPr>
          <a:xfrm>
            <a:off x="2589212" y="2133600"/>
            <a:ext cx="8915400" cy="3777622"/>
          </a:xfrm>
        </p:spPr>
        <p:txBody>
          <a:bodyPr/>
          <a:lstStyle/>
          <a:p>
            <a:r>
              <a:rPr lang="es-CO" dirty="0">
                <a:latin typeface="Helvetica" panose="020B0604020202020204" pitchFamily="34" charset="0"/>
                <a:cs typeface="Helvetica" panose="020B0604020202020204" pitchFamily="34" charset="0"/>
              </a:rPr>
              <a:t>Looping </a:t>
            </a:r>
            <a:r>
              <a:rPr lang="es-CO" dirty="0" err="1">
                <a:latin typeface="Helvetica" panose="020B0604020202020204" pitchFamily="34" charset="0"/>
                <a:cs typeface="Helvetica" panose="020B0604020202020204" pitchFamily="34" charset="0"/>
              </a:rPr>
              <a:t>Using</a:t>
            </a:r>
            <a:r>
              <a:rPr lang="es-CO" dirty="0">
                <a:latin typeface="Helvetica" panose="020B0604020202020204" pitchFamily="34" charset="0"/>
                <a:cs typeface="Helvetica" panose="020B0604020202020204" pitchFamily="34" charset="0"/>
              </a:rPr>
              <a:t> </a:t>
            </a:r>
            <a:r>
              <a:rPr lang="es-CO" dirty="0" err="1">
                <a:latin typeface="Helvetica" panose="020B0604020202020204" pitchFamily="34" charset="0"/>
                <a:cs typeface="Helvetica" panose="020B0604020202020204" pitchFamily="34" charset="0"/>
              </a:rPr>
              <a:t>Numbers</a:t>
            </a:r>
            <a:endParaRPr lang="es-CO" dirty="0">
              <a:latin typeface="Helvetica" panose="020B0604020202020204" pitchFamily="34" charset="0"/>
              <a:cs typeface="Helvetica" panose="020B0604020202020204" pitchFamily="34" charset="0"/>
            </a:endParaRPr>
          </a:p>
          <a:p>
            <a:endParaRPr lang="es-CO" b="1" dirty="0"/>
          </a:p>
        </p:txBody>
      </p:sp>
      <p:sp>
        <p:nvSpPr>
          <p:cNvPr id="5" name="Rectángulo 4">
            <a:extLst>
              <a:ext uri="{FF2B5EF4-FFF2-40B4-BE49-F238E27FC236}">
                <a16:creationId xmlns:a16="http://schemas.microsoft.com/office/drawing/2014/main" id="{1082807C-3BE7-44FC-9941-CE5930D4DBD5}"/>
              </a:ext>
            </a:extLst>
          </p:cNvPr>
          <p:cNvSpPr/>
          <p:nvPr/>
        </p:nvSpPr>
        <p:spPr>
          <a:xfrm>
            <a:off x="2589212" y="4319067"/>
            <a:ext cx="7826998" cy="2308324"/>
          </a:xfrm>
          <a:prstGeom prst="rect">
            <a:avLst/>
          </a:prstGeom>
        </p:spPr>
        <p:txBody>
          <a:bodyPr wrap="square">
            <a:spAutoFit/>
          </a:bodyPr>
          <a:lstStyle/>
          <a:p>
            <a:r>
              <a:rPr lang="en-US" sz="1600" dirty="0">
                <a:solidFill>
                  <a:schemeClr val="tx1">
                    <a:lumMod val="75000"/>
                    <a:lumOff val="25000"/>
                  </a:schemeClr>
                </a:solidFill>
              </a:rPr>
              <a:t>	</a:t>
            </a:r>
            <a:r>
              <a:rPr lang="en-US" sz="1600" dirty="0">
                <a:solidFill>
                  <a:schemeClr val="tx1">
                    <a:lumMod val="75000"/>
                    <a:lumOff val="25000"/>
                  </a:schemeClr>
                </a:solidFill>
                <a:latin typeface="Helvetica" panose="020B0604020202020204" pitchFamily="34" charset="0"/>
                <a:cs typeface="Helvetica" panose="020B0604020202020204" pitchFamily="34" charset="0"/>
              </a:rPr>
              <a:t>As with other iterators, if you leave the block off, the call returns an 	Enumerator object:</a:t>
            </a:r>
          </a:p>
          <a:p>
            <a:r>
              <a:rPr lang="es-CO" sz="1600" dirty="0" err="1">
                <a:solidFill>
                  <a:srgbClr val="000000"/>
                </a:solidFill>
                <a:latin typeface="DejaVuSansMono"/>
              </a:rPr>
              <a:t>10.downto</a:t>
            </a:r>
            <a:r>
              <a:rPr lang="es-CO" sz="1600" dirty="0">
                <a:solidFill>
                  <a:srgbClr val="000000"/>
                </a:solidFill>
                <a:latin typeface="DejaVuSansMono"/>
              </a:rPr>
              <a:t>(7).</a:t>
            </a:r>
            <a:r>
              <a:rPr lang="es-CO" sz="1600" dirty="0" err="1">
                <a:solidFill>
                  <a:srgbClr val="000000"/>
                </a:solidFill>
                <a:latin typeface="DejaVuSansMono"/>
              </a:rPr>
              <a:t>with_index</a:t>
            </a:r>
            <a:r>
              <a:rPr lang="es-CO" sz="1600" dirty="0">
                <a:solidFill>
                  <a:srgbClr val="000000"/>
                </a:solidFill>
                <a:latin typeface="DejaVuSansMono"/>
              </a:rPr>
              <a:t> {|</a:t>
            </a:r>
            <a:r>
              <a:rPr lang="es-CO" sz="1600" dirty="0" err="1">
                <a:solidFill>
                  <a:srgbClr val="000000"/>
                </a:solidFill>
                <a:latin typeface="DejaVuSansMono"/>
              </a:rPr>
              <a:t>num</a:t>
            </a:r>
            <a:r>
              <a:rPr lang="es-CO" sz="1600" dirty="0">
                <a:solidFill>
                  <a:srgbClr val="000000"/>
                </a:solidFill>
                <a:latin typeface="DejaVuSansMono"/>
              </a:rPr>
              <a:t>, </a:t>
            </a:r>
            <a:r>
              <a:rPr lang="es-CO" sz="1600" dirty="0" err="1">
                <a:solidFill>
                  <a:srgbClr val="000000"/>
                </a:solidFill>
                <a:latin typeface="DejaVuSansMono"/>
              </a:rPr>
              <a:t>index</a:t>
            </a:r>
            <a:r>
              <a:rPr lang="es-CO" sz="1600" dirty="0">
                <a:solidFill>
                  <a:srgbClr val="000000"/>
                </a:solidFill>
                <a:latin typeface="DejaVuSansMono"/>
              </a:rPr>
              <a:t>| </a:t>
            </a:r>
            <a:r>
              <a:rPr lang="es-CO" sz="1600" dirty="0" err="1">
                <a:solidFill>
                  <a:srgbClr val="000000"/>
                </a:solidFill>
                <a:latin typeface="DejaVuSansMono"/>
              </a:rPr>
              <a:t>puts</a:t>
            </a:r>
            <a:r>
              <a:rPr lang="es-CO" sz="1600" dirty="0">
                <a:solidFill>
                  <a:srgbClr val="000000"/>
                </a:solidFill>
                <a:latin typeface="DejaVuSansMono"/>
              </a:rPr>
              <a:t> </a:t>
            </a:r>
            <a:r>
              <a:rPr lang="es-CO" sz="1600" i="1" dirty="0">
                <a:solidFill>
                  <a:srgbClr val="191191"/>
                </a:solidFill>
                <a:latin typeface="DejaVuSansMono-Oblique"/>
              </a:rPr>
              <a:t>"</a:t>
            </a:r>
            <a:r>
              <a:rPr lang="es-CO" sz="1600" dirty="0">
                <a:solidFill>
                  <a:srgbClr val="000000"/>
                </a:solidFill>
                <a:latin typeface="DejaVuSansMono"/>
              </a:rPr>
              <a:t>#{</a:t>
            </a:r>
            <a:r>
              <a:rPr lang="es-CO" sz="1600" dirty="0" err="1">
                <a:solidFill>
                  <a:srgbClr val="000000"/>
                </a:solidFill>
                <a:latin typeface="DejaVuSansMono"/>
              </a:rPr>
              <a:t>index</a:t>
            </a:r>
            <a:r>
              <a:rPr lang="es-CO" sz="1600" dirty="0">
                <a:solidFill>
                  <a:srgbClr val="000000"/>
                </a:solidFill>
                <a:latin typeface="DejaVuSansMono"/>
              </a:rPr>
              <a:t>}</a:t>
            </a:r>
            <a:r>
              <a:rPr lang="es-CO" sz="1600" i="1" dirty="0">
                <a:solidFill>
                  <a:srgbClr val="191191"/>
                </a:solidFill>
                <a:latin typeface="DejaVuSansMono-Oblique"/>
              </a:rPr>
              <a:t>: </a:t>
            </a:r>
            <a:r>
              <a:rPr lang="es-CO" sz="1600" dirty="0">
                <a:solidFill>
                  <a:srgbClr val="000000"/>
                </a:solidFill>
                <a:latin typeface="DejaVuSansMono"/>
              </a:rPr>
              <a:t>#{</a:t>
            </a:r>
            <a:r>
              <a:rPr lang="es-CO" sz="1600" dirty="0" err="1">
                <a:solidFill>
                  <a:srgbClr val="000000"/>
                </a:solidFill>
                <a:latin typeface="DejaVuSansMono"/>
              </a:rPr>
              <a:t>num</a:t>
            </a:r>
            <a:r>
              <a:rPr lang="es-CO" sz="1600" dirty="0">
                <a:solidFill>
                  <a:srgbClr val="000000"/>
                </a:solidFill>
                <a:latin typeface="DejaVuSansMono"/>
              </a:rPr>
              <a:t>}</a:t>
            </a:r>
            <a:r>
              <a:rPr lang="es-CO" sz="1600" i="1" dirty="0">
                <a:solidFill>
                  <a:srgbClr val="191191"/>
                </a:solidFill>
                <a:latin typeface="DejaVuSansMono-Oblique"/>
              </a:rPr>
              <a:t>"</a:t>
            </a:r>
            <a:r>
              <a:rPr lang="es-CO" sz="1600" dirty="0">
                <a:solidFill>
                  <a:srgbClr val="000000"/>
                </a:solidFill>
                <a:latin typeface="DejaVuSansMono"/>
              </a:rPr>
              <a:t>}</a:t>
            </a:r>
          </a:p>
          <a:p>
            <a:endParaRPr lang="es-CO" sz="1600" i="1" dirty="0">
              <a:solidFill>
                <a:srgbClr val="000000"/>
              </a:solidFill>
              <a:latin typeface="PalatinoLinotype-Italic"/>
            </a:endParaRPr>
          </a:p>
          <a:p>
            <a:r>
              <a:rPr lang="es-CO" sz="1600" i="1" dirty="0">
                <a:solidFill>
                  <a:srgbClr val="000000"/>
                </a:solidFill>
                <a:latin typeface="PalatinoLinotype-Italic"/>
              </a:rPr>
              <a:t>produces:</a:t>
            </a:r>
          </a:p>
          <a:p>
            <a:r>
              <a:rPr lang="es-CO" sz="1600" dirty="0">
                <a:solidFill>
                  <a:srgbClr val="000000"/>
                </a:solidFill>
                <a:latin typeface="DejaVuSansMono"/>
              </a:rPr>
              <a:t>0: 10</a:t>
            </a:r>
          </a:p>
          <a:p>
            <a:r>
              <a:rPr lang="es-CO" sz="1600" dirty="0">
                <a:solidFill>
                  <a:srgbClr val="000000"/>
                </a:solidFill>
                <a:latin typeface="DejaVuSansMono"/>
              </a:rPr>
              <a:t>1: 9</a:t>
            </a:r>
          </a:p>
          <a:p>
            <a:r>
              <a:rPr lang="es-CO" sz="1600" dirty="0">
                <a:solidFill>
                  <a:srgbClr val="000000"/>
                </a:solidFill>
                <a:latin typeface="DejaVuSansMono"/>
              </a:rPr>
              <a:t>2: 8</a:t>
            </a:r>
          </a:p>
          <a:p>
            <a:r>
              <a:rPr lang="es-CO" sz="1600" dirty="0">
                <a:solidFill>
                  <a:srgbClr val="000000"/>
                </a:solidFill>
                <a:latin typeface="DejaVuSansMono"/>
              </a:rPr>
              <a:t>3: 7</a:t>
            </a:r>
            <a:endParaRPr lang="es-CO" sz="1600" dirty="0"/>
          </a:p>
        </p:txBody>
      </p:sp>
      <p:sp>
        <p:nvSpPr>
          <p:cNvPr id="8" name="Rectángulo 7">
            <a:extLst>
              <a:ext uri="{FF2B5EF4-FFF2-40B4-BE49-F238E27FC236}">
                <a16:creationId xmlns:a16="http://schemas.microsoft.com/office/drawing/2014/main" id="{25227DAA-0293-4BFF-A85F-0B7F9FC233B4}"/>
              </a:ext>
            </a:extLst>
          </p:cNvPr>
          <p:cNvSpPr/>
          <p:nvPr/>
        </p:nvSpPr>
        <p:spPr>
          <a:xfrm>
            <a:off x="2589213" y="2503185"/>
            <a:ext cx="4553710" cy="1815882"/>
          </a:xfrm>
          <a:prstGeom prst="rect">
            <a:avLst/>
          </a:prstGeom>
        </p:spPr>
        <p:txBody>
          <a:bodyPr wrap="square">
            <a:spAutoFit/>
          </a:bodyPr>
          <a:lstStyle/>
          <a:p>
            <a:r>
              <a:rPr lang="es-CO" sz="1600" dirty="0" err="1">
                <a:solidFill>
                  <a:schemeClr val="accent1">
                    <a:lumMod val="60000"/>
                    <a:lumOff val="40000"/>
                  </a:schemeClr>
                </a:solidFill>
                <a:latin typeface="DejaVuSansMono"/>
              </a:rPr>
              <a:t>3.times</a:t>
            </a:r>
            <a:r>
              <a:rPr lang="es-CO" sz="1600" dirty="0">
                <a:solidFill>
                  <a:schemeClr val="accent1">
                    <a:lumMod val="60000"/>
                    <a:lumOff val="40000"/>
                  </a:schemeClr>
                </a:solidFill>
                <a:latin typeface="DejaVuSansMono"/>
              </a:rPr>
              <a:t> </a:t>
            </a:r>
            <a:r>
              <a:rPr lang="es-CO" sz="1600" dirty="0">
                <a:solidFill>
                  <a:srgbClr val="000000"/>
                </a:solidFill>
                <a:latin typeface="DejaVuSansMono"/>
              </a:rPr>
              <a:t>{ </a:t>
            </a:r>
            <a:r>
              <a:rPr lang="es-CO" sz="1600" dirty="0" err="1">
                <a:solidFill>
                  <a:srgbClr val="000000"/>
                </a:solidFill>
                <a:latin typeface="DejaVuSansMono"/>
              </a:rPr>
              <a:t>print</a:t>
            </a:r>
            <a:r>
              <a:rPr lang="es-CO" sz="1600" dirty="0">
                <a:solidFill>
                  <a:srgbClr val="000000"/>
                </a:solidFill>
                <a:latin typeface="DejaVuSansMono"/>
              </a:rPr>
              <a:t> </a:t>
            </a:r>
            <a:r>
              <a:rPr lang="es-CO" sz="1600" i="1" dirty="0">
                <a:solidFill>
                  <a:srgbClr val="191191"/>
                </a:solidFill>
                <a:latin typeface="DejaVuSansMono-Oblique"/>
              </a:rPr>
              <a:t>"X " </a:t>
            </a:r>
            <a:r>
              <a:rPr lang="es-CO" sz="1600" dirty="0">
                <a:solidFill>
                  <a:srgbClr val="000000"/>
                </a:solidFill>
                <a:latin typeface="DejaVuSansMono"/>
              </a:rPr>
              <a:t>}</a:t>
            </a:r>
          </a:p>
          <a:p>
            <a:r>
              <a:rPr lang="es-CO" sz="1600" dirty="0" err="1">
                <a:solidFill>
                  <a:srgbClr val="000000"/>
                </a:solidFill>
                <a:latin typeface="DejaVuSansMono"/>
              </a:rPr>
              <a:t>1.upto</a:t>
            </a:r>
            <a:r>
              <a:rPr lang="es-CO" sz="1600" dirty="0">
                <a:solidFill>
                  <a:srgbClr val="000000"/>
                </a:solidFill>
                <a:latin typeface="DejaVuSansMono"/>
              </a:rPr>
              <a:t>(5) {|i| </a:t>
            </a:r>
            <a:r>
              <a:rPr lang="es-CO" sz="1600" dirty="0" err="1">
                <a:solidFill>
                  <a:srgbClr val="000000"/>
                </a:solidFill>
                <a:latin typeface="DejaVuSansMono"/>
              </a:rPr>
              <a:t>print</a:t>
            </a:r>
            <a:r>
              <a:rPr lang="es-CO" sz="1600" dirty="0">
                <a:solidFill>
                  <a:srgbClr val="000000"/>
                </a:solidFill>
                <a:latin typeface="DejaVuSansMono"/>
              </a:rPr>
              <a:t> i, </a:t>
            </a:r>
            <a:r>
              <a:rPr lang="es-CO" sz="1600" i="1" dirty="0">
                <a:solidFill>
                  <a:srgbClr val="191191"/>
                </a:solidFill>
                <a:latin typeface="DejaVuSansMono-Oblique"/>
              </a:rPr>
              <a:t>" " </a:t>
            </a:r>
            <a:r>
              <a:rPr lang="es-CO" sz="1600" dirty="0">
                <a:solidFill>
                  <a:srgbClr val="000000"/>
                </a:solidFill>
                <a:latin typeface="DejaVuSansMono"/>
              </a:rPr>
              <a:t>}</a:t>
            </a:r>
          </a:p>
          <a:p>
            <a:r>
              <a:rPr lang="es-CO" sz="1600" dirty="0" err="1">
                <a:solidFill>
                  <a:srgbClr val="000000"/>
                </a:solidFill>
                <a:highlight>
                  <a:srgbClr val="FFFF00"/>
                </a:highlight>
                <a:latin typeface="DejaVuSansMono"/>
              </a:rPr>
              <a:t>99.downto</a:t>
            </a:r>
            <a:r>
              <a:rPr lang="es-CO" sz="1600" dirty="0">
                <a:solidFill>
                  <a:srgbClr val="000000"/>
                </a:solidFill>
                <a:highlight>
                  <a:srgbClr val="FFFF00"/>
                </a:highlight>
                <a:latin typeface="DejaVuSansMono"/>
              </a:rPr>
              <a:t>(95) </a:t>
            </a:r>
            <a:r>
              <a:rPr lang="es-CO" sz="1600" dirty="0">
                <a:solidFill>
                  <a:srgbClr val="000000"/>
                </a:solidFill>
                <a:latin typeface="DejaVuSansMono"/>
              </a:rPr>
              <a:t>{|i| </a:t>
            </a:r>
            <a:r>
              <a:rPr lang="es-CO" sz="1600" dirty="0" err="1">
                <a:solidFill>
                  <a:srgbClr val="000000"/>
                </a:solidFill>
                <a:latin typeface="DejaVuSansMono"/>
              </a:rPr>
              <a:t>print</a:t>
            </a:r>
            <a:r>
              <a:rPr lang="es-CO" sz="1600" dirty="0">
                <a:solidFill>
                  <a:srgbClr val="000000"/>
                </a:solidFill>
                <a:latin typeface="DejaVuSansMono"/>
              </a:rPr>
              <a:t> i, </a:t>
            </a:r>
            <a:r>
              <a:rPr lang="es-CO" sz="1600" i="1" dirty="0">
                <a:solidFill>
                  <a:srgbClr val="191191"/>
                </a:solidFill>
                <a:latin typeface="DejaVuSansMono-Oblique"/>
              </a:rPr>
              <a:t>" " </a:t>
            </a:r>
            <a:r>
              <a:rPr lang="es-CO" sz="1600" dirty="0">
                <a:solidFill>
                  <a:srgbClr val="000000"/>
                </a:solidFill>
                <a:latin typeface="DejaVuSansMono"/>
              </a:rPr>
              <a:t>}</a:t>
            </a:r>
          </a:p>
          <a:p>
            <a:r>
              <a:rPr lang="en-US" sz="1600" dirty="0" err="1">
                <a:solidFill>
                  <a:srgbClr val="000000"/>
                </a:solidFill>
                <a:latin typeface="DejaVuSansMono"/>
              </a:rPr>
              <a:t>50.step</a:t>
            </a:r>
            <a:r>
              <a:rPr lang="en-US" sz="1600" dirty="0">
                <a:solidFill>
                  <a:srgbClr val="000000"/>
                </a:solidFill>
                <a:latin typeface="DejaVuSansMono"/>
              </a:rPr>
              <a:t>(80, 5) {|</a:t>
            </a:r>
            <a:r>
              <a:rPr lang="en-US" sz="1600" dirty="0" err="1">
                <a:solidFill>
                  <a:srgbClr val="000000"/>
                </a:solidFill>
                <a:latin typeface="DejaVuSansMono"/>
              </a:rPr>
              <a:t>i</a:t>
            </a:r>
            <a:r>
              <a:rPr lang="en-US" sz="1600" dirty="0">
                <a:solidFill>
                  <a:srgbClr val="000000"/>
                </a:solidFill>
                <a:latin typeface="DejaVuSansMono"/>
              </a:rPr>
              <a:t>| print </a:t>
            </a:r>
            <a:r>
              <a:rPr lang="en-US" sz="1600" dirty="0" err="1">
                <a:solidFill>
                  <a:srgbClr val="000000"/>
                </a:solidFill>
                <a:latin typeface="DejaVuSansMono"/>
              </a:rPr>
              <a:t>i</a:t>
            </a:r>
            <a:r>
              <a:rPr lang="en-US" sz="1600" dirty="0">
                <a:solidFill>
                  <a:srgbClr val="000000"/>
                </a:solidFill>
                <a:latin typeface="DejaVuSansMono"/>
              </a:rPr>
              <a:t>, </a:t>
            </a:r>
            <a:r>
              <a:rPr lang="en-US" sz="1600" i="1" dirty="0">
                <a:solidFill>
                  <a:srgbClr val="191191"/>
                </a:solidFill>
                <a:latin typeface="DejaVuSansMono-Oblique"/>
              </a:rPr>
              <a:t>" " </a:t>
            </a:r>
            <a:r>
              <a:rPr lang="en-US" sz="1600" dirty="0">
                <a:solidFill>
                  <a:srgbClr val="000000"/>
                </a:solidFill>
                <a:latin typeface="DejaVuSansMono"/>
              </a:rPr>
              <a:t>}</a:t>
            </a:r>
          </a:p>
          <a:p>
            <a:endParaRPr lang="es-CO" sz="1600" i="1" dirty="0">
              <a:solidFill>
                <a:srgbClr val="000000"/>
              </a:solidFill>
              <a:latin typeface="PalatinoLinotype-Italic"/>
            </a:endParaRPr>
          </a:p>
          <a:p>
            <a:r>
              <a:rPr lang="es-CO" sz="1600" i="1" dirty="0">
                <a:solidFill>
                  <a:srgbClr val="000000"/>
                </a:solidFill>
                <a:latin typeface="PalatinoLinotype-Italic"/>
              </a:rPr>
              <a:t>produces:</a:t>
            </a:r>
          </a:p>
          <a:p>
            <a:r>
              <a:rPr lang="es-CO" sz="1600" dirty="0">
                <a:solidFill>
                  <a:schemeClr val="accent1">
                    <a:lumMod val="60000"/>
                    <a:lumOff val="40000"/>
                  </a:schemeClr>
                </a:solidFill>
                <a:latin typeface="DejaVuSansMono"/>
              </a:rPr>
              <a:t>X </a:t>
            </a:r>
            <a:r>
              <a:rPr lang="es-CO" sz="1600" dirty="0" err="1">
                <a:solidFill>
                  <a:schemeClr val="accent1">
                    <a:lumMod val="60000"/>
                    <a:lumOff val="40000"/>
                  </a:schemeClr>
                </a:solidFill>
                <a:latin typeface="DejaVuSansMono"/>
              </a:rPr>
              <a:t>X</a:t>
            </a:r>
            <a:r>
              <a:rPr lang="es-CO" sz="1600" dirty="0">
                <a:solidFill>
                  <a:schemeClr val="accent1">
                    <a:lumMod val="60000"/>
                    <a:lumOff val="40000"/>
                  </a:schemeClr>
                </a:solidFill>
                <a:latin typeface="DejaVuSansMono"/>
              </a:rPr>
              <a:t> </a:t>
            </a:r>
            <a:r>
              <a:rPr lang="es-CO" sz="1600" dirty="0" err="1">
                <a:solidFill>
                  <a:schemeClr val="accent1">
                    <a:lumMod val="60000"/>
                    <a:lumOff val="40000"/>
                  </a:schemeClr>
                </a:solidFill>
                <a:latin typeface="DejaVuSansMono"/>
              </a:rPr>
              <a:t>X</a:t>
            </a:r>
            <a:r>
              <a:rPr lang="es-CO" sz="1600" dirty="0">
                <a:solidFill>
                  <a:schemeClr val="accent1">
                    <a:lumMod val="60000"/>
                    <a:lumOff val="40000"/>
                  </a:schemeClr>
                </a:solidFill>
                <a:latin typeface="DejaVuSansMono"/>
              </a:rPr>
              <a:t> </a:t>
            </a:r>
            <a:r>
              <a:rPr lang="es-CO" sz="1600" dirty="0">
                <a:solidFill>
                  <a:srgbClr val="000000"/>
                </a:solidFill>
                <a:latin typeface="DejaVuSansMono"/>
              </a:rPr>
              <a:t>1 2 3 4 5 </a:t>
            </a:r>
            <a:r>
              <a:rPr lang="es-CO" sz="1600" dirty="0">
                <a:solidFill>
                  <a:srgbClr val="000000"/>
                </a:solidFill>
                <a:highlight>
                  <a:srgbClr val="FFFF00"/>
                </a:highlight>
                <a:latin typeface="DejaVuSansMono"/>
              </a:rPr>
              <a:t>99 98 97 96 95</a:t>
            </a:r>
            <a:r>
              <a:rPr lang="es-CO" sz="1600" dirty="0">
                <a:solidFill>
                  <a:srgbClr val="000000"/>
                </a:solidFill>
                <a:latin typeface="DejaVuSansMono"/>
              </a:rPr>
              <a:t> 50 55 60 65 70 75 80</a:t>
            </a:r>
            <a:endParaRPr lang="es-CO" sz="4400" dirty="0"/>
          </a:p>
        </p:txBody>
      </p:sp>
    </p:spTree>
    <p:extLst>
      <p:ext uri="{BB962C8B-B14F-4D97-AF65-F5344CB8AC3E}">
        <p14:creationId xmlns:p14="http://schemas.microsoft.com/office/powerpoint/2010/main" val="36753672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4524CA-54DC-4032-9D57-7F833420E7F9}"/>
              </a:ext>
            </a:extLst>
          </p:cNvPr>
          <p:cNvSpPr>
            <a:spLocks noGrp="1"/>
          </p:cNvSpPr>
          <p:nvPr>
            <p:ph type="title"/>
          </p:nvPr>
        </p:nvSpPr>
        <p:spPr/>
        <p:txBody>
          <a:bodyPr/>
          <a:lstStyle/>
          <a:p>
            <a:r>
              <a:rPr lang="es-CO" dirty="0" err="1">
                <a:latin typeface="Helvetica" panose="020B0604020202020204" pitchFamily="34" charset="0"/>
                <a:cs typeface="Helvetica" panose="020B0604020202020204" pitchFamily="34" charset="0"/>
              </a:rPr>
              <a:t>Strings</a:t>
            </a:r>
            <a:endParaRPr lang="es-CO" dirty="0">
              <a:latin typeface="Helvetica" panose="020B0604020202020204" pitchFamily="34" charset="0"/>
              <a:cs typeface="Helvetica" panose="020B0604020202020204" pitchFamily="34" charset="0"/>
            </a:endParaRPr>
          </a:p>
        </p:txBody>
      </p:sp>
      <p:sp>
        <p:nvSpPr>
          <p:cNvPr id="4" name="Rectángulo 3">
            <a:extLst>
              <a:ext uri="{FF2B5EF4-FFF2-40B4-BE49-F238E27FC236}">
                <a16:creationId xmlns:a16="http://schemas.microsoft.com/office/drawing/2014/main" id="{9DE0750B-AA62-4474-AA0F-1EEF043514C9}"/>
              </a:ext>
            </a:extLst>
          </p:cNvPr>
          <p:cNvSpPr/>
          <p:nvPr/>
        </p:nvSpPr>
        <p:spPr>
          <a:xfrm>
            <a:off x="2589212" y="2133600"/>
            <a:ext cx="8911687" cy="4370427"/>
          </a:xfrm>
          <a:prstGeom prst="rect">
            <a:avLst/>
          </a:prstGeom>
        </p:spPr>
        <p:txBody>
          <a:bodyPr wrap="square">
            <a:spAutoFit/>
          </a:bodyPr>
          <a:lstStyle/>
          <a:p>
            <a:r>
              <a:rPr lang="es-CO" i="1" dirty="0">
                <a:solidFill>
                  <a:srgbClr val="191191"/>
                </a:solidFill>
                <a:latin typeface="DejaVuSansMono-Oblique"/>
              </a:rPr>
              <a:t>'escape </a:t>
            </a:r>
            <a:r>
              <a:rPr lang="es-CO" i="1" dirty="0" err="1">
                <a:solidFill>
                  <a:srgbClr val="191191"/>
                </a:solidFill>
                <a:latin typeface="DejaVuSansMono-Oblique"/>
              </a:rPr>
              <a:t>using</a:t>
            </a:r>
            <a:r>
              <a:rPr lang="es-CO" i="1" dirty="0">
                <a:solidFill>
                  <a:srgbClr val="191191"/>
                </a:solidFill>
                <a:latin typeface="DejaVuSansMono-Oblique"/>
              </a:rPr>
              <a:t> "\\"' </a:t>
            </a:r>
            <a:r>
              <a:rPr lang="es-CO" i="1" dirty="0">
                <a:solidFill>
                  <a:srgbClr val="0F7C0F"/>
                </a:solidFill>
                <a:latin typeface="DejaVuSansMono-Oblique"/>
              </a:rPr>
              <a:t># =&gt; escape </a:t>
            </a:r>
            <a:r>
              <a:rPr lang="es-CO" i="1" dirty="0" err="1">
                <a:solidFill>
                  <a:srgbClr val="0F7C0F"/>
                </a:solidFill>
                <a:latin typeface="DejaVuSansMono-Oblique"/>
              </a:rPr>
              <a:t>using</a:t>
            </a:r>
            <a:r>
              <a:rPr lang="es-CO" i="1" dirty="0">
                <a:solidFill>
                  <a:srgbClr val="0F7C0F"/>
                </a:solidFill>
                <a:latin typeface="DejaVuSansMono-Oblique"/>
              </a:rPr>
              <a:t> "\"</a:t>
            </a:r>
          </a:p>
          <a:p>
            <a:r>
              <a:rPr lang="en-US" i="1" dirty="0">
                <a:solidFill>
                  <a:srgbClr val="191191"/>
                </a:solidFill>
                <a:latin typeface="DejaVuSansMono-Oblique"/>
              </a:rPr>
              <a:t>'That\'s right' </a:t>
            </a:r>
            <a:r>
              <a:rPr lang="en-US" i="1" dirty="0">
                <a:solidFill>
                  <a:srgbClr val="0F7C0F"/>
                </a:solidFill>
                <a:latin typeface="DejaVuSansMono-Oblique"/>
              </a:rPr>
              <a:t># =&gt; That's right</a:t>
            </a:r>
          </a:p>
          <a:p>
            <a:r>
              <a:rPr lang="en-US" sz="2000" i="1" dirty="0">
                <a:solidFill>
                  <a:srgbClr val="191191"/>
                </a:solidFill>
                <a:latin typeface="DejaVuSansMono-Oblique"/>
              </a:rPr>
              <a:t>"Seconds/day: </a:t>
            </a:r>
            <a:r>
              <a:rPr lang="en-US" sz="2000" dirty="0">
                <a:solidFill>
                  <a:srgbClr val="000000"/>
                </a:solidFill>
                <a:latin typeface="DejaVuSansMono"/>
              </a:rPr>
              <a:t>#{24*60*60}</a:t>
            </a:r>
            <a:r>
              <a:rPr lang="en-US" sz="2000" i="1" dirty="0">
                <a:solidFill>
                  <a:srgbClr val="191191"/>
                </a:solidFill>
                <a:latin typeface="DejaVuSansMono-Oblique"/>
              </a:rPr>
              <a:t>" </a:t>
            </a:r>
            <a:r>
              <a:rPr lang="en-US" sz="2000" i="1" dirty="0">
                <a:solidFill>
                  <a:srgbClr val="0F7C0F"/>
                </a:solidFill>
                <a:latin typeface="DejaVuSansMono-Oblique"/>
              </a:rPr>
              <a:t># =&gt; Seconds/day: 86400</a:t>
            </a:r>
          </a:p>
          <a:p>
            <a:r>
              <a:rPr lang="en-US" sz="2000" i="1" dirty="0">
                <a:solidFill>
                  <a:srgbClr val="191191"/>
                </a:solidFill>
                <a:latin typeface="DejaVuSansMono-Oblique"/>
              </a:rPr>
              <a:t>"</a:t>
            </a:r>
            <a:r>
              <a:rPr lang="en-US" sz="2000" dirty="0">
                <a:solidFill>
                  <a:srgbClr val="000000"/>
                </a:solidFill>
                <a:latin typeface="DejaVuSansMono"/>
              </a:rPr>
              <a:t>#{</a:t>
            </a:r>
            <a:r>
              <a:rPr lang="en-US" sz="2000" i="1" dirty="0">
                <a:solidFill>
                  <a:srgbClr val="191191"/>
                </a:solidFill>
                <a:latin typeface="DejaVuSansMono-Oblique"/>
              </a:rPr>
              <a:t>'Ho! '</a:t>
            </a:r>
            <a:r>
              <a:rPr lang="en-US" sz="2000" dirty="0">
                <a:solidFill>
                  <a:srgbClr val="000000"/>
                </a:solidFill>
                <a:latin typeface="DejaVuSansMono"/>
              </a:rPr>
              <a:t>*3}</a:t>
            </a:r>
            <a:r>
              <a:rPr lang="en-US" sz="2000" i="1" dirty="0">
                <a:solidFill>
                  <a:srgbClr val="191191"/>
                </a:solidFill>
                <a:latin typeface="DejaVuSansMono-Oblique"/>
              </a:rPr>
              <a:t>Merry Christmas!" </a:t>
            </a:r>
            <a:r>
              <a:rPr lang="en-US" sz="2000" i="1" dirty="0">
                <a:solidFill>
                  <a:srgbClr val="0F7C0F"/>
                </a:solidFill>
                <a:latin typeface="DejaVuSansMono-Oblique"/>
              </a:rPr>
              <a:t># =&gt; Ho! Ho! Ho! Merry Christmas!</a:t>
            </a:r>
          </a:p>
          <a:p>
            <a:r>
              <a:rPr lang="en-US" sz="2000" i="1" dirty="0">
                <a:solidFill>
                  <a:srgbClr val="191191"/>
                </a:solidFill>
                <a:latin typeface="DejaVuSansMono-Oblique"/>
              </a:rPr>
              <a:t>"Safe level is </a:t>
            </a:r>
            <a:r>
              <a:rPr lang="en-US" sz="2000" dirty="0">
                <a:solidFill>
                  <a:srgbClr val="000000"/>
                </a:solidFill>
                <a:latin typeface="DejaVuSansMono"/>
              </a:rPr>
              <a:t>#$SAFE</a:t>
            </a:r>
            <a:r>
              <a:rPr lang="en-US" sz="2000" i="1" dirty="0">
                <a:solidFill>
                  <a:srgbClr val="191191"/>
                </a:solidFill>
                <a:latin typeface="DejaVuSansMono-Oblique"/>
              </a:rPr>
              <a:t>" </a:t>
            </a:r>
            <a:r>
              <a:rPr lang="en-US" sz="2000" i="1" dirty="0">
                <a:solidFill>
                  <a:srgbClr val="0F7C0F"/>
                </a:solidFill>
                <a:latin typeface="DejaVuSansMono-Oblique"/>
              </a:rPr>
              <a:t># =&gt; Safe level is 0</a:t>
            </a:r>
          </a:p>
          <a:p>
            <a:endParaRPr lang="en-US" sz="2000" i="1" dirty="0">
              <a:solidFill>
                <a:srgbClr val="0F7C0F"/>
              </a:solidFill>
              <a:latin typeface="DejaVuSansMono-Oblique"/>
            </a:endParaRPr>
          </a:p>
          <a:p>
            <a:r>
              <a:rPr lang="en-US" sz="1600" dirty="0">
                <a:solidFill>
                  <a:schemeClr val="tx1">
                    <a:lumMod val="75000"/>
                    <a:lumOff val="25000"/>
                  </a:schemeClr>
                </a:solidFill>
                <a:latin typeface="Helvetica" panose="020B0604020202020204" pitchFamily="34" charset="0"/>
                <a:cs typeface="Helvetica" panose="020B0604020202020204" pitchFamily="34" charset="0"/>
              </a:rPr>
              <a:t>You have three more ways to construct string literals: %q, %Q, and here documents. %q and %Q start delimited single- and double-quoted strings (you can think of %q as a thin quote, as in ', and %Q as a thick quote, as in "):</a:t>
            </a:r>
          </a:p>
          <a:p>
            <a:endParaRPr lang="en-US" dirty="0">
              <a:solidFill>
                <a:schemeClr val="tx1">
                  <a:lumMod val="75000"/>
                  <a:lumOff val="25000"/>
                </a:schemeClr>
              </a:solidFill>
            </a:endParaRPr>
          </a:p>
          <a:p>
            <a:r>
              <a:rPr lang="en-US" i="1" dirty="0">
                <a:solidFill>
                  <a:srgbClr val="191191"/>
                </a:solidFill>
                <a:latin typeface="DejaVuSansMono-Oblique"/>
              </a:rPr>
              <a:t>%q/general single-quoted string/ </a:t>
            </a:r>
            <a:r>
              <a:rPr lang="en-US" i="1" dirty="0">
                <a:solidFill>
                  <a:srgbClr val="0F7C0F"/>
                </a:solidFill>
                <a:latin typeface="DejaVuSansMono-Oblique"/>
              </a:rPr>
              <a:t># =&gt; general single-quoted string</a:t>
            </a:r>
          </a:p>
          <a:p>
            <a:r>
              <a:rPr lang="en-US" i="1" dirty="0">
                <a:solidFill>
                  <a:srgbClr val="191191"/>
                </a:solidFill>
                <a:latin typeface="DejaVuSansMono-Oblique"/>
              </a:rPr>
              <a:t>%</a:t>
            </a:r>
            <a:r>
              <a:rPr lang="en-US" i="1" dirty="0" err="1">
                <a:solidFill>
                  <a:srgbClr val="191191"/>
                </a:solidFill>
                <a:latin typeface="DejaVuSansMono-Oblique"/>
              </a:rPr>
              <a:t>Q!general</a:t>
            </a:r>
            <a:r>
              <a:rPr lang="en-US" i="1" dirty="0">
                <a:solidFill>
                  <a:srgbClr val="191191"/>
                </a:solidFill>
                <a:latin typeface="DejaVuSansMono-Oblique"/>
              </a:rPr>
              <a:t> double-quoted string! </a:t>
            </a:r>
            <a:r>
              <a:rPr lang="en-US" i="1" dirty="0">
                <a:solidFill>
                  <a:srgbClr val="0F7C0F"/>
                </a:solidFill>
                <a:latin typeface="DejaVuSansMono-Oblique"/>
              </a:rPr>
              <a:t># =&gt; general double-quoted string</a:t>
            </a:r>
          </a:p>
          <a:p>
            <a:r>
              <a:rPr lang="en-US" i="1" dirty="0">
                <a:solidFill>
                  <a:srgbClr val="191191"/>
                </a:solidFill>
                <a:latin typeface="DejaVuSansMono-Oblique"/>
              </a:rPr>
              <a:t>%Q{Seconds/day: </a:t>
            </a:r>
            <a:r>
              <a:rPr lang="en-US" dirty="0">
                <a:solidFill>
                  <a:srgbClr val="000000"/>
                </a:solidFill>
                <a:latin typeface="DejaVuSansMono"/>
              </a:rPr>
              <a:t>#{24*60*60}</a:t>
            </a:r>
            <a:r>
              <a:rPr lang="en-US" i="1" dirty="0">
                <a:solidFill>
                  <a:srgbClr val="191191"/>
                </a:solidFill>
                <a:latin typeface="DejaVuSansMono-Oblique"/>
              </a:rPr>
              <a:t>} </a:t>
            </a:r>
            <a:r>
              <a:rPr lang="en-US" i="1" dirty="0">
                <a:solidFill>
                  <a:srgbClr val="0F7C0F"/>
                </a:solidFill>
                <a:latin typeface="DejaVuSansMono-Oblique"/>
              </a:rPr>
              <a:t># =&gt; Seconds/day: 86400</a:t>
            </a:r>
          </a:p>
          <a:p>
            <a:r>
              <a:rPr lang="en-US" i="1" dirty="0">
                <a:solidFill>
                  <a:srgbClr val="191191"/>
                </a:solidFill>
                <a:latin typeface="DejaVuSansMono-Oblique"/>
              </a:rPr>
              <a:t>%!general double-quoted string! </a:t>
            </a:r>
            <a:r>
              <a:rPr lang="en-US" i="1" dirty="0">
                <a:solidFill>
                  <a:srgbClr val="0F7C0F"/>
                </a:solidFill>
                <a:latin typeface="DejaVuSansMono-Oblique"/>
              </a:rPr>
              <a:t># =&gt; general double-quoted string</a:t>
            </a:r>
          </a:p>
          <a:p>
            <a:r>
              <a:rPr lang="en-US" i="1" dirty="0">
                <a:solidFill>
                  <a:srgbClr val="191191"/>
                </a:solidFill>
                <a:latin typeface="DejaVuSansMono-Oblique"/>
              </a:rPr>
              <a:t>%{Seconds/day: </a:t>
            </a:r>
            <a:r>
              <a:rPr lang="en-US" dirty="0">
                <a:solidFill>
                  <a:srgbClr val="000000"/>
                </a:solidFill>
                <a:latin typeface="DejaVuSansMono"/>
              </a:rPr>
              <a:t>#{24*60*60}</a:t>
            </a:r>
            <a:r>
              <a:rPr lang="en-US" i="1" dirty="0">
                <a:solidFill>
                  <a:srgbClr val="191191"/>
                </a:solidFill>
                <a:latin typeface="DejaVuSansMono-Oblique"/>
              </a:rPr>
              <a:t>} </a:t>
            </a:r>
            <a:r>
              <a:rPr lang="en-US" i="1" dirty="0">
                <a:solidFill>
                  <a:srgbClr val="0F7C0F"/>
                </a:solidFill>
                <a:latin typeface="DejaVuSansMono-Oblique"/>
              </a:rPr>
              <a:t># =&gt; Seconds/day: 86400</a:t>
            </a:r>
            <a:endParaRPr lang="es-CO" sz="11500" dirty="0"/>
          </a:p>
        </p:txBody>
      </p:sp>
    </p:spTree>
    <p:extLst>
      <p:ext uri="{BB962C8B-B14F-4D97-AF65-F5344CB8AC3E}">
        <p14:creationId xmlns:p14="http://schemas.microsoft.com/office/powerpoint/2010/main" val="35906796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4F7F87-711F-4720-98EC-2D9CD8CCD00F}"/>
              </a:ext>
            </a:extLst>
          </p:cNvPr>
          <p:cNvSpPr>
            <a:spLocks noGrp="1"/>
          </p:cNvSpPr>
          <p:nvPr>
            <p:ph type="title"/>
          </p:nvPr>
        </p:nvSpPr>
        <p:spPr/>
        <p:txBody>
          <a:bodyPr/>
          <a:lstStyle/>
          <a:p>
            <a:r>
              <a:rPr lang="es-CO" dirty="0" err="1">
                <a:latin typeface="Helvetica" panose="020B0604020202020204" pitchFamily="34" charset="0"/>
                <a:cs typeface="Helvetica" panose="020B0604020202020204" pitchFamily="34" charset="0"/>
              </a:rPr>
              <a:t>Strings</a:t>
            </a:r>
            <a:endParaRPr lang="es-CO" dirty="0">
              <a:latin typeface="Helvetica" panose="020B0604020202020204" pitchFamily="34" charset="0"/>
              <a:cs typeface="Helvetica" panose="020B0604020202020204" pitchFamily="34" charset="0"/>
            </a:endParaRPr>
          </a:p>
        </p:txBody>
      </p:sp>
      <p:sp>
        <p:nvSpPr>
          <p:cNvPr id="4" name="Rectángulo 3">
            <a:extLst>
              <a:ext uri="{FF2B5EF4-FFF2-40B4-BE49-F238E27FC236}">
                <a16:creationId xmlns:a16="http://schemas.microsoft.com/office/drawing/2014/main" id="{3D873D4F-A269-4BDE-958F-4516528AC0FC}"/>
              </a:ext>
            </a:extLst>
          </p:cNvPr>
          <p:cNvSpPr/>
          <p:nvPr/>
        </p:nvSpPr>
        <p:spPr>
          <a:xfrm>
            <a:off x="2589212" y="2228671"/>
            <a:ext cx="6096000" cy="1200329"/>
          </a:xfrm>
          <a:prstGeom prst="rect">
            <a:avLst/>
          </a:prstGeom>
        </p:spPr>
        <p:txBody>
          <a:bodyPr>
            <a:spAutoFit/>
          </a:bodyPr>
          <a:lstStyle/>
          <a:p>
            <a:r>
              <a:rPr lang="es-CO" dirty="0" err="1">
                <a:solidFill>
                  <a:srgbClr val="000000"/>
                </a:solidFill>
                <a:latin typeface="DejaVuSansMono"/>
              </a:rPr>
              <a:t>string</a:t>
            </a:r>
            <a:r>
              <a:rPr lang="es-CO" dirty="0">
                <a:solidFill>
                  <a:srgbClr val="000000"/>
                </a:solidFill>
                <a:latin typeface="DejaVuSansMono"/>
              </a:rPr>
              <a:t> = </a:t>
            </a:r>
            <a:r>
              <a:rPr lang="es-CO" i="1" dirty="0">
                <a:solidFill>
                  <a:srgbClr val="191191"/>
                </a:solidFill>
                <a:latin typeface="DejaVuSansMono-Oblique"/>
              </a:rPr>
              <a:t>&lt;&lt;-</a:t>
            </a:r>
            <a:r>
              <a:rPr lang="es-CO" i="1" dirty="0" err="1">
                <a:solidFill>
                  <a:srgbClr val="191191"/>
                </a:solidFill>
                <a:latin typeface="DejaVuSansMono-Oblique"/>
              </a:rPr>
              <a:t>END_OF_STRING</a:t>
            </a:r>
            <a:endParaRPr lang="es-CO" i="1" dirty="0">
              <a:solidFill>
                <a:srgbClr val="191191"/>
              </a:solidFill>
              <a:latin typeface="DejaVuSansMono-Oblique"/>
            </a:endParaRPr>
          </a:p>
          <a:p>
            <a:r>
              <a:rPr lang="en-US" i="1" dirty="0">
                <a:solidFill>
                  <a:srgbClr val="191191"/>
                </a:solidFill>
                <a:latin typeface="DejaVuSansMono-Oblique"/>
              </a:rPr>
              <a:t>	The body of the string is the input lines up to</a:t>
            </a:r>
          </a:p>
          <a:p>
            <a:r>
              <a:rPr lang="en-US" i="1" dirty="0">
                <a:solidFill>
                  <a:srgbClr val="191191"/>
                </a:solidFill>
                <a:latin typeface="DejaVuSansMono-Oblique"/>
              </a:rPr>
              <a:t>	one starting with the same text that followed the '&lt;&lt;'</a:t>
            </a:r>
          </a:p>
          <a:p>
            <a:r>
              <a:rPr lang="es-CO" i="1" dirty="0">
                <a:solidFill>
                  <a:srgbClr val="191191"/>
                </a:solidFill>
                <a:latin typeface="DejaVuSansMono-Oblique"/>
              </a:rPr>
              <a:t>	</a:t>
            </a:r>
            <a:r>
              <a:rPr lang="es-CO" i="1" dirty="0" err="1">
                <a:solidFill>
                  <a:srgbClr val="191191"/>
                </a:solidFill>
                <a:latin typeface="DejaVuSansMono-Oblique"/>
              </a:rPr>
              <a:t>END_OF_STRING</a:t>
            </a:r>
            <a:endParaRPr lang="es-CO" sz="4800" dirty="0"/>
          </a:p>
        </p:txBody>
      </p:sp>
      <p:sp>
        <p:nvSpPr>
          <p:cNvPr id="5" name="Rectángulo 4">
            <a:extLst>
              <a:ext uri="{FF2B5EF4-FFF2-40B4-BE49-F238E27FC236}">
                <a16:creationId xmlns:a16="http://schemas.microsoft.com/office/drawing/2014/main" id="{CDD7B43E-3EB8-4762-9211-F8BAC162A9AF}"/>
              </a:ext>
            </a:extLst>
          </p:cNvPr>
          <p:cNvSpPr/>
          <p:nvPr/>
        </p:nvSpPr>
        <p:spPr>
          <a:xfrm>
            <a:off x="2589212" y="3419963"/>
            <a:ext cx="6096000" cy="2585323"/>
          </a:xfrm>
          <a:prstGeom prst="rect">
            <a:avLst/>
          </a:prstGeom>
        </p:spPr>
        <p:txBody>
          <a:bodyPr>
            <a:spAutoFit/>
          </a:bodyPr>
          <a:lstStyle/>
          <a:p>
            <a:r>
              <a:rPr lang="es-CO" dirty="0" err="1">
                <a:solidFill>
                  <a:srgbClr val="000000"/>
                </a:solidFill>
                <a:latin typeface="DejaVuSansMono"/>
              </a:rPr>
              <a:t>print</a:t>
            </a:r>
            <a:r>
              <a:rPr lang="es-CO" dirty="0">
                <a:solidFill>
                  <a:srgbClr val="000000"/>
                </a:solidFill>
                <a:latin typeface="DejaVuSansMono"/>
              </a:rPr>
              <a:t> </a:t>
            </a:r>
            <a:r>
              <a:rPr lang="es-CO" i="1" dirty="0">
                <a:solidFill>
                  <a:srgbClr val="191191"/>
                </a:solidFill>
                <a:latin typeface="DejaVuSansMono-Oblique"/>
              </a:rPr>
              <a:t>&lt;&lt;-</a:t>
            </a:r>
            <a:r>
              <a:rPr lang="es-CO" i="1" dirty="0" err="1">
                <a:solidFill>
                  <a:srgbClr val="191191"/>
                </a:solidFill>
                <a:latin typeface="DejaVuSansMono-Oblique"/>
              </a:rPr>
              <a:t>STRING1</a:t>
            </a:r>
            <a:r>
              <a:rPr lang="es-CO" dirty="0">
                <a:solidFill>
                  <a:srgbClr val="000000"/>
                </a:solidFill>
                <a:latin typeface="DejaVuSansMono"/>
              </a:rPr>
              <a:t>, </a:t>
            </a:r>
            <a:r>
              <a:rPr lang="es-CO" i="1" dirty="0">
                <a:solidFill>
                  <a:srgbClr val="191191"/>
                </a:solidFill>
                <a:latin typeface="DejaVuSansMono-Oblique"/>
              </a:rPr>
              <a:t>&lt;&lt;-</a:t>
            </a:r>
            <a:r>
              <a:rPr lang="es-CO" i="1" dirty="0" err="1">
                <a:solidFill>
                  <a:srgbClr val="191191"/>
                </a:solidFill>
                <a:latin typeface="DejaVuSansMono-Oblique"/>
              </a:rPr>
              <a:t>STRING2</a:t>
            </a:r>
            <a:endParaRPr lang="es-CO" i="1" dirty="0">
              <a:solidFill>
                <a:srgbClr val="191191"/>
              </a:solidFill>
              <a:latin typeface="DejaVuSansMono-Oblique"/>
            </a:endParaRPr>
          </a:p>
          <a:p>
            <a:r>
              <a:rPr lang="es-CO" i="1" dirty="0" err="1">
                <a:solidFill>
                  <a:srgbClr val="191191"/>
                </a:solidFill>
                <a:latin typeface="DejaVuSansMono-Oblique"/>
              </a:rPr>
              <a:t>Concat</a:t>
            </a:r>
            <a:endParaRPr lang="es-CO" i="1" dirty="0">
              <a:solidFill>
                <a:srgbClr val="191191"/>
              </a:solidFill>
              <a:latin typeface="DejaVuSansMono-Oblique"/>
            </a:endParaRPr>
          </a:p>
          <a:p>
            <a:r>
              <a:rPr lang="es-CO" i="1" dirty="0" err="1">
                <a:solidFill>
                  <a:srgbClr val="191191"/>
                </a:solidFill>
                <a:latin typeface="DejaVuSansMono-Oblique"/>
              </a:rPr>
              <a:t>STRING1</a:t>
            </a:r>
            <a:endParaRPr lang="es-CO" i="1" dirty="0">
              <a:solidFill>
                <a:srgbClr val="191191"/>
              </a:solidFill>
              <a:latin typeface="DejaVuSansMono-Oblique"/>
            </a:endParaRPr>
          </a:p>
          <a:p>
            <a:r>
              <a:rPr lang="es-CO" i="1" dirty="0">
                <a:solidFill>
                  <a:srgbClr val="191191"/>
                </a:solidFill>
                <a:latin typeface="DejaVuSansMono-Oblique"/>
              </a:rPr>
              <a:t>	</a:t>
            </a:r>
            <a:r>
              <a:rPr lang="es-CO" i="1" dirty="0" err="1">
                <a:solidFill>
                  <a:srgbClr val="191191"/>
                </a:solidFill>
                <a:latin typeface="DejaVuSansMono-Oblique"/>
              </a:rPr>
              <a:t>enate</a:t>
            </a:r>
            <a:endParaRPr lang="es-CO" i="1" dirty="0">
              <a:solidFill>
                <a:srgbClr val="191191"/>
              </a:solidFill>
              <a:latin typeface="DejaVuSansMono-Oblique"/>
            </a:endParaRPr>
          </a:p>
          <a:p>
            <a:r>
              <a:rPr lang="es-CO" i="1" dirty="0">
                <a:solidFill>
                  <a:srgbClr val="191191"/>
                </a:solidFill>
                <a:latin typeface="DejaVuSansMono-Oblique"/>
              </a:rPr>
              <a:t>	</a:t>
            </a:r>
            <a:r>
              <a:rPr lang="es-CO" i="1" dirty="0" err="1">
                <a:solidFill>
                  <a:srgbClr val="191191"/>
                </a:solidFill>
                <a:latin typeface="DejaVuSansMono-Oblique"/>
              </a:rPr>
              <a:t>STRING2</a:t>
            </a:r>
            <a:endParaRPr lang="es-CO" i="1" dirty="0">
              <a:solidFill>
                <a:srgbClr val="191191"/>
              </a:solidFill>
              <a:latin typeface="DejaVuSansMono-Oblique"/>
            </a:endParaRPr>
          </a:p>
          <a:p>
            <a:endParaRPr lang="es-CO" i="1" dirty="0">
              <a:solidFill>
                <a:srgbClr val="191191"/>
              </a:solidFill>
              <a:latin typeface="DejaVuSansMono-Oblique"/>
            </a:endParaRPr>
          </a:p>
          <a:p>
            <a:r>
              <a:rPr lang="es-CO" i="1" dirty="0">
                <a:solidFill>
                  <a:srgbClr val="000000"/>
                </a:solidFill>
                <a:latin typeface="PalatinoLinotype-Italic"/>
              </a:rPr>
              <a:t>produces:</a:t>
            </a:r>
          </a:p>
          <a:p>
            <a:r>
              <a:rPr lang="es-CO" dirty="0" err="1">
                <a:solidFill>
                  <a:srgbClr val="000000"/>
                </a:solidFill>
                <a:latin typeface="DejaVuSansMono"/>
              </a:rPr>
              <a:t>Concat</a:t>
            </a:r>
            <a:endParaRPr lang="es-CO" dirty="0">
              <a:solidFill>
                <a:srgbClr val="000000"/>
              </a:solidFill>
              <a:latin typeface="DejaVuSansMono"/>
            </a:endParaRPr>
          </a:p>
          <a:p>
            <a:r>
              <a:rPr lang="es-CO" dirty="0">
                <a:solidFill>
                  <a:srgbClr val="000000"/>
                </a:solidFill>
                <a:latin typeface="DejaVuSansMono"/>
              </a:rPr>
              <a:t>	</a:t>
            </a:r>
            <a:r>
              <a:rPr lang="es-CO" dirty="0" err="1">
                <a:solidFill>
                  <a:srgbClr val="000000"/>
                </a:solidFill>
                <a:latin typeface="DejaVuSansMono"/>
              </a:rPr>
              <a:t>enate</a:t>
            </a:r>
            <a:endParaRPr lang="es-CO" sz="11500" dirty="0"/>
          </a:p>
        </p:txBody>
      </p:sp>
      <p:sp>
        <p:nvSpPr>
          <p:cNvPr id="6" name="Rectángulo 5">
            <a:extLst>
              <a:ext uri="{FF2B5EF4-FFF2-40B4-BE49-F238E27FC236}">
                <a16:creationId xmlns:a16="http://schemas.microsoft.com/office/drawing/2014/main" id="{07CECF07-6FFD-4233-82CE-AA28B4E120FC}"/>
              </a:ext>
            </a:extLst>
          </p:cNvPr>
          <p:cNvSpPr/>
          <p:nvPr/>
        </p:nvSpPr>
        <p:spPr>
          <a:xfrm>
            <a:off x="3817511" y="6233890"/>
            <a:ext cx="4594528" cy="276999"/>
          </a:xfrm>
          <a:prstGeom prst="rect">
            <a:avLst/>
          </a:prstGeom>
        </p:spPr>
        <p:txBody>
          <a:bodyPr wrap="none">
            <a:spAutoFit/>
          </a:bodyPr>
          <a:lstStyle/>
          <a:p>
            <a:r>
              <a:rPr lang="es-CO" sz="1200" dirty="0">
                <a:solidFill>
                  <a:schemeClr val="tx1">
                    <a:lumMod val="75000"/>
                    <a:lumOff val="25000"/>
                  </a:schemeClr>
                </a:solidFill>
                <a:latin typeface="Helvetica" panose="020B0604020202020204" pitchFamily="34" charset="0"/>
                <a:cs typeface="Helvetica" panose="020B0604020202020204" pitchFamily="34" charset="0"/>
              </a:rPr>
              <a:t>*"\n, </a:t>
            </a:r>
            <a:r>
              <a:rPr lang="es-CO" sz="1200" dirty="0" err="1">
                <a:solidFill>
                  <a:schemeClr val="tx1">
                    <a:lumMod val="75000"/>
                    <a:lumOff val="25000"/>
                  </a:schemeClr>
                </a:solidFill>
                <a:latin typeface="Helvetica" panose="020B0604020202020204" pitchFamily="34" charset="0"/>
                <a:cs typeface="Helvetica" panose="020B0604020202020204" pitchFamily="34" charset="0"/>
              </a:rPr>
              <a:t>File.open</a:t>
            </a:r>
            <a:r>
              <a:rPr lang="es-CO" sz="1200" dirty="0">
                <a:solidFill>
                  <a:schemeClr val="tx1">
                    <a:lumMod val="75000"/>
                    <a:lumOff val="25000"/>
                  </a:schemeClr>
                </a:solidFill>
                <a:latin typeface="Helvetica" panose="020B0604020202020204" pitchFamily="34" charset="0"/>
                <a:cs typeface="Helvetica" panose="020B0604020202020204" pitchFamily="34" charset="0"/>
              </a:rPr>
              <a:t>(), l</a:t>
            </a:r>
            <a:r>
              <a:rPr lang="en-US" sz="1200" dirty="0" err="1">
                <a:solidFill>
                  <a:schemeClr val="tx1">
                    <a:lumMod val="75000"/>
                    <a:lumOff val="25000"/>
                  </a:schemeClr>
                </a:solidFill>
                <a:latin typeface="Helvetica" panose="020B0604020202020204" pitchFamily="34" charset="0"/>
                <a:cs typeface="Helvetica" panose="020B0604020202020204" pitchFamily="34" charset="0"/>
              </a:rPr>
              <a:t>ine.chomp.split</a:t>
            </a:r>
            <a:r>
              <a:rPr lang="en-US" sz="1200" dirty="0">
                <a:solidFill>
                  <a:schemeClr val="tx1">
                    <a:lumMod val="75000"/>
                    <a:lumOff val="25000"/>
                  </a:schemeClr>
                </a:solidFill>
                <a:latin typeface="Helvetica" panose="020B0604020202020204" pitchFamily="34" charset="0"/>
                <a:cs typeface="Helvetica" panose="020B0604020202020204" pitchFamily="34" charset="0"/>
              </a:rPr>
              <a:t>(/\s*\|\s*/), </a:t>
            </a:r>
            <a:r>
              <a:rPr lang="es-CO" sz="1200" dirty="0" err="1">
                <a:solidFill>
                  <a:schemeClr val="tx1">
                    <a:lumMod val="75000"/>
                    <a:lumOff val="25000"/>
                  </a:schemeClr>
                </a:solidFill>
                <a:latin typeface="Helvetica" panose="020B0604020202020204" pitchFamily="34" charset="0"/>
                <a:cs typeface="Helvetica" panose="020B0604020202020204" pitchFamily="34" charset="0"/>
              </a:rPr>
              <a:t>name.squeeze</a:t>
            </a:r>
            <a:r>
              <a:rPr lang="es-CO" sz="1200" dirty="0">
                <a:solidFill>
                  <a:schemeClr val="tx1">
                    <a:lumMod val="75000"/>
                    <a:lumOff val="25000"/>
                  </a:schemeClr>
                </a:solidFill>
                <a:latin typeface="Helvetica" panose="020B0604020202020204" pitchFamily="34" charset="0"/>
                <a:cs typeface="Helvetica" panose="020B0604020202020204" pitchFamily="34" charset="0"/>
              </a:rPr>
              <a:t>!(" "),  "</a:t>
            </a:r>
          </a:p>
        </p:txBody>
      </p:sp>
    </p:spTree>
    <p:extLst>
      <p:ext uri="{BB962C8B-B14F-4D97-AF65-F5344CB8AC3E}">
        <p14:creationId xmlns:p14="http://schemas.microsoft.com/office/powerpoint/2010/main" val="35330149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DF81E4-F775-4A24-A7A4-86D056C55D4B}"/>
              </a:ext>
            </a:extLst>
          </p:cNvPr>
          <p:cNvSpPr>
            <a:spLocks noGrp="1"/>
          </p:cNvSpPr>
          <p:nvPr>
            <p:ph type="title"/>
          </p:nvPr>
        </p:nvSpPr>
        <p:spPr/>
        <p:txBody>
          <a:bodyPr/>
          <a:lstStyle/>
          <a:p>
            <a:r>
              <a:rPr lang="es-CO" dirty="0" err="1">
                <a:latin typeface="Helvetica" panose="020B0604020202020204" pitchFamily="34" charset="0"/>
                <a:cs typeface="Helvetica" panose="020B0604020202020204" pitchFamily="34" charset="0"/>
              </a:rPr>
              <a:t>Ranges</a:t>
            </a:r>
            <a:endParaRPr lang="es-CO" dirty="0">
              <a:latin typeface="Helvetica" panose="020B0604020202020204" pitchFamily="34" charset="0"/>
              <a:cs typeface="Helvetica" panose="020B0604020202020204" pitchFamily="34" charset="0"/>
            </a:endParaRPr>
          </a:p>
        </p:txBody>
      </p:sp>
      <p:sp>
        <p:nvSpPr>
          <p:cNvPr id="3" name="Marcador de contenido 2">
            <a:extLst>
              <a:ext uri="{FF2B5EF4-FFF2-40B4-BE49-F238E27FC236}">
                <a16:creationId xmlns:a16="http://schemas.microsoft.com/office/drawing/2014/main" id="{80D42102-8D62-4010-BD8E-1C664C952BEF}"/>
              </a:ext>
            </a:extLst>
          </p:cNvPr>
          <p:cNvSpPr>
            <a:spLocks noGrp="1"/>
          </p:cNvSpPr>
          <p:nvPr>
            <p:ph idx="1"/>
          </p:nvPr>
        </p:nvSpPr>
        <p:spPr/>
        <p:txBody>
          <a:bodyPr/>
          <a:lstStyle/>
          <a:p>
            <a:r>
              <a:rPr lang="en-US" sz="1600" dirty="0">
                <a:latin typeface="Helvetica" panose="020B0604020202020204" pitchFamily="34" charset="0"/>
                <a:cs typeface="Helvetica" panose="020B0604020202020204" pitchFamily="34" charset="0"/>
              </a:rPr>
              <a:t>sequences are created using the </a:t>
            </a:r>
            <a:r>
              <a:rPr lang="en-US" sz="1600" dirty="0">
                <a:solidFill>
                  <a:schemeClr val="accent1">
                    <a:lumMod val="60000"/>
                    <a:lumOff val="40000"/>
                  </a:schemeClr>
                </a:solidFill>
                <a:latin typeface="Helvetica" panose="020B0604020202020204" pitchFamily="34" charset="0"/>
                <a:cs typeface="Helvetica" panose="020B0604020202020204" pitchFamily="34" charset="0"/>
              </a:rPr>
              <a:t>..</a:t>
            </a:r>
            <a:r>
              <a:rPr lang="en-US" sz="1600" dirty="0">
                <a:latin typeface="Helvetica" panose="020B0604020202020204" pitchFamily="34" charset="0"/>
                <a:cs typeface="Helvetica" panose="020B0604020202020204" pitchFamily="34" charset="0"/>
              </a:rPr>
              <a:t> and </a:t>
            </a:r>
            <a:r>
              <a:rPr lang="en-US" sz="1600" dirty="0">
                <a:solidFill>
                  <a:schemeClr val="accent1">
                    <a:lumMod val="60000"/>
                    <a:lumOff val="40000"/>
                  </a:schemeClr>
                </a:solidFill>
                <a:latin typeface="Helvetica" panose="020B0604020202020204" pitchFamily="34" charset="0"/>
                <a:cs typeface="Helvetica" panose="020B0604020202020204" pitchFamily="34" charset="0"/>
              </a:rPr>
              <a:t>...</a:t>
            </a:r>
            <a:r>
              <a:rPr lang="en-US" sz="1600" dirty="0">
                <a:latin typeface="Helvetica" panose="020B0604020202020204" pitchFamily="34" charset="0"/>
                <a:cs typeface="Helvetica" panose="020B0604020202020204" pitchFamily="34" charset="0"/>
              </a:rPr>
              <a:t> range operators. The two-dot form creates an inclusive range, and the three-dot form creates a range that excludes the specified high value:</a:t>
            </a:r>
          </a:p>
          <a:p>
            <a:endParaRPr lang="en-US" dirty="0"/>
          </a:p>
          <a:p>
            <a:endParaRPr lang="en-US" dirty="0"/>
          </a:p>
          <a:p>
            <a:endParaRPr lang="en-US" dirty="0"/>
          </a:p>
          <a:p>
            <a:endParaRPr lang="en-US" sz="1600" dirty="0"/>
          </a:p>
          <a:p>
            <a:r>
              <a:rPr lang="en-US" sz="1600" dirty="0">
                <a:latin typeface="Helvetica" panose="020B0604020202020204" pitchFamily="34" charset="0"/>
                <a:cs typeface="Helvetica" panose="020B0604020202020204" pitchFamily="34" charset="0"/>
              </a:rPr>
              <a:t>Ranges have methods that let you iterate over them and test their contents </a:t>
            </a:r>
            <a:r>
              <a:rPr lang="en-US" dirty="0">
                <a:latin typeface="Helvetica" panose="020B0604020202020204" pitchFamily="34" charset="0"/>
                <a:cs typeface="Helvetica" panose="020B0604020202020204" pitchFamily="34" charset="0"/>
              </a:rPr>
              <a:t>in a </a:t>
            </a:r>
            <a:r>
              <a:rPr lang="en-US" sz="1600" dirty="0">
                <a:latin typeface="Helvetica" panose="020B0604020202020204" pitchFamily="34" charset="0"/>
                <a:cs typeface="Helvetica" panose="020B0604020202020204" pitchFamily="34" charset="0"/>
              </a:rPr>
              <a:t>variety of </a:t>
            </a:r>
            <a:r>
              <a:rPr lang="es-CO" sz="1600" dirty="0" err="1">
                <a:latin typeface="Helvetica" panose="020B0604020202020204" pitchFamily="34" charset="0"/>
                <a:cs typeface="Helvetica" panose="020B0604020202020204" pitchFamily="34" charset="0"/>
              </a:rPr>
              <a:t>ways</a:t>
            </a:r>
            <a:r>
              <a:rPr lang="es-CO" sz="1600" dirty="0">
                <a:latin typeface="Helvetica" panose="020B0604020202020204" pitchFamily="34" charset="0"/>
                <a:cs typeface="Helvetica" panose="020B0604020202020204" pitchFamily="34" charset="0"/>
              </a:rPr>
              <a:t>:</a:t>
            </a:r>
            <a:endParaRPr lang="es-CO" dirty="0">
              <a:latin typeface="Helvetica" panose="020B0604020202020204" pitchFamily="34" charset="0"/>
              <a:cs typeface="Helvetica" panose="020B0604020202020204" pitchFamily="34" charset="0"/>
            </a:endParaRPr>
          </a:p>
        </p:txBody>
      </p:sp>
      <p:sp>
        <p:nvSpPr>
          <p:cNvPr id="5" name="Rectángulo 4">
            <a:extLst>
              <a:ext uri="{FF2B5EF4-FFF2-40B4-BE49-F238E27FC236}">
                <a16:creationId xmlns:a16="http://schemas.microsoft.com/office/drawing/2014/main" id="{CC030434-65BD-406F-9362-3C78ED7A014F}"/>
              </a:ext>
            </a:extLst>
          </p:cNvPr>
          <p:cNvSpPr/>
          <p:nvPr/>
        </p:nvSpPr>
        <p:spPr>
          <a:xfrm>
            <a:off x="4635015" y="2942300"/>
            <a:ext cx="4572001" cy="1569660"/>
          </a:xfrm>
          <a:prstGeom prst="rect">
            <a:avLst/>
          </a:prstGeom>
        </p:spPr>
        <p:txBody>
          <a:bodyPr wrap="square">
            <a:spAutoFit/>
          </a:bodyPr>
          <a:lstStyle/>
          <a:p>
            <a:r>
              <a:rPr lang="en-US" sz="1600" dirty="0">
                <a:solidFill>
                  <a:srgbClr val="000000"/>
                </a:solidFill>
                <a:latin typeface="DejaVuSansMono"/>
              </a:rPr>
              <a:t>(1</a:t>
            </a:r>
            <a:r>
              <a:rPr lang="en-US" sz="1600" dirty="0">
                <a:solidFill>
                  <a:schemeClr val="accent1">
                    <a:lumMod val="60000"/>
                    <a:lumOff val="40000"/>
                  </a:schemeClr>
                </a:solidFill>
                <a:latin typeface="DejaVuSansMono"/>
              </a:rPr>
              <a:t>..</a:t>
            </a:r>
            <a:r>
              <a:rPr lang="en-US" sz="1600" dirty="0">
                <a:solidFill>
                  <a:srgbClr val="000000"/>
                </a:solidFill>
                <a:latin typeface="DejaVuSansMono"/>
              </a:rPr>
              <a:t>10).</a:t>
            </a:r>
            <a:r>
              <a:rPr lang="en-US" sz="1600" dirty="0" err="1">
                <a:solidFill>
                  <a:srgbClr val="000000"/>
                </a:solidFill>
                <a:latin typeface="DejaVuSansMono"/>
              </a:rPr>
              <a:t>to_a</a:t>
            </a:r>
            <a:r>
              <a:rPr lang="en-US" sz="1600" dirty="0">
                <a:solidFill>
                  <a:srgbClr val="000000"/>
                </a:solidFill>
                <a:latin typeface="DejaVuSansMono"/>
              </a:rPr>
              <a:t> </a:t>
            </a:r>
            <a:r>
              <a:rPr lang="en-US" sz="1600" i="1" dirty="0">
                <a:solidFill>
                  <a:srgbClr val="0F7C0F"/>
                </a:solidFill>
                <a:latin typeface="DejaVuSansMono-Oblique"/>
              </a:rPr>
              <a:t># =&gt; [1, 2, 3, 4, 5, 6, 7, 8, 9, 10]</a:t>
            </a:r>
          </a:p>
          <a:p>
            <a:r>
              <a:rPr lang="en-US" sz="1600" dirty="0">
                <a:solidFill>
                  <a:srgbClr val="000000"/>
                </a:solidFill>
                <a:latin typeface="DejaVuSansMono"/>
              </a:rPr>
              <a:t>(1</a:t>
            </a:r>
            <a:r>
              <a:rPr lang="en-US" sz="1600" dirty="0">
                <a:solidFill>
                  <a:schemeClr val="accent1">
                    <a:lumMod val="60000"/>
                    <a:lumOff val="40000"/>
                  </a:schemeClr>
                </a:solidFill>
                <a:latin typeface="DejaVuSansMono"/>
              </a:rPr>
              <a:t>...</a:t>
            </a:r>
            <a:r>
              <a:rPr lang="en-US" sz="1600" dirty="0">
                <a:solidFill>
                  <a:srgbClr val="000000"/>
                </a:solidFill>
                <a:latin typeface="DejaVuSansMono"/>
              </a:rPr>
              <a:t>10).</a:t>
            </a:r>
            <a:r>
              <a:rPr lang="en-US" sz="1600" dirty="0" err="1">
                <a:solidFill>
                  <a:srgbClr val="000000"/>
                </a:solidFill>
                <a:latin typeface="DejaVuSansMono"/>
              </a:rPr>
              <a:t>to_a</a:t>
            </a:r>
            <a:r>
              <a:rPr lang="en-US" sz="1600" dirty="0">
                <a:solidFill>
                  <a:srgbClr val="000000"/>
                </a:solidFill>
                <a:latin typeface="DejaVuSansMono"/>
              </a:rPr>
              <a:t> </a:t>
            </a:r>
            <a:r>
              <a:rPr lang="en-US" sz="1600" i="1" dirty="0">
                <a:solidFill>
                  <a:srgbClr val="0F7C0F"/>
                </a:solidFill>
                <a:latin typeface="DejaVuSansMono-Oblique"/>
              </a:rPr>
              <a:t># =&gt; [1, 2, 3, 4, 5, 6, 7, 8, 9]</a:t>
            </a:r>
          </a:p>
          <a:p>
            <a:r>
              <a:rPr lang="en-US" sz="1600" dirty="0">
                <a:solidFill>
                  <a:srgbClr val="000000"/>
                </a:solidFill>
                <a:latin typeface="DejaVuSansMono"/>
              </a:rPr>
              <a:t>(</a:t>
            </a:r>
            <a:r>
              <a:rPr lang="en-US" sz="1600" i="1" dirty="0">
                <a:solidFill>
                  <a:srgbClr val="191191"/>
                </a:solidFill>
                <a:latin typeface="DejaVuSansMono-Oblique"/>
              </a:rPr>
              <a:t>'</a:t>
            </a:r>
            <a:r>
              <a:rPr lang="en-US" sz="1600" i="1" dirty="0" err="1">
                <a:solidFill>
                  <a:srgbClr val="191191"/>
                </a:solidFill>
                <a:latin typeface="DejaVuSansMono-Oblique"/>
              </a:rPr>
              <a:t>bar'</a:t>
            </a:r>
            <a:r>
              <a:rPr lang="en-US" sz="1600" dirty="0" err="1">
                <a:solidFill>
                  <a:srgbClr val="000000"/>
                </a:solidFill>
                <a:latin typeface="DejaVuSansMono"/>
              </a:rPr>
              <a:t>..</a:t>
            </a:r>
            <a:r>
              <a:rPr lang="en-US" sz="1600" i="1" dirty="0" err="1">
                <a:solidFill>
                  <a:srgbClr val="191191"/>
                </a:solidFill>
                <a:latin typeface="DejaVuSansMono-Oblique"/>
              </a:rPr>
              <a:t>'bat</a:t>
            </a:r>
            <a:r>
              <a:rPr lang="en-US" sz="1600" i="1" dirty="0">
                <a:solidFill>
                  <a:srgbClr val="191191"/>
                </a:solidFill>
                <a:latin typeface="DejaVuSansMono-Oblique"/>
              </a:rPr>
              <a:t>'</a:t>
            </a:r>
            <a:r>
              <a:rPr lang="en-US" sz="1600" dirty="0">
                <a:solidFill>
                  <a:srgbClr val="000000"/>
                </a:solidFill>
                <a:latin typeface="DejaVuSansMono"/>
              </a:rPr>
              <a:t>).</a:t>
            </a:r>
            <a:r>
              <a:rPr lang="en-US" sz="1600" dirty="0" err="1">
                <a:solidFill>
                  <a:srgbClr val="000000"/>
                </a:solidFill>
                <a:latin typeface="DejaVuSansMono"/>
              </a:rPr>
              <a:t>to_a</a:t>
            </a:r>
            <a:r>
              <a:rPr lang="en-US" sz="1600" dirty="0">
                <a:solidFill>
                  <a:srgbClr val="000000"/>
                </a:solidFill>
                <a:latin typeface="DejaVuSansMono"/>
              </a:rPr>
              <a:t> </a:t>
            </a:r>
            <a:r>
              <a:rPr lang="en-US" sz="1600" i="1" dirty="0">
                <a:solidFill>
                  <a:srgbClr val="0F7C0F"/>
                </a:solidFill>
                <a:latin typeface="DejaVuSansMono-Oblique"/>
              </a:rPr>
              <a:t># =&gt; ["bar", "bas", "bat"]</a:t>
            </a:r>
          </a:p>
          <a:p>
            <a:r>
              <a:rPr lang="pt-BR" sz="1600" dirty="0" err="1">
                <a:solidFill>
                  <a:srgbClr val="000000"/>
                </a:solidFill>
                <a:latin typeface="DejaVuSansMono"/>
              </a:rPr>
              <a:t>enum</a:t>
            </a:r>
            <a:r>
              <a:rPr lang="pt-BR" sz="1600" dirty="0">
                <a:solidFill>
                  <a:srgbClr val="000000"/>
                </a:solidFill>
                <a:latin typeface="DejaVuSansMono"/>
              </a:rPr>
              <a:t> = (</a:t>
            </a:r>
            <a:r>
              <a:rPr lang="pt-BR" sz="1600" i="1" dirty="0">
                <a:solidFill>
                  <a:srgbClr val="191191"/>
                </a:solidFill>
                <a:latin typeface="DejaVuSansMono-Oblique"/>
              </a:rPr>
              <a:t>'bar'</a:t>
            </a:r>
            <a:r>
              <a:rPr lang="pt-BR" sz="1600" dirty="0">
                <a:solidFill>
                  <a:srgbClr val="000000"/>
                </a:solidFill>
                <a:latin typeface="DejaVuSansMono"/>
              </a:rPr>
              <a:t>..</a:t>
            </a:r>
            <a:r>
              <a:rPr lang="pt-BR" sz="1600" i="1" dirty="0">
                <a:solidFill>
                  <a:srgbClr val="191191"/>
                </a:solidFill>
                <a:latin typeface="DejaVuSansMono-Oblique"/>
              </a:rPr>
              <a:t>'</a:t>
            </a:r>
            <a:r>
              <a:rPr lang="pt-BR" sz="1600" i="1" dirty="0" err="1">
                <a:solidFill>
                  <a:srgbClr val="191191"/>
                </a:solidFill>
                <a:latin typeface="DejaVuSansMono-Oblique"/>
              </a:rPr>
              <a:t>bat</a:t>
            </a:r>
            <a:r>
              <a:rPr lang="pt-BR" sz="1600" i="1" dirty="0">
                <a:solidFill>
                  <a:srgbClr val="191191"/>
                </a:solidFill>
                <a:latin typeface="DejaVuSansMono-Oblique"/>
              </a:rPr>
              <a:t>'</a:t>
            </a:r>
            <a:r>
              <a:rPr lang="pt-BR" sz="1600" dirty="0">
                <a:solidFill>
                  <a:srgbClr val="000000"/>
                </a:solidFill>
                <a:latin typeface="DejaVuSansMono"/>
              </a:rPr>
              <a:t>).</a:t>
            </a:r>
            <a:r>
              <a:rPr lang="pt-BR" sz="1600" dirty="0" err="1">
                <a:solidFill>
                  <a:srgbClr val="000000"/>
                </a:solidFill>
                <a:latin typeface="DejaVuSansMono"/>
              </a:rPr>
              <a:t>to_enum</a:t>
            </a:r>
            <a:endParaRPr lang="pt-BR" sz="1600" dirty="0">
              <a:solidFill>
                <a:srgbClr val="000000"/>
              </a:solidFill>
              <a:latin typeface="DejaVuSansMono"/>
            </a:endParaRPr>
          </a:p>
          <a:p>
            <a:r>
              <a:rPr lang="es-CO" sz="1600" dirty="0" err="1">
                <a:solidFill>
                  <a:srgbClr val="000000"/>
                </a:solidFill>
                <a:latin typeface="DejaVuSansMono"/>
              </a:rPr>
              <a:t>enum.next</a:t>
            </a:r>
            <a:r>
              <a:rPr lang="es-CO" sz="1600" dirty="0">
                <a:solidFill>
                  <a:srgbClr val="000000"/>
                </a:solidFill>
                <a:latin typeface="DejaVuSansMono"/>
              </a:rPr>
              <a:t> </a:t>
            </a:r>
            <a:r>
              <a:rPr lang="es-CO" sz="1600" i="1" dirty="0">
                <a:solidFill>
                  <a:srgbClr val="0F7C0F"/>
                </a:solidFill>
                <a:latin typeface="DejaVuSansMono-Oblique"/>
              </a:rPr>
              <a:t># =&gt; "bar"</a:t>
            </a:r>
          </a:p>
          <a:p>
            <a:r>
              <a:rPr lang="es-CO" sz="1600" dirty="0" err="1">
                <a:solidFill>
                  <a:srgbClr val="000000"/>
                </a:solidFill>
                <a:latin typeface="DejaVuSansMono"/>
              </a:rPr>
              <a:t>enum.next</a:t>
            </a:r>
            <a:r>
              <a:rPr lang="es-CO" sz="1600" dirty="0">
                <a:solidFill>
                  <a:srgbClr val="000000"/>
                </a:solidFill>
                <a:latin typeface="DejaVuSansMono"/>
              </a:rPr>
              <a:t> </a:t>
            </a:r>
            <a:r>
              <a:rPr lang="es-CO" sz="1600" i="1" dirty="0">
                <a:solidFill>
                  <a:srgbClr val="0F7C0F"/>
                </a:solidFill>
                <a:latin typeface="DejaVuSansMono-Oblique"/>
              </a:rPr>
              <a:t># =&gt; "</a:t>
            </a:r>
            <a:r>
              <a:rPr lang="es-CO" sz="1600" i="1" dirty="0" err="1">
                <a:solidFill>
                  <a:srgbClr val="0F7C0F"/>
                </a:solidFill>
                <a:latin typeface="DejaVuSansMono-Oblique"/>
              </a:rPr>
              <a:t>bas</a:t>
            </a:r>
            <a:r>
              <a:rPr lang="es-CO" sz="1600" i="1" dirty="0">
                <a:solidFill>
                  <a:srgbClr val="0F7C0F"/>
                </a:solidFill>
                <a:latin typeface="DejaVuSansMono-Oblique"/>
              </a:rPr>
              <a:t>"</a:t>
            </a:r>
            <a:endParaRPr lang="es-CO" sz="4800" dirty="0"/>
          </a:p>
        </p:txBody>
      </p:sp>
      <p:sp>
        <p:nvSpPr>
          <p:cNvPr id="6" name="Rectángulo 5">
            <a:extLst>
              <a:ext uri="{FF2B5EF4-FFF2-40B4-BE49-F238E27FC236}">
                <a16:creationId xmlns:a16="http://schemas.microsoft.com/office/drawing/2014/main" id="{ED7DDF15-0BF3-462B-9121-E0B4CBB55157}"/>
              </a:ext>
            </a:extLst>
          </p:cNvPr>
          <p:cNvSpPr/>
          <p:nvPr/>
        </p:nvSpPr>
        <p:spPr>
          <a:xfrm>
            <a:off x="4635015" y="4879673"/>
            <a:ext cx="4315171" cy="1354217"/>
          </a:xfrm>
          <a:prstGeom prst="rect">
            <a:avLst/>
          </a:prstGeom>
        </p:spPr>
        <p:txBody>
          <a:bodyPr wrap="square">
            <a:spAutoFit/>
          </a:bodyPr>
          <a:lstStyle/>
          <a:p>
            <a:r>
              <a:rPr lang="es-CO" sz="1600" dirty="0" err="1">
                <a:solidFill>
                  <a:srgbClr val="000000"/>
                </a:solidFill>
                <a:latin typeface="DejaVuSansMono"/>
              </a:rPr>
              <a:t>digits</a:t>
            </a:r>
            <a:r>
              <a:rPr lang="es-CO" sz="1600" dirty="0">
                <a:solidFill>
                  <a:srgbClr val="000000"/>
                </a:solidFill>
                <a:latin typeface="DejaVuSansMono"/>
              </a:rPr>
              <a:t> = 0..9</a:t>
            </a:r>
          </a:p>
          <a:p>
            <a:r>
              <a:rPr lang="es-CO" sz="1600" dirty="0" err="1">
                <a:solidFill>
                  <a:srgbClr val="000000"/>
                </a:solidFill>
                <a:latin typeface="DejaVuSansMono"/>
              </a:rPr>
              <a:t>digits.include</a:t>
            </a:r>
            <a:r>
              <a:rPr lang="es-CO" sz="1600" dirty="0">
                <a:solidFill>
                  <a:srgbClr val="000000"/>
                </a:solidFill>
                <a:latin typeface="DejaVuSansMono"/>
              </a:rPr>
              <a:t>?(5) </a:t>
            </a:r>
            <a:r>
              <a:rPr lang="es-CO" sz="1600" i="1" dirty="0">
                <a:solidFill>
                  <a:srgbClr val="0F7C0F"/>
                </a:solidFill>
                <a:latin typeface="DejaVuSansMono-Oblique"/>
              </a:rPr>
              <a:t># =&gt; true</a:t>
            </a:r>
          </a:p>
          <a:p>
            <a:r>
              <a:rPr lang="es-CO" sz="1600" dirty="0" err="1">
                <a:solidFill>
                  <a:srgbClr val="000000"/>
                </a:solidFill>
                <a:latin typeface="DejaVuSansMono"/>
              </a:rPr>
              <a:t>digits.max</a:t>
            </a:r>
            <a:r>
              <a:rPr lang="es-CO" sz="1600" dirty="0">
                <a:solidFill>
                  <a:srgbClr val="000000"/>
                </a:solidFill>
                <a:latin typeface="DejaVuSansMono"/>
              </a:rPr>
              <a:t> </a:t>
            </a:r>
            <a:r>
              <a:rPr lang="es-CO" sz="1600" i="1" dirty="0">
                <a:solidFill>
                  <a:srgbClr val="0F7C0F"/>
                </a:solidFill>
                <a:latin typeface="DejaVuSansMono-Oblique"/>
              </a:rPr>
              <a:t># =&gt; 9</a:t>
            </a:r>
          </a:p>
          <a:p>
            <a:r>
              <a:rPr lang="es-CO" sz="1600" dirty="0" err="1">
                <a:solidFill>
                  <a:srgbClr val="000000"/>
                </a:solidFill>
                <a:latin typeface="DejaVuSansMono"/>
              </a:rPr>
              <a:t>digits.reject</a:t>
            </a:r>
            <a:r>
              <a:rPr lang="es-CO" sz="1600" dirty="0">
                <a:solidFill>
                  <a:srgbClr val="000000"/>
                </a:solidFill>
                <a:latin typeface="DejaVuSansMono"/>
              </a:rPr>
              <a:t> {|i| i &lt; 5 } </a:t>
            </a:r>
            <a:r>
              <a:rPr lang="es-CO" sz="1600" i="1" dirty="0">
                <a:solidFill>
                  <a:srgbClr val="0F7C0F"/>
                </a:solidFill>
                <a:latin typeface="DejaVuSansMono-Oblique"/>
              </a:rPr>
              <a:t># =&gt; [5, 6, 7, 8, 9]</a:t>
            </a:r>
          </a:p>
          <a:p>
            <a:r>
              <a:rPr lang="es-CO" sz="1600" dirty="0" err="1">
                <a:solidFill>
                  <a:srgbClr val="000000"/>
                </a:solidFill>
                <a:latin typeface="DejaVuSansMono"/>
              </a:rPr>
              <a:t>digits.inject</a:t>
            </a:r>
            <a:r>
              <a:rPr lang="es-CO" sz="1600" dirty="0">
                <a:solidFill>
                  <a:srgbClr val="000000"/>
                </a:solidFill>
                <a:latin typeface="DejaVuSansMono"/>
              </a:rPr>
              <a:t>(:+) </a:t>
            </a:r>
            <a:r>
              <a:rPr lang="es-CO" sz="1600" i="1" dirty="0">
                <a:solidFill>
                  <a:srgbClr val="0F7C0F"/>
                </a:solidFill>
                <a:latin typeface="DejaVuSansMono-Oblique"/>
              </a:rPr>
              <a:t># =&gt; 45</a:t>
            </a:r>
            <a:endParaRPr lang="es-CO" sz="4800" dirty="0"/>
          </a:p>
        </p:txBody>
      </p:sp>
      <p:sp>
        <p:nvSpPr>
          <p:cNvPr id="8" name="Rectángulo 7">
            <a:extLst>
              <a:ext uri="{FF2B5EF4-FFF2-40B4-BE49-F238E27FC236}">
                <a16:creationId xmlns:a16="http://schemas.microsoft.com/office/drawing/2014/main" id="{B3D1308A-8DBB-4F88-8C04-A5BD307F3E09}"/>
              </a:ext>
            </a:extLst>
          </p:cNvPr>
          <p:cNvSpPr/>
          <p:nvPr/>
        </p:nvSpPr>
        <p:spPr>
          <a:xfrm>
            <a:off x="7415919" y="3900934"/>
            <a:ext cx="184731" cy="338554"/>
          </a:xfrm>
          <a:prstGeom prst="rect">
            <a:avLst/>
          </a:prstGeom>
        </p:spPr>
        <p:txBody>
          <a:bodyPr wrap="none">
            <a:spAutoFit/>
          </a:bodyPr>
          <a:lstStyle/>
          <a:p>
            <a:endParaRPr lang="en-US" sz="1600" i="1" dirty="0">
              <a:solidFill>
                <a:srgbClr val="0F7C0F"/>
              </a:solidFill>
              <a:latin typeface="DejaVuSansMono-Oblique"/>
            </a:endParaRPr>
          </a:p>
        </p:txBody>
      </p:sp>
    </p:spTree>
    <p:extLst>
      <p:ext uri="{BB962C8B-B14F-4D97-AF65-F5344CB8AC3E}">
        <p14:creationId xmlns:p14="http://schemas.microsoft.com/office/powerpoint/2010/main" val="21186632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327E73-CD08-4366-8473-D70A5879A4A2}"/>
              </a:ext>
            </a:extLst>
          </p:cNvPr>
          <p:cNvSpPr>
            <a:spLocks noGrp="1"/>
          </p:cNvSpPr>
          <p:nvPr>
            <p:ph type="title"/>
          </p:nvPr>
        </p:nvSpPr>
        <p:spPr/>
        <p:txBody>
          <a:bodyPr/>
          <a:lstStyle/>
          <a:p>
            <a:r>
              <a:rPr lang="es-CO" dirty="0" err="1">
                <a:latin typeface="Helvetica" panose="020B0604020202020204" pitchFamily="34" charset="0"/>
                <a:cs typeface="Helvetica" panose="020B0604020202020204" pitchFamily="34" charset="0"/>
              </a:rPr>
              <a:t>Ranges</a:t>
            </a:r>
            <a:endParaRPr lang="es-CO" dirty="0">
              <a:latin typeface="Helvetica" panose="020B0604020202020204" pitchFamily="34" charset="0"/>
              <a:cs typeface="Helvetica" panose="020B0604020202020204" pitchFamily="34" charset="0"/>
            </a:endParaRPr>
          </a:p>
        </p:txBody>
      </p:sp>
      <p:sp>
        <p:nvSpPr>
          <p:cNvPr id="3" name="Marcador de contenido 2">
            <a:extLst>
              <a:ext uri="{FF2B5EF4-FFF2-40B4-BE49-F238E27FC236}">
                <a16:creationId xmlns:a16="http://schemas.microsoft.com/office/drawing/2014/main" id="{744FC4F6-2B74-4F52-89E5-0474F921F867}"/>
              </a:ext>
            </a:extLst>
          </p:cNvPr>
          <p:cNvSpPr>
            <a:spLocks noGrp="1"/>
          </p:cNvSpPr>
          <p:nvPr>
            <p:ph idx="1"/>
          </p:nvPr>
        </p:nvSpPr>
        <p:spPr/>
        <p:txBody>
          <a:bodyPr/>
          <a:lstStyle/>
          <a:p>
            <a:r>
              <a:rPr lang="es-CO" dirty="0">
                <a:latin typeface="Helvetica" panose="020B0604020202020204" pitchFamily="34" charset="0"/>
                <a:cs typeface="Helvetica" panose="020B0604020202020204" pitchFamily="34" charset="0"/>
              </a:rPr>
              <a:t>Ejemplo</a:t>
            </a:r>
          </a:p>
        </p:txBody>
      </p:sp>
      <p:sp>
        <p:nvSpPr>
          <p:cNvPr id="4" name="Rectángulo 3">
            <a:extLst>
              <a:ext uri="{FF2B5EF4-FFF2-40B4-BE49-F238E27FC236}">
                <a16:creationId xmlns:a16="http://schemas.microsoft.com/office/drawing/2014/main" id="{3C4B3057-AFD3-4D35-9490-10D31D03571D}"/>
              </a:ext>
            </a:extLst>
          </p:cNvPr>
          <p:cNvSpPr/>
          <p:nvPr/>
        </p:nvSpPr>
        <p:spPr>
          <a:xfrm>
            <a:off x="4231550" y="2133600"/>
            <a:ext cx="3728899" cy="4031873"/>
          </a:xfrm>
          <a:prstGeom prst="rect">
            <a:avLst/>
          </a:prstGeom>
        </p:spPr>
        <p:txBody>
          <a:bodyPr wrap="square">
            <a:spAutoFit/>
          </a:bodyPr>
          <a:lstStyle/>
          <a:p>
            <a:r>
              <a:rPr lang="en-US" sz="1600" dirty="0" err="1">
                <a:solidFill>
                  <a:srgbClr val="000000"/>
                </a:solidFill>
                <a:latin typeface="DejaVuSansMono"/>
              </a:rPr>
              <a:t>car_age</a:t>
            </a:r>
            <a:r>
              <a:rPr lang="en-US" sz="1600" dirty="0">
                <a:solidFill>
                  <a:srgbClr val="000000"/>
                </a:solidFill>
                <a:latin typeface="DejaVuSansMono"/>
              </a:rPr>
              <a:t> = </a:t>
            </a:r>
            <a:r>
              <a:rPr lang="en-US" sz="1600" dirty="0" err="1">
                <a:solidFill>
                  <a:srgbClr val="000000"/>
                </a:solidFill>
                <a:latin typeface="DejaVuSansMono"/>
              </a:rPr>
              <a:t>gets.to_f</a:t>
            </a:r>
            <a:r>
              <a:rPr lang="en-US" sz="1600" dirty="0">
                <a:solidFill>
                  <a:srgbClr val="000000"/>
                </a:solidFill>
                <a:latin typeface="DejaVuSansMono"/>
              </a:rPr>
              <a:t> </a:t>
            </a:r>
            <a:r>
              <a:rPr lang="en-US" sz="1600" i="1" dirty="0">
                <a:solidFill>
                  <a:srgbClr val="0F7C0F"/>
                </a:solidFill>
                <a:latin typeface="DejaVuSansMono-Oblique"/>
              </a:rPr>
              <a:t># let's assume it's 9.5</a:t>
            </a:r>
          </a:p>
          <a:p>
            <a:r>
              <a:rPr lang="es-CO" sz="1600" b="1" dirty="0">
                <a:solidFill>
                  <a:srgbClr val="91117D"/>
                </a:solidFill>
                <a:latin typeface="DejaVuSansMono-Bold"/>
              </a:rPr>
              <a:t>case </a:t>
            </a:r>
            <a:r>
              <a:rPr lang="es-CO" sz="1600" dirty="0" err="1">
                <a:solidFill>
                  <a:srgbClr val="000000"/>
                </a:solidFill>
                <a:latin typeface="DejaVuSansMono"/>
              </a:rPr>
              <a:t>car_age</a:t>
            </a:r>
            <a:endParaRPr lang="es-CO" sz="1600" dirty="0">
              <a:solidFill>
                <a:srgbClr val="000000"/>
              </a:solidFill>
              <a:latin typeface="DejaVuSansMono"/>
            </a:endParaRPr>
          </a:p>
          <a:p>
            <a:r>
              <a:rPr lang="es-CO" sz="1600" b="1" dirty="0" err="1">
                <a:solidFill>
                  <a:srgbClr val="91117D"/>
                </a:solidFill>
                <a:latin typeface="DejaVuSansMono-Bold"/>
              </a:rPr>
              <a:t>when</a:t>
            </a:r>
            <a:r>
              <a:rPr lang="es-CO" sz="1600" b="1" dirty="0">
                <a:solidFill>
                  <a:srgbClr val="91117D"/>
                </a:solidFill>
                <a:latin typeface="DejaVuSansMono-Bold"/>
              </a:rPr>
              <a:t> </a:t>
            </a:r>
            <a:r>
              <a:rPr lang="es-CO" sz="1600" dirty="0">
                <a:solidFill>
                  <a:srgbClr val="000000"/>
                </a:solidFill>
                <a:latin typeface="DejaVuSansMono"/>
              </a:rPr>
              <a:t>0..0</a:t>
            </a:r>
          </a:p>
          <a:p>
            <a:r>
              <a:rPr lang="en-US" sz="1600" dirty="0">
                <a:solidFill>
                  <a:srgbClr val="000000"/>
                </a:solidFill>
                <a:latin typeface="DejaVuSansMono"/>
              </a:rPr>
              <a:t>	puts </a:t>
            </a:r>
            <a:r>
              <a:rPr lang="en-US" sz="1600" i="1" dirty="0">
                <a:solidFill>
                  <a:srgbClr val="191191"/>
                </a:solidFill>
                <a:latin typeface="DejaVuSansMono-Oblique"/>
              </a:rPr>
              <a:t>"</a:t>
            </a:r>
            <a:r>
              <a:rPr lang="en-US" sz="1600" i="1" dirty="0" err="1">
                <a:solidFill>
                  <a:srgbClr val="191191"/>
                </a:solidFill>
                <a:latin typeface="DejaVuSansMono-Oblique"/>
              </a:rPr>
              <a:t>Mmm</a:t>
            </a:r>
            <a:r>
              <a:rPr lang="en-US" sz="1600" i="1" dirty="0">
                <a:solidFill>
                  <a:srgbClr val="191191"/>
                </a:solidFill>
                <a:latin typeface="DejaVuSansMono-Oblique"/>
              </a:rPr>
              <a:t>.. new car smell"</a:t>
            </a:r>
          </a:p>
          <a:p>
            <a:r>
              <a:rPr lang="es-CO" sz="1600" b="1" dirty="0" err="1">
                <a:solidFill>
                  <a:srgbClr val="91117D"/>
                </a:solidFill>
                <a:latin typeface="DejaVuSansMono-Bold"/>
              </a:rPr>
              <a:t>when</a:t>
            </a:r>
            <a:r>
              <a:rPr lang="es-CO" sz="1600" b="1" dirty="0">
                <a:solidFill>
                  <a:srgbClr val="91117D"/>
                </a:solidFill>
                <a:latin typeface="DejaVuSansMono-Bold"/>
              </a:rPr>
              <a:t> </a:t>
            </a:r>
            <a:r>
              <a:rPr lang="es-CO" sz="1600" dirty="0">
                <a:solidFill>
                  <a:srgbClr val="000000"/>
                </a:solidFill>
                <a:latin typeface="DejaVuSansMono"/>
              </a:rPr>
              <a:t>1..2</a:t>
            </a:r>
          </a:p>
          <a:p>
            <a:r>
              <a:rPr lang="es-CO" sz="1600" dirty="0">
                <a:solidFill>
                  <a:srgbClr val="000000"/>
                </a:solidFill>
                <a:latin typeface="DejaVuSansMono"/>
              </a:rPr>
              <a:t>	</a:t>
            </a:r>
            <a:r>
              <a:rPr lang="es-CO" sz="1600" dirty="0" err="1">
                <a:solidFill>
                  <a:srgbClr val="000000"/>
                </a:solidFill>
                <a:latin typeface="DejaVuSansMono"/>
              </a:rPr>
              <a:t>puts</a:t>
            </a:r>
            <a:r>
              <a:rPr lang="es-CO" sz="1600" dirty="0">
                <a:solidFill>
                  <a:srgbClr val="000000"/>
                </a:solidFill>
                <a:latin typeface="DejaVuSansMono"/>
              </a:rPr>
              <a:t> </a:t>
            </a:r>
            <a:r>
              <a:rPr lang="es-CO" sz="1600" i="1" dirty="0">
                <a:solidFill>
                  <a:srgbClr val="191191"/>
                </a:solidFill>
                <a:latin typeface="DejaVuSansMono-Oblique"/>
              </a:rPr>
              <a:t>"</a:t>
            </a:r>
            <a:r>
              <a:rPr lang="es-CO" sz="1600" i="1" dirty="0" err="1">
                <a:solidFill>
                  <a:srgbClr val="191191"/>
                </a:solidFill>
                <a:latin typeface="DejaVuSansMono-Oblique"/>
              </a:rPr>
              <a:t>Nice</a:t>
            </a:r>
            <a:r>
              <a:rPr lang="es-CO" sz="1600" i="1" dirty="0">
                <a:solidFill>
                  <a:srgbClr val="191191"/>
                </a:solidFill>
                <a:latin typeface="DejaVuSansMono-Oblique"/>
              </a:rPr>
              <a:t> and new"</a:t>
            </a:r>
          </a:p>
          <a:p>
            <a:r>
              <a:rPr lang="es-CO" sz="1600" b="1" dirty="0" err="1">
                <a:solidFill>
                  <a:srgbClr val="91117D"/>
                </a:solidFill>
                <a:latin typeface="DejaVuSansMono-Bold"/>
              </a:rPr>
              <a:t>when</a:t>
            </a:r>
            <a:r>
              <a:rPr lang="es-CO" sz="1600" b="1" dirty="0">
                <a:solidFill>
                  <a:srgbClr val="91117D"/>
                </a:solidFill>
                <a:latin typeface="DejaVuSansMono-Bold"/>
              </a:rPr>
              <a:t> </a:t>
            </a:r>
            <a:r>
              <a:rPr lang="es-CO" sz="1600" dirty="0">
                <a:solidFill>
                  <a:srgbClr val="000000"/>
                </a:solidFill>
                <a:latin typeface="DejaVuSansMono"/>
              </a:rPr>
              <a:t>3..9</a:t>
            </a:r>
          </a:p>
          <a:p>
            <a:r>
              <a:rPr lang="en-US" sz="1600" dirty="0">
                <a:solidFill>
                  <a:srgbClr val="000000"/>
                </a:solidFill>
                <a:latin typeface="DejaVuSansMono"/>
              </a:rPr>
              <a:t>	puts </a:t>
            </a:r>
            <a:r>
              <a:rPr lang="en-US" sz="1600" i="1" dirty="0">
                <a:solidFill>
                  <a:srgbClr val="191191"/>
                </a:solidFill>
                <a:latin typeface="DejaVuSansMono-Oblique"/>
              </a:rPr>
              <a:t>"Reliable but slightly dinged"</a:t>
            </a:r>
          </a:p>
          <a:p>
            <a:r>
              <a:rPr lang="es-CO" sz="1600" b="1" dirty="0" err="1">
                <a:solidFill>
                  <a:srgbClr val="91117D"/>
                </a:solidFill>
                <a:latin typeface="DejaVuSansMono-Bold"/>
              </a:rPr>
              <a:t>when</a:t>
            </a:r>
            <a:r>
              <a:rPr lang="es-CO" sz="1600" b="1" dirty="0">
                <a:solidFill>
                  <a:srgbClr val="91117D"/>
                </a:solidFill>
                <a:latin typeface="DejaVuSansMono-Bold"/>
              </a:rPr>
              <a:t> </a:t>
            </a:r>
            <a:r>
              <a:rPr lang="es-CO" sz="1600" dirty="0">
                <a:solidFill>
                  <a:srgbClr val="000000"/>
                </a:solidFill>
                <a:latin typeface="DejaVuSansMono"/>
              </a:rPr>
              <a:t>10..29</a:t>
            </a:r>
          </a:p>
          <a:p>
            <a:r>
              <a:rPr lang="es-CO" sz="1600" dirty="0">
                <a:solidFill>
                  <a:srgbClr val="000000"/>
                </a:solidFill>
                <a:latin typeface="DejaVuSansMono"/>
              </a:rPr>
              <a:t>	</a:t>
            </a:r>
            <a:r>
              <a:rPr lang="es-CO" sz="1600" dirty="0" err="1">
                <a:solidFill>
                  <a:srgbClr val="000000"/>
                </a:solidFill>
                <a:latin typeface="DejaVuSansMono"/>
              </a:rPr>
              <a:t>puts</a:t>
            </a:r>
            <a:r>
              <a:rPr lang="es-CO" sz="1600" dirty="0">
                <a:solidFill>
                  <a:srgbClr val="000000"/>
                </a:solidFill>
                <a:latin typeface="DejaVuSansMono"/>
              </a:rPr>
              <a:t> </a:t>
            </a:r>
            <a:r>
              <a:rPr lang="es-CO" sz="1600" i="1" dirty="0">
                <a:solidFill>
                  <a:srgbClr val="191191"/>
                </a:solidFill>
                <a:latin typeface="DejaVuSansMono-Oblique"/>
              </a:rPr>
              <a:t>"</a:t>
            </a:r>
            <a:r>
              <a:rPr lang="es-CO" sz="1600" i="1" dirty="0" err="1">
                <a:solidFill>
                  <a:srgbClr val="191191"/>
                </a:solidFill>
                <a:latin typeface="DejaVuSansMono-Oblique"/>
              </a:rPr>
              <a:t>Clunker</a:t>
            </a:r>
            <a:r>
              <a:rPr lang="es-CO" sz="1600" i="1" dirty="0">
                <a:solidFill>
                  <a:srgbClr val="191191"/>
                </a:solidFill>
                <a:latin typeface="DejaVuSansMono-Oblique"/>
              </a:rPr>
              <a:t>"</a:t>
            </a:r>
          </a:p>
          <a:p>
            <a:r>
              <a:rPr lang="es-CO" sz="1600" b="1" dirty="0" err="1">
                <a:solidFill>
                  <a:srgbClr val="91117D"/>
                </a:solidFill>
                <a:latin typeface="DejaVuSansMono-Bold"/>
              </a:rPr>
              <a:t>else</a:t>
            </a:r>
            <a:endParaRPr lang="es-CO" sz="1600" b="1" dirty="0">
              <a:solidFill>
                <a:srgbClr val="91117D"/>
              </a:solidFill>
              <a:latin typeface="DejaVuSansMono-Bold"/>
            </a:endParaRPr>
          </a:p>
          <a:p>
            <a:r>
              <a:rPr lang="es-CO" sz="1600" dirty="0">
                <a:solidFill>
                  <a:srgbClr val="000000"/>
                </a:solidFill>
                <a:latin typeface="DejaVuSansMono"/>
              </a:rPr>
              <a:t>	</a:t>
            </a:r>
            <a:r>
              <a:rPr lang="es-CO" sz="1600" dirty="0" err="1">
                <a:solidFill>
                  <a:srgbClr val="000000"/>
                </a:solidFill>
                <a:latin typeface="DejaVuSansMono"/>
              </a:rPr>
              <a:t>puts</a:t>
            </a:r>
            <a:r>
              <a:rPr lang="es-CO" sz="1600" dirty="0">
                <a:solidFill>
                  <a:srgbClr val="000000"/>
                </a:solidFill>
                <a:latin typeface="DejaVuSansMono"/>
              </a:rPr>
              <a:t> </a:t>
            </a:r>
            <a:r>
              <a:rPr lang="es-CO" sz="1600" i="1" dirty="0">
                <a:solidFill>
                  <a:srgbClr val="191191"/>
                </a:solidFill>
                <a:latin typeface="DejaVuSansMono-Oblique"/>
              </a:rPr>
              <a:t>"Vintage </a:t>
            </a:r>
            <a:r>
              <a:rPr lang="es-CO" sz="1600" i="1" dirty="0" err="1">
                <a:solidFill>
                  <a:srgbClr val="191191"/>
                </a:solidFill>
                <a:latin typeface="DejaVuSansMono-Oblique"/>
              </a:rPr>
              <a:t>gem</a:t>
            </a:r>
            <a:r>
              <a:rPr lang="es-CO" sz="1600" i="1" dirty="0">
                <a:solidFill>
                  <a:srgbClr val="191191"/>
                </a:solidFill>
                <a:latin typeface="DejaVuSansMono-Oblique"/>
              </a:rPr>
              <a:t>"</a:t>
            </a:r>
          </a:p>
          <a:p>
            <a:r>
              <a:rPr lang="es-CO" sz="1600" b="1" dirty="0" err="1">
                <a:solidFill>
                  <a:srgbClr val="91117D"/>
                </a:solidFill>
                <a:latin typeface="DejaVuSansMono-Bold"/>
              </a:rPr>
              <a:t>End</a:t>
            </a:r>
            <a:endParaRPr lang="es-CO" sz="1600" b="1" dirty="0">
              <a:solidFill>
                <a:srgbClr val="91117D"/>
              </a:solidFill>
              <a:latin typeface="DejaVuSansMono-Bold"/>
            </a:endParaRPr>
          </a:p>
          <a:p>
            <a:endParaRPr lang="es-CO" sz="1600" b="1" dirty="0">
              <a:solidFill>
                <a:srgbClr val="91117D"/>
              </a:solidFill>
              <a:latin typeface="DejaVuSansMono-Bold"/>
            </a:endParaRPr>
          </a:p>
          <a:p>
            <a:r>
              <a:rPr lang="es-CO" sz="1600" i="1" dirty="0">
                <a:solidFill>
                  <a:srgbClr val="000000"/>
                </a:solidFill>
                <a:latin typeface="PalatinoLinotype-Italic"/>
              </a:rPr>
              <a:t>produces:</a:t>
            </a:r>
          </a:p>
          <a:p>
            <a:r>
              <a:rPr lang="es-CO" sz="1600" dirty="0">
                <a:solidFill>
                  <a:srgbClr val="000000"/>
                </a:solidFill>
                <a:latin typeface="DejaVuSansMono"/>
              </a:rPr>
              <a:t>Vintage </a:t>
            </a:r>
            <a:r>
              <a:rPr lang="es-CO" sz="1600" dirty="0" err="1">
                <a:solidFill>
                  <a:srgbClr val="000000"/>
                </a:solidFill>
                <a:latin typeface="DejaVuSansMono"/>
              </a:rPr>
              <a:t>gem</a:t>
            </a:r>
            <a:endParaRPr lang="es-CO" sz="4800" dirty="0"/>
          </a:p>
        </p:txBody>
      </p:sp>
    </p:spTree>
    <p:extLst>
      <p:ext uri="{BB962C8B-B14F-4D97-AF65-F5344CB8AC3E}">
        <p14:creationId xmlns:p14="http://schemas.microsoft.com/office/powerpoint/2010/main" val="40704237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19BB3F-D91E-4E30-9532-3860B34D0B21}"/>
              </a:ext>
            </a:extLst>
          </p:cNvPr>
          <p:cNvSpPr>
            <a:spLocks noGrp="1"/>
          </p:cNvSpPr>
          <p:nvPr>
            <p:ph type="title"/>
          </p:nvPr>
        </p:nvSpPr>
        <p:spPr/>
        <p:txBody>
          <a:bodyPr/>
          <a:lstStyle/>
          <a:p>
            <a:r>
              <a:rPr lang="es-CO" dirty="0">
                <a:latin typeface="Helvetica" panose="020B0604020202020204" pitchFamily="34" charset="0"/>
                <a:cs typeface="Helvetica" panose="020B0604020202020204" pitchFamily="34" charset="0"/>
              </a:rPr>
              <a:t>Regular </a:t>
            </a:r>
            <a:r>
              <a:rPr lang="es-CO" dirty="0" err="1">
                <a:latin typeface="Helvetica" panose="020B0604020202020204" pitchFamily="34" charset="0"/>
                <a:cs typeface="Helvetica" panose="020B0604020202020204" pitchFamily="34" charset="0"/>
              </a:rPr>
              <a:t>Expressions</a:t>
            </a:r>
            <a:endParaRPr lang="es-CO" dirty="0">
              <a:latin typeface="Helvetica" panose="020B0604020202020204" pitchFamily="34" charset="0"/>
              <a:cs typeface="Helvetica" panose="020B0604020202020204" pitchFamily="34" charset="0"/>
            </a:endParaRPr>
          </a:p>
        </p:txBody>
      </p:sp>
      <p:sp>
        <p:nvSpPr>
          <p:cNvPr id="3" name="Marcador de contenido 2">
            <a:extLst>
              <a:ext uri="{FF2B5EF4-FFF2-40B4-BE49-F238E27FC236}">
                <a16:creationId xmlns:a16="http://schemas.microsoft.com/office/drawing/2014/main" id="{FA73843A-73A1-441B-9216-CA5A778901E1}"/>
              </a:ext>
            </a:extLst>
          </p:cNvPr>
          <p:cNvSpPr>
            <a:spLocks noGrp="1"/>
          </p:cNvSpPr>
          <p:nvPr>
            <p:ph idx="1"/>
          </p:nvPr>
        </p:nvSpPr>
        <p:spPr/>
        <p:txBody>
          <a:bodyPr>
            <a:normAutofit/>
          </a:bodyPr>
          <a:lstStyle/>
          <a:p>
            <a:r>
              <a:rPr lang="en-US" dirty="0">
                <a:latin typeface="Helvetica" panose="020B0604020202020204" pitchFamily="34" charset="0"/>
                <a:cs typeface="Helvetica" panose="020B0604020202020204" pitchFamily="34" charset="0"/>
              </a:rPr>
              <a:t>You can test a string to see whether it matches a pattern.</a:t>
            </a:r>
          </a:p>
          <a:p>
            <a:r>
              <a:rPr lang="en-US" dirty="0">
                <a:latin typeface="Helvetica" panose="020B0604020202020204" pitchFamily="34" charset="0"/>
                <a:cs typeface="Helvetica" panose="020B0604020202020204" pitchFamily="34" charset="0"/>
              </a:rPr>
              <a:t>You can extract from a string the sections that match all or part of a pattern.</a:t>
            </a:r>
          </a:p>
          <a:p>
            <a:r>
              <a:rPr lang="en-US" dirty="0">
                <a:latin typeface="Helvetica" panose="020B0604020202020204" pitchFamily="34" charset="0"/>
                <a:cs typeface="Helvetica" panose="020B0604020202020204" pitchFamily="34" charset="0"/>
              </a:rPr>
              <a:t>You can change the string, replacing parts that match a pattern.</a:t>
            </a:r>
          </a:p>
          <a:p>
            <a:pPr marL="0" indent="0">
              <a:buNone/>
            </a:pPr>
            <a:r>
              <a:rPr lang="en-US" dirty="0">
                <a:latin typeface="Helvetica" panose="020B0604020202020204" pitchFamily="34" charset="0"/>
                <a:cs typeface="Helvetica" panose="020B0604020202020204" pitchFamily="34" charset="0"/>
              </a:rPr>
              <a:t>Ruby provides built-in support that makes pattern matching and substitution convenient and concise. </a:t>
            </a:r>
          </a:p>
          <a:p>
            <a:pPr marL="0" indent="0">
              <a:buNone/>
            </a:pPr>
            <a:r>
              <a:rPr lang="en-US" sz="1600" dirty="0">
                <a:solidFill>
                  <a:srgbClr val="000000"/>
                </a:solidFill>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Class</a:t>
            </a:r>
            <a:r>
              <a:rPr lang="en-US" sz="1600" dirty="0">
                <a:solidFill>
                  <a:srgbClr val="000000"/>
                </a:solidFill>
                <a:latin typeface="Helvetica" panose="020B0604020202020204" pitchFamily="34" charset="0"/>
                <a:cs typeface="Helvetica" panose="020B0604020202020204" pitchFamily="34" charset="0"/>
              </a:rPr>
              <a:t> </a:t>
            </a:r>
            <a:r>
              <a:rPr lang="es-CO" sz="1600" dirty="0" err="1">
                <a:solidFill>
                  <a:srgbClr val="000000"/>
                </a:solidFill>
                <a:latin typeface="Helvetica" panose="020B0604020202020204" pitchFamily="34" charset="0"/>
                <a:cs typeface="Helvetica" panose="020B0604020202020204" pitchFamily="34" charset="0"/>
              </a:rPr>
              <a:t>Regexp.new</a:t>
            </a:r>
            <a:r>
              <a:rPr lang="es-CO" sz="1600" dirty="0">
                <a:solidFill>
                  <a:srgbClr val="000000"/>
                </a:solidFill>
                <a:latin typeface="Helvetica" panose="020B0604020202020204" pitchFamily="34" charset="0"/>
                <a:cs typeface="Helvetica" panose="020B0604020202020204" pitchFamily="34" charset="0"/>
              </a:rPr>
              <a:t>(</a:t>
            </a:r>
            <a:r>
              <a:rPr lang="es-CO" sz="1600" i="1" dirty="0">
                <a:solidFill>
                  <a:srgbClr val="191191"/>
                </a:solidFill>
                <a:latin typeface="Helvetica" panose="020B0604020202020204" pitchFamily="34" charset="0"/>
                <a:cs typeface="Helvetica" panose="020B0604020202020204" pitchFamily="34" charset="0"/>
              </a:rPr>
              <a:t>""</a:t>
            </a:r>
            <a:r>
              <a:rPr lang="es-CO" sz="1600" dirty="0">
                <a:solidFill>
                  <a:srgbClr val="000000"/>
                </a:solidFill>
                <a:latin typeface="Helvetica" panose="020B0604020202020204" pitchFamily="34" charset="0"/>
                <a:cs typeface="Helvetica" panose="020B0604020202020204" pitchFamily="34" charset="0"/>
              </a:rPr>
              <a:t>)</a:t>
            </a:r>
            <a:endParaRPr lang="es-CO" sz="44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5093273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4F09E1-8FEE-49C0-BC6C-D91B801F77E3}"/>
              </a:ext>
            </a:extLst>
          </p:cNvPr>
          <p:cNvSpPr>
            <a:spLocks noGrp="1"/>
          </p:cNvSpPr>
          <p:nvPr>
            <p:ph type="title"/>
          </p:nvPr>
        </p:nvSpPr>
        <p:spPr/>
        <p:txBody>
          <a:bodyPr/>
          <a:lstStyle/>
          <a:p>
            <a:r>
              <a:rPr lang="es-CO" dirty="0" err="1">
                <a:latin typeface="Helvetica" panose="020B0604020202020204" pitchFamily="34" charset="0"/>
                <a:cs typeface="Helvetica" panose="020B0604020202020204" pitchFamily="34" charset="0"/>
              </a:rPr>
              <a:t>Methods</a:t>
            </a:r>
            <a:endParaRPr lang="es-CO" dirty="0">
              <a:latin typeface="Helvetica" panose="020B0604020202020204" pitchFamily="34" charset="0"/>
              <a:cs typeface="Helvetica" panose="020B0604020202020204" pitchFamily="34" charset="0"/>
            </a:endParaRPr>
          </a:p>
        </p:txBody>
      </p:sp>
      <p:sp>
        <p:nvSpPr>
          <p:cNvPr id="3" name="Marcador de contenido 2">
            <a:extLst>
              <a:ext uri="{FF2B5EF4-FFF2-40B4-BE49-F238E27FC236}">
                <a16:creationId xmlns:a16="http://schemas.microsoft.com/office/drawing/2014/main" id="{02461F81-301F-4DA7-A01D-9FCC17FBC84A}"/>
              </a:ext>
            </a:extLst>
          </p:cNvPr>
          <p:cNvSpPr>
            <a:spLocks noGrp="1"/>
          </p:cNvSpPr>
          <p:nvPr>
            <p:ph idx="1"/>
          </p:nvPr>
        </p:nvSpPr>
        <p:spPr/>
        <p:txBody>
          <a:bodyPr/>
          <a:lstStyle/>
          <a:p>
            <a:r>
              <a:rPr lang="en-US" dirty="0">
                <a:latin typeface="Helvetica" panose="020B0604020202020204" pitchFamily="34" charset="0"/>
                <a:cs typeface="Helvetica" panose="020B0604020202020204" pitchFamily="34" charset="0"/>
              </a:rPr>
              <a:t>As we’ve seen, a method is defined using the keyword </a:t>
            </a:r>
            <a:r>
              <a:rPr lang="en-US" dirty="0">
                <a:solidFill>
                  <a:schemeClr val="accent1">
                    <a:lumMod val="60000"/>
                    <a:lumOff val="40000"/>
                  </a:schemeClr>
                </a:solidFill>
                <a:latin typeface="Helvetica" panose="020B0604020202020204" pitchFamily="34" charset="0"/>
                <a:cs typeface="Helvetica" panose="020B0604020202020204" pitchFamily="34" charset="0"/>
              </a:rPr>
              <a:t>def</a:t>
            </a:r>
            <a:r>
              <a:rPr lang="en-US" dirty="0">
                <a:latin typeface="Helvetica" panose="020B0604020202020204" pitchFamily="34" charset="0"/>
                <a:cs typeface="Helvetica" panose="020B0604020202020204" pitchFamily="34" charset="0"/>
              </a:rPr>
              <a:t>. Method names should begin with a lowercase letter or </a:t>
            </a:r>
            <a:r>
              <a:rPr lang="en-US" dirty="0" err="1">
                <a:latin typeface="Helvetica" panose="020B0604020202020204" pitchFamily="34" charset="0"/>
                <a:cs typeface="Helvetica" panose="020B0604020202020204" pitchFamily="34" charset="0"/>
              </a:rPr>
              <a:t>underscore,followed</a:t>
            </a:r>
            <a:r>
              <a:rPr lang="en-US" dirty="0">
                <a:latin typeface="Helvetica" panose="020B0604020202020204" pitchFamily="34" charset="0"/>
                <a:cs typeface="Helvetica" panose="020B0604020202020204" pitchFamily="34" charset="0"/>
              </a:rPr>
              <a:t> by letters, digits, and underscores.</a:t>
            </a:r>
          </a:p>
          <a:p>
            <a:pPr marL="0" indent="0">
              <a:buNone/>
            </a:pPr>
            <a:endParaRPr lang="en-US" sz="800" i="1" dirty="0">
              <a:solidFill>
                <a:srgbClr val="0F7C0F"/>
              </a:solidFill>
              <a:latin typeface="DejaVuSansMono-Oblique"/>
            </a:endParaRPr>
          </a:p>
        </p:txBody>
      </p:sp>
      <p:sp>
        <p:nvSpPr>
          <p:cNvPr id="4" name="Rectángulo 3">
            <a:extLst>
              <a:ext uri="{FF2B5EF4-FFF2-40B4-BE49-F238E27FC236}">
                <a16:creationId xmlns:a16="http://schemas.microsoft.com/office/drawing/2014/main" id="{AAB1C252-3CE4-4A29-BF0B-C8A60887CF30}"/>
              </a:ext>
            </a:extLst>
          </p:cNvPr>
          <p:cNvSpPr/>
          <p:nvPr/>
        </p:nvSpPr>
        <p:spPr>
          <a:xfrm>
            <a:off x="3233530" y="3908364"/>
            <a:ext cx="6321289" cy="1938992"/>
          </a:xfrm>
          <a:prstGeom prst="rect">
            <a:avLst/>
          </a:prstGeom>
        </p:spPr>
        <p:txBody>
          <a:bodyPr wrap="square">
            <a:spAutoFit/>
          </a:bodyPr>
          <a:lstStyle/>
          <a:p>
            <a:r>
              <a:rPr lang="en-US" sz="1600" b="1" dirty="0">
                <a:solidFill>
                  <a:srgbClr val="91117D"/>
                </a:solidFill>
                <a:latin typeface="DejaVuSansMono-Bold"/>
              </a:rPr>
              <a:t>def </a:t>
            </a:r>
            <a:r>
              <a:rPr lang="en-US" sz="1600" dirty="0" err="1">
                <a:solidFill>
                  <a:srgbClr val="000000"/>
                </a:solidFill>
                <a:latin typeface="DejaVuSansMono"/>
              </a:rPr>
              <a:t>cool_dude</a:t>
            </a:r>
            <a:r>
              <a:rPr lang="en-US" sz="1600" dirty="0">
                <a:solidFill>
                  <a:srgbClr val="000000"/>
                </a:solidFill>
                <a:latin typeface="DejaVuSansMono"/>
              </a:rPr>
              <a:t>(</a:t>
            </a:r>
            <a:r>
              <a:rPr lang="en-US" sz="1600" dirty="0" err="1">
                <a:solidFill>
                  <a:srgbClr val="000000"/>
                </a:solidFill>
                <a:latin typeface="DejaVuSansMono"/>
              </a:rPr>
              <a:t>arg1</a:t>
            </a:r>
            <a:r>
              <a:rPr lang="en-US" sz="1600" dirty="0">
                <a:solidFill>
                  <a:schemeClr val="accent1">
                    <a:lumMod val="60000"/>
                    <a:lumOff val="40000"/>
                  </a:schemeClr>
                </a:solidFill>
                <a:latin typeface="DejaVuSansMono"/>
              </a:rPr>
              <a:t>=</a:t>
            </a:r>
            <a:r>
              <a:rPr lang="en-US" sz="1600" i="1" dirty="0">
                <a:solidFill>
                  <a:srgbClr val="191191"/>
                </a:solidFill>
                <a:latin typeface="DejaVuSansMono-Oblique"/>
              </a:rPr>
              <a:t>"Miles"</a:t>
            </a:r>
            <a:r>
              <a:rPr lang="en-US" sz="1600" dirty="0">
                <a:solidFill>
                  <a:srgbClr val="000000"/>
                </a:solidFill>
                <a:latin typeface="DejaVuSansMono"/>
              </a:rPr>
              <a:t>, </a:t>
            </a:r>
            <a:r>
              <a:rPr lang="en-US" sz="1600" dirty="0" err="1">
                <a:solidFill>
                  <a:srgbClr val="000000"/>
                </a:solidFill>
                <a:latin typeface="DejaVuSansMono"/>
              </a:rPr>
              <a:t>arg2</a:t>
            </a:r>
            <a:r>
              <a:rPr lang="en-US" sz="1600" dirty="0">
                <a:solidFill>
                  <a:schemeClr val="accent1">
                    <a:lumMod val="60000"/>
                    <a:lumOff val="40000"/>
                  </a:schemeClr>
                </a:solidFill>
                <a:latin typeface="DejaVuSansMono"/>
              </a:rPr>
              <a:t>=</a:t>
            </a:r>
            <a:r>
              <a:rPr lang="en-US" sz="1600" i="1" dirty="0">
                <a:solidFill>
                  <a:srgbClr val="191191"/>
                </a:solidFill>
                <a:latin typeface="DejaVuSansMono-Oblique"/>
              </a:rPr>
              <a:t>"Coltrane"</a:t>
            </a:r>
            <a:r>
              <a:rPr lang="en-US" sz="1600" dirty="0">
                <a:solidFill>
                  <a:srgbClr val="000000"/>
                </a:solidFill>
                <a:latin typeface="DejaVuSansMono"/>
              </a:rPr>
              <a:t>, </a:t>
            </a:r>
            <a:r>
              <a:rPr lang="en-US" sz="1600" dirty="0" err="1">
                <a:solidFill>
                  <a:srgbClr val="000000"/>
                </a:solidFill>
                <a:latin typeface="DejaVuSansMono"/>
              </a:rPr>
              <a:t>arg3</a:t>
            </a:r>
            <a:r>
              <a:rPr lang="en-US" sz="1600" dirty="0">
                <a:solidFill>
                  <a:schemeClr val="accent1">
                    <a:lumMod val="60000"/>
                    <a:lumOff val="40000"/>
                  </a:schemeClr>
                </a:solidFill>
                <a:latin typeface="DejaVuSansMono"/>
              </a:rPr>
              <a:t>=</a:t>
            </a:r>
            <a:r>
              <a:rPr lang="en-US" sz="1600" i="1" dirty="0">
                <a:solidFill>
                  <a:srgbClr val="191191"/>
                </a:solidFill>
                <a:latin typeface="DejaVuSansMono-Oblique"/>
              </a:rPr>
              <a:t>"Roach"</a:t>
            </a:r>
            <a:r>
              <a:rPr lang="en-US" sz="1600" dirty="0">
                <a:solidFill>
                  <a:srgbClr val="000000"/>
                </a:solidFill>
                <a:latin typeface="DejaVuSansMono"/>
              </a:rPr>
              <a:t>)</a:t>
            </a:r>
          </a:p>
          <a:p>
            <a:r>
              <a:rPr lang="es-CO" sz="1600" i="1" dirty="0">
                <a:solidFill>
                  <a:srgbClr val="191191"/>
                </a:solidFill>
                <a:latin typeface="DejaVuSansMono-Oblique"/>
              </a:rPr>
              <a:t>	"</a:t>
            </a:r>
            <a:r>
              <a:rPr lang="es-CO" sz="1600" dirty="0">
                <a:solidFill>
                  <a:srgbClr val="000000"/>
                </a:solidFill>
                <a:latin typeface="DejaVuSansMono"/>
              </a:rPr>
              <a:t>#{</a:t>
            </a:r>
            <a:r>
              <a:rPr lang="es-CO" sz="1600" dirty="0" err="1">
                <a:solidFill>
                  <a:srgbClr val="000000"/>
                </a:solidFill>
                <a:latin typeface="DejaVuSansMono"/>
              </a:rPr>
              <a:t>arg1</a:t>
            </a:r>
            <a:r>
              <a:rPr lang="es-CO" sz="1600" dirty="0">
                <a:solidFill>
                  <a:srgbClr val="000000"/>
                </a:solidFill>
                <a:latin typeface="DejaVuSansMono"/>
              </a:rPr>
              <a:t>}</a:t>
            </a:r>
            <a:r>
              <a:rPr lang="es-CO" sz="1600" i="1" dirty="0">
                <a:solidFill>
                  <a:srgbClr val="191191"/>
                </a:solidFill>
                <a:latin typeface="DejaVuSansMono-Oblique"/>
              </a:rPr>
              <a:t>, </a:t>
            </a:r>
            <a:r>
              <a:rPr lang="es-CO" sz="1600" dirty="0">
                <a:solidFill>
                  <a:srgbClr val="000000"/>
                </a:solidFill>
                <a:latin typeface="DejaVuSansMono"/>
              </a:rPr>
              <a:t>#{</a:t>
            </a:r>
            <a:r>
              <a:rPr lang="es-CO" sz="1600" dirty="0" err="1">
                <a:solidFill>
                  <a:srgbClr val="000000"/>
                </a:solidFill>
                <a:latin typeface="DejaVuSansMono"/>
              </a:rPr>
              <a:t>arg2</a:t>
            </a:r>
            <a:r>
              <a:rPr lang="es-CO" sz="1600" dirty="0">
                <a:solidFill>
                  <a:srgbClr val="000000"/>
                </a:solidFill>
                <a:latin typeface="DejaVuSansMono"/>
              </a:rPr>
              <a:t>}</a:t>
            </a:r>
            <a:r>
              <a:rPr lang="es-CO" sz="1600" i="1" dirty="0">
                <a:solidFill>
                  <a:srgbClr val="191191"/>
                </a:solidFill>
                <a:latin typeface="DejaVuSansMono-Oblique"/>
              </a:rPr>
              <a:t>, </a:t>
            </a:r>
            <a:r>
              <a:rPr lang="es-CO" sz="1600" dirty="0">
                <a:solidFill>
                  <a:srgbClr val="000000"/>
                </a:solidFill>
                <a:latin typeface="DejaVuSansMono"/>
              </a:rPr>
              <a:t>#{</a:t>
            </a:r>
            <a:r>
              <a:rPr lang="es-CO" sz="1600" dirty="0" err="1">
                <a:solidFill>
                  <a:srgbClr val="000000"/>
                </a:solidFill>
                <a:latin typeface="DejaVuSansMono"/>
              </a:rPr>
              <a:t>arg3</a:t>
            </a:r>
            <a:r>
              <a:rPr lang="es-CO" sz="1600" dirty="0">
                <a:solidFill>
                  <a:srgbClr val="000000"/>
                </a:solidFill>
                <a:latin typeface="DejaVuSansMono"/>
              </a:rPr>
              <a:t>}</a:t>
            </a:r>
            <a:r>
              <a:rPr lang="es-CO" sz="1600" i="1" dirty="0">
                <a:solidFill>
                  <a:srgbClr val="191191"/>
                </a:solidFill>
                <a:latin typeface="DejaVuSansMono-Oblique"/>
              </a:rPr>
              <a:t>."</a:t>
            </a:r>
          </a:p>
          <a:p>
            <a:r>
              <a:rPr lang="es-CO" sz="1600" b="1" dirty="0" err="1">
                <a:solidFill>
                  <a:srgbClr val="91117D"/>
                </a:solidFill>
                <a:latin typeface="DejaVuSansMono-Bold"/>
              </a:rPr>
              <a:t>End</a:t>
            </a:r>
            <a:endParaRPr lang="es-CO" sz="1600" b="1" dirty="0">
              <a:solidFill>
                <a:srgbClr val="91117D"/>
              </a:solidFill>
              <a:latin typeface="DejaVuSansMono-Bold"/>
            </a:endParaRPr>
          </a:p>
          <a:p>
            <a:r>
              <a:rPr lang="es-CO" dirty="0" err="1">
                <a:solidFill>
                  <a:srgbClr val="000000"/>
                </a:solidFill>
                <a:latin typeface="DejaVuSansMono"/>
              </a:rPr>
              <a:t>cool_dude</a:t>
            </a:r>
            <a:r>
              <a:rPr lang="es-CO" dirty="0">
                <a:solidFill>
                  <a:srgbClr val="000000"/>
                </a:solidFill>
                <a:latin typeface="DejaVuSansMono"/>
              </a:rPr>
              <a:t> </a:t>
            </a:r>
            <a:r>
              <a:rPr lang="es-CO" i="1" dirty="0">
                <a:solidFill>
                  <a:srgbClr val="0F7C0F"/>
                </a:solidFill>
                <a:latin typeface="DejaVuSansMono-Oblique"/>
              </a:rPr>
              <a:t># =&gt; "Miles, </a:t>
            </a:r>
            <a:r>
              <a:rPr lang="es-CO" i="1" dirty="0" err="1">
                <a:solidFill>
                  <a:srgbClr val="0F7C0F"/>
                </a:solidFill>
                <a:latin typeface="DejaVuSansMono-Oblique"/>
              </a:rPr>
              <a:t>Coltrane</a:t>
            </a:r>
            <a:r>
              <a:rPr lang="es-CO" i="1" dirty="0">
                <a:solidFill>
                  <a:srgbClr val="0F7C0F"/>
                </a:solidFill>
                <a:latin typeface="DejaVuSansMono-Oblique"/>
              </a:rPr>
              <a:t>, </a:t>
            </a:r>
            <a:r>
              <a:rPr lang="es-CO" i="1" dirty="0" err="1">
                <a:solidFill>
                  <a:srgbClr val="0F7C0F"/>
                </a:solidFill>
                <a:latin typeface="DejaVuSansMono-Oblique"/>
              </a:rPr>
              <a:t>Roach</a:t>
            </a:r>
            <a:r>
              <a:rPr lang="es-CO" i="1" dirty="0">
                <a:solidFill>
                  <a:srgbClr val="0F7C0F"/>
                </a:solidFill>
                <a:latin typeface="DejaVuSansMono-Oblique"/>
              </a:rPr>
              <a:t>."</a:t>
            </a:r>
          </a:p>
          <a:p>
            <a:r>
              <a:rPr lang="en-US" dirty="0" err="1">
                <a:solidFill>
                  <a:srgbClr val="000000"/>
                </a:solidFill>
                <a:latin typeface="DejaVuSansMono"/>
              </a:rPr>
              <a:t>cool_dude</a:t>
            </a:r>
            <a:r>
              <a:rPr lang="en-US" dirty="0">
                <a:solidFill>
                  <a:srgbClr val="000000"/>
                </a:solidFill>
                <a:latin typeface="DejaVuSansMono"/>
              </a:rPr>
              <a:t>(</a:t>
            </a:r>
            <a:r>
              <a:rPr lang="en-US" i="1" dirty="0">
                <a:solidFill>
                  <a:srgbClr val="191191"/>
                </a:solidFill>
                <a:latin typeface="DejaVuSansMono-Oblique"/>
              </a:rPr>
              <a:t>"Bart"</a:t>
            </a:r>
            <a:r>
              <a:rPr lang="en-US" dirty="0">
                <a:solidFill>
                  <a:srgbClr val="000000"/>
                </a:solidFill>
                <a:latin typeface="DejaVuSansMono"/>
              </a:rPr>
              <a:t>) </a:t>
            </a:r>
            <a:r>
              <a:rPr lang="en-US" i="1" dirty="0">
                <a:solidFill>
                  <a:srgbClr val="0F7C0F"/>
                </a:solidFill>
                <a:latin typeface="DejaVuSansMono-Oblique"/>
              </a:rPr>
              <a:t># =&gt; "Bart, Coltrane, Roach."</a:t>
            </a:r>
          </a:p>
          <a:p>
            <a:r>
              <a:rPr lang="en-US" dirty="0" err="1">
                <a:solidFill>
                  <a:srgbClr val="000000"/>
                </a:solidFill>
                <a:latin typeface="DejaVuSansMono"/>
              </a:rPr>
              <a:t>cool_dude</a:t>
            </a:r>
            <a:r>
              <a:rPr lang="en-US" dirty="0">
                <a:solidFill>
                  <a:srgbClr val="000000"/>
                </a:solidFill>
                <a:latin typeface="DejaVuSansMono"/>
              </a:rPr>
              <a:t>(</a:t>
            </a:r>
            <a:r>
              <a:rPr lang="en-US" i="1" dirty="0">
                <a:solidFill>
                  <a:srgbClr val="191191"/>
                </a:solidFill>
                <a:latin typeface="DejaVuSansMono-Oblique"/>
              </a:rPr>
              <a:t>"Bart"</a:t>
            </a:r>
            <a:r>
              <a:rPr lang="en-US" dirty="0">
                <a:solidFill>
                  <a:srgbClr val="000000"/>
                </a:solidFill>
                <a:latin typeface="DejaVuSansMono"/>
              </a:rPr>
              <a:t>, </a:t>
            </a:r>
            <a:r>
              <a:rPr lang="en-US" i="1" dirty="0">
                <a:solidFill>
                  <a:srgbClr val="191191"/>
                </a:solidFill>
                <a:latin typeface="DejaVuSansMono-Oblique"/>
              </a:rPr>
              <a:t>"Elwood"</a:t>
            </a:r>
            <a:r>
              <a:rPr lang="en-US" dirty="0">
                <a:solidFill>
                  <a:srgbClr val="000000"/>
                </a:solidFill>
                <a:latin typeface="DejaVuSansMono"/>
              </a:rPr>
              <a:t>) </a:t>
            </a:r>
            <a:r>
              <a:rPr lang="en-US" i="1" dirty="0">
                <a:solidFill>
                  <a:srgbClr val="0F7C0F"/>
                </a:solidFill>
                <a:latin typeface="DejaVuSansMono-Oblique"/>
              </a:rPr>
              <a:t># =&gt; "Bart, Elwood, Roach."</a:t>
            </a:r>
          </a:p>
          <a:p>
            <a:r>
              <a:rPr lang="es-CO" dirty="0" err="1">
                <a:solidFill>
                  <a:srgbClr val="000000"/>
                </a:solidFill>
                <a:latin typeface="DejaVuSansMono"/>
              </a:rPr>
              <a:t>cool_dude</a:t>
            </a:r>
            <a:r>
              <a:rPr lang="es-CO" dirty="0">
                <a:solidFill>
                  <a:srgbClr val="000000"/>
                </a:solidFill>
                <a:latin typeface="DejaVuSansMono"/>
              </a:rPr>
              <a:t>(</a:t>
            </a:r>
            <a:r>
              <a:rPr lang="es-CO" i="1" dirty="0">
                <a:solidFill>
                  <a:srgbClr val="191191"/>
                </a:solidFill>
                <a:latin typeface="DejaVuSansMono-Oblique"/>
              </a:rPr>
              <a:t>"Bart"</a:t>
            </a:r>
            <a:r>
              <a:rPr lang="es-CO" dirty="0">
                <a:solidFill>
                  <a:srgbClr val="000000"/>
                </a:solidFill>
                <a:latin typeface="DejaVuSansMono"/>
              </a:rPr>
              <a:t>, </a:t>
            </a:r>
            <a:r>
              <a:rPr lang="es-CO" i="1" dirty="0">
                <a:solidFill>
                  <a:srgbClr val="191191"/>
                </a:solidFill>
                <a:latin typeface="DejaVuSansMono-Oblique"/>
              </a:rPr>
              <a:t>"Elwood"</a:t>
            </a:r>
            <a:r>
              <a:rPr lang="es-CO" dirty="0">
                <a:solidFill>
                  <a:srgbClr val="000000"/>
                </a:solidFill>
                <a:latin typeface="DejaVuSansMono"/>
              </a:rPr>
              <a:t>, </a:t>
            </a:r>
            <a:r>
              <a:rPr lang="es-CO" i="1" dirty="0">
                <a:solidFill>
                  <a:srgbClr val="191191"/>
                </a:solidFill>
                <a:latin typeface="DejaVuSansMono-Oblique"/>
              </a:rPr>
              <a:t>"Linus"</a:t>
            </a:r>
            <a:r>
              <a:rPr lang="es-CO" dirty="0">
                <a:solidFill>
                  <a:srgbClr val="000000"/>
                </a:solidFill>
                <a:latin typeface="DejaVuSansMono"/>
              </a:rPr>
              <a:t>) </a:t>
            </a:r>
            <a:r>
              <a:rPr lang="es-CO" i="1" dirty="0">
                <a:solidFill>
                  <a:srgbClr val="0F7C0F"/>
                </a:solidFill>
                <a:latin typeface="DejaVuSansMono-Oblique"/>
              </a:rPr>
              <a:t># =&gt; "Bart, Elwood, Linus."</a:t>
            </a:r>
            <a:endParaRPr lang="es-CO" sz="11500" dirty="0"/>
          </a:p>
        </p:txBody>
      </p:sp>
      <p:sp>
        <p:nvSpPr>
          <p:cNvPr id="5" name="Rectángulo 4">
            <a:extLst>
              <a:ext uri="{FF2B5EF4-FFF2-40B4-BE49-F238E27FC236}">
                <a16:creationId xmlns:a16="http://schemas.microsoft.com/office/drawing/2014/main" id="{DAD11ABA-4720-40E7-9C8C-C4B815FB4363}"/>
              </a:ext>
            </a:extLst>
          </p:cNvPr>
          <p:cNvSpPr/>
          <p:nvPr/>
        </p:nvSpPr>
        <p:spPr>
          <a:xfrm>
            <a:off x="3233530" y="3013501"/>
            <a:ext cx="4002157" cy="830997"/>
          </a:xfrm>
          <a:prstGeom prst="rect">
            <a:avLst/>
          </a:prstGeom>
        </p:spPr>
        <p:txBody>
          <a:bodyPr wrap="square">
            <a:spAutoFit/>
          </a:bodyPr>
          <a:lstStyle/>
          <a:p>
            <a:r>
              <a:rPr lang="en-US" sz="1600" b="1" dirty="0">
                <a:solidFill>
                  <a:srgbClr val="91117D"/>
                </a:solidFill>
                <a:latin typeface="DejaVuSansMono-Bold"/>
              </a:rPr>
              <a:t>def </a:t>
            </a:r>
            <a:r>
              <a:rPr lang="en-US" sz="1600" dirty="0" err="1">
                <a:solidFill>
                  <a:srgbClr val="000000"/>
                </a:solidFill>
                <a:latin typeface="DejaVuSansMono"/>
              </a:rPr>
              <a:t>my_other_new_method</a:t>
            </a:r>
            <a:r>
              <a:rPr lang="en-US" sz="1600" dirty="0">
                <a:solidFill>
                  <a:srgbClr val="000000"/>
                </a:solidFill>
                <a:latin typeface="DejaVuSansMono"/>
              </a:rPr>
              <a:t> </a:t>
            </a:r>
            <a:r>
              <a:rPr lang="en-US" sz="1600" i="1" dirty="0">
                <a:solidFill>
                  <a:srgbClr val="0F7C0F"/>
                </a:solidFill>
                <a:latin typeface="DejaVuSansMono-Oblique"/>
              </a:rPr>
              <a:t># No arguments</a:t>
            </a:r>
          </a:p>
          <a:p>
            <a:r>
              <a:rPr lang="en-US" sz="1600" i="1" dirty="0">
                <a:solidFill>
                  <a:srgbClr val="0F7C0F"/>
                </a:solidFill>
                <a:latin typeface="DejaVuSansMono-Oblique"/>
              </a:rPr>
              <a:t># Code for the method would go here</a:t>
            </a:r>
          </a:p>
          <a:p>
            <a:r>
              <a:rPr lang="es-CO" sz="1600" b="1" dirty="0" err="1">
                <a:solidFill>
                  <a:srgbClr val="91117D"/>
                </a:solidFill>
                <a:latin typeface="DejaVuSansMono-Bold"/>
              </a:rPr>
              <a:t>end</a:t>
            </a:r>
            <a:endParaRPr lang="es-CO" sz="4800" dirty="0"/>
          </a:p>
        </p:txBody>
      </p:sp>
      <p:sp>
        <p:nvSpPr>
          <p:cNvPr id="6" name="Rectángulo 5">
            <a:extLst>
              <a:ext uri="{FF2B5EF4-FFF2-40B4-BE49-F238E27FC236}">
                <a16:creationId xmlns:a16="http://schemas.microsoft.com/office/drawing/2014/main" id="{2379A9B7-D3E3-46F0-81F8-C5A1BD5056B7}"/>
              </a:ext>
            </a:extLst>
          </p:cNvPr>
          <p:cNvSpPr/>
          <p:nvPr/>
        </p:nvSpPr>
        <p:spPr>
          <a:xfrm>
            <a:off x="5342599" y="6049224"/>
            <a:ext cx="946093" cy="276999"/>
          </a:xfrm>
          <a:prstGeom prst="rect">
            <a:avLst/>
          </a:prstGeom>
        </p:spPr>
        <p:txBody>
          <a:bodyPr wrap="none">
            <a:spAutoFit/>
          </a:bodyPr>
          <a:lstStyle/>
          <a:p>
            <a:r>
              <a:rPr lang="es-CO" sz="1200" dirty="0">
                <a:solidFill>
                  <a:schemeClr val="tx1">
                    <a:lumMod val="75000"/>
                    <a:lumOff val="25000"/>
                  </a:schemeClr>
                </a:solidFill>
                <a:latin typeface="Helvetica" panose="020B0604020202020204" pitchFamily="34" charset="0"/>
                <a:cs typeface="Helvetica" panose="020B0604020202020204" pitchFamily="34" charset="0"/>
              </a:rPr>
              <a:t>*</a:t>
            </a:r>
            <a:r>
              <a:rPr lang="es-CO" sz="1200" dirty="0" err="1">
                <a:solidFill>
                  <a:schemeClr val="tx1">
                    <a:lumMod val="75000"/>
                    <a:lumOff val="25000"/>
                  </a:schemeClr>
                </a:solidFill>
                <a:latin typeface="Helvetica" panose="020B0604020202020204" pitchFamily="34" charset="0"/>
                <a:cs typeface="Helvetica" panose="020B0604020202020204" pitchFamily="34" charset="0"/>
              </a:rPr>
              <a:t>ticket.sort</a:t>
            </a:r>
            <a:r>
              <a:rPr lang="es-CO" sz="1200" dirty="0">
                <a:solidFill>
                  <a:schemeClr val="tx1">
                    <a:lumMod val="75000"/>
                    <a:lumOff val="25000"/>
                  </a:schemeClr>
                </a:solidFill>
                <a:latin typeface="Helvetica" panose="020B0604020202020204" pitchFamily="34" charset="0"/>
                <a:cs typeface="Helvetica" panose="020B0604020202020204" pitchFamily="34" charset="0"/>
              </a:rPr>
              <a:t>!</a:t>
            </a:r>
          </a:p>
        </p:txBody>
      </p:sp>
    </p:spTree>
    <p:extLst>
      <p:ext uri="{BB962C8B-B14F-4D97-AF65-F5344CB8AC3E}">
        <p14:creationId xmlns:p14="http://schemas.microsoft.com/office/powerpoint/2010/main" val="2754779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3BA755-D76B-41BC-A237-60D33077A6D7}"/>
              </a:ext>
            </a:extLst>
          </p:cNvPr>
          <p:cNvSpPr>
            <a:spLocks noGrp="1"/>
          </p:cNvSpPr>
          <p:nvPr>
            <p:ph type="title"/>
          </p:nvPr>
        </p:nvSpPr>
        <p:spPr/>
        <p:txBody>
          <a:bodyPr/>
          <a:lstStyle/>
          <a:p>
            <a:r>
              <a:rPr lang="es-CO" dirty="0" err="1">
                <a:latin typeface="Helvetica" panose="020B0604020202020204" pitchFamily="34" charset="0"/>
                <a:cs typeface="Helvetica" panose="020B0604020202020204" pitchFamily="34" charset="0"/>
              </a:rPr>
              <a:t>Classes</a:t>
            </a:r>
            <a:r>
              <a:rPr lang="es-CO" dirty="0">
                <a:latin typeface="Helvetica" panose="020B0604020202020204" pitchFamily="34" charset="0"/>
                <a:cs typeface="Helvetica" panose="020B0604020202020204" pitchFamily="34" charset="0"/>
              </a:rPr>
              <a:t>, </a:t>
            </a:r>
            <a:r>
              <a:rPr lang="es-CO" dirty="0" err="1">
                <a:latin typeface="Helvetica" panose="020B0604020202020204" pitchFamily="34" charset="0"/>
                <a:cs typeface="Helvetica" panose="020B0604020202020204" pitchFamily="34" charset="0"/>
              </a:rPr>
              <a:t>Objects</a:t>
            </a:r>
            <a:r>
              <a:rPr lang="es-CO" dirty="0">
                <a:latin typeface="Helvetica" panose="020B0604020202020204" pitchFamily="34" charset="0"/>
                <a:cs typeface="Helvetica" panose="020B0604020202020204" pitchFamily="34" charset="0"/>
              </a:rPr>
              <a:t>, and Variables</a:t>
            </a:r>
          </a:p>
        </p:txBody>
      </p:sp>
      <p:sp>
        <p:nvSpPr>
          <p:cNvPr id="3" name="Marcador de contenido 2">
            <a:extLst>
              <a:ext uri="{FF2B5EF4-FFF2-40B4-BE49-F238E27FC236}">
                <a16:creationId xmlns:a16="http://schemas.microsoft.com/office/drawing/2014/main" id="{F36D887C-4C37-4D27-B830-60D88AD4950B}"/>
              </a:ext>
            </a:extLst>
          </p:cNvPr>
          <p:cNvSpPr>
            <a:spLocks noGrp="1"/>
          </p:cNvSpPr>
          <p:nvPr>
            <p:ph idx="1"/>
          </p:nvPr>
        </p:nvSpPr>
        <p:spPr/>
        <p:txBody>
          <a:bodyPr>
            <a:normAutofit/>
          </a:bodyPr>
          <a:lstStyle/>
          <a:p>
            <a:pPr marL="0" indent="0">
              <a:buNone/>
            </a:pPr>
            <a:r>
              <a:rPr lang="es-CO" b="1" dirty="0" err="1">
                <a:solidFill>
                  <a:srgbClr val="91117D"/>
                </a:solidFill>
                <a:latin typeface="DejaVuSansMono-Bold"/>
                <a:cs typeface="Helvetica" panose="020B0604020202020204" pitchFamily="34" charset="0"/>
              </a:rPr>
              <a:t>class</a:t>
            </a:r>
            <a:r>
              <a:rPr lang="es-CO" b="1" dirty="0">
                <a:solidFill>
                  <a:srgbClr val="91117D"/>
                </a:solidFill>
                <a:latin typeface="DejaVuSansMono-Bold"/>
                <a:cs typeface="Helvetica" panose="020B0604020202020204" pitchFamily="34" charset="0"/>
              </a:rPr>
              <a:t> </a:t>
            </a:r>
            <a:r>
              <a:rPr lang="es-CO" dirty="0" err="1">
                <a:solidFill>
                  <a:srgbClr val="000000"/>
                </a:solidFill>
                <a:latin typeface="DejaVuSansMono-Bold"/>
                <a:cs typeface="Helvetica" panose="020B0604020202020204" pitchFamily="34" charset="0"/>
              </a:rPr>
              <a:t>BookInStock</a:t>
            </a:r>
            <a:endParaRPr lang="es-CO" dirty="0">
              <a:solidFill>
                <a:srgbClr val="000000"/>
              </a:solidFill>
              <a:latin typeface="DejaVuSansMono-Bold"/>
              <a:cs typeface="Helvetica" panose="020B0604020202020204" pitchFamily="34" charset="0"/>
            </a:endParaRPr>
          </a:p>
          <a:p>
            <a:pPr marL="457200" lvl="1" indent="0">
              <a:buNone/>
            </a:pPr>
            <a:r>
              <a:rPr lang="es-CO" sz="1800" b="1" dirty="0" err="1">
                <a:solidFill>
                  <a:srgbClr val="91117D"/>
                </a:solidFill>
                <a:latin typeface="DejaVuSansMono-Bold"/>
                <a:cs typeface="Helvetica" panose="020B0604020202020204" pitchFamily="34" charset="0"/>
              </a:rPr>
              <a:t>def</a:t>
            </a:r>
            <a:r>
              <a:rPr lang="es-CO" sz="1800" b="1" dirty="0">
                <a:solidFill>
                  <a:srgbClr val="91117D"/>
                </a:solidFill>
                <a:latin typeface="DejaVuSansMono-Bold"/>
                <a:cs typeface="Helvetica" panose="020B0604020202020204" pitchFamily="34" charset="0"/>
              </a:rPr>
              <a:t> </a:t>
            </a:r>
            <a:r>
              <a:rPr lang="es-CO" sz="1800" dirty="0" err="1">
                <a:solidFill>
                  <a:srgbClr val="000000"/>
                </a:solidFill>
                <a:highlight>
                  <a:srgbClr val="FFFF00"/>
                </a:highlight>
                <a:latin typeface="DejaVuSansMono-Bold"/>
                <a:cs typeface="Helvetica" panose="020B0604020202020204" pitchFamily="34" charset="0"/>
              </a:rPr>
              <a:t>initialize</a:t>
            </a:r>
            <a:r>
              <a:rPr lang="es-CO" sz="1800" dirty="0">
                <a:solidFill>
                  <a:srgbClr val="000000"/>
                </a:solidFill>
                <a:latin typeface="DejaVuSansMono-Bold"/>
                <a:cs typeface="Helvetica" panose="020B0604020202020204" pitchFamily="34" charset="0"/>
              </a:rPr>
              <a:t>(</a:t>
            </a:r>
            <a:r>
              <a:rPr lang="es-CO" sz="1800" dirty="0" err="1">
                <a:solidFill>
                  <a:srgbClr val="000000"/>
                </a:solidFill>
                <a:latin typeface="DejaVuSansMono-Bold"/>
                <a:cs typeface="Helvetica" panose="020B0604020202020204" pitchFamily="34" charset="0"/>
              </a:rPr>
              <a:t>isbn</a:t>
            </a:r>
            <a:r>
              <a:rPr lang="es-CO" sz="1800" dirty="0">
                <a:solidFill>
                  <a:srgbClr val="000000"/>
                </a:solidFill>
                <a:latin typeface="DejaVuSansMono-Bold"/>
                <a:cs typeface="Helvetica" panose="020B0604020202020204" pitchFamily="34" charset="0"/>
              </a:rPr>
              <a:t>, </a:t>
            </a:r>
            <a:r>
              <a:rPr lang="es-CO" sz="1800" dirty="0" err="1">
                <a:solidFill>
                  <a:srgbClr val="000000"/>
                </a:solidFill>
                <a:latin typeface="DejaVuSansMono-Bold"/>
                <a:cs typeface="Helvetica" panose="020B0604020202020204" pitchFamily="34" charset="0"/>
              </a:rPr>
              <a:t>price</a:t>
            </a:r>
            <a:r>
              <a:rPr lang="es-CO" sz="1800" dirty="0">
                <a:solidFill>
                  <a:srgbClr val="000000"/>
                </a:solidFill>
                <a:latin typeface="DejaVuSansMono-Bold"/>
                <a:cs typeface="Helvetica" panose="020B0604020202020204" pitchFamily="34" charset="0"/>
              </a:rPr>
              <a:t>)</a:t>
            </a:r>
          </a:p>
          <a:p>
            <a:pPr marL="914400" lvl="2" indent="0">
              <a:buNone/>
            </a:pPr>
            <a:r>
              <a:rPr lang="es-CO" sz="1800" dirty="0">
                <a:solidFill>
                  <a:srgbClr val="000000"/>
                </a:solidFill>
                <a:latin typeface="DejaVuSansMono-Bold"/>
                <a:cs typeface="Helvetica" panose="020B0604020202020204" pitchFamily="34" charset="0"/>
              </a:rPr>
              <a:t>@</a:t>
            </a:r>
            <a:r>
              <a:rPr lang="es-CO" sz="1800" dirty="0" err="1">
                <a:solidFill>
                  <a:srgbClr val="000000"/>
                </a:solidFill>
                <a:latin typeface="DejaVuSansMono-Bold"/>
                <a:cs typeface="Helvetica" panose="020B0604020202020204" pitchFamily="34" charset="0"/>
              </a:rPr>
              <a:t>isbn</a:t>
            </a:r>
            <a:r>
              <a:rPr lang="es-CO" sz="1800" dirty="0">
                <a:solidFill>
                  <a:srgbClr val="000000"/>
                </a:solidFill>
                <a:latin typeface="DejaVuSansMono-Bold"/>
                <a:cs typeface="Helvetica" panose="020B0604020202020204" pitchFamily="34" charset="0"/>
              </a:rPr>
              <a:t> = </a:t>
            </a:r>
            <a:r>
              <a:rPr lang="es-CO" sz="1800" dirty="0" err="1">
                <a:solidFill>
                  <a:srgbClr val="000000"/>
                </a:solidFill>
                <a:latin typeface="DejaVuSansMono-Bold"/>
                <a:cs typeface="Helvetica" panose="020B0604020202020204" pitchFamily="34" charset="0"/>
              </a:rPr>
              <a:t>isbn</a:t>
            </a:r>
            <a:endParaRPr lang="es-CO" sz="1800" dirty="0">
              <a:solidFill>
                <a:srgbClr val="000000"/>
              </a:solidFill>
              <a:latin typeface="DejaVuSansMono-Bold"/>
              <a:cs typeface="Helvetica" panose="020B0604020202020204" pitchFamily="34" charset="0"/>
            </a:endParaRPr>
          </a:p>
          <a:p>
            <a:pPr marL="914400" lvl="2" indent="0">
              <a:buNone/>
            </a:pPr>
            <a:r>
              <a:rPr lang="es-CO" sz="1800" dirty="0">
                <a:solidFill>
                  <a:srgbClr val="000000"/>
                </a:solidFill>
                <a:latin typeface="DejaVuSansMono-Bold"/>
                <a:cs typeface="Helvetica" panose="020B0604020202020204" pitchFamily="34" charset="0"/>
              </a:rPr>
              <a:t>@</a:t>
            </a:r>
            <a:r>
              <a:rPr lang="es-CO" sz="1800" dirty="0" err="1">
                <a:solidFill>
                  <a:srgbClr val="000000"/>
                </a:solidFill>
                <a:latin typeface="DejaVuSansMono-Bold"/>
                <a:cs typeface="Helvetica" panose="020B0604020202020204" pitchFamily="34" charset="0"/>
              </a:rPr>
              <a:t>price</a:t>
            </a:r>
            <a:r>
              <a:rPr lang="es-CO" sz="1800" dirty="0">
                <a:solidFill>
                  <a:srgbClr val="000000"/>
                </a:solidFill>
                <a:latin typeface="DejaVuSansMono-Bold"/>
                <a:cs typeface="Helvetica" panose="020B0604020202020204" pitchFamily="34" charset="0"/>
              </a:rPr>
              <a:t> = </a:t>
            </a:r>
            <a:r>
              <a:rPr lang="es-CO" sz="1800" dirty="0" err="1">
                <a:solidFill>
                  <a:srgbClr val="000000"/>
                </a:solidFill>
                <a:latin typeface="DejaVuSansMono-Bold"/>
                <a:cs typeface="Helvetica" panose="020B0604020202020204" pitchFamily="34" charset="0"/>
              </a:rPr>
              <a:t>Float</a:t>
            </a:r>
            <a:r>
              <a:rPr lang="es-CO" sz="1800" dirty="0">
                <a:solidFill>
                  <a:srgbClr val="000000"/>
                </a:solidFill>
                <a:latin typeface="DejaVuSansMono-Bold"/>
                <a:cs typeface="Helvetica" panose="020B0604020202020204" pitchFamily="34" charset="0"/>
              </a:rPr>
              <a:t>(</a:t>
            </a:r>
            <a:r>
              <a:rPr lang="es-CO" sz="1800" dirty="0" err="1">
                <a:solidFill>
                  <a:srgbClr val="000000"/>
                </a:solidFill>
                <a:latin typeface="DejaVuSansMono-Bold"/>
                <a:cs typeface="Helvetica" panose="020B0604020202020204" pitchFamily="34" charset="0"/>
              </a:rPr>
              <a:t>price</a:t>
            </a:r>
            <a:r>
              <a:rPr lang="es-CO" sz="1800" dirty="0">
                <a:solidFill>
                  <a:srgbClr val="000000"/>
                </a:solidFill>
                <a:latin typeface="DejaVuSansMono-Bold"/>
                <a:cs typeface="Helvetica" panose="020B0604020202020204" pitchFamily="34" charset="0"/>
              </a:rPr>
              <a:t>)</a:t>
            </a:r>
          </a:p>
          <a:p>
            <a:pPr marL="457200" lvl="1" indent="0">
              <a:buNone/>
            </a:pPr>
            <a:r>
              <a:rPr lang="es-CO" sz="1800" b="1" dirty="0" err="1">
                <a:solidFill>
                  <a:srgbClr val="91117D"/>
                </a:solidFill>
                <a:latin typeface="DejaVuSansMono-Bold"/>
                <a:cs typeface="Helvetica" panose="020B0604020202020204" pitchFamily="34" charset="0"/>
              </a:rPr>
              <a:t>end</a:t>
            </a:r>
            <a:endParaRPr lang="es-CO" sz="1800" b="1" dirty="0">
              <a:solidFill>
                <a:srgbClr val="91117D"/>
              </a:solidFill>
              <a:latin typeface="DejaVuSansMono-Bold"/>
              <a:cs typeface="Helvetica" panose="020B0604020202020204" pitchFamily="34" charset="0"/>
            </a:endParaRPr>
          </a:p>
          <a:p>
            <a:pPr marL="0" indent="0">
              <a:buNone/>
            </a:pPr>
            <a:r>
              <a:rPr lang="es-CO" b="1" dirty="0" err="1">
                <a:solidFill>
                  <a:srgbClr val="91117D"/>
                </a:solidFill>
                <a:latin typeface="DejaVuSansMono-Bold"/>
                <a:cs typeface="Helvetica" panose="020B0604020202020204" pitchFamily="34" charset="0"/>
              </a:rPr>
              <a:t>end</a:t>
            </a:r>
            <a:endParaRPr lang="es-CO" b="1" dirty="0">
              <a:solidFill>
                <a:srgbClr val="91117D"/>
              </a:solidFill>
              <a:latin typeface="DejaVuSansMono-Bold"/>
              <a:cs typeface="Helvetica" panose="020B0604020202020204" pitchFamily="34" charset="0"/>
            </a:endParaRPr>
          </a:p>
          <a:p>
            <a:r>
              <a:rPr lang="en-US" dirty="0">
                <a:latin typeface="Helvetica" panose="020B0604020202020204" pitchFamily="34" charset="0"/>
                <a:cs typeface="Helvetica" panose="020B0604020202020204" pitchFamily="34" charset="0"/>
              </a:rPr>
              <a:t>initialize is a special method in Ruby programs. When you call </a:t>
            </a:r>
            <a:r>
              <a:rPr lang="en-US" dirty="0" err="1">
                <a:solidFill>
                  <a:schemeClr val="accent1">
                    <a:lumMod val="60000"/>
                    <a:lumOff val="40000"/>
                  </a:schemeClr>
                </a:solidFill>
                <a:latin typeface="Helvetica" panose="020B0604020202020204" pitchFamily="34" charset="0"/>
                <a:cs typeface="Helvetica" panose="020B0604020202020204" pitchFamily="34" charset="0"/>
              </a:rPr>
              <a:t>BookInStock.new</a:t>
            </a:r>
            <a:r>
              <a:rPr lang="en-US" dirty="0">
                <a:solidFill>
                  <a:schemeClr val="accent1">
                    <a:lumMod val="60000"/>
                    <a:lumOff val="40000"/>
                  </a:schemeClr>
                </a:solidFill>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to create a </a:t>
            </a:r>
            <a:r>
              <a:rPr lang="en-US" dirty="0" err="1">
                <a:latin typeface="Helvetica" panose="020B0604020202020204" pitchFamily="34" charset="0"/>
                <a:cs typeface="Helvetica" panose="020B0604020202020204" pitchFamily="34" charset="0"/>
              </a:rPr>
              <a:t>newobject</a:t>
            </a:r>
            <a:r>
              <a:rPr lang="en-US" dirty="0">
                <a:latin typeface="Helvetica" panose="020B0604020202020204" pitchFamily="34" charset="0"/>
                <a:cs typeface="Helvetica" panose="020B0604020202020204" pitchFamily="34" charset="0"/>
              </a:rPr>
              <a:t>, Ruby allocates some memory to hold an uninitialized object and then calls that object’s </a:t>
            </a:r>
            <a:r>
              <a:rPr lang="es-CO" dirty="0" err="1">
                <a:latin typeface="Helvetica" panose="020B0604020202020204" pitchFamily="34" charset="0"/>
                <a:cs typeface="Helvetica" panose="020B0604020202020204" pitchFamily="34" charset="0"/>
              </a:rPr>
              <a:t>initialize</a:t>
            </a:r>
            <a:r>
              <a:rPr lang="es-CO" dirty="0">
                <a:latin typeface="Helvetica" panose="020B0604020202020204" pitchFamily="34" charset="0"/>
                <a:cs typeface="Helvetica" panose="020B0604020202020204" pitchFamily="34" charset="0"/>
              </a:rPr>
              <a:t> </a:t>
            </a:r>
            <a:r>
              <a:rPr lang="es-CO" dirty="0" err="1">
                <a:latin typeface="Helvetica" panose="020B0604020202020204" pitchFamily="34" charset="0"/>
                <a:cs typeface="Helvetica" panose="020B0604020202020204" pitchFamily="34" charset="0"/>
              </a:rPr>
              <a:t>method</a:t>
            </a:r>
            <a:endParaRPr lang="es-CO" dirty="0">
              <a:latin typeface="Helvetica" panose="020B0604020202020204" pitchFamily="34" charset="0"/>
              <a:cs typeface="Helvetica" panose="020B0604020202020204" pitchFamily="34" charset="0"/>
            </a:endParaRPr>
          </a:p>
          <a:p>
            <a:pPr marL="0" indent="0">
              <a:buNone/>
            </a:pPr>
            <a:r>
              <a:rPr lang="en-US" dirty="0" err="1">
                <a:latin typeface="DejaVuSansMono-Bold"/>
                <a:cs typeface="Helvetica" panose="020B0604020202020204" pitchFamily="34" charset="0"/>
              </a:rPr>
              <a:t>b1</a:t>
            </a:r>
            <a:r>
              <a:rPr lang="en-US" dirty="0">
                <a:latin typeface="DejaVuSansMono-Bold"/>
                <a:cs typeface="Helvetica" panose="020B0604020202020204" pitchFamily="34" charset="0"/>
              </a:rPr>
              <a:t> = </a:t>
            </a:r>
            <a:r>
              <a:rPr lang="en-US" dirty="0" err="1">
                <a:solidFill>
                  <a:schemeClr val="accent1">
                    <a:lumMod val="60000"/>
                    <a:lumOff val="40000"/>
                  </a:schemeClr>
                </a:solidFill>
                <a:latin typeface="DejaVuSansMono-Bold"/>
                <a:cs typeface="Helvetica" panose="020B0604020202020204" pitchFamily="34" charset="0"/>
              </a:rPr>
              <a:t>BookInStock.new</a:t>
            </a:r>
            <a:r>
              <a:rPr lang="en-US" dirty="0">
                <a:latin typeface="DejaVuSansMono-Bold"/>
                <a:cs typeface="Helvetica" panose="020B0604020202020204" pitchFamily="34" charset="0"/>
              </a:rPr>
              <a:t>(</a:t>
            </a:r>
            <a:r>
              <a:rPr lang="en-US" i="1" dirty="0">
                <a:latin typeface="DejaVuSansMono-Bold"/>
                <a:cs typeface="Helvetica" panose="020B0604020202020204" pitchFamily="34" charset="0"/>
              </a:rPr>
              <a:t>"</a:t>
            </a:r>
            <a:r>
              <a:rPr lang="en-US" i="1" dirty="0" err="1">
                <a:latin typeface="DejaVuSansMono-Bold"/>
                <a:cs typeface="Helvetica" panose="020B0604020202020204" pitchFamily="34" charset="0"/>
              </a:rPr>
              <a:t>isbn1</a:t>
            </a:r>
            <a:r>
              <a:rPr lang="en-US" i="1" dirty="0">
                <a:latin typeface="DejaVuSansMono-Bold"/>
                <a:cs typeface="Helvetica" panose="020B0604020202020204" pitchFamily="34" charset="0"/>
              </a:rPr>
              <a:t>"</a:t>
            </a:r>
            <a:r>
              <a:rPr lang="en-US" dirty="0">
                <a:latin typeface="DejaVuSansMono-Bold"/>
                <a:cs typeface="Helvetica" panose="020B0604020202020204" pitchFamily="34" charset="0"/>
              </a:rPr>
              <a:t>, 3)</a:t>
            </a:r>
            <a:endParaRPr lang="es-CO" dirty="0">
              <a:latin typeface="DejaVuSansMono-Bold"/>
              <a:cs typeface="Helvetica" panose="020B0604020202020204" pitchFamily="34" charset="0"/>
            </a:endParaRPr>
          </a:p>
        </p:txBody>
      </p:sp>
    </p:spTree>
    <p:extLst>
      <p:ext uri="{BB962C8B-B14F-4D97-AF65-F5344CB8AC3E}">
        <p14:creationId xmlns:p14="http://schemas.microsoft.com/office/powerpoint/2010/main" val="3082073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B28826-8C3D-44CC-904B-579F015CA38B}"/>
              </a:ext>
            </a:extLst>
          </p:cNvPr>
          <p:cNvSpPr>
            <a:spLocks noGrp="1"/>
          </p:cNvSpPr>
          <p:nvPr>
            <p:ph type="title"/>
          </p:nvPr>
        </p:nvSpPr>
        <p:spPr/>
        <p:txBody>
          <a:bodyPr/>
          <a:lstStyle/>
          <a:p>
            <a:r>
              <a:rPr lang="es-CO" dirty="0" err="1">
                <a:latin typeface="Helvetica" panose="020B0604020202020204" pitchFamily="34" charset="0"/>
                <a:cs typeface="Helvetica" panose="020B0604020202020204" pitchFamily="34" charset="0"/>
              </a:rPr>
              <a:t>Methods</a:t>
            </a:r>
            <a:endParaRPr lang="es-CO" dirty="0">
              <a:latin typeface="Helvetica" panose="020B0604020202020204" pitchFamily="34" charset="0"/>
              <a:cs typeface="Helvetica" panose="020B0604020202020204" pitchFamily="34" charset="0"/>
            </a:endParaRPr>
          </a:p>
        </p:txBody>
      </p:sp>
      <p:sp>
        <p:nvSpPr>
          <p:cNvPr id="3" name="Marcador de contenido 2">
            <a:extLst>
              <a:ext uri="{FF2B5EF4-FFF2-40B4-BE49-F238E27FC236}">
                <a16:creationId xmlns:a16="http://schemas.microsoft.com/office/drawing/2014/main" id="{9B05CD1E-C4D7-48A1-A61D-CDA905E5757E}"/>
              </a:ext>
            </a:extLst>
          </p:cNvPr>
          <p:cNvSpPr>
            <a:spLocks noGrp="1"/>
          </p:cNvSpPr>
          <p:nvPr>
            <p:ph idx="1"/>
          </p:nvPr>
        </p:nvSpPr>
        <p:spPr/>
        <p:txBody>
          <a:bodyPr/>
          <a:lstStyle/>
          <a:p>
            <a:r>
              <a:rPr lang="es-CO" b="1" dirty="0">
                <a:latin typeface="Helvetica" panose="020B0604020202020204" pitchFamily="34" charset="0"/>
                <a:cs typeface="Helvetica" panose="020B0604020202020204" pitchFamily="34" charset="0"/>
              </a:rPr>
              <a:t>Variable-</a:t>
            </a:r>
            <a:r>
              <a:rPr lang="es-CO" b="1" dirty="0" err="1">
                <a:latin typeface="Helvetica" panose="020B0604020202020204" pitchFamily="34" charset="0"/>
                <a:cs typeface="Helvetica" panose="020B0604020202020204" pitchFamily="34" charset="0"/>
              </a:rPr>
              <a:t>Length</a:t>
            </a:r>
            <a:r>
              <a:rPr lang="es-CO" b="1" dirty="0">
                <a:latin typeface="Helvetica" panose="020B0604020202020204" pitchFamily="34" charset="0"/>
                <a:cs typeface="Helvetica" panose="020B0604020202020204" pitchFamily="34" charset="0"/>
              </a:rPr>
              <a:t> </a:t>
            </a:r>
            <a:r>
              <a:rPr lang="es-CO" b="1" dirty="0" err="1">
                <a:latin typeface="Helvetica" panose="020B0604020202020204" pitchFamily="34" charset="0"/>
                <a:cs typeface="Helvetica" panose="020B0604020202020204" pitchFamily="34" charset="0"/>
              </a:rPr>
              <a:t>Argument</a:t>
            </a:r>
            <a:r>
              <a:rPr lang="es-CO" b="1" dirty="0">
                <a:latin typeface="Helvetica" panose="020B0604020202020204" pitchFamily="34" charset="0"/>
                <a:cs typeface="Helvetica" panose="020B0604020202020204" pitchFamily="34" charset="0"/>
              </a:rPr>
              <a:t> </a:t>
            </a:r>
            <a:r>
              <a:rPr lang="es-CO" b="1" dirty="0" err="1">
                <a:latin typeface="Helvetica" panose="020B0604020202020204" pitchFamily="34" charset="0"/>
                <a:cs typeface="Helvetica" panose="020B0604020202020204" pitchFamily="34" charset="0"/>
              </a:rPr>
              <a:t>Lists</a:t>
            </a:r>
            <a:endParaRPr lang="es-CO" b="1" dirty="0">
              <a:latin typeface="Helvetica" panose="020B0604020202020204" pitchFamily="34" charset="0"/>
              <a:cs typeface="Helvetica" panose="020B0604020202020204" pitchFamily="34" charset="0"/>
            </a:endParaRPr>
          </a:p>
          <a:p>
            <a:pPr lvl="1"/>
            <a:r>
              <a:rPr lang="en-US" sz="1800" dirty="0">
                <a:latin typeface="Helvetica" panose="020B0604020202020204" pitchFamily="34" charset="0"/>
                <a:cs typeface="Helvetica" panose="020B0604020202020204" pitchFamily="34" charset="0"/>
              </a:rPr>
              <a:t>This is sometimes called </a:t>
            </a:r>
            <a:r>
              <a:rPr lang="en-US" sz="1800" i="1" dirty="0">
                <a:latin typeface="Helvetica" panose="020B0604020202020204" pitchFamily="34" charset="0"/>
                <a:cs typeface="Helvetica" panose="020B0604020202020204" pitchFamily="34" charset="0"/>
              </a:rPr>
              <a:t>splatting an argument </a:t>
            </a:r>
            <a:r>
              <a:rPr lang="en-US" sz="1800" dirty="0">
                <a:latin typeface="Helvetica" panose="020B0604020202020204" pitchFamily="34" charset="0"/>
                <a:cs typeface="Helvetica" panose="020B0604020202020204" pitchFamily="34" charset="0"/>
              </a:rPr>
              <a:t>(presumably because the </a:t>
            </a:r>
            <a:r>
              <a:rPr lang="en-US" sz="1800" dirty="0">
                <a:solidFill>
                  <a:schemeClr val="accent1">
                    <a:lumMod val="60000"/>
                    <a:lumOff val="40000"/>
                  </a:schemeClr>
                </a:solidFill>
                <a:latin typeface="Helvetica" panose="020B0604020202020204" pitchFamily="34" charset="0"/>
                <a:cs typeface="Helvetica" panose="020B0604020202020204" pitchFamily="34" charset="0"/>
              </a:rPr>
              <a:t>asterisk</a:t>
            </a:r>
            <a:r>
              <a:rPr lang="en-US" sz="1800" dirty="0">
                <a:latin typeface="Helvetica" panose="020B0604020202020204" pitchFamily="34" charset="0"/>
                <a:cs typeface="Helvetica" panose="020B0604020202020204" pitchFamily="34" charset="0"/>
              </a:rPr>
              <a:t> looks somewhat like a bug after hitting the windscreen of a fast-moving car).</a:t>
            </a:r>
            <a:endParaRPr lang="es-CO" sz="1800" dirty="0">
              <a:latin typeface="Helvetica" panose="020B0604020202020204" pitchFamily="34" charset="0"/>
              <a:cs typeface="Helvetica" panose="020B0604020202020204" pitchFamily="34" charset="0"/>
            </a:endParaRPr>
          </a:p>
        </p:txBody>
      </p:sp>
      <p:sp>
        <p:nvSpPr>
          <p:cNvPr id="4" name="Rectángulo 3">
            <a:extLst>
              <a:ext uri="{FF2B5EF4-FFF2-40B4-BE49-F238E27FC236}">
                <a16:creationId xmlns:a16="http://schemas.microsoft.com/office/drawing/2014/main" id="{DDE1D4AB-7F35-4C48-99EF-D20F31711F77}"/>
              </a:ext>
            </a:extLst>
          </p:cNvPr>
          <p:cNvSpPr/>
          <p:nvPr/>
        </p:nvSpPr>
        <p:spPr>
          <a:xfrm>
            <a:off x="3707364" y="3478696"/>
            <a:ext cx="6679095" cy="1754326"/>
          </a:xfrm>
          <a:prstGeom prst="rect">
            <a:avLst/>
          </a:prstGeom>
        </p:spPr>
        <p:txBody>
          <a:bodyPr wrap="square">
            <a:spAutoFit/>
          </a:bodyPr>
          <a:lstStyle/>
          <a:p>
            <a:r>
              <a:rPr lang="es-CO" b="1" dirty="0" err="1">
                <a:solidFill>
                  <a:srgbClr val="91117D"/>
                </a:solidFill>
                <a:latin typeface="DejaVuSansMono-Bold"/>
              </a:rPr>
              <a:t>def</a:t>
            </a:r>
            <a:r>
              <a:rPr lang="es-CO" b="1" dirty="0">
                <a:solidFill>
                  <a:srgbClr val="91117D"/>
                </a:solidFill>
                <a:latin typeface="DejaVuSansMono-Bold"/>
              </a:rPr>
              <a:t> </a:t>
            </a:r>
            <a:r>
              <a:rPr lang="es-CO" dirty="0" err="1">
                <a:solidFill>
                  <a:srgbClr val="000000"/>
                </a:solidFill>
                <a:latin typeface="DejaVuSansMono"/>
              </a:rPr>
              <a:t>varargs</a:t>
            </a:r>
            <a:r>
              <a:rPr lang="es-CO" dirty="0">
                <a:solidFill>
                  <a:srgbClr val="000000"/>
                </a:solidFill>
                <a:latin typeface="DejaVuSansMono"/>
              </a:rPr>
              <a:t>(</a:t>
            </a:r>
            <a:r>
              <a:rPr lang="es-CO" dirty="0" err="1">
                <a:solidFill>
                  <a:srgbClr val="000000"/>
                </a:solidFill>
                <a:latin typeface="DejaVuSansMono"/>
              </a:rPr>
              <a:t>arg1</a:t>
            </a:r>
            <a:r>
              <a:rPr lang="es-CO" dirty="0">
                <a:solidFill>
                  <a:srgbClr val="000000"/>
                </a:solidFill>
                <a:latin typeface="DejaVuSansMono"/>
              </a:rPr>
              <a:t>, </a:t>
            </a:r>
            <a:r>
              <a:rPr lang="es-CO" dirty="0">
                <a:solidFill>
                  <a:schemeClr val="accent1">
                    <a:lumMod val="60000"/>
                    <a:lumOff val="40000"/>
                  </a:schemeClr>
                </a:solidFill>
                <a:latin typeface="DejaVuSansMono"/>
              </a:rPr>
              <a:t>*</a:t>
            </a:r>
            <a:r>
              <a:rPr lang="es-CO" dirty="0" err="1">
                <a:solidFill>
                  <a:srgbClr val="000000"/>
                </a:solidFill>
                <a:latin typeface="DejaVuSansMono"/>
              </a:rPr>
              <a:t>rest</a:t>
            </a:r>
            <a:r>
              <a:rPr lang="es-CO" dirty="0">
                <a:solidFill>
                  <a:srgbClr val="000000"/>
                </a:solidFill>
                <a:latin typeface="DejaVuSansMono"/>
              </a:rPr>
              <a:t>)</a:t>
            </a:r>
          </a:p>
          <a:p>
            <a:r>
              <a:rPr lang="es-CO" i="1" dirty="0">
                <a:solidFill>
                  <a:srgbClr val="191191"/>
                </a:solidFill>
                <a:latin typeface="DejaVuSansMono-Oblique"/>
              </a:rPr>
              <a:t>	"</a:t>
            </a:r>
            <a:r>
              <a:rPr lang="es-CO" i="1" dirty="0" err="1">
                <a:solidFill>
                  <a:srgbClr val="191191"/>
                </a:solidFill>
                <a:latin typeface="DejaVuSansMono-Oblique"/>
              </a:rPr>
              <a:t>arg1</a:t>
            </a:r>
            <a:r>
              <a:rPr lang="es-CO" i="1" dirty="0">
                <a:solidFill>
                  <a:srgbClr val="191191"/>
                </a:solidFill>
                <a:latin typeface="DejaVuSansMono-Oblique"/>
              </a:rPr>
              <a:t>=</a:t>
            </a:r>
            <a:r>
              <a:rPr lang="es-CO" dirty="0">
                <a:solidFill>
                  <a:srgbClr val="000000"/>
                </a:solidFill>
                <a:latin typeface="DejaVuSansMono"/>
              </a:rPr>
              <a:t>#{</a:t>
            </a:r>
            <a:r>
              <a:rPr lang="es-CO" dirty="0" err="1">
                <a:solidFill>
                  <a:srgbClr val="000000"/>
                </a:solidFill>
                <a:latin typeface="DejaVuSansMono"/>
              </a:rPr>
              <a:t>arg1</a:t>
            </a:r>
            <a:r>
              <a:rPr lang="es-CO" dirty="0">
                <a:solidFill>
                  <a:srgbClr val="000000"/>
                </a:solidFill>
                <a:latin typeface="DejaVuSansMono"/>
              </a:rPr>
              <a:t>}</a:t>
            </a:r>
            <a:r>
              <a:rPr lang="es-CO" i="1" dirty="0">
                <a:solidFill>
                  <a:srgbClr val="191191"/>
                </a:solidFill>
                <a:latin typeface="DejaVuSansMono-Oblique"/>
              </a:rPr>
              <a:t>. </a:t>
            </a:r>
            <a:r>
              <a:rPr lang="es-CO" i="1" dirty="0" err="1">
                <a:solidFill>
                  <a:srgbClr val="191191"/>
                </a:solidFill>
                <a:latin typeface="DejaVuSansMono-Oblique"/>
              </a:rPr>
              <a:t>rest</a:t>
            </a:r>
            <a:r>
              <a:rPr lang="es-CO" i="1" dirty="0">
                <a:solidFill>
                  <a:srgbClr val="191191"/>
                </a:solidFill>
                <a:latin typeface="DejaVuSansMono-Oblique"/>
              </a:rPr>
              <a:t>=</a:t>
            </a:r>
            <a:r>
              <a:rPr lang="es-CO" dirty="0">
                <a:solidFill>
                  <a:srgbClr val="000000"/>
                </a:solidFill>
                <a:latin typeface="DejaVuSansMono"/>
              </a:rPr>
              <a:t>#{</a:t>
            </a:r>
            <a:r>
              <a:rPr lang="es-CO" dirty="0" err="1">
                <a:solidFill>
                  <a:srgbClr val="000000"/>
                </a:solidFill>
                <a:latin typeface="DejaVuSansMono"/>
              </a:rPr>
              <a:t>rest.inspect</a:t>
            </a:r>
            <a:r>
              <a:rPr lang="es-CO" dirty="0">
                <a:solidFill>
                  <a:srgbClr val="000000"/>
                </a:solidFill>
                <a:latin typeface="DejaVuSansMono"/>
              </a:rPr>
              <a:t>}</a:t>
            </a:r>
            <a:r>
              <a:rPr lang="es-CO" i="1" dirty="0">
                <a:solidFill>
                  <a:srgbClr val="191191"/>
                </a:solidFill>
                <a:latin typeface="DejaVuSansMono-Oblique"/>
              </a:rPr>
              <a:t>"</a:t>
            </a:r>
          </a:p>
          <a:p>
            <a:r>
              <a:rPr lang="es-CO" b="1" dirty="0" err="1">
                <a:solidFill>
                  <a:srgbClr val="91117D"/>
                </a:solidFill>
                <a:latin typeface="DejaVuSansMono-Bold"/>
              </a:rPr>
              <a:t>end</a:t>
            </a:r>
            <a:endParaRPr lang="es-CO" b="1" dirty="0">
              <a:solidFill>
                <a:srgbClr val="91117D"/>
              </a:solidFill>
              <a:latin typeface="DejaVuSansMono-Bold"/>
            </a:endParaRPr>
          </a:p>
          <a:p>
            <a:r>
              <a:rPr lang="en-US" dirty="0" err="1">
                <a:solidFill>
                  <a:srgbClr val="000000"/>
                </a:solidFill>
                <a:latin typeface="DejaVuSansMono"/>
              </a:rPr>
              <a:t>varargs</a:t>
            </a:r>
            <a:r>
              <a:rPr lang="en-US" dirty="0">
                <a:solidFill>
                  <a:srgbClr val="000000"/>
                </a:solidFill>
                <a:latin typeface="DejaVuSansMono"/>
              </a:rPr>
              <a:t>(</a:t>
            </a:r>
            <a:r>
              <a:rPr lang="en-US" i="1" dirty="0">
                <a:solidFill>
                  <a:srgbClr val="191191"/>
                </a:solidFill>
                <a:latin typeface="DejaVuSansMono-Oblique"/>
              </a:rPr>
              <a:t>"one"</a:t>
            </a:r>
            <a:r>
              <a:rPr lang="en-US" dirty="0">
                <a:solidFill>
                  <a:srgbClr val="000000"/>
                </a:solidFill>
                <a:latin typeface="DejaVuSansMono"/>
              </a:rPr>
              <a:t>) 			</a:t>
            </a:r>
            <a:r>
              <a:rPr lang="en-US" i="1" dirty="0">
                <a:solidFill>
                  <a:srgbClr val="0F7C0F"/>
                </a:solidFill>
                <a:latin typeface="DejaVuSansMono-Oblique"/>
              </a:rPr>
              <a:t># =&gt; </a:t>
            </a:r>
            <a:r>
              <a:rPr lang="en-US" i="1" dirty="0" err="1">
                <a:solidFill>
                  <a:srgbClr val="0F7C0F"/>
                </a:solidFill>
                <a:latin typeface="DejaVuSansMono-Oblique"/>
              </a:rPr>
              <a:t>arg1</a:t>
            </a:r>
            <a:r>
              <a:rPr lang="en-US" i="1" dirty="0">
                <a:solidFill>
                  <a:srgbClr val="0F7C0F"/>
                </a:solidFill>
                <a:latin typeface="DejaVuSansMono-Oblique"/>
              </a:rPr>
              <a:t>=one. rest=[]</a:t>
            </a:r>
          </a:p>
          <a:p>
            <a:r>
              <a:rPr lang="en-US" dirty="0" err="1">
                <a:solidFill>
                  <a:srgbClr val="000000"/>
                </a:solidFill>
                <a:latin typeface="DejaVuSansMono"/>
              </a:rPr>
              <a:t>varargs</a:t>
            </a:r>
            <a:r>
              <a:rPr lang="en-US" dirty="0">
                <a:solidFill>
                  <a:srgbClr val="000000"/>
                </a:solidFill>
                <a:latin typeface="DejaVuSansMono"/>
              </a:rPr>
              <a:t>(</a:t>
            </a:r>
            <a:r>
              <a:rPr lang="en-US" i="1" dirty="0">
                <a:solidFill>
                  <a:srgbClr val="191191"/>
                </a:solidFill>
                <a:latin typeface="DejaVuSansMono-Oblique"/>
              </a:rPr>
              <a:t>"one"</a:t>
            </a:r>
            <a:r>
              <a:rPr lang="en-US" dirty="0">
                <a:solidFill>
                  <a:srgbClr val="000000"/>
                </a:solidFill>
                <a:latin typeface="DejaVuSansMono"/>
              </a:rPr>
              <a:t>, </a:t>
            </a:r>
            <a:r>
              <a:rPr lang="en-US" i="1" dirty="0">
                <a:solidFill>
                  <a:srgbClr val="191191"/>
                </a:solidFill>
                <a:latin typeface="DejaVuSansMono-Oblique"/>
              </a:rPr>
              <a:t>"two"</a:t>
            </a:r>
            <a:r>
              <a:rPr lang="en-US" dirty="0">
                <a:solidFill>
                  <a:srgbClr val="000000"/>
                </a:solidFill>
                <a:latin typeface="DejaVuSansMono"/>
              </a:rPr>
              <a:t>) 		</a:t>
            </a:r>
            <a:r>
              <a:rPr lang="en-US" i="1" dirty="0">
                <a:solidFill>
                  <a:srgbClr val="0F7C0F"/>
                </a:solidFill>
                <a:latin typeface="DejaVuSansMono-Oblique"/>
              </a:rPr>
              <a:t># =&gt; </a:t>
            </a:r>
            <a:r>
              <a:rPr lang="en-US" i="1" dirty="0" err="1">
                <a:solidFill>
                  <a:srgbClr val="0F7C0F"/>
                </a:solidFill>
                <a:latin typeface="DejaVuSansMono-Oblique"/>
              </a:rPr>
              <a:t>arg1</a:t>
            </a:r>
            <a:r>
              <a:rPr lang="en-US" i="1" dirty="0">
                <a:solidFill>
                  <a:srgbClr val="0F7C0F"/>
                </a:solidFill>
                <a:latin typeface="DejaVuSansMono-Oblique"/>
              </a:rPr>
              <a:t>=one. rest=["two"]</a:t>
            </a:r>
          </a:p>
          <a:p>
            <a:r>
              <a:rPr lang="en-US" dirty="0" err="1">
                <a:solidFill>
                  <a:srgbClr val="000000"/>
                </a:solidFill>
                <a:latin typeface="DejaVuSansMono"/>
              </a:rPr>
              <a:t>varargs</a:t>
            </a:r>
            <a:r>
              <a:rPr lang="en-US" dirty="0">
                <a:solidFill>
                  <a:srgbClr val="000000"/>
                </a:solidFill>
                <a:latin typeface="DejaVuSansMono"/>
              </a:rPr>
              <a:t> </a:t>
            </a:r>
            <a:r>
              <a:rPr lang="en-US" i="1" dirty="0">
                <a:solidFill>
                  <a:srgbClr val="191191"/>
                </a:solidFill>
                <a:latin typeface="DejaVuSansMono-Oblique"/>
              </a:rPr>
              <a:t>"one"</a:t>
            </a:r>
            <a:r>
              <a:rPr lang="en-US" dirty="0">
                <a:solidFill>
                  <a:srgbClr val="000000"/>
                </a:solidFill>
                <a:latin typeface="DejaVuSansMono"/>
              </a:rPr>
              <a:t>, </a:t>
            </a:r>
            <a:r>
              <a:rPr lang="en-US" i="1" dirty="0">
                <a:solidFill>
                  <a:srgbClr val="191191"/>
                </a:solidFill>
                <a:latin typeface="DejaVuSansMono-Oblique"/>
              </a:rPr>
              <a:t>"two"</a:t>
            </a:r>
            <a:r>
              <a:rPr lang="en-US" dirty="0">
                <a:solidFill>
                  <a:srgbClr val="000000"/>
                </a:solidFill>
                <a:latin typeface="DejaVuSansMono"/>
              </a:rPr>
              <a:t>, </a:t>
            </a:r>
            <a:r>
              <a:rPr lang="en-US" i="1" dirty="0">
                <a:solidFill>
                  <a:srgbClr val="191191"/>
                </a:solidFill>
                <a:latin typeface="DejaVuSansMono-Oblique"/>
              </a:rPr>
              <a:t>"three" </a:t>
            </a:r>
            <a:r>
              <a:rPr lang="en-US" i="1" dirty="0">
                <a:solidFill>
                  <a:srgbClr val="0F7C0F"/>
                </a:solidFill>
                <a:latin typeface="DejaVuSansMono-Oblique"/>
              </a:rPr>
              <a:t># =&gt; </a:t>
            </a:r>
            <a:r>
              <a:rPr lang="en-US" i="1" dirty="0" err="1">
                <a:solidFill>
                  <a:srgbClr val="0F7C0F"/>
                </a:solidFill>
                <a:latin typeface="DejaVuSansMono-Oblique"/>
              </a:rPr>
              <a:t>arg1</a:t>
            </a:r>
            <a:r>
              <a:rPr lang="en-US" i="1" dirty="0">
                <a:solidFill>
                  <a:srgbClr val="0F7C0F"/>
                </a:solidFill>
                <a:latin typeface="DejaVuSansMono-Oblique"/>
              </a:rPr>
              <a:t>=one. rest=["two", "three"]</a:t>
            </a:r>
            <a:endParaRPr lang="es-CO" sz="5400" dirty="0"/>
          </a:p>
        </p:txBody>
      </p:sp>
    </p:spTree>
    <p:extLst>
      <p:ext uri="{BB962C8B-B14F-4D97-AF65-F5344CB8AC3E}">
        <p14:creationId xmlns:p14="http://schemas.microsoft.com/office/powerpoint/2010/main" val="40229146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9ABC03-6ABB-4635-9C86-B4876147B8D7}"/>
              </a:ext>
            </a:extLst>
          </p:cNvPr>
          <p:cNvSpPr>
            <a:spLocks noGrp="1"/>
          </p:cNvSpPr>
          <p:nvPr>
            <p:ph type="title"/>
          </p:nvPr>
        </p:nvSpPr>
        <p:spPr/>
        <p:txBody>
          <a:bodyPr/>
          <a:lstStyle/>
          <a:p>
            <a:r>
              <a:rPr lang="es-CO" dirty="0" err="1">
                <a:latin typeface="Helvetica" panose="020B0604020202020204" pitchFamily="34" charset="0"/>
                <a:cs typeface="Helvetica" panose="020B0604020202020204" pitchFamily="34" charset="0"/>
              </a:rPr>
              <a:t>Methods</a:t>
            </a:r>
            <a:endParaRPr lang="es-CO" dirty="0">
              <a:latin typeface="Helvetica" panose="020B0604020202020204" pitchFamily="34" charset="0"/>
              <a:cs typeface="Helvetica" panose="020B0604020202020204" pitchFamily="34" charset="0"/>
            </a:endParaRPr>
          </a:p>
        </p:txBody>
      </p:sp>
      <p:sp>
        <p:nvSpPr>
          <p:cNvPr id="3" name="Marcador de contenido 2">
            <a:extLst>
              <a:ext uri="{FF2B5EF4-FFF2-40B4-BE49-F238E27FC236}">
                <a16:creationId xmlns:a16="http://schemas.microsoft.com/office/drawing/2014/main" id="{AA5FAE59-8489-44DC-AFE5-F9C4A3202B6F}"/>
              </a:ext>
            </a:extLst>
          </p:cNvPr>
          <p:cNvSpPr>
            <a:spLocks noGrp="1"/>
          </p:cNvSpPr>
          <p:nvPr>
            <p:ph idx="1"/>
          </p:nvPr>
        </p:nvSpPr>
        <p:spPr/>
        <p:txBody>
          <a:bodyPr/>
          <a:lstStyle/>
          <a:p>
            <a:r>
              <a:rPr lang="es-CO" b="1" dirty="0" err="1">
                <a:latin typeface="Helvetica" panose="020B0604020202020204" pitchFamily="34" charset="0"/>
                <a:cs typeface="Helvetica" panose="020B0604020202020204" pitchFamily="34" charset="0"/>
              </a:rPr>
              <a:t>Methods</a:t>
            </a:r>
            <a:r>
              <a:rPr lang="es-CO" b="1" dirty="0">
                <a:latin typeface="Helvetica" panose="020B0604020202020204" pitchFamily="34" charset="0"/>
                <a:cs typeface="Helvetica" panose="020B0604020202020204" pitchFamily="34" charset="0"/>
              </a:rPr>
              <a:t> and Blocks</a:t>
            </a:r>
          </a:p>
          <a:p>
            <a:pPr lvl="1"/>
            <a:r>
              <a:rPr lang="es-CO" sz="1800" dirty="0">
                <a:latin typeface="Helvetica" panose="020B0604020202020204" pitchFamily="34" charset="0"/>
                <a:cs typeface="Helvetica" panose="020B0604020202020204" pitchFamily="34" charset="0"/>
              </a:rPr>
              <a:t>a </a:t>
            </a:r>
            <a:r>
              <a:rPr lang="es-CO" sz="1800" dirty="0" err="1">
                <a:latin typeface="Helvetica" panose="020B0604020202020204" pitchFamily="34" charset="0"/>
                <a:cs typeface="Helvetica" panose="020B0604020202020204" pitchFamily="34" charset="0"/>
              </a:rPr>
              <a:t>method</a:t>
            </a:r>
            <a:r>
              <a:rPr lang="es-CO" sz="1800" dirty="0">
                <a:latin typeface="Helvetica" panose="020B0604020202020204" pitchFamily="34" charset="0"/>
                <a:cs typeface="Helvetica" panose="020B0604020202020204" pitchFamily="34" charset="0"/>
              </a:rPr>
              <a:t> </a:t>
            </a:r>
            <a:r>
              <a:rPr lang="es-CO" sz="1800" dirty="0" err="1">
                <a:latin typeface="Helvetica" panose="020B0604020202020204" pitchFamily="34" charset="0"/>
                <a:cs typeface="Helvetica" panose="020B0604020202020204" pitchFamily="34" charset="0"/>
              </a:rPr>
              <a:t>is</a:t>
            </a:r>
            <a:r>
              <a:rPr lang="es-CO" sz="1800" dirty="0">
                <a:latin typeface="Helvetica" panose="020B0604020202020204" pitchFamily="34" charset="0"/>
                <a:cs typeface="Helvetica" panose="020B0604020202020204" pitchFamily="34" charset="0"/>
              </a:rPr>
              <a:t> </a:t>
            </a:r>
            <a:r>
              <a:rPr lang="es-CO" sz="1800" dirty="0" err="1">
                <a:latin typeface="Helvetica" panose="020B0604020202020204" pitchFamily="34" charset="0"/>
                <a:cs typeface="Helvetica" panose="020B0604020202020204" pitchFamily="34" charset="0"/>
              </a:rPr>
              <a:t>called</a:t>
            </a:r>
            <a:r>
              <a:rPr lang="es-CO" sz="1800" dirty="0">
                <a:latin typeface="Helvetica" panose="020B0604020202020204" pitchFamily="34" charset="0"/>
                <a:cs typeface="Helvetica" panose="020B0604020202020204" pitchFamily="34" charset="0"/>
              </a:rPr>
              <a:t> </a:t>
            </a:r>
            <a:r>
              <a:rPr lang="en-US" sz="1800" dirty="0">
                <a:latin typeface="Helvetica" panose="020B0604020202020204" pitchFamily="34" charset="0"/>
                <a:cs typeface="Helvetica" panose="020B0604020202020204" pitchFamily="34" charset="0"/>
              </a:rPr>
              <a:t>it may be associated with a block. Normally, you call the block from within the method using </a:t>
            </a:r>
            <a:r>
              <a:rPr lang="es-CO" sz="1800" dirty="0" err="1">
                <a:latin typeface="Helvetica" panose="020B0604020202020204" pitchFamily="34" charset="0"/>
                <a:cs typeface="Helvetica" panose="020B0604020202020204" pitchFamily="34" charset="0"/>
              </a:rPr>
              <a:t>yield</a:t>
            </a:r>
            <a:r>
              <a:rPr lang="es-CO" dirty="0">
                <a:latin typeface="Helvetica" panose="020B0604020202020204" pitchFamily="34" charset="0"/>
                <a:cs typeface="Helvetica" panose="020B0604020202020204" pitchFamily="34" charset="0"/>
              </a:rPr>
              <a:t>:</a:t>
            </a:r>
            <a:endParaRPr lang="es-CO" b="1" dirty="0">
              <a:latin typeface="Helvetica" panose="020B0604020202020204" pitchFamily="34" charset="0"/>
              <a:cs typeface="Helvetica" panose="020B0604020202020204" pitchFamily="34" charset="0"/>
            </a:endParaRPr>
          </a:p>
        </p:txBody>
      </p:sp>
      <p:sp>
        <p:nvSpPr>
          <p:cNvPr id="4" name="Rectángulo 3">
            <a:extLst>
              <a:ext uri="{FF2B5EF4-FFF2-40B4-BE49-F238E27FC236}">
                <a16:creationId xmlns:a16="http://schemas.microsoft.com/office/drawing/2014/main" id="{A0D6087B-480D-420C-BCFD-EF850D80F3DA}"/>
              </a:ext>
            </a:extLst>
          </p:cNvPr>
          <p:cNvSpPr/>
          <p:nvPr/>
        </p:nvSpPr>
        <p:spPr>
          <a:xfrm>
            <a:off x="3412140" y="3429000"/>
            <a:ext cx="7269543" cy="1938992"/>
          </a:xfrm>
          <a:prstGeom prst="rect">
            <a:avLst/>
          </a:prstGeom>
        </p:spPr>
        <p:txBody>
          <a:bodyPr wrap="square">
            <a:spAutoFit/>
          </a:bodyPr>
          <a:lstStyle/>
          <a:p>
            <a:r>
              <a:rPr lang="es-CO" sz="2000" b="1" dirty="0" err="1">
                <a:solidFill>
                  <a:srgbClr val="91117D"/>
                </a:solidFill>
                <a:latin typeface="DejaVuSansMono-Bold"/>
              </a:rPr>
              <a:t>def</a:t>
            </a:r>
            <a:r>
              <a:rPr lang="es-CO" sz="2000" b="1" dirty="0">
                <a:solidFill>
                  <a:srgbClr val="91117D"/>
                </a:solidFill>
                <a:latin typeface="DejaVuSansMono-Bold"/>
              </a:rPr>
              <a:t> </a:t>
            </a:r>
            <a:r>
              <a:rPr lang="es-CO" sz="2000" dirty="0" err="1">
                <a:solidFill>
                  <a:srgbClr val="000000"/>
                </a:solidFill>
                <a:latin typeface="DejaVuSansMono"/>
              </a:rPr>
              <a:t>double</a:t>
            </a:r>
            <a:r>
              <a:rPr lang="es-CO" sz="2000" dirty="0">
                <a:solidFill>
                  <a:srgbClr val="000000"/>
                </a:solidFill>
                <a:latin typeface="DejaVuSansMono"/>
              </a:rPr>
              <a:t>(</a:t>
            </a:r>
            <a:r>
              <a:rPr lang="es-CO" sz="2000" dirty="0" err="1">
                <a:solidFill>
                  <a:srgbClr val="000000"/>
                </a:solidFill>
                <a:latin typeface="DejaVuSansMono"/>
              </a:rPr>
              <a:t>p1</a:t>
            </a:r>
            <a:r>
              <a:rPr lang="es-CO" sz="2000" dirty="0">
                <a:solidFill>
                  <a:srgbClr val="000000"/>
                </a:solidFill>
                <a:latin typeface="DejaVuSansMono"/>
              </a:rPr>
              <a:t>)</a:t>
            </a:r>
          </a:p>
          <a:p>
            <a:r>
              <a:rPr lang="es-CO" sz="2000" b="1" dirty="0">
                <a:solidFill>
                  <a:srgbClr val="91117D"/>
                </a:solidFill>
                <a:latin typeface="DejaVuSansMono-Bold"/>
              </a:rPr>
              <a:t>	</a:t>
            </a:r>
            <a:r>
              <a:rPr lang="es-CO" sz="2000" b="1" dirty="0" err="1">
                <a:solidFill>
                  <a:srgbClr val="91117D"/>
                </a:solidFill>
                <a:latin typeface="DejaVuSansMono-Bold"/>
              </a:rPr>
              <a:t>yield</a:t>
            </a:r>
            <a:r>
              <a:rPr lang="es-CO" sz="2000" dirty="0">
                <a:solidFill>
                  <a:srgbClr val="000000"/>
                </a:solidFill>
                <a:latin typeface="DejaVuSansMono"/>
              </a:rPr>
              <a:t>(</a:t>
            </a:r>
            <a:r>
              <a:rPr lang="es-CO" sz="2000" dirty="0" err="1">
                <a:solidFill>
                  <a:srgbClr val="000000"/>
                </a:solidFill>
                <a:latin typeface="DejaVuSansMono"/>
              </a:rPr>
              <a:t>p1</a:t>
            </a:r>
            <a:r>
              <a:rPr lang="es-CO" sz="2000" dirty="0">
                <a:solidFill>
                  <a:srgbClr val="000000"/>
                </a:solidFill>
                <a:latin typeface="DejaVuSansMono"/>
              </a:rPr>
              <a:t>*2)</a:t>
            </a:r>
          </a:p>
          <a:p>
            <a:r>
              <a:rPr lang="es-CO" sz="2000" b="1" dirty="0" err="1">
                <a:solidFill>
                  <a:srgbClr val="91117D"/>
                </a:solidFill>
                <a:latin typeface="DejaVuSansMono-Bold"/>
              </a:rPr>
              <a:t>end</a:t>
            </a:r>
            <a:endParaRPr lang="es-CO" sz="2000" b="1" dirty="0">
              <a:solidFill>
                <a:srgbClr val="91117D"/>
              </a:solidFill>
              <a:latin typeface="DejaVuSansMono-Bold"/>
            </a:endParaRPr>
          </a:p>
          <a:p>
            <a:endParaRPr lang="es-CO" sz="2000" b="1" dirty="0">
              <a:solidFill>
                <a:srgbClr val="91117D"/>
              </a:solidFill>
              <a:latin typeface="DejaVuSansMono-Bold"/>
            </a:endParaRPr>
          </a:p>
          <a:p>
            <a:r>
              <a:rPr lang="en-US" sz="2000" dirty="0">
                <a:solidFill>
                  <a:srgbClr val="000000"/>
                </a:solidFill>
                <a:latin typeface="DejaVuSansMono"/>
              </a:rPr>
              <a:t>double(3) {|</a:t>
            </a:r>
            <a:r>
              <a:rPr lang="en-US" sz="2000" dirty="0" err="1">
                <a:solidFill>
                  <a:srgbClr val="000000"/>
                </a:solidFill>
                <a:latin typeface="DejaVuSansMono"/>
              </a:rPr>
              <a:t>val</a:t>
            </a:r>
            <a:r>
              <a:rPr lang="en-US" sz="2000" dirty="0">
                <a:solidFill>
                  <a:srgbClr val="000000"/>
                </a:solidFill>
                <a:latin typeface="DejaVuSansMono"/>
              </a:rPr>
              <a:t>| </a:t>
            </a:r>
            <a:r>
              <a:rPr lang="en-US" sz="2000" i="1" dirty="0">
                <a:solidFill>
                  <a:srgbClr val="191191"/>
                </a:solidFill>
                <a:latin typeface="DejaVuSansMono-Oblique"/>
              </a:rPr>
              <a:t>"I got </a:t>
            </a:r>
            <a:r>
              <a:rPr lang="en-US" sz="2000" dirty="0">
                <a:solidFill>
                  <a:srgbClr val="000000"/>
                </a:solidFill>
                <a:latin typeface="DejaVuSansMono"/>
              </a:rPr>
              <a:t>#{</a:t>
            </a:r>
            <a:r>
              <a:rPr lang="en-US" sz="2000" dirty="0" err="1">
                <a:solidFill>
                  <a:srgbClr val="000000"/>
                </a:solidFill>
                <a:latin typeface="DejaVuSansMono"/>
              </a:rPr>
              <a:t>val</a:t>
            </a:r>
            <a:r>
              <a:rPr lang="en-US" sz="2000" dirty="0">
                <a:solidFill>
                  <a:srgbClr val="000000"/>
                </a:solidFill>
                <a:latin typeface="DejaVuSansMono"/>
              </a:rPr>
              <a:t>}</a:t>
            </a:r>
            <a:r>
              <a:rPr lang="en-US" sz="2000" i="1" dirty="0">
                <a:solidFill>
                  <a:srgbClr val="191191"/>
                </a:solidFill>
                <a:latin typeface="DejaVuSansMono-Oblique"/>
              </a:rPr>
              <a:t>" </a:t>
            </a:r>
            <a:r>
              <a:rPr lang="en-US" sz="2000" dirty="0">
                <a:solidFill>
                  <a:srgbClr val="000000"/>
                </a:solidFill>
                <a:latin typeface="DejaVuSansMono"/>
              </a:rPr>
              <a:t>} </a:t>
            </a:r>
            <a:r>
              <a:rPr lang="en-US" sz="2000" i="1" dirty="0">
                <a:solidFill>
                  <a:srgbClr val="0F7C0F"/>
                </a:solidFill>
                <a:latin typeface="DejaVuSansMono-Oblique"/>
              </a:rPr>
              <a:t># =&gt; "I got 6"</a:t>
            </a:r>
          </a:p>
          <a:p>
            <a:r>
              <a:rPr lang="en-US" sz="2000" dirty="0">
                <a:solidFill>
                  <a:srgbClr val="000000"/>
                </a:solidFill>
                <a:latin typeface="DejaVuSansMono"/>
              </a:rPr>
              <a:t>double(</a:t>
            </a:r>
            <a:r>
              <a:rPr lang="en-US" sz="2000" i="1" dirty="0">
                <a:solidFill>
                  <a:srgbClr val="191191"/>
                </a:solidFill>
                <a:latin typeface="DejaVuSansMono-Oblique"/>
              </a:rPr>
              <a:t>"tom"</a:t>
            </a:r>
            <a:r>
              <a:rPr lang="en-US" sz="2000" dirty="0">
                <a:solidFill>
                  <a:srgbClr val="000000"/>
                </a:solidFill>
                <a:latin typeface="DejaVuSansMono"/>
              </a:rPr>
              <a:t>) {|</a:t>
            </a:r>
            <a:r>
              <a:rPr lang="en-US" sz="2000" dirty="0" err="1">
                <a:solidFill>
                  <a:srgbClr val="000000"/>
                </a:solidFill>
                <a:latin typeface="DejaVuSansMono"/>
              </a:rPr>
              <a:t>val</a:t>
            </a:r>
            <a:r>
              <a:rPr lang="en-US" sz="2000" dirty="0">
                <a:solidFill>
                  <a:srgbClr val="000000"/>
                </a:solidFill>
                <a:latin typeface="DejaVuSansMono"/>
              </a:rPr>
              <a:t>| </a:t>
            </a:r>
            <a:r>
              <a:rPr lang="en-US" sz="2000" i="1" dirty="0">
                <a:solidFill>
                  <a:srgbClr val="191191"/>
                </a:solidFill>
                <a:latin typeface="DejaVuSansMono-Oblique"/>
              </a:rPr>
              <a:t>"Then I got </a:t>
            </a:r>
            <a:r>
              <a:rPr lang="en-US" sz="2000" dirty="0">
                <a:solidFill>
                  <a:srgbClr val="000000"/>
                </a:solidFill>
                <a:latin typeface="DejaVuSansMono"/>
              </a:rPr>
              <a:t>#{</a:t>
            </a:r>
            <a:r>
              <a:rPr lang="en-US" sz="2000" dirty="0" err="1">
                <a:solidFill>
                  <a:srgbClr val="000000"/>
                </a:solidFill>
                <a:latin typeface="DejaVuSansMono"/>
              </a:rPr>
              <a:t>val</a:t>
            </a:r>
            <a:r>
              <a:rPr lang="en-US" sz="2000" dirty="0">
                <a:solidFill>
                  <a:srgbClr val="000000"/>
                </a:solidFill>
                <a:latin typeface="DejaVuSansMono"/>
              </a:rPr>
              <a:t>}</a:t>
            </a:r>
            <a:r>
              <a:rPr lang="en-US" sz="2000" i="1" dirty="0">
                <a:solidFill>
                  <a:srgbClr val="191191"/>
                </a:solidFill>
                <a:latin typeface="DejaVuSansMono-Oblique"/>
              </a:rPr>
              <a:t>" </a:t>
            </a:r>
            <a:r>
              <a:rPr lang="en-US" sz="2000" dirty="0">
                <a:solidFill>
                  <a:srgbClr val="000000"/>
                </a:solidFill>
                <a:latin typeface="DejaVuSansMono"/>
              </a:rPr>
              <a:t>} </a:t>
            </a:r>
            <a:r>
              <a:rPr lang="en-US" sz="2000" i="1" dirty="0">
                <a:solidFill>
                  <a:srgbClr val="0F7C0F"/>
                </a:solidFill>
                <a:latin typeface="DejaVuSansMono-Oblique"/>
              </a:rPr>
              <a:t># =&gt; "Then I got </a:t>
            </a:r>
            <a:r>
              <a:rPr lang="en-US" sz="2000" i="1" dirty="0" err="1">
                <a:solidFill>
                  <a:srgbClr val="0F7C0F"/>
                </a:solidFill>
                <a:latin typeface="DejaVuSansMono-Oblique"/>
              </a:rPr>
              <a:t>tomtom</a:t>
            </a:r>
            <a:r>
              <a:rPr lang="en-US" sz="2000" i="1" dirty="0">
                <a:solidFill>
                  <a:srgbClr val="0F7C0F"/>
                </a:solidFill>
                <a:latin typeface="DejaVuSansMono-Oblique"/>
              </a:rPr>
              <a:t>"</a:t>
            </a:r>
            <a:endParaRPr lang="es-CO" sz="6000" dirty="0"/>
          </a:p>
        </p:txBody>
      </p:sp>
    </p:spTree>
    <p:extLst>
      <p:ext uri="{BB962C8B-B14F-4D97-AF65-F5344CB8AC3E}">
        <p14:creationId xmlns:p14="http://schemas.microsoft.com/office/powerpoint/2010/main" val="18873835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377A25-E076-4A1E-B889-8BDED1954912}"/>
              </a:ext>
            </a:extLst>
          </p:cNvPr>
          <p:cNvSpPr>
            <a:spLocks noGrp="1"/>
          </p:cNvSpPr>
          <p:nvPr>
            <p:ph type="title"/>
          </p:nvPr>
        </p:nvSpPr>
        <p:spPr/>
        <p:txBody>
          <a:bodyPr/>
          <a:lstStyle/>
          <a:p>
            <a:r>
              <a:rPr lang="es-CO" dirty="0" err="1">
                <a:latin typeface="Helvetica" panose="020B0604020202020204" pitchFamily="34" charset="0"/>
                <a:cs typeface="Helvetica" panose="020B0604020202020204" pitchFamily="34" charset="0"/>
              </a:rPr>
              <a:t>Methods</a:t>
            </a:r>
            <a:endParaRPr lang="es-CO" dirty="0">
              <a:latin typeface="Helvetica" panose="020B0604020202020204" pitchFamily="34" charset="0"/>
              <a:cs typeface="Helvetica" panose="020B0604020202020204" pitchFamily="34" charset="0"/>
            </a:endParaRPr>
          </a:p>
        </p:txBody>
      </p:sp>
      <p:sp>
        <p:nvSpPr>
          <p:cNvPr id="3" name="Marcador de contenido 2">
            <a:extLst>
              <a:ext uri="{FF2B5EF4-FFF2-40B4-BE49-F238E27FC236}">
                <a16:creationId xmlns:a16="http://schemas.microsoft.com/office/drawing/2014/main" id="{A8F54EAF-B545-4276-B646-39C26F59C0AD}"/>
              </a:ext>
            </a:extLst>
          </p:cNvPr>
          <p:cNvSpPr>
            <a:spLocks noGrp="1"/>
          </p:cNvSpPr>
          <p:nvPr>
            <p:ph idx="1"/>
          </p:nvPr>
        </p:nvSpPr>
        <p:spPr/>
        <p:txBody>
          <a:bodyPr/>
          <a:lstStyle/>
          <a:p>
            <a:pPr marL="0" indent="0">
              <a:buNone/>
            </a:pPr>
            <a:r>
              <a:rPr lang="en-US" dirty="0">
                <a:latin typeface="Helvetica" panose="020B0604020202020204" pitchFamily="34" charset="0"/>
                <a:cs typeface="Helvetica" panose="020B0604020202020204" pitchFamily="34" charset="0"/>
              </a:rPr>
              <a:t>However, if the last parameter in a method definition is prefixed with an </a:t>
            </a:r>
            <a:r>
              <a:rPr lang="en-US" dirty="0">
                <a:solidFill>
                  <a:schemeClr val="accent1">
                    <a:lumMod val="60000"/>
                    <a:lumOff val="40000"/>
                  </a:schemeClr>
                </a:solidFill>
                <a:latin typeface="Helvetica" panose="020B0604020202020204" pitchFamily="34" charset="0"/>
                <a:cs typeface="Helvetica" panose="020B0604020202020204" pitchFamily="34" charset="0"/>
              </a:rPr>
              <a:t>ampersand</a:t>
            </a:r>
            <a:r>
              <a:rPr lang="en-US" dirty="0">
                <a:latin typeface="Helvetica" panose="020B0604020202020204" pitchFamily="34" charset="0"/>
                <a:cs typeface="Helvetica" panose="020B0604020202020204" pitchFamily="34" charset="0"/>
              </a:rPr>
              <a:t>, any associated block is converted to a </a:t>
            </a:r>
            <a:r>
              <a:rPr lang="es-CO" dirty="0" err="1">
                <a:latin typeface="Helvetica" panose="020B0604020202020204" pitchFamily="34" charset="0"/>
                <a:cs typeface="Helvetica" panose="020B0604020202020204" pitchFamily="34" charset="0"/>
              </a:rPr>
              <a:t>Proc</a:t>
            </a:r>
            <a:r>
              <a:rPr lang="es-CO" dirty="0">
                <a:latin typeface="Helvetica" panose="020B0604020202020204" pitchFamily="34" charset="0"/>
                <a:cs typeface="Helvetica" panose="020B0604020202020204" pitchFamily="34" charset="0"/>
              </a:rPr>
              <a:t> </a:t>
            </a:r>
            <a:r>
              <a:rPr lang="es-CO" sz="2000" dirty="0" err="1">
                <a:latin typeface="Helvetica" panose="020B0604020202020204" pitchFamily="34" charset="0"/>
                <a:cs typeface="Helvetica" panose="020B0604020202020204" pitchFamily="34" charset="0"/>
              </a:rPr>
              <a:t>object</a:t>
            </a:r>
            <a:r>
              <a:rPr lang="en-US" dirty="0">
                <a:latin typeface="Helvetica" panose="020B0604020202020204" pitchFamily="34" charset="0"/>
                <a:cs typeface="Helvetica" panose="020B0604020202020204" pitchFamily="34" charset="0"/>
              </a:rPr>
              <a:t>, and that object is assigned to the parameter. This allows you to store the block for use later.</a:t>
            </a:r>
            <a:endParaRPr lang="es-CO" dirty="0">
              <a:latin typeface="Helvetica" panose="020B0604020202020204" pitchFamily="34" charset="0"/>
              <a:cs typeface="Helvetica" panose="020B0604020202020204" pitchFamily="34" charset="0"/>
            </a:endParaRPr>
          </a:p>
          <a:p>
            <a:endParaRPr lang="es-CO" b="1" dirty="0"/>
          </a:p>
          <a:p>
            <a:endParaRPr lang="es-CO" dirty="0"/>
          </a:p>
        </p:txBody>
      </p:sp>
      <p:sp>
        <p:nvSpPr>
          <p:cNvPr id="4" name="Rectángulo 3">
            <a:extLst>
              <a:ext uri="{FF2B5EF4-FFF2-40B4-BE49-F238E27FC236}">
                <a16:creationId xmlns:a16="http://schemas.microsoft.com/office/drawing/2014/main" id="{C6F8ED57-240C-4147-82DA-1F9EE49D8C6C}"/>
              </a:ext>
            </a:extLst>
          </p:cNvPr>
          <p:cNvSpPr/>
          <p:nvPr/>
        </p:nvSpPr>
        <p:spPr>
          <a:xfrm>
            <a:off x="3904990" y="3031279"/>
            <a:ext cx="6283844" cy="3108543"/>
          </a:xfrm>
          <a:prstGeom prst="rect">
            <a:avLst/>
          </a:prstGeom>
        </p:spPr>
        <p:txBody>
          <a:bodyPr wrap="square">
            <a:spAutoFit/>
          </a:bodyPr>
          <a:lstStyle/>
          <a:p>
            <a:r>
              <a:rPr lang="es-CO" sz="1600" b="1" dirty="0" err="1">
                <a:solidFill>
                  <a:srgbClr val="91117D"/>
                </a:solidFill>
                <a:latin typeface="DejaVuSansMono-Bold"/>
              </a:rPr>
              <a:t>class</a:t>
            </a:r>
            <a:r>
              <a:rPr lang="es-CO" sz="1600" b="1" dirty="0">
                <a:solidFill>
                  <a:srgbClr val="91117D"/>
                </a:solidFill>
                <a:latin typeface="DejaVuSansMono-Bold"/>
              </a:rPr>
              <a:t> </a:t>
            </a:r>
            <a:r>
              <a:rPr lang="es-CO" sz="1600" dirty="0" err="1">
                <a:solidFill>
                  <a:srgbClr val="000000"/>
                </a:solidFill>
                <a:latin typeface="DejaVuSansMono"/>
              </a:rPr>
              <a:t>TaxCalculator</a:t>
            </a:r>
            <a:endParaRPr lang="es-CO" sz="1600" dirty="0">
              <a:solidFill>
                <a:srgbClr val="000000"/>
              </a:solidFill>
              <a:latin typeface="DejaVuSansMono"/>
            </a:endParaRPr>
          </a:p>
          <a:p>
            <a:r>
              <a:rPr lang="es-CO" sz="1600" b="1" dirty="0">
                <a:solidFill>
                  <a:srgbClr val="91117D"/>
                </a:solidFill>
                <a:latin typeface="DejaVuSansMono-Bold"/>
              </a:rPr>
              <a:t>	</a:t>
            </a:r>
            <a:r>
              <a:rPr lang="es-CO" sz="1600" b="1" dirty="0" err="1">
                <a:solidFill>
                  <a:srgbClr val="91117D"/>
                </a:solidFill>
                <a:latin typeface="DejaVuSansMono-Bold"/>
              </a:rPr>
              <a:t>def</a:t>
            </a:r>
            <a:r>
              <a:rPr lang="es-CO" sz="1600" b="1" dirty="0">
                <a:solidFill>
                  <a:srgbClr val="91117D"/>
                </a:solidFill>
                <a:latin typeface="DejaVuSansMono-Bold"/>
              </a:rPr>
              <a:t> </a:t>
            </a:r>
            <a:r>
              <a:rPr lang="es-CO" sz="1600" dirty="0" err="1">
                <a:solidFill>
                  <a:srgbClr val="000000"/>
                </a:solidFill>
                <a:latin typeface="DejaVuSansMono"/>
              </a:rPr>
              <a:t>initialize</a:t>
            </a:r>
            <a:r>
              <a:rPr lang="es-CO" sz="1600" dirty="0">
                <a:solidFill>
                  <a:srgbClr val="000000"/>
                </a:solidFill>
                <a:latin typeface="DejaVuSansMono"/>
              </a:rPr>
              <a:t>(</a:t>
            </a:r>
            <a:r>
              <a:rPr lang="es-CO" sz="1600" dirty="0" err="1">
                <a:solidFill>
                  <a:srgbClr val="000000"/>
                </a:solidFill>
                <a:latin typeface="DejaVuSansMono"/>
              </a:rPr>
              <a:t>name</a:t>
            </a:r>
            <a:r>
              <a:rPr lang="es-CO" sz="1600" dirty="0">
                <a:solidFill>
                  <a:srgbClr val="000000"/>
                </a:solidFill>
                <a:latin typeface="DejaVuSansMono"/>
              </a:rPr>
              <a:t>, </a:t>
            </a:r>
            <a:r>
              <a:rPr lang="es-CO" sz="1600" dirty="0">
                <a:solidFill>
                  <a:schemeClr val="accent1">
                    <a:lumMod val="60000"/>
                    <a:lumOff val="40000"/>
                  </a:schemeClr>
                </a:solidFill>
                <a:latin typeface="DejaVuSansMono"/>
              </a:rPr>
              <a:t>&amp;</a:t>
            </a:r>
            <a:r>
              <a:rPr lang="es-CO" sz="1600" dirty="0">
                <a:solidFill>
                  <a:srgbClr val="000000"/>
                </a:solidFill>
                <a:latin typeface="DejaVuSansMono"/>
              </a:rPr>
              <a:t>block)</a:t>
            </a:r>
          </a:p>
          <a:p>
            <a:r>
              <a:rPr lang="es-CO" sz="1600" dirty="0">
                <a:solidFill>
                  <a:srgbClr val="000000"/>
                </a:solidFill>
                <a:latin typeface="DejaVuSansMono"/>
              </a:rPr>
              <a:t>		@</a:t>
            </a:r>
            <a:r>
              <a:rPr lang="es-CO" sz="1600" dirty="0" err="1">
                <a:solidFill>
                  <a:srgbClr val="000000"/>
                </a:solidFill>
                <a:latin typeface="DejaVuSansMono"/>
              </a:rPr>
              <a:t>name</a:t>
            </a:r>
            <a:r>
              <a:rPr lang="es-CO" sz="1600" dirty="0">
                <a:solidFill>
                  <a:srgbClr val="000000"/>
                </a:solidFill>
                <a:latin typeface="DejaVuSansMono"/>
              </a:rPr>
              <a:t>, @block = </a:t>
            </a:r>
            <a:r>
              <a:rPr lang="es-CO" sz="1600" dirty="0" err="1">
                <a:solidFill>
                  <a:srgbClr val="000000"/>
                </a:solidFill>
                <a:latin typeface="DejaVuSansMono"/>
              </a:rPr>
              <a:t>name</a:t>
            </a:r>
            <a:r>
              <a:rPr lang="es-CO" sz="1600" dirty="0">
                <a:solidFill>
                  <a:srgbClr val="000000"/>
                </a:solidFill>
                <a:latin typeface="DejaVuSansMono"/>
              </a:rPr>
              <a:t>, block</a:t>
            </a:r>
          </a:p>
          <a:p>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b="1" dirty="0">
                <a:solidFill>
                  <a:srgbClr val="91117D"/>
                </a:solidFill>
                <a:latin typeface="DejaVuSansMono-Bold"/>
              </a:rPr>
              <a:t>	</a:t>
            </a:r>
            <a:r>
              <a:rPr lang="es-CO" sz="1600" b="1" dirty="0" err="1">
                <a:solidFill>
                  <a:srgbClr val="91117D"/>
                </a:solidFill>
                <a:latin typeface="DejaVuSansMono-Bold"/>
              </a:rPr>
              <a:t>def</a:t>
            </a:r>
            <a:r>
              <a:rPr lang="es-CO" sz="1600" b="1" dirty="0">
                <a:solidFill>
                  <a:srgbClr val="91117D"/>
                </a:solidFill>
                <a:latin typeface="DejaVuSansMono-Bold"/>
              </a:rPr>
              <a:t> </a:t>
            </a:r>
            <a:r>
              <a:rPr lang="es-CO" sz="1600" dirty="0" err="1">
                <a:solidFill>
                  <a:srgbClr val="000000"/>
                </a:solidFill>
                <a:latin typeface="DejaVuSansMono"/>
              </a:rPr>
              <a:t>get_tax</a:t>
            </a:r>
            <a:r>
              <a:rPr lang="es-CO" sz="1600" dirty="0">
                <a:solidFill>
                  <a:srgbClr val="000000"/>
                </a:solidFill>
                <a:latin typeface="DejaVuSansMono"/>
              </a:rPr>
              <a:t>(</a:t>
            </a:r>
            <a:r>
              <a:rPr lang="es-CO" sz="1600" dirty="0" err="1">
                <a:solidFill>
                  <a:srgbClr val="000000"/>
                </a:solidFill>
                <a:latin typeface="DejaVuSansMono"/>
              </a:rPr>
              <a:t>amount</a:t>
            </a:r>
            <a:r>
              <a:rPr lang="es-CO" sz="1600" dirty="0">
                <a:solidFill>
                  <a:srgbClr val="000000"/>
                </a:solidFill>
                <a:latin typeface="DejaVuSansMono"/>
              </a:rPr>
              <a:t>)</a:t>
            </a:r>
          </a:p>
          <a:p>
            <a:r>
              <a:rPr lang="en-US" sz="1600" i="1" dirty="0">
                <a:solidFill>
                  <a:srgbClr val="191191"/>
                </a:solidFill>
                <a:latin typeface="DejaVuSansMono-Oblique"/>
              </a:rPr>
              <a:t>		"</a:t>
            </a:r>
            <a:r>
              <a:rPr lang="en-US" sz="1600" dirty="0">
                <a:solidFill>
                  <a:srgbClr val="000000"/>
                </a:solidFill>
                <a:latin typeface="DejaVuSansMono"/>
              </a:rPr>
              <a:t>#@name </a:t>
            </a:r>
            <a:r>
              <a:rPr lang="en-US" sz="1600" i="1" dirty="0">
                <a:solidFill>
                  <a:srgbClr val="191191"/>
                </a:solidFill>
                <a:latin typeface="DejaVuSansMono-Oblique"/>
              </a:rPr>
              <a:t>on </a:t>
            </a:r>
            <a:r>
              <a:rPr lang="en-US" sz="1600" dirty="0">
                <a:solidFill>
                  <a:srgbClr val="000000"/>
                </a:solidFill>
                <a:latin typeface="DejaVuSansMono"/>
              </a:rPr>
              <a:t>#{amount} </a:t>
            </a:r>
            <a:r>
              <a:rPr lang="en-US" sz="1600" i="1" dirty="0">
                <a:solidFill>
                  <a:srgbClr val="191191"/>
                </a:solidFill>
                <a:latin typeface="DejaVuSansMono-Oblique"/>
              </a:rPr>
              <a:t>= </a:t>
            </a:r>
            <a:r>
              <a:rPr lang="en-US" sz="1600" dirty="0">
                <a:solidFill>
                  <a:srgbClr val="000000"/>
                </a:solidFill>
                <a:latin typeface="DejaVuSansMono"/>
              </a:rPr>
              <a:t>#{ @</a:t>
            </a:r>
            <a:r>
              <a:rPr lang="en-US" sz="1600" dirty="0" err="1">
                <a:solidFill>
                  <a:srgbClr val="000000"/>
                </a:solidFill>
                <a:latin typeface="DejaVuSansMono"/>
              </a:rPr>
              <a:t>block.call</a:t>
            </a:r>
            <a:r>
              <a:rPr lang="en-US" sz="1600" dirty="0">
                <a:solidFill>
                  <a:srgbClr val="000000"/>
                </a:solidFill>
                <a:latin typeface="DejaVuSansMono"/>
              </a:rPr>
              <a:t>(amount) }</a:t>
            </a:r>
            <a:r>
              <a:rPr lang="en-US" sz="1600" i="1" dirty="0">
                <a:solidFill>
                  <a:srgbClr val="191191"/>
                </a:solidFill>
                <a:latin typeface="DejaVuSansMono-Oblique"/>
              </a:rPr>
              <a:t>"</a:t>
            </a:r>
          </a:p>
          <a:p>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b="1" dirty="0" err="1">
                <a:solidFill>
                  <a:srgbClr val="91117D"/>
                </a:solidFill>
                <a:latin typeface="DejaVuSansMono-Bold"/>
              </a:rPr>
              <a:t>End</a:t>
            </a:r>
            <a:endParaRPr lang="es-CO" sz="1600" b="1" dirty="0">
              <a:solidFill>
                <a:srgbClr val="91117D"/>
              </a:solidFill>
              <a:latin typeface="DejaVuSansMono-Bold"/>
            </a:endParaRPr>
          </a:p>
          <a:p>
            <a:endParaRPr lang="es-CO" sz="1600" b="1" dirty="0">
              <a:solidFill>
                <a:srgbClr val="91117D"/>
              </a:solidFill>
              <a:latin typeface="DejaVuSansMono-Bold"/>
            </a:endParaRPr>
          </a:p>
          <a:p>
            <a:r>
              <a:rPr lang="es-CO" sz="1600" dirty="0" err="1">
                <a:solidFill>
                  <a:srgbClr val="000000"/>
                </a:solidFill>
                <a:latin typeface="DejaVuSansMono"/>
              </a:rPr>
              <a:t>tc</a:t>
            </a:r>
            <a:r>
              <a:rPr lang="es-CO" sz="1600" dirty="0">
                <a:solidFill>
                  <a:srgbClr val="000000"/>
                </a:solidFill>
                <a:latin typeface="DejaVuSansMono"/>
              </a:rPr>
              <a:t> = </a:t>
            </a:r>
            <a:r>
              <a:rPr lang="es-CO" sz="1600" dirty="0" err="1">
                <a:solidFill>
                  <a:srgbClr val="000000"/>
                </a:solidFill>
                <a:latin typeface="DejaVuSansMono"/>
              </a:rPr>
              <a:t>TaxCalculator.new</a:t>
            </a:r>
            <a:r>
              <a:rPr lang="es-CO" sz="1600" dirty="0">
                <a:solidFill>
                  <a:srgbClr val="000000"/>
                </a:solidFill>
                <a:latin typeface="DejaVuSansMono"/>
              </a:rPr>
              <a:t>(</a:t>
            </a:r>
            <a:r>
              <a:rPr lang="es-CO" sz="1600" i="1" dirty="0">
                <a:solidFill>
                  <a:srgbClr val="191191"/>
                </a:solidFill>
                <a:latin typeface="DejaVuSansMono-Oblique"/>
              </a:rPr>
              <a:t>"Sales </a:t>
            </a:r>
            <a:r>
              <a:rPr lang="es-CO" sz="1600" i="1" dirty="0" err="1">
                <a:solidFill>
                  <a:srgbClr val="191191"/>
                </a:solidFill>
                <a:latin typeface="DejaVuSansMono-Oblique"/>
              </a:rPr>
              <a:t>tax</a:t>
            </a:r>
            <a:r>
              <a:rPr lang="es-CO" sz="1600" i="1" dirty="0">
                <a:solidFill>
                  <a:srgbClr val="191191"/>
                </a:solidFill>
                <a:latin typeface="DejaVuSansMono-Oblique"/>
              </a:rPr>
              <a:t>"</a:t>
            </a:r>
            <a:r>
              <a:rPr lang="es-CO" sz="1600" dirty="0">
                <a:solidFill>
                  <a:srgbClr val="000000"/>
                </a:solidFill>
                <a:latin typeface="DejaVuSansMono"/>
              </a:rPr>
              <a:t>) </a:t>
            </a:r>
            <a:r>
              <a:rPr lang="es-CO" sz="1600" dirty="0">
                <a:solidFill>
                  <a:schemeClr val="accent1">
                    <a:lumMod val="60000"/>
                    <a:lumOff val="40000"/>
                  </a:schemeClr>
                </a:solidFill>
                <a:latin typeface="DejaVuSansMono"/>
              </a:rPr>
              <a:t>{|</a:t>
            </a:r>
            <a:r>
              <a:rPr lang="es-CO" sz="1600" dirty="0" err="1">
                <a:solidFill>
                  <a:schemeClr val="accent1">
                    <a:lumMod val="60000"/>
                    <a:lumOff val="40000"/>
                  </a:schemeClr>
                </a:solidFill>
                <a:latin typeface="DejaVuSansMono"/>
              </a:rPr>
              <a:t>amt</a:t>
            </a:r>
            <a:r>
              <a:rPr lang="es-CO" sz="1600" dirty="0">
                <a:solidFill>
                  <a:schemeClr val="accent1">
                    <a:lumMod val="60000"/>
                    <a:lumOff val="40000"/>
                  </a:schemeClr>
                </a:solidFill>
                <a:latin typeface="DejaVuSansMono"/>
              </a:rPr>
              <a:t>| </a:t>
            </a:r>
            <a:r>
              <a:rPr lang="es-CO" sz="1600" dirty="0" err="1">
                <a:solidFill>
                  <a:schemeClr val="accent1">
                    <a:lumMod val="60000"/>
                    <a:lumOff val="40000"/>
                  </a:schemeClr>
                </a:solidFill>
                <a:latin typeface="DejaVuSansMono"/>
              </a:rPr>
              <a:t>amt</a:t>
            </a:r>
            <a:r>
              <a:rPr lang="es-CO" sz="1600" dirty="0">
                <a:solidFill>
                  <a:schemeClr val="accent1">
                    <a:lumMod val="60000"/>
                    <a:lumOff val="40000"/>
                  </a:schemeClr>
                </a:solidFill>
                <a:latin typeface="DejaVuSansMono"/>
              </a:rPr>
              <a:t> * 0.075 }</a:t>
            </a:r>
          </a:p>
          <a:p>
            <a:r>
              <a:rPr lang="en-US" sz="1600" dirty="0" err="1">
                <a:solidFill>
                  <a:srgbClr val="000000"/>
                </a:solidFill>
                <a:latin typeface="DejaVuSansMono"/>
              </a:rPr>
              <a:t>tc.get_tax</a:t>
            </a:r>
            <a:r>
              <a:rPr lang="en-US" sz="1600" dirty="0">
                <a:solidFill>
                  <a:srgbClr val="000000"/>
                </a:solidFill>
                <a:latin typeface="DejaVuSansMono"/>
              </a:rPr>
              <a:t>(100) </a:t>
            </a:r>
            <a:r>
              <a:rPr lang="en-US" sz="1600" i="1" dirty="0">
                <a:solidFill>
                  <a:srgbClr val="0F7C0F"/>
                </a:solidFill>
                <a:latin typeface="DejaVuSansMono-Oblique"/>
              </a:rPr>
              <a:t># =&gt; "Sales tax on 100 = 7.5"</a:t>
            </a:r>
          </a:p>
          <a:p>
            <a:r>
              <a:rPr lang="en-US" sz="1600" dirty="0" err="1">
                <a:solidFill>
                  <a:srgbClr val="000000"/>
                </a:solidFill>
                <a:latin typeface="DejaVuSansMono"/>
              </a:rPr>
              <a:t>tc.get_tax</a:t>
            </a:r>
            <a:r>
              <a:rPr lang="en-US" sz="1600" dirty="0">
                <a:solidFill>
                  <a:srgbClr val="000000"/>
                </a:solidFill>
                <a:latin typeface="DejaVuSansMono"/>
              </a:rPr>
              <a:t>(250) </a:t>
            </a:r>
            <a:r>
              <a:rPr lang="en-US" sz="1600" i="1" dirty="0">
                <a:solidFill>
                  <a:srgbClr val="0F7C0F"/>
                </a:solidFill>
                <a:latin typeface="DejaVuSansMono-Oblique"/>
              </a:rPr>
              <a:t># =&gt; "Sales tax on 250 = 18.75"</a:t>
            </a:r>
            <a:endParaRPr lang="es-CO" sz="4800" dirty="0"/>
          </a:p>
        </p:txBody>
      </p:sp>
    </p:spTree>
    <p:extLst>
      <p:ext uri="{BB962C8B-B14F-4D97-AF65-F5344CB8AC3E}">
        <p14:creationId xmlns:p14="http://schemas.microsoft.com/office/powerpoint/2010/main" val="6643283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8085A9-B195-43DD-A945-0B48B004FB73}"/>
              </a:ext>
            </a:extLst>
          </p:cNvPr>
          <p:cNvSpPr>
            <a:spLocks noGrp="1"/>
          </p:cNvSpPr>
          <p:nvPr>
            <p:ph type="title"/>
          </p:nvPr>
        </p:nvSpPr>
        <p:spPr/>
        <p:txBody>
          <a:bodyPr/>
          <a:lstStyle/>
          <a:p>
            <a:r>
              <a:rPr lang="es-CO" dirty="0" err="1">
                <a:latin typeface="Helvetica" panose="020B0604020202020204" pitchFamily="34" charset="0"/>
                <a:cs typeface="Helvetica" panose="020B0604020202020204" pitchFamily="34" charset="0"/>
              </a:rPr>
              <a:t>Exceptions</a:t>
            </a:r>
            <a:r>
              <a:rPr lang="es-CO" dirty="0">
                <a:latin typeface="Helvetica" panose="020B0604020202020204" pitchFamily="34" charset="0"/>
                <a:cs typeface="Helvetica" panose="020B0604020202020204" pitchFamily="34" charset="0"/>
              </a:rPr>
              <a:t>, catch, and </a:t>
            </a:r>
            <a:r>
              <a:rPr lang="es-CO" dirty="0" err="1">
                <a:latin typeface="Helvetica" panose="020B0604020202020204" pitchFamily="34" charset="0"/>
                <a:cs typeface="Helvetica" panose="020B0604020202020204" pitchFamily="34" charset="0"/>
              </a:rPr>
              <a:t>throw</a:t>
            </a:r>
            <a:endParaRPr lang="es-CO" dirty="0">
              <a:latin typeface="Helvetica" panose="020B0604020202020204" pitchFamily="34" charset="0"/>
              <a:cs typeface="Helvetica" panose="020B0604020202020204" pitchFamily="34" charset="0"/>
            </a:endParaRPr>
          </a:p>
        </p:txBody>
      </p:sp>
      <p:sp>
        <p:nvSpPr>
          <p:cNvPr id="4" name="Rectángulo 3">
            <a:extLst>
              <a:ext uri="{FF2B5EF4-FFF2-40B4-BE49-F238E27FC236}">
                <a16:creationId xmlns:a16="http://schemas.microsoft.com/office/drawing/2014/main" id="{AC53BEE7-8301-44E5-AC9F-33427349F202}"/>
              </a:ext>
            </a:extLst>
          </p:cNvPr>
          <p:cNvSpPr/>
          <p:nvPr/>
        </p:nvSpPr>
        <p:spPr>
          <a:xfrm>
            <a:off x="2589212" y="2133600"/>
            <a:ext cx="6096000" cy="3877985"/>
          </a:xfrm>
          <a:prstGeom prst="rect">
            <a:avLst/>
          </a:prstGeom>
        </p:spPr>
        <p:txBody>
          <a:bodyPr>
            <a:spAutoFit/>
          </a:bodyPr>
          <a:lstStyle/>
          <a:p>
            <a:r>
              <a:rPr lang="es-CO" sz="1600" dirty="0">
                <a:solidFill>
                  <a:srgbClr val="000000"/>
                </a:solidFill>
                <a:latin typeface="DejaVuSansMono"/>
              </a:rPr>
              <a:t>page = </a:t>
            </a:r>
            <a:r>
              <a:rPr lang="es-CO" sz="1600" i="1" dirty="0">
                <a:solidFill>
                  <a:srgbClr val="191191"/>
                </a:solidFill>
                <a:latin typeface="DejaVuSansMono-Oblique"/>
              </a:rPr>
              <a:t>"podcasts"</a:t>
            </a:r>
          </a:p>
          <a:p>
            <a:r>
              <a:rPr lang="es-CO" sz="1600" dirty="0" err="1">
                <a:solidFill>
                  <a:srgbClr val="000000"/>
                </a:solidFill>
                <a:latin typeface="DejaVuSansMono"/>
              </a:rPr>
              <a:t>file_name</a:t>
            </a:r>
            <a:r>
              <a:rPr lang="es-CO" sz="1600" dirty="0">
                <a:solidFill>
                  <a:srgbClr val="000000"/>
                </a:solidFill>
                <a:latin typeface="DejaVuSansMono"/>
              </a:rPr>
              <a:t> = </a:t>
            </a:r>
            <a:r>
              <a:rPr lang="es-CO" sz="1600" i="1" dirty="0">
                <a:solidFill>
                  <a:srgbClr val="191191"/>
                </a:solidFill>
                <a:latin typeface="DejaVuSansMono-Oblique"/>
              </a:rPr>
              <a:t>"</a:t>
            </a:r>
            <a:r>
              <a:rPr lang="es-CO" sz="1600" dirty="0">
                <a:solidFill>
                  <a:srgbClr val="000000"/>
                </a:solidFill>
                <a:latin typeface="DejaVuSansMono"/>
              </a:rPr>
              <a:t>#{page}</a:t>
            </a:r>
            <a:r>
              <a:rPr lang="es-CO" sz="1600" i="1" dirty="0">
                <a:solidFill>
                  <a:srgbClr val="191191"/>
                </a:solidFill>
                <a:latin typeface="DejaVuSansMono-Oblique"/>
              </a:rPr>
              <a:t>.</a:t>
            </a:r>
            <a:r>
              <a:rPr lang="es-CO" sz="1600" i="1" dirty="0" err="1">
                <a:solidFill>
                  <a:srgbClr val="191191"/>
                </a:solidFill>
                <a:latin typeface="DejaVuSansMono-Oblique"/>
              </a:rPr>
              <a:t>html</a:t>
            </a:r>
            <a:r>
              <a:rPr lang="es-CO" sz="1600" i="1" dirty="0">
                <a:solidFill>
                  <a:srgbClr val="191191"/>
                </a:solidFill>
                <a:latin typeface="DejaVuSansMono-Oblique"/>
              </a:rPr>
              <a:t>"</a:t>
            </a:r>
          </a:p>
          <a:p>
            <a:r>
              <a:rPr lang="fr-FR" sz="1600" dirty="0" err="1">
                <a:solidFill>
                  <a:srgbClr val="000000"/>
                </a:solidFill>
                <a:latin typeface="DejaVuSansMono"/>
              </a:rPr>
              <a:t>web_page</a:t>
            </a:r>
            <a:r>
              <a:rPr lang="fr-FR" sz="1600" dirty="0">
                <a:solidFill>
                  <a:srgbClr val="000000"/>
                </a:solidFill>
                <a:latin typeface="DejaVuSansMono"/>
              </a:rPr>
              <a:t> = open(</a:t>
            </a:r>
            <a:r>
              <a:rPr lang="fr-FR" sz="1600" i="1" dirty="0">
                <a:solidFill>
                  <a:srgbClr val="191191"/>
                </a:solidFill>
                <a:latin typeface="DejaVuSansMono-Oblique"/>
              </a:rPr>
              <a:t>"http://pragprog.com/</a:t>
            </a:r>
            <a:r>
              <a:rPr lang="fr-FR" sz="1600" dirty="0">
                <a:solidFill>
                  <a:srgbClr val="000000"/>
                </a:solidFill>
                <a:latin typeface="DejaVuSansMono"/>
              </a:rPr>
              <a:t>#{page}</a:t>
            </a:r>
            <a:r>
              <a:rPr lang="fr-FR" sz="1600" i="1" dirty="0">
                <a:solidFill>
                  <a:srgbClr val="191191"/>
                </a:solidFill>
                <a:latin typeface="DejaVuSansMono-Oblique"/>
              </a:rPr>
              <a:t>"</a:t>
            </a:r>
            <a:r>
              <a:rPr lang="fr-FR" sz="1600" dirty="0">
                <a:solidFill>
                  <a:srgbClr val="000000"/>
                </a:solidFill>
                <a:latin typeface="DejaVuSansMono"/>
              </a:rPr>
              <a:t>)</a:t>
            </a:r>
          </a:p>
          <a:p>
            <a:r>
              <a:rPr lang="en-US" sz="1600" dirty="0">
                <a:solidFill>
                  <a:srgbClr val="000000"/>
                </a:solidFill>
                <a:latin typeface="DejaVuSansMono"/>
              </a:rPr>
              <a:t>output = </a:t>
            </a:r>
            <a:r>
              <a:rPr lang="en-US" sz="1600" dirty="0" err="1">
                <a:solidFill>
                  <a:srgbClr val="000000"/>
                </a:solidFill>
                <a:latin typeface="DejaVuSansMono"/>
              </a:rPr>
              <a:t>File.open</a:t>
            </a:r>
            <a:r>
              <a:rPr lang="en-US" sz="1600" dirty="0">
                <a:solidFill>
                  <a:srgbClr val="000000"/>
                </a:solidFill>
                <a:latin typeface="DejaVuSansMono"/>
              </a:rPr>
              <a:t>(</a:t>
            </a:r>
            <a:r>
              <a:rPr lang="en-US" sz="1600" dirty="0" err="1">
                <a:solidFill>
                  <a:srgbClr val="000000"/>
                </a:solidFill>
                <a:latin typeface="DejaVuSansMono"/>
              </a:rPr>
              <a:t>file_name</a:t>
            </a:r>
            <a:r>
              <a:rPr lang="en-US" sz="1600" dirty="0">
                <a:solidFill>
                  <a:srgbClr val="000000"/>
                </a:solidFill>
                <a:latin typeface="DejaVuSansMono"/>
              </a:rPr>
              <a:t>, </a:t>
            </a:r>
            <a:r>
              <a:rPr lang="en-US" sz="1600" i="1" dirty="0">
                <a:solidFill>
                  <a:srgbClr val="191191"/>
                </a:solidFill>
                <a:latin typeface="DejaVuSansMono-Oblique"/>
              </a:rPr>
              <a:t>"w"</a:t>
            </a:r>
            <a:r>
              <a:rPr lang="en-US" sz="1600" dirty="0">
                <a:solidFill>
                  <a:srgbClr val="000000"/>
                </a:solidFill>
                <a:latin typeface="DejaVuSansMono"/>
              </a:rPr>
              <a:t>)</a:t>
            </a:r>
          </a:p>
          <a:p>
            <a:r>
              <a:rPr lang="es-CO" sz="1600" b="1" dirty="0" err="1">
                <a:solidFill>
                  <a:srgbClr val="91117D"/>
                </a:solidFill>
                <a:latin typeface="DejaVuSansMono-Bold"/>
              </a:rPr>
              <a:t>begin</a:t>
            </a:r>
            <a:endParaRPr lang="es-CO" sz="1600" b="1" dirty="0">
              <a:solidFill>
                <a:srgbClr val="91117D"/>
              </a:solidFill>
              <a:latin typeface="DejaVuSansMono-Bold"/>
            </a:endParaRPr>
          </a:p>
          <a:p>
            <a:r>
              <a:rPr lang="en-US" sz="1600" b="1" dirty="0">
                <a:solidFill>
                  <a:srgbClr val="91117D"/>
                </a:solidFill>
                <a:latin typeface="DejaVuSansMono-Bold"/>
              </a:rPr>
              <a:t>	while </a:t>
            </a:r>
            <a:r>
              <a:rPr lang="en-US" sz="1600" dirty="0">
                <a:solidFill>
                  <a:srgbClr val="000000"/>
                </a:solidFill>
                <a:latin typeface="DejaVuSansMono"/>
              </a:rPr>
              <a:t>line = </a:t>
            </a:r>
            <a:r>
              <a:rPr lang="en-US" sz="1600" dirty="0" err="1">
                <a:solidFill>
                  <a:srgbClr val="000000"/>
                </a:solidFill>
                <a:latin typeface="DejaVuSansMono"/>
              </a:rPr>
              <a:t>web_page.gets</a:t>
            </a:r>
            <a:endParaRPr lang="en-US" sz="1600" dirty="0">
              <a:solidFill>
                <a:srgbClr val="000000"/>
              </a:solidFill>
              <a:latin typeface="DejaVuSansMono"/>
            </a:endParaRPr>
          </a:p>
          <a:p>
            <a:r>
              <a:rPr lang="es-CO" sz="1600" dirty="0">
                <a:solidFill>
                  <a:srgbClr val="000000"/>
                </a:solidFill>
                <a:latin typeface="DejaVuSansMono"/>
              </a:rPr>
              <a:t>		</a:t>
            </a:r>
            <a:r>
              <a:rPr lang="es-CO" sz="1600" dirty="0" err="1">
                <a:solidFill>
                  <a:srgbClr val="000000"/>
                </a:solidFill>
                <a:latin typeface="DejaVuSansMono"/>
              </a:rPr>
              <a:t>output.puts</a:t>
            </a:r>
            <a:r>
              <a:rPr lang="es-CO" sz="1600" dirty="0">
                <a:solidFill>
                  <a:srgbClr val="000000"/>
                </a:solidFill>
                <a:latin typeface="DejaVuSansMono"/>
              </a:rPr>
              <a:t> line</a:t>
            </a:r>
          </a:p>
          <a:p>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dirty="0">
                <a:solidFill>
                  <a:srgbClr val="000000"/>
                </a:solidFill>
                <a:latin typeface="DejaVuSansMono"/>
              </a:rPr>
              <a:t>	</a:t>
            </a:r>
            <a:r>
              <a:rPr lang="es-CO" sz="1600" dirty="0" err="1">
                <a:solidFill>
                  <a:srgbClr val="000000"/>
                </a:solidFill>
                <a:latin typeface="DejaVuSansMono"/>
              </a:rPr>
              <a:t>output.close</a:t>
            </a:r>
            <a:endParaRPr lang="es-CO" sz="1600" dirty="0">
              <a:solidFill>
                <a:srgbClr val="000000"/>
              </a:solidFill>
              <a:latin typeface="DejaVuSansMono"/>
            </a:endParaRPr>
          </a:p>
          <a:p>
            <a:r>
              <a:rPr lang="es-CO" sz="1600" b="1" dirty="0" err="1">
                <a:solidFill>
                  <a:srgbClr val="91117D"/>
                </a:solidFill>
                <a:latin typeface="DejaVuSansMono-Bold"/>
              </a:rPr>
              <a:t>rescue</a:t>
            </a:r>
            <a:r>
              <a:rPr lang="es-CO" sz="1600" b="1" dirty="0">
                <a:solidFill>
                  <a:srgbClr val="91117D"/>
                </a:solidFill>
                <a:latin typeface="DejaVuSansMono-Bold"/>
              </a:rPr>
              <a:t> </a:t>
            </a:r>
            <a:r>
              <a:rPr lang="es-CO" sz="1600" dirty="0" err="1">
                <a:solidFill>
                  <a:srgbClr val="000000"/>
                </a:solidFill>
                <a:latin typeface="DejaVuSansMono"/>
              </a:rPr>
              <a:t>Exception</a:t>
            </a:r>
            <a:endParaRPr lang="es-CO" sz="1600" dirty="0">
              <a:solidFill>
                <a:srgbClr val="000000"/>
              </a:solidFill>
              <a:latin typeface="DejaVuSansMono"/>
            </a:endParaRPr>
          </a:p>
          <a:p>
            <a:r>
              <a:rPr lang="en-US" sz="1600" dirty="0">
                <a:solidFill>
                  <a:srgbClr val="000000"/>
                </a:solidFill>
                <a:latin typeface="DejaVuSansMono"/>
              </a:rPr>
              <a:t>	</a:t>
            </a:r>
            <a:r>
              <a:rPr lang="en-US" sz="1600" dirty="0" err="1">
                <a:solidFill>
                  <a:srgbClr val="000000"/>
                </a:solidFill>
                <a:latin typeface="DejaVuSansMono"/>
              </a:rPr>
              <a:t>STDERR.puts</a:t>
            </a:r>
            <a:r>
              <a:rPr lang="en-US" sz="1600" dirty="0">
                <a:solidFill>
                  <a:srgbClr val="000000"/>
                </a:solidFill>
                <a:latin typeface="DejaVuSansMono"/>
              </a:rPr>
              <a:t> </a:t>
            </a:r>
            <a:r>
              <a:rPr lang="en-US" sz="1600" i="1" dirty="0">
                <a:solidFill>
                  <a:srgbClr val="191191"/>
                </a:solidFill>
                <a:latin typeface="DejaVuSansMono-Oblique"/>
              </a:rPr>
              <a:t>"Failed to download </a:t>
            </a:r>
            <a:r>
              <a:rPr lang="en-US" sz="1600" dirty="0">
                <a:solidFill>
                  <a:srgbClr val="000000"/>
                </a:solidFill>
                <a:latin typeface="DejaVuSansMono"/>
              </a:rPr>
              <a:t>#{page}</a:t>
            </a:r>
            <a:r>
              <a:rPr lang="en-US" sz="1600" i="1" dirty="0">
                <a:solidFill>
                  <a:srgbClr val="191191"/>
                </a:solidFill>
                <a:latin typeface="DejaVuSansMono-Oblique"/>
              </a:rPr>
              <a:t>: </a:t>
            </a:r>
            <a:r>
              <a:rPr lang="en-US" sz="1600" dirty="0">
                <a:solidFill>
                  <a:srgbClr val="000000"/>
                </a:solidFill>
                <a:latin typeface="DejaVuSansMono"/>
              </a:rPr>
              <a:t>#{$!}</a:t>
            </a:r>
            <a:r>
              <a:rPr lang="en-US" sz="1600" i="1" dirty="0">
                <a:solidFill>
                  <a:srgbClr val="191191"/>
                </a:solidFill>
                <a:latin typeface="DejaVuSansMono-Oblique"/>
              </a:rPr>
              <a:t>"</a:t>
            </a:r>
          </a:p>
          <a:p>
            <a:r>
              <a:rPr lang="es-CO" sz="1600" dirty="0">
                <a:solidFill>
                  <a:srgbClr val="000000"/>
                </a:solidFill>
                <a:latin typeface="DejaVuSansMono"/>
              </a:rPr>
              <a:t>	</a:t>
            </a:r>
            <a:r>
              <a:rPr lang="es-CO" sz="1600" dirty="0" err="1">
                <a:solidFill>
                  <a:srgbClr val="000000"/>
                </a:solidFill>
                <a:latin typeface="DejaVuSansMono"/>
              </a:rPr>
              <a:t>output.close</a:t>
            </a:r>
            <a:endParaRPr lang="es-CO" sz="1600" dirty="0">
              <a:solidFill>
                <a:srgbClr val="000000"/>
              </a:solidFill>
              <a:latin typeface="DejaVuSansMono"/>
            </a:endParaRPr>
          </a:p>
          <a:p>
            <a:r>
              <a:rPr lang="es-CO" sz="1600" dirty="0">
                <a:solidFill>
                  <a:srgbClr val="000000"/>
                </a:solidFill>
                <a:latin typeface="DejaVuSansMono"/>
              </a:rPr>
              <a:t>	</a:t>
            </a:r>
            <a:r>
              <a:rPr lang="es-CO" sz="1600" dirty="0" err="1">
                <a:solidFill>
                  <a:srgbClr val="000000"/>
                </a:solidFill>
                <a:latin typeface="DejaVuSansMono"/>
              </a:rPr>
              <a:t>File.delete</a:t>
            </a:r>
            <a:r>
              <a:rPr lang="es-CO" sz="1600" dirty="0">
                <a:solidFill>
                  <a:srgbClr val="000000"/>
                </a:solidFill>
                <a:latin typeface="DejaVuSansMono"/>
              </a:rPr>
              <a:t>(</a:t>
            </a:r>
            <a:r>
              <a:rPr lang="es-CO" sz="1600" dirty="0" err="1">
                <a:solidFill>
                  <a:srgbClr val="000000"/>
                </a:solidFill>
                <a:latin typeface="DejaVuSansMono"/>
              </a:rPr>
              <a:t>file_name</a:t>
            </a:r>
            <a:r>
              <a:rPr lang="es-CO" sz="1600" dirty="0">
                <a:solidFill>
                  <a:srgbClr val="000000"/>
                </a:solidFill>
                <a:latin typeface="DejaVuSansMono"/>
              </a:rPr>
              <a:t>)</a:t>
            </a:r>
          </a:p>
          <a:p>
            <a:r>
              <a:rPr lang="es-CO" sz="1600" dirty="0">
                <a:solidFill>
                  <a:srgbClr val="000000"/>
                </a:solidFill>
                <a:latin typeface="DejaVuSansMono"/>
              </a:rPr>
              <a:t>	</a:t>
            </a:r>
            <a:r>
              <a:rPr lang="es-CO" sz="1600" dirty="0" err="1">
                <a:solidFill>
                  <a:srgbClr val="000000"/>
                </a:solidFill>
                <a:latin typeface="DejaVuSansMono"/>
              </a:rPr>
              <a:t>raise</a:t>
            </a:r>
            <a:endParaRPr lang="es-CO" sz="1600" dirty="0">
              <a:solidFill>
                <a:srgbClr val="000000"/>
              </a:solidFill>
              <a:latin typeface="DejaVuSansMono"/>
            </a:endParaRPr>
          </a:p>
          <a:p>
            <a:r>
              <a:rPr lang="es-CO" sz="1600" b="1" dirty="0" err="1">
                <a:solidFill>
                  <a:srgbClr val="91117D"/>
                </a:solidFill>
                <a:latin typeface="DejaVuSansMono-Bold"/>
              </a:rPr>
              <a:t>end</a:t>
            </a:r>
            <a:endParaRPr lang="es-CO" sz="4800" dirty="0"/>
          </a:p>
        </p:txBody>
      </p:sp>
      <p:sp>
        <p:nvSpPr>
          <p:cNvPr id="5" name="Rectángulo 4">
            <a:extLst>
              <a:ext uri="{FF2B5EF4-FFF2-40B4-BE49-F238E27FC236}">
                <a16:creationId xmlns:a16="http://schemas.microsoft.com/office/drawing/2014/main" id="{350A7470-00D9-4CAF-AAC6-22EEAE6EC3DC}"/>
              </a:ext>
            </a:extLst>
          </p:cNvPr>
          <p:cNvSpPr/>
          <p:nvPr/>
        </p:nvSpPr>
        <p:spPr>
          <a:xfrm>
            <a:off x="7621724" y="2840816"/>
            <a:ext cx="3882888" cy="1815882"/>
          </a:xfrm>
          <a:prstGeom prst="rect">
            <a:avLst/>
          </a:prstGeom>
        </p:spPr>
        <p:txBody>
          <a:bodyPr wrap="square">
            <a:spAutoFit/>
          </a:bodyPr>
          <a:lstStyle/>
          <a:p>
            <a:r>
              <a:rPr lang="es-CO" sz="1600" b="1" dirty="0" err="1">
                <a:solidFill>
                  <a:srgbClr val="91117D"/>
                </a:solidFill>
                <a:latin typeface="DejaVuSansMono-Bold"/>
              </a:rPr>
              <a:t>begin</a:t>
            </a:r>
            <a:endParaRPr lang="es-CO" sz="1600" b="1" dirty="0">
              <a:solidFill>
                <a:srgbClr val="91117D"/>
              </a:solidFill>
              <a:latin typeface="DejaVuSansMono-Bold"/>
            </a:endParaRPr>
          </a:p>
          <a:p>
            <a:r>
              <a:rPr lang="es-CO" sz="1600" dirty="0">
                <a:solidFill>
                  <a:srgbClr val="000000"/>
                </a:solidFill>
                <a:latin typeface="DejaVuSansMono"/>
              </a:rPr>
              <a:t>	</a:t>
            </a:r>
            <a:r>
              <a:rPr lang="es-CO" sz="1600" dirty="0" err="1">
                <a:solidFill>
                  <a:srgbClr val="000000"/>
                </a:solidFill>
                <a:latin typeface="DejaVuSansMono"/>
              </a:rPr>
              <a:t>eval</a:t>
            </a:r>
            <a:r>
              <a:rPr lang="es-CO" sz="1600" dirty="0">
                <a:solidFill>
                  <a:srgbClr val="000000"/>
                </a:solidFill>
                <a:latin typeface="DejaVuSansMono"/>
              </a:rPr>
              <a:t> </a:t>
            </a:r>
            <a:r>
              <a:rPr lang="es-CO" sz="1600" dirty="0" err="1">
                <a:solidFill>
                  <a:srgbClr val="000000"/>
                </a:solidFill>
                <a:latin typeface="DejaVuSansMono"/>
              </a:rPr>
              <a:t>string</a:t>
            </a:r>
            <a:endParaRPr lang="es-CO" sz="1600" dirty="0">
              <a:solidFill>
                <a:srgbClr val="000000"/>
              </a:solidFill>
              <a:latin typeface="DejaVuSansMono"/>
            </a:endParaRPr>
          </a:p>
          <a:p>
            <a:r>
              <a:rPr lang="es-CO" sz="1600" b="1" dirty="0" err="1">
                <a:solidFill>
                  <a:srgbClr val="91117D"/>
                </a:solidFill>
                <a:latin typeface="DejaVuSansMono-Bold"/>
              </a:rPr>
              <a:t>rescue</a:t>
            </a:r>
            <a:r>
              <a:rPr lang="es-CO" sz="1600" b="1" dirty="0">
                <a:solidFill>
                  <a:srgbClr val="91117D"/>
                </a:solidFill>
                <a:latin typeface="DejaVuSansMono-Bold"/>
              </a:rPr>
              <a:t> </a:t>
            </a:r>
            <a:r>
              <a:rPr lang="es-CO" sz="1600" dirty="0" err="1">
                <a:solidFill>
                  <a:srgbClr val="000000"/>
                </a:solidFill>
                <a:latin typeface="DejaVuSansMono"/>
              </a:rPr>
              <a:t>SyntaxError</a:t>
            </a:r>
            <a:r>
              <a:rPr lang="es-CO" sz="1600" dirty="0">
                <a:solidFill>
                  <a:srgbClr val="000000"/>
                </a:solidFill>
                <a:latin typeface="DejaVuSansMono"/>
              </a:rPr>
              <a:t>, </a:t>
            </a:r>
            <a:r>
              <a:rPr lang="es-CO" sz="1600" dirty="0" err="1">
                <a:solidFill>
                  <a:srgbClr val="000000"/>
                </a:solidFill>
                <a:latin typeface="DejaVuSansMono"/>
              </a:rPr>
              <a:t>NameError</a:t>
            </a:r>
            <a:r>
              <a:rPr lang="es-CO" sz="1600" dirty="0">
                <a:solidFill>
                  <a:srgbClr val="000000"/>
                </a:solidFill>
                <a:latin typeface="DejaVuSansMono"/>
              </a:rPr>
              <a:t> =&gt; boom</a:t>
            </a:r>
          </a:p>
          <a:p>
            <a:r>
              <a:rPr lang="en-US" sz="1600" dirty="0">
                <a:solidFill>
                  <a:srgbClr val="000000"/>
                </a:solidFill>
                <a:latin typeface="DejaVuSansMono"/>
              </a:rPr>
              <a:t>	print </a:t>
            </a:r>
            <a:r>
              <a:rPr lang="en-US" sz="1600" i="1" dirty="0">
                <a:solidFill>
                  <a:srgbClr val="191191"/>
                </a:solidFill>
                <a:latin typeface="DejaVuSansMono-Oblique"/>
              </a:rPr>
              <a:t>"String doesn't compile: " </a:t>
            </a:r>
            <a:r>
              <a:rPr lang="en-US" sz="1600" dirty="0">
                <a:solidFill>
                  <a:srgbClr val="000000"/>
                </a:solidFill>
                <a:latin typeface="DejaVuSansMono"/>
              </a:rPr>
              <a:t>+ boom</a:t>
            </a:r>
          </a:p>
          <a:p>
            <a:r>
              <a:rPr lang="es-CO" sz="1600" b="1" dirty="0" err="1">
                <a:solidFill>
                  <a:srgbClr val="91117D"/>
                </a:solidFill>
                <a:latin typeface="DejaVuSansMono-Bold"/>
              </a:rPr>
              <a:t>rescue</a:t>
            </a:r>
            <a:r>
              <a:rPr lang="es-CO" sz="1600" b="1" dirty="0">
                <a:solidFill>
                  <a:srgbClr val="91117D"/>
                </a:solidFill>
                <a:latin typeface="DejaVuSansMono-Bold"/>
              </a:rPr>
              <a:t> </a:t>
            </a:r>
            <a:r>
              <a:rPr lang="es-CO" sz="1600" dirty="0" err="1">
                <a:solidFill>
                  <a:srgbClr val="000000"/>
                </a:solidFill>
                <a:latin typeface="DejaVuSansMono"/>
              </a:rPr>
              <a:t>StandardError</a:t>
            </a:r>
            <a:r>
              <a:rPr lang="es-CO" sz="1600" dirty="0">
                <a:solidFill>
                  <a:srgbClr val="000000"/>
                </a:solidFill>
                <a:latin typeface="DejaVuSansMono"/>
              </a:rPr>
              <a:t> =&gt; </a:t>
            </a:r>
            <a:r>
              <a:rPr lang="es-CO" sz="1600" dirty="0" err="1">
                <a:solidFill>
                  <a:srgbClr val="000000"/>
                </a:solidFill>
                <a:latin typeface="DejaVuSansMono"/>
              </a:rPr>
              <a:t>bang</a:t>
            </a:r>
            <a:endParaRPr lang="es-CO" sz="1600" dirty="0">
              <a:solidFill>
                <a:srgbClr val="000000"/>
              </a:solidFill>
              <a:latin typeface="DejaVuSansMono"/>
            </a:endParaRPr>
          </a:p>
          <a:p>
            <a:r>
              <a:rPr lang="nb-NO" sz="1600" dirty="0">
                <a:solidFill>
                  <a:srgbClr val="000000"/>
                </a:solidFill>
                <a:latin typeface="DejaVuSansMono"/>
              </a:rPr>
              <a:t>	print </a:t>
            </a:r>
            <a:r>
              <a:rPr lang="nb-NO" sz="1600" i="1" dirty="0">
                <a:solidFill>
                  <a:srgbClr val="191191"/>
                </a:solidFill>
                <a:latin typeface="DejaVuSansMono-Oblique"/>
              </a:rPr>
              <a:t>"Error running script: " </a:t>
            </a:r>
            <a:r>
              <a:rPr lang="nb-NO" sz="1600" dirty="0">
                <a:solidFill>
                  <a:srgbClr val="000000"/>
                </a:solidFill>
                <a:latin typeface="DejaVuSansMono"/>
              </a:rPr>
              <a:t>+ bang</a:t>
            </a:r>
          </a:p>
          <a:p>
            <a:r>
              <a:rPr lang="es-CO" sz="1600" b="1" dirty="0" err="1">
                <a:solidFill>
                  <a:srgbClr val="91117D"/>
                </a:solidFill>
                <a:latin typeface="DejaVuSansMono-Bold"/>
              </a:rPr>
              <a:t>end</a:t>
            </a:r>
            <a:endParaRPr lang="es-CO" sz="4800" dirty="0"/>
          </a:p>
        </p:txBody>
      </p:sp>
    </p:spTree>
    <p:extLst>
      <p:ext uri="{BB962C8B-B14F-4D97-AF65-F5344CB8AC3E}">
        <p14:creationId xmlns:p14="http://schemas.microsoft.com/office/powerpoint/2010/main" val="1772704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8EEA7A-0C71-4BF1-B0B4-B89402C68B2E}"/>
              </a:ext>
            </a:extLst>
          </p:cNvPr>
          <p:cNvSpPr>
            <a:spLocks noGrp="1"/>
          </p:cNvSpPr>
          <p:nvPr>
            <p:ph type="title"/>
          </p:nvPr>
        </p:nvSpPr>
        <p:spPr/>
        <p:txBody>
          <a:bodyPr/>
          <a:lstStyle/>
          <a:p>
            <a:r>
              <a:rPr lang="es-CO" dirty="0" err="1">
                <a:latin typeface="Helvetica" panose="020B0604020202020204" pitchFamily="34" charset="0"/>
                <a:cs typeface="Helvetica" panose="020B0604020202020204" pitchFamily="34" charset="0"/>
              </a:rPr>
              <a:t>Fibers</a:t>
            </a:r>
            <a:r>
              <a:rPr lang="es-CO" dirty="0">
                <a:latin typeface="Helvetica" panose="020B0604020202020204" pitchFamily="34" charset="0"/>
                <a:cs typeface="Helvetica" panose="020B0604020202020204" pitchFamily="34" charset="0"/>
              </a:rPr>
              <a:t>, </a:t>
            </a:r>
            <a:r>
              <a:rPr lang="es-CO" dirty="0" err="1">
                <a:latin typeface="Helvetica" panose="020B0604020202020204" pitchFamily="34" charset="0"/>
                <a:cs typeface="Helvetica" panose="020B0604020202020204" pitchFamily="34" charset="0"/>
              </a:rPr>
              <a:t>Threads</a:t>
            </a:r>
            <a:r>
              <a:rPr lang="es-CO" dirty="0">
                <a:latin typeface="Helvetica" panose="020B0604020202020204" pitchFamily="34" charset="0"/>
                <a:cs typeface="Helvetica" panose="020B0604020202020204" pitchFamily="34" charset="0"/>
              </a:rPr>
              <a:t>, and </a:t>
            </a:r>
            <a:r>
              <a:rPr lang="es-CO" dirty="0" err="1">
                <a:latin typeface="Helvetica" panose="020B0604020202020204" pitchFamily="34" charset="0"/>
                <a:cs typeface="Helvetica" panose="020B0604020202020204" pitchFamily="34" charset="0"/>
              </a:rPr>
              <a:t>Processes</a:t>
            </a:r>
            <a:endParaRPr lang="es-CO" dirty="0">
              <a:latin typeface="Helvetica" panose="020B0604020202020204" pitchFamily="34" charset="0"/>
              <a:cs typeface="Helvetica" panose="020B0604020202020204" pitchFamily="34" charset="0"/>
            </a:endParaRPr>
          </a:p>
        </p:txBody>
      </p:sp>
      <p:sp>
        <p:nvSpPr>
          <p:cNvPr id="3" name="Marcador de contenido 2">
            <a:extLst>
              <a:ext uri="{FF2B5EF4-FFF2-40B4-BE49-F238E27FC236}">
                <a16:creationId xmlns:a16="http://schemas.microsoft.com/office/drawing/2014/main" id="{A76E5763-81EC-42D2-8669-D970637CE725}"/>
              </a:ext>
            </a:extLst>
          </p:cNvPr>
          <p:cNvSpPr>
            <a:spLocks noGrp="1"/>
          </p:cNvSpPr>
          <p:nvPr>
            <p:ph idx="1"/>
          </p:nvPr>
        </p:nvSpPr>
        <p:spPr/>
        <p:txBody>
          <a:bodyPr/>
          <a:lstStyle/>
          <a:p>
            <a:r>
              <a:rPr lang="en-US" dirty="0">
                <a:latin typeface="Helvetica" panose="020B0604020202020204" pitchFamily="34" charset="0"/>
                <a:cs typeface="Helvetica" panose="020B0604020202020204" pitchFamily="34" charset="0"/>
              </a:rPr>
              <a:t>Ruby gives you two basic ways to organize your program so that you can run different parts of it apparently “at the same time.” Fibers let you suspend execution of one part of your program and run some other part. For more decoupled execution, you can split up cooperating tasks </a:t>
            </a:r>
            <a:r>
              <a:rPr lang="en-US" i="1" dirty="0">
                <a:latin typeface="Helvetica" panose="020B0604020202020204" pitchFamily="34" charset="0"/>
                <a:cs typeface="Helvetica" panose="020B0604020202020204" pitchFamily="34" charset="0"/>
              </a:rPr>
              <a:t>within </a:t>
            </a:r>
            <a:r>
              <a:rPr lang="en-US" dirty="0">
                <a:latin typeface="Helvetica" panose="020B0604020202020204" pitchFamily="34" charset="0"/>
                <a:cs typeface="Helvetica" panose="020B0604020202020204" pitchFamily="34" charset="0"/>
              </a:rPr>
              <a:t>the program, using multiple threads, or you can split up tasks between different programs, using multiple processes. Let’s look at each in turn.</a:t>
            </a:r>
            <a:endParaRPr lang="es-CO"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4830586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707F96-FBC2-48D0-A91D-17EF6FBAF4DC}"/>
              </a:ext>
            </a:extLst>
          </p:cNvPr>
          <p:cNvSpPr>
            <a:spLocks noGrp="1"/>
          </p:cNvSpPr>
          <p:nvPr>
            <p:ph type="title"/>
          </p:nvPr>
        </p:nvSpPr>
        <p:spPr/>
        <p:txBody>
          <a:bodyPr/>
          <a:lstStyle/>
          <a:p>
            <a:r>
              <a:rPr lang="es-CO" dirty="0" err="1">
                <a:latin typeface="Helvetica" panose="020B0604020202020204" pitchFamily="34" charset="0"/>
                <a:cs typeface="Helvetica" panose="020B0604020202020204" pitchFamily="34" charset="0"/>
              </a:rPr>
              <a:t>Fibers</a:t>
            </a:r>
            <a:endParaRPr lang="es-CO" dirty="0">
              <a:latin typeface="Helvetica" panose="020B0604020202020204" pitchFamily="34" charset="0"/>
              <a:cs typeface="Helvetica" panose="020B0604020202020204" pitchFamily="34" charset="0"/>
            </a:endParaRPr>
          </a:p>
        </p:txBody>
      </p:sp>
      <p:sp>
        <p:nvSpPr>
          <p:cNvPr id="4" name="Rectángulo 3">
            <a:extLst>
              <a:ext uri="{FF2B5EF4-FFF2-40B4-BE49-F238E27FC236}">
                <a16:creationId xmlns:a16="http://schemas.microsoft.com/office/drawing/2014/main" id="{FAF573A6-F125-406C-9158-328109C141E1}"/>
              </a:ext>
            </a:extLst>
          </p:cNvPr>
          <p:cNvSpPr/>
          <p:nvPr/>
        </p:nvSpPr>
        <p:spPr>
          <a:xfrm>
            <a:off x="2589212" y="2133600"/>
            <a:ext cx="4585252" cy="2800767"/>
          </a:xfrm>
          <a:prstGeom prst="rect">
            <a:avLst/>
          </a:prstGeom>
        </p:spPr>
        <p:txBody>
          <a:bodyPr wrap="square">
            <a:spAutoFit/>
          </a:bodyPr>
          <a:lstStyle/>
          <a:p>
            <a:r>
              <a:rPr lang="es-CO" sz="1600" dirty="0" err="1">
                <a:solidFill>
                  <a:srgbClr val="000000"/>
                </a:solidFill>
                <a:latin typeface="DejaVuSansMono"/>
              </a:rPr>
              <a:t>counts</a:t>
            </a:r>
            <a:r>
              <a:rPr lang="es-CO" sz="1600" dirty="0">
                <a:solidFill>
                  <a:srgbClr val="000000"/>
                </a:solidFill>
                <a:latin typeface="DejaVuSansMono"/>
              </a:rPr>
              <a:t> = </a:t>
            </a:r>
            <a:r>
              <a:rPr lang="es-CO" sz="1600" dirty="0" err="1">
                <a:solidFill>
                  <a:srgbClr val="000000"/>
                </a:solidFill>
                <a:latin typeface="DejaVuSansMono"/>
              </a:rPr>
              <a:t>Hash.new</a:t>
            </a:r>
            <a:r>
              <a:rPr lang="es-CO" sz="1600" dirty="0">
                <a:solidFill>
                  <a:srgbClr val="000000"/>
                </a:solidFill>
                <a:latin typeface="DejaVuSansMono"/>
              </a:rPr>
              <a:t>(0)</a:t>
            </a:r>
          </a:p>
          <a:p>
            <a:r>
              <a:rPr lang="en-US" sz="1600" dirty="0">
                <a:solidFill>
                  <a:srgbClr val="000000"/>
                </a:solidFill>
                <a:latin typeface="DejaVuSansMono"/>
              </a:rPr>
              <a:t>	</a:t>
            </a:r>
            <a:r>
              <a:rPr lang="en-US" sz="1600" dirty="0" err="1">
                <a:solidFill>
                  <a:srgbClr val="000000"/>
                </a:solidFill>
                <a:latin typeface="DejaVuSansMono"/>
              </a:rPr>
              <a:t>File.foreach</a:t>
            </a:r>
            <a:r>
              <a:rPr lang="en-US" sz="1600" dirty="0">
                <a:solidFill>
                  <a:srgbClr val="000000"/>
                </a:solidFill>
                <a:latin typeface="DejaVuSansMono"/>
              </a:rPr>
              <a:t>(</a:t>
            </a:r>
            <a:r>
              <a:rPr lang="en-US" sz="1600" i="1" dirty="0">
                <a:solidFill>
                  <a:srgbClr val="191191"/>
                </a:solidFill>
                <a:latin typeface="DejaVuSansMono-Oblique"/>
              </a:rPr>
              <a:t>"</a:t>
            </a:r>
            <a:r>
              <a:rPr lang="en-US" sz="1600" i="1" dirty="0" err="1">
                <a:solidFill>
                  <a:srgbClr val="191191"/>
                </a:solidFill>
                <a:latin typeface="DejaVuSansMono-Oblique"/>
              </a:rPr>
              <a:t>testfile</a:t>
            </a:r>
            <a:r>
              <a:rPr lang="en-US" sz="1600" i="1" dirty="0">
                <a:solidFill>
                  <a:srgbClr val="191191"/>
                </a:solidFill>
                <a:latin typeface="DejaVuSansMono-Oblique"/>
              </a:rPr>
              <a:t>"</a:t>
            </a:r>
            <a:r>
              <a:rPr lang="en-US" sz="1600" dirty="0">
                <a:solidFill>
                  <a:srgbClr val="000000"/>
                </a:solidFill>
                <a:latin typeface="DejaVuSansMono"/>
              </a:rPr>
              <a:t>) </a:t>
            </a:r>
            <a:r>
              <a:rPr lang="en-US" sz="1600" b="1" dirty="0">
                <a:solidFill>
                  <a:srgbClr val="91117D"/>
                </a:solidFill>
                <a:latin typeface="DejaVuSansMono-Bold"/>
              </a:rPr>
              <a:t>do </a:t>
            </a:r>
            <a:r>
              <a:rPr lang="en-US" sz="1600" dirty="0">
                <a:solidFill>
                  <a:srgbClr val="000000"/>
                </a:solidFill>
                <a:latin typeface="DejaVuSansMono"/>
              </a:rPr>
              <a:t>|line|</a:t>
            </a:r>
          </a:p>
          <a:p>
            <a:r>
              <a:rPr lang="es-CO" sz="1600" dirty="0">
                <a:solidFill>
                  <a:srgbClr val="000000"/>
                </a:solidFill>
                <a:latin typeface="DejaVuSansMono"/>
              </a:rPr>
              <a:t>		</a:t>
            </a:r>
            <a:r>
              <a:rPr lang="pl-PL" sz="1600" dirty="0">
                <a:solidFill>
                  <a:srgbClr val="000000"/>
                </a:solidFill>
                <a:latin typeface="DejaVuSansMono"/>
              </a:rPr>
              <a:t>line.scan(/</a:t>
            </a:r>
            <a:r>
              <a:rPr lang="pl-PL" sz="1600" i="1" dirty="0">
                <a:solidFill>
                  <a:srgbClr val="191191"/>
                </a:solidFill>
                <a:latin typeface="DejaVuSansMono-Oblique"/>
              </a:rPr>
              <a:t>\w</a:t>
            </a:r>
            <a:r>
              <a:rPr lang="pl-PL" sz="1600" dirty="0">
                <a:solidFill>
                  <a:srgbClr val="000000"/>
                </a:solidFill>
                <a:latin typeface="DejaVuSansMono"/>
              </a:rPr>
              <a:t>+/) </a:t>
            </a:r>
            <a:r>
              <a:rPr lang="pl-PL" sz="1600" b="1" dirty="0">
                <a:solidFill>
                  <a:srgbClr val="91117D"/>
                </a:solidFill>
                <a:latin typeface="DejaVuSansMono-Bold"/>
              </a:rPr>
              <a:t>do </a:t>
            </a:r>
            <a:r>
              <a:rPr lang="pl-PL" sz="1600" dirty="0">
                <a:solidFill>
                  <a:srgbClr val="000000"/>
                </a:solidFill>
                <a:latin typeface="DejaVuSansMono"/>
              </a:rPr>
              <a:t>|word|</a:t>
            </a:r>
          </a:p>
          <a:p>
            <a:r>
              <a:rPr lang="es-CO" sz="1600" dirty="0">
                <a:solidFill>
                  <a:srgbClr val="000000"/>
                </a:solidFill>
                <a:latin typeface="DejaVuSansMono"/>
              </a:rPr>
              <a:t>			</a:t>
            </a:r>
            <a:r>
              <a:rPr lang="es-CO" sz="1600" dirty="0" err="1">
                <a:solidFill>
                  <a:srgbClr val="000000"/>
                </a:solidFill>
                <a:latin typeface="DejaVuSansMono"/>
              </a:rPr>
              <a:t>word</a:t>
            </a:r>
            <a:r>
              <a:rPr lang="es-CO" sz="1600" dirty="0">
                <a:solidFill>
                  <a:srgbClr val="000000"/>
                </a:solidFill>
                <a:latin typeface="DejaVuSansMono"/>
              </a:rPr>
              <a:t> = </a:t>
            </a:r>
            <a:r>
              <a:rPr lang="es-CO" sz="1600" dirty="0" err="1">
                <a:solidFill>
                  <a:srgbClr val="000000"/>
                </a:solidFill>
                <a:latin typeface="DejaVuSansMono"/>
              </a:rPr>
              <a:t>word.downcase</a:t>
            </a:r>
            <a:endParaRPr lang="es-CO" sz="1600" dirty="0">
              <a:solidFill>
                <a:srgbClr val="000000"/>
              </a:solidFill>
              <a:latin typeface="DejaVuSansMono"/>
            </a:endParaRPr>
          </a:p>
          <a:p>
            <a:r>
              <a:rPr lang="es-CO" sz="1600" dirty="0">
                <a:solidFill>
                  <a:srgbClr val="000000"/>
                </a:solidFill>
                <a:latin typeface="DejaVuSansMono"/>
              </a:rPr>
              <a:t>			</a:t>
            </a:r>
            <a:r>
              <a:rPr lang="es-CO" sz="1600" dirty="0" err="1">
                <a:solidFill>
                  <a:srgbClr val="000000"/>
                </a:solidFill>
                <a:latin typeface="DejaVuSansMono"/>
              </a:rPr>
              <a:t>counts</a:t>
            </a:r>
            <a:r>
              <a:rPr lang="es-CO" sz="1600" dirty="0">
                <a:solidFill>
                  <a:srgbClr val="000000"/>
                </a:solidFill>
                <a:latin typeface="DejaVuSansMono"/>
              </a:rPr>
              <a:t>[</a:t>
            </a:r>
            <a:r>
              <a:rPr lang="es-CO" sz="1600" dirty="0" err="1">
                <a:solidFill>
                  <a:srgbClr val="000000"/>
                </a:solidFill>
                <a:latin typeface="DejaVuSansMono"/>
              </a:rPr>
              <a:t>word</a:t>
            </a:r>
            <a:r>
              <a:rPr lang="es-CO" sz="1600" dirty="0">
                <a:solidFill>
                  <a:srgbClr val="000000"/>
                </a:solidFill>
                <a:latin typeface="DejaVuSansMono"/>
              </a:rPr>
              <a:t>] += 1</a:t>
            </a:r>
          </a:p>
          <a:p>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dirty="0" err="1">
                <a:solidFill>
                  <a:srgbClr val="000000"/>
                </a:solidFill>
                <a:latin typeface="DejaVuSansMono"/>
              </a:rPr>
              <a:t>counts.keys.sort.each</a:t>
            </a:r>
            <a:r>
              <a:rPr lang="es-CO" sz="1600" dirty="0">
                <a:solidFill>
                  <a:srgbClr val="000000"/>
                </a:solidFill>
                <a:latin typeface="DejaVuSansMono"/>
              </a:rPr>
              <a:t> {|k| </a:t>
            </a:r>
            <a:r>
              <a:rPr lang="es-CO" sz="1600" dirty="0" err="1">
                <a:solidFill>
                  <a:srgbClr val="000000"/>
                </a:solidFill>
                <a:latin typeface="DejaVuSansMono"/>
              </a:rPr>
              <a:t>print</a:t>
            </a:r>
            <a:r>
              <a:rPr lang="es-CO" sz="1600" dirty="0">
                <a:solidFill>
                  <a:srgbClr val="000000"/>
                </a:solidFill>
                <a:latin typeface="DejaVuSansMono"/>
              </a:rPr>
              <a:t> </a:t>
            </a:r>
            <a:r>
              <a:rPr lang="es-CO" sz="1600" i="1" dirty="0">
                <a:solidFill>
                  <a:srgbClr val="191191"/>
                </a:solidFill>
                <a:latin typeface="DejaVuSansMono-Oblique"/>
              </a:rPr>
              <a:t>"</a:t>
            </a:r>
            <a:r>
              <a:rPr lang="es-CO" sz="1600" dirty="0">
                <a:solidFill>
                  <a:srgbClr val="000000"/>
                </a:solidFill>
                <a:latin typeface="DejaVuSansMono"/>
              </a:rPr>
              <a:t>#{k}</a:t>
            </a:r>
            <a:r>
              <a:rPr lang="es-CO" sz="1600" i="1" dirty="0">
                <a:solidFill>
                  <a:srgbClr val="191191"/>
                </a:solidFill>
                <a:latin typeface="DejaVuSansMono-Oblique"/>
              </a:rPr>
              <a:t>:</a:t>
            </a:r>
            <a:r>
              <a:rPr lang="es-CO" sz="1600" dirty="0">
                <a:solidFill>
                  <a:srgbClr val="000000"/>
                </a:solidFill>
                <a:latin typeface="DejaVuSansMono"/>
              </a:rPr>
              <a:t>#{</a:t>
            </a:r>
            <a:r>
              <a:rPr lang="es-CO" sz="1600" dirty="0" err="1">
                <a:solidFill>
                  <a:srgbClr val="000000"/>
                </a:solidFill>
                <a:latin typeface="DejaVuSansMono"/>
              </a:rPr>
              <a:t>counts</a:t>
            </a:r>
            <a:r>
              <a:rPr lang="es-CO" sz="1600" dirty="0">
                <a:solidFill>
                  <a:srgbClr val="000000"/>
                </a:solidFill>
                <a:latin typeface="DejaVuSansMono"/>
              </a:rPr>
              <a:t>[k]} </a:t>
            </a:r>
            <a:r>
              <a:rPr lang="es-CO" sz="1600" i="1" dirty="0">
                <a:solidFill>
                  <a:srgbClr val="191191"/>
                </a:solidFill>
                <a:latin typeface="DejaVuSansMono-Oblique"/>
              </a:rPr>
              <a:t>"</a:t>
            </a:r>
            <a:r>
              <a:rPr lang="es-CO" sz="1600" dirty="0">
                <a:solidFill>
                  <a:srgbClr val="000000"/>
                </a:solidFill>
                <a:latin typeface="DejaVuSansMono"/>
              </a:rPr>
              <a:t>}</a:t>
            </a:r>
          </a:p>
          <a:p>
            <a:endParaRPr lang="es-CO" sz="1600" i="1" dirty="0">
              <a:solidFill>
                <a:srgbClr val="000000"/>
              </a:solidFill>
              <a:latin typeface="PalatinoLinotype-Italic"/>
            </a:endParaRPr>
          </a:p>
          <a:p>
            <a:r>
              <a:rPr lang="es-CO" sz="1600" i="1" dirty="0">
                <a:solidFill>
                  <a:srgbClr val="000000"/>
                </a:solidFill>
                <a:latin typeface="PalatinoLinotype-Italic"/>
              </a:rPr>
              <a:t>produces:</a:t>
            </a:r>
          </a:p>
          <a:p>
            <a:r>
              <a:rPr lang="en-US" sz="1600" dirty="0" err="1">
                <a:solidFill>
                  <a:srgbClr val="000000"/>
                </a:solidFill>
                <a:latin typeface="DejaVuSansMono"/>
              </a:rPr>
              <a:t>and:1</a:t>
            </a:r>
            <a:r>
              <a:rPr lang="en-US" sz="1600" dirty="0">
                <a:solidFill>
                  <a:srgbClr val="000000"/>
                </a:solidFill>
                <a:latin typeface="DejaVuSansMono"/>
              </a:rPr>
              <a:t> </a:t>
            </a:r>
            <a:r>
              <a:rPr lang="en-US" sz="1600" dirty="0" err="1">
                <a:solidFill>
                  <a:srgbClr val="000000"/>
                </a:solidFill>
                <a:latin typeface="DejaVuSansMono"/>
              </a:rPr>
              <a:t>is:3</a:t>
            </a:r>
            <a:r>
              <a:rPr lang="en-US" sz="1600" dirty="0">
                <a:solidFill>
                  <a:srgbClr val="000000"/>
                </a:solidFill>
                <a:latin typeface="DejaVuSansMono"/>
              </a:rPr>
              <a:t> </a:t>
            </a:r>
            <a:r>
              <a:rPr lang="en-US" sz="1600" dirty="0" err="1">
                <a:solidFill>
                  <a:srgbClr val="000000"/>
                </a:solidFill>
                <a:latin typeface="DejaVuSansMono"/>
              </a:rPr>
              <a:t>line:3</a:t>
            </a:r>
            <a:r>
              <a:rPr lang="en-US" sz="1600" dirty="0">
                <a:solidFill>
                  <a:srgbClr val="000000"/>
                </a:solidFill>
                <a:latin typeface="DejaVuSansMono"/>
              </a:rPr>
              <a:t> </a:t>
            </a:r>
            <a:r>
              <a:rPr lang="en-US" sz="1600" dirty="0" err="1">
                <a:solidFill>
                  <a:srgbClr val="000000"/>
                </a:solidFill>
                <a:latin typeface="DejaVuSansMono"/>
              </a:rPr>
              <a:t>on:1</a:t>
            </a:r>
            <a:r>
              <a:rPr lang="en-US" sz="1600" dirty="0">
                <a:solidFill>
                  <a:srgbClr val="000000"/>
                </a:solidFill>
                <a:latin typeface="DejaVuSansMono"/>
              </a:rPr>
              <a:t> </a:t>
            </a:r>
            <a:r>
              <a:rPr lang="en-US" sz="1600" dirty="0" err="1">
                <a:solidFill>
                  <a:srgbClr val="000000"/>
                </a:solidFill>
                <a:latin typeface="DejaVuSansMono"/>
              </a:rPr>
              <a:t>one:1</a:t>
            </a:r>
            <a:r>
              <a:rPr lang="en-US" sz="1600" dirty="0">
                <a:solidFill>
                  <a:srgbClr val="000000"/>
                </a:solidFill>
                <a:latin typeface="DejaVuSansMono"/>
              </a:rPr>
              <a:t> </a:t>
            </a:r>
            <a:r>
              <a:rPr lang="en-US" sz="1600" dirty="0" err="1">
                <a:solidFill>
                  <a:srgbClr val="000000"/>
                </a:solidFill>
                <a:latin typeface="DejaVuSansMono"/>
              </a:rPr>
              <a:t>so:1</a:t>
            </a:r>
            <a:r>
              <a:rPr lang="en-US" sz="1600" dirty="0">
                <a:solidFill>
                  <a:srgbClr val="000000"/>
                </a:solidFill>
                <a:latin typeface="DejaVuSansMono"/>
              </a:rPr>
              <a:t> </a:t>
            </a:r>
            <a:r>
              <a:rPr lang="en-US" sz="1600" dirty="0" err="1">
                <a:solidFill>
                  <a:srgbClr val="000000"/>
                </a:solidFill>
                <a:latin typeface="DejaVuSansMono"/>
              </a:rPr>
              <a:t>this:3</a:t>
            </a:r>
            <a:r>
              <a:rPr lang="en-US" sz="1600" dirty="0">
                <a:solidFill>
                  <a:srgbClr val="000000"/>
                </a:solidFill>
                <a:latin typeface="DejaVuSansMono"/>
              </a:rPr>
              <a:t> </a:t>
            </a:r>
            <a:r>
              <a:rPr lang="en-US" sz="1600" dirty="0" err="1">
                <a:solidFill>
                  <a:srgbClr val="000000"/>
                </a:solidFill>
                <a:latin typeface="DejaVuSansMono"/>
              </a:rPr>
              <a:t>three:1</a:t>
            </a:r>
            <a:r>
              <a:rPr lang="en-US" sz="1600" dirty="0">
                <a:solidFill>
                  <a:srgbClr val="000000"/>
                </a:solidFill>
                <a:latin typeface="DejaVuSansMono"/>
              </a:rPr>
              <a:t> </a:t>
            </a:r>
            <a:r>
              <a:rPr lang="en-US" sz="1600" dirty="0" err="1">
                <a:solidFill>
                  <a:srgbClr val="000000"/>
                </a:solidFill>
                <a:latin typeface="DejaVuSansMono"/>
              </a:rPr>
              <a:t>two:1</a:t>
            </a:r>
            <a:endParaRPr lang="es-CO" sz="4800" dirty="0"/>
          </a:p>
        </p:txBody>
      </p:sp>
      <p:sp>
        <p:nvSpPr>
          <p:cNvPr id="5" name="Rectángulo 4">
            <a:extLst>
              <a:ext uri="{FF2B5EF4-FFF2-40B4-BE49-F238E27FC236}">
                <a16:creationId xmlns:a16="http://schemas.microsoft.com/office/drawing/2014/main" id="{FA4D25CA-BCAB-493B-9C20-52A4AFE524A1}"/>
              </a:ext>
            </a:extLst>
          </p:cNvPr>
          <p:cNvSpPr/>
          <p:nvPr/>
        </p:nvSpPr>
        <p:spPr>
          <a:xfrm>
            <a:off x="7174464" y="2064026"/>
            <a:ext cx="4515747" cy="4031873"/>
          </a:xfrm>
          <a:prstGeom prst="rect">
            <a:avLst/>
          </a:prstGeom>
        </p:spPr>
        <p:txBody>
          <a:bodyPr wrap="square">
            <a:spAutoFit/>
          </a:bodyPr>
          <a:lstStyle/>
          <a:p>
            <a:r>
              <a:rPr lang="es-CO" sz="1600" dirty="0" err="1">
                <a:solidFill>
                  <a:srgbClr val="000000"/>
                </a:solidFill>
                <a:latin typeface="DejaVuSansMono"/>
              </a:rPr>
              <a:t>words</a:t>
            </a:r>
            <a:r>
              <a:rPr lang="es-CO" sz="1600" dirty="0">
                <a:solidFill>
                  <a:srgbClr val="000000"/>
                </a:solidFill>
                <a:latin typeface="DejaVuSansMono"/>
              </a:rPr>
              <a:t> = </a:t>
            </a:r>
            <a:r>
              <a:rPr lang="es-CO" sz="1600" dirty="0" err="1">
                <a:solidFill>
                  <a:srgbClr val="000000"/>
                </a:solidFill>
                <a:latin typeface="DejaVuSansMono"/>
              </a:rPr>
              <a:t>Fiber.new</a:t>
            </a:r>
            <a:r>
              <a:rPr lang="es-CO" sz="1600" dirty="0">
                <a:solidFill>
                  <a:srgbClr val="000000"/>
                </a:solidFill>
                <a:latin typeface="DejaVuSansMono"/>
              </a:rPr>
              <a:t> </a:t>
            </a:r>
            <a:r>
              <a:rPr lang="es-CO" sz="1600" b="1" dirty="0">
                <a:solidFill>
                  <a:srgbClr val="91117D"/>
                </a:solidFill>
                <a:latin typeface="DejaVuSansMono-Bold"/>
              </a:rPr>
              <a:t>do</a:t>
            </a:r>
          </a:p>
          <a:p>
            <a:r>
              <a:rPr lang="en-US" sz="1600" dirty="0">
                <a:solidFill>
                  <a:srgbClr val="000000"/>
                </a:solidFill>
                <a:latin typeface="DejaVuSansMono"/>
              </a:rPr>
              <a:t>	</a:t>
            </a:r>
            <a:r>
              <a:rPr lang="en-US" sz="1600" dirty="0" err="1">
                <a:solidFill>
                  <a:srgbClr val="000000"/>
                </a:solidFill>
                <a:latin typeface="DejaVuSansMono"/>
              </a:rPr>
              <a:t>File.foreach</a:t>
            </a:r>
            <a:r>
              <a:rPr lang="en-US" sz="1600" dirty="0">
                <a:solidFill>
                  <a:srgbClr val="000000"/>
                </a:solidFill>
                <a:latin typeface="DejaVuSansMono"/>
              </a:rPr>
              <a:t>(</a:t>
            </a:r>
            <a:r>
              <a:rPr lang="en-US" sz="1600" i="1" dirty="0">
                <a:solidFill>
                  <a:srgbClr val="191191"/>
                </a:solidFill>
                <a:latin typeface="DejaVuSansMono-Oblique"/>
              </a:rPr>
              <a:t>"testfile.txt</a:t>
            </a:r>
            <a:r>
              <a:rPr lang="en-US" sz="1600" i="1" u="sng" dirty="0">
                <a:solidFill>
                  <a:srgbClr val="191191"/>
                </a:solidFill>
                <a:latin typeface="DejaVuSansMono-Oblique"/>
              </a:rPr>
              <a:t>|</a:t>
            </a:r>
            <a:r>
              <a:rPr lang="en-US" sz="1600" i="1" dirty="0">
                <a:solidFill>
                  <a:srgbClr val="191191"/>
                </a:solidFill>
                <a:latin typeface="DejaVuSansMono-Oblique"/>
              </a:rPr>
              <a:t>"</a:t>
            </a:r>
            <a:r>
              <a:rPr lang="en-US" sz="1600" dirty="0">
                <a:solidFill>
                  <a:srgbClr val="000000"/>
                </a:solidFill>
                <a:latin typeface="DejaVuSansMono"/>
              </a:rPr>
              <a:t>) </a:t>
            </a:r>
            <a:r>
              <a:rPr lang="en-US" sz="1600" b="1" dirty="0">
                <a:solidFill>
                  <a:srgbClr val="91117D"/>
                </a:solidFill>
                <a:latin typeface="DejaVuSansMono-Bold"/>
              </a:rPr>
              <a:t>do </a:t>
            </a:r>
            <a:r>
              <a:rPr lang="en-US" sz="1600" dirty="0">
                <a:solidFill>
                  <a:srgbClr val="000000"/>
                </a:solidFill>
                <a:latin typeface="DejaVuSansMono"/>
              </a:rPr>
              <a:t>|line|</a:t>
            </a:r>
          </a:p>
          <a:p>
            <a:r>
              <a:rPr lang="es-CO" sz="1600" dirty="0">
                <a:solidFill>
                  <a:srgbClr val="000000"/>
                </a:solidFill>
                <a:latin typeface="DejaVuSansMono"/>
              </a:rPr>
              <a:t>		</a:t>
            </a:r>
            <a:r>
              <a:rPr lang="pl-PL" sz="1600" dirty="0">
                <a:solidFill>
                  <a:srgbClr val="000000"/>
                </a:solidFill>
                <a:latin typeface="DejaVuSansMono"/>
              </a:rPr>
              <a:t>line.scan(/</a:t>
            </a:r>
            <a:r>
              <a:rPr lang="pl-PL" sz="1600" i="1" dirty="0">
                <a:solidFill>
                  <a:srgbClr val="191191"/>
                </a:solidFill>
                <a:latin typeface="DejaVuSansMono-Oblique"/>
              </a:rPr>
              <a:t>\w</a:t>
            </a:r>
            <a:r>
              <a:rPr lang="pl-PL" sz="1600" dirty="0">
                <a:solidFill>
                  <a:srgbClr val="000000"/>
                </a:solidFill>
                <a:latin typeface="DejaVuSansMono"/>
              </a:rPr>
              <a:t>+/) </a:t>
            </a:r>
            <a:r>
              <a:rPr lang="pl-PL" sz="1600" b="1" dirty="0">
                <a:solidFill>
                  <a:srgbClr val="91117D"/>
                </a:solidFill>
                <a:latin typeface="DejaVuSansMono-Bold"/>
              </a:rPr>
              <a:t>do </a:t>
            </a:r>
            <a:r>
              <a:rPr lang="pl-PL" sz="1600" dirty="0">
                <a:solidFill>
                  <a:srgbClr val="000000"/>
                </a:solidFill>
                <a:latin typeface="DejaVuSansMono"/>
              </a:rPr>
              <a:t>|word|</a:t>
            </a:r>
          </a:p>
          <a:p>
            <a:r>
              <a:rPr lang="es-CO" sz="1600" dirty="0">
                <a:solidFill>
                  <a:srgbClr val="000000"/>
                </a:solidFill>
                <a:latin typeface="DejaVuSansMono"/>
              </a:rPr>
              <a:t>		</a:t>
            </a:r>
            <a:r>
              <a:rPr lang="es-CO" sz="1600" dirty="0" err="1">
                <a:solidFill>
                  <a:srgbClr val="000000"/>
                </a:solidFill>
                <a:latin typeface="DejaVuSansMono"/>
              </a:rPr>
              <a:t>Fiber.yield</a:t>
            </a:r>
            <a:r>
              <a:rPr lang="es-CO" sz="1600" dirty="0">
                <a:solidFill>
                  <a:srgbClr val="000000"/>
                </a:solidFill>
                <a:latin typeface="DejaVuSansMono"/>
              </a:rPr>
              <a:t> </a:t>
            </a:r>
            <a:r>
              <a:rPr lang="es-CO" sz="1600" dirty="0" err="1">
                <a:solidFill>
                  <a:srgbClr val="000000"/>
                </a:solidFill>
                <a:latin typeface="DejaVuSansMono"/>
              </a:rPr>
              <a:t>word.downcase</a:t>
            </a:r>
            <a:endParaRPr lang="es-CO" sz="1600" dirty="0">
              <a:solidFill>
                <a:srgbClr val="000000"/>
              </a:solidFill>
              <a:latin typeface="DejaVuSansMono"/>
            </a:endParaRPr>
          </a:p>
          <a:p>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dirty="0">
                <a:solidFill>
                  <a:srgbClr val="000000"/>
                </a:solidFill>
                <a:latin typeface="DejaVuSansMono"/>
              </a:rPr>
              <a:t>      </a:t>
            </a:r>
            <a:r>
              <a:rPr lang="es-CO" sz="1600" dirty="0" err="1">
                <a:solidFill>
                  <a:srgbClr val="000000"/>
                </a:solidFill>
                <a:latin typeface="DejaVuSansMono"/>
              </a:rPr>
              <a:t>nil</a:t>
            </a:r>
            <a:endParaRPr lang="es-CO" sz="1600" dirty="0">
              <a:solidFill>
                <a:srgbClr val="000000"/>
              </a:solidFill>
              <a:latin typeface="DejaVuSansMono"/>
            </a:endParaRPr>
          </a:p>
          <a:p>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dirty="0" err="1">
                <a:solidFill>
                  <a:srgbClr val="000000"/>
                </a:solidFill>
                <a:latin typeface="DejaVuSansMono"/>
              </a:rPr>
              <a:t>counts</a:t>
            </a:r>
            <a:r>
              <a:rPr lang="es-CO" sz="1600" dirty="0">
                <a:solidFill>
                  <a:srgbClr val="000000"/>
                </a:solidFill>
                <a:latin typeface="DejaVuSansMono"/>
              </a:rPr>
              <a:t> = </a:t>
            </a:r>
            <a:r>
              <a:rPr lang="es-CO" sz="1600" dirty="0" err="1">
                <a:solidFill>
                  <a:srgbClr val="000000"/>
                </a:solidFill>
                <a:latin typeface="DejaVuSansMono"/>
              </a:rPr>
              <a:t>Hash.new</a:t>
            </a:r>
            <a:r>
              <a:rPr lang="es-CO" sz="1600" dirty="0">
                <a:solidFill>
                  <a:srgbClr val="000000"/>
                </a:solidFill>
                <a:latin typeface="DejaVuSansMono"/>
              </a:rPr>
              <a:t>(0)</a:t>
            </a:r>
          </a:p>
          <a:p>
            <a:r>
              <a:rPr lang="es-CO" sz="1600" b="1" dirty="0" err="1">
                <a:solidFill>
                  <a:srgbClr val="91117D"/>
                </a:solidFill>
                <a:latin typeface="DejaVuSansMono-Bold"/>
              </a:rPr>
              <a:t>while</a:t>
            </a:r>
            <a:r>
              <a:rPr lang="es-CO" sz="1600" b="1" dirty="0">
                <a:solidFill>
                  <a:srgbClr val="91117D"/>
                </a:solidFill>
                <a:latin typeface="DejaVuSansMono-Bold"/>
              </a:rPr>
              <a:t> </a:t>
            </a:r>
            <a:r>
              <a:rPr lang="es-CO" sz="1600" dirty="0" err="1">
                <a:solidFill>
                  <a:srgbClr val="000000"/>
                </a:solidFill>
                <a:latin typeface="DejaVuSansMono"/>
              </a:rPr>
              <a:t>word</a:t>
            </a:r>
            <a:r>
              <a:rPr lang="es-CO" sz="1600" dirty="0">
                <a:solidFill>
                  <a:srgbClr val="000000"/>
                </a:solidFill>
                <a:latin typeface="DejaVuSansMono"/>
              </a:rPr>
              <a:t> = </a:t>
            </a:r>
            <a:r>
              <a:rPr lang="es-CO" sz="1600" dirty="0" err="1">
                <a:solidFill>
                  <a:srgbClr val="000000"/>
                </a:solidFill>
                <a:latin typeface="DejaVuSansMono"/>
              </a:rPr>
              <a:t>words.resume</a:t>
            </a:r>
            <a:endParaRPr lang="es-CO" sz="1600" dirty="0">
              <a:solidFill>
                <a:srgbClr val="000000"/>
              </a:solidFill>
              <a:latin typeface="DejaVuSansMono"/>
            </a:endParaRPr>
          </a:p>
          <a:p>
            <a:r>
              <a:rPr lang="es-CO" sz="1600" dirty="0">
                <a:solidFill>
                  <a:srgbClr val="000000"/>
                </a:solidFill>
                <a:latin typeface="DejaVuSansMono"/>
              </a:rPr>
              <a:t>	</a:t>
            </a:r>
            <a:r>
              <a:rPr lang="es-CO" sz="1600" dirty="0" err="1">
                <a:solidFill>
                  <a:srgbClr val="000000"/>
                </a:solidFill>
                <a:latin typeface="DejaVuSansMono"/>
              </a:rPr>
              <a:t>counts</a:t>
            </a:r>
            <a:r>
              <a:rPr lang="es-CO" sz="1600" dirty="0">
                <a:solidFill>
                  <a:srgbClr val="000000"/>
                </a:solidFill>
                <a:latin typeface="DejaVuSansMono"/>
              </a:rPr>
              <a:t>[</a:t>
            </a:r>
            <a:r>
              <a:rPr lang="es-CO" sz="1600" dirty="0" err="1">
                <a:solidFill>
                  <a:srgbClr val="000000"/>
                </a:solidFill>
                <a:latin typeface="DejaVuSansMono"/>
              </a:rPr>
              <a:t>word</a:t>
            </a:r>
            <a:r>
              <a:rPr lang="es-CO" sz="1600" dirty="0">
                <a:solidFill>
                  <a:srgbClr val="000000"/>
                </a:solidFill>
                <a:latin typeface="DejaVuSansMono"/>
              </a:rPr>
              <a:t>] += 1</a:t>
            </a:r>
          </a:p>
          <a:p>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dirty="0" err="1">
                <a:solidFill>
                  <a:srgbClr val="000000"/>
                </a:solidFill>
                <a:latin typeface="DejaVuSansMono"/>
              </a:rPr>
              <a:t>counts.keys.sort.each</a:t>
            </a:r>
            <a:r>
              <a:rPr lang="es-CO" sz="1600" dirty="0">
                <a:solidFill>
                  <a:srgbClr val="000000"/>
                </a:solidFill>
                <a:latin typeface="DejaVuSansMono"/>
              </a:rPr>
              <a:t> {|k| </a:t>
            </a:r>
            <a:r>
              <a:rPr lang="es-CO" sz="1600" dirty="0" err="1">
                <a:solidFill>
                  <a:srgbClr val="000000"/>
                </a:solidFill>
                <a:latin typeface="DejaVuSansMono"/>
              </a:rPr>
              <a:t>print</a:t>
            </a:r>
            <a:r>
              <a:rPr lang="es-CO" sz="1600" dirty="0">
                <a:solidFill>
                  <a:srgbClr val="000000"/>
                </a:solidFill>
                <a:latin typeface="DejaVuSansMono"/>
              </a:rPr>
              <a:t> </a:t>
            </a:r>
            <a:r>
              <a:rPr lang="es-CO" sz="1600" i="1" dirty="0">
                <a:solidFill>
                  <a:srgbClr val="191191"/>
                </a:solidFill>
                <a:latin typeface="DejaVuSansMono-Oblique"/>
              </a:rPr>
              <a:t>"</a:t>
            </a:r>
            <a:r>
              <a:rPr lang="es-CO" sz="1600" dirty="0">
                <a:solidFill>
                  <a:srgbClr val="000000"/>
                </a:solidFill>
                <a:latin typeface="DejaVuSansMono"/>
              </a:rPr>
              <a:t>#{k}</a:t>
            </a:r>
            <a:r>
              <a:rPr lang="es-CO" sz="1600" i="1" dirty="0">
                <a:solidFill>
                  <a:srgbClr val="191191"/>
                </a:solidFill>
                <a:latin typeface="DejaVuSansMono-Oblique"/>
              </a:rPr>
              <a:t>:</a:t>
            </a:r>
            <a:r>
              <a:rPr lang="es-CO" sz="1600" dirty="0">
                <a:solidFill>
                  <a:srgbClr val="000000"/>
                </a:solidFill>
                <a:latin typeface="DejaVuSansMono"/>
              </a:rPr>
              <a:t>#{</a:t>
            </a:r>
            <a:r>
              <a:rPr lang="es-CO" sz="1600" dirty="0" err="1">
                <a:solidFill>
                  <a:srgbClr val="000000"/>
                </a:solidFill>
                <a:latin typeface="DejaVuSansMono"/>
              </a:rPr>
              <a:t>counts</a:t>
            </a:r>
            <a:r>
              <a:rPr lang="es-CO" sz="1600" dirty="0">
                <a:solidFill>
                  <a:srgbClr val="000000"/>
                </a:solidFill>
                <a:latin typeface="DejaVuSansMono"/>
              </a:rPr>
              <a:t>[k]} </a:t>
            </a:r>
            <a:r>
              <a:rPr lang="es-CO" sz="1600" i="1" dirty="0">
                <a:solidFill>
                  <a:srgbClr val="191191"/>
                </a:solidFill>
                <a:latin typeface="DejaVuSansMono-Oblique"/>
              </a:rPr>
              <a:t>"</a:t>
            </a:r>
            <a:r>
              <a:rPr lang="es-CO" sz="1600" dirty="0">
                <a:solidFill>
                  <a:srgbClr val="000000"/>
                </a:solidFill>
                <a:latin typeface="DejaVuSansMono"/>
              </a:rPr>
              <a:t>}</a:t>
            </a:r>
          </a:p>
          <a:p>
            <a:endParaRPr lang="es-CO" sz="1600" i="1" dirty="0">
              <a:solidFill>
                <a:srgbClr val="000000"/>
              </a:solidFill>
              <a:latin typeface="PalatinoLinotype-Italic"/>
            </a:endParaRPr>
          </a:p>
          <a:p>
            <a:r>
              <a:rPr lang="es-CO" sz="1600" i="1" dirty="0">
                <a:solidFill>
                  <a:srgbClr val="000000"/>
                </a:solidFill>
                <a:latin typeface="PalatinoLinotype-Italic"/>
              </a:rPr>
              <a:t>produces:</a:t>
            </a:r>
          </a:p>
          <a:p>
            <a:r>
              <a:rPr lang="en-US" sz="1600" dirty="0" err="1">
                <a:solidFill>
                  <a:srgbClr val="000000"/>
                </a:solidFill>
                <a:latin typeface="DejaVuSansMono"/>
              </a:rPr>
              <a:t>and:1</a:t>
            </a:r>
            <a:r>
              <a:rPr lang="en-US" sz="1600" dirty="0">
                <a:solidFill>
                  <a:srgbClr val="000000"/>
                </a:solidFill>
                <a:latin typeface="DejaVuSansMono"/>
              </a:rPr>
              <a:t> </a:t>
            </a:r>
            <a:r>
              <a:rPr lang="en-US" sz="1600" dirty="0" err="1">
                <a:solidFill>
                  <a:srgbClr val="000000"/>
                </a:solidFill>
                <a:latin typeface="DejaVuSansMono"/>
              </a:rPr>
              <a:t>is:3</a:t>
            </a:r>
            <a:r>
              <a:rPr lang="en-US" sz="1600" dirty="0">
                <a:solidFill>
                  <a:srgbClr val="000000"/>
                </a:solidFill>
                <a:latin typeface="DejaVuSansMono"/>
              </a:rPr>
              <a:t> </a:t>
            </a:r>
            <a:r>
              <a:rPr lang="en-US" sz="1600" dirty="0" err="1">
                <a:solidFill>
                  <a:srgbClr val="000000"/>
                </a:solidFill>
                <a:latin typeface="DejaVuSansMono"/>
              </a:rPr>
              <a:t>line:3</a:t>
            </a:r>
            <a:r>
              <a:rPr lang="en-US" sz="1600" dirty="0">
                <a:solidFill>
                  <a:srgbClr val="000000"/>
                </a:solidFill>
                <a:latin typeface="DejaVuSansMono"/>
              </a:rPr>
              <a:t> </a:t>
            </a:r>
            <a:r>
              <a:rPr lang="en-US" sz="1600" dirty="0" err="1">
                <a:solidFill>
                  <a:srgbClr val="000000"/>
                </a:solidFill>
                <a:latin typeface="DejaVuSansMono"/>
              </a:rPr>
              <a:t>on:1</a:t>
            </a:r>
            <a:r>
              <a:rPr lang="en-US" sz="1600" dirty="0">
                <a:solidFill>
                  <a:srgbClr val="000000"/>
                </a:solidFill>
                <a:latin typeface="DejaVuSansMono"/>
              </a:rPr>
              <a:t> </a:t>
            </a:r>
            <a:r>
              <a:rPr lang="en-US" sz="1600" dirty="0" err="1">
                <a:solidFill>
                  <a:srgbClr val="000000"/>
                </a:solidFill>
                <a:latin typeface="DejaVuSansMono"/>
              </a:rPr>
              <a:t>one:1</a:t>
            </a:r>
            <a:r>
              <a:rPr lang="en-US" sz="1600" dirty="0">
                <a:solidFill>
                  <a:srgbClr val="000000"/>
                </a:solidFill>
                <a:latin typeface="DejaVuSansMono"/>
              </a:rPr>
              <a:t> </a:t>
            </a:r>
            <a:r>
              <a:rPr lang="en-US" sz="1600" dirty="0" err="1">
                <a:solidFill>
                  <a:srgbClr val="000000"/>
                </a:solidFill>
                <a:latin typeface="DejaVuSansMono"/>
              </a:rPr>
              <a:t>so:1</a:t>
            </a:r>
            <a:r>
              <a:rPr lang="en-US" sz="1600" dirty="0">
                <a:solidFill>
                  <a:srgbClr val="000000"/>
                </a:solidFill>
                <a:latin typeface="DejaVuSansMono"/>
              </a:rPr>
              <a:t> </a:t>
            </a:r>
            <a:r>
              <a:rPr lang="en-US" sz="1600" dirty="0" err="1">
                <a:solidFill>
                  <a:srgbClr val="000000"/>
                </a:solidFill>
                <a:latin typeface="DejaVuSansMono"/>
              </a:rPr>
              <a:t>this:3</a:t>
            </a:r>
            <a:r>
              <a:rPr lang="en-US" sz="1600" dirty="0">
                <a:solidFill>
                  <a:srgbClr val="000000"/>
                </a:solidFill>
                <a:latin typeface="DejaVuSansMono"/>
              </a:rPr>
              <a:t> </a:t>
            </a:r>
            <a:r>
              <a:rPr lang="en-US" sz="1600" dirty="0" err="1">
                <a:solidFill>
                  <a:srgbClr val="000000"/>
                </a:solidFill>
                <a:latin typeface="DejaVuSansMono"/>
              </a:rPr>
              <a:t>three:1</a:t>
            </a:r>
            <a:r>
              <a:rPr lang="en-US" sz="1600" dirty="0">
                <a:solidFill>
                  <a:srgbClr val="000000"/>
                </a:solidFill>
                <a:latin typeface="DejaVuSansMono"/>
              </a:rPr>
              <a:t> </a:t>
            </a:r>
            <a:r>
              <a:rPr lang="en-US" sz="1600" dirty="0" err="1">
                <a:solidFill>
                  <a:srgbClr val="000000"/>
                </a:solidFill>
                <a:latin typeface="DejaVuSansMono"/>
              </a:rPr>
              <a:t>two:1</a:t>
            </a:r>
            <a:endParaRPr lang="es-CO" sz="4800" dirty="0"/>
          </a:p>
        </p:txBody>
      </p:sp>
    </p:spTree>
    <p:extLst>
      <p:ext uri="{BB962C8B-B14F-4D97-AF65-F5344CB8AC3E}">
        <p14:creationId xmlns:p14="http://schemas.microsoft.com/office/powerpoint/2010/main" val="22186063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0F3E1A-82B7-4501-8CD2-23226EDA90A2}"/>
              </a:ext>
            </a:extLst>
          </p:cNvPr>
          <p:cNvSpPr>
            <a:spLocks noGrp="1"/>
          </p:cNvSpPr>
          <p:nvPr>
            <p:ph type="title"/>
          </p:nvPr>
        </p:nvSpPr>
        <p:spPr/>
        <p:txBody>
          <a:bodyPr/>
          <a:lstStyle/>
          <a:p>
            <a:r>
              <a:rPr lang="es-CO" dirty="0" err="1">
                <a:latin typeface="Helvetica" panose="020B0604020202020204" pitchFamily="34" charset="0"/>
                <a:cs typeface="Helvetica" panose="020B0604020202020204" pitchFamily="34" charset="0"/>
              </a:rPr>
              <a:t>Multithreading</a:t>
            </a:r>
            <a:endParaRPr lang="es-CO" dirty="0">
              <a:latin typeface="Helvetica" panose="020B0604020202020204" pitchFamily="34" charset="0"/>
              <a:cs typeface="Helvetica" panose="020B0604020202020204" pitchFamily="34" charset="0"/>
            </a:endParaRPr>
          </a:p>
        </p:txBody>
      </p:sp>
      <p:sp>
        <p:nvSpPr>
          <p:cNvPr id="4" name="Rectángulo 3">
            <a:extLst>
              <a:ext uri="{FF2B5EF4-FFF2-40B4-BE49-F238E27FC236}">
                <a16:creationId xmlns:a16="http://schemas.microsoft.com/office/drawing/2014/main" id="{4A8C4E26-9A59-4809-A1B1-64D636316D60}"/>
              </a:ext>
            </a:extLst>
          </p:cNvPr>
          <p:cNvSpPr/>
          <p:nvPr/>
        </p:nvSpPr>
        <p:spPr>
          <a:xfrm>
            <a:off x="3079542" y="2040835"/>
            <a:ext cx="5791200" cy="4401205"/>
          </a:xfrm>
          <a:prstGeom prst="rect">
            <a:avLst/>
          </a:prstGeom>
        </p:spPr>
        <p:txBody>
          <a:bodyPr wrap="square">
            <a:spAutoFit/>
          </a:bodyPr>
          <a:lstStyle/>
          <a:p>
            <a:r>
              <a:rPr lang="es-CO" sz="1400" dirty="0" err="1">
                <a:solidFill>
                  <a:srgbClr val="000000"/>
                </a:solidFill>
                <a:latin typeface="DejaVuSansMono"/>
              </a:rPr>
              <a:t>require</a:t>
            </a:r>
            <a:r>
              <a:rPr lang="es-CO" sz="1400" dirty="0">
                <a:solidFill>
                  <a:srgbClr val="000000"/>
                </a:solidFill>
                <a:latin typeface="DejaVuSansMono"/>
              </a:rPr>
              <a:t> </a:t>
            </a:r>
            <a:r>
              <a:rPr lang="es-CO" sz="1400" i="1" dirty="0">
                <a:solidFill>
                  <a:srgbClr val="191191"/>
                </a:solidFill>
                <a:latin typeface="DejaVuSansMono-Oblique"/>
              </a:rPr>
              <a:t>'net/http'</a:t>
            </a:r>
          </a:p>
          <a:p>
            <a:r>
              <a:rPr lang="es-CO" sz="1400" dirty="0" err="1">
                <a:solidFill>
                  <a:srgbClr val="000000"/>
                </a:solidFill>
                <a:latin typeface="DejaVuSansMono"/>
              </a:rPr>
              <a:t>pages</a:t>
            </a:r>
            <a:r>
              <a:rPr lang="es-CO" sz="1400" dirty="0">
                <a:solidFill>
                  <a:srgbClr val="000000"/>
                </a:solidFill>
                <a:latin typeface="DejaVuSansMono"/>
              </a:rPr>
              <a:t> = </a:t>
            </a:r>
            <a:r>
              <a:rPr lang="es-CO" sz="1400" i="1" dirty="0">
                <a:solidFill>
                  <a:srgbClr val="191191"/>
                </a:solidFill>
                <a:latin typeface="DejaVuSansMono-Oblique"/>
              </a:rPr>
              <a:t>%w( www.rubycentral.org slashdot.org www.google.com )</a:t>
            </a:r>
          </a:p>
          <a:p>
            <a:endParaRPr lang="en-US" sz="1400" dirty="0">
              <a:solidFill>
                <a:srgbClr val="000000"/>
              </a:solidFill>
              <a:latin typeface="DejaVuSansMono"/>
            </a:endParaRPr>
          </a:p>
          <a:p>
            <a:r>
              <a:rPr lang="en-US" sz="1400" dirty="0">
                <a:solidFill>
                  <a:srgbClr val="000000"/>
                </a:solidFill>
                <a:latin typeface="DejaVuSansMono"/>
              </a:rPr>
              <a:t>threads = </a:t>
            </a:r>
            <a:r>
              <a:rPr lang="en-US" sz="1400" dirty="0" err="1">
                <a:solidFill>
                  <a:srgbClr val="000000"/>
                </a:solidFill>
                <a:latin typeface="DejaVuSansMono"/>
              </a:rPr>
              <a:t>pages.map</a:t>
            </a:r>
            <a:r>
              <a:rPr lang="en-US" sz="1400" dirty="0">
                <a:solidFill>
                  <a:srgbClr val="000000"/>
                </a:solidFill>
                <a:latin typeface="DejaVuSansMono"/>
              </a:rPr>
              <a:t> </a:t>
            </a:r>
            <a:r>
              <a:rPr lang="en-US" sz="1400" b="1" dirty="0">
                <a:solidFill>
                  <a:srgbClr val="91117D"/>
                </a:solidFill>
                <a:latin typeface="DejaVuSansMono-Bold"/>
              </a:rPr>
              <a:t>do </a:t>
            </a:r>
            <a:r>
              <a:rPr lang="en-US" sz="1400" dirty="0">
                <a:solidFill>
                  <a:srgbClr val="000000"/>
                </a:solidFill>
                <a:latin typeface="DejaVuSansMono"/>
              </a:rPr>
              <a:t>|</a:t>
            </a:r>
            <a:r>
              <a:rPr lang="en-US" sz="1400" dirty="0" err="1">
                <a:solidFill>
                  <a:srgbClr val="000000"/>
                </a:solidFill>
                <a:latin typeface="DejaVuSansMono"/>
              </a:rPr>
              <a:t>page_to_fetch</a:t>
            </a:r>
            <a:r>
              <a:rPr lang="en-US" sz="1400" dirty="0">
                <a:solidFill>
                  <a:srgbClr val="000000"/>
                </a:solidFill>
                <a:latin typeface="DejaVuSansMono"/>
              </a:rPr>
              <a:t>|</a:t>
            </a:r>
          </a:p>
          <a:p>
            <a:r>
              <a:rPr lang="en-US" sz="1400" dirty="0">
                <a:solidFill>
                  <a:srgbClr val="000000"/>
                </a:solidFill>
                <a:latin typeface="DejaVuSansMono"/>
              </a:rPr>
              <a:t>	</a:t>
            </a:r>
            <a:r>
              <a:rPr lang="en-US" sz="1400" dirty="0" err="1">
                <a:solidFill>
                  <a:schemeClr val="accent1">
                    <a:lumMod val="60000"/>
                    <a:lumOff val="40000"/>
                  </a:schemeClr>
                </a:solidFill>
                <a:latin typeface="DejaVuSansMono"/>
              </a:rPr>
              <a:t>Thread</a:t>
            </a:r>
            <a:r>
              <a:rPr lang="en-US" sz="1400" dirty="0" err="1">
                <a:solidFill>
                  <a:srgbClr val="000000"/>
                </a:solidFill>
                <a:latin typeface="DejaVuSansMono"/>
              </a:rPr>
              <a:t>.new</a:t>
            </a:r>
            <a:r>
              <a:rPr lang="en-US" sz="1400" dirty="0">
                <a:solidFill>
                  <a:srgbClr val="000000"/>
                </a:solidFill>
                <a:latin typeface="DejaVuSansMono"/>
              </a:rPr>
              <a:t>(</a:t>
            </a:r>
            <a:r>
              <a:rPr lang="en-US" sz="1400" dirty="0" err="1">
                <a:solidFill>
                  <a:srgbClr val="000000"/>
                </a:solidFill>
                <a:latin typeface="DejaVuSansMono"/>
              </a:rPr>
              <a:t>page_to_fetch</a:t>
            </a:r>
            <a:r>
              <a:rPr lang="en-US" sz="1400" dirty="0">
                <a:solidFill>
                  <a:srgbClr val="000000"/>
                </a:solidFill>
                <a:latin typeface="DejaVuSansMono"/>
              </a:rPr>
              <a:t>) </a:t>
            </a:r>
            <a:r>
              <a:rPr lang="en-US" sz="1400" b="1" dirty="0">
                <a:solidFill>
                  <a:srgbClr val="91117D"/>
                </a:solidFill>
                <a:latin typeface="DejaVuSansMono-Bold"/>
              </a:rPr>
              <a:t>do </a:t>
            </a:r>
            <a:r>
              <a:rPr lang="en-US" sz="1400" dirty="0">
                <a:solidFill>
                  <a:srgbClr val="000000"/>
                </a:solidFill>
                <a:latin typeface="DejaVuSansMono"/>
              </a:rPr>
              <a:t>|</a:t>
            </a:r>
            <a:r>
              <a:rPr lang="en-US" sz="1400" dirty="0" err="1">
                <a:solidFill>
                  <a:srgbClr val="000000"/>
                </a:solidFill>
                <a:latin typeface="DejaVuSansMono"/>
              </a:rPr>
              <a:t>url</a:t>
            </a:r>
            <a:r>
              <a:rPr lang="en-US" sz="1400" dirty="0">
                <a:solidFill>
                  <a:srgbClr val="000000"/>
                </a:solidFill>
                <a:latin typeface="DejaVuSansMono"/>
              </a:rPr>
              <a:t>|</a:t>
            </a:r>
          </a:p>
          <a:p>
            <a:r>
              <a:rPr lang="nl-NL" sz="1400" dirty="0">
                <a:solidFill>
                  <a:srgbClr val="000000"/>
                </a:solidFill>
                <a:latin typeface="DejaVuSansMono"/>
              </a:rPr>
              <a:t>		http = Net::HTTP.new(url, 80)</a:t>
            </a:r>
          </a:p>
          <a:p>
            <a:r>
              <a:rPr lang="es-CO" sz="1400" dirty="0">
                <a:solidFill>
                  <a:srgbClr val="000000"/>
                </a:solidFill>
                <a:latin typeface="DejaVuSansMono"/>
              </a:rPr>
              <a:t>		</a:t>
            </a:r>
            <a:r>
              <a:rPr lang="es-CO" sz="1400" dirty="0" err="1">
                <a:solidFill>
                  <a:srgbClr val="000000"/>
                </a:solidFill>
                <a:latin typeface="DejaVuSansMono"/>
              </a:rPr>
              <a:t>print</a:t>
            </a:r>
            <a:r>
              <a:rPr lang="es-CO" sz="1400" dirty="0">
                <a:solidFill>
                  <a:srgbClr val="000000"/>
                </a:solidFill>
                <a:latin typeface="DejaVuSansMono"/>
              </a:rPr>
              <a:t> </a:t>
            </a:r>
            <a:r>
              <a:rPr lang="es-CO" sz="1400" i="1" dirty="0">
                <a:solidFill>
                  <a:srgbClr val="191191"/>
                </a:solidFill>
                <a:latin typeface="DejaVuSansMono-Oblique"/>
              </a:rPr>
              <a:t>"</a:t>
            </a:r>
            <a:r>
              <a:rPr lang="es-CO" sz="1400" i="1" dirty="0" err="1">
                <a:solidFill>
                  <a:srgbClr val="191191"/>
                </a:solidFill>
                <a:latin typeface="DejaVuSansMono-Oblique"/>
              </a:rPr>
              <a:t>Fetching</a:t>
            </a:r>
            <a:r>
              <a:rPr lang="es-CO" sz="1400" i="1" dirty="0">
                <a:solidFill>
                  <a:srgbClr val="191191"/>
                </a:solidFill>
                <a:latin typeface="DejaVuSansMono-Oblique"/>
              </a:rPr>
              <a:t>: </a:t>
            </a:r>
            <a:r>
              <a:rPr lang="es-CO" sz="1400" dirty="0">
                <a:solidFill>
                  <a:srgbClr val="000000"/>
                </a:solidFill>
                <a:latin typeface="DejaVuSansMono"/>
              </a:rPr>
              <a:t>#{</a:t>
            </a:r>
            <a:r>
              <a:rPr lang="es-CO" sz="1400" dirty="0" err="1">
                <a:solidFill>
                  <a:srgbClr val="000000"/>
                </a:solidFill>
                <a:latin typeface="DejaVuSansMono"/>
              </a:rPr>
              <a:t>url</a:t>
            </a:r>
            <a:r>
              <a:rPr lang="es-CO" sz="1400" dirty="0">
                <a:solidFill>
                  <a:srgbClr val="000000"/>
                </a:solidFill>
                <a:latin typeface="DejaVuSansMono"/>
              </a:rPr>
              <a:t>}</a:t>
            </a:r>
            <a:r>
              <a:rPr lang="es-CO" sz="1400" i="1" dirty="0">
                <a:solidFill>
                  <a:srgbClr val="191191"/>
                </a:solidFill>
                <a:latin typeface="DejaVuSansMono-Oblique"/>
              </a:rPr>
              <a:t>\n"</a:t>
            </a:r>
          </a:p>
          <a:p>
            <a:r>
              <a:rPr lang="es-CO" sz="1400" dirty="0">
                <a:solidFill>
                  <a:srgbClr val="000000"/>
                </a:solidFill>
                <a:latin typeface="DejaVuSansMono"/>
              </a:rPr>
              <a:t>		</a:t>
            </a:r>
            <a:r>
              <a:rPr lang="es-CO" sz="1400" dirty="0" err="1">
                <a:solidFill>
                  <a:srgbClr val="000000"/>
                </a:solidFill>
                <a:latin typeface="DejaVuSansMono"/>
              </a:rPr>
              <a:t>resp</a:t>
            </a:r>
            <a:r>
              <a:rPr lang="es-CO" sz="1400" dirty="0">
                <a:solidFill>
                  <a:srgbClr val="000000"/>
                </a:solidFill>
                <a:latin typeface="DejaVuSansMono"/>
              </a:rPr>
              <a:t> = </a:t>
            </a:r>
            <a:r>
              <a:rPr lang="es-CO" sz="1400" dirty="0" err="1">
                <a:solidFill>
                  <a:srgbClr val="000000"/>
                </a:solidFill>
                <a:latin typeface="DejaVuSansMono"/>
              </a:rPr>
              <a:t>http.get</a:t>
            </a:r>
            <a:r>
              <a:rPr lang="es-CO" sz="1400" dirty="0">
                <a:solidFill>
                  <a:srgbClr val="000000"/>
                </a:solidFill>
                <a:latin typeface="DejaVuSansMono"/>
              </a:rPr>
              <a:t>(</a:t>
            </a:r>
            <a:r>
              <a:rPr lang="es-CO" sz="1400" i="1" dirty="0">
                <a:solidFill>
                  <a:srgbClr val="191191"/>
                </a:solidFill>
                <a:latin typeface="DejaVuSansMono-Oblique"/>
              </a:rPr>
              <a:t>'/’</a:t>
            </a:r>
            <a:r>
              <a:rPr lang="es-CO" sz="1400" dirty="0">
                <a:solidFill>
                  <a:srgbClr val="000000"/>
                </a:solidFill>
                <a:latin typeface="DejaVuSansMono"/>
              </a:rPr>
              <a:t>)</a:t>
            </a:r>
          </a:p>
          <a:p>
            <a:r>
              <a:rPr lang="es-CO" sz="1400" dirty="0">
                <a:solidFill>
                  <a:srgbClr val="000000"/>
                </a:solidFill>
                <a:latin typeface="DejaVuSansMono"/>
              </a:rPr>
              <a:t>		</a:t>
            </a:r>
            <a:r>
              <a:rPr lang="es-CO" sz="1400" dirty="0" err="1">
                <a:solidFill>
                  <a:srgbClr val="000000"/>
                </a:solidFill>
                <a:latin typeface="DejaVuSansMono"/>
              </a:rPr>
              <a:t>print</a:t>
            </a:r>
            <a:r>
              <a:rPr lang="es-CO" sz="1400" dirty="0">
                <a:solidFill>
                  <a:srgbClr val="000000"/>
                </a:solidFill>
                <a:latin typeface="DejaVuSansMono"/>
              </a:rPr>
              <a:t> </a:t>
            </a:r>
            <a:r>
              <a:rPr lang="es-CO" sz="1400" i="1" dirty="0">
                <a:solidFill>
                  <a:srgbClr val="191191"/>
                </a:solidFill>
                <a:latin typeface="DejaVuSansMono-Oblique"/>
              </a:rPr>
              <a:t>"</a:t>
            </a:r>
            <a:r>
              <a:rPr lang="es-CO" sz="1400" i="1" dirty="0" err="1">
                <a:solidFill>
                  <a:srgbClr val="191191"/>
                </a:solidFill>
                <a:latin typeface="DejaVuSansMono-Oblique"/>
              </a:rPr>
              <a:t>Got</a:t>
            </a:r>
            <a:r>
              <a:rPr lang="es-CO" sz="1400" i="1" dirty="0">
                <a:solidFill>
                  <a:srgbClr val="191191"/>
                </a:solidFill>
                <a:latin typeface="DejaVuSansMono-Oblique"/>
              </a:rPr>
              <a:t> </a:t>
            </a:r>
            <a:r>
              <a:rPr lang="es-CO" sz="1400" dirty="0">
                <a:solidFill>
                  <a:srgbClr val="000000"/>
                </a:solidFill>
                <a:latin typeface="DejaVuSansMono"/>
              </a:rPr>
              <a:t>#{</a:t>
            </a:r>
            <a:r>
              <a:rPr lang="es-CO" sz="1400" dirty="0" err="1">
                <a:solidFill>
                  <a:srgbClr val="000000"/>
                </a:solidFill>
                <a:latin typeface="DejaVuSansMono"/>
              </a:rPr>
              <a:t>url</a:t>
            </a:r>
            <a:r>
              <a:rPr lang="es-CO" sz="1400" dirty="0">
                <a:solidFill>
                  <a:srgbClr val="000000"/>
                </a:solidFill>
                <a:latin typeface="DejaVuSansMono"/>
              </a:rPr>
              <a:t>}</a:t>
            </a:r>
            <a:r>
              <a:rPr lang="es-CO" sz="1400" i="1" dirty="0">
                <a:solidFill>
                  <a:srgbClr val="191191"/>
                </a:solidFill>
                <a:latin typeface="DejaVuSansMono-Oblique"/>
              </a:rPr>
              <a:t>: </a:t>
            </a:r>
            <a:r>
              <a:rPr lang="es-CO" sz="1400" dirty="0">
                <a:solidFill>
                  <a:srgbClr val="000000"/>
                </a:solidFill>
                <a:latin typeface="DejaVuSansMono"/>
              </a:rPr>
              <a:t>#{</a:t>
            </a:r>
            <a:r>
              <a:rPr lang="es-CO" sz="1400" dirty="0" err="1">
                <a:solidFill>
                  <a:srgbClr val="000000"/>
                </a:solidFill>
                <a:latin typeface="DejaVuSansMono"/>
              </a:rPr>
              <a:t>resp.message</a:t>
            </a:r>
            <a:r>
              <a:rPr lang="es-CO" sz="1400" dirty="0">
                <a:solidFill>
                  <a:srgbClr val="000000"/>
                </a:solidFill>
                <a:latin typeface="DejaVuSansMono"/>
              </a:rPr>
              <a:t>}</a:t>
            </a:r>
            <a:r>
              <a:rPr lang="es-CO" sz="1400" i="1" dirty="0">
                <a:solidFill>
                  <a:srgbClr val="191191"/>
                </a:solidFill>
                <a:latin typeface="DejaVuSansMono-Oblique"/>
              </a:rPr>
              <a:t>\n"</a:t>
            </a:r>
          </a:p>
          <a:p>
            <a:r>
              <a:rPr lang="es-CO" sz="1400" b="1" dirty="0">
                <a:solidFill>
                  <a:srgbClr val="91117D"/>
                </a:solidFill>
                <a:latin typeface="DejaVuSansMono-Bold"/>
              </a:rPr>
              <a:t>	</a:t>
            </a:r>
            <a:r>
              <a:rPr lang="es-CO" sz="1400" b="1" dirty="0" err="1">
                <a:solidFill>
                  <a:srgbClr val="91117D"/>
                </a:solidFill>
                <a:latin typeface="DejaVuSansMono-Bold"/>
              </a:rPr>
              <a:t>end</a:t>
            </a:r>
            <a:endParaRPr lang="es-CO" sz="1400" b="1" dirty="0">
              <a:solidFill>
                <a:srgbClr val="91117D"/>
              </a:solidFill>
              <a:latin typeface="DejaVuSansMono-Bold"/>
            </a:endParaRPr>
          </a:p>
          <a:p>
            <a:r>
              <a:rPr lang="es-CO" sz="1400" b="1" dirty="0" err="1">
                <a:solidFill>
                  <a:srgbClr val="91117D"/>
                </a:solidFill>
                <a:latin typeface="DejaVuSansMono-Bold"/>
              </a:rPr>
              <a:t>end</a:t>
            </a:r>
            <a:endParaRPr lang="es-CO" sz="1400" b="1" dirty="0">
              <a:solidFill>
                <a:srgbClr val="91117D"/>
              </a:solidFill>
              <a:latin typeface="DejaVuSansMono-Bold"/>
            </a:endParaRPr>
          </a:p>
          <a:p>
            <a:r>
              <a:rPr lang="en-US" sz="1400" dirty="0" err="1">
                <a:solidFill>
                  <a:srgbClr val="000000"/>
                </a:solidFill>
                <a:latin typeface="DejaVuSansMono"/>
              </a:rPr>
              <a:t>threads.each</a:t>
            </a:r>
            <a:r>
              <a:rPr lang="en-US" sz="1400" dirty="0">
                <a:solidFill>
                  <a:srgbClr val="000000"/>
                </a:solidFill>
                <a:latin typeface="DejaVuSansMono"/>
              </a:rPr>
              <a:t> {|</a:t>
            </a:r>
            <a:r>
              <a:rPr lang="en-US" sz="1400" dirty="0" err="1">
                <a:solidFill>
                  <a:srgbClr val="000000"/>
                </a:solidFill>
                <a:latin typeface="DejaVuSansMono"/>
              </a:rPr>
              <a:t>thr</a:t>
            </a:r>
            <a:r>
              <a:rPr lang="en-US" sz="1400" dirty="0">
                <a:solidFill>
                  <a:srgbClr val="000000"/>
                </a:solidFill>
                <a:latin typeface="DejaVuSansMono"/>
              </a:rPr>
              <a:t>| </a:t>
            </a:r>
            <a:r>
              <a:rPr lang="en-US" sz="1400" dirty="0" err="1">
                <a:solidFill>
                  <a:srgbClr val="000000"/>
                </a:solidFill>
                <a:latin typeface="DejaVuSansMono"/>
              </a:rPr>
              <a:t>thr.join</a:t>
            </a:r>
            <a:r>
              <a:rPr lang="en-US" sz="1400" dirty="0">
                <a:solidFill>
                  <a:srgbClr val="000000"/>
                </a:solidFill>
                <a:latin typeface="DejaVuSansMono"/>
              </a:rPr>
              <a:t> }</a:t>
            </a:r>
          </a:p>
          <a:p>
            <a:endParaRPr lang="en-US" sz="1400" dirty="0">
              <a:solidFill>
                <a:srgbClr val="000000"/>
              </a:solidFill>
              <a:latin typeface="DejaVuSansMono"/>
            </a:endParaRPr>
          </a:p>
          <a:p>
            <a:r>
              <a:rPr lang="es-CO" sz="1400" i="1" dirty="0">
                <a:solidFill>
                  <a:srgbClr val="000000"/>
                </a:solidFill>
                <a:latin typeface="PalatinoLinotype-Italic"/>
              </a:rPr>
              <a:t>produces:</a:t>
            </a:r>
          </a:p>
          <a:p>
            <a:r>
              <a:rPr lang="es-CO" sz="1400" dirty="0" err="1">
                <a:solidFill>
                  <a:srgbClr val="000000"/>
                </a:solidFill>
                <a:latin typeface="DejaVuSansMono"/>
              </a:rPr>
              <a:t>Fetching</a:t>
            </a:r>
            <a:r>
              <a:rPr lang="es-CO" sz="1400" dirty="0">
                <a:solidFill>
                  <a:srgbClr val="000000"/>
                </a:solidFill>
                <a:latin typeface="DejaVuSansMono"/>
              </a:rPr>
              <a:t>: www.rubycentral.org</a:t>
            </a:r>
          </a:p>
          <a:p>
            <a:r>
              <a:rPr lang="es-CO" sz="1400" dirty="0" err="1">
                <a:solidFill>
                  <a:srgbClr val="000000"/>
                </a:solidFill>
                <a:latin typeface="DejaVuSansMono"/>
              </a:rPr>
              <a:t>Fetching</a:t>
            </a:r>
            <a:r>
              <a:rPr lang="es-CO" sz="1400" dirty="0">
                <a:solidFill>
                  <a:srgbClr val="000000"/>
                </a:solidFill>
                <a:latin typeface="DejaVuSansMono"/>
              </a:rPr>
              <a:t>: slashdot.org</a:t>
            </a:r>
          </a:p>
          <a:p>
            <a:r>
              <a:rPr lang="es-CO" sz="1400" dirty="0" err="1">
                <a:solidFill>
                  <a:srgbClr val="000000"/>
                </a:solidFill>
                <a:latin typeface="DejaVuSansMono"/>
              </a:rPr>
              <a:t>Fetching</a:t>
            </a:r>
            <a:r>
              <a:rPr lang="es-CO" sz="1400" dirty="0">
                <a:solidFill>
                  <a:srgbClr val="000000"/>
                </a:solidFill>
                <a:latin typeface="DejaVuSansMono"/>
              </a:rPr>
              <a:t>: www.google.com</a:t>
            </a:r>
          </a:p>
          <a:p>
            <a:r>
              <a:rPr lang="en-US" sz="1400" dirty="0">
                <a:solidFill>
                  <a:srgbClr val="000000"/>
                </a:solidFill>
                <a:latin typeface="DejaVuSansMono"/>
              </a:rPr>
              <a:t>Got www.google.com: OK</a:t>
            </a:r>
          </a:p>
          <a:p>
            <a:r>
              <a:rPr lang="es-CO" sz="1400" dirty="0" err="1">
                <a:solidFill>
                  <a:srgbClr val="000000"/>
                </a:solidFill>
                <a:latin typeface="DejaVuSansMono"/>
              </a:rPr>
              <a:t>Got</a:t>
            </a:r>
            <a:r>
              <a:rPr lang="es-CO" sz="1400" dirty="0">
                <a:solidFill>
                  <a:srgbClr val="000000"/>
                </a:solidFill>
                <a:latin typeface="DejaVuSansMono"/>
              </a:rPr>
              <a:t> slashdot.org: OK</a:t>
            </a:r>
          </a:p>
          <a:p>
            <a:r>
              <a:rPr lang="en-US" sz="1400" dirty="0">
                <a:solidFill>
                  <a:srgbClr val="000000"/>
                </a:solidFill>
                <a:latin typeface="DejaVuSansMono"/>
              </a:rPr>
              <a:t>Got www.rubycentral.org: OK</a:t>
            </a:r>
            <a:endParaRPr lang="es-CO" sz="4400" dirty="0"/>
          </a:p>
        </p:txBody>
      </p:sp>
      <p:sp>
        <p:nvSpPr>
          <p:cNvPr id="5" name="Rectángulo 4">
            <a:extLst>
              <a:ext uri="{FF2B5EF4-FFF2-40B4-BE49-F238E27FC236}">
                <a16:creationId xmlns:a16="http://schemas.microsoft.com/office/drawing/2014/main" id="{D128D459-DDC3-4C2F-B559-856EE540672A}"/>
              </a:ext>
            </a:extLst>
          </p:cNvPr>
          <p:cNvSpPr/>
          <p:nvPr/>
        </p:nvSpPr>
        <p:spPr>
          <a:xfrm>
            <a:off x="5862499" y="4838290"/>
            <a:ext cx="3334510" cy="1600438"/>
          </a:xfrm>
          <a:prstGeom prst="rect">
            <a:avLst/>
          </a:prstGeom>
        </p:spPr>
        <p:txBody>
          <a:bodyPr wrap="square">
            <a:spAutoFit/>
          </a:bodyPr>
          <a:lstStyle/>
          <a:p>
            <a:r>
              <a:rPr lang="es-CO" sz="1400" i="1" dirty="0">
                <a:solidFill>
                  <a:srgbClr val="000000"/>
                </a:solidFill>
                <a:latin typeface="PalatinoLinotype-Italic"/>
              </a:rPr>
              <a:t>produces: 2</a:t>
            </a:r>
          </a:p>
          <a:p>
            <a:r>
              <a:rPr lang="es-CO" sz="1400" dirty="0" err="1">
                <a:solidFill>
                  <a:srgbClr val="000000"/>
                </a:solidFill>
                <a:latin typeface="DejaVuSansMono"/>
              </a:rPr>
              <a:t>Fetching</a:t>
            </a:r>
            <a:r>
              <a:rPr lang="es-CO" sz="1400" dirty="0">
                <a:solidFill>
                  <a:srgbClr val="000000"/>
                </a:solidFill>
                <a:latin typeface="DejaVuSansMono"/>
              </a:rPr>
              <a:t>: www.rubycentral.org</a:t>
            </a:r>
          </a:p>
          <a:p>
            <a:r>
              <a:rPr lang="es-CO" sz="1400" dirty="0" err="1">
                <a:solidFill>
                  <a:srgbClr val="000000"/>
                </a:solidFill>
                <a:latin typeface="DejaVuSansMono"/>
              </a:rPr>
              <a:t>Fetching</a:t>
            </a:r>
            <a:r>
              <a:rPr lang="es-CO" sz="1400" dirty="0">
                <a:solidFill>
                  <a:srgbClr val="000000"/>
                </a:solidFill>
                <a:latin typeface="DejaVuSansMono"/>
              </a:rPr>
              <a:t>: slashdot.org</a:t>
            </a:r>
          </a:p>
          <a:p>
            <a:r>
              <a:rPr lang="es-CO" sz="1400" dirty="0" err="1">
                <a:solidFill>
                  <a:srgbClr val="000000"/>
                </a:solidFill>
                <a:latin typeface="DejaVuSansMono"/>
              </a:rPr>
              <a:t>Fetching</a:t>
            </a:r>
            <a:r>
              <a:rPr lang="es-CO" sz="1400" dirty="0">
                <a:solidFill>
                  <a:srgbClr val="000000"/>
                </a:solidFill>
                <a:latin typeface="DejaVuSansMono"/>
              </a:rPr>
              <a:t>: www.google.com</a:t>
            </a:r>
          </a:p>
          <a:p>
            <a:r>
              <a:rPr lang="es-CO" sz="1400" dirty="0" err="1">
                <a:solidFill>
                  <a:srgbClr val="000000"/>
                </a:solidFill>
                <a:latin typeface="DejaVuSansMono"/>
              </a:rPr>
              <a:t>Got</a:t>
            </a:r>
            <a:r>
              <a:rPr lang="es-CO" sz="1400" dirty="0">
                <a:solidFill>
                  <a:srgbClr val="000000"/>
                </a:solidFill>
                <a:latin typeface="DejaVuSansMono"/>
              </a:rPr>
              <a:t> www.rubycentral.org: OK </a:t>
            </a:r>
          </a:p>
          <a:p>
            <a:r>
              <a:rPr lang="es-CO" sz="1400" dirty="0" err="1">
                <a:solidFill>
                  <a:srgbClr val="000000"/>
                </a:solidFill>
                <a:latin typeface="DejaVuSansMono"/>
              </a:rPr>
              <a:t>Got</a:t>
            </a:r>
            <a:r>
              <a:rPr lang="es-CO" sz="1400" dirty="0">
                <a:solidFill>
                  <a:srgbClr val="000000"/>
                </a:solidFill>
                <a:latin typeface="DejaVuSansMono"/>
              </a:rPr>
              <a:t> www.google.com: OK</a:t>
            </a:r>
          </a:p>
          <a:p>
            <a:r>
              <a:rPr lang="es-CO" sz="1400" dirty="0" err="1">
                <a:solidFill>
                  <a:srgbClr val="000000"/>
                </a:solidFill>
                <a:latin typeface="DejaVuSansMono"/>
              </a:rPr>
              <a:t>Got</a:t>
            </a:r>
            <a:r>
              <a:rPr lang="es-CO" sz="1400" dirty="0">
                <a:solidFill>
                  <a:srgbClr val="000000"/>
                </a:solidFill>
                <a:latin typeface="DejaVuSansMono"/>
              </a:rPr>
              <a:t> slashdot.org: OK</a:t>
            </a:r>
          </a:p>
        </p:txBody>
      </p:sp>
    </p:spTree>
    <p:extLst>
      <p:ext uri="{BB962C8B-B14F-4D97-AF65-F5344CB8AC3E}">
        <p14:creationId xmlns:p14="http://schemas.microsoft.com/office/powerpoint/2010/main" val="20280455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EED2B0-55CA-4CCF-AA1E-5DCD756B293B}"/>
              </a:ext>
            </a:extLst>
          </p:cNvPr>
          <p:cNvSpPr>
            <a:spLocks noGrp="1"/>
          </p:cNvSpPr>
          <p:nvPr>
            <p:ph type="title"/>
          </p:nvPr>
        </p:nvSpPr>
        <p:spPr/>
        <p:txBody>
          <a:bodyPr/>
          <a:lstStyle/>
          <a:p>
            <a:r>
              <a:rPr lang="es-CO" dirty="0" err="1">
                <a:latin typeface="Helvetica" panose="020B0604020202020204" pitchFamily="34" charset="0"/>
                <a:cs typeface="Helvetica" panose="020B0604020202020204" pitchFamily="34" charset="0"/>
              </a:rPr>
              <a:t>Manipulating</a:t>
            </a:r>
            <a:r>
              <a:rPr lang="es-CO" dirty="0">
                <a:latin typeface="Helvetica" panose="020B0604020202020204" pitchFamily="34" charset="0"/>
                <a:cs typeface="Helvetica" panose="020B0604020202020204" pitchFamily="34" charset="0"/>
              </a:rPr>
              <a:t> </a:t>
            </a:r>
            <a:r>
              <a:rPr lang="es-CO" dirty="0" err="1">
                <a:latin typeface="Helvetica" panose="020B0604020202020204" pitchFamily="34" charset="0"/>
                <a:cs typeface="Helvetica" panose="020B0604020202020204" pitchFamily="34" charset="0"/>
              </a:rPr>
              <a:t>Threads</a:t>
            </a:r>
            <a:endParaRPr lang="es-CO" dirty="0">
              <a:latin typeface="Helvetica" panose="020B0604020202020204" pitchFamily="34" charset="0"/>
              <a:cs typeface="Helvetica" panose="020B0604020202020204" pitchFamily="34" charset="0"/>
            </a:endParaRPr>
          </a:p>
        </p:txBody>
      </p:sp>
      <p:sp>
        <p:nvSpPr>
          <p:cNvPr id="4" name="Rectángulo 3">
            <a:extLst>
              <a:ext uri="{FF2B5EF4-FFF2-40B4-BE49-F238E27FC236}">
                <a16:creationId xmlns:a16="http://schemas.microsoft.com/office/drawing/2014/main" id="{8DA3D169-487F-4540-891F-A5B7E52B22B3}"/>
              </a:ext>
            </a:extLst>
          </p:cNvPr>
          <p:cNvSpPr/>
          <p:nvPr/>
        </p:nvSpPr>
        <p:spPr>
          <a:xfrm>
            <a:off x="3558209" y="2107096"/>
            <a:ext cx="5075582" cy="3970318"/>
          </a:xfrm>
          <a:prstGeom prst="rect">
            <a:avLst/>
          </a:prstGeom>
        </p:spPr>
        <p:txBody>
          <a:bodyPr wrap="square">
            <a:spAutoFit/>
          </a:bodyPr>
          <a:lstStyle/>
          <a:p>
            <a:r>
              <a:rPr lang="es-CO" dirty="0" err="1">
                <a:solidFill>
                  <a:srgbClr val="000000"/>
                </a:solidFill>
                <a:latin typeface="DejaVuSansMono"/>
              </a:rPr>
              <a:t>count</a:t>
            </a:r>
            <a:r>
              <a:rPr lang="es-CO" dirty="0">
                <a:solidFill>
                  <a:srgbClr val="000000"/>
                </a:solidFill>
                <a:latin typeface="DejaVuSansMono"/>
              </a:rPr>
              <a:t> = 0</a:t>
            </a:r>
          </a:p>
          <a:p>
            <a:r>
              <a:rPr lang="en-US" dirty="0">
                <a:solidFill>
                  <a:srgbClr val="000000"/>
                </a:solidFill>
                <a:latin typeface="DejaVuSansMono"/>
              </a:rPr>
              <a:t>threads = </a:t>
            </a:r>
            <a:r>
              <a:rPr lang="en-US" dirty="0" err="1">
                <a:solidFill>
                  <a:srgbClr val="000000"/>
                </a:solidFill>
                <a:latin typeface="DejaVuSansMono"/>
              </a:rPr>
              <a:t>10.times.map</a:t>
            </a:r>
            <a:r>
              <a:rPr lang="en-US" dirty="0">
                <a:solidFill>
                  <a:srgbClr val="000000"/>
                </a:solidFill>
                <a:latin typeface="DejaVuSansMono"/>
              </a:rPr>
              <a:t> </a:t>
            </a:r>
            <a:r>
              <a:rPr lang="en-US" b="1" dirty="0">
                <a:solidFill>
                  <a:srgbClr val="91117D"/>
                </a:solidFill>
                <a:latin typeface="DejaVuSansMono-Bold"/>
              </a:rPr>
              <a:t>do </a:t>
            </a:r>
            <a:r>
              <a:rPr lang="en-US" dirty="0">
                <a:solidFill>
                  <a:srgbClr val="000000"/>
                </a:solidFill>
                <a:latin typeface="DejaVuSansMono"/>
              </a:rPr>
              <a:t>|</a:t>
            </a:r>
            <a:r>
              <a:rPr lang="en-US" dirty="0" err="1">
                <a:solidFill>
                  <a:srgbClr val="000000"/>
                </a:solidFill>
                <a:latin typeface="DejaVuSansMono"/>
              </a:rPr>
              <a:t>i</a:t>
            </a:r>
            <a:r>
              <a:rPr lang="en-US" dirty="0">
                <a:solidFill>
                  <a:srgbClr val="000000"/>
                </a:solidFill>
                <a:latin typeface="DejaVuSansMono"/>
              </a:rPr>
              <a:t>|</a:t>
            </a:r>
          </a:p>
          <a:p>
            <a:r>
              <a:rPr lang="es-CO" dirty="0">
                <a:solidFill>
                  <a:srgbClr val="000000"/>
                </a:solidFill>
                <a:latin typeface="DejaVuSansMono"/>
              </a:rPr>
              <a:t>	</a:t>
            </a:r>
            <a:r>
              <a:rPr lang="es-CO" dirty="0" err="1">
                <a:solidFill>
                  <a:schemeClr val="accent1">
                    <a:lumMod val="60000"/>
                    <a:lumOff val="40000"/>
                  </a:schemeClr>
                </a:solidFill>
                <a:latin typeface="DejaVuSansMono"/>
              </a:rPr>
              <a:t>Thread</a:t>
            </a:r>
            <a:r>
              <a:rPr lang="es-CO" dirty="0" err="1">
                <a:solidFill>
                  <a:srgbClr val="000000"/>
                </a:solidFill>
                <a:latin typeface="DejaVuSansMono"/>
              </a:rPr>
              <a:t>.new</a:t>
            </a:r>
            <a:r>
              <a:rPr lang="es-CO" dirty="0">
                <a:solidFill>
                  <a:srgbClr val="000000"/>
                </a:solidFill>
                <a:latin typeface="DejaVuSansMono"/>
              </a:rPr>
              <a:t> </a:t>
            </a:r>
            <a:r>
              <a:rPr lang="es-CO" b="1" dirty="0">
                <a:solidFill>
                  <a:srgbClr val="91117D"/>
                </a:solidFill>
                <a:latin typeface="DejaVuSansMono-Bold"/>
              </a:rPr>
              <a:t>do</a:t>
            </a:r>
          </a:p>
          <a:p>
            <a:r>
              <a:rPr lang="es-CO" dirty="0">
                <a:solidFill>
                  <a:srgbClr val="000000"/>
                </a:solidFill>
                <a:latin typeface="DejaVuSansMono"/>
              </a:rPr>
              <a:t>		</a:t>
            </a:r>
            <a:r>
              <a:rPr lang="es-CO" dirty="0" err="1">
                <a:solidFill>
                  <a:srgbClr val="000000"/>
                </a:solidFill>
                <a:latin typeface="DejaVuSansMono"/>
              </a:rPr>
              <a:t>sleep</a:t>
            </a:r>
            <a:r>
              <a:rPr lang="es-CO" dirty="0">
                <a:solidFill>
                  <a:srgbClr val="000000"/>
                </a:solidFill>
                <a:latin typeface="DejaVuSansMono"/>
              </a:rPr>
              <a:t>(rand(0.1))</a:t>
            </a:r>
          </a:p>
          <a:p>
            <a:r>
              <a:rPr lang="es-CO" dirty="0">
                <a:solidFill>
                  <a:srgbClr val="000000"/>
                </a:solidFill>
                <a:latin typeface="DejaVuSansMono"/>
              </a:rPr>
              <a:t>		</a:t>
            </a:r>
            <a:r>
              <a:rPr lang="es-CO" dirty="0" err="1">
                <a:solidFill>
                  <a:schemeClr val="accent1">
                    <a:lumMod val="60000"/>
                    <a:lumOff val="40000"/>
                  </a:schemeClr>
                </a:solidFill>
                <a:latin typeface="DejaVuSansMono"/>
              </a:rPr>
              <a:t>Thread</a:t>
            </a:r>
            <a:r>
              <a:rPr lang="es-CO" dirty="0" err="1">
                <a:solidFill>
                  <a:srgbClr val="000000"/>
                </a:solidFill>
                <a:latin typeface="DejaVuSansMono"/>
              </a:rPr>
              <a:t>.current</a:t>
            </a:r>
            <a:r>
              <a:rPr lang="es-CO" dirty="0">
                <a:solidFill>
                  <a:srgbClr val="000000"/>
                </a:solidFill>
                <a:latin typeface="DejaVuSansMono"/>
              </a:rPr>
              <a:t>[:</a:t>
            </a:r>
            <a:r>
              <a:rPr lang="es-CO" dirty="0" err="1">
                <a:solidFill>
                  <a:srgbClr val="000000"/>
                </a:solidFill>
                <a:latin typeface="DejaVuSansMono"/>
              </a:rPr>
              <a:t>mycount</a:t>
            </a:r>
            <a:r>
              <a:rPr lang="es-CO" dirty="0">
                <a:solidFill>
                  <a:srgbClr val="000000"/>
                </a:solidFill>
                <a:latin typeface="DejaVuSansMono"/>
              </a:rPr>
              <a:t>] = </a:t>
            </a:r>
            <a:r>
              <a:rPr lang="es-CO" dirty="0" err="1">
                <a:solidFill>
                  <a:srgbClr val="000000"/>
                </a:solidFill>
                <a:latin typeface="DejaVuSansMono"/>
              </a:rPr>
              <a:t>count</a:t>
            </a:r>
            <a:endParaRPr lang="es-CO" dirty="0">
              <a:solidFill>
                <a:srgbClr val="000000"/>
              </a:solidFill>
              <a:latin typeface="DejaVuSansMono"/>
            </a:endParaRPr>
          </a:p>
          <a:p>
            <a:r>
              <a:rPr lang="es-CO" dirty="0">
                <a:solidFill>
                  <a:srgbClr val="000000"/>
                </a:solidFill>
                <a:latin typeface="DejaVuSansMono"/>
              </a:rPr>
              <a:t>		</a:t>
            </a:r>
            <a:r>
              <a:rPr lang="es-CO" dirty="0" err="1">
                <a:solidFill>
                  <a:srgbClr val="000000"/>
                </a:solidFill>
                <a:latin typeface="DejaVuSansMono"/>
              </a:rPr>
              <a:t>count</a:t>
            </a:r>
            <a:r>
              <a:rPr lang="es-CO" dirty="0">
                <a:solidFill>
                  <a:srgbClr val="000000"/>
                </a:solidFill>
                <a:latin typeface="DejaVuSansMono"/>
              </a:rPr>
              <a:t> += 1</a:t>
            </a:r>
          </a:p>
          <a:p>
            <a:r>
              <a:rPr lang="es-CO" b="1" dirty="0">
                <a:solidFill>
                  <a:srgbClr val="91117D"/>
                </a:solidFill>
                <a:latin typeface="DejaVuSansMono-Bold"/>
              </a:rPr>
              <a:t>	</a:t>
            </a:r>
            <a:r>
              <a:rPr lang="es-CO" b="1" dirty="0" err="1">
                <a:solidFill>
                  <a:srgbClr val="91117D"/>
                </a:solidFill>
                <a:latin typeface="DejaVuSansMono-Bold"/>
              </a:rPr>
              <a:t>end</a:t>
            </a:r>
            <a:endParaRPr lang="es-CO" b="1" dirty="0">
              <a:solidFill>
                <a:srgbClr val="91117D"/>
              </a:solidFill>
              <a:latin typeface="DejaVuSansMono-Bold"/>
            </a:endParaRPr>
          </a:p>
          <a:p>
            <a:r>
              <a:rPr lang="es-CO" b="1" dirty="0" err="1">
                <a:solidFill>
                  <a:srgbClr val="91117D"/>
                </a:solidFill>
                <a:latin typeface="DejaVuSansMono-Bold"/>
              </a:rPr>
              <a:t>end</a:t>
            </a:r>
            <a:endParaRPr lang="es-CO" b="1" dirty="0">
              <a:solidFill>
                <a:srgbClr val="91117D"/>
              </a:solidFill>
              <a:latin typeface="DejaVuSansMono-Bold"/>
            </a:endParaRPr>
          </a:p>
          <a:p>
            <a:endParaRPr lang="en-US" dirty="0">
              <a:solidFill>
                <a:srgbClr val="000000"/>
              </a:solidFill>
              <a:latin typeface="DejaVuSansMono"/>
            </a:endParaRPr>
          </a:p>
          <a:p>
            <a:r>
              <a:rPr lang="en-US" dirty="0" err="1">
                <a:solidFill>
                  <a:srgbClr val="000000"/>
                </a:solidFill>
                <a:latin typeface="DejaVuSansMono"/>
              </a:rPr>
              <a:t>threads.each</a:t>
            </a:r>
            <a:r>
              <a:rPr lang="en-US" dirty="0">
                <a:solidFill>
                  <a:srgbClr val="000000"/>
                </a:solidFill>
                <a:latin typeface="DejaVuSansMono"/>
              </a:rPr>
              <a:t> {|t| </a:t>
            </a:r>
            <a:r>
              <a:rPr lang="en-US" dirty="0" err="1">
                <a:solidFill>
                  <a:srgbClr val="000000"/>
                </a:solidFill>
                <a:latin typeface="DejaVuSansMono"/>
              </a:rPr>
              <a:t>t.</a:t>
            </a:r>
            <a:r>
              <a:rPr lang="en-US" dirty="0" err="1">
                <a:solidFill>
                  <a:schemeClr val="accent1">
                    <a:lumMod val="60000"/>
                    <a:lumOff val="40000"/>
                  </a:schemeClr>
                </a:solidFill>
                <a:latin typeface="DejaVuSansMono"/>
              </a:rPr>
              <a:t>join</a:t>
            </a:r>
            <a:r>
              <a:rPr lang="en-US" dirty="0">
                <a:solidFill>
                  <a:srgbClr val="000000"/>
                </a:solidFill>
                <a:latin typeface="DejaVuSansMono"/>
              </a:rPr>
              <a:t>; print t[:</a:t>
            </a:r>
            <a:r>
              <a:rPr lang="en-US" dirty="0" err="1">
                <a:solidFill>
                  <a:srgbClr val="000000"/>
                </a:solidFill>
                <a:latin typeface="DejaVuSansMono"/>
              </a:rPr>
              <a:t>mycount</a:t>
            </a:r>
            <a:r>
              <a:rPr lang="en-US" dirty="0">
                <a:solidFill>
                  <a:srgbClr val="000000"/>
                </a:solidFill>
                <a:latin typeface="DejaVuSansMono"/>
              </a:rPr>
              <a:t>], </a:t>
            </a:r>
            <a:r>
              <a:rPr lang="en-US" i="1" dirty="0">
                <a:solidFill>
                  <a:srgbClr val="191191"/>
                </a:solidFill>
                <a:latin typeface="DejaVuSansMono-Oblique"/>
              </a:rPr>
              <a:t>", " </a:t>
            </a:r>
            <a:r>
              <a:rPr lang="en-US" dirty="0">
                <a:solidFill>
                  <a:srgbClr val="000000"/>
                </a:solidFill>
                <a:latin typeface="DejaVuSansMono"/>
              </a:rPr>
              <a:t>}</a:t>
            </a:r>
          </a:p>
          <a:p>
            <a:r>
              <a:rPr lang="es-CO" dirty="0" err="1">
                <a:solidFill>
                  <a:srgbClr val="000000"/>
                </a:solidFill>
                <a:latin typeface="DejaVuSansMono"/>
              </a:rPr>
              <a:t>puts</a:t>
            </a:r>
            <a:r>
              <a:rPr lang="es-CO" dirty="0">
                <a:solidFill>
                  <a:srgbClr val="000000"/>
                </a:solidFill>
                <a:latin typeface="DejaVuSansMono"/>
              </a:rPr>
              <a:t> </a:t>
            </a:r>
            <a:r>
              <a:rPr lang="es-CO" i="1" dirty="0">
                <a:solidFill>
                  <a:srgbClr val="191191"/>
                </a:solidFill>
                <a:latin typeface="DejaVuSansMono-Oblique"/>
              </a:rPr>
              <a:t>"</a:t>
            </a:r>
            <a:r>
              <a:rPr lang="es-CO" i="1" dirty="0" err="1">
                <a:solidFill>
                  <a:srgbClr val="191191"/>
                </a:solidFill>
                <a:latin typeface="DejaVuSansMono-Oblique"/>
              </a:rPr>
              <a:t>count</a:t>
            </a:r>
            <a:r>
              <a:rPr lang="es-CO" i="1" dirty="0">
                <a:solidFill>
                  <a:srgbClr val="191191"/>
                </a:solidFill>
                <a:latin typeface="DejaVuSansMono-Oblique"/>
              </a:rPr>
              <a:t> = </a:t>
            </a:r>
            <a:r>
              <a:rPr lang="es-CO" dirty="0">
                <a:solidFill>
                  <a:srgbClr val="000000"/>
                </a:solidFill>
                <a:latin typeface="DejaVuSansMono"/>
              </a:rPr>
              <a:t>#{</a:t>
            </a:r>
            <a:r>
              <a:rPr lang="es-CO" dirty="0" err="1">
                <a:solidFill>
                  <a:srgbClr val="000000"/>
                </a:solidFill>
                <a:latin typeface="DejaVuSansMono"/>
              </a:rPr>
              <a:t>count</a:t>
            </a:r>
            <a:r>
              <a:rPr lang="es-CO" dirty="0">
                <a:solidFill>
                  <a:srgbClr val="000000"/>
                </a:solidFill>
                <a:latin typeface="DejaVuSansMono"/>
              </a:rPr>
              <a:t>}</a:t>
            </a:r>
            <a:r>
              <a:rPr lang="es-CO" i="1" dirty="0">
                <a:solidFill>
                  <a:srgbClr val="191191"/>
                </a:solidFill>
                <a:latin typeface="DejaVuSansMono-Oblique"/>
              </a:rPr>
              <a:t>"</a:t>
            </a:r>
          </a:p>
          <a:p>
            <a:endParaRPr lang="es-CO" i="1" dirty="0">
              <a:solidFill>
                <a:srgbClr val="000000"/>
              </a:solidFill>
              <a:latin typeface="PalatinoLinotype-Italic"/>
            </a:endParaRPr>
          </a:p>
          <a:p>
            <a:r>
              <a:rPr lang="es-CO" i="1" dirty="0">
                <a:solidFill>
                  <a:srgbClr val="000000"/>
                </a:solidFill>
                <a:latin typeface="PalatinoLinotype-Italic"/>
              </a:rPr>
              <a:t>produces:</a:t>
            </a:r>
          </a:p>
          <a:p>
            <a:r>
              <a:rPr lang="en-US" dirty="0">
                <a:solidFill>
                  <a:srgbClr val="000000"/>
                </a:solidFill>
                <a:latin typeface="DejaVuSansMono"/>
              </a:rPr>
              <a:t>7, 0, 6, 8, 4, 5, 1, 9, 2, 3, count = 10</a:t>
            </a:r>
            <a:endParaRPr lang="es-CO" sz="5400" dirty="0"/>
          </a:p>
        </p:txBody>
      </p:sp>
      <p:sp>
        <p:nvSpPr>
          <p:cNvPr id="5" name="Rectángulo 4">
            <a:extLst>
              <a:ext uri="{FF2B5EF4-FFF2-40B4-BE49-F238E27FC236}">
                <a16:creationId xmlns:a16="http://schemas.microsoft.com/office/drawing/2014/main" id="{280E9DA6-CE6C-40EA-92F2-62637AD57218}"/>
              </a:ext>
            </a:extLst>
          </p:cNvPr>
          <p:cNvSpPr/>
          <p:nvPr/>
        </p:nvSpPr>
        <p:spPr>
          <a:xfrm>
            <a:off x="5566540" y="6077414"/>
            <a:ext cx="1898277" cy="276999"/>
          </a:xfrm>
          <a:prstGeom prst="rect">
            <a:avLst/>
          </a:prstGeom>
        </p:spPr>
        <p:txBody>
          <a:bodyPr wrap="none">
            <a:spAutoFit/>
          </a:bodyPr>
          <a:lstStyle/>
          <a:p>
            <a:r>
              <a:rPr lang="es-CO" sz="1200" dirty="0">
                <a:solidFill>
                  <a:schemeClr val="tx1">
                    <a:lumMod val="75000"/>
                    <a:lumOff val="25000"/>
                  </a:schemeClr>
                </a:solidFill>
                <a:latin typeface="Helvetica" panose="020B0604020202020204" pitchFamily="34" charset="0"/>
                <a:cs typeface="Helvetica" panose="020B0604020202020204" pitchFamily="34" charset="0"/>
              </a:rPr>
              <a:t>*</a:t>
            </a:r>
            <a:r>
              <a:rPr lang="es-CO" sz="1200" dirty="0" err="1">
                <a:solidFill>
                  <a:schemeClr val="tx1">
                    <a:lumMod val="75000"/>
                    <a:lumOff val="25000"/>
                  </a:schemeClr>
                </a:solidFill>
                <a:latin typeface="Helvetica" panose="020B0604020202020204" pitchFamily="34" charset="0"/>
                <a:cs typeface="Helvetica" panose="020B0604020202020204" pitchFamily="34" charset="0"/>
              </a:rPr>
              <a:t>Threads</a:t>
            </a:r>
            <a:r>
              <a:rPr lang="es-CO" sz="1200" dirty="0">
                <a:solidFill>
                  <a:schemeClr val="tx1">
                    <a:lumMod val="75000"/>
                    <a:lumOff val="25000"/>
                  </a:schemeClr>
                </a:solidFill>
                <a:latin typeface="Helvetica" panose="020B0604020202020204" pitchFamily="34" charset="0"/>
                <a:cs typeface="Helvetica" panose="020B0604020202020204" pitchFamily="34" charset="0"/>
              </a:rPr>
              <a:t> and </a:t>
            </a:r>
            <a:r>
              <a:rPr lang="es-CO" sz="1200" dirty="0" err="1">
                <a:solidFill>
                  <a:schemeClr val="tx1">
                    <a:lumMod val="75000"/>
                    <a:lumOff val="25000"/>
                  </a:schemeClr>
                </a:solidFill>
                <a:latin typeface="Helvetica" panose="020B0604020202020204" pitchFamily="34" charset="0"/>
                <a:cs typeface="Helvetica" panose="020B0604020202020204" pitchFamily="34" charset="0"/>
              </a:rPr>
              <a:t>Exceptions</a:t>
            </a:r>
            <a:endParaRPr lang="es-CO" sz="1200" dirty="0">
              <a:solidFill>
                <a:schemeClr val="tx1">
                  <a:lumMod val="75000"/>
                  <a:lumOff val="25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8576508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2FA6E4-70FC-434B-8B53-D6C45B0D7C92}"/>
              </a:ext>
            </a:extLst>
          </p:cNvPr>
          <p:cNvSpPr>
            <a:spLocks noGrp="1"/>
          </p:cNvSpPr>
          <p:nvPr>
            <p:ph type="title"/>
          </p:nvPr>
        </p:nvSpPr>
        <p:spPr>
          <a:xfrm>
            <a:off x="2592925" y="624110"/>
            <a:ext cx="8911687" cy="1280890"/>
          </a:xfrm>
        </p:spPr>
        <p:txBody>
          <a:bodyPr/>
          <a:lstStyle/>
          <a:p>
            <a:r>
              <a:rPr lang="es-CO" dirty="0">
                <a:latin typeface="Helvetica" panose="020B0604020202020204" pitchFamily="34" charset="0"/>
                <a:cs typeface="Helvetica" panose="020B0604020202020204" pitchFamily="34" charset="0"/>
              </a:rPr>
              <a:t>Mutual </a:t>
            </a:r>
            <a:r>
              <a:rPr lang="es-CO" dirty="0" err="1">
                <a:latin typeface="Helvetica" panose="020B0604020202020204" pitchFamily="34" charset="0"/>
                <a:cs typeface="Helvetica" panose="020B0604020202020204" pitchFamily="34" charset="0"/>
              </a:rPr>
              <a:t>Exclusion</a:t>
            </a:r>
            <a:r>
              <a:rPr lang="es-CO" dirty="0">
                <a:latin typeface="Helvetica" panose="020B0604020202020204" pitchFamily="34" charset="0"/>
                <a:cs typeface="Helvetica" panose="020B0604020202020204" pitchFamily="34" charset="0"/>
              </a:rPr>
              <a:t> </a:t>
            </a:r>
            <a:r>
              <a:rPr lang="es-CO" dirty="0" err="1">
                <a:latin typeface="Helvetica" panose="020B0604020202020204" pitchFamily="34" charset="0"/>
                <a:cs typeface="Helvetica" panose="020B0604020202020204" pitchFamily="34" charset="0"/>
              </a:rPr>
              <a:t>Multithreading</a:t>
            </a:r>
            <a:br>
              <a:rPr lang="es-CO" b="1" dirty="0">
                <a:latin typeface="Helvetica" panose="020B0604020202020204" pitchFamily="34" charset="0"/>
                <a:cs typeface="Helvetica" panose="020B0604020202020204" pitchFamily="34" charset="0"/>
              </a:rPr>
            </a:br>
            <a:endParaRPr lang="es-CO" dirty="0">
              <a:latin typeface="Helvetica" panose="020B0604020202020204" pitchFamily="34" charset="0"/>
              <a:cs typeface="Helvetica" panose="020B0604020202020204" pitchFamily="34" charset="0"/>
            </a:endParaRPr>
          </a:p>
        </p:txBody>
      </p:sp>
      <p:sp>
        <p:nvSpPr>
          <p:cNvPr id="3" name="Marcador de contenido 2">
            <a:extLst>
              <a:ext uri="{FF2B5EF4-FFF2-40B4-BE49-F238E27FC236}">
                <a16:creationId xmlns:a16="http://schemas.microsoft.com/office/drawing/2014/main" id="{BCE3B628-C9A9-41CB-BD91-35494A749ACB}"/>
              </a:ext>
            </a:extLst>
          </p:cNvPr>
          <p:cNvSpPr>
            <a:spLocks noGrp="1"/>
          </p:cNvSpPr>
          <p:nvPr>
            <p:ph idx="1"/>
          </p:nvPr>
        </p:nvSpPr>
        <p:spPr/>
        <p:txBody>
          <a:bodyPr/>
          <a:lstStyle/>
          <a:p>
            <a:r>
              <a:rPr lang="en-US" dirty="0">
                <a:latin typeface="Helvetica" panose="020B0604020202020204" pitchFamily="34" charset="0"/>
                <a:cs typeface="Helvetica" panose="020B0604020202020204" pitchFamily="34" charset="0"/>
              </a:rPr>
              <a:t>Let’s start by looking at a simple example of a </a:t>
            </a:r>
            <a:r>
              <a:rPr lang="en-US" dirty="0">
                <a:solidFill>
                  <a:schemeClr val="accent1">
                    <a:lumMod val="60000"/>
                    <a:lumOff val="40000"/>
                  </a:schemeClr>
                </a:solidFill>
                <a:latin typeface="Helvetica" panose="020B0604020202020204" pitchFamily="34" charset="0"/>
                <a:cs typeface="Helvetica" panose="020B0604020202020204" pitchFamily="34" charset="0"/>
              </a:rPr>
              <a:t>race condition</a:t>
            </a:r>
            <a:r>
              <a:rPr lang="en-US" dirty="0">
                <a:latin typeface="Helvetica" panose="020B0604020202020204" pitchFamily="34" charset="0"/>
                <a:cs typeface="Helvetica" panose="020B0604020202020204" pitchFamily="34" charset="0"/>
              </a:rPr>
              <a:t>—multiple threads updating a </a:t>
            </a:r>
            <a:r>
              <a:rPr lang="es-CO" dirty="0" err="1">
                <a:latin typeface="Helvetica" panose="020B0604020202020204" pitchFamily="34" charset="0"/>
                <a:cs typeface="Helvetica" panose="020B0604020202020204" pitchFamily="34" charset="0"/>
              </a:rPr>
              <a:t>shared</a:t>
            </a:r>
            <a:r>
              <a:rPr lang="es-CO" dirty="0">
                <a:latin typeface="Helvetica" panose="020B0604020202020204" pitchFamily="34" charset="0"/>
                <a:cs typeface="Helvetica" panose="020B0604020202020204" pitchFamily="34" charset="0"/>
              </a:rPr>
              <a:t> variable:</a:t>
            </a:r>
          </a:p>
        </p:txBody>
      </p:sp>
      <p:sp>
        <p:nvSpPr>
          <p:cNvPr id="4" name="Rectángulo 3">
            <a:extLst>
              <a:ext uri="{FF2B5EF4-FFF2-40B4-BE49-F238E27FC236}">
                <a16:creationId xmlns:a16="http://schemas.microsoft.com/office/drawing/2014/main" id="{CE094985-F44E-49F7-A2CC-A7A2BF424B71}"/>
              </a:ext>
            </a:extLst>
          </p:cNvPr>
          <p:cNvSpPr/>
          <p:nvPr/>
        </p:nvSpPr>
        <p:spPr>
          <a:xfrm>
            <a:off x="2589212" y="2855717"/>
            <a:ext cx="4810606" cy="3231654"/>
          </a:xfrm>
          <a:prstGeom prst="rect">
            <a:avLst/>
          </a:prstGeom>
        </p:spPr>
        <p:txBody>
          <a:bodyPr wrap="square">
            <a:spAutoFit/>
          </a:bodyPr>
          <a:lstStyle/>
          <a:p>
            <a:r>
              <a:rPr lang="es-CO" sz="1200" dirty="0">
                <a:solidFill>
                  <a:srgbClr val="000000"/>
                </a:solidFill>
                <a:latin typeface="DejaVuSansMono"/>
              </a:rPr>
              <a:t>sum = 0</a:t>
            </a:r>
          </a:p>
          <a:p>
            <a:r>
              <a:rPr lang="en-US" sz="1200" dirty="0">
                <a:solidFill>
                  <a:srgbClr val="000000"/>
                </a:solidFill>
                <a:latin typeface="DejaVuSansMono"/>
              </a:rPr>
              <a:t>threads = </a:t>
            </a:r>
            <a:r>
              <a:rPr lang="en-US" sz="1200" dirty="0" err="1">
                <a:solidFill>
                  <a:srgbClr val="000000"/>
                </a:solidFill>
                <a:latin typeface="DejaVuSansMono"/>
              </a:rPr>
              <a:t>10.times.map</a:t>
            </a:r>
            <a:r>
              <a:rPr lang="en-US" sz="1200" dirty="0">
                <a:solidFill>
                  <a:srgbClr val="000000"/>
                </a:solidFill>
                <a:latin typeface="DejaVuSansMono"/>
              </a:rPr>
              <a:t> </a:t>
            </a:r>
            <a:r>
              <a:rPr lang="en-US" sz="1200" b="1" dirty="0">
                <a:solidFill>
                  <a:srgbClr val="91117D"/>
                </a:solidFill>
                <a:latin typeface="DejaVuSansMono-Bold"/>
              </a:rPr>
              <a:t>do</a:t>
            </a:r>
          </a:p>
          <a:p>
            <a:r>
              <a:rPr lang="es-CO" sz="1200" dirty="0">
                <a:solidFill>
                  <a:srgbClr val="000000"/>
                </a:solidFill>
                <a:latin typeface="DejaVuSansMono"/>
              </a:rPr>
              <a:t>	</a:t>
            </a:r>
            <a:r>
              <a:rPr lang="es-CO" sz="1200" dirty="0" err="1">
                <a:solidFill>
                  <a:srgbClr val="000000"/>
                </a:solidFill>
                <a:latin typeface="DejaVuSansMono"/>
              </a:rPr>
              <a:t>Thread.new</a:t>
            </a:r>
            <a:r>
              <a:rPr lang="es-CO" sz="1200" dirty="0">
                <a:solidFill>
                  <a:srgbClr val="000000"/>
                </a:solidFill>
                <a:latin typeface="DejaVuSansMono"/>
              </a:rPr>
              <a:t> </a:t>
            </a:r>
            <a:r>
              <a:rPr lang="es-CO" sz="1200" b="1" dirty="0">
                <a:solidFill>
                  <a:srgbClr val="91117D"/>
                </a:solidFill>
                <a:latin typeface="DejaVuSansMono-Bold"/>
              </a:rPr>
              <a:t>do</a:t>
            </a:r>
          </a:p>
          <a:p>
            <a:r>
              <a:rPr lang="es-CO" sz="1200" dirty="0">
                <a:solidFill>
                  <a:srgbClr val="000000"/>
                </a:solidFill>
                <a:latin typeface="DejaVuSansMono"/>
              </a:rPr>
              <a:t>		</a:t>
            </a:r>
            <a:r>
              <a:rPr lang="es-CO" sz="1200" dirty="0" err="1">
                <a:solidFill>
                  <a:srgbClr val="000000"/>
                </a:solidFill>
                <a:latin typeface="DejaVuSansMono"/>
              </a:rPr>
              <a:t>100_000.times</a:t>
            </a:r>
            <a:r>
              <a:rPr lang="es-CO" sz="1200" dirty="0">
                <a:solidFill>
                  <a:srgbClr val="000000"/>
                </a:solidFill>
                <a:latin typeface="DejaVuSansMono"/>
              </a:rPr>
              <a:t> </a:t>
            </a:r>
            <a:r>
              <a:rPr lang="es-CO" sz="1200" b="1" dirty="0">
                <a:solidFill>
                  <a:srgbClr val="91117D"/>
                </a:solidFill>
                <a:latin typeface="DejaVuSansMono-Bold"/>
              </a:rPr>
              <a:t>do</a:t>
            </a:r>
          </a:p>
          <a:p>
            <a:r>
              <a:rPr lang="es-CO" sz="1200" dirty="0">
                <a:solidFill>
                  <a:srgbClr val="000000"/>
                </a:solidFill>
                <a:latin typeface="DejaVuSansMono"/>
              </a:rPr>
              <a:t>			</a:t>
            </a:r>
            <a:r>
              <a:rPr lang="es-CO" sz="1200" dirty="0" err="1">
                <a:solidFill>
                  <a:srgbClr val="000000"/>
                </a:solidFill>
                <a:latin typeface="DejaVuSansMono"/>
              </a:rPr>
              <a:t>new_value</a:t>
            </a:r>
            <a:r>
              <a:rPr lang="es-CO" sz="1200" dirty="0">
                <a:solidFill>
                  <a:srgbClr val="000000"/>
                </a:solidFill>
                <a:latin typeface="DejaVuSansMono"/>
              </a:rPr>
              <a:t> = sum + 1</a:t>
            </a:r>
          </a:p>
          <a:p>
            <a:r>
              <a:rPr lang="en-US" sz="1200" dirty="0">
                <a:solidFill>
                  <a:srgbClr val="000000"/>
                </a:solidFill>
                <a:latin typeface="DejaVuSansMono"/>
              </a:rPr>
              <a:t>			print </a:t>
            </a:r>
            <a:r>
              <a:rPr lang="en-US" sz="1200" i="1" dirty="0">
                <a:solidFill>
                  <a:srgbClr val="191191"/>
                </a:solidFill>
                <a:latin typeface="DejaVuSansMono-Oblique"/>
              </a:rPr>
              <a:t>"</a:t>
            </a:r>
            <a:r>
              <a:rPr lang="en-US" sz="1200" dirty="0">
                <a:solidFill>
                  <a:srgbClr val="000000"/>
                </a:solidFill>
                <a:latin typeface="DejaVuSansMono"/>
              </a:rPr>
              <a:t>#{</a:t>
            </a:r>
            <a:r>
              <a:rPr lang="en-US" sz="1200" dirty="0" err="1">
                <a:solidFill>
                  <a:srgbClr val="000000"/>
                </a:solidFill>
                <a:latin typeface="DejaVuSansMono"/>
              </a:rPr>
              <a:t>new_value</a:t>
            </a:r>
            <a:r>
              <a:rPr lang="en-US" sz="1200" dirty="0">
                <a:solidFill>
                  <a:srgbClr val="000000"/>
                </a:solidFill>
                <a:latin typeface="DejaVuSansMono"/>
              </a:rPr>
              <a:t>}</a:t>
            </a:r>
            <a:r>
              <a:rPr lang="en-US" sz="1200" i="1" dirty="0">
                <a:solidFill>
                  <a:srgbClr val="191191"/>
                </a:solidFill>
                <a:latin typeface="DejaVuSansMono-Oblique"/>
              </a:rPr>
              <a:t>" </a:t>
            </a:r>
            <a:r>
              <a:rPr lang="en-US" sz="1200" b="1" dirty="0">
                <a:solidFill>
                  <a:srgbClr val="91117D"/>
                </a:solidFill>
                <a:latin typeface="DejaVuSansMono-Bold"/>
              </a:rPr>
              <a:t>if </a:t>
            </a:r>
            <a:r>
              <a:rPr lang="en-US" sz="1200" dirty="0" err="1">
                <a:solidFill>
                  <a:srgbClr val="000000"/>
                </a:solidFill>
                <a:latin typeface="DejaVuSansMono"/>
              </a:rPr>
              <a:t>new_value</a:t>
            </a:r>
            <a:r>
              <a:rPr lang="en-US" sz="1200" dirty="0">
                <a:solidFill>
                  <a:srgbClr val="000000"/>
                </a:solidFill>
                <a:latin typeface="DejaVuSansMono"/>
              </a:rPr>
              <a:t> % 250_000 == 0</a:t>
            </a:r>
          </a:p>
          <a:p>
            <a:r>
              <a:rPr lang="es-CO" sz="1200" dirty="0">
                <a:solidFill>
                  <a:srgbClr val="000000"/>
                </a:solidFill>
                <a:latin typeface="DejaVuSansMono"/>
              </a:rPr>
              <a:t>			sum = </a:t>
            </a:r>
            <a:r>
              <a:rPr lang="es-CO" sz="1200" dirty="0" err="1">
                <a:solidFill>
                  <a:srgbClr val="000000"/>
                </a:solidFill>
                <a:latin typeface="DejaVuSansMono"/>
              </a:rPr>
              <a:t>new_value</a:t>
            </a:r>
            <a:endParaRPr lang="es-CO" sz="1200" dirty="0">
              <a:solidFill>
                <a:srgbClr val="000000"/>
              </a:solidFill>
              <a:latin typeface="DejaVuSansMono"/>
            </a:endParaRPr>
          </a:p>
          <a:p>
            <a:r>
              <a:rPr lang="es-CO" sz="1200" b="1" dirty="0">
                <a:solidFill>
                  <a:srgbClr val="91117D"/>
                </a:solidFill>
                <a:latin typeface="DejaVuSansMono-Bold"/>
              </a:rPr>
              <a:t>		</a:t>
            </a:r>
            <a:r>
              <a:rPr lang="es-CO" sz="1200" b="1" dirty="0" err="1">
                <a:solidFill>
                  <a:srgbClr val="91117D"/>
                </a:solidFill>
                <a:latin typeface="DejaVuSansMono-Bold"/>
              </a:rPr>
              <a:t>end</a:t>
            </a:r>
            <a:endParaRPr lang="es-CO" sz="1200" b="1" dirty="0">
              <a:solidFill>
                <a:srgbClr val="91117D"/>
              </a:solidFill>
              <a:latin typeface="DejaVuSansMono-Bold"/>
            </a:endParaRPr>
          </a:p>
          <a:p>
            <a:r>
              <a:rPr lang="es-CO" sz="1200" b="1" dirty="0">
                <a:solidFill>
                  <a:srgbClr val="91117D"/>
                </a:solidFill>
                <a:latin typeface="DejaVuSansMono-Bold"/>
              </a:rPr>
              <a:t>	</a:t>
            </a:r>
            <a:r>
              <a:rPr lang="es-CO" sz="1200" b="1" dirty="0" err="1">
                <a:solidFill>
                  <a:srgbClr val="91117D"/>
                </a:solidFill>
                <a:latin typeface="DejaVuSansMono-Bold"/>
              </a:rPr>
              <a:t>end</a:t>
            </a:r>
            <a:endParaRPr lang="es-CO" sz="1200" b="1" dirty="0">
              <a:solidFill>
                <a:srgbClr val="91117D"/>
              </a:solidFill>
              <a:latin typeface="DejaVuSansMono-Bold"/>
            </a:endParaRPr>
          </a:p>
          <a:p>
            <a:r>
              <a:rPr lang="es-CO" sz="1200" b="1" dirty="0" err="1">
                <a:solidFill>
                  <a:srgbClr val="91117D"/>
                </a:solidFill>
                <a:latin typeface="DejaVuSansMono-Bold"/>
              </a:rPr>
              <a:t>End</a:t>
            </a:r>
            <a:endParaRPr lang="es-CO" sz="1200" b="1" dirty="0">
              <a:solidFill>
                <a:srgbClr val="91117D"/>
              </a:solidFill>
              <a:latin typeface="DejaVuSansMono-Bold"/>
            </a:endParaRPr>
          </a:p>
          <a:p>
            <a:endParaRPr lang="es-CO" sz="1200" b="1" dirty="0">
              <a:solidFill>
                <a:srgbClr val="91117D"/>
              </a:solidFill>
              <a:latin typeface="DejaVuSansMono-Bold"/>
            </a:endParaRPr>
          </a:p>
          <a:p>
            <a:r>
              <a:rPr lang="es-CO" sz="1200" dirty="0" err="1">
                <a:solidFill>
                  <a:srgbClr val="000000"/>
                </a:solidFill>
                <a:latin typeface="DejaVuSansMono"/>
              </a:rPr>
              <a:t>threads.each</a:t>
            </a:r>
            <a:r>
              <a:rPr lang="es-CO" sz="1200" dirty="0">
                <a:solidFill>
                  <a:srgbClr val="000000"/>
                </a:solidFill>
                <a:latin typeface="DejaVuSansMono"/>
              </a:rPr>
              <a:t>(&amp;:</a:t>
            </a:r>
            <a:r>
              <a:rPr lang="es-CO" sz="1200" dirty="0" err="1">
                <a:solidFill>
                  <a:srgbClr val="000000"/>
                </a:solidFill>
                <a:latin typeface="DejaVuSansMono"/>
              </a:rPr>
              <a:t>join</a:t>
            </a:r>
            <a:r>
              <a:rPr lang="es-CO" sz="1200" dirty="0">
                <a:solidFill>
                  <a:srgbClr val="000000"/>
                </a:solidFill>
                <a:latin typeface="DejaVuSansMono"/>
              </a:rPr>
              <a:t>)</a:t>
            </a:r>
          </a:p>
          <a:p>
            <a:r>
              <a:rPr lang="es-CO" sz="1200" dirty="0" err="1">
                <a:solidFill>
                  <a:srgbClr val="000000"/>
                </a:solidFill>
                <a:latin typeface="DejaVuSansMono"/>
              </a:rPr>
              <a:t>puts</a:t>
            </a:r>
            <a:r>
              <a:rPr lang="es-CO" sz="1200" dirty="0">
                <a:solidFill>
                  <a:srgbClr val="000000"/>
                </a:solidFill>
                <a:latin typeface="DejaVuSansMono"/>
              </a:rPr>
              <a:t> </a:t>
            </a:r>
            <a:r>
              <a:rPr lang="es-CO" sz="1200" i="1" dirty="0">
                <a:solidFill>
                  <a:srgbClr val="191191"/>
                </a:solidFill>
                <a:latin typeface="DejaVuSansMono-Oblique"/>
              </a:rPr>
              <a:t>"\</a:t>
            </a:r>
            <a:r>
              <a:rPr lang="es-CO" sz="1200" i="1" dirty="0" err="1">
                <a:solidFill>
                  <a:srgbClr val="191191"/>
                </a:solidFill>
                <a:latin typeface="DejaVuSansMono-Oblique"/>
              </a:rPr>
              <a:t>nsum</a:t>
            </a:r>
            <a:r>
              <a:rPr lang="es-CO" sz="1200" i="1" dirty="0">
                <a:solidFill>
                  <a:srgbClr val="191191"/>
                </a:solidFill>
                <a:latin typeface="DejaVuSansMono-Oblique"/>
              </a:rPr>
              <a:t> = </a:t>
            </a:r>
            <a:r>
              <a:rPr lang="es-CO" sz="1200" dirty="0">
                <a:solidFill>
                  <a:srgbClr val="000000"/>
                </a:solidFill>
                <a:latin typeface="DejaVuSansMono"/>
              </a:rPr>
              <a:t>#{sum}</a:t>
            </a:r>
            <a:r>
              <a:rPr lang="es-CO" sz="1200" i="1" dirty="0">
                <a:solidFill>
                  <a:srgbClr val="191191"/>
                </a:solidFill>
                <a:latin typeface="DejaVuSansMono-Oblique"/>
              </a:rPr>
              <a:t>“</a:t>
            </a:r>
          </a:p>
          <a:p>
            <a:endParaRPr lang="es-CO" sz="1200" i="1" dirty="0">
              <a:solidFill>
                <a:srgbClr val="191191"/>
              </a:solidFill>
              <a:latin typeface="DejaVuSansMono-Oblique"/>
            </a:endParaRPr>
          </a:p>
          <a:p>
            <a:r>
              <a:rPr lang="es-CO" sz="1200" i="1" dirty="0">
                <a:solidFill>
                  <a:srgbClr val="000000"/>
                </a:solidFill>
                <a:latin typeface="PalatinoLinotype-Italic"/>
              </a:rPr>
              <a:t>produces:</a:t>
            </a:r>
          </a:p>
          <a:p>
            <a:r>
              <a:rPr lang="es-CO" sz="1200" dirty="0">
                <a:solidFill>
                  <a:srgbClr val="000000"/>
                </a:solidFill>
                <a:latin typeface="DejaVuSansMono"/>
              </a:rPr>
              <a:t>250000 250000 250000 250000 250000 500000 500000</a:t>
            </a:r>
          </a:p>
          <a:p>
            <a:r>
              <a:rPr lang="es-CO" sz="1200" dirty="0">
                <a:solidFill>
                  <a:srgbClr val="000000"/>
                </a:solidFill>
                <a:latin typeface="DejaVuSansMono"/>
              </a:rPr>
              <a:t>sum = 599999</a:t>
            </a:r>
            <a:endParaRPr lang="es-CO" sz="4000" dirty="0"/>
          </a:p>
        </p:txBody>
      </p:sp>
      <p:sp>
        <p:nvSpPr>
          <p:cNvPr id="5" name="Rectángulo 4">
            <a:extLst>
              <a:ext uri="{FF2B5EF4-FFF2-40B4-BE49-F238E27FC236}">
                <a16:creationId xmlns:a16="http://schemas.microsoft.com/office/drawing/2014/main" id="{F2FC1065-3398-465B-8C36-EF40831063EF}"/>
              </a:ext>
            </a:extLst>
          </p:cNvPr>
          <p:cNvSpPr/>
          <p:nvPr/>
        </p:nvSpPr>
        <p:spPr>
          <a:xfrm>
            <a:off x="7381394" y="2756163"/>
            <a:ext cx="4810606" cy="3785652"/>
          </a:xfrm>
          <a:prstGeom prst="rect">
            <a:avLst/>
          </a:prstGeom>
        </p:spPr>
        <p:txBody>
          <a:bodyPr wrap="square">
            <a:spAutoFit/>
          </a:bodyPr>
          <a:lstStyle/>
          <a:p>
            <a:r>
              <a:rPr lang="es-CO" sz="1200" dirty="0">
                <a:solidFill>
                  <a:srgbClr val="000000"/>
                </a:solidFill>
                <a:latin typeface="DejaVuSansMono"/>
              </a:rPr>
              <a:t>sum = 0</a:t>
            </a:r>
          </a:p>
          <a:p>
            <a:r>
              <a:rPr lang="es-CO" sz="1200" dirty="0" err="1">
                <a:solidFill>
                  <a:schemeClr val="accent1">
                    <a:lumMod val="60000"/>
                    <a:lumOff val="40000"/>
                  </a:schemeClr>
                </a:solidFill>
                <a:latin typeface="DejaVuSansMono"/>
              </a:rPr>
              <a:t>mutex</a:t>
            </a:r>
            <a:r>
              <a:rPr lang="es-CO" sz="1200" dirty="0">
                <a:solidFill>
                  <a:schemeClr val="accent1">
                    <a:lumMod val="60000"/>
                    <a:lumOff val="40000"/>
                  </a:schemeClr>
                </a:solidFill>
                <a:latin typeface="DejaVuSansMono"/>
              </a:rPr>
              <a:t> = </a:t>
            </a:r>
            <a:r>
              <a:rPr lang="es-CO" sz="1200" dirty="0" err="1">
                <a:solidFill>
                  <a:schemeClr val="accent1">
                    <a:lumMod val="60000"/>
                    <a:lumOff val="40000"/>
                  </a:schemeClr>
                </a:solidFill>
                <a:latin typeface="DejaVuSansMono"/>
              </a:rPr>
              <a:t>Mutex.new</a:t>
            </a:r>
            <a:endParaRPr lang="es-CO" sz="1200" dirty="0">
              <a:solidFill>
                <a:schemeClr val="accent1">
                  <a:lumMod val="60000"/>
                  <a:lumOff val="40000"/>
                </a:schemeClr>
              </a:solidFill>
              <a:latin typeface="DejaVuSansMono"/>
            </a:endParaRPr>
          </a:p>
          <a:p>
            <a:r>
              <a:rPr lang="en-US" sz="1200" dirty="0">
                <a:solidFill>
                  <a:srgbClr val="000000"/>
                </a:solidFill>
                <a:latin typeface="DejaVuSansMono"/>
              </a:rPr>
              <a:t>threads = </a:t>
            </a:r>
            <a:r>
              <a:rPr lang="en-US" sz="1200" dirty="0" err="1">
                <a:solidFill>
                  <a:srgbClr val="000000"/>
                </a:solidFill>
                <a:latin typeface="DejaVuSansMono"/>
              </a:rPr>
              <a:t>10.times.map</a:t>
            </a:r>
            <a:r>
              <a:rPr lang="en-US" sz="1200" dirty="0">
                <a:solidFill>
                  <a:srgbClr val="000000"/>
                </a:solidFill>
                <a:latin typeface="DejaVuSansMono"/>
              </a:rPr>
              <a:t> </a:t>
            </a:r>
            <a:r>
              <a:rPr lang="en-US" sz="1200" b="1" dirty="0">
                <a:solidFill>
                  <a:srgbClr val="91117D"/>
                </a:solidFill>
                <a:latin typeface="DejaVuSansMono-Bold"/>
              </a:rPr>
              <a:t>do</a:t>
            </a:r>
          </a:p>
          <a:p>
            <a:r>
              <a:rPr lang="es-CO" sz="1200" dirty="0">
                <a:solidFill>
                  <a:srgbClr val="000000"/>
                </a:solidFill>
                <a:latin typeface="DejaVuSansMono"/>
              </a:rPr>
              <a:t>	</a:t>
            </a:r>
            <a:r>
              <a:rPr lang="es-CO" sz="1200" dirty="0" err="1">
                <a:solidFill>
                  <a:srgbClr val="000000"/>
                </a:solidFill>
                <a:latin typeface="DejaVuSansMono"/>
              </a:rPr>
              <a:t>Thread.new</a:t>
            </a:r>
            <a:r>
              <a:rPr lang="es-CO" sz="1200" dirty="0">
                <a:solidFill>
                  <a:srgbClr val="000000"/>
                </a:solidFill>
                <a:latin typeface="DejaVuSansMono"/>
              </a:rPr>
              <a:t> </a:t>
            </a:r>
            <a:r>
              <a:rPr lang="es-CO" sz="1200" b="1" dirty="0">
                <a:solidFill>
                  <a:srgbClr val="91117D"/>
                </a:solidFill>
                <a:latin typeface="DejaVuSansMono-Bold"/>
              </a:rPr>
              <a:t>do</a:t>
            </a:r>
          </a:p>
          <a:p>
            <a:r>
              <a:rPr lang="es-CO" sz="1200" dirty="0">
                <a:solidFill>
                  <a:srgbClr val="000000"/>
                </a:solidFill>
                <a:latin typeface="DejaVuSansMono"/>
              </a:rPr>
              <a:t>		</a:t>
            </a:r>
            <a:r>
              <a:rPr lang="es-CO" sz="1200" dirty="0" err="1">
                <a:solidFill>
                  <a:srgbClr val="000000"/>
                </a:solidFill>
                <a:latin typeface="DejaVuSansMono"/>
              </a:rPr>
              <a:t>100_000.times</a:t>
            </a:r>
            <a:r>
              <a:rPr lang="es-CO" sz="1200" dirty="0">
                <a:solidFill>
                  <a:srgbClr val="000000"/>
                </a:solidFill>
                <a:latin typeface="DejaVuSansMono"/>
              </a:rPr>
              <a:t> </a:t>
            </a:r>
            <a:r>
              <a:rPr lang="es-CO" sz="1200" b="1" dirty="0">
                <a:solidFill>
                  <a:srgbClr val="91117D"/>
                </a:solidFill>
                <a:latin typeface="DejaVuSansMono-Bold"/>
              </a:rPr>
              <a:t>do</a:t>
            </a:r>
          </a:p>
          <a:p>
            <a:r>
              <a:rPr lang="en-US" sz="1200" dirty="0">
                <a:solidFill>
                  <a:srgbClr val="000000"/>
                </a:solidFill>
                <a:latin typeface="DejaVuSansMono"/>
              </a:rPr>
              <a:t>			</a:t>
            </a:r>
            <a:r>
              <a:rPr lang="en-US" sz="1200" dirty="0" err="1">
                <a:solidFill>
                  <a:schemeClr val="accent1">
                    <a:lumMod val="60000"/>
                    <a:lumOff val="40000"/>
                  </a:schemeClr>
                </a:solidFill>
                <a:latin typeface="DejaVuSansMono"/>
              </a:rPr>
              <a:t>mutex.lock</a:t>
            </a:r>
            <a:r>
              <a:rPr lang="en-US" sz="1200" dirty="0">
                <a:solidFill>
                  <a:schemeClr val="accent1">
                    <a:lumMod val="60000"/>
                    <a:lumOff val="40000"/>
                  </a:schemeClr>
                </a:solidFill>
                <a:latin typeface="DejaVuSansMono"/>
              </a:rPr>
              <a:t> </a:t>
            </a:r>
            <a:r>
              <a:rPr lang="en-US" sz="1200" i="1" dirty="0">
                <a:solidFill>
                  <a:srgbClr val="0F7C0F"/>
                </a:solidFill>
                <a:latin typeface="DejaVuSansMono-Oblique"/>
              </a:rPr>
              <a:t>#### one at a time, please</a:t>
            </a:r>
          </a:p>
          <a:p>
            <a:r>
              <a:rPr lang="es-CO" sz="1200" dirty="0">
                <a:solidFill>
                  <a:srgbClr val="000000"/>
                </a:solidFill>
                <a:latin typeface="DejaVuSansMono"/>
              </a:rPr>
              <a:t>			</a:t>
            </a:r>
            <a:r>
              <a:rPr lang="es-CO" sz="1200" dirty="0" err="1">
                <a:solidFill>
                  <a:srgbClr val="000000"/>
                </a:solidFill>
                <a:latin typeface="DejaVuSansMono"/>
              </a:rPr>
              <a:t>new_value</a:t>
            </a:r>
            <a:r>
              <a:rPr lang="es-CO" sz="1200" dirty="0">
                <a:solidFill>
                  <a:srgbClr val="000000"/>
                </a:solidFill>
                <a:latin typeface="DejaVuSansMono"/>
              </a:rPr>
              <a:t> = sum + 1 </a:t>
            </a:r>
            <a:r>
              <a:rPr lang="es-CO" sz="1200" i="1" dirty="0">
                <a:solidFill>
                  <a:srgbClr val="0F7C0F"/>
                </a:solidFill>
                <a:latin typeface="DejaVuSansMono-Oblique"/>
              </a:rPr>
              <a:t>#</a:t>
            </a:r>
          </a:p>
          <a:p>
            <a:r>
              <a:rPr lang="en-US" sz="1200" dirty="0">
                <a:solidFill>
                  <a:srgbClr val="000000"/>
                </a:solidFill>
                <a:latin typeface="DejaVuSansMono"/>
              </a:rPr>
              <a:t>			print </a:t>
            </a:r>
            <a:r>
              <a:rPr lang="en-US" sz="1200" i="1" dirty="0">
                <a:solidFill>
                  <a:srgbClr val="191191"/>
                </a:solidFill>
                <a:latin typeface="DejaVuSansMono-Oblique"/>
              </a:rPr>
              <a:t>"</a:t>
            </a:r>
            <a:r>
              <a:rPr lang="en-US" sz="1200" dirty="0">
                <a:solidFill>
                  <a:srgbClr val="000000"/>
                </a:solidFill>
                <a:latin typeface="DejaVuSansMono"/>
              </a:rPr>
              <a:t>#{</a:t>
            </a:r>
            <a:r>
              <a:rPr lang="en-US" sz="1200" dirty="0" err="1">
                <a:solidFill>
                  <a:srgbClr val="000000"/>
                </a:solidFill>
                <a:latin typeface="DejaVuSansMono"/>
              </a:rPr>
              <a:t>new_value</a:t>
            </a:r>
            <a:r>
              <a:rPr lang="en-US" sz="1200" dirty="0">
                <a:solidFill>
                  <a:srgbClr val="000000"/>
                </a:solidFill>
                <a:latin typeface="DejaVuSansMono"/>
              </a:rPr>
              <a:t>} </a:t>
            </a:r>
            <a:r>
              <a:rPr lang="en-US" sz="1200" i="1" dirty="0">
                <a:solidFill>
                  <a:srgbClr val="191191"/>
                </a:solidFill>
                <a:latin typeface="DejaVuSansMono-Oblique"/>
              </a:rPr>
              <a:t>" </a:t>
            </a:r>
            <a:r>
              <a:rPr lang="en-US" sz="1200" b="1" dirty="0">
                <a:solidFill>
                  <a:srgbClr val="91117D"/>
                </a:solidFill>
                <a:latin typeface="DejaVuSansMono-Bold"/>
              </a:rPr>
              <a:t>if </a:t>
            </a:r>
            <a:r>
              <a:rPr lang="en-US" sz="1200" dirty="0" err="1">
                <a:solidFill>
                  <a:srgbClr val="000000"/>
                </a:solidFill>
                <a:latin typeface="DejaVuSansMono"/>
              </a:rPr>
              <a:t>new_value</a:t>
            </a:r>
            <a:r>
              <a:rPr lang="en-US" sz="1200" dirty="0">
                <a:solidFill>
                  <a:srgbClr val="000000"/>
                </a:solidFill>
                <a:latin typeface="DejaVuSansMono"/>
              </a:rPr>
              <a:t> % 250_000 == 0</a:t>
            </a:r>
          </a:p>
          <a:p>
            <a:r>
              <a:rPr lang="es-CO" sz="1200" dirty="0">
                <a:solidFill>
                  <a:srgbClr val="000000"/>
                </a:solidFill>
                <a:latin typeface="DejaVuSansMono"/>
              </a:rPr>
              <a:t>			sum = </a:t>
            </a:r>
            <a:r>
              <a:rPr lang="es-CO" sz="1200" dirty="0" err="1">
                <a:solidFill>
                  <a:srgbClr val="000000"/>
                </a:solidFill>
                <a:latin typeface="DejaVuSansMono"/>
              </a:rPr>
              <a:t>new_value</a:t>
            </a:r>
            <a:r>
              <a:rPr lang="es-CO" sz="1200" dirty="0">
                <a:solidFill>
                  <a:srgbClr val="000000"/>
                </a:solidFill>
                <a:latin typeface="DejaVuSansMono"/>
              </a:rPr>
              <a:t> </a:t>
            </a:r>
            <a:r>
              <a:rPr lang="es-CO" sz="1200" i="1" dirty="0">
                <a:solidFill>
                  <a:srgbClr val="0F7C0F"/>
                </a:solidFill>
                <a:latin typeface="DejaVuSansMono-Oblique"/>
              </a:rPr>
              <a:t>#</a:t>
            </a:r>
          </a:p>
          <a:p>
            <a:r>
              <a:rPr lang="es-CO" sz="1200" dirty="0">
                <a:solidFill>
                  <a:srgbClr val="000000"/>
                </a:solidFill>
                <a:latin typeface="DejaVuSansMono"/>
              </a:rPr>
              <a:t>			</a:t>
            </a:r>
            <a:r>
              <a:rPr lang="es-CO" sz="1200" dirty="0" err="1">
                <a:solidFill>
                  <a:schemeClr val="accent1">
                    <a:lumMod val="60000"/>
                    <a:lumOff val="40000"/>
                  </a:schemeClr>
                </a:solidFill>
                <a:latin typeface="DejaVuSansMono"/>
              </a:rPr>
              <a:t>mutex.unlock</a:t>
            </a:r>
            <a:r>
              <a:rPr lang="es-CO" sz="1200" dirty="0">
                <a:solidFill>
                  <a:srgbClr val="000000"/>
                </a:solidFill>
                <a:latin typeface="DejaVuSansMono"/>
              </a:rPr>
              <a:t> </a:t>
            </a:r>
            <a:r>
              <a:rPr lang="es-CO" sz="1200" i="1" dirty="0">
                <a:solidFill>
                  <a:srgbClr val="0F7C0F"/>
                </a:solidFill>
                <a:latin typeface="DejaVuSansMono-Oblique"/>
              </a:rPr>
              <a:t>####</a:t>
            </a:r>
          </a:p>
          <a:p>
            <a:r>
              <a:rPr lang="es-CO" sz="1200" b="1" dirty="0">
                <a:solidFill>
                  <a:srgbClr val="91117D"/>
                </a:solidFill>
                <a:latin typeface="DejaVuSansMono-Bold"/>
              </a:rPr>
              <a:t>		</a:t>
            </a:r>
            <a:r>
              <a:rPr lang="es-CO" sz="1200" b="1" dirty="0" err="1">
                <a:solidFill>
                  <a:srgbClr val="91117D"/>
                </a:solidFill>
                <a:latin typeface="DejaVuSansMono-Bold"/>
              </a:rPr>
              <a:t>end</a:t>
            </a:r>
            <a:endParaRPr lang="es-CO" sz="1200" b="1" dirty="0">
              <a:solidFill>
                <a:srgbClr val="91117D"/>
              </a:solidFill>
              <a:latin typeface="DejaVuSansMono-Bold"/>
            </a:endParaRPr>
          </a:p>
          <a:p>
            <a:r>
              <a:rPr lang="es-CO" sz="1200" b="1" dirty="0">
                <a:solidFill>
                  <a:srgbClr val="91117D"/>
                </a:solidFill>
                <a:latin typeface="DejaVuSansMono-Bold"/>
              </a:rPr>
              <a:t>	</a:t>
            </a:r>
            <a:r>
              <a:rPr lang="es-CO" sz="1200" b="1" dirty="0" err="1">
                <a:solidFill>
                  <a:srgbClr val="91117D"/>
                </a:solidFill>
                <a:latin typeface="DejaVuSansMono-Bold"/>
              </a:rPr>
              <a:t>end</a:t>
            </a:r>
            <a:endParaRPr lang="es-CO" sz="1200" b="1" dirty="0">
              <a:solidFill>
                <a:srgbClr val="91117D"/>
              </a:solidFill>
              <a:latin typeface="DejaVuSansMono-Bold"/>
            </a:endParaRPr>
          </a:p>
          <a:p>
            <a:r>
              <a:rPr lang="es-CO" sz="1200" b="1" dirty="0" err="1">
                <a:solidFill>
                  <a:srgbClr val="91117D"/>
                </a:solidFill>
                <a:latin typeface="DejaVuSansMono-Bold"/>
              </a:rPr>
              <a:t>end</a:t>
            </a:r>
            <a:endParaRPr lang="es-CO" sz="1200" b="1" dirty="0">
              <a:solidFill>
                <a:srgbClr val="91117D"/>
              </a:solidFill>
              <a:latin typeface="DejaVuSansMono-Bold"/>
            </a:endParaRPr>
          </a:p>
          <a:p>
            <a:endParaRPr lang="es-CO" sz="1200" dirty="0">
              <a:solidFill>
                <a:srgbClr val="000000"/>
              </a:solidFill>
              <a:latin typeface="DejaVuSansMono"/>
            </a:endParaRPr>
          </a:p>
          <a:p>
            <a:r>
              <a:rPr lang="es-CO" sz="1200" dirty="0" err="1">
                <a:solidFill>
                  <a:srgbClr val="000000"/>
                </a:solidFill>
                <a:latin typeface="DejaVuSansMono"/>
              </a:rPr>
              <a:t>threads.each</a:t>
            </a:r>
            <a:r>
              <a:rPr lang="es-CO" sz="1200" dirty="0">
                <a:solidFill>
                  <a:srgbClr val="000000"/>
                </a:solidFill>
                <a:latin typeface="DejaVuSansMono"/>
              </a:rPr>
              <a:t>(&amp;:</a:t>
            </a:r>
            <a:r>
              <a:rPr lang="es-CO" sz="1200" dirty="0" err="1">
                <a:solidFill>
                  <a:srgbClr val="000000"/>
                </a:solidFill>
                <a:latin typeface="DejaVuSansMono"/>
              </a:rPr>
              <a:t>join</a:t>
            </a:r>
            <a:r>
              <a:rPr lang="es-CO" sz="1200" dirty="0">
                <a:solidFill>
                  <a:srgbClr val="000000"/>
                </a:solidFill>
                <a:latin typeface="DejaVuSansMono"/>
              </a:rPr>
              <a:t>)</a:t>
            </a:r>
          </a:p>
          <a:p>
            <a:r>
              <a:rPr lang="es-CO" sz="1200" dirty="0" err="1">
                <a:solidFill>
                  <a:srgbClr val="000000"/>
                </a:solidFill>
                <a:latin typeface="DejaVuSansMono"/>
              </a:rPr>
              <a:t>puts</a:t>
            </a:r>
            <a:r>
              <a:rPr lang="es-CO" sz="1200" dirty="0">
                <a:solidFill>
                  <a:srgbClr val="000000"/>
                </a:solidFill>
                <a:latin typeface="DejaVuSansMono"/>
              </a:rPr>
              <a:t> </a:t>
            </a:r>
            <a:r>
              <a:rPr lang="es-CO" sz="1200" i="1" dirty="0">
                <a:solidFill>
                  <a:srgbClr val="191191"/>
                </a:solidFill>
                <a:latin typeface="DejaVuSansMono-Oblique"/>
              </a:rPr>
              <a:t>"\</a:t>
            </a:r>
            <a:r>
              <a:rPr lang="es-CO" sz="1200" i="1" dirty="0" err="1">
                <a:solidFill>
                  <a:srgbClr val="191191"/>
                </a:solidFill>
                <a:latin typeface="DejaVuSansMono-Oblique"/>
              </a:rPr>
              <a:t>nsum</a:t>
            </a:r>
            <a:r>
              <a:rPr lang="es-CO" sz="1200" i="1" dirty="0">
                <a:solidFill>
                  <a:srgbClr val="191191"/>
                </a:solidFill>
                <a:latin typeface="DejaVuSansMono-Oblique"/>
              </a:rPr>
              <a:t> = </a:t>
            </a:r>
            <a:r>
              <a:rPr lang="es-CO" sz="1200" dirty="0">
                <a:solidFill>
                  <a:srgbClr val="000000"/>
                </a:solidFill>
                <a:latin typeface="DejaVuSansMono"/>
              </a:rPr>
              <a:t>#{sum}</a:t>
            </a:r>
            <a:r>
              <a:rPr lang="es-CO" sz="1200" i="1" dirty="0">
                <a:solidFill>
                  <a:srgbClr val="191191"/>
                </a:solidFill>
                <a:latin typeface="DejaVuSansMono-Oblique"/>
              </a:rPr>
              <a:t>"</a:t>
            </a:r>
          </a:p>
          <a:p>
            <a:endParaRPr lang="es-CO" sz="1200" i="1" dirty="0">
              <a:solidFill>
                <a:srgbClr val="000000"/>
              </a:solidFill>
              <a:latin typeface="PalatinoLinotype-Italic"/>
            </a:endParaRPr>
          </a:p>
          <a:p>
            <a:r>
              <a:rPr lang="es-CO" sz="1200" i="1" dirty="0">
                <a:solidFill>
                  <a:srgbClr val="000000"/>
                </a:solidFill>
                <a:latin typeface="PalatinoLinotype-Italic"/>
              </a:rPr>
              <a:t>produces:</a:t>
            </a:r>
          </a:p>
          <a:p>
            <a:r>
              <a:rPr lang="es-CO" sz="1200" dirty="0">
                <a:solidFill>
                  <a:srgbClr val="000000"/>
                </a:solidFill>
                <a:latin typeface="DejaVuSansMono"/>
              </a:rPr>
              <a:t>250000 500000 750000 1000000</a:t>
            </a:r>
          </a:p>
          <a:p>
            <a:r>
              <a:rPr lang="es-CO" sz="1200" dirty="0">
                <a:solidFill>
                  <a:srgbClr val="000000"/>
                </a:solidFill>
                <a:latin typeface="DejaVuSansMono"/>
              </a:rPr>
              <a:t>sum = 1000000</a:t>
            </a:r>
            <a:endParaRPr lang="es-CO" sz="4000" dirty="0"/>
          </a:p>
        </p:txBody>
      </p:sp>
    </p:spTree>
    <p:extLst>
      <p:ext uri="{BB962C8B-B14F-4D97-AF65-F5344CB8AC3E}">
        <p14:creationId xmlns:p14="http://schemas.microsoft.com/office/powerpoint/2010/main" val="41028918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0D10CF-45B0-4E8F-8B59-9EFEF6AC33D5}"/>
              </a:ext>
            </a:extLst>
          </p:cNvPr>
          <p:cNvSpPr>
            <a:spLocks noGrp="1"/>
          </p:cNvSpPr>
          <p:nvPr>
            <p:ph type="title"/>
          </p:nvPr>
        </p:nvSpPr>
        <p:spPr/>
        <p:txBody>
          <a:bodyPr/>
          <a:lstStyle/>
          <a:p>
            <a:r>
              <a:rPr lang="es-CO" dirty="0" err="1">
                <a:latin typeface="Helvetica" panose="020B0604020202020204" pitchFamily="34" charset="0"/>
                <a:cs typeface="Helvetica" panose="020B0604020202020204" pitchFamily="34" charset="0"/>
              </a:rPr>
              <a:t>Metaprogramming</a:t>
            </a:r>
            <a:endParaRPr lang="es-CO" dirty="0">
              <a:latin typeface="Helvetica" panose="020B0604020202020204" pitchFamily="34" charset="0"/>
              <a:cs typeface="Helvetica" panose="020B0604020202020204" pitchFamily="34" charset="0"/>
            </a:endParaRPr>
          </a:p>
        </p:txBody>
      </p:sp>
      <p:sp>
        <p:nvSpPr>
          <p:cNvPr id="3" name="Marcador de contenido 2">
            <a:extLst>
              <a:ext uri="{FF2B5EF4-FFF2-40B4-BE49-F238E27FC236}">
                <a16:creationId xmlns:a16="http://schemas.microsoft.com/office/drawing/2014/main" id="{5B29C0EB-E489-42FB-A17E-E6700FA6A76E}"/>
              </a:ext>
            </a:extLst>
          </p:cNvPr>
          <p:cNvSpPr>
            <a:spLocks noGrp="1"/>
          </p:cNvSpPr>
          <p:nvPr>
            <p:ph idx="1"/>
          </p:nvPr>
        </p:nvSpPr>
        <p:spPr/>
        <p:txBody>
          <a:bodyPr/>
          <a:lstStyle/>
          <a:p>
            <a:r>
              <a:rPr lang="es-CO" b="1" dirty="0" err="1">
                <a:latin typeface="Helvetica" panose="020B0604020202020204" pitchFamily="34" charset="0"/>
                <a:cs typeface="Helvetica" panose="020B0604020202020204" pitchFamily="34" charset="0"/>
              </a:rPr>
              <a:t>Writing</a:t>
            </a:r>
            <a:r>
              <a:rPr lang="es-CO" b="1" dirty="0">
                <a:latin typeface="Helvetica" panose="020B0604020202020204" pitchFamily="34" charset="0"/>
                <a:cs typeface="Helvetica" panose="020B0604020202020204" pitchFamily="34" charset="0"/>
              </a:rPr>
              <a:t> </a:t>
            </a:r>
            <a:r>
              <a:rPr lang="es-CO" b="1" dirty="0" err="1">
                <a:latin typeface="Helvetica" panose="020B0604020202020204" pitchFamily="34" charset="0"/>
                <a:cs typeface="Helvetica" panose="020B0604020202020204" pitchFamily="34" charset="0"/>
              </a:rPr>
              <a:t>code</a:t>
            </a:r>
            <a:r>
              <a:rPr lang="es-CO" b="1" dirty="0">
                <a:latin typeface="Helvetica" panose="020B0604020202020204" pitchFamily="34" charset="0"/>
                <a:cs typeface="Helvetica" panose="020B0604020202020204" pitchFamily="34" charset="0"/>
              </a:rPr>
              <a:t> </a:t>
            </a:r>
            <a:r>
              <a:rPr lang="es-CO" b="1" dirty="0" err="1">
                <a:latin typeface="Helvetica" panose="020B0604020202020204" pitchFamily="34" charset="0"/>
                <a:cs typeface="Helvetica" panose="020B0604020202020204" pitchFamily="34" charset="0"/>
              </a:rPr>
              <a:t>that</a:t>
            </a:r>
            <a:r>
              <a:rPr lang="es-CO" b="1" dirty="0">
                <a:latin typeface="Helvetica" panose="020B0604020202020204" pitchFamily="34" charset="0"/>
                <a:cs typeface="Helvetica" panose="020B0604020202020204" pitchFamily="34" charset="0"/>
              </a:rPr>
              <a:t> </a:t>
            </a:r>
            <a:r>
              <a:rPr lang="es-CO" b="1" dirty="0" err="1">
                <a:latin typeface="Helvetica" panose="020B0604020202020204" pitchFamily="34" charset="0"/>
                <a:cs typeface="Helvetica" panose="020B0604020202020204" pitchFamily="34" charset="0"/>
              </a:rPr>
              <a:t>writes</a:t>
            </a:r>
            <a:r>
              <a:rPr lang="es-CO" b="1" dirty="0">
                <a:latin typeface="Helvetica" panose="020B0604020202020204" pitchFamily="34" charset="0"/>
                <a:cs typeface="Helvetica" panose="020B0604020202020204" pitchFamily="34" charset="0"/>
              </a:rPr>
              <a:t> </a:t>
            </a:r>
            <a:r>
              <a:rPr lang="es-CO" b="1" dirty="0" err="1">
                <a:latin typeface="Helvetica" panose="020B0604020202020204" pitchFamily="34" charset="0"/>
                <a:cs typeface="Helvetica" panose="020B0604020202020204" pitchFamily="34" charset="0"/>
              </a:rPr>
              <a:t>code</a:t>
            </a:r>
            <a:r>
              <a:rPr lang="es-CO" b="1" dirty="0">
                <a:latin typeface="Helvetica" panose="020B0604020202020204" pitchFamily="34" charset="0"/>
                <a:cs typeface="Helvetica" panose="020B0604020202020204" pitchFamily="34" charset="0"/>
              </a:rPr>
              <a:t>.</a:t>
            </a:r>
          </a:p>
          <a:p>
            <a:pPr marL="0" indent="0" algn="ctr">
              <a:buNone/>
            </a:pPr>
            <a:endParaRPr lang="es-CO"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562359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A28378-68E5-4DA3-9250-9C0E7CD20387}"/>
              </a:ext>
            </a:extLst>
          </p:cNvPr>
          <p:cNvSpPr>
            <a:spLocks noGrp="1"/>
          </p:cNvSpPr>
          <p:nvPr>
            <p:ph type="title"/>
          </p:nvPr>
        </p:nvSpPr>
        <p:spPr/>
        <p:txBody>
          <a:bodyPr/>
          <a:lstStyle/>
          <a:p>
            <a:r>
              <a:rPr lang="es-CO" dirty="0" err="1">
                <a:latin typeface="Helvetica" panose="020B0604020202020204" pitchFamily="34" charset="0"/>
                <a:cs typeface="Helvetica" panose="020B0604020202020204" pitchFamily="34" charset="0"/>
              </a:rPr>
              <a:t>Objects</a:t>
            </a:r>
            <a:r>
              <a:rPr lang="es-CO" dirty="0">
                <a:latin typeface="Helvetica" panose="020B0604020202020204" pitchFamily="34" charset="0"/>
                <a:cs typeface="Helvetica" panose="020B0604020202020204" pitchFamily="34" charset="0"/>
              </a:rPr>
              <a:t> and </a:t>
            </a:r>
            <a:r>
              <a:rPr lang="es-CO" dirty="0" err="1">
                <a:latin typeface="Helvetica" panose="020B0604020202020204" pitchFamily="34" charset="0"/>
                <a:cs typeface="Helvetica" panose="020B0604020202020204" pitchFamily="34" charset="0"/>
              </a:rPr>
              <a:t>Attributes</a:t>
            </a:r>
            <a:endParaRPr lang="es-CO" dirty="0">
              <a:latin typeface="Helvetica" panose="020B0604020202020204" pitchFamily="34" charset="0"/>
              <a:cs typeface="Helvetica" panose="020B0604020202020204" pitchFamily="34" charset="0"/>
            </a:endParaRPr>
          </a:p>
        </p:txBody>
      </p:sp>
      <p:sp>
        <p:nvSpPr>
          <p:cNvPr id="3" name="Marcador de contenido 2">
            <a:extLst>
              <a:ext uri="{FF2B5EF4-FFF2-40B4-BE49-F238E27FC236}">
                <a16:creationId xmlns:a16="http://schemas.microsoft.com/office/drawing/2014/main" id="{3C793231-39AE-40D5-8180-4E9E2A740099}"/>
              </a:ext>
            </a:extLst>
          </p:cNvPr>
          <p:cNvSpPr>
            <a:spLocks noGrp="1"/>
          </p:cNvSpPr>
          <p:nvPr>
            <p:ph idx="1"/>
          </p:nvPr>
        </p:nvSpPr>
        <p:spPr/>
        <p:txBody>
          <a:bodyPr>
            <a:normAutofit fontScale="77500" lnSpcReduction="20000"/>
          </a:bodyPr>
          <a:lstStyle/>
          <a:p>
            <a:pPr marL="0" indent="0">
              <a:buNone/>
            </a:pPr>
            <a:r>
              <a:rPr lang="es-CO" sz="2900" b="1" dirty="0" err="1">
                <a:solidFill>
                  <a:srgbClr val="91117D"/>
                </a:solidFill>
                <a:latin typeface="DejaVuSansMono-Bold"/>
                <a:cs typeface="Helvetica" panose="020B0604020202020204" pitchFamily="34" charset="0"/>
              </a:rPr>
              <a:t>class</a:t>
            </a:r>
            <a:r>
              <a:rPr lang="es-CO" sz="2900" b="1" dirty="0">
                <a:solidFill>
                  <a:srgbClr val="91117D"/>
                </a:solidFill>
                <a:latin typeface="DejaVuSansMono-Bold"/>
                <a:cs typeface="Helvetica" panose="020B0604020202020204" pitchFamily="34" charset="0"/>
              </a:rPr>
              <a:t> </a:t>
            </a:r>
            <a:r>
              <a:rPr lang="es-CO" sz="2900" dirty="0" err="1">
                <a:solidFill>
                  <a:srgbClr val="000000"/>
                </a:solidFill>
                <a:latin typeface="DejaVuSansMono-Bold"/>
                <a:cs typeface="Helvetica" panose="020B0604020202020204" pitchFamily="34" charset="0"/>
              </a:rPr>
              <a:t>BookInStock</a:t>
            </a:r>
            <a:endParaRPr lang="es-CO" sz="2900" dirty="0">
              <a:solidFill>
                <a:srgbClr val="000000"/>
              </a:solidFill>
              <a:latin typeface="DejaVuSansMono-Bold"/>
              <a:cs typeface="Helvetica" panose="020B0604020202020204" pitchFamily="34" charset="0"/>
            </a:endParaRPr>
          </a:p>
          <a:p>
            <a:pPr marL="0" indent="0">
              <a:buNone/>
            </a:pPr>
            <a:r>
              <a:rPr lang="es-CO" sz="2900" dirty="0">
                <a:solidFill>
                  <a:srgbClr val="000000"/>
                </a:solidFill>
                <a:latin typeface="DejaVuSansMono-Bold"/>
                <a:cs typeface="Helvetica" panose="020B0604020202020204" pitchFamily="34" charset="0"/>
              </a:rPr>
              <a:t>	</a:t>
            </a:r>
            <a:r>
              <a:rPr lang="es-CO" sz="2900" dirty="0" err="1">
                <a:solidFill>
                  <a:schemeClr val="accent1">
                    <a:lumMod val="60000"/>
                    <a:lumOff val="40000"/>
                  </a:schemeClr>
                </a:solidFill>
                <a:latin typeface="DejaVuSansMono-Bold"/>
                <a:cs typeface="Helvetica" panose="020B0604020202020204" pitchFamily="34" charset="0"/>
              </a:rPr>
              <a:t>attr_reader</a:t>
            </a:r>
            <a:r>
              <a:rPr lang="es-CO" sz="2900" dirty="0">
                <a:solidFill>
                  <a:schemeClr val="accent1">
                    <a:lumMod val="60000"/>
                    <a:lumOff val="40000"/>
                  </a:schemeClr>
                </a:solidFill>
                <a:latin typeface="DejaVuSansMono-Bold"/>
                <a:cs typeface="Helvetica" panose="020B0604020202020204" pitchFamily="34" charset="0"/>
              </a:rPr>
              <a:t> :</a:t>
            </a:r>
            <a:r>
              <a:rPr lang="es-CO" sz="2900" dirty="0" err="1">
                <a:solidFill>
                  <a:schemeClr val="accent1">
                    <a:lumMod val="60000"/>
                    <a:lumOff val="40000"/>
                  </a:schemeClr>
                </a:solidFill>
                <a:latin typeface="DejaVuSansMono-Bold"/>
                <a:cs typeface="Helvetica" panose="020B0604020202020204" pitchFamily="34" charset="0"/>
              </a:rPr>
              <a:t>isbn</a:t>
            </a:r>
            <a:endParaRPr lang="es-CO" sz="2900" dirty="0">
              <a:solidFill>
                <a:schemeClr val="accent1">
                  <a:lumMod val="60000"/>
                  <a:lumOff val="40000"/>
                </a:schemeClr>
              </a:solidFill>
              <a:latin typeface="DejaVuSansMono-Bold"/>
              <a:cs typeface="Helvetica" panose="020B0604020202020204" pitchFamily="34" charset="0"/>
            </a:endParaRPr>
          </a:p>
          <a:p>
            <a:pPr marL="0" indent="0">
              <a:buNone/>
            </a:pPr>
            <a:r>
              <a:rPr lang="es-CO" sz="2900" dirty="0">
                <a:solidFill>
                  <a:srgbClr val="000000"/>
                </a:solidFill>
                <a:latin typeface="DejaVuSansMono-Bold"/>
                <a:cs typeface="Helvetica" panose="020B0604020202020204" pitchFamily="34" charset="0"/>
              </a:rPr>
              <a:t>	</a:t>
            </a:r>
            <a:r>
              <a:rPr lang="es-CO" sz="2900" dirty="0" err="1">
                <a:solidFill>
                  <a:schemeClr val="accent1">
                    <a:lumMod val="60000"/>
                    <a:lumOff val="40000"/>
                  </a:schemeClr>
                </a:solidFill>
                <a:latin typeface="DejaVuSansMono-Bold"/>
                <a:cs typeface="Helvetica" panose="020B0604020202020204" pitchFamily="34" charset="0"/>
              </a:rPr>
              <a:t>attr_accessor</a:t>
            </a:r>
            <a:r>
              <a:rPr lang="es-CO" sz="2900" dirty="0">
                <a:solidFill>
                  <a:schemeClr val="accent1">
                    <a:lumMod val="60000"/>
                    <a:lumOff val="40000"/>
                  </a:schemeClr>
                </a:solidFill>
                <a:latin typeface="DejaVuSansMono-Bold"/>
                <a:cs typeface="Helvetica" panose="020B0604020202020204" pitchFamily="34" charset="0"/>
              </a:rPr>
              <a:t> :</a:t>
            </a:r>
            <a:r>
              <a:rPr lang="es-CO" sz="2900" dirty="0" err="1">
                <a:solidFill>
                  <a:schemeClr val="accent1">
                    <a:lumMod val="60000"/>
                    <a:lumOff val="40000"/>
                  </a:schemeClr>
                </a:solidFill>
                <a:latin typeface="DejaVuSansMono-Bold"/>
                <a:cs typeface="Helvetica" panose="020B0604020202020204" pitchFamily="34" charset="0"/>
              </a:rPr>
              <a:t>price</a:t>
            </a:r>
            <a:endParaRPr lang="es-CO" sz="2900" dirty="0">
              <a:solidFill>
                <a:schemeClr val="accent1">
                  <a:lumMod val="60000"/>
                  <a:lumOff val="40000"/>
                </a:schemeClr>
              </a:solidFill>
              <a:latin typeface="DejaVuSansMono-Bold"/>
              <a:cs typeface="Helvetica" panose="020B0604020202020204" pitchFamily="34" charset="0"/>
            </a:endParaRPr>
          </a:p>
          <a:p>
            <a:pPr marL="0" indent="0">
              <a:buNone/>
            </a:pPr>
            <a:r>
              <a:rPr lang="es-CO" sz="2900" b="1" dirty="0">
                <a:solidFill>
                  <a:srgbClr val="91117D"/>
                </a:solidFill>
                <a:latin typeface="DejaVuSansMono-Bold"/>
                <a:cs typeface="Helvetica" panose="020B0604020202020204" pitchFamily="34" charset="0"/>
              </a:rPr>
              <a:t>	</a:t>
            </a:r>
            <a:r>
              <a:rPr lang="es-CO" sz="2900" b="1" dirty="0" err="1">
                <a:solidFill>
                  <a:srgbClr val="91117D"/>
                </a:solidFill>
                <a:latin typeface="DejaVuSansMono-Bold"/>
                <a:cs typeface="Helvetica" panose="020B0604020202020204" pitchFamily="34" charset="0"/>
              </a:rPr>
              <a:t>def</a:t>
            </a:r>
            <a:r>
              <a:rPr lang="es-CO" sz="2900" b="1" dirty="0">
                <a:solidFill>
                  <a:srgbClr val="91117D"/>
                </a:solidFill>
                <a:latin typeface="DejaVuSansMono-Bold"/>
                <a:cs typeface="Helvetica" panose="020B0604020202020204" pitchFamily="34" charset="0"/>
              </a:rPr>
              <a:t> </a:t>
            </a:r>
            <a:r>
              <a:rPr lang="es-CO" sz="2900" dirty="0" err="1">
                <a:solidFill>
                  <a:srgbClr val="000000"/>
                </a:solidFill>
                <a:latin typeface="DejaVuSansMono-Bold"/>
                <a:cs typeface="Helvetica" panose="020B0604020202020204" pitchFamily="34" charset="0"/>
              </a:rPr>
              <a:t>initialize</a:t>
            </a:r>
            <a:r>
              <a:rPr lang="es-CO" sz="2900" dirty="0">
                <a:solidFill>
                  <a:srgbClr val="000000"/>
                </a:solidFill>
                <a:latin typeface="DejaVuSansMono-Bold"/>
                <a:cs typeface="Helvetica" panose="020B0604020202020204" pitchFamily="34" charset="0"/>
              </a:rPr>
              <a:t>(</a:t>
            </a:r>
            <a:r>
              <a:rPr lang="es-CO" sz="2900" dirty="0" err="1">
                <a:solidFill>
                  <a:srgbClr val="000000"/>
                </a:solidFill>
                <a:latin typeface="DejaVuSansMono-Bold"/>
                <a:cs typeface="Helvetica" panose="020B0604020202020204" pitchFamily="34" charset="0"/>
              </a:rPr>
              <a:t>isbn</a:t>
            </a:r>
            <a:r>
              <a:rPr lang="es-CO" sz="2900" dirty="0">
                <a:solidFill>
                  <a:srgbClr val="000000"/>
                </a:solidFill>
                <a:latin typeface="DejaVuSansMono-Bold"/>
                <a:cs typeface="Helvetica" panose="020B0604020202020204" pitchFamily="34" charset="0"/>
              </a:rPr>
              <a:t>, </a:t>
            </a:r>
            <a:r>
              <a:rPr lang="es-CO" sz="2900" dirty="0" err="1">
                <a:solidFill>
                  <a:srgbClr val="000000"/>
                </a:solidFill>
                <a:latin typeface="DejaVuSansMono-Bold"/>
                <a:cs typeface="Helvetica" panose="020B0604020202020204" pitchFamily="34" charset="0"/>
              </a:rPr>
              <a:t>price</a:t>
            </a:r>
            <a:r>
              <a:rPr lang="es-CO" sz="2900" dirty="0">
                <a:solidFill>
                  <a:srgbClr val="000000"/>
                </a:solidFill>
                <a:latin typeface="DejaVuSansMono-Bold"/>
                <a:cs typeface="Helvetica" panose="020B0604020202020204" pitchFamily="34" charset="0"/>
              </a:rPr>
              <a:t>)</a:t>
            </a:r>
          </a:p>
          <a:p>
            <a:pPr marL="0" indent="0">
              <a:buNone/>
            </a:pPr>
            <a:r>
              <a:rPr lang="es-CO" sz="2900" dirty="0">
                <a:solidFill>
                  <a:srgbClr val="000000"/>
                </a:solidFill>
                <a:latin typeface="DejaVuSansMono-Bold"/>
                <a:cs typeface="Helvetica" panose="020B0604020202020204" pitchFamily="34" charset="0"/>
              </a:rPr>
              <a:t>		@</a:t>
            </a:r>
            <a:r>
              <a:rPr lang="es-CO" sz="2900" dirty="0" err="1">
                <a:solidFill>
                  <a:srgbClr val="000000"/>
                </a:solidFill>
                <a:latin typeface="DejaVuSansMono-Bold"/>
                <a:cs typeface="Helvetica" panose="020B0604020202020204" pitchFamily="34" charset="0"/>
              </a:rPr>
              <a:t>isbn</a:t>
            </a:r>
            <a:r>
              <a:rPr lang="es-CO" sz="2900" dirty="0">
                <a:solidFill>
                  <a:srgbClr val="000000"/>
                </a:solidFill>
                <a:latin typeface="DejaVuSansMono-Bold"/>
                <a:cs typeface="Helvetica" panose="020B0604020202020204" pitchFamily="34" charset="0"/>
              </a:rPr>
              <a:t> = </a:t>
            </a:r>
            <a:r>
              <a:rPr lang="es-CO" sz="2900" dirty="0" err="1">
                <a:solidFill>
                  <a:srgbClr val="000000"/>
                </a:solidFill>
                <a:latin typeface="DejaVuSansMono-Bold"/>
                <a:cs typeface="Helvetica" panose="020B0604020202020204" pitchFamily="34" charset="0"/>
              </a:rPr>
              <a:t>isbn</a:t>
            </a:r>
            <a:endParaRPr lang="es-CO" sz="2900" dirty="0">
              <a:solidFill>
                <a:srgbClr val="000000"/>
              </a:solidFill>
              <a:latin typeface="DejaVuSansMono-Bold"/>
              <a:cs typeface="Helvetica" panose="020B0604020202020204" pitchFamily="34" charset="0"/>
            </a:endParaRPr>
          </a:p>
          <a:p>
            <a:pPr marL="0" indent="0">
              <a:buNone/>
            </a:pPr>
            <a:r>
              <a:rPr lang="es-CO" sz="2900" dirty="0">
                <a:solidFill>
                  <a:srgbClr val="000000"/>
                </a:solidFill>
                <a:latin typeface="DejaVuSansMono-Bold"/>
                <a:cs typeface="Helvetica" panose="020B0604020202020204" pitchFamily="34" charset="0"/>
              </a:rPr>
              <a:t>		@</a:t>
            </a:r>
            <a:r>
              <a:rPr lang="es-CO" sz="2900" dirty="0" err="1">
                <a:solidFill>
                  <a:srgbClr val="000000"/>
                </a:solidFill>
                <a:latin typeface="DejaVuSansMono-Bold"/>
                <a:cs typeface="Helvetica" panose="020B0604020202020204" pitchFamily="34" charset="0"/>
              </a:rPr>
              <a:t>price</a:t>
            </a:r>
            <a:r>
              <a:rPr lang="es-CO" sz="2900" dirty="0">
                <a:solidFill>
                  <a:srgbClr val="000000"/>
                </a:solidFill>
                <a:latin typeface="DejaVuSansMono-Bold"/>
                <a:cs typeface="Helvetica" panose="020B0604020202020204" pitchFamily="34" charset="0"/>
              </a:rPr>
              <a:t> = </a:t>
            </a:r>
            <a:r>
              <a:rPr lang="es-CO" sz="2900" dirty="0" err="1">
                <a:solidFill>
                  <a:srgbClr val="000000"/>
                </a:solidFill>
                <a:latin typeface="DejaVuSansMono-Bold"/>
                <a:cs typeface="Helvetica" panose="020B0604020202020204" pitchFamily="34" charset="0"/>
              </a:rPr>
              <a:t>Float</a:t>
            </a:r>
            <a:r>
              <a:rPr lang="es-CO" sz="2900" dirty="0">
                <a:solidFill>
                  <a:srgbClr val="000000"/>
                </a:solidFill>
                <a:latin typeface="DejaVuSansMono-Bold"/>
                <a:cs typeface="Helvetica" panose="020B0604020202020204" pitchFamily="34" charset="0"/>
              </a:rPr>
              <a:t>(</a:t>
            </a:r>
            <a:r>
              <a:rPr lang="es-CO" sz="2900" dirty="0" err="1">
                <a:solidFill>
                  <a:srgbClr val="000000"/>
                </a:solidFill>
                <a:latin typeface="DejaVuSansMono-Bold"/>
                <a:cs typeface="Helvetica" panose="020B0604020202020204" pitchFamily="34" charset="0"/>
              </a:rPr>
              <a:t>price</a:t>
            </a:r>
            <a:r>
              <a:rPr lang="es-CO" sz="2900" dirty="0">
                <a:solidFill>
                  <a:srgbClr val="000000"/>
                </a:solidFill>
                <a:latin typeface="DejaVuSansMono-Bold"/>
                <a:cs typeface="Helvetica" panose="020B0604020202020204" pitchFamily="34" charset="0"/>
              </a:rPr>
              <a:t>)</a:t>
            </a:r>
          </a:p>
          <a:p>
            <a:pPr marL="0" indent="0">
              <a:buNone/>
            </a:pPr>
            <a:r>
              <a:rPr lang="es-CO" sz="2900" b="1" dirty="0">
                <a:solidFill>
                  <a:srgbClr val="91117D"/>
                </a:solidFill>
                <a:latin typeface="DejaVuSansMono-Bold"/>
                <a:cs typeface="Helvetica" panose="020B0604020202020204" pitchFamily="34" charset="0"/>
              </a:rPr>
              <a:t>	</a:t>
            </a:r>
            <a:r>
              <a:rPr lang="es-CO" sz="2900" b="1" dirty="0" err="1">
                <a:solidFill>
                  <a:srgbClr val="91117D"/>
                </a:solidFill>
                <a:latin typeface="DejaVuSansMono-Bold"/>
                <a:cs typeface="Helvetica" panose="020B0604020202020204" pitchFamily="34" charset="0"/>
              </a:rPr>
              <a:t>End</a:t>
            </a:r>
            <a:endParaRPr lang="es-CO" sz="2900" b="1" dirty="0">
              <a:solidFill>
                <a:srgbClr val="91117D"/>
              </a:solidFill>
              <a:latin typeface="DejaVuSansMono-Bold"/>
              <a:cs typeface="Helvetica" panose="020B0604020202020204" pitchFamily="34" charset="0"/>
            </a:endParaRPr>
          </a:p>
          <a:p>
            <a:pPr marL="0" indent="0">
              <a:buNone/>
            </a:pPr>
            <a:r>
              <a:rPr lang="es-CO" sz="2900" i="1" dirty="0">
                <a:solidFill>
                  <a:srgbClr val="0F7C0F"/>
                </a:solidFill>
                <a:latin typeface="DejaVuSansMono-Bold"/>
                <a:cs typeface="Helvetica" panose="020B0604020202020204" pitchFamily="34" charset="0"/>
              </a:rPr>
              <a:t># ...</a:t>
            </a:r>
          </a:p>
          <a:p>
            <a:pPr marL="0" indent="0">
              <a:buNone/>
            </a:pPr>
            <a:r>
              <a:rPr lang="es-CO" sz="2900" b="1" dirty="0" err="1">
                <a:solidFill>
                  <a:srgbClr val="91117D"/>
                </a:solidFill>
                <a:latin typeface="DejaVuSansMono-Bold"/>
                <a:cs typeface="Helvetica" panose="020B0604020202020204" pitchFamily="34" charset="0"/>
              </a:rPr>
              <a:t>end</a:t>
            </a:r>
            <a:endParaRPr lang="es-CO" sz="2900" b="1" dirty="0">
              <a:solidFill>
                <a:srgbClr val="91117D"/>
              </a:solidFill>
              <a:latin typeface="DejaVuSansMono-Bold"/>
              <a:cs typeface="Helvetica" panose="020B0604020202020204" pitchFamily="34" charset="0"/>
            </a:endParaRPr>
          </a:p>
        </p:txBody>
      </p:sp>
      <p:sp>
        <p:nvSpPr>
          <p:cNvPr id="6" name="Rectángulo 5">
            <a:extLst>
              <a:ext uri="{FF2B5EF4-FFF2-40B4-BE49-F238E27FC236}">
                <a16:creationId xmlns:a16="http://schemas.microsoft.com/office/drawing/2014/main" id="{09A6D9B1-72B5-4ED0-A0E8-98EB51975CAE}"/>
              </a:ext>
            </a:extLst>
          </p:cNvPr>
          <p:cNvSpPr/>
          <p:nvPr/>
        </p:nvSpPr>
        <p:spPr>
          <a:xfrm>
            <a:off x="6096000" y="2146852"/>
            <a:ext cx="5287617" cy="1200329"/>
          </a:xfrm>
          <a:prstGeom prst="rect">
            <a:avLst/>
          </a:prstGeom>
        </p:spPr>
        <p:txBody>
          <a:bodyPr wrap="square">
            <a:spAutoFit/>
          </a:bodyPr>
          <a:lstStyle/>
          <a:p>
            <a:r>
              <a:rPr lang="en-US" dirty="0">
                <a:solidFill>
                  <a:schemeClr val="tx1">
                    <a:lumMod val="75000"/>
                    <a:lumOff val="25000"/>
                  </a:schemeClr>
                </a:solidFill>
                <a:latin typeface="Helvetica" panose="020B0604020202020204" pitchFamily="34" charset="0"/>
                <a:cs typeface="Helvetica" panose="020B0604020202020204" pitchFamily="34" charset="0"/>
              </a:rPr>
              <a:t>Because writing accessor methods is such a common idiom, Ruby provides a convenient shortcut. </a:t>
            </a:r>
            <a:r>
              <a:rPr lang="en-US" dirty="0" err="1">
                <a:solidFill>
                  <a:schemeClr val="accent1">
                    <a:lumMod val="60000"/>
                    <a:lumOff val="40000"/>
                  </a:schemeClr>
                </a:solidFill>
                <a:latin typeface="Helvetica" panose="020B0604020202020204" pitchFamily="34" charset="0"/>
                <a:cs typeface="Helvetica" panose="020B0604020202020204" pitchFamily="34" charset="0"/>
              </a:rPr>
              <a:t>attr_reader</a:t>
            </a:r>
            <a:r>
              <a:rPr lang="en-US" dirty="0">
                <a:solidFill>
                  <a:schemeClr val="accent1">
                    <a:lumMod val="60000"/>
                    <a:lumOff val="40000"/>
                  </a:schemeClr>
                </a:solidFill>
                <a:latin typeface="Helvetica" panose="020B0604020202020204" pitchFamily="34" charset="0"/>
                <a:cs typeface="Helvetica" panose="020B0604020202020204" pitchFamily="34" charset="0"/>
              </a:rPr>
              <a:t>  </a:t>
            </a:r>
            <a:r>
              <a:rPr lang="en-US" dirty="0">
                <a:solidFill>
                  <a:schemeClr val="tx1">
                    <a:lumMod val="75000"/>
                    <a:lumOff val="25000"/>
                  </a:schemeClr>
                </a:solidFill>
                <a:latin typeface="Helvetica" panose="020B0604020202020204" pitchFamily="34" charset="0"/>
                <a:cs typeface="Helvetica" panose="020B0604020202020204" pitchFamily="34" charset="0"/>
              </a:rPr>
              <a:t>o </a:t>
            </a:r>
            <a:r>
              <a:rPr lang="es-CO" dirty="0" err="1">
                <a:solidFill>
                  <a:schemeClr val="accent1">
                    <a:lumMod val="60000"/>
                    <a:lumOff val="40000"/>
                  </a:schemeClr>
                </a:solidFill>
                <a:latin typeface="Helvetica" panose="020B0604020202020204" pitchFamily="34" charset="0"/>
                <a:cs typeface="Helvetica" panose="020B0604020202020204" pitchFamily="34" charset="0"/>
              </a:rPr>
              <a:t>attr_accessor</a:t>
            </a:r>
            <a:r>
              <a:rPr lang="es-CO" dirty="0">
                <a:solidFill>
                  <a:schemeClr val="accent1">
                    <a:lumMod val="60000"/>
                    <a:lumOff val="40000"/>
                  </a:schemeClr>
                </a:solidFill>
                <a:latin typeface="Helvetica" panose="020B0604020202020204" pitchFamily="34" charset="0"/>
                <a:cs typeface="Helvetica" panose="020B0604020202020204" pitchFamily="34" charset="0"/>
              </a:rPr>
              <a:t> </a:t>
            </a:r>
            <a:r>
              <a:rPr lang="en-US" dirty="0">
                <a:solidFill>
                  <a:schemeClr val="tx1">
                    <a:lumMod val="75000"/>
                    <a:lumOff val="25000"/>
                  </a:schemeClr>
                </a:solidFill>
                <a:latin typeface="Helvetica" panose="020B0604020202020204" pitchFamily="34" charset="0"/>
                <a:cs typeface="Helvetica" panose="020B0604020202020204" pitchFamily="34" charset="0"/>
              </a:rPr>
              <a:t>creates these attribute reader methods for you:</a:t>
            </a:r>
            <a:endParaRPr lang="es-CO"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7" name="Rectángulo 6">
            <a:extLst>
              <a:ext uri="{FF2B5EF4-FFF2-40B4-BE49-F238E27FC236}">
                <a16:creationId xmlns:a16="http://schemas.microsoft.com/office/drawing/2014/main" id="{B79EE4CB-B401-4416-8C1E-09AA2014FB8D}"/>
              </a:ext>
            </a:extLst>
          </p:cNvPr>
          <p:cNvSpPr/>
          <p:nvPr/>
        </p:nvSpPr>
        <p:spPr>
          <a:xfrm>
            <a:off x="6281530" y="4004206"/>
            <a:ext cx="4399722" cy="1754326"/>
          </a:xfrm>
          <a:prstGeom prst="rect">
            <a:avLst/>
          </a:prstGeom>
        </p:spPr>
        <p:txBody>
          <a:bodyPr wrap="square">
            <a:spAutoFit/>
          </a:bodyPr>
          <a:lstStyle/>
          <a:p>
            <a:r>
              <a:rPr lang="en-US" dirty="0">
                <a:solidFill>
                  <a:srgbClr val="000000"/>
                </a:solidFill>
                <a:latin typeface="DejaVuSansMono-Bold"/>
                <a:cs typeface="Helvetica" panose="020B0604020202020204" pitchFamily="34" charset="0"/>
              </a:rPr>
              <a:t>book = </a:t>
            </a:r>
            <a:r>
              <a:rPr lang="en-US" dirty="0" err="1">
                <a:solidFill>
                  <a:srgbClr val="000000"/>
                </a:solidFill>
                <a:latin typeface="DejaVuSansMono-Bold"/>
                <a:cs typeface="Helvetica" panose="020B0604020202020204" pitchFamily="34" charset="0"/>
              </a:rPr>
              <a:t>BookInStock.new</a:t>
            </a:r>
            <a:r>
              <a:rPr lang="en-US" dirty="0">
                <a:solidFill>
                  <a:srgbClr val="000000"/>
                </a:solidFill>
                <a:latin typeface="DejaVuSansMono-Bold"/>
                <a:cs typeface="Helvetica" panose="020B0604020202020204" pitchFamily="34" charset="0"/>
              </a:rPr>
              <a:t>(</a:t>
            </a:r>
            <a:r>
              <a:rPr lang="en-US" i="1" dirty="0">
                <a:solidFill>
                  <a:srgbClr val="191191"/>
                </a:solidFill>
                <a:latin typeface="DejaVuSansMono-Bold"/>
                <a:cs typeface="Helvetica" panose="020B0604020202020204" pitchFamily="34" charset="0"/>
              </a:rPr>
              <a:t>"</a:t>
            </a:r>
            <a:r>
              <a:rPr lang="en-US" i="1" dirty="0" err="1">
                <a:solidFill>
                  <a:srgbClr val="191191"/>
                </a:solidFill>
                <a:latin typeface="DejaVuSansMono-Bold"/>
                <a:cs typeface="Helvetica" panose="020B0604020202020204" pitchFamily="34" charset="0"/>
              </a:rPr>
              <a:t>isbn1</a:t>
            </a:r>
            <a:r>
              <a:rPr lang="en-US" i="1" dirty="0">
                <a:solidFill>
                  <a:srgbClr val="191191"/>
                </a:solidFill>
                <a:latin typeface="DejaVuSansMono-Bold"/>
                <a:cs typeface="Helvetica" panose="020B0604020202020204" pitchFamily="34" charset="0"/>
              </a:rPr>
              <a:t>"</a:t>
            </a:r>
            <a:r>
              <a:rPr lang="en-US" dirty="0">
                <a:solidFill>
                  <a:srgbClr val="000000"/>
                </a:solidFill>
                <a:latin typeface="DejaVuSansMono-Bold"/>
                <a:cs typeface="Helvetica" panose="020B0604020202020204" pitchFamily="34" charset="0"/>
              </a:rPr>
              <a:t>, 12.34)</a:t>
            </a:r>
          </a:p>
          <a:p>
            <a:r>
              <a:rPr lang="es-CO" dirty="0" err="1">
                <a:solidFill>
                  <a:srgbClr val="000000"/>
                </a:solidFill>
                <a:latin typeface="DejaVuSansMono-Bold"/>
                <a:cs typeface="Helvetica" panose="020B0604020202020204" pitchFamily="34" charset="0"/>
              </a:rPr>
              <a:t>puts</a:t>
            </a:r>
            <a:r>
              <a:rPr lang="es-CO" dirty="0">
                <a:solidFill>
                  <a:srgbClr val="000000"/>
                </a:solidFill>
                <a:latin typeface="DejaVuSansMono-Bold"/>
                <a:cs typeface="Helvetica" panose="020B0604020202020204" pitchFamily="34" charset="0"/>
              </a:rPr>
              <a:t> </a:t>
            </a:r>
            <a:r>
              <a:rPr lang="es-CO" i="1" dirty="0">
                <a:solidFill>
                  <a:srgbClr val="191191"/>
                </a:solidFill>
                <a:latin typeface="DejaVuSansMono-Bold"/>
                <a:cs typeface="Helvetica" panose="020B0604020202020204" pitchFamily="34" charset="0"/>
              </a:rPr>
              <a:t>"ISBN = </a:t>
            </a:r>
            <a:r>
              <a:rPr lang="es-CO" dirty="0">
                <a:solidFill>
                  <a:srgbClr val="000000"/>
                </a:solidFill>
                <a:latin typeface="DejaVuSansMono-Bold"/>
                <a:cs typeface="Helvetica" panose="020B0604020202020204" pitchFamily="34" charset="0"/>
              </a:rPr>
              <a:t>#{</a:t>
            </a:r>
            <a:r>
              <a:rPr lang="es-CO" dirty="0" err="1">
                <a:solidFill>
                  <a:srgbClr val="000000"/>
                </a:solidFill>
                <a:latin typeface="DejaVuSansMono-Bold"/>
                <a:cs typeface="Helvetica" panose="020B0604020202020204" pitchFamily="34" charset="0"/>
              </a:rPr>
              <a:t>book.isbn</a:t>
            </a:r>
            <a:r>
              <a:rPr lang="es-CO" dirty="0">
                <a:solidFill>
                  <a:srgbClr val="000000"/>
                </a:solidFill>
                <a:latin typeface="DejaVuSansMono-Bold"/>
                <a:cs typeface="Helvetica" panose="020B0604020202020204" pitchFamily="34" charset="0"/>
              </a:rPr>
              <a:t>}</a:t>
            </a:r>
            <a:r>
              <a:rPr lang="es-CO" i="1" dirty="0">
                <a:solidFill>
                  <a:srgbClr val="191191"/>
                </a:solidFill>
                <a:latin typeface="DejaVuSansMono-Bold"/>
                <a:cs typeface="Helvetica" panose="020B0604020202020204" pitchFamily="34" charset="0"/>
              </a:rPr>
              <a:t>"</a:t>
            </a:r>
          </a:p>
          <a:p>
            <a:r>
              <a:rPr lang="es-CO" dirty="0" err="1">
                <a:solidFill>
                  <a:srgbClr val="000000"/>
                </a:solidFill>
                <a:latin typeface="DejaVuSansMono-Bold"/>
                <a:cs typeface="Helvetica" panose="020B0604020202020204" pitchFamily="34" charset="0"/>
              </a:rPr>
              <a:t>puts</a:t>
            </a:r>
            <a:r>
              <a:rPr lang="es-CO" dirty="0">
                <a:solidFill>
                  <a:srgbClr val="000000"/>
                </a:solidFill>
                <a:latin typeface="DejaVuSansMono-Bold"/>
                <a:cs typeface="Helvetica" panose="020B0604020202020204" pitchFamily="34" charset="0"/>
              </a:rPr>
              <a:t> </a:t>
            </a:r>
            <a:r>
              <a:rPr lang="es-CO" i="1" dirty="0">
                <a:solidFill>
                  <a:srgbClr val="191191"/>
                </a:solidFill>
                <a:latin typeface="DejaVuSansMono-Bold"/>
                <a:cs typeface="Helvetica" panose="020B0604020202020204" pitchFamily="34" charset="0"/>
              </a:rPr>
              <a:t>"Price = </a:t>
            </a:r>
            <a:r>
              <a:rPr lang="es-CO" dirty="0">
                <a:solidFill>
                  <a:srgbClr val="000000"/>
                </a:solidFill>
                <a:latin typeface="DejaVuSansMono-Bold"/>
                <a:cs typeface="Helvetica" panose="020B0604020202020204" pitchFamily="34" charset="0"/>
              </a:rPr>
              <a:t>#{</a:t>
            </a:r>
            <a:r>
              <a:rPr lang="es-CO" dirty="0" err="1">
                <a:solidFill>
                  <a:srgbClr val="000000"/>
                </a:solidFill>
                <a:latin typeface="DejaVuSansMono-Bold"/>
                <a:cs typeface="Helvetica" panose="020B0604020202020204" pitchFamily="34" charset="0"/>
              </a:rPr>
              <a:t>book.price</a:t>
            </a:r>
            <a:r>
              <a:rPr lang="es-CO" dirty="0">
                <a:solidFill>
                  <a:srgbClr val="000000"/>
                </a:solidFill>
                <a:latin typeface="DejaVuSansMono-Bold"/>
                <a:cs typeface="Helvetica" panose="020B0604020202020204" pitchFamily="34" charset="0"/>
              </a:rPr>
              <a:t>}</a:t>
            </a:r>
            <a:r>
              <a:rPr lang="es-CO" i="1" dirty="0">
                <a:solidFill>
                  <a:srgbClr val="191191"/>
                </a:solidFill>
                <a:latin typeface="DejaVuSansMono-Bold"/>
                <a:cs typeface="Helvetica" panose="020B0604020202020204" pitchFamily="34" charset="0"/>
              </a:rPr>
              <a:t>"</a:t>
            </a:r>
          </a:p>
          <a:p>
            <a:r>
              <a:rPr lang="es-CO" i="1" dirty="0">
                <a:solidFill>
                  <a:srgbClr val="000000"/>
                </a:solidFill>
                <a:latin typeface="PalatinoLinotype-Italic"/>
                <a:cs typeface="Helvetica" panose="020B0604020202020204" pitchFamily="34" charset="0"/>
              </a:rPr>
              <a:t>produces</a:t>
            </a:r>
            <a:r>
              <a:rPr lang="es-CO" i="1" dirty="0">
                <a:solidFill>
                  <a:srgbClr val="000000"/>
                </a:solidFill>
                <a:latin typeface="DejaVuSansMono-Bold"/>
                <a:cs typeface="Helvetica" panose="020B0604020202020204" pitchFamily="34" charset="0"/>
              </a:rPr>
              <a:t>:</a:t>
            </a:r>
          </a:p>
          <a:p>
            <a:r>
              <a:rPr lang="es-CO" dirty="0">
                <a:solidFill>
                  <a:srgbClr val="000000"/>
                </a:solidFill>
                <a:latin typeface="DejaVuSansMono-Bold"/>
                <a:cs typeface="Helvetica" panose="020B0604020202020204" pitchFamily="34" charset="0"/>
              </a:rPr>
              <a:t>ISBN = </a:t>
            </a:r>
            <a:r>
              <a:rPr lang="es-CO" dirty="0" err="1">
                <a:solidFill>
                  <a:srgbClr val="000000"/>
                </a:solidFill>
                <a:latin typeface="DejaVuSansMono-Bold"/>
                <a:cs typeface="Helvetica" panose="020B0604020202020204" pitchFamily="34" charset="0"/>
              </a:rPr>
              <a:t>isbn1</a:t>
            </a:r>
            <a:endParaRPr lang="es-CO" dirty="0">
              <a:solidFill>
                <a:srgbClr val="000000"/>
              </a:solidFill>
              <a:latin typeface="DejaVuSansMono-Bold"/>
              <a:cs typeface="Helvetica" panose="020B0604020202020204" pitchFamily="34" charset="0"/>
            </a:endParaRPr>
          </a:p>
          <a:p>
            <a:r>
              <a:rPr lang="es-CO" dirty="0">
                <a:solidFill>
                  <a:srgbClr val="000000"/>
                </a:solidFill>
                <a:latin typeface="DejaVuSansMono-Bold"/>
                <a:cs typeface="Helvetica" panose="020B0604020202020204" pitchFamily="34" charset="0"/>
              </a:rPr>
              <a:t>Price = 12.34</a:t>
            </a:r>
            <a:endParaRPr lang="es-CO" dirty="0">
              <a:latin typeface="DejaVuSansMono-Bold"/>
              <a:cs typeface="Helvetica" panose="020B0604020202020204" pitchFamily="34" charset="0"/>
            </a:endParaRPr>
          </a:p>
        </p:txBody>
      </p:sp>
    </p:spTree>
    <p:extLst>
      <p:ext uri="{BB962C8B-B14F-4D97-AF65-F5344CB8AC3E}">
        <p14:creationId xmlns:p14="http://schemas.microsoft.com/office/powerpoint/2010/main" val="5691766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A8F796-C0D8-4102-8411-26C37B8D0F38}"/>
              </a:ext>
            </a:extLst>
          </p:cNvPr>
          <p:cNvSpPr>
            <a:spLocks noGrp="1"/>
          </p:cNvSpPr>
          <p:nvPr>
            <p:ph type="title"/>
          </p:nvPr>
        </p:nvSpPr>
        <p:spPr/>
        <p:txBody>
          <a:bodyPr/>
          <a:lstStyle/>
          <a:p>
            <a:r>
              <a:rPr lang="es-CO" dirty="0" err="1">
                <a:latin typeface="Helvetica" panose="020B0604020202020204" pitchFamily="34" charset="0"/>
                <a:cs typeface="Helvetica" panose="020B0604020202020204" pitchFamily="34" charset="0"/>
              </a:rPr>
              <a:t>Metaprogramming</a:t>
            </a:r>
            <a:endParaRPr lang="es-CO" dirty="0">
              <a:latin typeface="Helvetica" panose="020B0604020202020204" pitchFamily="34" charset="0"/>
              <a:cs typeface="Helvetica" panose="020B0604020202020204" pitchFamily="34" charset="0"/>
            </a:endParaRPr>
          </a:p>
        </p:txBody>
      </p:sp>
      <p:sp>
        <p:nvSpPr>
          <p:cNvPr id="4" name="Rectángulo 3">
            <a:extLst>
              <a:ext uri="{FF2B5EF4-FFF2-40B4-BE49-F238E27FC236}">
                <a16:creationId xmlns:a16="http://schemas.microsoft.com/office/drawing/2014/main" id="{1B31CE99-4A9F-4436-B102-AF9C2D42E7CC}"/>
              </a:ext>
            </a:extLst>
          </p:cNvPr>
          <p:cNvSpPr/>
          <p:nvPr/>
        </p:nvSpPr>
        <p:spPr>
          <a:xfrm>
            <a:off x="2589213" y="2078906"/>
            <a:ext cx="7959518" cy="4431983"/>
          </a:xfrm>
          <a:prstGeom prst="rect">
            <a:avLst/>
          </a:prstGeom>
        </p:spPr>
        <p:txBody>
          <a:bodyPr wrap="square">
            <a:spAutoFit/>
          </a:bodyPr>
          <a:lstStyle/>
          <a:p>
            <a:r>
              <a:rPr lang="en-US" dirty="0">
                <a:solidFill>
                  <a:srgbClr val="000000"/>
                </a:solidFill>
                <a:latin typeface="DejaVuSansMono"/>
              </a:rPr>
              <a:t>obj = </a:t>
            </a:r>
            <a:r>
              <a:rPr lang="en-US" dirty="0" err="1">
                <a:solidFill>
                  <a:srgbClr val="000000"/>
                </a:solidFill>
                <a:latin typeface="DejaVuSansMono"/>
              </a:rPr>
              <a:t>Object.new</a:t>
            </a:r>
            <a:endParaRPr lang="en-US" dirty="0">
              <a:solidFill>
                <a:srgbClr val="000000"/>
              </a:solidFill>
              <a:latin typeface="DejaVuSansMono"/>
            </a:endParaRPr>
          </a:p>
          <a:p>
            <a:r>
              <a:rPr lang="en-US" b="1" dirty="0">
                <a:solidFill>
                  <a:srgbClr val="91117D"/>
                </a:solidFill>
                <a:latin typeface="DejaVuSansMono-Bold"/>
              </a:rPr>
              <a:t>def</a:t>
            </a:r>
            <a:r>
              <a:rPr lang="en-US" dirty="0">
                <a:solidFill>
                  <a:srgbClr val="000000"/>
                </a:solidFill>
                <a:latin typeface="DejaVuSansMono"/>
              </a:rPr>
              <a:t> </a:t>
            </a:r>
            <a:r>
              <a:rPr lang="en-US" dirty="0" err="1">
                <a:solidFill>
                  <a:srgbClr val="000000"/>
                </a:solidFill>
                <a:latin typeface="DejaVuSansMono"/>
              </a:rPr>
              <a:t>obj.my_method</a:t>
            </a:r>
            <a:endParaRPr lang="en-US" dirty="0">
              <a:solidFill>
                <a:srgbClr val="000000"/>
              </a:solidFill>
              <a:latin typeface="DejaVuSansMono"/>
            </a:endParaRPr>
          </a:p>
          <a:p>
            <a:r>
              <a:rPr lang="en-US" dirty="0">
                <a:solidFill>
                  <a:srgbClr val="000000"/>
                </a:solidFill>
                <a:latin typeface="DejaVuSansMono"/>
              </a:rPr>
              <a:t>	puts </a:t>
            </a:r>
            <a:r>
              <a:rPr lang="en-US" i="1" dirty="0">
                <a:solidFill>
                  <a:srgbClr val="191191"/>
                </a:solidFill>
                <a:latin typeface="DejaVuSansMono-Oblique"/>
              </a:rPr>
              <a:t>"this is my method"</a:t>
            </a:r>
          </a:p>
          <a:p>
            <a:r>
              <a:rPr lang="en-US" b="1" dirty="0">
                <a:solidFill>
                  <a:srgbClr val="91117D"/>
                </a:solidFill>
                <a:latin typeface="DejaVuSansMono-Bold"/>
              </a:rPr>
              <a:t>end</a:t>
            </a:r>
          </a:p>
          <a:p>
            <a:br>
              <a:rPr lang="en-US" dirty="0">
                <a:solidFill>
                  <a:srgbClr val="000000"/>
                </a:solidFill>
                <a:latin typeface="DejaVuSansMono"/>
              </a:rPr>
            </a:br>
            <a:r>
              <a:rPr lang="en-US" dirty="0" err="1">
                <a:solidFill>
                  <a:srgbClr val="000000"/>
                </a:solidFill>
                <a:highlight>
                  <a:srgbClr val="FFFF00"/>
                </a:highlight>
                <a:latin typeface="DejaVuSansMono"/>
              </a:rPr>
              <a:t>obj.my_method</a:t>
            </a:r>
            <a:endParaRPr lang="en-US" dirty="0">
              <a:solidFill>
                <a:srgbClr val="000000"/>
              </a:solidFill>
              <a:highlight>
                <a:srgbClr val="FFFF00"/>
              </a:highlight>
              <a:latin typeface="DejaVuSansMono"/>
            </a:endParaRPr>
          </a:p>
          <a:p>
            <a:r>
              <a:rPr lang="en-US" dirty="0" err="1">
                <a:solidFill>
                  <a:srgbClr val="000000"/>
                </a:solidFill>
                <a:latin typeface="DejaVuSansMono"/>
              </a:rPr>
              <a:t>Object_2</a:t>
            </a:r>
            <a:r>
              <a:rPr lang="en-US" dirty="0">
                <a:solidFill>
                  <a:srgbClr val="000000"/>
                </a:solidFill>
                <a:latin typeface="DejaVuSansMono"/>
              </a:rPr>
              <a:t> = </a:t>
            </a:r>
            <a:r>
              <a:rPr lang="en-US" dirty="0" err="1">
                <a:solidFill>
                  <a:srgbClr val="000000"/>
                </a:solidFill>
                <a:latin typeface="DejaVuSansMono"/>
              </a:rPr>
              <a:t>Object.</a:t>
            </a:r>
            <a:r>
              <a:rPr lang="en-US" b="1" dirty="0" err="1">
                <a:solidFill>
                  <a:srgbClr val="91117D"/>
                </a:solidFill>
                <a:latin typeface="DejaVuSansMono-Bold"/>
              </a:rPr>
              <a:t>new</a:t>
            </a:r>
            <a:endParaRPr lang="en-US" b="1" dirty="0">
              <a:solidFill>
                <a:srgbClr val="91117D"/>
              </a:solidFill>
              <a:latin typeface="DejaVuSansMono-Bold"/>
            </a:endParaRPr>
          </a:p>
          <a:p>
            <a:r>
              <a:rPr lang="en-US" dirty="0" err="1">
                <a:solidFill>
                  <a:srgbClr val="FF0000"/>
                </a:solidFill>
                <a:latin typeface="DejaVuSansMono"/>
              </a:rPr>
              <a:t>Object_2.my_method</a:t>
            </a:r>
            <a:endParaRPr lang="en-US" dirty="0">
              <a:solidFill>
                <a:srgbClr val="FF0000"/>
              </a:solidFill>
              <a:latin typeface="DejaVuSansMono"/>
            </a:endParaRPr>
          </a:p>
          <a:p>
            <a:endParaRPr lang="en-US" dirty="0">
              <a:solidFill>
                <a:srgbClr val="000000"/>
              </a:solidFill>
              <a:latin typeface="DejaVuSansMono"/>
            </a:endParaRPr>
          </a:p>
          <a:p>
            <a:r>
              <a:rPr lang="es-CO" i="1" dirty="0">
                <a:solidFill>
                  <a:srgbClr val="000000"/>
                </a:solidFill>
                <a:latin typeface="PalatinoLinotype-Italic"/>
              </a:rPr>
              <a:t>produces:</a:t>
            </a:r>
            <a:br>
              <a:rPr lang="en-US" sz="1200" dirty="0">
                <a:solidFill>
                  <a:srgbClr val="000000"/>
                </a:solidFill>
                <a:latin typeface="DejaVuSansMono"/>
              </a:rPr>
            </a:br>
            <a:r>
              <a:rPr lang="en-US" dirty="0">
                <a:solidFill>
                  <a:srgbClr val="000000"/>
                </a:solidFill>
                <a:highlight>
                  <a:srgbClr val="FFFF00"/>
                </a:highlight>
                <a:latin typeface="DejaVuSansMono"/>
              </a:rPr>
              <a:t>this is my method</a:t>
            </a:r>
          </a:p>
          <a:p>
            <a:r>
              <a:rPr lang="en-US" dirty="0">
                <a:solidFill>
                  <a:srgbClr val="000000"/>
                </a:solidFill>
                <a:latin typeface="DejaVuSansMono"/>
              </a:rPr>
              <a:t>:in `&lt;main&gt;': </a:t>
            </a:r>
            <a:r>
              <a:rPr lang="en-US" dirty="0">
                <a:solidFill>
                  <a:srgbClr val="FF0000"/>
                </a:solidFill>
                <a:latin typeface="DejaVuSansMono"/>
              </a:rPr>
              <a:t>undefined method `</a:t>
            </a:r>
            <a:r>
              <a:rPr lang="en-US" dirty="0" err="1">
                <a:solidFill>
                  <a:srgbClr val="FF0000"/>
                </a:solidFill>
                <a:latin typeface="DejaVuSansMono"/>
              </a:rPr>
              <a:t>my_method</a:t>
            </a:r>
            <a:r>
              <a:rPr lang="en-US" dirty="0">
                <a:solidFill>
                  <a:srgbClr val="FF0000"/>
                </a:solidFill>
                <a:latin typeface="DejaVuSansMono"/>
              </a:rPr>
              <a:t>' </a:t>
            </a:r>
            <a:r>
              <a:rPr lang="en-US" dirty="0">
                <a:solidFill>
                  <a:srgbClr val="000000"/>
                </a:solidFill>
                <a:latin typeface="DejaVuSansMono"/>
              </a:rPr>
              <a:t>for #&lt;</a:t>
            </a:r>
            <a:r>
              <a:rPr lang="en-US" dirty="0" err="1">
                <a:solidFill>
                  <a:srgbClr val="000000"/>
                </a:solidFill>
                <a:latin typeface="DejaVuSansMono"/>
              </a:rPr>
              <a:t>Object:0x0000000002717260</a:t>
            </a:r>
            <a:r>
              <a:rPr lang="en-US" dirty="0">
                <a:solidFill>
                  <a:srgbClr val="000000"/>
                </a:solidFill>
                <a:latin typeface="DejaVuSansMono"/>
              </a:rPr>
              <a:t>&gt; (</a:t>
            </a:r>
            <a:r>
              <a:rPr lang="en-US" dirty="0" err="1">
                <a:solidFill>
                  <a:srgbClr val="000000"/>
                </a:solidFill>
                <a:latin typeface="DejaVuSansMono"/>
              </a:rPr>
              <a:t>NoMethodError</a:t>
            </a:r>
            <a:r>
              <a:rPr lang="en-US" dirty="0">
                <a:solidFill>
                  <a:srgbClr val="000000"/>
                </a:solidFill>
                <a:latin typeface="DejaVuSansMono"/>
              </a:rPr>
              <a:t>)</a:t>
            </a:r>
          </a:p>
          <a:p>
            <a:r>
              <a:rPr lang="en-US" dirty="0">
                <a:solidFill>
                  <a:srgbClr val="000000"/>
                </a:solidFill>
                <a:latin typeface="DejaVuSansMono"/>
              </a:rPr>
              <a:t>Did you mean? method</a:t>
            </a:r>
          </a:p>
          <a:p>
            <a:endParaRPr lang="es-CO" sz="1200" dirty="0">
              <a:solidFill>
                <a:srgbClr val="000000"/>
              </a:solidFill>
              <a:latin typeface="DejaVuSansMono"/>
            </a:endParaRPr>
          </a:p>
          <a:p>
            <a:endParaRPr lang="en-US" dirty="0">
              <a:solidFill>
                <a:srgbClr val="000000"/>
              </a:solidFill>
              <a:latin typeface="DejaVuSansMono"/>
            </a:endParaRPr>
          </a:p>
        </p:txBody>
      </p:sp>
    </p:spTree>
    <p:extLst>
      <p:ext uri="{BB962C8B-B14F-4D97-AF65-F5344CB8AC3E}">
        <p14:creationId xmlns:p14="http://schemas.microsoft.com/office/powerpoint/2010/main" val="36676326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BB51AE-BEF4-4966-9E86-BF38A6C56653}"/>
              </a:ext>
            </a:extLst>
          </p:cNvPr>
          <p:cNvSpPr>
            <a:spLocks noGrp="1"/>
          </p:cNvSpPr>
          <p:nvPr>
            <p:ph type="title"/>
          </p:nvPr>
        </p:nvSpPr>
        <p:spPr/>
        <p:txBody>
          <a:bodyPr/>
          <a:lstStyle/>
          <a:p>
            <a:r>
              <a:rPr lang="es-CO" dirty="0" err="1">
                <a:latin typeface="Helvetica" panose="020B0604020202020204" pitchFamily="34" charset="0"/>
                <a:cs typeface="Helvetica" panose="020B0604020202020204" pitchFamily="34" charset="0"/>
              </a:rPr>
              <a:t>Metaprogramming</a:t>
            </a:r>
            <a:endParaRPr lang="es-CO" dirty="0">
              <a:latin typeface="Helvetica" panose="020B0604020202020204" pitchFamily="34" charset="0"/>
              <a:cs typeface="Helvetica" panose="020B0604020202020204" pitchFamily="34" charset="0"/>
            </a:endParaRPr>
          </a:p>
        </p:txBody>
      </p:sp>
      <p:sp>
        <p:nvSpPr>
          <p:cNvPr id="4" name="Rectángulo 3">
            <a:extLst>
              <a:ext uri="{FF2B5EF4-FFF2-40B4-BE49-F238E27FC236}">
                <a16:creationId xmlns:a16="http://schemas.microsoft.com/office/drawing/2014/main" id="{A4C51CD1-DB26-43AA-A239-E2AE95807CA4}"/>
              </a:ext>
            </a:extLst>
          </p:cNvPr>
          <p:cNvSpPr/>
          <p:nvPr/>
        </p:nvSpPr>
        <p:spPr>
          <a:xfrm>
            <a:off x="2589211" y="2133600"/>
            <a:ext cx="6130719" cy="3293209"/>
          </a:xfrm>
          <a:prstGeom prst="rect">
            <a:avLst/>
          </a:prstGeom>
        </p:spPr>
        <p:txBody>
          <a:bodyPr wrap="square">
            <a:spAutoFit/>
          </a:bodyPr>
          <a:lstStyle/>
          <a:p>
            <a:r>
              <a:rPr lang="es-CO" sz="1600" b="1" dirty="0" err="1">
                <a:solidFill>
                  <a:srgbClr val="91117D"/>
                </a:solidFill>
                <a:latin typeface="DejaVuSansMono-Bold"/>
              </a:rPr>
              <a:t>class</a:t>
            </a:r>
            <a:r>
              <a:rPr lang="es-CO" sz="1600" dirty="0">
                <a:solidFill>
                  <a:srgbClr val="D4D4D4"/>
                </a:solidFill>
                <a:latin typeface="Consolas" panose="020B0609020204030204" pitchFamily="49" charset="0"/>
              </a:rPr>
              <a:t> </a:t>
            </a:r>
            <a:r>
              <a:rPr lang="es-CO" sz="1600" dirty="0" err="1">
                <a:solidFill>
                  <a:srgbClr val="000000"/>
                </a:solidFill>
                <a:latin typeface="DejaVuSansMono"/>
              </a:rPr>
              <a:t>Task</a:t>
            </a:r>
            <a:endParaRPr lang="es-CO" sz="1600" dirty="0">
              <a:solidFill>
                <a:srgbClr val="000000"/>
              </a:solidFill>
              <a:latin typeface="DejaVuSansMono"/>
            </a:endParaRPr>
          </a:p>
          <a:p>
            <a:r>
              <a:rPr lang="es-CO" sz="1600" dirty="0">
                <a:solidFill>
                  <a:srgbClr val="9CDCFE"/>
                </a:solidFill>
                <a:latin typeface="Consolas" panose="020B0609020204030204" pitchFamily="49" charset="0"/>
              </a:rPr>
              <a:t>	</a:t>
            </a:r>
            <a:r>
              <a:rPr lang="es-CO" sz="1600" dirty="0">
                <a:solidFill>
                  <a:srgbClr val="000000"/>
                </a:solidFill>
                <a:latin typeface="DejaVuSansMono"/>
              </a:rPr>
              <a:t>STATUS = [:new, :</a:t>
            </a:r>
            <a:r>
              <a:rPr lang="es-CO" sz="1600" dirty="0" err="1">
                <a:solidFill>
                  <a:srgbClr val="000000"/>
                </a:solidFill>
                <a:latin typeface="DejaVuSansMono"/>
              </a:rPr>
              <a:t>in_progress</a:t>
            </a:r>
            <a:r>
              <a:rPr lang="es-CO" sz="1600" dirty="0">
                <a:solidFill>
                  <a:srgbClr val="000000"/>
                </a:solidFill>
                <a:latin typeface="DejaVuSansMono"/>
              </a:rPr>
              <a:t>, :</a:t>
            </a:r>
            <a:r>
              <a:rPr lang="es-CO" sz="1600" dirty="0" err="1">
                <a:solidFill>
                  <a:srgbClr val="000000"/>
                </a:solidFill>
                <a:latin typeface="DejaVuSansMono"/>
              </a:rPr>
              <a:t>cancelled</a:t>
            </a:r>
            <a:r>
              <a:rPr lang="es-CO" sz="1600" dirty="0">
                <a:solidFill>
                  <a:srgbClr val="000000"/>
                </a:solidFill>
                <a:latin typeface="DejaVuSansMono"/>
              </a:rPr>
              <a:t>, :resolved, :</a:t>
            </a:r>
            <a:r>
              <a:rPr lang="es-CO" sz="1600" dirty="0" err="1">
                <a:solidFill>
                  <a:srgbClr val="000000"/>
                </a:solidFill>
                <a:latin typeface="DejaVuSansMono"/>
              </a:rPr>
              <a:t>feedback</a:t>
            </a:r>
            <a:r>
              <a:rPr lang="es-CO" sz="1600" dirty="0">
                <a:solidFill>
                  <a:srgbClr val="000000"/>
                </a:solidFill>
                <a:latin typeface="DejaVuSansMono"/>
              </a:rPr>
              <a:t>]</a:t>
            </a:r>
          </a:p>
          <a:p>
            <a:br>
              <a:rPr lang="es-CO" sz="1600" dirty="0">
                <a:solidFill>
                  <a:srgbClr val="000000"/>
                </a:solidFill>
                <a:latin typeface="DejaVuSansMono"/>
              </a:rPr>
            </a:br>
            <a:r>
              <a:rPr lang="es-CO" sz="1600" dirty="0">
                <a:solidFill>
                  <a:srgbClr val="D4D4D4"/>
                </a:solidFill>
                <a:latin typeface="Consolas" panose="020B0609020204030204" pitchFamily="49" charset="0"/>
              </a:rPr>
              <a:t>		</a:t>
            </a:r>
            <a:r>
              <a:rPr lang="es-CO" sz="1600" dirty="0" err="1">
                <a:solidFill>
                  <a:srgbClr val="000000"/>
                </a:solidFill>
                <a:latin typeface="DejaVuSansMono"/>
              </a:rPr>
              <a:t>STATUS.each</a:t>
            </a:r>
            <a:r>
              <a:rPr lang="es-CO" sz="1600" dirty="0">
                <a:solidFill>
                  <a:srgbClr val="000000"/>
                </a:solidFill>
                <a:latin typeface="DejaVuSansMono"/>
              </a:rPr>
              <a:t> </a:t>
            </a:r>
            <a:r>
              <a:rPr lang="es-CO" sz="1600" b="1" dirty="0">
                <a:solidFill>
                  <a:srgbClr val="91117D"/>
                </a:solidFill>
                <a:latin typeface="DejaVuSansMono-Bold"/>
              </a:rPr>
              <a:t>do</a:t>
            </a:r>
            <a:r>
              <a:rPr lang="es-CO" sz="1600" dirty="0">
                <a:solidFill>
                  <a:srgbClr val="D4D4D4"/>
                </a:solidFill>
                <a:latin typeface="Consolas" panose="020B0609020204030204" pitchFamily="49" charset="0"/>
              </a:rPr>
              <a:t> </a:t>
            </a:r>
            <a:r>
              <a:rPr lang="es-CO" sz="1600" dirty="0">
                <a:solidFill>
                  <a:srgbClr val="000000"/>
                </a:solidFill>
                <a:latin typeface="DejaVuSansMono"/>
              </a:rPr>
              <a:t>|status|</a:t>
            </a:r>
          </a:p>
          <a:p>
            <a:r>
              <a:rPr lang="es-CO" sz="1600" dirty="0">
                <a:solidFill>
                  <a:srgbClr val="DCDCAA"/>
                </a:solidFill>
                <a:latin typeface="Consolas" panose="020B0609020204030204" pitchFamily="49" charset="0"/>
              </a:rPr>
              <a:t>			</a:t>
            </a:r>
            <a:r>
              <a:rPr lang="es-CO" sz="1600" dirty="0" err="1">
                <a:solidFill>
                  <a:srgbClr val="000000"/>
                </a:solidFill>
                <a:latin typeface="DejaVuSansMono"/>
              </a:rPr>
              <a:t>define_method</a:t>
            </a:r>
            <a:r>
              <a:rPr lang="es-CO" sz="1600" dirty="0">
                <a:solidFill>
                  <a:srgbClr val="000000"/>
                </a:solidFill>
                <a:latin typeface="DejaVuSansMono"/>
              </a:rPr>
              <a:t>("#{status}?")</a:t>
            </a:r>
            <a:r>
              <a:rPr lang="es-CO" sz="1600" dirty="0">
                <a:solidFill>
                  <a:srgbClr val="D4D4D4"/>
                </a:solidFill>
                <a:latin typeface="Consolas" panose="020B0609020204030204" pitchFamily="49" charset="0"/>
              </a:rPr>
              <a:t> </a:t>
            </a:r>
            <a:r>
              <a:rPr lang="es-CO" sz="1600" b="1" dirty="0">
                <a:solidFill>
                  <a:srgbClr val="91117D"/>
                </a:solidFill>
                <a:latin typeface="DejaVuSansMono-Bold"/>
              </a:rPr>
              <a:t>do</a:t>
            </a:r>
          </a:p>
          <a:p>
            <a:r>
              <a:rPr lang="es-CO" sz="1600" dirty="0">
                <a:solidFill>
                  <a:srgbClr val="9CDCFE"/>
                </a:solidFill>
                <a:latin typeface="Consolas" panose="020B0609020204030204" pitchFamily="49" charset="0"/>
              </a:rPr>
              <a:t>		</a:t>
            </a:r>
            <a:r>
              <a:rPr lang="es-CO" sz="1600" dirty="0">
                <a:solidFill>
                  <a:srgbClr val="000000"/>
                </a:solidFill>
                <a:latin typeface="DejaVuSansMono"/>
              </a:rPr>
              <a:t>@status == status</a:t>
            </a:r>
          </a:p>
          <a:p>
            <a:r>
              <a:rPr lang="es-CO" sz="1600" dirty="0">
                <a:solidFill>
                  <a:srgbClr val="C586C0"/>
                </a:solidFill>
                <a:latin typeface="Consolas" panose="020B0609020204030204" pitchFamily="49" charset="0"/>
              </a:rPr>
              <a:t>		</a:t>
            </a:r>
            <a:r>
              <a:rPr lang="es-CO" sz="1600" b="1" dirty="0" err="1">
                <a:solidFill>
                  <a:srgbClr val="91117D"/>
                </a:solidFill>
                <a:latin typeface="DejaVuSansMono-Bold"/>
              </a:rPr>
              <a:t>end</a:t>
            </a:r>
            <a:endParaRPr lang="es-CO" sz="1600" b="1" dirty="0">
              <a:solidFill>
                <a:srgbClr val="91117D"/>
              </a:solidFill>
              <a:latin typeface="DejaVuSansMono-Bold"/>
            </a:endParaRPr>
          </a:p>
          <a:p>
            <a:endParaRPr lang="es-CO" sz="1600" dirty="0">
              <a:solidFill>
                <a:srgbClr val="DCDCAA"/>
              </a:solidFill>
              <a:latin typeface="Consolas" panose="020B0609020204030204" pitchFamily="49" charset="0"/>
            </a:endParaRPr>
          </a:p>
          <a:p>
            <a:r>
              <a:rPr lang="es-CO" sz="1600" dirty="0">
                <a:solidFill>
                  <a:srgbClr val="DCDCAA"/>
                </a:solidFill>
                <a:latin typeface="Consolas" panose="020B0609020204030204" pitchFamily="49" charset="0"/>
              </a:rPr>
              <a:t>		</a:t>
            </a:r>
            <a:r>
              <a:rPr lang="es-CO" sz="1600" dirty="0" err="1">
                <a:solidFill>
                  <a:srgbClr val="000000"/>
                </a:solidFill>
                <a:latin typeface="DejaVuSansMono"/>
              </a:rPr>
              <a:t>define_method</a:t>
            </a:r>
            <a:r>
              <a:rPr lang="es-CO" sz="1600" dirty="0">
                <a:solidFill>
                  <a:srgbClr val="000000"/>
                </a:solidFill>
                <a:latin typeface="DejaVuSansMono"/>
              </a:rPr>
              <a:t>("#{status}!") </a:t>
            </a:r>
            <a:r>
              <a:rPr lang="es-CO" sz="1600" b="1" dirty="0">
                <a:solidFill>
                  <a:srgbClr val="91117D"/>
                </a:solidFill>
                <a:latin typeface="DejaVuSansMono-Bold"/>
              </a:rPr>
              <a:t>do</a:t>
            </a:r>
          </a:p>
          <a:p>
            <a:r>
              <a:rPr lang="es-CO" sz="1600" dirty="0">
                <a:solidFill>
                  <a:srgbClr val="9CDCFE"/>
                </a:solidFill>
                <a:latin typeface="Consolas" panose="020B0609020204030204" pitchFamily="49" charset="0"/>
              </a:rPr>
              <a:t>			</a:t>
            </a:r>
            <a:r>
              <a:rPr lang="es-CO" sz="1600" dirty="0">
                <a:solidFill>
                  <a:srgbClr val="000000"/>
                </a:solidFill>
                <a:latin typeface="DejaVuSansMono"/>
              </a:rPr>
              <a:t>@status = status</a:t>
            </a:r>
          </a:p>
          <a:p>
            <a:r>
              <a:rPr lang="es-CO" sz="1600" dirty="0">
                <a:solidFill>
                  <a:srgbClr val="C586C0"/>
                </a:solidFill>
                <a:latin typeface="Consolas" panose="020B0609020204030204" pitchFamily="49" charset="0"/>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dirty="0">
                <a:solidFill>
                  <a:srgbClr val="C586C0"/>
                </a:solidFill>
                <a:latin typeface="Consolas" panose="020B0609020204030204" pitchFamily="49" charset="0"/>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b="1" dirty="0" err="1">
                <a:solidFill>
                  <a:srgbClr val="91117D"/>
                </a:solidFill>
                <a:latin typeface="DejaVuSansMono-Bold"/>
              </a:rPr>
              <a:t>end</a:t>
            </a:r>
            <a:endParaRPr lang="es-CO" sz="1600" b="1" dirty="0">
              <a:solidFill>
                <a:srgbClr val="91117D"/>
              </a:solidFill>
              <a:latin typeface="DejaVuSansMono-Bold"/>
            </a:endParaRPr>
          </a:p>
        </p:txBody>
      </p:sp>
      <p:sp>
        <p:nvSpPr>
          <p:cNvPr id="5" name="Rectángulo 4">
            <a:extLst>
              <a:ext uri="{FF2B5EF4-FFF2-40B4-BE49-F238E27FC236}">
                <a16:creationId xmlns:a16="http://schemas.microsoft.com/office/drawing/2014/main" id="{092B63DB-4B49-42F6-B602-461BEFCD72D9}"/>
              </a:ext>
            </a:extLst>
          </p:cNvPr>
          <p:cNvSpPr/>
          <p:nvPr/>
        </p:nvSpPr>
        <p:spPr>
          <a:xfrm>
            <a:off x="6652590" y="3429000"/>
            <a:ext cx="4572001" cy="2585323"/>
          </a:xfrm>
          <a:prstGeom prst="rect">
            <a:avLst/>
          </a:prstGeom>
        </p:spPr>
        <p:txBody>
          <a:bodyPr wrap="square">
            <a:spAutoFit/>
          </a:bodyPr>
          <a:lstStyle/>
          <a:p>
            <a:r>
              <a:rPr lang="es-CO" dirty="0" err="1">
                <a:solidFill>
                  <a:srgbClr val="000000"/>
                </a:solidFill>
                <a:latin typeface="DejaVuSansMono"/>
              </a:rPr>
              <a:t>task</a:t>
            </a:r>
            <a:r>
              <a:rPr lang="es-CO" dirty="0">
                <a:solidFill>
                  <a:srgbClr val="000000"/>
                </a:solidFill>
                <a:latin typeface="DejaVuSansMono"/>
              </a:rPr>
              <a:t> = </a:t>
            </a:r>
            <a:r>
              <a:rPr lang="es-CO" dirty="0" err="1">
                <a:solidFill>
                  <a:srgbClr val="000000"/>
                </a:solidFill>
                <a:latin typeface="DejaVuSansMono"/>
              </a:rPr>
              <a:t>Task.new</a:t>
            </a:r>
            <a:endParaRPr lang="es-CO" dirty="0">
              <a:solidFill>
                <a:srgbClr val="000000"/>
              </a:solidFill>
              <a:latin typeface="DejaVuSansMono"/>
            </a:endParaRPr>
          </a:p>
          <a:p>
            <a:r>
              <a:rPr lang="es-CO" dirty="0" err="1">
                <a:solidFill>
                  <a:srgbClr val="000000"/>
                </a:solidFill>
                <a:latin typeface="DejaVuSansMono"/>
              </a:rPr>
              <a:t>task.new</a:t>
            </a:r>
            <a:r>
              <a:rPr lang="es-CO" dirty="0">
                <a:solidFill>
                  <a:srgbClr val="000000"/>
                </a:solidFill>
                <a:latin typeface="DejaVuSansMono"/>
              </a:rPr>
              <a:t>!</a:t>
            </a:r>
          </a:p>
          <a:p>
            <a:r>
              <a:rPr lang="es-CO" dirty="0" err="1">
                <a:solidFill>
                  <a:srgbClr val="000000"/>
                </a:solidFill>
                <a:latin typeface="DejaVuSansMono"/>
              </a:rPr>
              <a:t>task.new</a:t>
            </a:r>
            <a:r>
              <a:rPr lang="es-CO" dirty="0">
                <a:solidFill>
                  <a:srgbClr val="000000"/>
                </a:solidFill>
                <a:latin typeface="DejaVuSansMono"/>
              </a:rPr>
              <a:t>?</a:t>
            </a:r>
          </a:p>
          <a:p>
            <a:r>
              <a:rPr lang="es-CO" dirty="0" err="1">
                <a:solidFill>
                  <a:srgbClr val="000000"/>
                </a:solidFill>
                <a:latin typeface="DejaVuSansMono"/>
              </a:rPr>
              <a:t>task.</a:t>
            </a:r>
            <a:r>
              <a:rPr lang="es-CO" dirty="0" err="1">
                <a:solidFill>
                  <a:srgbClr val="FF0000"/>
                </a:solidFill>
                <a:latin typeface="DejaVuSansMono"/>
              </a:rPr>
              <a:t>foo</a:t>
            </a:r>
            <a:endParaRPr lang="es-CO" dirty="0">
              <a:solidFill>
                <a:srgbClr val="FF0000"/>
              </a:solidFill>
              <a:latin typeface="DejaVuSansMono"/>
            </a:endParaRPr>
          </a:p>
          <a:p>
            <a:endParaRPr lang="es-CO" dirty="0">
              <a:solidFill>
                <a:srgbClr val="000000"/>
              </a:solidFill>
              <a:latin typeface="DejaVuSansMono"/>
            </a:endParaRPr>
          </a:p>
          <a:p>
            <a:r>
              <a:rPr lang="es-CO" i="1" dirty="0">
                <a:solidFill>
                  <a:srgbClr val="000000"/>
                </a:solidFill>
                <a:latin typeface="PalatinoLinotype-Italic"/>
              </a:rPr>
              <a:t>produces:</a:t>
            </a:r>
          </a:p>
          <a:p>
            <a:r>
              <a:rPr lang="en-US" dirty="0">
                <a:solidFill>
                  <a:srgbClr val="000000"/>
                </a:solidFill>
                <a:latin typeface="DejaVuSansMono"/>
              </a:rPr>
              <a:t>`&lt;main&gt;': </a:t>
            </a:r>
            <a:r>
              <a:rPr lang="en-US" dirty="0">
                <a:solidFill>
                  <a:schemeClr val="accent1">
                    <a:lumMod val="60000"/>
                    <a:lumOff val="40000"/>
                  </a:schemeClr>
                </a:solidFill>
                <a:latin typeface="DejaVuSansMono"/>
              </a:rPr>
              <a:t>undefined method </a:t>
            </a:r>
            <a:r>
              <a:rPr lang="en-US" dirty="0">
                <a:solidFill>
                  <a:srgbClr val="000000"/>
                </a:solidFill>
                <a:latin typeface="DejaVuSansMono"/>
              </a:rPr>
              <a:t>`</a:t>
            </a:r>
            <a:r>
              <a:rPr lang="en-US" dirty="0">
                <a:solidFill>
                  <a:schemeClr val="accent1">
                    <a:lumMod val="60000"/>
                    <a:lumOff val="40000"/>
                  </a:schemeClr>
                </a:solidFill>
                <a:latin typeface="DejaVuSansMono"/>
              </a:rPr>
              <a:t>foo</a:t>
            </a:r>
            <a:r>
              <a:rPr lang="en-US" dirty="0">
                <a:solidFill>
                  <a:srgbClr val="000000"/>
                </a:solidFill>
                <a:latin typeface="DejaVuSansMono"/>
              </a:rPr>
              <a:t>' for #&lt;</a:t>
            </a:r>
            <a:r>
              <a:rPr lang="en-US" dirty="0" err="1">
                <a:solidFill>
                  <a:srgbClr val="000000"/>
                </a:solidFill>
                <a:latin typeface="DejaVuSansMono"/>
              </a:rPr>
              <a:t>Task:0x0000000002735800</a:t>
            </a:r>
            <a:r>
              <a:rPr lang="en-US" dirty="0">
                <a:solidFill>
                  <a:srgbClr val="000000"/>
                </a:solidFill>
                <a:latin typeface="DejaVuSansMono"/>
              </a:rPr>
              <a:t> @status=:new&gt; (</a:t>
            </a:r>
            <a:r>
              <a:rPr lang="en-US" dirty="0" err="1">
                <a:solidFill>
                  <a:srgbClr val="000000"/>
                </a:solidFill>
                <a:latin typeface="DejaVuSansMono"/>
              </a:rPr>
              <a:t>NoMethodError</a:t>
            </a:r>
            <a:r>
              <a:rPr lang="en-US" dirty="0">
                <a:solidFill>
                  <a:srgbClr val="000000"/>
                </a:solidFill>
                <a:latin typeface="DejaVuSansMono"/>
              </a:rPr>
              <a:t>)</a:t>
            </a:r>
          </a:p>
        </p:txBody>
      </p:sp>
    </p:spTree>
    <p:extLst>
      <p:ext uri="{BB962C8B-B14F-4D97-AF65-F5344CB8AC3E}">
        <p14:creationId xmlns:p14="http://schemas.microsoft.com/office/powerpoint/2010/main" val="22060119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6D4679-1140-48C6-8BEC-D750B56901DF}"/>
              </a:ext>
            </a:extLst>
          </p:cNvPr>
          <p:cNvSpPr>
            <a:spLocks noGrp="1"/>
          </p:cNvSpPr>
          <p:nvPr>
            <p:ph type="title"/>
          </p:nvPr>
        </p:nvSpPr>
        <p:spPr/>
        <p:txBody>
          <a:bodyPr/>
          <a:lstStyle/>
          <a:p>
            <a:r>
              <a:rPr lang="es-CO" dirty="0" err="1">
                <a:latin typeface="Helvetica" panose="020B0604020202020204" pitchFamily="34" charset="0"/>
                <a:cs typeface="Helvetica" panose="020B0604020202020204" pitchFamily="34" charset="0"/>
              </a:rPr>
              <a:t>Reflection</a:t>
            </a:r>
            <a:r>
              <a:rPr lang="es-CO" dirty="0">
                <a:latin typeface="Helvetica" panose="020B0604020202020204" pitchFamily="34" charset="0"/>
                <a:cs typeface="Helvetica" panose="020B0604020202020204" pitchFamily="34" charset="0"/>
              </a:rPr>
              <a:t>, </a:t>
            </a:r>
            <a:r>
              <a:rPr lang="es-CO" dirty="0" err="1">
                <a:latin typeface="Helvetica" panose="020B0604020202020204" pitchFamily="34" charset="0"/>
                <a:cs typeface="Helvetica" panose="020B0604020202020204" pitchFamily="34" charset="0"/>
              </a:rPr>
              <a:t>ObjectSpace</a:t>
            </a:r>
            <a:endParaRPr lang="es-CO" dirty="0">
              <a:latin typeface="Helvetica" panose="020B0604020202020204" pitchFamily="34" charset="0"/>
              <a:cs typeface="Helvetica" panose="020B0604020202020204" pitchFamily="34" charset="0"/>
            </a:endParaRPr>
          </a:p>
        </p:txBody>
      </p:sp>
      <p:sp>
        <p:nvSpPr>
          <p:cNvPr id="3" name="Marcador de contenido 2">
            <a:extLst>
              <a:ext uri="{FF2B5EF4-FFF2-40B4-BE49-F238E27FC236}">
                <a16:creationId xmlns:a16="http://schemas.microsoft.com/office/drawing/2014/main" id="{E6759D7F-093A-475B-BC09-23C09E5AE800}"/>
              </a:ext>
            </a:extLst>
          </p:cNvPr>
          <p:cNvSpPr>
            <a:spLocks noGrp="1"/>
          </p:cNvSpPr>
          <p:nvPr>
            <p:ph idx="1"/>
          </p:nvPr>
        </p:nvSpPr>
        <p:spPr/>
        <p:txBody>
          <a:bodyPr/>
          <a:lstStyle/>
          <a:p>
            <a:r>
              <a:rPr lang="en-US" dirty="0">
                <a:latin typeface="Helvetica" panose="020B0604020202020204" pitchFamily="34" charset="0"/>
                <a:cs typeface="Helvetica" panose="020B0604020202020204" pitchFamily="34" charset="0"/>
              </a:rPr>
              <a:t>One of the advantages of dynamic languages such as Ruby is the ability to </a:t>
            </a:r>
            <a:r>
              <a:rPr lang="en-US" i="1" dirty="0">
                <a:latin typeface="Helvetica" panose="020B0604020202020204" pitchFamily="34" charset="0"/>
                <a:cs typeface="Helvetica" panose="020B0604020202020204" pitchFamily="34" charset="0"/>
              </a:rPr>
              <a:t>introspect</a:t>
            </a:r>
            <a:r>
              <a:rPr lang="en-US" dirty="0">
                <a:latin typeface="Helvetica" panose="020B0604020202020204" pitchFamily="34" charset="0"/>
                <a:cs typeface="Helvetica" panose="020B0604020202020204" pitchFamily="34" charset="0"/>
              </a:rPr>
              <a:t>—to examine aspects of a program from within the program itself. This is also called </a:t>
            </a:r>
            <a:r>
              <a:rPr lang="en-US" i="1" dirty="0">
                <a:latin typeface="Helvetica" panose="020B0604020202020204" pitchFamily="34" charset="0"/>
                <a:cs typeface="Helvetica" panose="020B0604020202020204" pitchFamily="34" charset="0"/>
              </a:rPr>
              <a:t>reflection</a:t>
            </a:r>
            <a:r>
              <a:rPr lang="en-US" dirty="0">
                <a:latin typeface="Helvetica" panose="020B0604020202020204" pitchFamily="34" charset="0"/>
                <a:cs typeface="Helvetica" panose="020B0604020202020204" pitchFamily="34" charset="0"/>
              </a:rPr>
              <a:t>.</a:t>
            </a:r>
          </a:p>
          <a:p>
            <a:pPr lvl="1"/>
            <a:r>
              <a:rPr lang="es-CO" dirty="0" err="1">
                <a:latin typeface="Helvetica" panose="020B0604020202020204" pitchFamily="34" charset="0"/>
                <a:cs typeface="Helvetica" panose="020B0604020202020204" pitchFamily="34" charset="0"/>
              </a:rPr>
              <a:t>What</a:t>
            </a:r>
            <a:r>
              <a:rPr lang="es-CO" dirty="0">
                <a:latin typeface="Helvetica" panose="020B0604020202020204" pitchFamily="34" charset="0"/>
                <a:cs typeface="Helvetica" panose="020B0604020202020204" pitchFamily="34" charset="0"/>
              </a:rPr>
              <a:t> </a:t>
            </a:r>
            <a:r>
              <a:rPr lang="es-CO" dirty="0" err="1">
                <a:latin typeface="Helvetica" panose="020B0604020202020204" pitchFamily="34" charset="0"/>
                <a:cs typeface="Helvetica" panose="020B0604020202020204" pitchFamily="34" charset="0"/>
              </a:rPr>
              <a:t>objects</a:t>
            </a:r>
            <a:r>
              <a:rPr lang="es-CO" dirty="0">
                <a:latin typeface="Helvetica" panose="020B0604020202020204" pitchFamily="34" charset="0"/>
                <a:cs typeface="Helvetica" panose="020B0604020202020204" pitchFamily="34" charset="0"/>
              </a:rPr>
              <a:t> </a:t>
            </a:r>
            <a:r>
              <a:rPr lang="es-CO" dirty="0" err="1">
                <a:latin typeface="Helvetica" panose="020B0604020202020204" pitchFamily="34" charset="0"/>
                <a:cs typeface="Helvetica" panose="020B0604020202020204" pitchFamily="34" charset="0"/>
              </a:rPr>
              <a:t>it</a:t>
            </a:r>
            <a:r>
              <a:rPr lang="es-CO" dirty="0">
                <a:latin typeface="Helvetica" panose="020B0604020202020204" pitchFamily="34" charset="0"/>
                <a:cs typeface="Helvetica" panose="020B0604020202020204" pitchFamily="34" charset="0"/>
              </a:rPr>
              <a:t> </a:t>
            </a:r>
            <a:r>
              <a:rPr lang="es-CO" dirty="0" err="1">
                <a:latin typeface="Helvetica" panose="020B0604020202020204" pitchFamily="34" charset="0"/>
                <a:cs typeface="Helvetica" panose="020B0604020202020204" pitchFamily="34" charset="0"/>
              </a:rPr>
              <a:t>contains</a:t>
            </a:r>
            <a:endParaRPr lang="es-CO" dirty="0">
              <a:latin typeface="Helvetica" panose="020B0604020202020204" pitchFamily="34" charset="0"/>
              <a:cs typeface="Helvetica" panose="020B0604020202020204" pitchFamily="34" charset="0"/>
            </a:endParaRPr>
          </a:p>
          <a:p>
            <a:pPr lvl="1"/>
            <a:r>
              <a:rPr lang="es-CO" dirty="0" err="1">
                <a:latin typeface="Helvetica" panose="020B0604020202020204" pitchFamily="34" charset="0"/>
                <a:cs typeface="Helvetica" panose="020B0604020202020204" pitchFamily="34" charset="0"/>
              </a:rPr>
              <a:t>Its</a:t>
            </a:r>
            <a:r>
              <a:rPr lang="es-CO" dirty="0">
                <a:latin typeface="Helvetica" panose="020B0604020202020204" pitchFamily="34" charset="0"/>
                <a:cs typeface="Helvetica" panose="020B0604020202020204" pitchFamily="34" charset="0"/>
              </a:rPr>
              <a:t> </a:t>
            </a:r>
            <a:r>
              <a:rPr lang="es-CO" dirty="0" err="1">
                <a:latin typeface="Helvetica" panose="020B0604020202020204" pitchFamily="34" charset="0"/>
                <a:cs typeface="Helvetica" panose="020B0604020202020204" pitchFamily="34" charset="0"/>
              </a:rPr>
              <a:t>class</a:t>
            </a:r>
            <a:r>
              <a:rPr lang="es-CO" dirty="0">
                <a:latin typeface="Helvetica" panose="020B0604020202020204" pitchFamily="34" charset="0"/>
                <a:cs typeface="Helvetica" panose="020B0604020202020204" pitchFamily="34" charset="0"/>
              </a:rPr>
              <a:t> </a:t>
            </a:r>
            <a:r>
              <a:rPr lang="es-CO" dirty="0" err="1">
                <a:latin typeface="Helvetica" panose="020B0604020202020204" pitchFamily="34" charset="0"/>
                <a:cs typeface="Helvetica" panose="020B0604020202020204" pitchFamily="34" charset="0"/>
              </a:rPr>
              <a:t>hierarchy</a:t>
            </a:r>
            <a:endParaRPr lang="es-CO" dirty="0">
              <a:latin typeface="Helvetica" panose="020B0604020202020204" pitchFamily="34" charset="0"/>
              <a:cs typeface="Helvetica" panose="020B0604020202020204" pitchFamily="34" charset="0"/>
            </a:endParaRPr>
          </a:p>
          <a:p>
            <a:pPr lvl="1"/>
            <a:r>
              <a:rPr lang="en-US" dirty="0">
                <a:latin typeface="Helvetica" panose="020B0604020202020204" pitchFamily="34" charset="0"/>
                <a:cs typeface="Helvetica" panose="020B0604020202020204" pitchFamily="34" charset="0"/>
              </a:rPr>
              <a:t>The attributes and methods of objects</a:t>
            </a:r>
          </a:p>
          <a:p>
            <a:pPr lvl="1"/>
            <a:r>
              <a:rPr lang="es-CO" dirty="0" err="1">
                <a:latin typeface="Helvetica" panose="020B0604020202020204" pitchFamily="34" charset="0"/>
                <a:cs typeface="Helvetica" panose="020B0604020202020204" pitchFamily="34" charset="0"/>
              </a:rPr>
              <a:t>Information</a:t>
            </a:r>
            <a:r>
              <a:rPr lang="es-CO" dirty="0">
                <a:latin typeface="Helvetica" panose="020B0604020202020204" pitchFamily="34" charset="0"/>
                <a:cs typeface="Helvetica" panose="020B0604020202020204" pitchFamily="34" charset="0"/>
              </a:rPr>
              <a:t> </a:t>
            </a:r>
            <a:r>
              <a:rPr lang="es-CO" dirty="0" err="1">
                <a:latin typeface="Helvetica" panose="020B0604020202020204" pitchFamily="34" charset="0"/>
                <a:cs typeface="Helvetica" panose="020B0604020202020204" pitchFamily="34" charset="0"/>
              </a:rPr>
              <a:t>on</a:t>
            </a:r>
            <a:r>
              <a:rPr lang="es-CO" dirty="0">
                <a:latin typeface="Helvetica" panose="020B0604020202020204" pitchFamily="34" charset="0"/>
                <a:cs typeface="Helvetica" panose="020B0604020202020204" pitchFamily="34" charset="0"/>
              </a:rPr>
              <a:t> </a:t>
            </a:r>
            <a:r>
              <a:rPr lang="es-CO" dirty="0" err="1">
                <a:latin typeface="Helvetica" panose="020B0604020202020204" pitchFamily="34" charset="0"/>
                <a:cs typeface="Helvetica" panose="020B0604020202020204" pitchFamily="34" charset="0"/>
              </a:rPr>
              <a:t>methods</a:t>
            </a:r>
            <a:endParaRPr lang="es-CO"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2020624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AC37E1-C3CC-4D33-85FE-65B0AC0441F9}"/>
              </a:ext>
            </a:extLst>
          </p:cNvPr>
          <p:cNvSpPr>
            <a:spLocks noGrp="1"/>
          </p:cNvSpPr>
          <p:nvPr>
            <p:ph type="title"/>
          </p:nvPr>
        </p:nvSpPr>
        <p:spPr/>
        <p:txBody>
          <a:bodyPr/>
          <a:lstStyle/>
          <a:p>
            <a:r>
              <a:rPr lang="es-CO" dirty="0" err="1">
                <a:latin typeface="Helvetica" panose="020B0604020202020204" pitchFamily="34" charset="0"/>
                <a:cs typeface="Helvetica" panose="020B0604020202020204" pitchFamily="34" charset="0"/>
              </a:rPr>
              <a:t>Reflection</a:t>
            </a:r>
            <a:r>
              <a:rPr lang="es-CO" dirty="0">
                <a:latin typeface="Helvetica" panose="020B0604020202020204" pitchFamily="34" charset="0"/>
                <a:cs typeface="Helvetica" panose="020B0604020202020204" pitchFamily="34" charset="0"/>
              </a:rPr>
              <a:t>, </a:t>
            </a:r>
            <a:r>
              <a:rPr lang="es-CO" dirty="0" err="1">
                <a:latin typeface="Helvetica" panose="020B0604020202020204" pitchFamily="34" charset="0"/>
                <a:cs typeface="Helvetica" panose="020B0604020202020204" pitchFamily="34" charset="0"/>
              </a:rPr>
              <a:t>ObjectSpace</a:t>
            </a:r>
            <a:endParaRPr lang="es-CO" dirty="0">
              <a:latin typeface="Helvetica" panose="020B0604020202020204" pitchFamily="34" charset="0"/>
              <a:cs typeface="Helvetica" panose="020B0604020202020204" pitchFamily="34" charset="0"/>
            </a:endParaRPr>
          </a:p>
        </p:txBody>
      </p:sp>
      <p:sp>
        <p:nvSpPr>
          <p:cNvPr id="3" name="Marcador de contenido 2">
            <a:extLst>
              <a:ext uri="{FF2B5EF4-FFF2-40B4-BE49-F238E27FC236}">
                <a16:creationId xmlns:a16="http://schemas.microsoft.com/office/drawing/2014/main" id="{EEFEDA42-57A7-423A-9360-236501F74499}"/>
              </a:ext>
            </a:extLst>
          </p:cNvPr>
          <p:cNvSpPr>
            <a:spLocks noGrp="1"/>
          </p:cNvSpPr>
          <p:nvPr>
            <p:ph idx="1"/>
          </p:nvPr>
        </p:nvSpPr>
        <p:spPr>
          <a:xfrm>
            <a:off x="2589212" y="2133600"/>
            <a:ext cx="8915400" cy="3777622"/>
          </a:xfrm>
        </p:spPr>
        <p:txBody>
          <a:bodyPr>
            <a:normAutofit/>
          </a:bodyPr>
          <a:lstStyle/>
          <a:p>
            <a:r>
              <a:rPr lang="es-CO" dirty="0" err="1">
                <a:latin typeface="Helvetica" panose="020B0604020202020204" pitchFamily="34" charset="0"/>
                <a:cs typeface="Helvetica" panose="020B0604020202020204" pitchFamily="34" charset="0"/>
              </a:rPr>
              <a:t>Looking</a:t>
            </a:r>
            <a:r>
              <a:rPr lang="es-CO" dirty="0">
                <a:latin typeface="Helvetica" panose="020B0604020202020204" pitchFamily="34" charset="0"/>
                <a:cs typeface="Helvetica" panose="020B0604020202020204" pitchFamily="34" charset="0"/>
              </a:rPr>
              <a:t> at </a:t>
            </a:r>
            <a:r>
              <a:rPr lang="es-CO" dirty="0" err="1">
                <a:latin typeface="Helvetica" panose="020B0604020202020204" pitchFamily="34" charset="0"/>
                <a:cs typeface="Helvetica" panose="020B0604020202020204" pitchFamily="34" charset="0"/>
              </a:rPr>
              <a:t>Objects</a:t>
            </a:r>
            <a:r>
              <a:rPr lang="es-CO" dirty="0">
                <a:latin typeface="Helvetica" panose="020B0604020202020204" pitchFamily="34" charset="0"/>
                <a:cs typeface="Helvetica" panose="020B0604020202020204" pitchFamily="34" charset="0"/>
              </a:rPr>
              <a:t> </a:t>
            </a:r>
          </a:p>
          <a:p>
            <a:pPr marL="457200" lvl="1" indent="0">
              <a:buNone/>
            </a:pPr>
            <a:r>
              <a:rPr lang="en-US" dirty="0">
                <a:solidFill>
                  <a:srgbClr val="000000"/>
                </a:solidFill>
                <a:latin typeface="DejaVuSansMono"/>
              </a:rPr>
              <a:t>	</a:t>
            </a:r>
            <a:r>
              <a:rPr lang="en-US" dirty="0" err="1">
                <a:solidFill>
                  <a:srgbClr val="000000"/>
                </a:solidFill>
                <a:latin typeface="DejaVuSansMono"/>
              </a:rPr>
              <a:t>ObjectSpace.each_object</a:t>
            </a:r>
            <a:r>
              <a:rPr lang="en-US" dirty="0">
                <a:solidFill>
                  <a:srgbClr val="000000"/>
                </a:solidFill>
                <a:latin typeface="DejaVuSansMono"/>
              </a:rPr>
              <a:t>(</a:t>
            </a:r>
            <a:r>
              <a:rPr lang="en-US" dirty="0" err="1">
                <a:solidFill>
                  <a:srgbClr val="000000"/>
                </a:solidFill>
                <a:latin typeface="DejaVuSansMono"/>
              </a:rPr>
              <a:t>Fixnum</a:t>
            </a:r>
            <a:r>
              <a:rPr lang="en-US" dirty="0">
                <a:solidFill>
                  <a:srgbClr val="000000"/>
                </a:solidFill>
                <a:latin typeface="DejaVuSansMono"/>
              </a:rPr>
              <a:t>) {|x| p x }</a:t>
            </a:r>
            <a:endParaRPr lang="es-CO" dirty="0">
              <a:solidFill>
                <a:srgbClr val="000000"/>
              </a:solidFill>
              <a:latin typeface="DejaVuSansMono"/>
            </a:endParaRPr>
          </a:p>
          <a:p>
            <a:pPr>
              <a:spcBef>
                <a:spcPts val="0"/>
              </a:spcBef>
            </a:pPr>
            <a:r>
              <a:rPr lang="es-CO" dirty="0" err="1">
                <a:latin typeface="Helvetica" panose="020B0604020202020204" pitchFamily="34" charset="0"/>
                <a:cs typeface="Helvetica" panose="020B0604020202020204" pitchFamily="34" charset="0"/>
              </a:rPr>
              <a:t>Looking</a:t>
            </a:r>
            <a:r>
              <a:rPr lang="es-CO" dirty="0">
                <a:latin typeface="Helvetica" panose="020B0604020202020204" pitchFamily="34" charset="0"/>
                <a:cs typeface="Helvetica" panose="020B0604020202020204" pitchFamily="34" charset="0"/>
              </a:rPr>
              <a:t> </a:t>
            </a:r>
            <a:r>
              <a:rPr lang="es-CO" dirty="0" err="1">
                <a:latin typeface="Helvetica" panose="020B0604020202020204" pitchFamily="34" charset="0"/>
                <a:cs typeface="Helvetica" panose="020B0604020202020204" pitchFamily="34" charset="0"/>
              </a:rPr>
              <a:t>Inside</a:t>
            </a:r>
            <a:r>
              <a:rPr lang="es-CO" dirty="0">
                <a:latin typeface="Helvetica" panose="020B0604020202020204" pitchFamily="34" charset="0"/>
                <a:cs typeface="Helvetica" panose="020B0604020202020204" pitchFamily="34" charset="0"/>
              </a:rPr>
              <a:t> </a:t>
            </a:r>
            <a:r>
              <a:rPr lang="es-CO" dirty="0" err="1">
                <a:latin typeface="Helvetica" panose="020B0604020202020204" pitchFamily="34" charset="0"/>
                <a:cs typeface="Helvetica" panose="020B0604020202020204" pitchFamily="34" charset="0"/>
              </a:rPr>
              <a:t>Objects</a:t>
            </a:r>
            <a:endParaRPr lang="es-CO" dirty="0">
              <a:latin typeface="Helvetica" panose="020B0604020202020204" pitchFamily="34" charset="0"/>
              <a:cs typeface="Helvetica" panose="020B0604020202020204" pitchFamily="34" charset="0"/>
            </a:endParaRPr>
          </a:p>
          <a:p>
            <a:pPr marL="457200" lvl="1" indent="0">
              <a:spcBef>
                <a:spcPts val="0"/>
              </a:spcBef>
              <a:buNone/>
            </a:pPr>
            <a:r>
              <a:rPr lang="en-US" dirty="0">
                <a:solidFill>
                  <a:srgbClr val="000000"/>
                </a:solidFill>
                <a:latin typeface="DejaVuSansMono"/>
              </a:rPr>
              <a:t>	</a:t>
            </a:r>
            <a:r>
              <a:rPr lang="en-US" dirty="0" err="1">
                <a:solidFill>
                  <a:srgbClr val="000000"/>
                </a:solidFill>
                <a:latin typeface="DejaVuSansMono"/>
              </a:rPr>
              <a:t>r.respond_to</a:t>
            </a:r>
            <a:r>
              <a:rPr lang="en-US" dirty="0">
                <a:solidFill>
                  <a:srgbClr val="000000"/>
                </a:solidFill>
                <a:latin typeface="DejaVuSansMono"/>
              </a:rPr>
              <a:t>?(</a:t>
            </a:r>
            <a:r>
              <a:rPr lang="en-US" i="1" dirty="0">
                <a:solidFill>
                  <a:srgbClr val="191191"/>
                </a:solidFill>
                <a:latin typeface="DejaVuSansMono-Oblique"/>
              </a:rPr>
              <a:t>"frozen?"</a:t>
            </a:r>
            <a:r>
              <a:rPr lang="en-US" dirty="0">
                <a:solidFill>
                  <a:srgbClr val="000000"/>
                </a:solidFill>
                <a:latin typeface="DejaVuSansMono"/>
              </a:rPr>
              <a:t>) </a:t>
            </a:r>
            <a:r>
              <a:rPr lang="en-US" i="1" dirty="0">
                <a:solidFill>
                  <a:srgbClr val="0F7C0F"/>
                </a:solidFill>
                <a:latin typeface="DejaVuSansMono-Oblique"/>
              </a:rPr>
              <a:t># =&gt; true, </a:t>
            </a:r>
            <a:r>
              <a:rPr lang="en-US" dirty="0" err="1">
                <a:solidFill>
                  <a:srgbClr val="000000"/>
                </a:solidFill>
                <a:latin typeface="DejaVuSansMono"/>
              </a:rPr>
              <a:t>num.kind_of</a:t>
            </a:r>
            <a:r>
              <a:rPr lang="en-US" dirty="0">
                <a:solidFill>
                  <a:srgbClr val="000000"/>
                </a:solidFill>
                <a:latin typeface="DejaVuSansMono"/>
              </a:rPr>
              <a:t>? Numeric </a:t>
            </a:r>
            <a:r>
              <a:rPr lang="en-US" i="1" dirty="0">
                <a:solidFill>
                  <a:srgbClr val="0F7C0F"/>
                </a:solidFill>
                <a:latin typeface="DejaVuSansMono-Oblique"/>
              </a:rPr>
              <a:t># =&gt; true</a:t>
            </a:r>
            <a:endParaRPr lang="es-CO" dirty="0"/>
          </a:p>
          <a:p>
            <a:r>
              <a:rPr lang="es-CO" dirty="0" err="1">
                <a:latin typeface="Helvetica" panose="020B0604020202020204" pitchFamily="34" charset="0"/>
                <a:cs typeface="Helvetica" panose="020B0604020202020204" pitchFamily="34" charset="0"/>
              </a:rPr>
              <a:t>Looking</a:t>
            </a:r>
            <a:r>
              <a:rPr lang="es-CO" dirty="0">
                <a:latin typeface="Helvetica" panose="020B0604020202020204" pitchFamily="34" charset="0"/>
                <a:cs typeface="Helvetica" panose="020B0604020202020204" pitchFamily="34" charset="0"/>
              </a:rPr>
              <a:t> at </a:t>
            </a:r>
            <a:r>
              <a:rPr lang="es-CO" dirty="0" err="1">
                <a:latin typeface="Helvetica" panose="020B0604020202020204" pitchFamily="34" charset="0"/>
                <a:cs typeface="Helvetica" panose="020B0604020202020204" pitchFamily="34" charset="0"/>
              </a:rPr>
              <a:t>Classes</a:t>
            </a:r>
            <a:r>
              <a:rPr lang="es-CO" dirty="0">
                <a:latin typeface="Helvetica" panose="020B0604020202020204" pitchFamily="34" charset="0"/>
                <a:cs typeface="Helvetica" panose="020B0604020202020204" pitchFamily="34" charset="0"/>
              </a:rPr>
              <a:t> </a:t>
            </a:r>
          </a:p>
          <a:p>
            <a:pPr marL="457200" lvl="1" indent="0">
              <a:buNone/>
            </a:pPr>
            <a:endParaRPr lang="es-CO" dirty="0"/>
          </a:p>
          <a:p>
            <a:r>
              <a:rPr lang="es-CO" dirty="0" err="1">
                <a:latin typeface="Helvetica" panose="020B0604020202020204" pitchFamily="34" charset="0"/>
                <a:cs typeface="Helvetica" panose="020B0604020202020204" pitchFamily="34" charset="0"/>
              </a:rPr>
              <a:t>Looking</a:t>
            </a:r>
            <a:r>
              <a:rPr lang="es-CO" dirty="0">
                <a:latin typeface="Helvetica" panose="020B0604020202020204" pitchFamily="34" charset="0"/>
                <a:cs typeface="Helvetica" panose="020B0604020202020204" pitchFamily="34" charset="0"/>
              </a:rPr>
              <a:t> </a:t>
            </a:r>
            <a:r>
              <a:rPr lang="es-CO" dirty="0" err="1">
                <a:latin typeface="Helvetica" panose="020B0604020202020204" pitchFamily="34" charset="0"/>
                <a:cs typeface="Helvetica" panose="020B0604020202020204" pitchFamily="34" charset="0"/>
              </a:rPr>
              <a:t>Inside</a:t>
            </a:r>
            <a:r>
              <a:rPr lang="es-CO" dirty="0">
                <a:latin typeface="Helvetica" panose="020B0604020202020204" pitchFamily="34" charset="0"/>
                <a:cs typeface="Helvetica" panose="020B0604020202020204" pitchFamily="34" charset="0"/>
              </a:rPr>
              <a:t> </a:t>
            </a:r>
            <a:r>
              <a:rPr lang="es-CO" dirty="0" err="1">
                <a:latin typeface="Helvetica" panose="020B0604020202020204" pitchFamily="34" charset="0"/>
                <a:cs typeface="Helvetica" panose="020B0604020202020204" pitchFamily="34" charset="0"/>
              </a:rPr>
              <a:t>Classes</a:t>
            </a:r>
            <a:endParaRPr lang="es-CO" dirty="0">
              <a:latin typeface="Helvetica" panose="020B0604020202020204" pitchFamily="34" charset="0"/>
              <a:cs typeface="Helvetica" panose="020B0604020202020204" pitchFamily="34" charset="0"/>
            </a:endParaRPr>
          </a:p>
          <a:p>
            <a:pPr marL="457200" lvl="1" indent="0">
              <a:buNone/>
            </a:pPr>
            <a:r>
              <a:rPr lang="en-US" sz="1400" dirty="0">
                <a:solidFill>
                  <a:srgbClr val="000000"/>
                </a:solidFill>
                <a:latin typeface="DejaVuSansMono"/>
              </a:rPr>
              <a:t>	</a:t>
            </a:r>
            <a:r>
              <a:rPr lang="en-US" sz="1400" dirty="0" err="1">
                <a:solidFill>
                  <a:srgbClr val="000000"/>
                </a:solidFill>
                <a:latin typeface="DejaVuSansMono"/>
              </a:rPr>
              <a:t>Demo.singleton_methods</a:t>
            </a:r>
            <a:r>
              <a:rPr lang="en-US" sz="1400" dirty="0">
                <a:solidFill>
                  <a:srgbClr val="000000"/>
                </a:solidFill>
                <a:latin typeface="DejaVuSansMono"/>
              </a:rPr>
              <a:t>(false) </a:t>
            </a:r>
            <a:r>
              <a:rPr lang="en-US" sz="1400" i="1" dirty="0">
                <a:solidFill>
                  <a:srgbClr val="0F7C0F"/>
                </a:solidFill>
                <a:latin typeface="DejaVuSansMono-Oblique"/>
              </a:rPr>
              <a:t># =&gt; [:</a:t>
            </a:r>
            <a:r>
              <a:rPr lang="en-US" sz="1400" i="1" dirty="0" err="1">
                <a:solidFill>
                  <a:srgbClr val="0F7C0F"/>
                </a:solidFill>
                <a:latin typeface="DejaVuSansMono-Oblique"/>
              </a:rPr>
              <a:t>class_method</a:t>
            </a:r>
            <a:r>
              <a:rPr lang="en-US" sz="1400" i="1" dirty="0">
                <a:solidFill>
                  <a:srgbClr val="0F7C0F"/>
                </a:solidFill>
                <a:latin typeface="DejaVuSansMono-Oblique"/>
              </a:rPr>
              <a:t>], </a:t>
            </a:r>
            <a:r>
              <a:rPr lang="en-US" sz="1400" dirty="0" err="1">
                <a:solidFill>
                  <a:srgbClr val="000000"/>
                </a:solidFill>
                <a:latin typeface="DejaVuSansMono"/>
              </a:rPr>
              <a:t>demo.public_method</a:t>
            </a:r>
            <a:r>
              <a:rPr lang="en-US" sz="1400" dirty="0">
                <a:solidFill>
                  <a:srgbClr val="000000"/>
                </a:solidFill>
                <a:latin typeface="DejaVuSansMono"/>
              </a:rPr>
              <a:t> </a:t>
            </a:r>
            <a:r>
              <a:rPr lang="en-US" sz="1400" i="1" dirty="0">
                <a:solidFill>
                  <a:srgbClr val="0F7C0F"/>
                </a:solidFill>
                <a:latin typeface="DejaVuSansMono-Oblique"/>
              </a:rPr>
              <a:t># =&gt; [:</a:t>
            </a:r>
            <a:r>
              <a:rPr lang="en-US" sz="1400" i="1" dirty="0" err="1">
                <a:solidFill>
                  <a:srgbClr val="0F7C0F"/>
                </a:solidFill>
                <a:latin typeface="DejaVuSansMono-Oblique"/>
              </a:rPr>
              <a:t>i</a:t>
            </a:r>
            <a:r>
              <a:rPr lang="en-US" sz="1400" i="1" dirty="0">
                <a:solidFill>
                  <a:srgbClr val="0F7C0F"/>
                </a:solidFill>
                <a:latin typeface="DejaVuSansMono-Oblique"/>
              </a:rPr>
              <a:t>, :j], 													       </a:t>
            </a:r>
            <a:r>
              <a:rPr lang="es-CO" sz="1400" dirty="0" err="1">
                <a:solidFill>
                  <a:srgbClr val="000000"/>
                </a:solidFill>
                <a:latin typeface="DejaVuSansMono"/>
              </a:rPr>
              <a:t>demo.instance_variables</a:t>
            </a:r>
            <a:r>
              <a:rPr lang="es-CO" sz="1400" dirty="0">
                <a:solidFill>
                  <a:srgbClr val="000000"/>
                </a:solidFill>
                <a:latin typeface="DejaVuSansMono"/>
              </a:rPr>
              <a:t> </a:t>
            </a:r>
            <a:r>
              <a:rPr lang="es-CO" sz="1400" i="1" dirty="0">
                <a:solidFill>
                  <a:srgbClr val="0F7C0F"/>
                </a:solidFill>
                <a:latin typeface="DejaVuSansMono-Oblique"/>
              </a:rPr>
              <a:t># =&gt; [:@</a:t>
            </a:r>
            <a:r>
              <a:rPr lang="es-CO" sz="1400" i="1" dirty="0" err="1">
                <a:solidFill>
                  <a:srgbClr val="0F7C0F"/>
                </a:solidFill>
                <a:latin typeface="DejaVuSansMono-Oblique"/>
              </a:rPr>
              <a:t>inst</a:t>
            </a:r>
            <a:r>
              <a:rPr lang="es-CO" sz="1400" i="1" dirty="0">
                <a:solidFill>
                  <a:srgbClr val="0F7C0F"/>
                </a:solidFill>
                <a:latin typeface="DejaVuSansMono-Oblique"/>
              </a:rPr>
              <a:t>]</a:t>
            </a:r>
            <a:endParaRPr lang="es-CO" sz="4200" dirty="0"/>
          </a:p>
          <a:p>
            <a:r>
              <a:rPr lang="es-CO" dirty="0" err="1">
                <a:latin typeface="Helvetica" panose="020B0604020202020204" pitchFamily="34" charset="0"/>
                <a:cs typeface="Helvetica" panose="020B0604020202020204" pitchFamily="34" charset="0"/>
              </a:rPr>
              <a:t>Calling</a:t>
            </a:r>
            <a:r>
              <a:rPr lang="es-CO" dirty="0">
                <a:latin typeface="Helvetica" panose="020B0604020202020204" pitchFamily="34" charset="0"/>
                <a:cs typeface="Helvetica" panose="020B0604020202020204" pitchFamily="34" charset="0"/>
              </a:rPr>
              <a:t> </a:t>
            </a:r>
            <a:r>
              <a:rPr lang="es-CO" dirty="0" err="1">
                <a:latin typeface="Helvetica" panose="020B0604020202020204" pitchFamily="34" charset="0"/>
                <a:cs typeface="Helvetica" panose="020B0604020202020204" pitchFamily="34" charset="0"/>
              </a:rPr>
              <a:t>Methods</a:t>
            </a:r>
            <a:r>
              <a:rPr lang="es-CO" dirty="0">
                <a:latin typeface="Helvetica" panose="020B0604020202020204" pitchFamily="34" charset="0"/>
                <a:cs typeface="Helvetica" panose="020B0604020202020204" pitchFamily="34" charset="0"/>
              </a:rPr>
              <a:t> </a:t>
            </a:r>
            <a:r>
              <a:rPr lang="es-CO" dirty="0" err="1">
                <a:latin typeface="Helvetica" panose="020B0604020202020204" pitchFamily="34" charset="0"/>
                <a:cs typeface="Helvetica" panose="020B0604020202020204" pitchFamily="34" charset="0"/>
              </a:rPr>
              <a:t>Dynamically</a:t>
            </a:r>
            <a:endParaRPr lang="es-CO" dirty="0">
              <a:latin typeface="Helvetica" panose="020B0604020202020204" pitchFamily="34" charset="0"/>
              <a:cs typeface="Helvetica" panose="020B0604020202020204" pitchFamily="34" charset="0"/>
            </a:endParaRPr>
          </a:p>
          <a:p>
            <a:pPr marL="457200" lvl="1" indent="0">
              <a:buNone/>
            </a:pPr>
            <a:r>
              <a:rPr lang="en-US" sz="1400" dirty="0">
                <a:solidFill>
                  <a:srgbClr val="000000"/>
                </a:solidFill>
                <a:latin typeface="DejaVuSansMono"/>
              </a:rPr>
              <a:t>	</a:t>
            </a:r>
            <a:r>
              <a:rPr lang="en-US" dirty="0" err="1">
                <a:solidFill>
                  <a:srgbClr val="000000"/>
                </a:solidFill>
                <a:latin typeface="DejaVuSansMono"/>
              </a:rPr>
              <a:t>trane</a:t>
            </a:r>
            <a:r>
              <a:rPr lang="en-US" dirty="0">
                <a:solidFill>
                  <a:srgbClr val="000000"/>
                </a:solidFill>
                <a:latin typeface="DejaVuSansMono"/>
              </a:rPr>
              <a:t> = </a:t>
            </a:r>
            <a:r>
              <a:rPr lang="en-US" i="1" dirty="0">
                <a:solidFill>
                  <a:srgbClr val="191191"/>
                </a:solidFill>
                <a:latin typeface="DejaVuSansMono-Oblique"/>
              </a:rPr>
              <a:t>"John </a:t>
            </a:r>
            <a:r>
              <a:rPr lang="en-US" i="1" dirty="0" err="1">
                <a:solidFill>
                  <a:srgbClr val="191191"/>
                </a:solidFill>
                <a:latin typeface="DejaVuSansMono-Oblique"/>
              </a:rPr>
              <a:t>Coltrane"</a:t>
            </a:r>
            <a:r>
              <a:rPr lang="en-US" dirty="0" err="1">
                <a:solidFill>
                  <a:srgbClr val="000000"/>
                </a:solidFill>
                <a:latin typeface="DejaVuSansMono"/>
              </a:rPr>
              <a:t>.</a:t>
            </a:r>
            <a:r>
              <a:rPr lang="en-US" dirty="0" err="1">
                <a:solidFill>
                  <a:schemeClr val="accent1">
                    <a:lumMod val="60000"/>
                    <a:lumOff val="40000"/>
                  </a:schemeClr>
                </a:solidFill>
                <a:latin typeface="DejaVuSansMono"/>
              </a:rPr>
              <a:t>method</a:t>
            </a:r>
            <a:r>
              <a:rPr lang="en-US" dirty="0">
                <a:solidFill>
                  <a:srgbClr val="000000"/>
                </a:solidFill>
                <a:latin typeface="DejaVuSansMono"/>
              </a:rPr>
              <a:t>(:length)</a:t>
            </a:r>
            <a:endParaRPr lang="es-CO" sz="4000" dirty="0"/>
          </a:p>
          <a:p>
            <a:pPr lvl="1"/>
            <a:endParaRPr lang="es-CO" dirty="0"/>
          </a:p>
        </p:txBody>
      </p:sp>
      <p:sp>
        <p:nvSpPr>
          <p:cNvPr id="4" name="Rectángulo 3">
            <a:extLst>
              <a:ext uri="{FF2B5EF4-FFF2-40B4-BE49-F238E27FC236}">
                <a16:creationId xmlns:a16="http://schemas.microsoft.com/office/drawing/2014/main" id="{C38BD473-8AA4-4992-BA15-C3A4360A750F}"/>
              </a:ext>
            </a:extLst>
          </p:cNvPr>
          <p:cNvSpPr/>
          <p:nvPr/>
        </p:nvSpPr>
        <p:spPr>
          <a:xfrm>
            <a:off x="3588094" y="3699245"/>
            <a:ext cx="3193774" cy="646331"/>
          </a:xfrm>
          <a:prstGeom prst="rect">
            <a:avLst/>
          </a:prstGeom>
        </p:spPr>
        <p:txBody>
          <a:bodyPr wrap="square">
            <a:spAutoFit/>
          </a:bodyPr>
          <a:lstStyle/>
          <a:p>
            <a:r>
              <a:rPr lang="en-US" sz="1200" dirty="0" err="1">
                <a:solidFill>
                  <a:srgbClr val="000000"/>
                </a:solidFill>
                <a:latin typeface="DejaVuSansMono"/>
              </a:rPr>
              <a:t>ObjectSpace.each_object</a:t>
            </a:r>
            <a:r>
              <a:rPr lang="en-US" sz="1200" dirty="0">
                <a:solidFill>
                  <a:srgbClr val="000000"/>
                </a:solidFill>
                <a:latin typeface="DejaVuSansMono"/>
              </a:rPr>
              <a:t>(Class) </a:t>
            </a:r>
            <a:r>
              <a:rPr lang="en-US" sz="1200" b="1" dirty="0">
                <a:solidFill>
                  <a:srgbClr val="91117D"/>
                </a:solidFill>
                <a:latin typeface="DejaVuSansMono-Bold"/>
              </a:rPr>
              <a:t>do </a:t>
            </a:r>
            <a:r>
              <a:rPr lang="en-US" sz="1200" dirty="0">
                <a:solidFill>
                  <a:srgbClr val="000000"/>
                </a:solidFill>
                <a:latin typeface="DejaVuSansMono"/>
              </a:rPr>
              <a:t>|</a:t>
            </a:r>
            <a:r>
              <a:rPr lang="en-US" sz="1200" dirty="0" err="1">
                <a:solidFill>
                  <a:srgbClr val="000000"/>
                </a:solidFill>
                <a:latin typeface="DejaVuSansMono"/>
              </a:rPr>
              <a:t>klass</a:t>
            </a:r>
            <a:r>
              <a:rPr lang="en-US" sz="1200" dirty="0">
                <a:solidFill>
                  <a:srgbClr val="000000"/>
                </a:solidFill>
                <a:latin typeface="DejaVuSansMono"/>
              </a:rPr>
              <a:t>|</a:t>
            </a:r>
          </a:p>
          <a:p>
            <a:r>
              <a:rPr lang="es-CO" sz="1200" i="1" dirty="0">
                <a:solidFill>
                  <a:srgbClr val="0F7C0F"/>
                </a:solidFill>
                <a:latin typeface="DejaVuSansMono-Oblique"/>
              </a:rPr>
              <a:t>	# ...</a:t>
            </a:r>
          </a:p>
          <a:p>
            <a:r>
              <a:rPr lang="es-CO" sz="1200" b="1" dirty="0" err="1">
                <a:solidFill>
                  <a:srgbClr val="91117D"/>
                </a:solidFill>
                <a:latin typeface="DejaVuSansMono-Bold"/>
              </a:rPr>
              <a:t>end</a:t>
            </a:r>
            <a:endParaRPr lang="es-CO" sz="4000" dirty="0"/>
          </a:p>
        </p:txBody>
      </p:sp>
    </p:spTree>
    <p:extLst>
      <p:ext uri="{BB962C8B-B14F-4D97-AF65-F5344CB8AC3E}">
        <p14:creationId xmlns:p14="http://schemas.microsoft.com/office/powerpoint/2010/main" val="36853601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B3964A-3D37-4C87-AA83-595854603E15}"/>
              </a:ext>
            </a:extLst>
          </p:cNvPr>
          <p:cNvSpPr>
            <a:spLocks noGrp="1"/>
          </p:cNvSpPr>
          <p:nvPr>
            <p:ph type="title"/>
          </p:nvPr>
        </p:nvSpPr>
        <p:spPr>
          <a:xfrm>
            <a:off x="2762216" y="3429000"/>
            <a:ext cx="6667568" cy="1280890"/>
          </a:xfrm>
        </p:spPr>
        <p:txBody>
          <a:bodyPr/>
          <a:lstStyle/>
          <a:p>
            <a:pPr algn="ctr"/>
            <a:r>
              <a:rPr lang="es-CO" dirty="0">
                <a:latin typeface="Helvetica" panose="020B0604020202020204" pitchFamily="34" charset="0"/>
                <a:cs typeface="Helvetica" panose="020B0604020202020204" pitchFamily="34" charset="0"/>
              </a:rPr>
              <a:t>Gracias</a:t>
            </a:r>
          </a:p>
        </p:txBody>
      </p:sp>
    </p:spTree>
    <p:extLst>
      <p:ext uri="{BB962C8B-B14F-4D97-AF65-F5344CB8AC3E}">
        <p14:creationId xmlns:p14="http://schemas.microsoft.com/office/powerpoint/2010/main" val="306163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F8EF88-8896-43BF-A87C-878AA1D323CC}"/>
              </a:ext>
            </a:extLst>
          </p:cNvPr>
          <p:cNvSpPr>
            <a:spLocks noGrp="1"/>
          </p:cNvSpPr>
          <p:nvPr>
            <p:ph type="title"/>
          </p:nvPr>
        </p:nvSpPr>
        <p:spPr/>
        <p:txBody>
          <a:bodyPr/>
          <a:lstStyle/>
          <a:p>
            <a:r>
              <a:rPr lang="es-CO" dirty="0">
                <a:latin typeface="Helvetica" panose="020B0604020202020204" pitchFamily="34" charset="0"/>
                <a:cs typeface="Helvetica" panose="020B0604020202020204" pitchFamily="34" charset="0"/>
              </a:rPr>
              <a:t>Virtual </a:t>
            </a:r>
            <a:r>
              <a:rPr lang="es-CO" dirty="0" err="1">
                <a:latin typeface="Helvetica" panose="020B0604020202020204" pitchFamily="34" charset="0"/>
                <a:cs typeface="Helvetica" panose="020B0604020202020204" pitchFamily="34" charset="0"/>
              </a:rPr>
              <a:t>Attributes</a:t>
            </a:r>
            <a:endParaRPr lang="es-CO" dirty="0">
              <a:latin typeface="Helvetica" panose="020B0604020202020204" pitchFamily="34" charset="0"/>
              <a:cs typeface="Helvetica" panose="020B0604020202020204" pitchFamily="34" charset="0"/>
            </a:endParaRPr>
          </a:p>
        </p:txBody>
      </p:sp>
      <p:sp>
        <p:nvSpPr>
          <p:cNvPr id="3" name="Marcador de contenido 2">
            <a:extLst>
              <a:ext uri="{FF2B5EF4-FFF2-40B4-BE49-F238E27FC236}">
                <a16:creationId xmlns:a16="http://schemas.microsoft.com/office/drawing/2014/main" id="{49B6BCFB-E83C-4063-8CF1-65BC7FDB0980}"/>
              </a:ext>
            </a:extLst>
          </p:cNvPr>
          <p:cNvSpPr>
            <a:spLocks noGrp="1"/>
          </p:cNvSpPr>
          <p:nvPr>
            <p:ph idx="1"/>
          </p:nvPr>
        </p:nvSpPr>
        <p:spPr>
          <a:xfrm>
            <a:off x="5923722" y="4727713"/>
            <a:ext cx="5580890" cy="1420139"/>
          </a:xfrm>
        </p:spPr>
        <p:txBody>
          <a:bodyPr>
            <a:noAutofit/>
          </a:bodyPr>
          <a:lstStyle/>
          <a:p>
            <a:r>
              <a:rPr lang="en-US" sz="1600" dirty="0">
                <a:latin typeface="Helvetica" panose="020B0604020202020204" pitchFamily="34" charset="0"/>
                <a:cs typeface="Helvetica" panose="020B0604020202020204" pitchFamily="34" charset="0"/>
              </a:rPr>
              <a:t>Here we’ve used attribute methods to create a virtual instance variable. To the outside world, </a:t>
            </a:r>
            <a:r>
              <a:rPr lang="en-US" sz="1600" dirty="0" err="1">
                <a:solidFill>
                  <a:schemeClr val="accent1">
                    <a:lumMod val="60000"/>
                    <a:lumOff val="40000"/>
                  </a:schemeClr>
                </a:solidFill>
                <a:latin typeface="Helvetica" panose="020B0604020202020204" pitchFamily="34" charset="0"/>
                <a:cs typeface="Helvetica" panose="020B0604020202020204" pitchFamily="34" charset="0"/>
              </a:rPr>
              <a:t>price_in_cents</a:t>
            </a:r>
            <a:r>
              <a:rPr lang="en-US" sz="1600" dirty="0">
                <a:latin typeface="Helvetica" panose="020B0604020202020204" pitchFamily="34" charset="0"/>
                <a:cs typeface="Helvetica" panose="020B0604020202020204" pitchFamily="34" charset="0"/>
              </a:rPr>
              <a:t> seems to be an attribute like any other. Internally, though, it has no corresponding </a:t>
            </a:r>
            <a:r>
              <a:rPr lang="es-CO" sz="1600" dirty="0" err="1">
                <a:latin typeface="Helvetica" panose="020B0604020202020204" pitchFamily="34" charset="0"/>
                <a:cs typeface="Helvetica" panose="020B0604020202020204" pitchFamily="34" charset="0"/>
              </a:rPr>
              <a:t>instance</a:t>
            </a:r>
            <a:r>
              <a:rPr lang="es-CO" sz="1600" dirty="0">
                <a:latin typeface="Helvetica" panose="020B0604020202020204" pitchFamily="34" charset="0"/>
                <a:cs typeface="Helvetica" panose="020B0604020202020204" pitchFamily="34" charset="0"/>
              </a:rPr>
              <a:t> variable.</a:t>
            </a:r>
            <a:endParaRPr lang="es-CO" sz="1600" dirty="0">
              <a:solidFill>
                <a:srgbClr val="000000"/>
              </a:solidFill>
              <a:latin typeface="Helvetica" panose="020B0604020202020204" pitchFamily="34" charset="0"/>
              <a:cs typeface="Helvetica" panose="020B0604020202020204" pitchFamily="34" charset="0"/>
            </a:endParaRPr>
          </a:p>
        </p:txBody>
      </p:sp>
      <p:sp>
        <p:nvSpPr>
          <p:cNvPr id="4" name="Rectángulo 3">
            <a:extLst>
              <a:ext uri="{FF2B5EF4-FFF2-40B4-BE49-F238E27FC236}">
                <a16:creationId xmlns:a16="http://schemas.microsoft.com/office/drawing/2014/main" id="{A0A9EB7E-027B-47F7-B225-DBAA779CBD9D}"/>
              </a:ext>
            </a:extLst>
          </p:cNvPr>
          <p:cNvSpPr/>
          <p:nvPr/>
        </p:nvSpPr>
        <p:spPr>
          <a:xfrm>
            <a:off x="6571690" y="2140226"/>
            <a:ext cx="4066692" cy="2677656"/>
          </a:xfrm>
          <a:prstGeom prst="rect">
            <a:avLst/>
          </a:prstGeom>
        </p:spPr>
        <p:txBody>
          <a:bodyPr wrap="square">
            <a:spAutoFit/>
          </a:bodyPr>
          <a:lstStyle/>
          <a:p>
            <a:r>
              <a:rPr lang="en-US" sz="1400" dirty="0">
                <a:solidFill>
                  <a:srgbClr val="000000"/>
                </a:solidFill>
                <a:latin typeface="DejaVuSansMono-Bold"/>
                <a:cs typeface="Helvetica" panose="020B0604020202020204" pitchFamily="34" charset="0"/>
              </a:rPr>
              <a:t>book = </a:t>
            </a:r>
            <a:r>
              <a:rPr lang="en-US" sz="1400" dirty="0" err="1">
                <a:solidFill>
                  <a:srgbClr val="000000"/>
                </a:solidFill>
                <a:latin typeface="DejaVuSansMono-Bold"/>
                <a:cs typeface="Helvetica" panose="020B0604020202020204" pitchFamily="34" charset="0"/>
              </a:rPr>
              <a:t>BookInStock.new</a:t>
            </a:r>
            <a:r>
              <a:rPr lang="en-US" sz="1400" dirty="0">
                <a:solidFill>
                  <a:srgbClr val="000000"/>
                </a:solidFill>
                <a:latin typeface="DejaVuSansMono-Bold"/>
                <a:cs typeface="Helvetica" panose="020B0604020202020204" pitchFamily="34" charset="0"/>
              </a:rPr>
              <a:t>(</a:t>
            </a:r>
            <a:r>
              <a:rPr lang="en-US" sz="1400" i="1" dirty="0">
                <a:solidFill>
                  <a:srgbClr val="191191"/>
                </a:solidFill>
                <a:latin typeface="DejaVuSansMono-Bold"/>
                <a:cs typeface="Helvetica" panose="020B0604020202020204" pitchFamily="34" charset="0"/>
              </a:rPr>
              <a:t>"</a:t>
            </a:r>
            <a:r>
              <a:rPr lang="en-US" sz="1400" i="1" dirty="0" err="1">
                <a:solidFill>
                  <a:srgbClr val="191191"/>
                </a:solidFill>
                <a:latin typeface="DejaVuSansMono-Bold"/>
                <a:cs typeface="Helvetica" panose="020B0604020202020204" pitchFamily="34" charset="0"/>
              </a:rPr>
              <a:t>isbn1</a:t>
            </a:r>
            <a:r>
              <a:rPr lang="en-US" sz="1400" i="1" dirty="0">
                <a:solidFill>
                  <a:srgbClr val="191191"/>
                </a:solidFill>
                <a:latin typeface="DejaVuSansMono-Bold"/>
                <a:cs typeface="Helvetica" panose="020B0604020202020204" pitchFamily="34" charset="0"/>
              </a:rPr>
              <a:t>"</a:t>
            </a:r>
            <a:r>
              <a:rPr lang="en-US" sz="1400" dirty="0">
                <a:solidFill>
                  <a:srgbClr val="000000"/>
                </a:solidFill>
                <a:latin typeface="DejaVuSansMono-Bold"/>
                <a:cs typeface="Helvetica" panose="020B0604020202020204" pitchFamily="34" charset="0"/>
              </a:rPr>
              <a:t>, 33.80)</a:t>
            </a:r>
          </a:p>
          <a:p>
            <a:r>
              <a:rPr lang="es-CO" sz="1400" dirty="0" err="1">
                <a:solidFill>
                  <a:srgbClr val="000000"/>
                </a:solidFill>
                <a:latin typeface="DejaVuSansMono-Bold"/>
                <a:cs typeface="Helvetica" panose="020B0604020202020204" pitchFamily="34" charset="0"/>
              </a:rPr>
              <a:t>puts</a:t>
            </a:r>
            <a:r>
              <a:rPr lang="es-CO" sz="1400" dirty="0">
                <a:solidFill>
                  <a:srgbClr val="000000"/>
                </a:solidFill>
                <a:latin typeface="DejaVuSansMono-Bold"/>
                <a:cs typeface="Helvetica" panose="020B0604020202020204" pitchFamily="34" charset="0"/>
              </a:rPr>
              <a:t> </a:t>
            </a:r>
            <a:r>
              <a:rPr lang="es-CO" sz="1400" i="1" dirty="0">
                <a:solidFill>
                  <a:srgbClr val="191191"/>
                </a:solidFill>
                <a:latin typeface="DejaVuSansMono-Bold"/>
                <a:cs typeface="Helvetica" panose="020B0604020202020204" pitchFamily="34" charset="0"/>
              </a:rPr>
              <a:t>"Price = </a:t>
            </a:r>
            <a:r>
              <a:rPr lang="es-CO" sz="1400" dirty="0">
                <a:solidFill>
                  <a:srgbClr val="000000"/>
                </a:solidFill>
                <a:latin typeface="DejaVuSansMono-Bold"/>
                <a:cs typeface="Helvetica" panose="020B0604020202020204" pitchFamily="34" charset="0"/>
              </a:rPr>
              <a:t>#{</a:t>
            </a:r>
            <a:r>
              <a:rPr lang="es-CO" sz="1400" dirty="0" err="1">
                <a:solidFill>
                  <a:srgbClr val="000000"/>
                </a:solidFill>
                <a:latin typeface="DejaVuSansMono-Bold"/>
                <a:cs typeface="Helvetica" panose="020B0604020202020204" pitchFamily="34" charset="0"/>
              </a:rPr>
              <a:t>book.price</a:t>
            </a:r>
            <a:r>
              <a:rPr lang="es-CO" sz="1400" dirty="0">
                <a:solidFill>
                  <a:srgbClr val="000000"/>
                </a:solidFill>
                <a:latin typeface="DejaVuSansMono-Bold"/>
                <a:cs typeface="Helvetica" panose="020B0604020202020204" pitchFamily="34" charset="0"/>
              </a:rPr>
              <a:t>}</a:t>
            </a:r>
            <a:r>
              <a:rPr lang="es-CO" sz="1400" i="1" dirty="0">
                <a:solidFill>
                  <a:srgbClr val="191191"/>
                </a:solidFill>
                <a:latin typeface="DejaVuSansMono-Bold"/>
                <a:cs typeface="Helvetica" panose="020B0604020202020204" pitchFamily="34" charset="0"/>
              </a:rPr>
              <a:t>"</a:t>
            </a:r>
          </a:p>
          <a:p>
            <a:r>
              <a:rPr lang="en-US" sz="1400" dirty="0">
                <a:solidFill>
                  <a:srgbClr val="000000"/>
                </a:solidFill>
                <a:latin typeface="DejaVuSansMono-Bold"/>
                <a:cs typeface="Helvetica" panose="020B0604020202020204" pitchFamily="34" charset="0"/>
              </a:rPr>
              <a:t>puts </a:t>
            </a:r>
            <a:r>
              <a:rPr lang="en-US" sz="1400" i="1" dirty="0">
                <a:solidFill>
                  <a:srgbClr val="191191"/>
                </a:solidFill>
                <a:latin typeface="DejaVuSansMono-Bold"/>
                <a:cs typeface="Helvetica" panose="020B0604020202020204" pitchFamily="34" charset="0"/>
              </a:rPr>
              <a:t>"Price in cents = </a:t>
            </a:r>
            <a:r>
              <a:rPr lang="en-US" sz="1400" dirty="0">
                <a:solidFill>
                  <a:srgbClr val="000000"/>
                </a:solidFill>
                <a:latin typeface="DejaVuSansMono-Bold"/>
                <a:cs typeface="Helvetica" panose="020B0604020202020204" pitchFamily="34" charset="0"/>
              </a:rPr>
              <a:t>#{</a:t>
            </a:r>
            <a:r>
              <a:rPr lang="en-US" sz="1400" dirty="0" err="1">
                <a:solidFill>
                  <a:srgbClr val="000000"/>
                </a:solidFill>
                <a:latin typeface="DejaVuSansMono-Bold"/>
                <a:cs typeface="Helvetica" panose="020B0604020202020204" pitchFamily="34" charset="0"/>
              </a:rPr>
              <a:t>book.price_in_cents</a:t>
            </a:r>
            <a:r>
              <a:rPr lang="en-US" sz="1400" dirty="0">
                <a:solidFill>
                  <a:srgbClr val="000000"/>
                </a:solidFill>
                <a:latin typeface="DejaVuSansMono-Bold"/>
                <a:cs typeface="Helvetica" panose="020B0604020202020204" pitchFamily="34" charset="0"/>
              </a:rPr>
              <a:t>}</a:t>
            </a:r>
            <a:r>
              <a:rPr lang="en-US" sz="1400" i="1" dirty="0">
                <a:solidFill>
                  <a:srgbClr val="191191"/>
                </a:solidFill>
                <a:latin typeface="DejaVuSansMono-Bold"/>
                <a:cs typeface="Helvetica" panose="020B0604020202020204" pitchFamily="34" charset="0"/>
              </a:rPr>
              <a:t>"</a:t>
            </a:r>
          </a:p>
          <a:p>
            <a:r>
              <a:rPr lang="en-US" sz="1400" dirty="0" err="1">
                <a:solidFill>
                  <a:srgbClr val="000000"/>
                </a:solidFill>
                <a:latin typeface="DejaVuSansMono-Bold"/>
                <a:cs typeface="Helvetica" panose="020B0604020202020204" pitchFamily="34" charset="0"/>
              </a:rPr>
              <a:t>book.</a:t>
            </a:r>
            <a:r>
              <a:rPr lang="en-US" sz="1400" dirty="0" err="1">
                <a:solidFill>
                  <a:schemeClr val="accent1">
                    <a:lumMod val="60000"/>
                    <a:lumOff val="40000"/>
                  </a:schemeClr>
                </a:solidFill>
                <a:latin typeface="DejaVuSansMono-Bold"/>
                <a:cs typeface="Helvetica" panose="020B0604020202020204" pitchFamily="34" charset="0"/>
              </a:rPr>
              <a:t>price_in_cents</a:t>
            </a:r>
            <a:r>
              <a:rPr lang="en-US" sz="1400" dirty="0">
                <a:solidFill>
                  <a:schemeClr val="accent1">
                    <a:lumMod val="60000"/>
                    <a:lumOff val="40000"/>
                  </a:schemeClr>
                </a:solidFill>
                <a:latin typeface="DejaVuSansMono-Bold"/>
                <a:cs typeface="Helvetica" panose="020B0604020202020204" pitchFamily="34" charset="0"/>
              </a:rPr>
              <a:t> </a:t>
            </a:r>
            <a:r>
              <a:rPr lang="en-US" sz="1400" dirty="0">
                <a:solidFill>
                  <a:srgbClr val="000000"/>
                </a:solidFill>
                <a:latin typeface="DejaVuSansMono-Bold"/>
                <a:cs typeface="Helvetica" panose="020B0604020202020204" pitchFamily="34" charset="0"/>
              </a:rPr>
              <a:t>= 1234</a:t>
            </a:r>
          </a:p>
          <a:p>
            <a:r>
              <a:rPr lang="es-CO" sz="1400" dirty="0" err="1">
                <a:solidFill>
                  <a:srgbClr val="000000"/>
                </a:solidFill>
                <a:latin typeface="DejaVuSansMono-Bold"/>
                <a:cs typeface="Helvetica" panose="020B0604020202020204" pitchFamily="34" charset="0"/>
              </a:rPr>
              <a:t>puts</a:t>
            </a:r>
            <a:r>
              <a:rPr lang="es-CO" sz="1400" dirty="0">
                <a:solidFill>
                  <a:srgbClr val="000000"/>
                </a:solidFill>
                <a:latin typeface="DejaVuSansMono-Bold"/>
                <a:cs typeface="Helvetica" panose="020B0604020202020204" pitchFamily="34" charset="0"/>
              </a:rPr>
              <a:t> </a:t>
            </a:r>
            <a:r>
              <a:rPr lang="es-CO" sz="1400" i="1" dirty="0">
                <a:solidFill>
                  <a:srgbClr val="191191"/>
                </a:solidFill>
                <a:latin typeface="DejaVuSansMono-Bold"/>
                <a:cs typeface="Helvetica" panose="020B0604020202020204" pitchFamily="34" charset="0"/>
              </a:rPr>
              <a:t>"Price = </a:t>
            </a:r>
            <a:r>
              <a:rPr lang="es-CO" sz="1400" dirty="0">
                <a:solidFill>
                  <a:srgbClr val="000000"/>
                </a:solidFill>
                <a:latin typeface="DejaVuSansMono-Bold"/>
                <a:cs typeface="Helvetica" panose="020B0604020202020204" pitchFamily="34" charset="0"/>
              </a:rPr>
              <a:t>#{</a:t>
            </a:r>
            <a:r>
              <a:rPr lang="es-CO" sz="1400" dirty="0" err="1">
                <a:solidFill>
                  <a:srgbClr val="000000"/>
                </a:solidFill>
                <a:latin typeface="DejaVuSansMono-Bold"/>
                <a:cs typeface="Helvetica" panose="020B0604020202020204" pitchFamily="34" charset="0"/>
              </a:rPr>
              <a:t>book.price</a:t>
            </a:r>
            <a:r>
              <a:rPr lang="es-CO" sz="1400" dirty="0">
                <a:solidFill>
                  <a:srgbClr val="000000"/>
                </a:solidFill>
                <a:latin typeface="DejaVuSansMono-Bold"/>
                <a:cs typeface="Helvetica" panose="020B0604020202020204" pitchFamily="34" charset="0"/>
              </a:rPr>
              <a:t>}</a:t>
            </a:r>
            <a:r>
              <a:rPr lang="es-CO" sz="1400" i="1" dirty="0">
                <a:solidFill>
                  <a:srgbClr val="191191"/>
                </a:solidFill>
                <a:latin typeface="DejaVuSansMono-Bold"/>
                <a:cs typeface="Helvetica" panose="020B0604020202020204" pitchFamily="34" charset="0"/>
              </a:rPr>
              <a:t>"</a:t>
            </a:r>
          </a:p>
          <a:p>
            <a:r>
              <a:rPr lang="en-US" sz="1400" dirty="0">
                <a:solidFill>
                  <a:srgbClr val="000000"/>
                </a:solidFill>
                <a:latin typeface="DejaVuSansMono-Bold"/>
                <a:cs typeface="Helvetica" panose="020B0604020202020204" pitchFamily="34" charset="0"/>
              </a:rPr>
              <a:t>puts </a:t>
            </a:r>
            <a:r>
              <a:rPr lang="en-US" sz="1400" i="1" dirty="0">
                <a:solidFill>
                  <a:srgbClr val="191191"/>
                </a:solidFill>
                <a:latin typeface="DejaVuSansMono-Bold"/>
                <a:cs typeface="Helvetica" panose="020B0604020202020204" pitchFamily="34" charset="0"/>
              </a:rPr>
              <a:t>"Price in cents = </a:t>
            </a:r>
            <a:r>
              <a:rPr lang="en-US" sz="1400" dirty="0">
                <a:solidFill>
                  <a:srgbClr val="000000"/>
                </a:solidFill>
                <a:latin typeface="DejaVuSansMono-Bold"/>
                <a:cs typeface="Helvetica" panose="020B0604020202020204" pitchFamily="34" charset="0"/>
              </a:rPr>
              <a:t>#{</a:t>
            </a:r>
            <a:r>
              <a:rPr lang="en-US" sz="1400" dirty="0" err="1">
                <a:solidFill>
                  <a:srgbClr val="000000"/>
                </a:solidFill>
                <a:latin typeface="DejaVuSansMono-Bold"/>
                <a:cs typeface="Helvetica" panose="020B0604020202020204" pitchFamily="34" charset="0"/>
              </a:rPr>
              <a:t>book.price_in_cents</a:t>
            </a:r>
            <a:r>
              <a:rPr lang="en-US" sz="1400" dirty="0">
                <a:solidFill>
                  <a:srgbClr val="000000"/>
                </a:solidFill>
                <a:latin typeface="DejaVuSansMono-Bold"/>
                <a:cs typeface="Helvetica" panose="020B0604020202020204" pitchFamily="34" charset="0"/>
              </a:rPr>
              <a:t>}</a:t>
            </a:r>
            <a:r>
              <a:rPr lang="en-US" sz="1400" i="1" dirty="0">
                <a:solidFill>
                  <a:srgbClr val="191191"/>
                </a:solidFill>
                <a:latin typeface="DejaVuSansMono-Bold"/>
                <a:cs typeface="Helvetica" panose="020B0604020202020204" pitchFamily="34" charset="0"/>
              </a:rPr>
              <a:t>"</a:t>
            </a:r>
          </a:p>
          <a:p>
            <a:endParaRPr lang="es-CO" sz="1400" i="1" dirty="0">
              <a:solidFill>
                <a:srgbClr val="000000"/>
              </a:solidFill>
              <a:latin typeface="DejaVuSansMono-Bold"/>
              <a:cs typeface="Helvetica" panose="020B0604020202020204" pitchFamily="34" charset="0"/>
            </a:endParaRPr>
          </a:p>
          <a:p>
            <a:r>
              <a:rPr lang="es-CO" sz="1400" i="1" dirty="0">
                <a:solidFill>
                  <a:srgbClr val="000000"/>
                </a:solidFill>
                <a:latin typeface="PalatinoLinotype-Italic"/>
                <a:cs typeface="Helvetica" panose="020B0604020202020204" pitchFamily="34" charset="0"/>
              </a:rPr>
              <a:t>produces</a:t>
            </a:r>
            <a:r>
              <a:rPr lang="es-CO" sz="1400" i="1" dirty="0">
                <a:solidFill>
                  <a:srgbClr val="000000"/>
                </a:solidFill>
                <a:latin typeface="DejaVuSansMono-Bold"/>
                <a:cs typeface="Helvetica" panose="020B0604020202020204" pitchFamily="34" charset="0"/>
              </a:rPr>
              <a:t>:</a:t>
            </a:r>
          </a:p>
          <a:p>
            <a:r>
              <a:rPr lang="es-CO" sz="1400" dirty="0">
                <a:solidFill>
                  <a:srgbClr val="000000"/>
                </a:solidFill>
                <a:latin typeface="DejaVuSansMono-Bold"/>
                <a:cs typeface="Helvetica" panose="020B0604020202020204" pitchFamily="34" charset="0"/>
              </a:rPr>
              <a:t>Price = 33.8</a:t>
            </a:r>
          </a:p>
          <a:p>
            <a:r>
              <a:rPr lang="es-CO" sz="1400" dirty="0">
                <a:solidFill>
                  <a:srgbClr val="000000"/>
                </a:solidFill>
                <a:latin typeface="DejaVuSansMono-Bold"/>
                <a:cs typeface="Helvetica" panose="020B0604020202020204" pitchFamily="34" charset="0"/>
              </a:rPr>
              <a:t>Price in cents = 3380</a:t>
            </a:r>
          </a:p>
          <a:p>
            <a:r>
              <a:rPr lang="es-CO" sz="1400" dirty="0">
                <a:solidFill>
                  <a:srgbClr val="000000"/>
                </a:solidFill>
                <a:latin typeface="DejaVuSansMono-Bold"/>
                <a:cs typeface="Helvetica" panose="020B0604020202020204" pitchFamily="34" charset="0"/>
              </a:rPr>
              <a:t>Price = 12.34</a:t>
            </a:r>
          </a:p>
          <a:p>
            <a:r>
              <a:rPr lang="es-CO" sz="1400" dirty="0">
                <a:solidFill>
                  <a:srgbClr val="000000"/>
                </a:solidFill>
                <a:latin typeface="DejaVuSansMono-Bold"/>
                <a:cs typeface="Helvetica" panose="020B0604020202020204" pitchFamily="34" charset="0"/>
              </a:rPr>
              <a:t>Price in cents = 1234</a:t>
            </a:r>
            <a:endParaRPr lang="es-CO" sz="1400" dirty="0">
              <a:latin typeface="DejaVuSansMono-Bold"/>
              <a:cs typeface="Helvetica" panose="020B0604020202020204" pitchFamily="34" charset="0"/>
            </a:endParaRPr>
          </a:p>
        </p:txBody>
      </p:sp>
      <p:sp>
        <p:nvSpPr>
          <p:cNvPr id="5" name="Rectángulo 4">
            <a:extLst>
              <a:ext uri="{FF2B5EF4-FFF2-40B4-BE49-F238E27FC236}">
                <a16:creationId xmlns:a16="http://schemas.microsoft.com/office/drawing/2014/main" id="{1B4EF615-A25C-406F-B33E-33FE11C1AB1F}"/>
              </a:ext>
            </a:extLst>
          </p:cNvPr>
          <p:cNvSpPr/>
          <p:nvPr/>
        </p:nvSpPr>
        <p:spPr>
          <a:xfrm>
            <a:off x="2589212" y="2133600"/>
            <a:ext cx="3506788" cy="3785652"/>
          </a:xfrm>
          <a:prstGeom prst="rect">
            <a:avLst/>
          </a:prstGeom>
        </p:spPr>
        <p:txBody>
          <a:bodyPr wrap="square">
            <a:spAutoFit/>
          </a:bodyPr>
          <a:lstStyle/>
          <a:p>
            <a:r>
              <a:rPr lang="es-CO" sz="1600" b="1" dirty="0" err="1">
                <a:solidFill>
                  <a:srgbClr val="91117D"/>
                </a:solidFill>
                <a:latin typeface="DejaVuSansMono-Bold"/>
                <a:cs typeface="Helvetica" panose="020B0604020202020204" pitchFamily="34" charset="0"/>
              </a:rPr>
              <a:t>class</a:t>
            </a:r>
            <a:r>
              <a:rPr lang="es-CO" sz="1600" b="1" dirty="0">
                <a:solidFill>
                  <a:srgbClr val="91117D"/>
                </a:solidFill>
                <a:latin typeface="DejaVuSansMono-Bold"/>
                <a:cs typeface="Helvetica" panose="020B0604020202020204" pitchFamily="34" charset="0"/>
              </a:rPr>
              <a:t> </a:t>
            </a:r>
            <a:r>
              <a:rPr lang="es-CO" sz="1600" dirty="0" err="1">
                <a:solidFill>
                  <a:srgbClr val="000000"/>
                </a:solidFill>
                <a:latin typeface="DejaVuSansMono-Bold"/>
                <a:cs typeface="Helvetica" panose="020B0604020202020204" pitchFamily="34" charset="0"/>
              </a:rPr>
              <a:t>BookInStock</a:t>
            </a:r>
            <a:endParaRPr lang="es-CO" sz="1600" dirty="0">
              <a:solidFill>
                <a:srgbClr val="000000"/>
              </a:solidFill>
              <a:latin typeface="DejaVuSansMono-Bold"/>
              <a:cs typeface="Helvetica" panose="020B0604020202020204" pitchFamily="34" charset="0"/>
            </a:endParaRPr>
          </a:p>
          <a:p>
            <a:r>
              <a:rPr lang="es-CO" sz="1600" dirty="0">
                <a:solidFill>
                  <a:srgbClr val="000000"/>
                </a:solidFill>
                <a:latin typeface="DejaVuSansMono-Bold"/>
                <a:cs typeface="Helvetica" panose="020B0604020202020204" pitchFamily="34" charset="0"/>
              </a:rPr>
              <a:t>	</a:t>
            </a:r>
            <a:r>
              <a:rPr lang="es-CO" sz="1600" dirty="0" err="1">
                <a:solidFill>
                  <a:srgbClr val="000000"/>
                </a:solidFill>
                <a:latin typeface="DejaVuSansMono-Bold"/>
                <a:cs typeface="Helvetica" panose="020B0604020202020204" pitchFamily="34" charset="0"/>
              </a:rPr>
              <a:t>attr_reader</a:t>
            </a:r>
            <a:r>
              <a:rPr lang="es-CO" sz="1600" dirty="0">
                <a:solidFill>
                  <a:srgbClr val="000000"/>
                </a:solidFill>
                <a:latin typeface="DejaVuSansMono-Bold"/>
                <a:cs typeface="Helvetica" panose="020B0604020202020204" pitchFamily="34" charset="0"/>
              </a:rPr>
              <a:t> :</a:t>
            </a:r>
            <a:r>
              <a:rPr lang="es-CO" sz="1600" dirty="0" err="1">
                <a:solidFill>
                  <a:srgbClr val="000000"/>
                </a:solidFill>
                <a:latin typeface="DejaVuSansMono-Bold"/>
                <a:cs typeface="Helvetica" panose="020B0604020202020204" pitchFamily="34" charset="0"/>
              </a:rPr>
              <a:t>isbn</a:t>
            </a:r>
            <a:endParaRPr lang="es-CO" sz="1600" dirty="0">
              <a:solidFill>
                <a:srgbClr val="000000"/>
              </a:solidFill>
              <a:latin typeface="DejaVuSansMono-Bold"/>
              <a:cs typeface="Helvetica" panose="020B0604020202020204" pitchFamily="34" charset="0"/>
            </a:endParaRPr>
          </a:p>
          <a:p>
            <a:r>
              <a:rPr lang="es-CO" sz="1600" dirty="0">
                <a:solidFill>
                  <a:srgbClr val="000000"/>
                </a:solidFill>
                <a:latin typeface="DejaVuSansMono-Bold"/>
                <a:cs typeface="Helvetica" panose="020B0604020202020204" pitchFamily="34" charset="0"/>
              </a:rPr>
              <a:t>	</a:t>
            </a:r>
            <a:r>
              <a:rPr lang="es-CO" sz="1600" dirty="0" err="1">
                <a:solidFill>
                  <a:srgbClr val="000000"/>
                </a:solidFill>
                <a:latin typeface="DejaVuSansMono-Bold"/>
                <a:cs typeface="Helvetica" panose="020B0604020202020204" pitchFamily="34" charset="0"/>
              </a:rPr>
              <a:t>attr_accessor</a:t>
            </a:r>
            <a:r>
              <a:rPr lang="es-CO" sz="1600" dirty="0">
                <a:solidFill>
                  <a:srgbClr val="000000"/>
                </a:solidFill>
                <a:latin typeface="DejaVuSansMono-Bold"/>
                <a:cs typeface="Helvetica" panose="020B0604020202020204" pitchFamily="34" charset="0"/>
              </a:rPr>
              <a:t> :</a:t>
            </a:r>
            <a:r>
              <a:rPr lang="es-CO" sz="1600" dirty="0" err="1">
                <a:solidFill>
                  <a:srgbClr val="000000"/>
                </a:solidFill>
                <a:latin typeface="DejaVuSansMono-Bold"/>
                <a:cs typeface="Helvetica" panose="020B0604020202020204" pitchFamily="34" charset="0"/>
              </a:rPr>
              <a:t>price</a:t>
            </a:r>
            <a:endParaRPr lang="es-CO" sz="1600" dirty="0">
              <a:solidFill>
                <a:srgbClr val="000000"/>
              </a:solidFill>
              <a:latin typeface="DejaVuSansMono-Bold"/>
              <a:cs typeface="Helvetica" panose="020B0604020202020204" pitchFamily="34" charset="0"/>
            </a:endParaRPr>
          </a:p>
          <a:p>
            <a:r>
              <a:rPr lang="es-CO" sz="1600" b="1" dirty="0">
                <a:solidFill>
                  <a:srgbClr val="91117D"/>
                </a:solidFill>
                <a:latin typeface="DejaVuSansMono-Bold"/>
                <a:cs typeface="Helvetica" panose="020B0604020202020204" pitchFamily="34" charset="0"/>
              </a:rPr>
              <a:t>	</a:t>
            </a:r>
            <a:r>
              <a:rPr lang="es-CO" sz="1600" b="1" dirty="0" err="1">
                <a:solidFill>
                  <a:srgbClr val="91117D"/>
                </a:solidFill>
                <a:latin typeface="DejaVuSansMono-Bold"/>
                <a:cs typeface="Helvetica" panose="020B0604020202020204" pitchFamily="34" charset="0"/>
              </a:rPr>
              <a:t>def</a:t>
            </a:r>
            <a:r>
              <a:rPr lang="es-CO" sz="1600" b="1" dirty="0">
                <a:solidFill>
                  <a:srgbClr val="91117D"/>
                </a:solidFill>
                <a:latin typeface="DejaVuSansMono-Bold"/>
                <a:cs typeface="Helvetica" panose="020B0604020202020204" pitchFamily="34" charset="0"/>
              </a:rPr>
              <a:t> </a:t>
            </a:r>
            <a:r>
              <a:rPr lang="es-CO" sz="1600" dirty="0" err="1">
                <a:solidFill>
                  <a:srgbClr val="000000"/>
                </a:solidFill>
                <a:latin typeface="DejaVuSansMono-Bold"/>
                <a:cs typeface="Helvetica" panose="020B0604020202020204" pitchFamily="34" charset="0"/>
              </a:rPr>
              <a:t>initialize</a:t>
            </a:r>
            <a:r>
              <a:rPr lang="es-CO" sz="1600" dirty="0">
                <a:solidFill>
                  <a:srgbClr val="000000"/>
                </a:solidFill>
                <a:latin typeface="DejaVuSansMono-Bold"/>
                <a:cs typeface="Helvetica" panose="020B0604020202020204" pitchFamily="34" charset="0"/>
              </a:rPr>
              <a:t>(</a:t>
            </a:r>
            <a:r>
              <a:rPr lang="es-CO" sz="1600" dirty="0" err="1">
                <a:solidFill>
                  <a:srgbClr val="000000"/>
                </a:solidFill>
                <a:latin typeface="DejaVuSansMono-Bold"/>
                <a:cs typeface="Helvetica" panose="020B0604020202020204" pitchFamily="34" charset="0"/>
              </a:rPr>
              <a:t>isbn</a:t>
            </a:r>
            <a:r>
              <a:rPr lang="es-CO" sz="1600" dirty="0">
                <a:solidFill>
                  <a:srgbClr val="000000"/>
                </a:solidFill>
                <a:latin typeface="DejaVuSansMono-Bold"/>
                <a:cs typeface="Helvetica" panose="020B0604020202020204" pitchFamily="34" charset="0"/>
              </a:rPr>
              <a:t>, </a:t>
            </a:r>
            <a:r>
              <a:rPr lang="es-CO" sz="1600" dirty="0" err="1">
                <a:solidFill>
                  <a:srgbClr val="000000"/>
                </a:solidFill>
                <a:latin typeface="DejaVuSansMono-Bold"/>
                <a:cs typeface="Helvetica" panose="020B0604020202020204" pitchFamily="34" charset="0"/>
              </a:rPr>
              <a:t>price</a:t>
            </a:r>
            <a:r>
              <a:rPr lang="es-CO" sz="1600" dirty="0">
                <a:solidFill>
                  <a:srgbClr val="000000"/>
                </a:solidFill>
                <a:latin typeface="DejaVuSansMono-Bold"/>
                <a:cs typeface="Helvetica" panose="020B0604020202020204" pitchFamily="34" charset="0"/>
              </a:rPr>
              <a:t>)</a:t>
            </a:r>
          </a:p>
          <a:p>
            <a:r>
              <a:rPr lang="es-CO" sz="1600" dirty="0">
                <a:solidFill>
                  <a:srgbClr val="000000"/>
                </a:solidFill>
                <a:latin typeface="DejaVuSansMono-Bold"/>
                <a:cs typeface="Helvetica" panose="020B0604020202020204" pitchFamily="34" charset="0"/>
              </a:rPr>
              <a:t>		@</a:t>
            </a:r>
            <a:r>
              <a:rPr lang="es-CO" sz="1600" dirty="0" err="1">
                <a:solidFill>
                  <a:srgbClr val="000000"/>
                </a:solidFill>
                <a:latin typeface="DejaVuSansMono-Bold"/>
                <a:cs typeface="Helvetica" panose="020B0604020202020204" pitchFamily="34" charset="0"/>
              </a:rPr>
              <a:t>isbn</a:t>
            </a:r>
            <a:r>
              <a:rPr lang="es-CO" sz="1600" dirty="0">
                <a:solidFill>
                  <a:srgbClr val="000000"/>
                </a:solidFill>
                <a:latin typeface="DejaVuSansMono-Bold"/>
                <a:cs typeface="Helvetica" panose="020B0604020202020204" pitchFamily="34" charset="0"/>
              </a:rPr>
              <a:t> = </a:t>
            </a:r>
            <a:r>
              <a:rPr lang="es-CO" sz="1600" dirty="0" err="1">
                <a:solidFill>
                  <a:srgbClr val="000000"/>
                </a:solidFill>
                <a:latin typeface="DejaVuSansMono-Bold"/>
                <a:cs typeface="Helvetica" panose="020B0604020202020204" pitchFamily="34" charset="0"/>
              </a:rPr>
              <a:t>isbn</a:t>
            </a:r>
            <a:endParaRPr lang="es-CO" sz="1600" dirty="0">
              <a:solidFill>
                <a:srgbClr val="000000"/>
              </a:solidFill>
              <a:latin typeface="DejaVuSansMono-Bold"/>
              <a:cs typeface="Helvetica" panose="020B0604020202020204" pitchFamily="34" charset="0"/>
            </a:endParaRPr>
          </a:p>
          <a:p>
            <a:r>
              <a:rPr lang="es-CO" sz="1600" dirty="0">
                <a:solidFill>
                  <a:srgbClr val="000000"/>
                </a:solidFill>
                <a:latin typeface="DejaVuSansMono-Bold"/>
                <a:cs typeface="Helvetica" panose="020B0604020202020204" pitchFamily="34" charset="0"/>
              </a:rPr>
              <a:t>		@</a:t>
            </a:r>
            <a:r>
              <a:rPr lang="es-CO" sz="1600" dirty="0" err="1">
                <a:solidFill>
                  <a:srgbClr val="000000"/>
                </a:solidFill>
                <a:latin typeface="DejaVuSansMono-Bold"/>
                <a:cs typeface="Helvetica" panose="020B0604020202020204" pitchFamily="34" charset="0"/>
              </a:rPr>
              <a:t>price</a:t>
            </a:r>
            <a:r>
              <a:rPr lang="es-CO" sz="1600" dirty="0">
                <a:solidFill>
                  <a:srgbClr val="000000"/>
                </a:solidFill>
                <a:latin typeface="DejaVuSansMono-Bold"/>
                <a:cs typeface="Helvetica" panose="020B0604020202020204" pitchFamily="34" charset="0"/>
              </a:rPr>
              <a:t> = </a:t>
            </a:r>
            <a:r>
              <a:rPr lang="es-CO" sz="1600" dirty="0" err="1">
                <a:solidFill>
                  <a:srgbClr val="000000"/>
                </a:solidFill>
                <a:latin typeface="DejaVuSansMono-Bold"/>
                <a:cs typeface="Helvetica" panose="020B0604020202020204" pitchFamily="34" charset="0"/>
              </a:rPr>
              <a:t>Float</a:t>
            </a:r>
            <a:r>
              <a:rPr lang="es-CO" sz="1600" dirty="0">
                <a:solidFill>
                  <a:srgbClr val="000000"/>
                </a:solidFill>
                <a:latin typeface="DejaVuSansMono-Bold"/>
                <a:cs typeface="Helvetica" panose="020B0604020202020204" pitchFamily="34" charset="0"/>
              </a:rPr>
              <a:t>(</a:t>
            </a:r>
            <a:r>
              <a:rPr lang="es-CO" sz="1600" dirty="0" err="1">
                <a:solidFill>
                  <a:srgbClr val="000000"/>
                </a:solidFill>
                <a:latin typeface="DejaVuSansMono-Bold"/>
                <a:cs typeface="Helvetica" panose="020B0604020202020204" pitchFamily="34" charset="0"/>
              </a:rPr>
              <a:t>price</a:t>
            </a:r>
            <a:r>
              <a:rPr lang="es-CO" sz="1600" dirty="0">
                <a:solidFill>
                  <a:srgbClr val="000000"/>
                </a:solidFill>
                <a:latin typeface="DejaVuSansMono-Bold"/>
                <a:cs typeface="Helvetica" panose="020B0604020202020204" pitchFamily="34" charset="0"/>
              </a:rPr>
              <a:t>)</a:t>
            </a:r>
          </a:p>
          <a:p>
            <a:r>
              <a:rPr lang="es-CO" sz="1600" b="1" dirty="0">
                <a:solidFill>
                  <a:srgbClr val="91117D"/>
                </a:solidFill>
                <a:latin typeface="DejaVuSansMono-Bold"/>
                <a:cs typeface="Helvetica" panose="020B0604020202020204" pitchFamily="34" charset="0"/>
              </a:rPr>
              <a:t>	</a:t>
            </a:r>
            <a:r>
              <a:rPr lang="es-CO" sz="1600" b="1" dirty="0" err="1">
                <a:solidFill>
                  <a:srgbClr val="91117D"/>
                </a:solidFill>
                <a:latin typeface="DejaVuSansMono-Bold"/>
                <a:cs typeface="Helvetica" panose="020B0604020202020204" pitchFamily="34" charset="0"/>
              </a:rPr>
              <a:t>end</a:t>
            </a:r>
            <a:endParaRPr lang="es-CO" sz="1600" b="1" dirty="0">
              <a:solidFill>
                <a:srgbClr val="91117D"/>
              </a:solidFill>
              <a:latin typeface="DejaVuSansMono-Bold"/>
              <a:cs typeface="Helvetica" panose="020B0604020202020204" pitchFamily="34" charset="0"/>
            </a:endParaRPr>
          </a:p>
          <a:p>
            <a:r>
              <a:rPr lang="es-CO" sz="1600" b="1" dirty="0">
                <a:solidFill>
                  <a:srgbClr val="91117D"/>
                </a:solidFill>
                <a:latin typeface="DejaVuSansMono-Bold"/>
                <a:cs typeface="Helvetica" panose="020B0604020202020204" pitchFamily="34" charset="0"/>
              </a:rPr>
              <a:t>	</a:t>
            </a:r>
            <a:r>
              <a:rPr lang="es-CO" sz="1600" b="1" dirty="0" err="1">
                <a:solidFill>
                  <a:srgbClr val="91117D"/>
                </a:solidFill>
                <a:latin typeface="DejaVuSansMono-Bold"/>
                <a:cs typeface="Helvetica" panose="020B0604020202020204" pitchFamily="34" charset="0"/>
              </a:rPr>
              <a:t>def</a:t>
            </a:r>
            <a:r>
              <a:rPr lang="es-CO" sz="1600" b="1" dirty="0">
                <a:solidFill>
                  <a:srgbClr val="91117D"/>
                </a:solidFill>
                <a:latin typeface="DejaVuSansMono-Bold"/>
                <a:cs typeface="Helvetica" panose="020B0604020202020204" pitchFamily="34" charset="0"/>
              </a:rPr>
              <a:t> </a:t>
            </a:r>
            <a:r>
              <a:rPr lang="es-CO" sz="1600" dirty="0" err="1">
                <a:solidFill>
                  <a:schemeClr val="accent1">
                    <a:lumMod val="60000"/>
                    <a:lumOff val="40000"/>
                  </a:schemeClr>
                </a:solidFill>
                <a:latin typeface="DejaVuSansMono-Bold"/>
                <a:cs typeface="Helvetica" panose="020B0604020202020204" pitchFamily="34" charset="0"/>
              </a:rPr>
              <a:t>price_in_cents</a:t>
            </a:r>
            <a:endParaRPr lang="es-CO" sz="1600" dirty="0">
              <a:solidFill>
                <a:schemeClr val="accent1">
                  <a:lumMod val="60000"/>
                  <a:lumOff val="40000"/>
                </a:schemeClr>
              </a:solidFill>
              <a:latin typeface="DejaVuSansMono-Bold"/>
              <a:cs typeface="Helvetica" panose="020B0604020202020204" pitchFamily="34" charset="0"/>
            </a:endParaRPr>
          </a:p>
          <a:p>
            <a:r>
              <a:rPr lang="es-CO" sz="1600" dirty="0">
                <a:solidFill>
                  <a:srgbClr val="000000"/>
                </a:solidFill>
                <a:latin typeface="DejaVuSansMono-Bold"/>
                <a:cs typeface="Helvetica" panose="020B0604020202020204" pitchFamily="34" charset="0"/>
              </a:rPr>
              <a:t>		</a:t>
            </a:r>
            <a:r>
              <a:rPr lang="es-CO" sz="1600" dirty="0" err="1">
                <a:solidFill>
                  <a:srgbClr val="000000"/>
                </a:solidFill>
                <a:latin typeface="DejaVuSansMono-Bold"/>
                <a:cs typeface="Helvetica" panose="020B0604020202020204" pitchFamily="34" charset="0"/>
              </a:rPr>
              <a:t>Integer</a:t>
            </a:r>
            <a:r>
              <a:rPr lang="es-CO" sz="1600" dirty="0">
                <a:solidFill>
                  <a:srgbClr val="000000"/>
                </a:solidFill>
                <a:latin typeface="DejaVuSansMono-Bold"/>
                <a:cs typeface="Helvetica" panose="020B0604020202020204" pitchFamily="34" charset="0"/>
              </a:rPr>
              <a:t>(</a:t>
            </a:r>
            <a:r>
              <a:rPr lang="es-CO" sz="1600" dirty="0" err="1">
                <a:solidFill>
                  <a:srgbClr val="000000"/>
                </a:solidFill>
                <a:latin typeface="DejaVuSansMono-Bold"/>
                <a:cs typeface="Helvetica" panose="020B0604020202020204" pitchFamily="34" charset="0"/>
              </a:rPr>
              <a:t>price</a:t>
            </a:r>
            <a:r>
              <a:rPr lang="es-CO" sz="1600" dirty="0">
                <a:solidFill>
                  <a:srgbClr val="000000"/>
                </a:solidFill>
                <a:latin typeface="DejaVuSansMono-Bold"/>
                <a:cs typeface="Helvetica" panose="020B0604020202020204" pitchFamily="34" charset="0"/>
              </a:rPr>
              <a:t>*100 + 0.5)</a:t>
            </a:r>
          </a:p>
          <a:p>
            <a:r>
              <a:rPr lang="es-CO" sz="1600" b="1" dirty="0">
                <a:solidFill>
                  <a:srgbClr val="91117D"/>
                </a:solidFill>
                <a:latin typeface="DejaVuSansMono-Bold"/>
                <a:cs typeface="Helvetica" panose="020B0604020202020204" pitchFamily="34" charset="0"/>
              </a:rPr>
              <a:t>	</a:t>
            </a:r>
            <a:r>
              <a:rPr lang="es-CO" sz="1600" b="1" dirty="0" err="1">
                <a:solidFill>
                  <a:srgbClr val="91117D"/>
                </a:solidFill>
                <a:latin typeface="DejaVuSansMono-Bold"/>
                <a:cs typeface="Helvetica" panose="020B0604020202020204" pitchFamily="34" charset="0"/>
              </a:rPr>
              <a:t>end</a:t>
            </a:r>
            <a:endParaRPr lang="es-CO" sz="1600" b="1" dirty="0">
              <a:solidFill>
                <a:srgbClr val="91117D"/>
              </a:solidFill>
              <a:latin typeface="DejaVuSansMono-Bold"/>
              <a:cs typeface="Helvetica" panose="020B0604020202020204" pitchFamily="34" charset="0"/>
            </a:endParaRPr>
          </a:p>
          <a:p>
            <a:r>
              <a:rPr lang="en-US" sz="1600" b="1" dirty="0">
                <a:solidFill>
                  <a:srgbClr val="91117D"/>
                </a:solidFill>
                <a:latin typeface="DejaVuSansMono-Bold"/>
                <a:cs typeface="Helvetica" panose="020B0604020202020204" pitchFamily="34" charset="0"/>
              </a:rPr>
              <a:t>	def </a:t>
            </a:r>
            <a:r>
              <a:rPr lang="en-US" sz="1600" dirty="0" err="1">
                <a:solidFill>
                  <a:schemeClr val="accent1">
                    <a:lumMod val="60000"/>
                    <a:lumOff val="40000"/>
                  </a:schemeClr>
                </a:solidFill>
                <a:latin typeface="DejaVuSansMono-Bold"/>
                <a:cs typeface="Helvetica" panose="020B0604020202020204" pitchFamily="34" charset="0"/>
              </a:rPr>
              <a:t>price_in_cents</a:t>
            </a:r>
            <a:r>
              <a:rPr lang="en-US" sz="1600" dirty="0">
                <a:solidFill>
                  <a:schemeClr val="accent1">
                    <a:lumMod val="60000"/>
                    <a:lumOff val="40000"/>
                  </a:schemeClr>
                </a:solidFill>
                <a:latin typeface="DejaVuSansMono-Bold"/>
                <a:cs typeface="Helvetica" panose="020B0604020202020204" pitchFamily="34" charset="0"/>
              </a:rPr>
              <a:t>=(cents)</a:t>
            </a:r>
          </a:p>
          <a:p>
            <a:r>
              <a:rPr lang="es-CO" sz="1600" dirty="0">
                <a:solidFill>
                  <a:srgbClr val="000000"/>
                </a:solidFill>
                <a:latin typeface="DejaVuSansMono-Bold"/>
                <a:cs typeface="Helvetica" panose="020B0604020202020204" pitchFamily="34" charset="0"/>
              </a:rPr>
              <a:t>		@</a:t>
            </a:r>
            <a:r>
              <a:rPr lang="es-CO" sz="1600" dirty="0" err="1">
                <a:solidFill>
                  <a:srgbClr val="000000"/>
                </a:solidFill>
                <a:latin typeface="DejaVuSansMono-Bold"/>
                <a:cs typeface="Helvetica" panose="020B0604020202020204" pitchFamily="34" charset="0"/>
              </a:rPr>
              <a:t>price</a:t>
            </a:r>
            <a:r>
              <a:rPr lang="es-CO" sz="1600" dirty="0">
                <a:solidFill>
                  <a:srgbClr val="000000"/>
                </a:solidFill>
                <a:latin typeface="DejaVuSansMono-Bold"/>
                <a:cs typeface="Helvetica" panose="020B0604020202020204" pitchFamily="34" charset="0"/>
              </a:rPr>
              <a:t> = cents / 100.0</a:t>
            </a:r>
          </a:p>
          <a:p>
            <a:r>
              <a:rPr lang="es-CO" sz="1600" b="1" dirty="0">
                <a:solidFill>
                  <a:srgbClr val="91117D"/>
                </a:solidFill>
                <a:latin typeface="DejaVuSansMono-Bold"/>
                <a:cs typeface="Helvetica" panose="020B0604020202020204" pitchFamily="34" charset="0"/>
              </a:rPr>
              <a:t>	</a:t>
            </a:r>
            <a:r>
              <a:rPr lang="es-CO" sz="1600" b="1" dirty="0" err="1">
                <a:solidFill>
                  <a:srgbClr val="91117D"/>
                </a:solidFill>
                <a:latin typeface="DejaVuSansMono-Bold"/>
                <a:cs typeface="Helvetica" panose="020B0604020202020204" pitchFamily="34" charset="0"/>
              </a:rPr>
              <a:t>end</a:t>
            </a:r>
            <a:endParaRPr lang="es-CO" sz="1600" b="1" dirty="0">
              <a:solidFill>
                <a:srgbClr val="91117D"/>
              </a:solidFill>
              <a:latin typeface="DejaVuSansMono-Bold"/>
              <a:cs typeface="Helvetica" panose="020B0604020202020204" pitchFamily="34" charset="0"/>
            </a:endParaRPr>
          </a:p>
          <a:p>
            <a:r>
              <a:rPr lang="es-CO" sz="1600" i="1" dirty="0">
                <a:solidFill>
                  <a:srgbClr val="0F7C0F"/>
                </a:solidFill>
                <a:latin typeface="DejaVuSansMono-Bold"/>
                <a:cs typeface="Helvetica" panose="020B0604020202020204" pitchFamily="34" charset="0"/>
              </a:rPr>
              <a:t># ...</a:t>
            </a:r>
          </a:p>
          <a:p>
            <a:r>
              <a:rPr lang="es-CO" sz="1600" b="1" dirty="0" err="1">
                <a:solidFill>
                  <a:srgbClr val="91117D"/>
                </a:solidFill>
                <a:latin typeface="DejaVuSansMono-Bold"/>
                <a:cs typeface="Helvetica" panose="020B0604020202020204" pitchFamily="34" charset="0"/>
              </a:rPr>
              <a:t>end</a:t>
            </a:r>
            <a:endParaRPr lang="es-CO" sz="1600" dirty="0">
              <a:latin typeface="DejaVuSansMono-Bold"/>
              <a:cs typeface="Helvetica" panose="020B0604020202020204" pitchFamily="34" charset="0"/>
            </a:endParaRPr>
          </a:p>
        </p:txBody>
      </p:sp>
    </p:spTree>
    <p:extLst>
      <p:ext uri="{BB962C8B-B14F-4D97-AF65-F5344CB8AC3E}">
        <p14:creationId xmlns:p14="http://schemas.microsoft.com/office/powerpoint/2010/main" val="1525306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EB1DA8-8CA3-481E-976A-366B10E0342B}"/>
              </a:ext>
            </a:extLst>
          </p:cNvPr>
          <p:cNvSpPr>
            <a:spLocks noGrp="1"/>
          </p:cNvSpPr>
          <p:nvPr>
            <p:ph type="title"/>
          </p:nvPr>
        </p:nvSpPr>
        <p:spPr/>
        <p:txBody>
          <a:bodyPr/>
          <a:lstStyle/>
          <a:p>
            <a:r>
              <a:rPr lang="es-CO" dirty="0">
                <a:latin typeface="Helvetica" panose="020B0604020202020204" pitchFamily="34" charset="0"/>
                <a:cs typeface="Helvetica" panose="020B0604020202020204" pitchFamily="34" charset="0"/>
              </a:rPr>
              <a:t>Access Control </a:t>
            </a:r>
            <a:r>
              <a:rPr lang="en-US" dirty="0">
                <a:latin typeface="Helvetica" panose="020B0604020202020204" pitchFamily="34" charset="0"/>
                <a:cs typeface="Helvetica" panose="020B0604020202020204" pitchFamily="34" charset="0"/>
              </a:rPr>
              <a:t>to the methods</a:t>
            </a:r>
            <a:endParaRPr lang="es-CO" dirty="0">
              <a:latin typeface="Helvetica" panose="020B0604020202020204" pitchFamily="34" charset="0"/>
              <a:cs typeface="Helvetica" panose="020B0604020202020204" pitchFamily="34" charset="0"/>
            </a:endParaRPr>
          </a:p>
        </p:txBody>
      </p:sp>
      <p:sp>
        <p:nvSpPr>
          <p:cNvPr id="3" name="Marcador de contenido 2">
            <a:extLst>
              <a:ext uri="{FF2B5EF4-FFF2-40B4-BE49-F238E27FC236}">
                <a16:creationId xmlns:a16="http://schemas.microsoft.com/office/drawing/2014/main" id="{C2EDD4B5-A896-47D9-8B21-435830AADA76}"/>
              </a:ext>
            </a:extLst>
          </p:cNvPr>
          <p:cNvSpPr>
            <a:spLocks noGrp="1"/>
          </p:cNvSpPr>
          <p:nvPr>
            <p:ph idx="1"/>
          </p:nvPr>
        </p:nvSpPr>
        <p:spPr/>
        <p:txBody>
          <a:bodyPr>
            <a:normAutofit/>
          </a:bodyPr>
          <a:lstStyle/>
          <a:p>
            <a:r>
              <a:rPr lang="en-US" i="1" dirty="0">
                <a:solidFill>
                  <a:schemeClr val="accent1">
                    <a:lumMod val="60000"/>
                    <a:lumOff val="40000"/>
                  </a:schemeClr>
                </a:solidFill>
                <a:latin typeface="Helvetica" panose="020B0604020202020204" pitchFamily="34" charset="0"/>
                <a:cs typeface="Helvetica" panose="020B0604020202020204" pitchFamily="34" charset="0"/>
              </a:rPr>
              <a:t>Public</a:t>
            </a:r>
            <a:r>
              <a:rPr lang="en-US" i="1" dirty="0">
                <a:latin typeface="Helvetica" panose="020B0604020202020204" pitchFamily="34" charset="0"/>
                <a:cs typeface="Helvetica" panose="020B0604020202020204" pitchFamily="34" charset="0"/>
              </a:rPr>
              <a:t> methods </a:t>
            </a:r>
            <a:r>
              <a:rPr lang="en-US" dirty="0">
                <a:latin typeface="Helvetica" panose="020B0604020202020204" pitchFamily="34" charset="0"/>
                <a:cs typeface="Helvetica" panose="020B0604020202020204" pitchFamily="34" charset="0"/>
              </a:rPr>
              <a:t>can be called by anyone—no access control is enforced. Methods are public by default (except for initialize, which is always private).</a:t>
            </a:r>
          </a:p>
          <a:p>
            <a:r>
              <a:rPr lang="en-US" i="1" dirty="0">
                <a:solidFill>
                  <a:schemeClr val="accent1">
                    <a:lumMod val="60000"/>
                    <a:lumOff val="40000"/>
                  </a:schemeClr>
                </a:solidFill>
                <a:latin typeface="Helvetica" panose="020B0604020202020204" pitchFamily="34" charset="0"/>
                <a:cs typeface="Helvetica" panose="020B0604020202020204" pitchFamily="34" charset="0"/>
              </a:rPr>
              <a:t>Protected</a:t>
            </a:r>
            <a:r>
              <a:rPr lang="en-US" i="1" dirty="0">
                <a:latin typeface="Helvetica" panose="020B0604020202020204" pitchFamily="34" charset="0"/>
                <a:cs typeface="Helvetica" panose="020B0604020202020204" pitchFamily="34" charset="0"/>
              </a:rPr>
              <a:t> methods </a:t>
            </a:r>
            <a:r>
              <a:rPr lang="en-US" dirty="0">
                <a:latin typeface="Helvetica" panose="020B0604020202020204" pitchFamily="34" charset="0"/>
                <a:cs typeface="Helvetica" panose="020B0604020202020204" pitchFamily="34" charset="0"/>
              </a:rPr>
              <a:t>can be invoked only by objects of the defining class and its subclasses. Access is kept within the family.</a:t>
            </a:r>
          </a:p>
          <a:p>
            <a:r>
              <a:rPr lang="en-US" i="1" dirty="0">
                <a:solidFill>
                  <a:schemeClr val="accent1">
                    <a:lumMod val="60000"/>
                    <a:lumOff val="40000"/>
                  </a:schemeClr>
                </a:solidFill>
                <a:latin typeface="Helvetica" panose="020B0604020202020204" pitchFamily="34" charset="0"/>
                <a:cs typeface="Helvetica" panose="020B0604020202020204" pitchFamily="34" charset="0"/>
              </a:rPr>
              <a:t>Private</a:t>
            </a:r>
            <a:r>
              <a:rPr lang="en-US" i="1" dirty="0">
                <a:latin typeface="Helvetica" panose="020B0604020202020204" pitchFamily="34" charset="0"/>
                <a:cs typeface="Helvetica" panose="020B0604020202020204" pitchFamily="34" charset="0"/>
              </a:rPr>
              <a:t> methods </a:t>
            </a:r>
            <a:r>
              <a:rPr lang="en-US" dirty="0">
                <a:latin typeface="Helvetica" panose="020B0604020202020204" pitchFamily="34" charset="0"/>
                <a:cs typeface="Helvetica" panose="020B0604020202020204" pitchFamily="34" charset="0"/>
              </a:rPr>
              <a:t>cannot be called with an explicit receiver—the receiver is always the </a:t>
            </a:r>
            <a:r>
              <a:rPr lang="en-US" dirty="0" err="1">
                <a:latin typeface="Helvetica" panose="020B0604020202020204" pitchFamily="34" charset="0"/>
                <a:cs typeface="Helvetica" panose="020B0604020202020204" pitchFamily="34" charset="0"/>
              </a:rPr>
              <a:t>bcurrent</a:t>
            </a:r>
            <a:r>
              <a:rPr lang="en-US" dirty="0">
                <a:latin typeface="Helvetica" panose="020B0604020202020204" pitchFamily="34" charset="0"/>
                <a:cs typeface="Helvetica" panose="020B0604020202020204" pitchFamily="34" charset="0"/>
              </a:rPr>
              <a:t> object, also known as self. This means that private methods can be called only in the context of the current object; you can’t invoke another object’s private methods.</a:t>
            </a:r>
            <a:endParaRPr lang="es-CO"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919969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09D83D-46B9-4C43-8583-C0BEDFFDB882}"/>
              </a:ext>
            </a:extLst>
          </p:cNvPr>
          <p:cNvSpPr>
            <a:spLocks noGrp="1"/>
          </p:cNvSpPr>
          <p:nvPr>
            <p:ph type="title"/>
          </p:nvPr>
        </p:nvSpPr>
        <p:spPr/>
        <p:txBody>
          <a:bodyPr/>
          <a:lstStyle/>
          <a:p>
            <a:r>
              <a:rPr lang="es-CO" dirty="0" err="1">
                <a:latin typeface="Helvetica" panose="020B0604020202020204" pitchFamily="34" charset="0"/>
                <a:cs typeface="Helvetica" panose="020B0604020202020204" pitchFamily="34" charset="0"/>
              </a:rPr>
              <a:t>Specifying</a:t>
            </a:r>
            <a:r>
              <a:rPr lang="es-CO" dirty="0">
                <a:latin typeface="Helvetica" panose="020B0604020202020204" pitchFamily="34" charset="0"/>
                <a:cs typeface="Helvetica" panose="020B0604020202020204" pitchFamily="34" charset="0"/>
              </a:rPr>
              <a:t> Access Control</a:t>
            </a:r>
            <a:endParaRPr lang="es-CO" sz="2400" dirty="0">
              <a:latin typeface="Helvetica" panose="020B0604020202020204" pitchFamily="34" charset="0"/>
              <a:cs typeface="Helvetica" panose="020B0604020202020204" pitchFamily="34" charset="0"/>
            </a:endParaRPr>
          </a:p>
        </p:txBody>
      </p:sp>
      <p:sp>
        <p:nvSpPr>
          <p:cNvPr id="4" name="Rectángulo 3">
            <a:extLst>
              <a:ext uri="{FF2B5EF4-FFF2-40B4-BE49-F238E27FC236}">
                <a16:creationId xmlns:a16="http://schemas.microsoft.com/office/drawing/2014/main" id="{6B1A444E-6FA7-40FB-9516-3B8D4EAED46D}"/>
              </a:ext>
            </a:extLst>
          </p:cNvPr>
          <p:cNvSpPr/>
          <p:nvPr/>
        </p:nvSpPr>
        <p:spPr>
          <a:xfrm>
            <a:off x="4015408" y="2133600"/>
            <a:ext cx="4611757" cy="4031873"/>
          </a:xfrm>
          <a:prstGeom prst="rect">
            <a:avLst/>
          </a:prstGeom>
        </p:spPr>
        <p:txBody>
          <a:bodyPr wrap="square">
            <a:spAutoFit/>
          </a:bodyPr>
          <a:lstStyle/>
          <a:p>
            <a:r>
              <a:rPr lang="es-CO" sz="1400" b="1" dirty="0" err="1">
                <a:solidFill>
                  <a:srgbClr val="91117D"/>
                </a:solidFill>
                <a:latin typeface="DejaVuSansMono-Bold"/>
                <a:cs typeface="Helvetica" panose="020B0604020202020204" pitchFamily="34" charset="0"/>
              </a:rPr>
              <a:t>class</a:t>
            </a:r>
            <a:r>
              <a:rPr lang="es-CO" sz="1400" b="1" dirty="0">
                <a:solidFill>
                  <a:srgbClr val="91117D"/>
                </a:solidFill>
                <a:latin typeface="DejaVuSansMono-Bold"/>
                <a:cs typeface="Helvetica" panose="020B0604020202020204" pitchFamily="34" charset="0"/>
              </a:rPr>
              <a:t> </a:t>
            </a:r>
            <a:r>
              <a:rPr lang="es-CO" sz="1400" dirty="0" err="1">
                <a:solidFill>
                  <a:srgbClr val="000000"/>
                </a:solidFill>
                <a:latin typeface="DejaVuSansMono-Bold"/>
                <a:cs typeface="Helvetica" panose="020B0604020202020204" pitchFamily="34" charset="0"/>
              </a:rPr>
              <a:t>MyClass</a:t>
            </a:r>
            <a:endParaRPr lang="es-CO" sz="1400" dirty="0">
              <a:solidFill>
                <a:srgbClr val="000000"/>
              </a:solidFill>
              <a:latin typeface="DejaVuSansMono-Bold"/>
              <a:cs typeface="Helvetica" panose="020B0604020202020204" pitchFamily="34" charset="0"/>
            </a:endParaRPr>
          </a:p>
          <a:p>
            <a:r>
              <a:rPr lang="es-CO" sz="1400" b="1" dirty="0">
                <a:solidFill>
                  <a:srgbClr val="91117D"/>
                </a:solidFill>
                <a:latin typeface="DejaVuSansMono-Bold"/>
                <a:cs typeface="Helvetica" panose="020B0604020202020204" pitchFamily="34" charset="0"/>
              </a:rPr>
              <a:t>	</a:t>
            </a:r>
            <a:r>
              <a:rPr lang="es-CO" sz="1400" b="1" dirty="0" err="1">
                <a:solidFill>
                  <a:srgbClr val="91117D"/>
                </a:solidFill>
                <a:latin typeface="DejaVuSansMono-Bold"/>
                <a:cs typeface="Helvetica" panose="020B0604020202020204" pitchFamily="34" charset="0"/>
              </a:rPr>
              <a:t>def</a:t>
            </a:r>
            <a:r>
              <a:rPr lang="es-CO" sz="1400" b="1" dirty="0">
                <a:solidFill>
                  <a:srgbClr val="91117D"/>
                </a:solidFill>
                <a:latin typeface="DejaVuSansMono-Bold"/>
                <a:cs typeface="Helvetica" panose="020B0604020202020204" pitchFamily="34" charset="0"/>
              </a:rPr>
              <a:t> </a:t>
            </a:r>
            <a:r>
              <a:rPr lang="es-CO" sz="1400" dirty="0" err="1">
                <a:solidFill>
                  <a:srgbClr val="000000"/>
                </a:solidFill>
                <a:latin typeface="DejaVuSansMono-Bold"/>
                <a:cs typeface="Helvetica" panose="020B0604020202020204" pitchFamily="34" charset="0"/>
              </a:rPr>
              <a:t>method1</a:t>
            </a:r>
            <a:r>
              <a:rPr lang="es-CO" sz="1400" dirty="0">
                <a:solidFill>
                  <a:srgbClr val="000000"/>
                </a:solidFill>
                <a:latin typeface="DejaVuSansMono-Bold"/>
                <a:cs typeface="Helvetica" panose="020B0604020202020204" pitchFamily="34" charset="0"/>
              </a:rPr>
              <a:t> </a:t>
            </a:r>
            <a:r>
              <a:rPr lang="es-CO" sz="1400" i="1" dirty="0">
                <a:solidFill>
                  <a:srgbClr val="0F7C0F"/>
                </a:solidFill>
                <a:latin typeface="DejaVuSansMono-Bold"/>
                <a:cs typeface="Helvetica" panose="020B0604020202020204" pitchFamily="34" charset="0"/>
              </a:rPr>
              <a:t># default </a:t>
            </a:r>
            <a:r>
              <a:rPr lang="es-CO" sz="1400" i="1" dirty="0" err="1">
                <a:solidFill>
                  <a:srgbClr val="0F7C0F"/>
                </a:solidFill>
                <a:latin typeface="DejaVuSansMono-Bold"/>
                <a:cs typeface="Helvetica" panose="020B0604020202020204" pitchFamily="34" charset="0"/>
              </a:rPr>
              <a:t>is</a:t>
            </a:r>
            <a:r>
              <a:rPr lang="es-CO" sz="1400" i="1" dirty="0">
                <a:solidFill>
                  <a:srgbClr val="0F7C0F"/>
                </a:solidFill>
                <a:latin typeface="DejaVuSansMono-Bold"/>
                <a:cs typeface="Helvetica" panose="020B0604020202020204" pitchFamily="34" charset="0"/>
              </a:rPr>
              <a:t> '</a:t>
            </a:r>
            <a:r>
              <a:rPr lang="es-CO" sz="1400" i="1" dirty="0" err="1">
                <a:solidFill>
                  <a:srgbClr val="0F7C0F"/>
                </a:solidFill>
                <a:latin typeface="DejaVuSansMono-Bold"/>
                <a:cs typeface="Helvetica" panose="020B0604020202020204" pitchFamily="34" charset="0"/>
              </a:rPr>
              <a:t>public</a:t>
            </a:r>
            <a:r>
              <a:rPr lang="es-CO" sz="1400" i="1" dirty="0">
                <a:solidFill>
                  <a:srgbClr val="0F7C0F"/>
                </a:solidFill>
                <a:latin typeface="DejaVuSansMono-Bold"/>
                <a:cs typeface="Helvetica" panose="020B0604020202020204" pitchFamily="34" charset="0"/>
              </a:rPr>
              <a:t>’</a:t>
            </a:r>
          </a:p>
          <a:p>
            <a:r>
              <a:rPr lang="es-CO" sz="1400" i="1" dirty="0">
                <a:solidFill>
                  <a:srgbClr val="0F7C0F"/>
                </a:solidFill>
                <a:latin typeface="DejaVuSansMono-Bold"/>
                <a:cs typeface="Helvetica" panose="020B0604020202020204" pitchFamily="34" charset="0"/>
              </a:rPr>
              <a:t>		#...</a:t>
            </a:r>
          </a:p>
          <a:p>
            <a:r>
              <a:rPr lang="es-CO" sz="1400" b="1" dirty="0">
                <a:solidFill>
                  <a:srgbClr val="91117D"/>
                </a:solidFill>
                <a:latin typeface="DejaVuSansMono-Bold"/>
                <a:cs typeface="Helvetica" panose="020B0604020202020204" pitchFamily="34" charset="0"/>
              </a:rPr>
              <a:t>	</a:t>
            </a:r>
            <a:r>
              <a:rPr lang="es-CO" sz="1400" b="1" dirty="0" err="1">
                <a:solidFill>
                  <a:srgbClr val="91117D"/>
                </a:solidFill>
                <a:latin typeface="DejaVuSansMono-Bold"/>
                <a:cs typeface="Helvetica" panose="020B0604020202020204" pitchFamily="34" charset="0"/>
              </a:rPr>
              <a:t>end</a:t>
            </a:r>
            <a:endParaRPr lang="es-CO" sz="1400" b="1" dirty="0">
              <a:solidFill>
                <a:srgbClr val="91117D"/>
              </a:solidFill>
              <a:latin typeface="DejaVuSansMono-Bold"/>
              <a:cs typeface="Helvetica" panose="020B0604020202020204" pitchFamily="34" charset="0"/>
            </a:endParaRPr>
          </a:p>
          <a:p>
            <a:r>
              <a:rPr lang="en-US" sz="1400" dirty="0">
                <a:solidFill>
                  <a:srgbClr val="000000"/>
                </a:solidFill>
                <a:latin typeface="DejaVuSansMono-Bold"/>
                <a:cs typeface="Helvetica" panose="020B0604020202020204" pitchFamily="34" charset="0"/>
              </a:rPr>
              <a:t>protected </a:t>
            </a:r>
            <a:r>
              <a:rPr lang="en-US" sz="1400" i="1" dirty="0">
                <a:solidFill>
                  <a:srgbClr val="0F7C0F"/>
                </a:solidFill>
                <a:latin typeface="DejaVuSansMono-Bold"/>
                <a:cs typeface="Helvetica" panose="020B0604020202020204" pitchFamily="34" charset="0"/>
              </a:rPr>
              <a:t># subsequent methods will be 'protected’</a:t>
            </a:r>
          </a:p>
          <a:p>
            <a:r>
              <a:rPr lang="en-US" sz="1400" b="1" dirty="0">
                <a:solidFill>
                  <a:srgbClr val="91117D"/>
                </a:solidFill>
                <a:latin typeface="DejaVuSansMono-Bold"/>
                <a:cs typeface="Helvetica" panose="020B0604020202020204" pitchFamily="34" charset="0"/>
              </a:rPr>
              <a:t>	def </a:t>
            </a:r>
            <a:r>
              <a:rPr lang="en-US" sz="1400" dirty="0" err="1">
                <a:solidFill>
                  <a:srgbClr val="000000"/>
                </a:solidFill>
                <a:latin typeface="DejaVuSansMono-Bold"/>
                <a:cs typeface="Helvetica" panose="020B0604020202020204" pitchFamily="34" charset="0"/>
              </a:rPr>
              <a:t>method2</a:t>
            </a:r>
            <a:r>
              <a:rPr lang="en-US" sz="1400" dirty="0">
                <a:solidFill>
                  <a:srgbClr val="000000"/>
                </a:solidFill>
                <a:latin typeface="DejaVuSansMono-Bold"/>
                <a:cs typeface="Helvetica" panose="020B0604020202020204" pitchFamily="34" charset="0"/>
              </a:rPr>
              <a:t> </a:t>
            </a:r>
            <a:r>
              <a:rPr lang="en-US" sz="1400" i="1" dirty="0">
                <a:solidFill>
                  <a:srgbClr val="0F7C0F"/>
                </a:solidFill>
                <a:latin typeface="DejaVuSansMono-Bold"/>
                <a:cs typeface="Helvetica" panose="020B0604020202020204" pitchFamily="34" charset="0"/>
              </a:rPr>
              <a:t># will be 'protected’</a:t>
            </a:r>
          </a:p>
          <a:p>
            <a:r>
              <a:rPr lang="es-CO" sz="1400" i="1" dirty="0">
                <a:solidFill>
                  <a:srgbClr val="0F7C0F"/>
                </a:solidFill>
                <a:latin typeface="DejaVuSansMono-Bold"/>
                <a:cs typeface="Helvetica" panose="020B0604020202020204" pitchFamily="34" charset="0"/>
              </a:rPr>
              <a:t>		#...</a:t>
            </a:r>
          </a:p>
          <a:p>
            <a:r>
              <a:rPr lang="es-CO" sz="1400" b="1" dirty="0">
                <a:solidFill>
                  <a:srgbClr val="91117D"/>
                </a:solidFill>
                <a:latin typeface="DejaVuSansMono-Bold"/>
                <a:cs typeface="Helvetica" panose="020B0604020202020204" pitchFamily="34" charset="0"/>
              </a:rPr>
              <a:t>	</a:t>
            </a:r>
            <a:r>
              <a:rPr lang="es-CO" sz="1400" b="1" dirty="0" err="1">
                <a:solidFill>
                  <a:srgbClr val="91117D"/>
                </a:solidFill>
                <a:latin typeface="DejaVuSansMono-Bold"/>
                <a:cs typeface="Helvetica" panose="020B0604020202020204" pitchFamily="34" charset="0"/>
              </a:rPr>
              <a:t>end</a:t>
            </a:r>
            <a:r>
              <a:rPr lang="es-CO" sz="1400" b="1" dirty="0">
                <a:solidFill>
                  <a:srgbClr val="91117D"/>
                </a:solidFill>
                <a:latin typeface="DejaVuSansMono-Bold"/>
                <a:cs typeface="Helvetica" panose="020B0604020202020204" pitchFamily="34" charset="0"/>
              </a:rPr>
              <a:t> </a:t>
            </a:r>
            <a:r>
              <a:rPr lang="es-CO" sz="1400" b="1" dirty="0">
                <a:solidFill>
                  <a:srgbClr val="91117D"/>
                </a:solidFill>
                <a:highlight>
                  <a:srgbClr val="FFFF00"/>
                </a:highlight>
                <a:latin typeface="DejaVuSansMono-Bold"/>
                <a:cs typeface="Helvetica" panose="020B0604020202020204" pitchFamily="34" charset="0"/>
              </a:rPr>
              <a:t>…</a:t>
            </a:r>
          </a:p>
          <a:p>
            <a:r>
              <a:rPr lang="en-US" sz="1400" dirty="0">
                <a:solidFill>
                  <a:srgbClr val="000000"/>
                </a:solidFill>
                <a:latin typeface="DejaVuSansMono-Bold"/>
                <a:cs typeface="Helvetica" panose="020B0604020202020204" pitchFamily="34" charset="0"/>
              </a:rPr>
              <a:t>private </a:t>
            </a:r>
            <a:r>
              <a:rPr lang="en-US" sz="1400" i="1" dirty="0">
                <a:solidFill>
                  <a:srgbClr val="0F7C0F"/>
                </a:solidFill>
                <a:latin typeface="DejaVuSansMono-Bold"/>
                <a:cs typeface="Helvetica" panose="020B0604020202020204" pitchFamily="34" charset="0"/>
              </a:rPr>
              <a:t># subsequent methods will be 'private’</a:t>
            </a:r>
          </a:p>
          <a:p>
            <a:r>
              <a:rPr lang="en-US" sz="1400" b="1" dirty="0">
                <a:solidFill>
                  <a:srgbClr val="91117D"/>
                </a:solidFill>
                <a:latin typeface="DejaVuSansMono-Bold"/>
                <a:cs typeface="Helvetica" panose="020B0604020202020204" pitchFamily="34" charset="0"/>
              </a:rPr>
              <a:t>	def </a:t>
            </a:r>
            <a:r>
              <a:rPr lang="en-US" sz="1400" dirty="0" err="1">
                <a:solidFill>
                  <a:srgbClr val="000000"/>
                </a:solidFill>
                <a:latin typeface="DejaVuSansMono-Bold"/>
                <a:cs typeface="Helvetica" panose="020B0604020202020204" pitchFamily="34" charset="0"/>
              </a:rPr>
              <a:t>method3</a:t>
            </a:r>
            <a:r>
              <a:rPr lang="en-US" sz="1400" dirty="0">
                <a:solidFill>
                  <a:srgbClr val="000000"/>
                </a:solidFill>
                <a:latin typeface="DejaVuSansMono-Bold"/>
                <a:cs typeface="Helvetica" panose="020B0604020202020204" pitchFamily="34" charset="0"/>
              </a:rPr>
              <a:t> </a:t>
            </a:r>
            <a:r>
              <a:rPr lang="en-US" sz="1400" i="1" dirty="0">
                <a:solidFill>
                  <a:srgbClr val="0F7C0F"/>
                </a:solidFill>
                <a:latin typeface="DejaVuSansMono-Bold"/>
                <a:cs typeface="Helvetica" panose="020B0604020202020204" pitchFamily="34" charset="0"/>
              </a:rPr>
              <a:t># will be 'private’</a:t>
            </a:r>
          </a:p>
          <a:p>
            <a:r>
              <a:rPr lang="es-CO" sz="1400" i="1" dirty="0">
                <a:solidFill>
                  <a:srgbClr val="0F7C0F"/>
                </a:solidFill>
                <a:latin typeface="DejaVuSansMono-Bold"/>
                <a:cs typeface="Helvetica" panose="020B0604020202020204" pitchFamily="34" charset="0"/>
              </a:rPr>
              <a:t>		#...</a:t>
            </a:r>
          </a:p>
          <a:p>
            <a:r>
              <a:rPr lang="es-CO" sz="1400" b="1" dirty="0">
                <a:solidFill>
                  <a:srgbClr val="91117D"/>
                </a:solidFill>
                <a:latin typeface="DejaVuSansMono-Bold"/>
                <a:cs typeface="Helvetica" panose="020B0604020202020204" pitchFamily="34" charset="0"/>
              </a:rPr>
              <a:t>	</a:t>
            </a:r>
            <a:r>
              <a:rPr lang="es-CO" sz="1400" b="1" dirty="0" err="1">
                <a:solidFill>
                  <a:srgbClr val="91117D"/>
                </a:solidFill>
                <a:latin typeface="DejaVuSansMono-Bold"/>
                <a:cs typeface="Helvetica" panose="020B0604020202020204" pitchFamily="34" charset="0"/>
              </a:rPr>
              <a:t>end</a:t>
            </a:r>
            <a:r>
              <a:rPr lang="es-CO" sz="1400" b="1" dirty="0">
                <a:solidFill>
                  <a:srgbClr val="91117D"/>
                </a:solidFill>
                <a:latin typeface="DejaVuSansMono-Bold"/>
                <a:cs typeface="Helvetica" panose="020B0604020202020204" pitchFamily="34" charset="0"/>
              </a:rPr>
              <a:t> </a:t>
            </a:r>
            <a:r>
              <a:rPr lang="es-CO" sz="1400" b="1" dirty="0">
                <a:solidFill>
                  <a:srgbClr val="91117D"/>
                </a:solidFill>
                <a:highlight>
                  <a:srgbClr val="FFFF00"/>
                </a:highlight>
                <a:latin typeface="DejaVuSansMono-Bold"/>
                <a:cs typeface="Helvetica" panose="020B0604020202020204" pitchFamily="34" charset="0"/>
              </a:rPr>
              <a:t>…</a:t>
            </a:r>
          </a:p>
          <a:p>
            <a:r>
              <a:rPr lang="en-US" sz="1400" dirty="0">
                <a:solidFill>
                  <a:srgbClr val="000000"/>
                </a:solidFill>
                <a:latin typeface="DejaVuSansMono-Bold"/>
                <a:cs typeface="Helvetica" panose="020B0604020202020204" pitchFamily="34" charset="0"/>
              </a:rPr>
              <a:t>public </a:t>
            </a:r>
            <a:r>
              <a:rPr lang="en-US" sz="1400" i="1" dirty="0">
                <a:solidFill>
                  <a:srgbClr val="0F7C0F"/>
                </a:solidFill>
                <a:latin typeface="DejaVuSansMono-Bold"/>
                <a:cs typeface="Helvetica" panose="020B0604020202020204" pitchFamily="34" charset="0"/>
              </a:rPr>
              <a:t># subsequent methods will be 'public’</a:t>
            </a:r>
          </a:p>
          <a:p>
            <a:r>
              <a:rPr lang="en-US" sz="1400" b="1" dirty="0">
                <a:solidFill>
                  <a:srgbClr val="91117D"/>
                </a:solidFill>
                <a:latin typeface="DejaVuSansMono-Bold"/>
                <a:cs typeface="Helvetica" panose="020B0604020202020204" pitchFamily="34" charset="0"/>
              </a:rPr>
              <a:t>	def </a:t>
            </a:r>
            <a:r>
              <a:rPr lang="en-US" sz="1400" dirty="0" err="1">
                <a:solidFill>
                  <a:srgbClr val="000000"/>
                </a:solidFill>
                <a:latin typeface="DejaVuSansMono-Bold"/>
                <a:cs typeface="Helvetica" panose="020B0604020202020204" pitchFamily="34" charset="0"/>
              </a:rPr>
              <a:t>method4</a:t>
            </a:r>
            <a:r>
              <a:rPr lang="en-US" sz="1400" dirty="0">
                <a:solidFill>
                  <a:srgbClr val="000000"/>
                </a:solidFill>
                <a:latin typeface="DejaVuSansMono-Bold"/>
                <a:cs typeface="Helvetica" panose="020B0604020202020204" pitchFamily="34" charset="0"/>
              </a:rPr>
              <a:t> </a:t>
            </a:r>
            <a:r>
              <a:rPr lang="en-US" sz="1400" i="1" dirty="0">
                <a:solidFill>
                  <a:srgbClr val="0F7C0F"/>
                </a:solidFill>
                <a:latin typeface="DejaVuSansMono-Bold"/>
                <a:cs typeface="Helvetica" panose="020B0604020202020204" pitchFamily="34" charset="0"/>
              </a:rPr>
              <a:t># so this will be 'public’</a:t>
            </a:r>
          </a:p>
          <a:p>
            <a:r>
              <a:rPr lang="es-CO" sz="1400" i="1" dirty="0">
                <a:solidFill>
                  <a:srgbClr val="0F7C0F"/>
                </a:solidFill>
                <a:latin typeface="DejaVuSansMono-Bold"/>
                <a:cs typeface="Helvetica" panose="020B0604020202020204" pitchFamily="34" charset="0"/>
              </a:rPr>
              <a:t>		#...</a:t>
            </a:r>
          </a:p>
          <a:p>
            <a:r>
              <a:rPr lang="es-CO" sz="1400" b="1" dirty="0">
                <a:solidFill>
                  <a:srgbClr val="91117D"/>
                </a:solidFill>
                <a:latin typeface="DejaVuSansMono-Bold"/>
                <a:cs typeface="Helvetica" panose="020B0604020202020204" pitchFamily="34" charset="0"/>
              </a:rPr>
              <a:t>	</a:t>
            </a:r>
            <a:r>
              <a:rPr lang="es-CO" sz="1400" b="1" dirty="0" err="1">
                <a:solidFill>
                  <a:srgbClr val="91117D"/>
                </a:solidFill>
                <a:latin typeface="DejaVuSansMono-Bold"/>
                <a:cs typeface="Helvetica" panose="020B0604020202020204" pitchFamily="34" charset="0"/>
              </a:rPr>
              <a:t>end</a:t>
            </a:r>
            <a:r>
              <a:rPr lang="es-CO" sz="1400" b="1" dirty="0">
                <a:solidFill>
                  <a:srgbClr val="91117D"/>
                </a:solidFill>
                <a:latin typeface="DejaVuSansMono-Bold"/>
                <a:cs typeface="Helvetica" panose="020B0604020202020204" pitchFamily="34" charset="0"/>
              </a:rPr>
              <a:t> </a:t>
            </a:r>
            <a:r>
              <a:rPr lang="es-CO" sz="1400" b="1" dirty="0">
                <a:solidFill>
                  <a:srgbClr val="91117D"/>
                </a:solidFill>
                <a:highlight>
                  <a:srgbClr val="FFFF00"/>
                </a:highlight>
                <a:latin typeface="DejaVuSansMono-Bold"/>
                <a:cs typeface="Helvetica" panose="020B0604020202020204" pitchFamily="34" charset="0"/>
              </a:rPr>
              <a:t>…</a:t>
            </a:r>
          </a:p>
          <a:p>
            <a:r>
              <a:rPr lang="es-CO" sz="1400" b="1" dirty="0" err="1">
                <a:solidFill>
                  <a:srgbClr val="91117D"/>
                </a:solidFill>
                <a:latin typeface="DejaVuSansMono-Bold"/>
                <a:cs typeface="Helvetica" panose="020B0604020202020204" pitchFamily="34" charset="0"/>
              </a:rPr>
              <a:t>end</a:t>
            </a:r>
            <a:endParaRPr lang="es-CO" sz="1400" b="1" dirty="0">
              <a:solidFill>
                <a:srgbClr val="91117D"/>
              </a:solidFill>
              <a:latin typeface="DejaVuSansMono-Bold"/>
              <a:cs typeface="Helvetica" panose="020B0604020202020204" pitchFamily="34" charset="0"/>
            </a:endParaRPr>
          </a:p>
          <a:p>
            <a:endParaRPr lang="es-CO" dirty="0">
              <a:latin typeface="DejaVuSansMono-Bold"/>
              <a:cs typeface="Helvetica" panose="020B0604020202020204" pitchFamily="34" charset="0"/>
            </a:endParaRPr>
          </a:p>
        </p:txBody>
      </p:sp>
    </p:spTree>
    <p:extLst>
      <p:ext uri="{BB962C8B-B14F-4D97-AF65-F5344CB8AC3E}">
        <p14:creationId xmlns:p14="http://schemas.microsoft.com/office/powerpoint/2010/main" val="294961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2DA155-D49B-4D7C-956F-FAE72F64DA8F}"/>
              </a:ext>
            </a:extLst>
          </p:cNvPr>
          <p:cNvSpPr>
            <a:spLocks noGrp="1"/>
          </p:cNvSpPr>
          <p:nvPr>
            <p:ph type="title"/>
          </p:nvPr>
        </p:nvSpPr>
        <p:spPr/>
        <p:txBody>
          <a:bodyPr/>
          <a:lstStyle/>
          <a:p>
            <a:r>
              <a:rPr lang="es-CO" dirty="0" err="1">
                <a:latin typeface="Helvetica" panose="020B0604020202020204" pitchFamily="34" charset="0"/>
                <a:cs typeface="Helvetica" panose="020B0604020202020204" pitchFamily="34" charset="0"/>
              </a:rPr>
              <a:t>Specifying</a:t>
            </a:r>
            <a:r>
              <a:rPr lang="es-CO" dirty="0">
                <a:latin typeface="Helvetica" panose="020B0604020202020204" pitchFamily="34" charset="0"/>
                <a:cs typeface="Helvetica" panose="020B0604020202020204" pitchFamily="34" charset="0"/>
              </a:rPr>
              <a:t> Access Control</a:t>
            </a:r>
          </a:p>
        </p:txBody>
      </p:sp>
      <p:sp>
        <p:nvSpPr>
          <p:cNvPr id="3" name="Marcador de contenido 2">
            <a:extLst>
              <a:ext uri="{FF2B5EF4-FFF2-40B4-BE49-F238E27FC236}">
                <a16:creationId xmlns:a16="http://schemas.microsoft.com/office/drawing/2014/main" id="{449B66B6-1ECB-4F47-A32E-B9A61FC40EF5}"/>
              </a:ext>
            </a:extLst>
          </p:cNvPr>
          <p:cNvSpPr>
            <a:spLocks noGrp="1"/>
          </p:cNvSpPr>
          <p:nvPr>
            <p:ph idx="1"/>
          </p:nvPr>
        </p:nvSpPr>
        <p:spPr/>
        <p:txBody>
          <a:bodyPr/>
          <a:lstStyle/>
          <a:p>
            <a:r>
              <a:rPr lang="en-US" dirty="0">
                <a:latin typeface="Helvetica" panose="020B0604020202020204" pitchFamily="34" charset="0"/>
                <a:cs typeface="Helvetica" panose="020B0604020202020204" pitchFamily="34" charset="0"/>
              </a:rPr>
              <a:t>Alternatively, you can set access levels of named methods by listing them as arguments to </a:t>
            </a:r>
            <a:r>
              <a:rPr lang="es-CO" dirty="0" err="1">
                <a:latin typeface="Helvetica" panose="020B0604020202020204" pitchFamily="34" charset="0"/>
                <a:cs typeface="Helvetica" panose="020B0604020202020204" pitchFamily="34" charset="0"/>
              </a:rPr>
              <a:t>the</a:t>
            </a:r>
            <a:r>
              <a:rPr lang="es-CO" dirty="0">
                <a:latin typeface="Helvetica" panose="020B0604020202020204" pitchFamily="34" charset="0"/>
                <a:cs typeface="Helvetica" panose="020B0604020202020204" pitchFamily="34" charset="0"/>
              </a:rPr>
              <a:t> </a:t>
            </a:r>
            <a:r>
              <a:rPr lang="es-CO" dirty="0" err="1">
                <a:latin typeface="Helvetica" panose="020B0604020202020204" pitchFamily="34" charset="0"/>
                <a:cs typeface="Helvetica" panose="020B0604020202020204" pitchFamily="34" charset="0"/>
              </a:rPr>
              <a:t>access</a:t>
            </a:r>
            <a:r>
              <a:rPr lang="es-CO" dirty="0">
                <a:latin typeface="Helvetica" panose="020B0604020202020204" pitchFamily="34" charset="0"/>
                <a:cs typeface="Helvetica" panose="020B0604020202020204" pitchFamily="34" charset="0"/>
              </a:rPr>
              <a:t> control </a:t>
            </a:r>
            <a:r>
              <a:rPr lang="es-CO" dirty="0" err="1">
                <a:latin typeface="Helvetica" panose="020B0604020202020204" pitchFamily="34" charset="0"/>
                <a:cs typeface="Helvetica" panose="020B0604020202020204" pitchFamily="34" charset="0"/>
              </a:rPr>
              <a:t>functions</a:t>
            </a:r>
            <a:r>
              <a:rPr lang="es-CO" dirty="0">
                <a:latin typeface="Helvetica" panose="020B0604020202020204" pitchFamily="34" charset="0"/>
                <a:cs typeface="Helvetica" panose="020B0604020202020204" pitchFamily="34" charset="0"/>
              </a:rPr>
              <a:t>:</a:t>
            </a:r>
          </a:p>
        </p:txBody>
      </p:sp>
      <p:sp>
        <p:nvSpPr>
          <p:cNvPr id="4" name="Rectángulo 3">
            <a:extLst>
              <a:ext uri="{FF2B5EF4-FFF2-40B4-BE49-F238E27FC236}">
                <a16:creationId xmlns:a16="http://schemas.microsoft.com/office/drawing/2014/main" id="{61493322-229A-4BBD-8850-835F0842A9E3}"/>
              </a:ext>
            </a:extLst>
          </p:cNvPr>
          <p:cNvSpPr/>
          <p:nvPr/>
        </p:nvSpPr>
        <p:spPr>
          <a:xfrm>
            <a:off x="3048000" y="2767281"/>
            <a:ext cx="6096000" cy="3139321"/>
          </a:xfrm>
          <a:prstGeom prst="rect">
            <a:avLst/>
          </a:prstGeom>
        </p:spPr>
        <p:txBody>
          <a:bodyPr>
            <a:spAutoFit/>
          </a:bodyPr>
          <a:lstStyle/>
          <a:p>
            <a:r>
              <a:rPr lang="es-CO" b="1" dirty="0" err="1">
                <a:solidFill>
                  <a:srgbClr val="91117D"/>
                </a:solidFill>
                <a:latin typeface="DejaVuSansMono-Bold"/>
                <a:cs typeface="Helvetica" panose="020B0604020202020204" pitchFamily="34" charset="0"/>
              </a:rPr>
              <a:t>class</a:t>
            </a:r>
            <a:r>
              <a:rPr lang="es-CO" b="1" dirty="0">
                <a:solidFill>
                  <a:srgbClr val="91117D"/>
                </a:solidFill>
                <a:latin typeface="DejaVuSansMono-Bold"/>
                <a:cs typeface="Helvetica" panose="020B0604020202020204" pitchFamily="34" charset="0"/>
              </a:rPr>
              <a:t> </a:t>
            </a:r>
            <a:r>
              <a:rPr lang="es-CO" dirty="0" err="1">
                <a:solidFill>
                  <a:srgbClr val="000000"/>
                </a:solidFill>
                <a:latin typeface="DejaVuSansMono-Bold"/>
                <a:cs typeface="Helvetica" panose="020B0604020202020204" pitchFamily="34" charset="0"/>
              </a:rPr>
              <a:t>MyClass</a:t>
            </a:r>
            <a:endParaRPr lang="es-CO" dirty="0">
              <a:solidFill>
                <a:srgbClr val="000000"/>
              </a:solidFill>
              <a:latin typeface="DejaVuSansMono-Bold"/>
              <a:cs typeface="Helvetica" panose="020B0604020202020204" pitchFamily="34" charset="0"/>
            </a:endParaRPr>
          </a:p>
          <a:p>
            <a:r>
              <a:rPr lang="es-CO" b="1" dirty="0">
                <a:solidFill>
                  <a:srgbClr val="91117D"/>
                </a:solidFill>
                <a:latin typeface="DejaVuSansMono-Bold"/>
                <a:cs typeface="Helvetica" panose="020B0604020202020204" pitchFamily="34" charset="0"/>
              </a:rPr>
              <a:t>	</a:t>
            </a:r>
            <a:r>
              <a:rPr lang="es-CO" b="1" dirty="0" err="1">
                <a:solidFill>
                  <a:srgbClr val="91117D"/>
                </a:solidFill>
                <a:latin typeface="DejaVuSansMono-Bold"/>
                <a:cs typeface="Helvetica" panose="020B0604020202020204" pitchFamily="34" charset="0"/>
              </a:rPr>
              <a:t>def</a:t>
            </a:r>
            <a:r>
              <a:rPr lang="es-CO" b="1" dirty="0">
                <a:solidFill>
                  <a:srgbClr val="91117D"/>
                </a:solidFill>
                <a:latin typeface="DejaVuSansMono-Bold"/>
                <a:cs typeface="Helvetica" panose="020B0604020202020204" pitchFamily="34" charset="0"/>
              </a:rPr>
              <a:t> </a:t>
            </a:r>
            <a:r>
              <a:rPr lang="es-CO" dirty="0" err="1">
                <a:solidFill>
                  <a:srgbClr val="000000"/>
                </a:solidFill>
                <a:latin typeface="DejaVuSansMono-Bold"/>
                <a:cs typeface="Helvetica" panose="020B0604020202020204" pitchFamily="34" charset="0"/>
              </a:rPr>
              <a:t>method1</a:t>
            </a:r>
            <a:endParaRPr lang="es-CO" dirty="0">
              <a:solidFill>
                <a:srgbClr val="000000"/>
              </a:solidFill>
              <a:latin typeface="DejaVuSansMono-Bold"/>
              <a:cs typeface="Helvetica" panose="020B0604020202020204" pitchFamily="34" charset="0"/>
            </a:endParaRPr>
          </a:p>
          <a:p>
            <a:r>
              <a:rPr lang="es-CO" b="1" dirty="0">
                <a:solidFill>
                  <a:srgbClr val="91117D"/>
                </a:solidFill>
                <a:latin typeface="DejaVuSansMono-Bold"/>
                <a:cs typeface="Helvetica" panose="020B0604020202020204" pitchFamily="34" charset="0"/>
              </a:rPr>
              <a:t>	</a:t>
            </a:r>
            <a:r>
              <a:rPr lang="es-CO" b="1" dirty="0" err="1">
                <a:solidFill>
                  <a:srgbClr val="91117D"/>
                </a:solidFill>
                <a:latin typeface="DejaVuSansMono-Bold"/>
                <a:cs typeface="Helvetica" panose="020B0604020202020204" pitchFamily="34" charset="0"/>
              </a:rPr>
              <a:t>end</a:t>
            </a:r>
            <a:endParaRPr lang="es-CO" b="1" dirty="0">
              <a:solidFill>
                <a:srgbClr val="91117D"/>
              </a:solidFill>
              <a:latin typeface="DejaVuSansMono-Bold"/>
              <a:cs typeface="Helvetica" panose="020B0604020202020204" pitchFamily="34" charset="0"/>
            </a:endParaRPr>
          </a:p>
          <a:p>
            <a:r>
              <a:rPr lang="es-CO" b="1" dirty="0">
                <a:solidFill>
                  <a:srgbClr val="91117D"/>
                </a:solidFill>
                <a:latin typeface="DejaVuSansMono-Bold"/>
                <a:cs typeface="Helvetica" panose="020B0604020202020204" pitchFamily="34" charset="0"/>
              </a:rPr>
              <a:t>	</a:t>
            </a:r>
            <a:r>
              <a:rPr lang="es-CO" b="1" dirty="0" err="1">
                <a:solidFill>
                  <a:srgbClr val="91117D"/>
                </a:solidFill>
                <a:latin typeface="DejaVuSansMono-Bold"/>
                <a:cs typeface="Helvetica" panose="020B0604020202020204" pitchFamily="34" charset="0"/>
              </a:rPr>
              <a:t>def</a:t>
            </a:r>
            <a:r>
              <a:rPr lang="es-CO" b="1" dirty="0">
                <a:solidFill>
                  <a:srgbClr val="91117D"/>
                </a:solidFill>
                <a:latin typeface="DejaVuSansMono-Bold"/>
                <a:cs typeface="Helvetica" panose="020B0604020202020204" pitchFamily="34" charset="0"/>
              </a:rPr>
              <a:t> </a:t>
            </a:r>
            <a:r>
              <a:rPr lang="es-CO" dirty="0" err="1">
                <a:solidFill>
                  <a:srgbClr val="000000"/>
                </a:solidFill>
                <a:latin typeface="DejaVuSansMono-Bold"/>
                <a:cs typeface="Helvetica" panose="020B0604020202020204" pitchFamily="34" charset="0"/>
              </a:rPr>
              <a:t>method2</a:t>
            </a:r>
            <a:endParaRPr lang="es-CO" dirty="0">
              <a:solidFill>
                <a:srgbClr val="000000"/>
              </a:solidFill>
              <a:latin typeface="DejaVuSansMono-Bold"/>
              <a:cs typeface="Helvetica" panose="020B0604020202020204" pitchFamily="34" charset="0"/>
            </a:endParaRPr>
          </a:p>
          <a:p>
            <a:r>
              <a:rPr lang="es-CO" b="1" dirty="0">
                <a:solidFill>
                  <a:srgbClr val="91117D"/>
                </a:solidFill>
                <a:latin typeface="DejaVuSansMono-Bold"/>
                <a:cs typeface="Helvetica" panose="020B0604020202020204" pitchFamily="34" charset="0"/>
              </a:rPr>
              <a:t>	</a:t>
            </a:r>
            <a:r>
              <a:rPr lang="es-CO" b="1" dirty="0" err="1">
                <a:solidFill>
                  <a:srgbClr val="91117D"/>
                </a:solidFill>
                <a:latin typeface="DejaVuSansMono-Bold"/>
                <a:cs typeface="Helvetica" panose="020B0604020202020204" pitchFamily="34" charset="0"/>
              </a:rPr>
              <a:t>end</a:t>
            </a:r>
            <a:endParaRPr lang="es-CO" b="1" dirty="0">
              <a:solidFill>
                <a:srgbClr val="91117D"/>
              </a:solidFill>
              <a:latin typeface="DejaVuSansMono-Bold"/>
              <a:cs typeface="Helvetica" panose="020B0604020202020204" pitchFamily="34" charset="0"/>
            </a:endParaRPr>
          </a:p>
          <a:p>
            <a:r>
              <a:rPr lang="es-CO" i="1" dirty="0">
                <a:solidFill>
                  <a:srgbClr val="0F7C0F"/>
                </a:solidFill>
                <a:latin typeface="DejaVuSansMono-Bold"/>
                <a:cs typeface="Helvetica" panose="020B0604020202020204" pitchFamily="34" charset="0"/>
              </a:rPr>
              <a:t># ... and so </a:t>
            </a:r>
            <a:r>
              <a:rPr lang="es-CO" i="1" dirty="0" err="1">
                <a:solidFill>
                  <a:srgbClr val="0F7C0F"/>
                </a:solidFill>
                <a:latin typeface="DejaVuSansMono-Bold"/>
                <a:cs typeface="Helvetica" panose="020B0604020202020204" pitchFamily="34" charset="0"/>
              </a:rPr>
              <a:t>on</a:t>
            </a:r>
            <a:endParaRPr lang="es-CO" i="1" dirty="0">
              <a:solidFill>
                <a:srgbClr val="0F7C0F"/>
              </a:solidFill>
              <a:latin typeface="DejaVuSansMono-Bold"/>
              <a:cs typeface="Helvetica" panose="020B0604020202020204" pitchFamily="34" charset="0"/>
            </a:endParaRPr>
          </a:p>
          <a:p>
            <a:endParaRPr lang="es-CO" i="1" dirty="0">
              <a:solidFill>
                <a:srgbClr val="0F7C0F"/>
              </a:solidFill>
              <a:latin typeface="DejaVuSansMono-Bold"/>
              <a:cs typeface="Helvetica" panose="020B0604020202020204" pitchFamily="34" charset="0"/>
            </a:endParaRPr>
          </a:p>
          <a:p>
            <a:r>
              <a:rPr lang="es-CO" dirty="0">
                <a:solidFill>
                  <a:srgbClr val="000000"/>
                </a:solidFill>
                <a:latin typeface="DejaVuSansMono-Bold"/>
                <a:cs typeface="Helvetica" panose="020B0604020202020204" pitchFamily="34" charset="0"/>
              </a:rPr>
              <a:t>	</a:t>
            </a:r>
            <a:r>
              <a:rPr lang="es-CO" dirty="0" err="1">
                <a:solidFill>
                  <a:srgbClr val="000000"/>
                </a:solidFill>
                <a:latin typeface="DejaVuSansMono-Bold"/>
                <a:cs typeface="Helvetica" panose="020B0604020202020204" pitchFamily="34" charset="0"/>
              </a:rPr>
              <a:t>public</a:t>
            </a:r>
            <a:r>
              <a:rPr lang="es-CO" dirty="0">
                <a:solidFill>
                  <a:srgbClr val="000000"/>
                </a:solidFill>
                <a:latin typeface="DejaVuSansMono-Bold"/>
                <a:cs typeface="Helvetica" panose="020B0604020202020204" pitchFamily="34" charset="0"/>
              </a:rPr>
              <a:t> 		:</a:t>
            </a:r>
            <a:r>
              <a:rPr lang="es-CO" dirty="0" err="1">
                <a:solidFill>
                  <a:srgbClr val="000000"/>
                </a:solidFill>
                <a:latin typeface="DejaVuSansMono-Bold"/>
                <a:cs typeface="Helvetica" panose="020B0604020202020204" pitchFamily="34" charset="0"/>
              </a:rPr>
              <a:t>method1</a:t>
            </a:r>
            <a:r>
              <a:rPr lang="es-CO" dirty="0">
                <a:solidFill>
                  <a:srgbClr val="000000"/>
                </a:solidFill>
                <a:latin typeface="DejaVuSansMono-Bold"/>
                <a:cs typeface="Helvetica" panose="020B0604020202020204" pitchFamily="34" charset="0"/>
              </a:rPr>
              <a:t>, :</a:t>
            </a:r>
            <a:r>
              <a:rPr lang="es-CO" dirty="0" err="1">
                <a:solidFill>
                  <a:srgbClr val="000000"/>
                </a:solidFill>
                <a:latin typeface="DejaVuSansMono-Bold"/>
                <a:cs typeface="Helvetica" panose="020B0604020202020204" pitchFamily="34" charset="0"/>
              </a:rPr>
              <a:t>method4</a:t>
            </a:r>
            <a:endParaRPr lang="es-CO" dirty="0">
              <a:solidFill>
                <a:srgbClr val="000000"/>
              </a:solidFill>
              <a:latin typeface="DejaVuSansMono-Bold"/>
              <a:cs typeface="Helvetica" panose="020B0604020202020204" pitchFamily="34" charset="0"/>
            </a:endParaRPr>
          </a:p>
          <a:p>
            <a:r>
              <a:rPr lang="es-CO" dirty="0">
                <a:solidFill>
                  <a:srgbClr val="000000"/>
                </a:solidFill>
                <a:latin typeface="DejaVuSansMono-Bold"/>
                <a:cs typeface="Helvetica" panose="020B0604020202020204" pitchFamily="34" charset="0"/>
              </a:rPr>
              <a:t>	</a:t>
            </a:r>
            <a:r>
              <a:rPr lang="es-CO" dirty="0" err="1">
                <a:solidFill>
                  <a:srgbClr val="000000"/>
                </a:solidFill>
                <a:latin typeface="DejaVuSansMono-Bold"/>
                <a:cs typeface="Helvetica" panose="020B0604020202020204" pitchFamily="34" charset="0"/>
              </a:rPr>
              <a:t>protected</a:t>
            </a:r>
            <a:r>
              <a:rPr lang="es-CO" dirty="0">
                <a:solidFill>
                  <a:srgbClr val="000000"/>
                </a:solidFill>
                <a:latin typeface="DejaVuSansMono-Bold"/>
                <a:cs typeface="Helvetica" panose="020B0604020202020204" pitchFamily="34" charset="0"/>
              </a:rPr>
              <a:t> 	:</a:t>
            </a:r>
            <a:r>
              <a:rPr lang="es-CO" dirty="0" err="1">
                <a:solidFill>
                  <a:srgbClr val="000000"/>
                </a:solidFill>
                <a:latin typeface="DejaVuSansMono-Bold"/>
                <a:cs typeface="Helvetica" panose="020B0604020202020204" pitchFamily="34" charset="0"/>
              </a:rPr>
              <a:t>method2</a:t>
            </a:r>
            <a:endParaRPr lang="es-CO" dirty="0">
              <a:solidFill>
                <a:srgbClr val="000000"/>
              </a:solidFill>
              <a:latin typeface="DejaVuSansMono-Bold"/>
              <a:cs typeface="Helvetica" panose="020B0604020202020204" pitchFamily="34" charset="0"/>
            </a:endParaRPr>
          </a:p>
          <a:p>
            <a:r>
              <a:rPr lang="es-CO" dirty="0">
                <a:solidFill>
                  <a:srgbClr val="000000"/>
                </a:solidFill>
                <a:latin typeface="DejaVuSansMono-Bold"/>
                <a:cs typeface="Helvetica" panose="020B0604020202020204" pitchFamily="34" charset="0"/>
              </a:rPr>
              <a:t>	</a:t>
            </a:r>
            <a:r>
              <a:rPr lang="es-CO" dirty="0" err="1">
                <a:solidFill>
                  <a:srgbClr val="000000"/>
                </a:solidFill>
                <a:latin typeface="DejaVuSansMono-Bold"/>
                <a:cs typeface="Helvetica" panose="020B0604020202020204" pitchFamily="34" charset="0"/>
              </a:rPr>
              <a:t>private</a:t>
            </a:r>
            <a:r>
              <a:rPr lang="es-CO" dirty="0">
                <a:solidFill>
                  <a:srgbClr val="000000"/>
                </a:solidFill>
                <a:latin typeface="DejaVuSansMono-Bold"/>
                <a:cs typeface="Helvetica" panose="020B0604020202020204" pitchFamily="34" charset="0"/>
              </a:rPr>
              <a:t> 		:</a:t>
            </a:r>
            <a:r>
              <a:rPr lang="es-CO" dirty="0" err="1">
                <a:solidFill>
                  <a:srgbClr val="000000"/>
                </a:solidFill>
                <a:latin typeface="DejaVuSansMono-Bold"/>
                <a:cs typeface="Helvetica" panose="020B0604020202020204" pitchFamily="34" charset="0"/>
              </a:rPr>
              <a:t>method3</a:t>
            </a:r>
            <a:endParaRPr lang="es-CO" dirty="0">
              <a:solidFill>
                <a:srgbClr val="000000"/>
              </a:solidFill>
              <a:latin typeface="DejaVuSansMono-Bold"/>
              <a:cs typeface="Helvetica" panose="020B0604020202020204" pitchFamily="34" charset="0"/>
            </a:endParaRPr>
          </a:p>
          <a:p>
            <a:r>
              <a:rPr lang="es-CO" b="1" dirty="0" err="1">
                <a:solidFill>
                  <a:srgbClr val="91117D"/>
                </a:solidFill>
                <a:latin typeface="DejaVuSansMono-Bold"/>
                <a:cs typeface="Helvetica" panose="020B0604020202020204" pitchFamily="34" charset="0"/>
              </a:rPr>
              <a:t>end</a:t>
            </a:r>
            <a:endParaRPr lang="es-CO" dirty="0">
              <a:latin typeface="DejaVuSansMono-Bold"/>
              <a:cs typeface="Helvetica" panose="020B0604020202020204" pitchFamily="34" charset="0"/>
            </a:endParaRPr>
          </a:p>
        </p:txBody>
      </p:sp>
    </p:spTree>
    <p:extLst>
      <p:ext uri="{BB962C8B-B14F-4D97-AF65-F5344CB8AC3E}">
        <p14:creationId xmlns:p14="http://schemas.microsoft.com/office/powerpoint/2010/main" val="1230567726"/>
      </p:ext>
    </p:extLst>
  </p:cSld>
  <p:clrMapOvr>
    <a:masterClrMapping/>
  </p:clrMapOvr>
</p:sld>
</file>

<file path=ppt/theme/theme1.xml><?xml version="1.0" encoding="utf-8"?>
<a:theme xmlns:a="http://schemas.openxmlformats.org/drawingml/2006/main" name="Espiral">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4673</TotalTime>
  <Words>3855</Words>
  <Application>Microsoft Office PowerPoint</Application>
  <PresentationFormat>Panorámica</PresentationFormat>
  <Paragraphs>730</Paragraphs>
  <Slides>54</Slides>
  <Notes>0</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54</vt:i4>
      </vt:variant>
    </vt:vector>
  </HeadingPairs>
  <TitlesOfParts>
    <vt:vector size="65" baseType="lpstr">
      <vt:lpstr>Arial</vt:lpstr>
      <vt:lpstr>Century Gothic</vt:lpstr>
      <vt:lpstr>Consolas</vt:lpstr>
      <vt:lpstr>DejaVuSansMono</vt:lpstr>
      <vt:lpstr>DejaVuSansMono-Bold</vt:lpstr>
      <vt:lpstr>DejaVuSansMono-Oblique</vt:lpstr>
      <vt:lpstr>Helvetica</vt:lpstr>
      <vt:lpstr>MyriadPro-Regular</vt:lpstr>
      <vt:lpstr>PalatinoLinotype-Italic</vt:lpstr>
      <vt:lpstr>Wingdings 3</vt:lpstr>
      <vt:lpstr>Espiral</vt:lpstr>
      <vt:lpstr>     Ruby</vt:lpstr>
      <vt:lpstr>Ruby Is an Object-Oriented Language</vt:lpstr>
      <vt:lpstr>Classes, Objects, and Variables</vt:lpstr>
      <vt:lpstr>Classes, Objects, and Variables</vt:lpstr>
      <vt:lpstr>Objects and Attributes</vt:lpstr>
      <vt:lpstr>Virtual Attributes</vt:lpstr>
      <vt:lpstr>Access Control to the methods</vt:lpstr>
      <vt:lpstr>Specifying Access Control</vt:lpstr>
      <vt:lpstr>Specifying Access Control</vt:lpstr>
      <vt:lpstr>Variables</vt:lpstr>
      <vt:lpstr>Variables</vt:lpstr>
      <vt:lpstr>Variables</vt:lpstr>
      <vt:lpstr>Containers, Blocks, and Iterators</vt:lpstr>
      <vt:lpstr>Arrays</vt:lpstr>
      <vt:lpstr>Hashes</vt:lpstr>
      <vt:lpstr>Blocks and Iterators</vt:lpstr>
      <vt:lpstr>Blocks and Iterators</vt:lpstr>
      <vt:lpstr>Blocks and Iterators</vt:lpstr>
      <vt:lpstr>Blocks and Iterators</vt:lpstr>
      <vt:lpstr>Sharing Functionality: Inheritance, Modules, and Mixins</vt:lpstr>
      <vt:lpstr>Inheritance and Messages</vt:lpstr>
      <vt:lpstr>Inheritance and Messages</vt:lpstr>
      <vt:lpstr>Modules</vt:lpstr>
      <vt:lpstr>Namespaces</vt:lpstr>
      <vt:lpstr>Mixins</vt:lpstr>
      <vt:lpstr>Mixins</vt:lpstr>
      <vt:lpstr>Mixins</vt:lpstr>
      <vt:lpstr>Mixins</vt:lpstr>
      <vt:lpstr>Mixins</vt:lpstr>
      <vt:lpstr>Standard Types</vt:lpstr>
      <vt:lpstr>Numbers</vt:lpstr>
      <vt:lpstr>Numbers</vt:lpstr>
      <vt:lpstr>Numbers</vt:lpstr>
      <vt:lpstr>Strings</vt:lpstr>
      <vt:lpstr>Strings</vt:lpstr>
      <vt:lpstr>Ranges</vt:lpstr>
      <vt:lpstr>Ranges</vt:lpstr>
      <vt:lpstr>Regular Expressions</vt:lpstr>
      <vt:lpstr>Methods</vt:lpstr>
      <vt:lpstr>Methods</vt:lpstr>
      <vt:lpstr>Methods</vt:lpstr>
      <vt:lpstr>Methods</vt:lpstr>
      <vt:lpstr>Exceptions, catch, and throw</vt:lpstr>
      <vt:lpstr>Fibers, Threads, and Processes</vt:lpstr>
      <vt:lpstr>Fibers</vt:lpstr>
      <vt:lpstr>Multithreading</vt:lpstr>
      <vt:lpstr>Manipulating Threads</vt:lpstr>
      <vt:lpstr>Mutual Exclusion Multithreading </vt:lpstr>
      <vt:lpstr>Metaprogramming</vt:lpstr>
      <vt:lpstr>Metaprogramming</vt:lpstr>
      <vt:lpstr>Metaprogramming</vt:lpstr>
      <vt:lpstr>Reflection, ObjectSpace</vt:lpstr>
      <vt:lpstr>Reflection, ObjectSpace</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Ruby</dc:title>
  <dc:creator>Camilo</dc:creator>
  <cp:lastModifiedBy>Camilo</cp:lastModifiedBy>
  <cp:revision>332</cp:revision>
  <dcterms:created xsi:type="dcterms:W3CDTF">2018-05-14T23:30:30Z</dcterms:created>
  <dcterms:modified xsi:type="dcterms:W3CDTF">2018-06-01T15:59:33Z</dcterms:modified>
</cp:coreProperties>
</file>