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58" r:id="rId4"/>
    <p:sldId id="256"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t>Specifying</a:t>
            </a:r>
            <a:r>
              <a:rPr lang="es-CO" dirty="0"/>
              <a:t> Access Control</a:t>
            </a:r>
            <a:endParaRPr lang="es-CO" sz="2400" dirty="0"/>
          </a:p>
        </p:txBody>
      </p:sp>
      <p:sp>
        <p:nvSpPr>
          <p:cNvPr id="3" name="Marcador de contenido 2">
            <a:extLst>
              <a:ext uri="{FF2B5EF4-FFF2-40B4-BE49-F238E27FC236}">
                <a16:creationId xmlns:a16="http://schemas.microsoft.com/office/drawing/2014/main" id="{D60C7D71-147D-4542-9099-DB50A4891CEC}"/>
              </a:ext>
            </a:extLst>
          </p:cNvPr>
          <p:cNvSpPr>
            <a:spLocks noGrp="1"/>
          </p:cNvSpPr>
          <p:nvPr>
            <p:ph idx="1"/>
          </p:nvPr>
        </p:nvSpPr>
        <p:spPr/>
        <p:txBody>
          <a:bodyPr/>
          <a:lstStyle/>
          <a:p>
            <a:pPr marL="0" indent="0">
              <a:buNone/>
            </a:pPr>
            <a:endParaRPr lang="es-CO" dirty="0"/>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7182678" cy="4031873"/>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MyClass</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method1</a:t>
            </a:r>
            <a:r>
              <a:rPr lang="es-CO" sz="1400" dirty="0">
                <a:solidFill>
                  <a:srgbClr val="000000"/>
                </a:solidFill>
                <a:latin typeface="DejaVuSansMono"/>
              </a:rPr>
              <a:t> </a:t>
            </a:r>
            <a:r>
              <a:rPr lang="es-CO" sz="1400" i="1" dirty="0">
                <a:solidFill>
                  <a:srgbClr val="0F7C0F"/>
                </a:solidFill>
                <a:latin typeface="DejaVuSansMono-Oblique"/>
              </a:rPr>
              <a:t># default </a:t>
            </a:r>
            <a:r>
              <a:rPr lang="es-CO" sz="1400" i="1" dirty="0" err="1">
                <a:solidFill>
                  <a:srgbClr val="0F7C0F"/>
                </a:solidFill>
                <a:latin typeface="DejaVuSansMono-Oblique"/>
              </a:rPr>
              <a:t>is</a:t>
            </a:r>
            <a:r>
              <a:rPr lang="es-CO" sz="1400" i="1" dirty="0">
                <a:solidFill>
                  <a:srgbClr val="0F7C0F"/>
                </a:solidFill>
                <a:latin typeface="DejaVuSansMono-Oblique"/>
              </a:rPr>
              <a:t> '</a:t>
            </a:r>
            <a:r>
              <a:rPr lang="es-CO" sz="1400" i="1" dirty="0" err="1">
                <a:solidFill>
                  <a:srgbClr val="0F7C0F"/>
                </a:solidFill>
                <a:latin typeface="DejaVuSansMono-Oblique"/>
              </a:rPr>
              <a:t>public</a:t>
            </a:r>
            <a:r>
              <a:rPr lang="es-CO" sz="1400" i="1" dirty="0">
                <a:solidFill>
                  <a:srgbClr val="0F7C0F"/>
                </a:solidFill>
                <a:latin typeface="DejaVuSansMono-Oblique"/>
              </a:rPr>
              <a:t>’</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a:solidFill>
                  <a:srgbClr val="000000"/>
                </a:solidFill>
                <a:latin typeface="DejaVuSansMono"/>
              </a:rPr>
              <a:t>protected </a:t>
            </a:r>
            <a:r>
              <a:rPr lang="en-US" sz="1400" i="1" dirty="0">
                <a:solidFill>
                  <a:srgbClr val="0F7C0F"/>
                </a:solidFill>
                <a:latin typeface="DejaVuSansMono-Oblique"/>
              </a:rPr>
              <a:t># subsequent methods will be 'protected’</a:t>
            </a:r>
          </a:p>
          <a:p>
            <a:r>
              <a:rPr lang="en-US" sz="1400" b="1" dirty="0">
                <a:solidFill>
                  <a:srgbClr val="91117D"/>
                </a:solidFill>
                <a:latin typeface="DejaVuSansMono-Bold"/>
              </a:rPr>
              <a:t>	def </a:t>
            </a:r>
            <a:r>
              <a:rPr lang="en-US" sz="1400" dirty="0" err="1">
                <a:solidFill>
                  <a:srgbClr val="000000"/>
                </a:solidFill>
                <a:latin typeface="DejaVuSansMono"/>
              </a:rPr>
              <a:t>method2</a:t>
            </a:r>
            <a:r>
              <a:rPr lang="en-US" sz="1400" dirty="0">
                <a:solidFill>
                  <a:srgbClr val="000000"/>
                </a:solidFill>
                <a:latin typeface="DejaVuSansMono"/>
              </a:rPr>
              <a:t> </a:t>
            </a:r>
            <a:r>
              <a:rPr lang="en-US" sz="1400" i="1" dirty="0">
                <a:solidFill>
                  <a:srgbClr val="0F7C0F"/>
                </a:solidFill>
                <a:latin typeface="DejaVuSansMono-Oblique"/>
              </a:rPr>
              <a:t># will be 'protected’</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private </a:t>
            </a:r>
            <a:r>
              <a:rPr lang="en-US" sz="1400" i="1" dirty="0">
                <a:solidFill>
                  <a:srgbClr val="0F7C0F"/>
                </a:solidFill>
                <a:latin typeface="DejaVuSansMono-Oblique"/>
              </a:rPr>
              <a:t># subsequent methods will be 'private’</a:t>
            </a:r>
          </a:p>
          <a:p>
            <a:r>
              <a:rPr lang="en-US" sz="1400" b="1" dirty="0">
                <a:solidFill>
                  <a:srgbClr val="91117D"/>
                </a:solidFill>
                <a:latin typeface="DejaVuSansMono-Bold"/>
              </a:rPr>
              <a:t>	def </a:t>
            </a:r>
            <a:r>
              <a:rPr lang="en-US" sz="1400" dirty="0" err="1">
                <a:solidFill>
                  <a:srgbClr val="000000"/>
                </a:solidFill>
                <a:latin typeface="DejaVuSansMono"/>
              </a:rPr>
              <a:t>method3</a:t>
            </a:r>
            <a:r>
              <a:rPr lang="en-US" sz="1400" dirty="0">
                <a:solidFill>
                  <a:srgbClr val="000000"/>
                </a:solidFill>
                <a:latin typeface="DejaVuSansMono"/>
              </a:rPr>
              <a:t> </a:t>
            </a:r>
            <a:r>
              <a:rPr lang="en-US" sz="1400" i="1" dirty="0">
                <a:solidFill>
                  <a:srgbClr val="0F7C0F"/>
                </a:solidFill>
                <a:latin typeface="DejaVuSansMono-Oblique"/>
              </a:rPr>
              <a:t># will be 'private’</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public </a:t>
            </a:r>
            <a:r>
              <a:rPr lang="en-US" sz="1400" i="1" dirty="0">
                <a:solidFill>
                  <a:srgbClr val="0F7C0F"/>
                </a:solidFill>
                <a:latin typeface="DejaVuSansMono-Oblique"/>
              </a:rPr>
              <a:t># subsequent methods will be 'public’</a:t>
            </a:r>
          </a:p>
          <a:p>
            <a:r>
              <a:rPr lang="en-US" sz="1400" b="1" dirty="0">
                <a:solidFill>
                  <a:srgbClr val="91117D"/>
                </a:solidFill>
                <a:latin typeface="DejaVuSansMono-Bold"/>
              </a:rPr>
              <a:t>	def </a:t>
            </a:r>
            <a:r>
              <a:rPr lang="en-US" sz="1400" dirty="0" err="1">
                <a:solidFill>
                  <a:srgbClr val="000000"/>
                </a:solidFill>
                <a:latin typeface="DejaVuSansMono"/>
              </a:rPr>
              <a:t>method4</a:t>
            </a:r>
            <a:r>
              <a:rPr lang="en-US" sz="1400" dirty="0">
                <a:solidFill>
                  <a:srgbClr val="000000"/>
                </a:solidFill>
                <a:latin typeface="DejaVuSansMono"/>
              </a:rPr>
              <a:t> </a:t>
            </a:r>
            <a:r>
              <a:rPr lang="en-US" sz="1400" i="1" dirty="0">
                <a:solidFill>
                  <a:srgbClr val="0F7C0F"/>
                </a:solidFill>
                <a:latin typeface="DejaVuSansMono-Oblique"/>
              </a:rPr>
              <a:t># so this will be 'public’</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Tree>
    <p:extLst>
      <p:ext uri="{BB962C8B-B14F-4D97-AF65-F5344CB8AC3E}">
        <p14:creationId xmlns:p14="http://schemas.microsoft.com/office/powerpoint/2010/main" val="29496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t>Specifying</a:t>
            </a:r>
            <a:r>
              <a:rPr lang="es-CO" dirty="0"/>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solidFill>
                  <a:srgbClr val="000000"/>
                </a:solidFill>
                <a:latin typeface="PalatinoLinotype-Roman"/>
              </a:rPr>
              <a:t>Alternatively, you can set access levels of named methods by listing them as arguments to </a:t>
            </a:r>
            <a:r>
              <a:rPr lang="es-CO" dirty="0" err="1">
                <a:solidFill>
                  <a:srgbClr val="000000"/>
                </a:solidFill>
                <a:latin typeface="PalatinoLinotype-Roman"/>
              </a:rPr>
              <a:t>the</a:t>
            </a:r>
            <a:r>
              <a:rPr lang="es-CO" dirty="0">
                <a:solidFill>
                  <a:srgbClr val="000000"/>
                </a:solidFill>
                <a:latin typeface="PalatinoLinotype-Roman"/>
              </a:rPr>
              <a:t> </a:t>
            </a:r>
            <a:r>
              <a:rPr lang="es-CO" dirty="0" err="1">
                <a:solidFill>
                  <a:srgbClr val="000000"/>
                </a:solidFill>
                <a:latin typeface="PalatinoLinotype-Roman"/>
              </a:rPr>
              <a:t>access</a:t>
            </a:r>
            <a:r>
              <a:rPr lang="es-CO" dirty="0">
                <a:solidFill>
                  <a:srgbClr val="000000"/>
                </a:solidFill>
                <a:latin typeface="PalatinoLinotype-Roman"/>
              </a:rPr>
              <a:t> control </a:t>
            </a:r>
            <a:r>
              <a:rPr lang="es-CO" dirty="0" err="1">
                <a:solidFill>
                  <a:srgbClr val="000000"/>
                </a:solidFill>
                <a:latin typeface="PalatinoLinotype-Roman"/>
              </a:rPr>
              <a:t>functions</a:t>
            </a:r>
            <a:r>
              <a:rPr lang="es-CO" dirty="0">
                <a:solidFill>
                  <a:srgbClr val="000000"/>
                </a:solidFill>
                <a:latin typeface="PalatinoLinotype-Roman"/>
              </a:rPr>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MyClass</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method1</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method2</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i="1" dirty="0">
                <a:solidFill>
                  <a:srgbClr val="0F7C0F"/>
                </a:solidFill>
                <a:latin typeface="DejaVuSansMono-Oblique"/>
              </a:rPr>
              <a:t># ... and so </a:t>
            </a:r>
            <a:r>
              <a:rPr lang="es-CO" i="1" dirty="0" err="1">
                <a:solidFill>
                  <a:srgbClr val="0F7C0F"/>
                </a:solidFill>
                <a:latin typeface="DejaVuSansMono-Oblique"/>
              </a:rPr>
              <a:t>on</a:t>
            </a:r>
            <a:endParaRPr lang="es-CO" i="1" dirty="0">
              <a:solidFill>
                <a:srgbClr val="0F7C0F"/>
              </a:solidFill>
              <a:latin typeface="DejaVuSansMono-Oblique"/>
            </a:endParaRPr>
          </a:p>
          <a:p>
            <a:endParaRPr lang="es-CO" i="1" dirty="0">
              <a:solidFill>
                <a:srgbClr val="0F7C0F"/>
              </a:solidFill>
              <a:latin typeface="DejaVuSansMono-Oblique"/>
            </a:endParaRPr>
          </a:p>
          <a:p>
            <a:r>
              <a:rPr lang="es-CO" dirty="0">
                <a:solidFill>
                  <a:srgbClr val="000000"/>
                </a:solidFill>
                <a:latin typeface="DejaVuSansMono"/>
              </a:rPr>
              <a:t>	</a:t>
            </a:r>
            <a:r>
              <a:rPr lang="es-CO" dirty="0" err="1">
                <a:solidFill>
                  <a:srgbClr val="000000"/>
                </a:solidFill>
                <a:latin typeface="DejaVuSansMono"/>
              </a:rPr>
              <a:t>public</a:t>
            </a:r>
            <a:r>
              <a:rPr lang="es-CO" dirty="0">
                <a:solidFill>
                  <a:srgbClr val="000000"/>
                </a:solidFill>
                <a:latin typeface="DejaVuSansMono"/>
              </a:rPr>
              <a:t> 		:</a:t>
            </a:r>
            <a:r>
              <a:rPr lang="es-CO" dirty="0" err="1">
                <a:solidFill>
                  <a:srgbClr val="000000"/>
                </a:solidFill>
                <a:latin typeface="DejaVuSansMono"/>
              </a:rPr>
              <a:t>method1</a:t>
            </a:r>
            <a:r>
              <a:rPr lang="es-CO" dirty="0">
                <a:solidFill>
                  <a:srgbClr val="000000"/>
                </a:solidFill>
                <a:latin typeface="DejaVuSansMono"/>
              </a:rPr>
              <a:t>, :</a:t>
            </a:r>
            <a:r>
              <a:rPr lang="es-CO" dirty="0" err="1">
                <a:solidFill>
                  <a:srgbClr val="000000"/>
                </a:solidFill>
                <a:latin typeface="DejaVuSansMono"/>
              </a:rPr>
              <a:t>method4</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protected</a:t>
            </a:r>
            <a:r>
              <a:rPr lang="es-CO" dirty="0">
                <a:solidFill>
                  <a:srgbClr val="000000"/>
                </a:solidFill>
                <a:latin typeface="DejaVuSansMono"/>
              </a:rPr>
              <a:t> 	:</a:t>
            </a:r>
            <a:r>
              <a:rPr lang="es-CO" dirty="0" err="1">
                <a:solidFill>
                  <a:srgbClr val="000000"/>
                </a:solidFill>
                <a:latin typeface="DejaVuSansMono"/>
              </a:rPr>
              <a:t>method2</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private</a:t>
            </a:r>
            <a:r>
              <a:rPr lang="es-CO" dirty="0">
                <a:solidFill>
                  <a:srgbClr val="000000"/>
                </a:solidFill>
                <a:latin typeface="DejaVuSansMono"/>
              </a:rPr>
              <a:t> 		:</a:t>
            </a:r>
            <a:r>
              <a:rPr lang="es-CO" dirty="0" err="1">
                <a:solidFill>
                  <a:srgbClr val="000000"/>
                </a:solidFill>
                <a:latin typeface="DejaVuSansMono"/>
              </a:rPr>
              <a:t>method3</a:t>
            </a:r>
            <a:endParaRPr lang="es-CO" dirty="0">
              <a:solidFill>
                <a:srgbClr val="000000"/>
              </a:solidFill>
              <a:latin typeface="DejaVuSansMono"/>
            </a:endParaRPr>
          </a:p>
          <a:p>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23056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77500" lnSpcReduction="20000"/>
          </a:bodyPr>
          <a:lstStyle/>
          <a:p>
            <a:pPr marL="0" indent="0">
              <a:buNone/>
            </a:pPr>
            <a:r>
              <a:rPr lang="es-CO" dirty="0" err="1">
                <a:solidFill>
                  <a:srgbClr val="000000"/>
                </a:solidFill>
                <a:latin typeface="DejaVuSansMono"/>
              </a:rPr>
              <a:t>person</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n-US" dirty="0">
                <a:solidFill>
                  <a:srgbClr val="000000"/>
                </a:solidFill>
                <a:latin typeface="DejaVuSansMono"/>
              </a:rPr>
              <a:t>puts </a:t>
            </a:r>
            <a:r>
              <a:rPr lang="en-US" i="1" dirty="0">
                <a:solidFill>
                  <a:srgbClr val="191191"/>
                </a:solidFill>
                <a:latin typeface="DejaVuSansMono-Oblique"/>
              </a:rPr>
              <a:t>"The object in 'person' is a </a:t>
            </a:r>
            <a:r>
              <a:rPr lang="en-US" dirty="0">
                <a:solidFill>
                  <a:srgbClr val="000000"/>
                </a:solidFill>
                <a:latin typeface="DejaVuSansMono"/>
              </a:rPr>
              <a:t>#{</a:t>
            </a:r>
            <a:r>
              <a:rPr lang="en-US" dirty="0" err="1">
                <a:solidFill>
                  <a:srgbClr val="000000"/>
                </a:solidFill>
                <a:latin typeface="DejaVuSansMono"/>
              </a:rPr>
              <a:t>person.class</a:t>
            </a:r>
            <a:r>
              <a:rPr lang="en-US" dirty="0">
                <a:solidFill>
                  <a:srgbClr val="000000"/>
                </a:solidFill>
                <a:latin typeface="DejaVuSansMono"/>
              </a:rPr>
              <a:t>}</a:t>
            </a:r>
            <a:r>
              <a:rPr lang="en-US" i="1" dirty="0">
                <a:solidFill>
                  <a:srgbClr val="191191"/>
                </a:solidFill>
                <a:latin typeface="DejaVuSansMono-Oblique"/>
              </a:rPr>
              <a:t>"</a:t>
            </a:r>
          </a:p>
          <a:p>
            <a:pPr marL="0" indent="0">
              <a:buNone/>
            </a:pPr>
            <a:r>
              <a:rPr lang="en-US" dirty="0">
                <a:solidFill>
                  <a:srgbClr val="000000"/>
                </a:solidFill>
                <a:latin typeface="DejaVuSansMono"/>
              </a:rPr>
              <a:t>puts </a:t>
            </a:r>
            <a:r>
              <a:rPr lang="en-US" i="1" dirty="0">
                <a:solidFill>
                  <a:srgbClr val="191191"/>
                </a:solidFill>
                <a:latin typeface="DejaVuSansMono-Oblique"/>
              </a:rPr>
              <a:t>"The object has an id of </a:t>
            </a:r>
            <a:r>
              <a:rPr lang="en-US" dirty="0">
                <a:solidFill>
                  <a:srgbClr val="000000"/>
                </a:solidFill>
                <a:latin typeface="DejaVuSansMono"/>
              </a:rPr>
              <a:t>#{</a:t>
            </a:r>
            <a:r>
              <a:rPr lang="en-US" dirty="0" err="1">
                <a:solidFill>
                  <a:srgbClr val="000000"/>
                </a:solidFill>
                <a:latin typeface="DejaVuSansMono"/>
              </a:rPr>
              <a:t>person.object_id</a:t>
            </a:r>
            <a:r>
              <a:rPr lang="en-US" dirty="0">
                <a:solidFill>
                  <a:srgbClr val="000000"/>
                </a:solidFill>
                <a:latin typeface="DejaVuSansMono"/>
              </a:rPr>
              <a:t>}</a:t>
            </a:r>
            <a:r>
              <a:rPr lang="en-US" i="1" dirty="0">
                <a:solidFill>
                  <a:srgbClr val="191191"/>
                </a:solidFill>
                <a:latin typeface="DejaVuSansMono-Oblique"/>
              </a:rPr>
              <a:t>"</a:t>
            </a:r>
          </a:p>
          <a:p>
            <a:pPr marL="0" indent="0">
              <a:buNone/>
            </a:pPr>
            <a:r>
              <a:rPr lang="en-US" dirty="0">
                <a:solidFill>
                  <a:srgbClr val="000000"/>
                </a:solidFill>
                <a:latin typeface="DejaVuSansMono"/>
              </a:rPr>
              <a:t>puts </a:t>
            </a:r>
            <a:r>
              <a:rPr lang="en-US" i="1" dirty="0">
                <a:solidFill>
                  <a:srgbClr val="191191"/>
                </a:solidFill>
                <a:latin typeface="DejaVuSansMono-Oblique"/>
              </a:rPr>
              <a:t>"and a value of '</a:t>
            </a:r>
            <a:r>
              <a:rPr lang="en-US" dirty="0">
                <a:solidFill>
                  <a:srgbClr val="000000"/>
                </a:solidFill>
                <a:latin typeface="DejaVuSansMono"/>
              </a:rPr>
              <a:t>#{person}</a:t>
            </a:r>
            <a:r>
              <a:rPr lang="en-US"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n-US" dirty="0">
                <a:solidFill>
                  <a:srgbClr val="000000"/>
                </a:solidFill>
                <a:latin typeface="DejaVuSansMono"/>
              </a:rPr>
              <a:t>The object in 'person' is a String</a:t>
            </a:r>
          </a:p>
          <a:p>
            <a:pPr marL="0" indent="0">
              <a:buNone/>
            </a:pPr>
            <a:r>
              <a:rPr lang="en-US" dirty="0">
                <a:solidFill>
                  <a:srgbClr val="000000"/>
                </a:solidFill>
                <a:latin typeface="DejaVuSansMono"/>
              </a:rPr>
              <a:t>The object has an id of 70230663692980</a:t>
            </a:r>
          </a:p>
          <a:p>
            <a:pPr marL="0" indent="0">
              <a:buNone/>
            </a:pPr>
            <a:r>
              <a:rPr lang="en-US" dirty="0">
                <a:solidFill>
                  <a:srgbClr val="000000"/>
                </a:solidFill>
                <a:latin typeface="DejaVuSansMono"/>
              </a:rPr>
              <a:t>and a value of 'Tim’</a:t>
            </a:r>
          </a:p>
          <a:p>
            <a:r>
              <a:rPr lang="en-US" dirty="0"/>
              <a:t>On the first line, Ruby creates a new string object with the value Tim. A reference to this object is placed in the local variable person. A quick check shows that the variable has indeed taken on the personality of a string, with an object ID, a class, and a value.</a:t>
            </a:r>
          </a:p>
          <a:p>
            <a:r>
              <a:rPr lang="en-US" dirty="0"/>
              <a:t>So, is a variable an object? In Ruby, the answer is “no.” A variable is simply a reference to </a:t>
            </a:r>
            <a:r>
              <a:rPr lang="es-CO" dirty="0" err="1"/>
              <a:t>an</a:t>
            </a:r>
            <a:r>
              <a:rPr lang="es-CO" dirty="0"/>
              <a:t> </a:t>
            </a:r>
            <a:r>
              <a:rPr lang="es-CO" dirty="0" err="1"/>
              <a:t>object</a:t>
            </a:r>
            <a:r>
              <a:rPr lang="es-CO" dirty="0"/>
              <a:t>.</a:t>
            </a:r>
          </a:p>
        </p:txBody>
      </p:sp>
    </p:spTree>
    <p:extLst>
      <p:ext uri="{BB962C8B-B14F-4D97-AF65-F5344CB8AC3E}">
        <p14:creationId xmlns:p14="http://schemas.microsoft.com/office/powerpoint/2010/main" val="223843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t>Containers</a:t>
            </a:r>
            <a:r>
              <a:rPr lang="es-CO" dirty="0"/>
              <a:t>, Blocks, and </a:t>
            </a:r>
            <a:r>
              <a:rPr lang="es-CO" dirty="0" err="1"/>
              <a:t>Iterators</a:t>
            </a:r>
            <a:endParaRPr lang="es-CO" dirty="0"/>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t>Ruby comes with two built-in classes to handle these collections</a:t>
            </a:r>
            <a:r>
              <a:rPr lang="en-US" dirty="0">
                <a:solidFill>
                  <a:schemeClr val="accent1">
                    <a:lumMod val="60000"/>
                    <a:lumOff val="40000"/>
                  </a:schemeClr>
                </a:solidFill>
              </a:rPr>
              <a:t>: arrays and hashes</a:t>
            </a:r>
            <a:r>
              <a:rPr lang="en-US" dirty="0"/>
              <a:t>. Mastery of these two classes is key to being an effective Ruby programmer. This mastery may take some time, because both classes have large interfaces</a:t>
            </a:r>
          </a:p>
          <a:p>
            <a:r>
              <a:rPr lang="es-CO" dirty="0"/>
              <a:t>Ruby </a:t>
            </a:r>
            <a:r>
              <a:rPr lang="en-US" dirty="0"/>
              <a:t>also has a </a:t>
            </a:r>
            <a:r>
              <a:rPr lang="en-US" dirty="0">
                <a:solidFill>
                  <a:schemeClr val="accent1">
                    <a:lumMod val="60000"/>
                    <a:lumOff val="40000"/>
                  </a:schemeClr>
                </a:solidFill>
              </a:rPr>
              <a:t>block syntax </a:t>
            </a:r>
            <a:r>
              <a:rPr lang="en-US" dirty="0"/>
              <a:t>that lets you encapsulate chunks of code. When paired with collections, these blocks become powerful iterator constructs.  blocks and iterators.</a:t>
            </a:r>
          </a:p>
          <a:p>
            <a:endParaRPr lang="es-CO" dirty="0"/>
          </a:p>
        </p:txBody>
      </p:sp>
    </p:spTree>
    <p:extLst>
      <p:ext uri="{BB962C8B-B14F-4D97-AF65-F5344CB8AC3E}">
        <p14:creationId xmlns:p14="http://schemas.microsoft.com/office/powerpoint/2010/main" val="12711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t>Arrays</a:t>
            </a:r>
            <a:endParaRPr lang="es-CO" dirty="0"/>
          </a:p>
        </p:txBody>
      </p:sp>
      <p:sp>
        <p:nvSpPr>
          <p:cNvPr id="3" name="Marcador de contenido 2">
            <a:extLst>
              <a:ext uri="{FF2B5EF4-FFF2-40B4-BE49-F238E27FC236}">
                <a16:creationId xmlns:a16="http://schemas.microsoft.com/office/drawing/2014/main" id="{DA1911B7-106A-473E-8162-0FC81734D4DB}"/>
              </a:ext>
            </a:extLst>
          </p:cNvPr>
          <p:cNvSpPr>
            <a:spLocks noGrp="1"/>
          </p:cNvSpPr>
          <p:nvPr>
            <p:ph idx="1"/>
          </p:nvPr>
        </p:nvSpPr>
        <p:spPr/>
        <p:txBody>
          <a:bodyPr>
            <a:noAutofit/>
          </a:bodyPr>
          <a:lstStyle/>
          <a:p>
            <a:pPr marL="0" indent="0">
              <a:buNone/>
            </a:pPr>
            <a:endParaRPr lang="es-CO" sz="1200" dirty="0"/>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
              </a:rPr>
              <a:t>a = [ 3.14159, </a:t>
            </a:r>
            <a:r>
              <a:rPr lang="es-CO" i="1" dirty="0">
                <a:solidFill>
                  <a:srgbClr val="191191"/>
                </a:solidFill>
                <a:latin typeface="DejaVuSansMono-Oblique"/>
              </a:rPr>
              <a:t>"pie"</a:t>
            </a:r>
            <a:r>
              <a:rPr lang="es-CO" dirty="0">
                <a:solidFill>
                  <a:srgbClr val="000000"/>
                </a:solidFill>
                <a:latin typeface="DejaVuSansMono"/>
              </a:rPr>
              <a:t>, 99 ]</a:t>
            </a:r>
          </a:p>
          <a:p>
            <a:r>
              <a:rPr lang="es-CO" dirty="0" err="1">
                <a:solidFill>
                  <a:srgbClr val="000000"/>
                </a:solidFill>
                <a:latin typeface="DejaVuSansMono"/>
              </a:rPr>
              <a:t>a.class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a.length</a:t>
            </a:r>
            <a:r>
              <a:rPr lang="es-CO" dirty="0">
                <a:solidFill>
                  <a:srgbClr val="000000"/>
                </a:solidFill>
                <a:latin typeface="DejaVuSansMono"/>
              </a:rPr>
              <a:t> </a:t>
            </a:r>
            <a:r>
              <a:rPr lang="es-CO" i="1" dirty="0">
                <a:solidFill>
                  <a:srgbClr val="0F7C0F"/>
                </a:solidFill>
                <a:latin typeface="DejaVuSansMono-Oblique"/>
              </a:rPr>
              <a:t># =&gt; 3</a:t>
            </a:r>
          </a:p>
          <a:p>
            <a:r>
              <a:rPr lang="es-CO" dirty="0">
                <a:solidFill>
                  <a:srgbClr val="000000"/>
                </a:solidFill>
                <a:latin typeface="DejaVuSansMono"/>
              </a:rPr>
              <a:t>a[0] </a:t>
            </a:r>
            <a:r>
              <a:rPr lang="es-CO" i="1" dirty="0">
                <a:solidFill>
                  <a:srgbClr val="0F7C0F"/>
                </a:solidFill>
                <a:latin typeface="DejaVuSansMono-Oblique"/>
              </a:rPr>
              <a:t># =&gt; 3.14159</a:t>
            </a:r>
          </a:p>
          <a:p>
            <a:r>
              <a:rPr lang="es-CO" dirty="0">
                <a:solidFill>
                  <a:srgbClr val="000000"/>
                </a:solidFill>
                <a:latin typeface="DejaVuSansMono"/>
              </a:rPr>
              <a:t>a[1] </a:t>
            </a:r>
            <a:r>
              <a:rPr lang="es-CO" i="1" dirty="0">
                <a:solidFill>
                  <a:srgbClr val="0F7C0F"/>
                </a:solidFill>
                <a:latin typeface="DejaVuSansMono-Oblique"/>
              </a:rPr>
              <a:t># =&gt; "pie"</a:t>
            </a:r>
          </a:p>
          <a:p>
            <a:r>
              <a:rPr lang="es-CO" dirty="0">
                <a:solidFill>
                  <a:srgbClr val="000000"/>
                </a:solidFill>
                <a:latin typeface="DejaVuSansMono"/>
              </a:rPr>
              <a:t>a[2] </a:t>
            </a:r>
            <a:r>
              <a:rPr lang="es-CO" i="1" dirty="0">
                <a:solidFill>
                  <a:srgbClr val="0F7C0F"/>
                </a:solidFill>
                <a:latin typeface="DejaVuSansMono-Oblique"/>
              </a:rPr>
              <a:t># =&gt; 99</a:t>
            </a:r>
          </a:p>
          <a:p>
            <a:r>
              <a:rPr lang="es-CO" dirty="0">
                <a:solidFill>
                  <a:srgbClr val="000000"/>
                </a:solidFill>
                <a:latin typeface="DejaVuSansMono"/>
              </a:rPr>
              <a:t>a[3] </a:t>
            </a:r>
            <a:r>
              <a:rPr lang="es-CO" i="1" dirty="0">
                <a:solidFill>
                  <a:srgbClr val="0F7C0F"/>
                </a:solidFill>
                <a:latin typeface="DejaVuSansMono-Oblique"/>
              </a:rPr>
              <a:t># =&gt; </a:t>
            </a:r>
            <a:r>
              <a:rPr lang="es-CO" i="1" dirty="0" err="1">
                <a:solidFill>
                  <a:srgbClr val="0F7C0F"/>
                </a:solidFill>
                <a:latin typeface="DejaVuSansMono-Oblique"/>
              </a:rPr>
              <a:t>nil</a:t>
            </a:r>
            <a:endParaRPr lang="es-CO" i="1" dirty="0">
              <a:solidFill>
                <a:srgbClr val="0F7C0F"/>
              </a:solidFill>
              <a:latin typeface="DejaVuSansMono-Oblique"/>
            </a:endParaRPr>
          </a:p>
          <a:p>
            <a:r>
              <a:rPr lang="es-CO" dirty="0">
                <a:solidFill>
                  <a:srgbClr val="000000"/>
                </a:solidFill>
                <a:latin typeface="DejaVuSansMono"/>
              </a:rPr>
              <a:t>b = </a:t>
            </a:r>
            <a:r>
              <a:rPr lang="es-CO" dirty="0" err="1">
                <a:solidFill>
                  <a:srgbClr val="000000"/>
                </a:solidFill>
                <a:latin typeface="DejaVuSansMono"/>
              </a:rPr>
              <a:t>Array.new</a:t>
            </a:r>
            <a:endParaRPr lang="es-CO" dirty="0">
              <a:solidFill>
                <a:srgbClr val="000000"/>
              </a:solidFill>
              <a:latin typeface="DejaVuSansMono"/>
            </a:endParaRPr>
          </a:p>
          <a:p>
            <a:r>
              <a:rPr lang="es-CO" dirty="0" err="1">
                <a:solidFill>
                  <a:srgbClr val="000000"/>
                </a:solidFill>
                <a:latin typeface="DejaVuSansMono"/>
              </a:rPr>
              <a:t>b.class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b.length</a:t>
            </a:r>
            <a:r>
              <a:rPr lang="es-CO" dirty="0">
                <a:solidFill>
                  <a:srgbClr val="000000"/>
                </a:solidFill>
                <a:latin typeface="DejaVuSansMono"/>
              </a:rPr>
              <a:t> </a:t>
            </a:r>
            <a:r>
              <a:rPr lang="es-CO" i="1" dirty="0">
                <a:solidFill>
                  <a:srgbClr val="0F7C0F"/>
                </a:solidFill>
                <a:latin typeface="DejaVuSansMono-Oblique"/>
              </a:rPr>
              <a:t># =&gt; 0</a:t>
            </a:r>
          </a:p>
          <a:p>
            <a:r>
              <a:rPr lang="es-CO" dirty="0">
                <a:solidFill>
                  <a:srgbClr val="000000"/>
                </a:solidFill>
                <a:latin typeface="DejaVuSansMono"/>
              </a:rPr>
              <a:t>b[0] = </a:t>
            </a:r>
            <a:r>
              <a:rPr lang="es-CO" i="1" dirty="0">
                <a:solidFill>
                  <a:srgbClr val="191191"/>
                </a:solidFill>
                <a:latin typeface="DejaVuSansMono-Oblique"/>
              </a:rPr>
              <a:t>"</a:t>
            </a:r>
            <a:r>
              <a:rPr lang="es-CO" i="1" dirty="0" err="1">
                <a:solidFill>
                  <a:srgbClr val="191191"/>
                </a:solidFill>
                <a:latin typeface="DejaVuSansMono-Oblique"/>
              </a:rPr>
              <a:t>second</a:t>
            </a:r>
            <a:r>
              <a:rPr lang="es-CO" i="1" dirty="0">
                <a:solidFill>
                  <a:srgbClr val="191191"/>
                </a:solidFill>
                <a:latin typeface="DejaVuSansMono-Oblique"/>
              </a:rPr>
              <a:t>"</a:t>
            </a:r>
          </a:p>
          <a:p>
            <a:r>
              <a:rPr lang="es-CO" dirty="0">
                <a:solidFill>
                  <a:srgbClr val="000000"/>
                </a:solidFill>
                <a:latin typeface="DejaVuSansMono"/>
              </a:rPr>
              <a:t>b[1] = </a:t>
            </a:r>
            <a:r>
              <a:rPr lang="es-CO" i="1" dirty="0">
                <a:solidFill>
                  <a:srgbClr val="191191"/>
                </a:solidFill>
                <a:latin typeface="DejaVuSansMono-Oblique"/>
              </a:rPr>
              <a:t>"array"</a:t>
            </a:r>
          </a:p>
          <a:p>
            <a:r>
              <a:rPr lang="es-CO" dirty="0">
                <a:solidFill>
                  <a:srgbClr val="000000"/>
                </a:solidFill>
                <a:latin typeface="DejaVuSansMono"/>
              </a:rPr>
              <a:t>b </a:t>
            </a:r>
            <a:r>
              <a:rPr lang="es-CO" i="1" dirty="0">
                <a:solidFill>
                  <a:srgbClr val="0F7C0F"/>
                </a:solidFill>
                <a:latin typeface="DejaVuSansMono-Oblique"/>
              </a:rPr>
              <a:t># =&gt; ["</a:t>
            </a:r>
            <a:r>
              <a:rPr lang="es-CO" i="1" dirty="0" err="1">
                <a:solidFill>
                  <a:srgbClr val="0F7C0F"/>
                </a:solidFill>
                <a:latin typeface="DejaVuSansMono-Oblique"/>
              </a:rPr>
              <a:t>second</a:t>
            </a:r>
            <a:r>
              <a:rPr lang="es-CO" i="1" dirty="0">
                <a:solidFill>
                  <a:srgbClr val="0F7C0F"/>
                </a:solidFill>
                <a:latin typeface="DejaVuSansMono-Oblique"/>
              </a:rPr>
              <a:t>", "array"]</a:t>
            </a:r>
            <a:endParaRPr lang="es-CO" dirty="0"/>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
              </a:rPr>
              <a:t>a = [ 1, 3, 5, 7, 9 ]</a:t>
            </a:r>
          </a:p>
          <a:p>
            <a:r>
              <a:rPr lang="es-CO" sz="1400" dirty="0">
                <a:solidFill>
                  <a:srgbClr val="000000"/>
                </a:solidFill>
                <a:latin typeface="DejaVuSansMono"/>
              </a:rPr>
              <a:t>a[-1] </a:t>
            </a:r>
            <a:r>
              <a:rPr lang="es-CO" sz="1400" i="1" dirty="0">
                <a:solidFill>
                  <a:srgbClr val="0F7C0F"/>
                </a:solidFill>
                <a:latin typeface="DejaVuSansMono-Oblique"/>
              </a:rPr>
              <a:t># =&gt; 9</a:t>
            </a:r>
          </a:p>
          <a:p>
            <a:r>
              <a:rPr lang="es-CO" sz="1400" dirty="0">
                <a:solidFill>
                  <a:srgbClr val="000000"/>
                </a:solidFill>
                <a:latin typeface="DejaVuSansMono"/>
              </a:rPr>
              <a:t>a[-2] </a:t>
            </a:r>
            <a:r>
              <a:rPr lang="es-CO" sz="1400" i="1" dirty="0">
                <a:solidFill>
                  <a:srgbClr val="0F7C0F"/>
                </a:solidFill>
                <a:latin typeface="DejaVuSansMono-Oblique"/>
              </a:rPr>
              <a:t># =&gt; 7</a:t>
            </a:r>
          </a:p>
          <a:p>
            <a:r>
              <a:rPr lang="es-CO" sz="1400" dirty="0">
                <a:solidFill>
                  <a:srgbClr val="000000"/>
                </a:solidFill>
                <a:latin typeface="DejaVuSansMono"/>
              </a:rPr>
              <a:t>a[-99] </a:t>
            </a:r>
            <a:r>
              <a:rPr lang="es-CO" sz="1400" i="1" dirty="0">
                <a:solidFill>
                  <a:srgbClr val="0F7C0F"/>
                </a:solidFill>
                <a:latin typeface="DejaVuSansMono-Oblique"/>
              </a:rPr>
              <a:t># =&gt; </a:t>
            </a:r>
            <a:r>
              <a:rPr lang="es-CO" sz="1400" i="1" dirty="0" err="1">
                <a:solidFill>
                  <a:srgbClr val="0F7C0F"/>
                </a:solidFill>
                <a:latin typeface="DejaVuSansMono-Oblique"/>
              </a:rPr>
              <a:t>nil</a:t>
            </a:r>
            <a:endParaRPr lang="es-CO" sz="1400" dirty="0"/>
          </a:p>
        </p:txBody>
      </p:sp>
      <p:sp>
        <p:nvSpPr>
          <p:cNvPr id="7" name="Rectángulo 6">
            <a:extLst>
              <a:ext uri="{FF2B5EF4-FFF2-40B4-BE49-F238E27FC236}">
                <a16:creationId xmlns:a16="http://schemas.microsoft.com/office/drawing/2014/main" id="{1C3D5742-DAC8-4BE8-8238-7091929EC48F}"/>
              </a:ext>
            </a:extLst>
          </p:cNvPr>
          <p:cNvSpPr/>
          <p:nvPr/>
        </p:nvSpPr>
        <p:spPr>
          <a:xfrm>
            <a:off x="5654539" y="2161429"/>
            <a:ext cx="2932836" cy="738664"/>
          </a:xfrm>
          <a:prstGeom prst="rect">
            <a:avLst/>
          </a:prstGeom>
        </p:spPr>
        <p:txBody>
          <a:bodyPr wrap="square">
            <a:spAutoFit/>
          </a:bodyPr>
          <a:lstStyle/>
          <a:p>
            <a:r>
              <a:rPr lang="es-CO" sz="1400" dirty="0" err="1">
                <a:solidFill>
                  <a:schemeClr val="tx1">
                    <a:lumMod val="75000"/>
                    <a:lumOff val="25000"/>
                  </a:schemeClr>
                </a:solidFill>
              </a:rPr>
              <a:t>Index</a:t>
            </a:r>
            <a:r>
              <a:rPr lang="es-CO" sz="1400" dirty="0">
                <a:solidFill>
                  <a:schemeClr val="tx1">
                    <a:lumMod val="75000"/>
                    <a:lumOff val="25000"/>
                  </a:schemeClr>
                </a:solidFill>
              </a:rPr>
              <a:t> </a:t>
            </a:r>
            <a:r>
              <a:rPr lang="es-CO" sz="1400" dirty="0" err="1">
                <a:solidFill>
                  <a:schemeClr val="tx1">
                    <a:lumMod val="75000"/>
                    <a:lumOff val="25000"/>
                  </a:schemeClr>
                </a:solidFill>
              </a:rPr>
              <a:t>an</a:t>
            </a:r>
            <a:r>
              <a:rPr lang="es-CO" sz="1400" dirty="0">
                <a:solidFill>
                  <a:schemeClr val="tx1">
                    <a:lumMod val="75000"/>
                    <a:lumOff val="25000"/>
                  </a:schemeClr>
                </a:solidFill>
              </a:rPr>
              <a:t> array </a:t>
            </a:r>
            <a:r>
              <a:rPr lang="es-CO" sz="1400" dirty="0" err="1">
                <a:solidFill>
                  <a:schemeClr val="tx1">
                    <a:lumMod val="75000"/>
                    <a:lumOff val="25000"/>
                  </a:schemeClr>
                </a:solidFill>
              </a:rPr>
              <a:t>with</a:t>
            </a:r>
            <a:endParaRPr lang="es-CO" sz="1400" dirty="0">
              <a:solidFill>
                <a:schemeClr val="tx1">
                  <a:lumMod val="75000"/>
                  <a:lumOff val="25000"/>
                </a:schemeClr>
              </a:solidFill>
            </a:endParaRPr>
          </a:p>
          <a:p>
            <a:r>
              <a:rPr lang="en-US" sz="1400" dirty="0">
                <a:solidFill>
                  <a:schemeClr val="tx1">
                    <a:lumMod val="75000"/>
                    <a:lumOff val="25000"/>
                  </a:schemeClr>
                </a:solidFill>
              </a:rPr>
              <a:t>a negative integer, and it counts from the end.</a:t>
            </a:r>
            <a:endParaRPr lang="es-CO"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
              </a:rPr>
              <a:t>a = [ 1, 3, 5, 7, 9 ]</a:t>
            </a:r>
          </a:p>
          <a:p>
            <a:r>
              <a:rPr lang="pt-BR" sz="1400" dirty="0">
                <a:solidFill>
                  <a:srgbClr val="000000"/>
                </a:solidFill>
                <a:latin typeface="DejaVuSansMono"/>
              </a:rPr>
              <a:t>a[1, 3] </a:t>
            </a:r>
            <a:r>
              <a:rPr lang="pt-BR" sz="1400" i="1" dirty="0">
                <a:solidFill>
                  <a:srgbClr val="0F7C0F"/>
                </a:solidFill>
                <a:latin typeface="DejaVuSansMono-Oblique"/>
              </a:rPr>
              <a:t># =&gt; [3, 5, 7]</a:t>
            </a:r>
          </a:p>
          <a:p>
            <a:r>
              <a:rPr lang="es-CO" sz="1400" dirty="0">
                <a:solidFill>
                  <a:srgbClr val="000000"/>
                </a:solidFill>
                <a:latin typeface="DejaVuSansMono"/>
              </a:rPr>
              <a:t>a[3, 1] </a:t>
            </a:r>
            <a:r>
              <a:rPr lang="es-CO" sz="1400" i="1" dirty="0">
                <a:solidFill>
                  <a:srgbClr val="0F7C0F"/>
                </a:solidFill>
                <a:latin typeface="DejaVuSansMono-Oblique"/>
              </a:rPr>
              <a:t># =&gt; [7]</a:t>
            </a:r>
          </a:p>
          <a:p>
            <a:r>
              <a:rPr lang="pt-BR" sz="1400" dirty="0">
                <a:solidFill>
                  <a:srgbClr val="000000"/>
                </a:solidFill>
                <a:latin typeface="DejaVuSansMono"/>
              </a:rPr>
              <a:t>a[-3, 2] </a:t>
            </a:r>
            <a:r>
              <a:rPr lang="pt-BR" sz="1400" i="1" dirty="0">
                <a:solidFill>
                  <a:srgbClr val="0F7C0F"/>
                </a:solidFill>
                <a:latin typeface="DejaVuSansMono-Oblique"/>
              </a:rPr>
              <a:t># =&gt; [5, 7]</a:t>
            </a:r>
            <a:endParaRPr lang="es-CO" sz="1400" dirty="0"/>
          </a:p>
        </p:txBody>
      </p:sp>
      <p:sp>
        <p:nvSpPr>
          <p:cNvPr id="10" name="Rectángulo 9">
            <a:extLst>
              <a:ext uri="{FF2B5EF4-FFF2-40B4-BE49-F238E27FC236}">
                <a16:creationId xmlns:a16="http://schemas.microsoft.com/office/drawing/2014/main" id="{FB51BD90-F736-4E34-A3BB-27C4FC01449F}"/>
              </a:ext>
            </a:extLst>
          </p:cNvPr>
          <p:cNvSpPr/>
          <p:nvPr/>
        </p:nvSpPr>
        <p:spPr>
          <a:xfrm>
            <a:off x="5654539" y="3342161"/>
            <a:ext cx="2734088" cy="738664"/>
          </a:xfrm>
          <a:prstGeom prst="rect">
            <a:avLst/>
          </a:prstGeom>
        </p:spPr>
        <p:txBody>
          <a:bodyPr wrap="square">
            <a:spAutoFit/>
          </a:bodyPr>
          <a:lstStyle/>
          <a:p>
            <a:r>
              <a:rPr lang="en-US" sz="1400" dirty="0">
                <a:solidFill>
                  <a:schemeClr val="tx1">
                    <a:lumMod val="75000"/>
                    <a:lumOff val="25000"/>
                  </a:schemeClr>
                </a:solidFill>
              </a:rPr>
              <a:t>You can also index arrays with a pair of numbers, [</a:t>
            </a:r>
            <a:r>
              <a:rPr lang="en-US" sz="1400" dirty="0" err="1">
                <a:solidFill>
                  <a:schemeClr val="tx1">
                    <a:lumMod val="75000"/>
                    <a:lumOff val="25000"/>
                  </a:schemeClr>
                </a:solidFill>
              </a:rPr>
              <a:t>start,count</a:t>
            </a:r>
            <a:r>
              <a:rPr lang="en-US" sz="1400" dirty="0">
                <a:solidFill>
                  <a:schemeClr val="tx1">
                    <a:lumMod val="75000"/>
                    <a:lumOff val="25000"/>
                  </a:schemeClr>
                </a:solidFill>
              </a:rPr>
              <a:t>].</a:t>
            </a:r>
            <a:endParaRPr lang="es-CO" sz="1400" dirty="0">
              <a:solidFill>
                <a:schemeClr val="tx1">
                  <a:lumMod val="75000"/>
                  <a:lumOff val="25000"/>
                </a:schemeClr>
              </a:solidFill>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rPr>
              <a:t>form</a:t>
            </a:r>
            <a:r>
              <a:rPr lang="es-CO" sz="1400" dirty="0">
                <a:solidFill>
                  <a:schemeClr val="tx1">
                    <a:lumMod val="75000"/>
                    <a:lumOff val="25000"/>
                  </a:schemeClr>
                </a:solidFill>
              </a:rPr>
              <a:t> </a:t>
            </a:r>
            <a:r>
              <a:rPr lang="es-CO" sz="1400" dirty="0" err="1">
                <a:solidFill>
                  <a:schemeClr val="tx1">
                    <a:lumMod val="75000"/>
                    <a:lumOff val="25000"/>
                  </a:schemeClr>
                </a:solidFill>
              </a:rPr>
              <a:t>does</a:t>
            </a:r>
            <a:r>
              <a:rPr lang="es-CO" sz="1400" dirty="0">
                <a:solidFill>
                  <a:schemeClr val="tx1">
                    <a:lumMod val="75000"/>
                    <a:lumOff val="25000"/>
                  </a:schemeClr>
                </a:solidFill>
              </a:rPr>
              <a:t> </a:t>
            </a:r>
            <a:r>
              <a:rPr lang="es-CO" sz="1400" dirty="0" err="1">
                <a:solidFill>
                  <a:schemeClr val="tx1">
                    <a:lumMod val="75000"/>
                    <a:lumOff val="25000"/>
                  </a:schemeClr>
                </a:solidFill>
              </a:rPr>
              <a:t>not</a:t>
            </a:r>
            <a:r>
              <a:rPr lang="es-CO" sz="1400" dirty="0">
                <a:solidFill>
                  <a:schemeClr val="tx1">
                    <a:lumMod val="75000"/>
                    <a:lumOff val="25000"/>
                  </a:schemeClr>
                </a:solidFill>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
              </a:rPr>
              <a:t>a = [ 1, 3, 5, 7, 9 ]</a:t>
            </a:r>
          </a:p>
          <a:p>
            <a:r>
              <a:rPr lang="pt-BR" sz="1400" dirty="0">
                <a:solidFill>
                  <a:srgbClr val="000000"/>
                </a:solidFill>
                <a:latin typeface="DejaVuSansMono"/>
              </a:rPr>
              <a:t>a[1..3] </a:t>
            </a:r>
            <a:r>
              <a:rPr lang="pt-BR" sz="1400" i="1" dirty="0">
                <a:solidFill>
                  <a:srgbClr val="0F7C0F"/>
                </a:solidFill>
                <a:latin typeface="DejaVuSansMono-Oblique"/>
              </a:rPr>
              <a:t># =&gt; [3, 5, 7]</a:t>
            </a:r>
          </a:p>
          <a:p>
            <a:r>
              <a:rPr lang="pt-BR" sz="1400" dirty="0">
                <a:solidFill>
                  <a:srgbClr val="000000"/>
                </a:solidFill>
                <a:latin typeface="DejaVuSansMono"/>
              </a:rPr>
              <a:t>a[1...3] </a:t>
            </a:r>
            <a:r>
              <a:rPr lang="pt-BR" sz="1400" i="1" dirty="0">
                <a:solidFill>
                  <a:srgbClr val="0F7C0F"/>
                </a:solidFill>
                <a:latin typeface="DejaVuSansMono-Oblique"/>
              </a:rPr>
              <a:t># =&gt; [3, 5]</a:t>
            </a:r>
          </a:p>
          <a:p>
            <a:r>
              <a:rPr lang="es-CO" sz="1400" dirty="0">
                <a:solidFill>
                  <a:srgbClr val="000000"/>
                </a:solidFill>
                <a:latin typeface="DejaVuSansMono"/>
              </a:rPr>
              <a:t>a[3..3] </a:t>
            </a:r>
            <a:r>
              <a:rPr lang="es-CO" sz="1400" i="1" dirty="0">
                <a:solidFill>
                  <a:srgbClr val="0F7C0F"/>
                </a:solidFill>
                <a:latin typeface="DejaVuSansMono-Oblique"/>
              </a:rPr>
              <a:t># =&gt; [7]</a:t>
            </a:r>
          </a:p>
          <a:p>
            <a:r>
              <a:rPr lang="pt-BR" sz="1400" dirty="0">
                <a:solidFill>
                  <a:srgbClr val="000000"/>
                </a:solidFill>
                <a:latin typeface="DejaVuSansMono"/>
              </a:rPr>
              <a:t>a[-3..-1] </a:t>
            </a:r>
            <a:r>
              <a:rPr lang="pt-BR" sz="1400" i="1" dirty="0">
                <a:solidFill>
                  <a:srgbClr val="0F7C0F"/>
                </a:solidFill>
                <a:latin typeface="DejaVuSansMono-Oblique"/>
              </a:rPr>
              <a:t># =&gt; [5, 7, 9]</a:t>
            </a:r>
            <a:endParaRPr lang="es-CO" sz="1400" dirty="0"/>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PalatinoLinotype-Roman"/>
              </a:rPr>
              <a:t>*Arrays have a large number of other useful methods  </a:t>
            </a:r>
            <a:r>
              <a:rPr lang="es-CO" sz="1200" dirty="0"/>
              <a:t>(</a:t>
            </a:r>
            <a:r>
              <a:rPr lang="es-CO" sz="1200" dirty="0" err="1"/>
              <a:t>push</a:t>
            </a:r>
            <a:r>
              <a:rPr lang="es-CO" sz="1200" dirty="0"/>
              <a:t>, pop. shift, </a:t>
            </a:r>
            <a:r>
              <a:rPr lang="es-CO" sz="1200" dirty="0" err="1"/>
              <a:t>first</a:t>
            </a:r>
            <a:r>
              <a:rPr lang="es-CO" sz="1200" dirty="0"/>
              <a:t>, </a:t>
            </a:r>
            <a:r>
              <a:rPr lang="es-CO" sz="1200" dirty="0" err="1"/>
              <a:t>last</a:t>
            </a:r>
            <a:r>
              <a:rPr lang="es-CO" sz="1200" dirty="0"/>
              <a:t>) </a:t>
            </a:r>
          </a:p>
        </p:txBody>
      </p:sp>
    </p:spTree>
    <p:extLst>
      <p:ext uri="{BB962C8B-B14F-4D97-AF65-F5344CB8AC3E}">
        <p14:creationId xmlns:p14="http://schemas.microsoft.com/office/powerpoint/2010/main" val="392688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p:txBody>
          <a:bodyPr>
            <a:normAutofit lnSpcReduction="10000"/>
          </a:bodyPr>
          <a:lstStyle/>
          <a:p>
            <a:r>
              <a:rPr lang="en-US" dirty="0"/>
              <a:t>The example that follows uses hash literals—a list of </a:t>
            </a:r>
            <a:r>
              <a:rPr lang="en-US" i="1" dirty="0"/>
              <a:t>key value </a:t>
            </a:r>
            <a:r>
              <a:rPr lang="en-US" dirty="0"/>
              <a:t>pairs between braces:</a:t>
            </a:r>
          </a:p>
          <a:p>
            <a:pPr marL="0" indent="0">
              <a:buNone/>
            </a:pPr>
            <a:r>
              <a:rPr lang="en-US" dirty="0">
                <a:solidFill>
                  <a:srgbClr val="000000"/>
                </a:solidFill>
                <a:latin typeface="DejaVuSansMono"/>
              </a:rPr>
              <a:t>h = { dog: </a:t>
            </a:r>
            <a:r>
              <a:rPr lang="en-US" i="1" dirty="0">
                <a:solidFill>
                  <a:srgbClr val="191191"/>
                </a:solidFill>
                <a:latin typeface="DejaVuSansMono-Oblique"/>
              </a:rPr>
              <a:t>'canine'</a:t>
            </a:r>
            <a:r>
              <a:rPr lang="en-US" dirty="0">
                <a:solidFill>
                  <a:srgbClr val="000000"/>
                </a:solidFill>
                <a:latin typeface="DejaVuSansMono"/>
              </a:rPr>
              <a:t>, cat: </a:t>
            </a:r>
            <a:r>
              <a:rPr lang="en-US" i="1" dirty="0">
                <a:solidFill>
                  <a:srgbClr val="191191"/>
                </a:solidFill>
                <a:latin typeface="DejaVuSansMono-Oblique"/>
              </a:rPr>
              <a:t>'feline'</a:t>
            </a:r>
            <a:r>
              <a:rPr lang="en-US" dirty="0">
                <a:solidFill>
                  <a:srgbClr val="000000"/>
                </a:solidFill>
                <a:latin typeface="DejaVuSansMono"/>
              </a:rPr>
              <a:t>, donkey: </a:t>
            </a:r>
            <a:r>
              <a:rPr lang="en-US" i="1" dirty="0">
                <a:solidFill>
                  <a:srgbClr val="191191"/>
                </a:solidFill>
                <a:latin typeface="DejaVuSansMono-Oblique"/>
              </a:rPr>
              <a:t>'asinine’ </a:t>
            </a:r>
            <a:r>
              <a:rPr lang="en-US" dirty="0">
                <a:solidFill>
                  <a:srgbClr val="000000"/>
                </a:solidFill>
                <a:latin typeface="DejaVuSansMono"/>
              </a:rPr>
              <a:t>}</a:t>
            </a:r>
          </a:p>
          <a:p>
            <a:pPr marL="0" indent="0">
              <a:buNone/>
            </a:pPr>
            <a:r>
              <a:rPr lang="es-CO" dirty="0" err="1">
                <a:solidFill>
                  <a:srgbClr val="000000"/>
                </a:solidFill>
                <a:latin typeface="DejaVuSansMono"/>
              </a:rPr>
              <a:t>h.length</a:t>
            </a:r>
            <a:r>
              <a:rPr lang="es-CO" dirty="0">
                <a:solidFill>
                  <a:srgbClr val="000000"/>
                </a:solidFill>
                <a:latin typeface="DejaVuSansMono"/>
              </a:rPr>
              <a:t> </a:t>
            </a:r>
            <a:r>
              <a:rPr lang="es-CO" i="1" dirty="0">
                <a:solidFill>
                  <a:srgbClr val="0F7C0F"/>
                </a:solidFill>
                <a:latin typeface="DejaVuSansMono-Oblique"/>
              </a:rPr>
              <a:t># =&gt; 3</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dog</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canine</a:t>
            </a:r>
            <a:r>
              <a:rPr lang="es-CO" i="1" dirty="0">
                <a:solidFill>
                  <a:srgbClr val="0F7C0F"/>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cow</a:t>
            </a:r>
            <a:r>
              <a:rPr lang="es-CO" i="1" dirty="0">
                <a:solidFill>
                  <a:srgbClr val="191191"/>
                </a:solidFill>
                <a:latin typeface="DejaVuSansMono-Oblique"/>
              </a:rPr>
              <a:t>'</a:t>
            </a:r>
            <a:r>
              <a:rPr lang="es-CO" dirty="0">
                <a:solidFill>
                  <a:srgbClr val="000000"/>
                </a:solidFill>
                <a:latin typeface="DejaVuSansMono"/>
              </a:rPr>
              <a:t>] = </a:t>
            </a:r>
            <a:r>
              <a:rPr lang="es-CO" i="1" dirty="0">
                <a:solidFill>
                  <a:srgbClr val="191191"/>
                </a:solidFill>
                <a:latin typeface="DejaVuSansMono-Oblique"/>
              </a:rPr>
              <a:t>'</a:t>
            </a:r>
            <a:r>
              <a:rPr lang="es-CO" i="1" dirty="0" err="1">
                <a:solidFill>
                  <a:srgbClr val="191191"/>
                </a:solidFill>
                <a:latin typeface="DejaVuSansMono-Oblique"/>
              </a:rPr>
              <a:t>bovine</a:t>
            </a:r>
            <a:r>
              <a:rPr lang="es-CO" i="1" dirty="0">
                <a:solidFill>
                  <a:srgbClr val="191191"/>
                </a:solidFill>
                <a:latin typeface="DejaVuSansMono-Oblique"/>
              </a:rPr>
              <a:t>'</a:t>
            </a:r>
          </a:p>
          <a:p>
            <a:pPr marL="0" indent="0">
              <a:buNone/>
            </a:pPr>
            <a:r>
              <a:rPr lang="es-CO" dirty="0">
                <a:solidFill>
                  <a:srgbClr val="000000"/>
                </a:solidFill>
                <a:latin typeface="DejaVuSansMono"/>
              </a:rPr>
              <a:t>h[12] = </a:t>
            </a:r>
            <a:r>
              <a:rPr lang="es-CO" i="1" dirty="0">
                <a:solidFill>
                  <a:srgbClr val="191191"/>
                </a:solidFill>
                <a:latin typeface="DejaVuSansMono-Oblique"/>
              </a:rPr>
              <a:t>'</a:t>
            </a:r>
            <a:r>
              <a:rPr lang="es-CO" i="1" dirty="0" err="1">
                <a:solidFill>
                  <a:srgbClr val="191191"/>
                </a:solidFill>
                <a:latin typeface="DejaVuSansMono-Oblique"/>
              </a:rPr>
              <a:t>dodecine</a:t>
            </a:r>
            <a:r>
              <a:rPr lang="es-CO" i="1" dirty="0">
                <a:solidFill>
                  <a:srgbClr val="191191"/>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cat</a:t>
            </a:r>
            <a:r>
              <a:rPr lang="es-CO" i="1" dirty="0">
                <a:solidFill>
                  <a:srgbClr val="191191"/>
                </a:solidFill>
                <a:latin typeface="DejaVuSansMono-Oblique"/>
              </a:rPr>
              <a:t>'</a:t>
            </a:r>
            <a:r>
              <a:rPr lang="es-CO" dirty="0">
                <a:solidFill>
                  <a:srgbClr val="000000"/>
                </a:solidFill>
                <a:latin typeface="DejaVuSansMono"/>
              </a:rPr>
              <a:t>] = 99</a:t>
            </a:r>
          </a:p>
          <a:p>
            <a:pPr marL="0" indent="0">
              <a:buNone/>
            </a:pPr>
            <a:r>
              <a:rPr lang="en-US" dirty="0">
                <a:solidFill>
                  <a:srgbClr val="000000"/>
                </a:solidFill>
                <a:latin typeface="DejaVuSansMono"/>
              </a:rPr>
              <a:t>h </a:t>
            </a:r>
            <a:r>
              <a:rPr lang="en-US" i="1" dirty="0">
                <a:solidFill>
                  <a:srgbClr val="0F7C0F"/>
                </a:solidFill>
                <a:latin typeface="DejaVuSansMono-Oblique"/>
              </a:rPr>
              <a:t># =&gt; {"dog"=&gt;"canine", "cat"=&gt;99, "donkey"=&gt;"asinine", "cow"=&gt;"bovine",</a:t>
            </a:r>
          </a:p>
          <a:p>
            <a:pPr marL="0" indent="0">
              <a:buNone/>
            </a:pPr>
            <a:r>
              <a:rPr lang="es-CO" i="1" dirty="0">
                <a:solidFill>
                  <a:srgbClr val="0F7C0F"/>
                </a:solidFill>
                <a:latin typeface="DejaVuSansMono-Oblique"/>
              </a:rPr>
              <a:t># .. 12=&gt;"</a:t>
            </a:r>
            <a:r>
              <a:rPr lang="es-CO" i="1" dirty="0" err="1">
                <a:solidFill>
                  <a:srgbClr val="0F7C0F"/>
                </a:solidFill>
                <a:latin typeface="DejaVuSansMono-Oblique"/>
              </a:rPr>
              <a:t>dodecine</a:t>
            </a:r>
            <a:r>
              <a:rPr lang="es-CO" i="1" dirty="0">
                <a:solidFill>
                  <a:srgbClr val="0F7C0F"/>
                </a:solidFill>
                <a:latin typeface="DejaVuSansMono-Oblique"/>
              </a:rPr>
              <a:t>"}</a:t>
            </a:r>
            <a:endParaRPr lang="es-CO" dirty="0"/>
          </a:p>
        </p:txBody>
      </p:sp>
    </p:spTree>
    <p:extLst>
      <p:ext uri="{BB962C8B-B14F-4D97-AF65-F5344CB8AC3E}">
        <p14:creationId xmlns:p14="http://schemas.microsoft.com/office/powerpoint/2010/main" val="377140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t>This is an incredibly powerful feature. One of our reviewers commented at this point: “This is pretty interesting and important, so if you weren’t paying attention before, you should probably start now.” We’ d have to agree.</a:t>
            </a:r>
          </a:p>
          <a:p>
            <a:r>
              <a:rPr lang="en-US" dirty="0"/>
              <a:t>You can use code blocks to implement </a:t>
            </a:r>
            <a:r>
              <a:rPr lang="en-US" dirty="0">
                <a:solidFill>
                  <a:schemeClr val="accent1">
                    <a:lumMod val="60000"/>
                    <a:lumOff val="40000"/>
                  </a:schemeClr>
                </a:solidFill>
              </a:rPr>
              <a:t>callbacks</a:t>
            </a:r>
            <a:r>
              <a:rPr lang="en-US" dirty="0"/>
              <a:t> (but they’re simpler than Java’s anonymous inner classes), to pass around chunks of code (but they’re more flexible than C’s function pointers), and to implement iterators.</a:t>
            </a:r>
            <a:endParaRPr lang="es-CO" dirty="0"/>
          </a:p>
        </p:txBody>
      </p:sp>
    </p:spTree>
    <p:extLst>
      <p:ext uri="{BB962C8B-B14F-4D97-AF65-F5344CB8AC3E}">
        <p14:creationId xmlns:p14="http://schemas.microsoft.com/office/powerpoint/2010/main" val="298650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t>Code blocks are just chunks of code between </a:t>
            </a:r>
            <a:r>
              <a:rPr lang="en-US" dirty="0">
                <a:solidFill>
                  <a:schemeClr val="accent1">
                    <a:lumMod val="60000"/>
                    <a:lumOff val="40000"/>
                  </a:schemeClr>
                </a:solidFill>
              </a:rPr>
              <a:t>braces ({})</a:t>
            </a:r>
            <a:r>
              <a:rPr lang="en-US" dirty="0"/>
              <a:t> or between </a:t>
            </a:r>
            <a:r>
              <a:rPr lang="en-US" dirty="0">
                <a:solidFill>
                  <a:schemeClr val="accent1">
                    <a:lumMod val="60000"/>
                    <a:lumOff val="40000"/>
                  </a:schemeClr>
                </a:solidFill>
              </a:rPr>
              <a:t>do</a:t>
            </a:r>
            <a:r>
              <a:rPr lang="en-US" dirty="0"/>
              <a:t> and </a:t>
            </a:r>
            <a:r>
              <a:rPr lang="en-US" dirty="0">
                <a:solidFill>
                  <a:schemeClr val="accent1">
                    <a:lumMod val="60000"/>
                    <a:lumOff val="40000"/>
                  </a:schemeClr>
                </a:solidFill>
              </a:rPr>
              <a:t>end</a:t>
            </a:r>
            <a:r>
              <a:rPr lang="en-US" dirty="0"/>
              <a:t>. This is a code </a:t>
            </a:r>
            <a:r>
              <a:rPr lang="es-CO" dirty="0"/>
              <a:t>block:</a:t>
            </a:r>
          </a:p>
          <a:p>
            <a:pPr marL="0" indent="0">
              <a:buNone/>
            </a:pPr>
            <a:r>
              <a:rPr lang="es-CO" dirty="0">
                <a:solidFill>
                  <a:srgbClr val="000000"/>
                </a:solidFill>
                <a:latin typeface="DejaVuSansMono"/>
              </a:rPr>
              <a:t>	{ </a:t>
            </a: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 </a:t>
            </a:r>
            <a:r>
              <a:rPr lang="es-CO" dirty="0">
                <a:solidFill>
                  <a:srgbClr val="000000"/>
                </a:solidFill>
                <a:latin typeface="DejaVuSansMono"/>
              </a:rPr>
              <a:t>}</a:t>
            </a:r>
          </a:p>
          <a:p>
            <a:r>
              <a:rPr lang="en-US" sz="2000" dirty="0">
                <a:solidFill>
                  <a:srgbClr val="000000"/>
                </a:solidFill>
                <a:latin typeface="PalatinoLinotype-Roman"/>
              </a:rPr>
              <a:t>This is also a code block:</a:t>
            </a:r>
          </a:p>
          <a:p>
            <a:pPr marL="0" indent="0">
              <a:buNone/>
            </a:pPr>
            <a:r>
              <a:rPr lang="es-CO" b="1" dirty="0">
                <a:solidFill>
                  <a:srgbClr val="91117D"/>
                </a:solidFill>
                <a:latin typeface="DejaVuSansMono-Bold"/>
              </a:rPr>
              <a:t>do</a:t>
            </a:r>
          </a:p>
          <a:p>
            <a:pPr marL="0" indent="0">
              <a:buNone/>
            </a:pPr>
            <a:r>
              <a:rPr lang="es-CO" dirty="0">
                <a:solidFill>
                  <a:srgbClr val="000000"/>
                </a:solidFill>
                <a:latin typeface="DejaVuSansMono"/>
              </a:rPr>
              <a:t>	</a:t>
            </a:r>
            <a:r>
              <a:rPr lang="es-CO" dirty="0" err="1">
                <a:solidFill>
                  <a:srgbClr val="000000"/>
                </a:solidFill>
                <a:latin typeface="DejaVuSansMono"/>
              </a:rPr>
              <a:t>club.enroll</a:t>
            </a:r>
            <a:r>
              <a:rPr lang="es-CO" dirty="0">
                <a:solidFill>
                  <a:srgbClr val="000000"/>
                </a:solidFill>
                <a:latin typeface="DejaVuSansMono"/>
              </a:rPr>
              <a:t>(</a:t>
            </a:r>
            <a:r>
              <a:rPr lang="es-CO" dirty="0" err="1">
                <a:solidFill>
                  <a:srgbClr val="000000"/>
                </a:solidFill>
                <a:latin typeface="DejaVuSansMono"/>
              </a:rPr>
              <a:t>person</a:t>
            </a:r>
            <a:r>
              <a:rPr lang="es-CO" dirty="0">
                <a:solidFill>
                  <a:srgbClr val="000000"/>
                </a:solidFill>
                <a:latin typeface="DejaVuSansMono"/>
              </a:rPr>
              <a:t>)</a:t>
            </a:r>
          </a:p>
          <a:p>
            <a:pPr marL="0" indent="0">
              <a:buNone/>
            </a:pPr>
            <a:r>
              <a:rPr lang="es-CO" dirty="0">
                <a:solidFill>
                  <a:srgbClr val="000000"/>
                </a:solidFill>
                <a:latin typeface="DejaVuSansMono"/>
              </a:rPr>
              <a:t>	</a:t>
            </a:r>
            <a:r>
              <a:rPr lang="es-CO" dirty="0" err="1">
                <a:solidFill>
                  <a:srgbClr val="000000"/>
                </a:solidFill>
                <a:latin typeface="DejaVuSansMono"/>
              </a:rPr>
              <a:t>person.socialize</a:t>
            </a:r>
            <a:endParaRPr lang="es-CO" dirty="0">
              <a:solidFill>
                <a:srgbClr val="000000"/>
              </a:solidFill>
              <a:latin typeface="DejaVuSansMono"/>
            </a:endParaRPr>
          </a:p>
          <a:p>
            <a:pPr marL="0" indent="0">
              <a:buNone/>
            </a:pPr>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91168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568BC-32B9-494B-A8D0-C1E3C791F89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C9B81B95-ACC6-4824-93C1-420BCBD23777}"/>
              </a:ext>
            </a:extLst>
          </p:cNvPr>
          <p:cNvSpPr>
            <a:spLocks noGrp="1"/>
          </p:cNvSpPr>
          <p:nvPr>
            <p:ph idx="1"/>
          </p:nvPr>
        </p:nvSpPr>
        <p:spPr/>
        <p:txBody>
          <a:bodyPr>
            <a:normAutofit fontScale="25000" lnSpcReduction="20000"/>
          </a:bodyPr>
          <a:lstStyle/>
          <a:p>
            <a:r>
              <a:rPr lang="en-US" dirty="0"/>
              <a:t>Part I — Facets of Ruby</a:t>
            </a:r>
          </a:p>
          <a:p>
            <a:r>
              <a:rPr lang="es-CO" b="1" dirty="0"/>
              <a:t>1. </a:t>
            </a:r>
            <a:r>
              <a:rPr lang="es-CO" b="1" dirty="0" err="1"/>
              <a:t>Getting</a:t>
            </a:r>
            <a:r>
              <a:rPr lang="es-CO" b="1" dirty="0"/>
              <a:t> </a:t>
            </a:r>
            <a:r>
              <a:rPr lang="es-CO" b="1" dirty="0" err="1"/>
              <a:t>Started</a:t>
            </a:r>
            <a:r>
              <a:rPr lang="es-CO" b="1" dirty="0"/>
              <a:t> . . . . . . . . . . . . . . 3</a:t>
            </a:r>
          </a:p>
          <a:p>
            <a:r>
              <a:rPr lang="en-US" dirty="0"/>
              <a:t>1.1 The Command Prompt 3</a:t>
            </a:r>
          </a:p>
          <a:p>
            <a:r>
              <a:rPr lang="es-CO" dirty="0"/>
              <a:t>1.2 </a:t>
            </a:r>
            <a:r>
              <a:rPr lang="es-CO" dirty="0" err="1"/>
              <a:t>Installing</a:t>
            </a:r>
            <a:r>
              <a:rPr lang="es-CO" dirty="0"/>
              <a:t> Ruby 5</a:t>
            </a:r>
          </a:p>
          <a:p>
            <a:r>
              <a:rPr lang="es-CO" dirty="0"/>
              <a:t>1.3 Running Ruby 9</a:t>
            </a:r>
          </a:p>
          <a:p>
            <a:r>
              <a:rPr lang="en-US" dirty="0"/>
              <a:t>1.4 Ruby Documentation: </a:t>
            </a:r>
            <a:r>
              <a:rPr lang="en-US" dirty="0" err="1"/>
              <a:t>RDoc</a:t>
            </a:r>
            <a:r>
              <a:rPr lang="en-US" dirty="0"/>
              <a:t> and </a:t>
            </a:r>
            <a:r>
              <a:rPr lang="en-US" dirty="0" err="1"/>
              <a:t>ri</a:t>
            </a:r>
            <a:r>
              <a:rPr lang="en-US" dirty="0"/>
              <a:t> 11</a:t>
            </a:r>
          </a:p>
          <a:p>
            <a:r>
              <a:rPr lang="es-CO" b="1" dirty="0"/>
              <a:t>2. </a:t>
            </a:r>
            <a:r>
              <a:rPr lang="es-CO" b="1" dirty="0" err="1"/>
              <a:t>Ruby.new</a:t>
            </a:r>
            <a:r>
              <a:rPr lang="es-CO" b="1" dirty="0"/>
              <a:t> . . . . . . . . . . . . . . . 15</a:t>
            </a:r>
          </a:p>
          <a:p>
            <a:r>
              <a:rPr lang="en-US" dirty="0"/>
              <a:t>2.1 Ruby Is an Object-Oriented Language 15</a:t>
            </a:r>
          </a:p>
          <a:p>
            <a:r>
              <a:rPr lang="en-US" dirty="0"/>
              <a:t>2.2 Some Basic Ruby 17</a:t>
            </a:r>
          </a:p>
          <a:p>
            <a:r>
              <a:rPr lang="en-US" dirty="0"/>
              <a:t>2.3 Arrays and Hashes 20</a:t>
            </a:r>
          </a:p>
          <a:p>
            <a:r>
              <a:rPr lang="es-CO" dirty="0"/>
              <a:t>2.4 Symbols 21</a:t>
            </a:r>
          </a:p>
          <a:p>
            <a:r>
              <a:rPr lang="es-CO" dirty="0"/>
              <a:t>2.5 Control </a:t>
            </a:r>
            <a:r>
              <a:rPr lang="es-CO" dirty="0" err="1"/>
              <a:t>Structures</a:t>
            </a:r>
            <a:r>
              <a:rPr lang="es-CO" dirty="0"/>
              <a:t> 23</a:t>
            </a:r>
          </a:p>
          <a:p>
            <a:r>
              <a:rPr lang="es-CO" dirty="0"/>
              <a:t>2.6 Regular </a:t>
            </a:r>
            <a:r>
              <a:rPr lang="es-CO" dirty="0" err="1"/>
              <a:t>Expressions</a:t>
            </a:r>
            <a:r>
              <a:rPr lang="es-CO" dirty="0"/>
              <a:t> 24</a:t>
            </a:r>
          </a:p>
          <a:p>
            <a:r>
              <a:rPr lang="en-US" dirty="0"/>
              <a:t>2.7 Blocks and Iterators 25</a:t>
            </a:r>
          </a:p>
          <a:p>
            <a:r>
              <a:rPr lang="en-US" dirty="0"/>
              <a:t>2.8 Reading and ’</a:t>
            </a:r>
            <a:r>
              <a:rPr lang="en-US" dirty="0" err="1"/>
              <a:t>Riting</a:t>
            </a:r>
            <a:r>
              <a:rPr lang="en-US" dirty="0"/>
              <a:t> 27</a:t>
            </a:r>
          </a:p>
          <a:p>
            <a:r>
              <a:rPr lang="es-CO" dirty="0"/>
              <a:t>2.9 </a:t>
            </a:r>
            <a:r>
              <a:rPr lang="es-CO" dirty="0" err="1"/>
              <a:t>Command</a:t>
            </a:r>
            <a:r>
              <a:rPr lang="es-CO" dirty="0"/>
              <a:t>-Line </a:t>
            </a:r>
            <a:r>
              <a:rPr lang="es-CO" dirty="0" err="1"/>
              <a:t>Arguments</a:t>
            </a:r>
            <a:r>
              <a:rPr lang="es-CO" dirty="0"/>
              <a:t> 28</a:t>
            </a:r>
          </a:p>
          <a:p>
            <a:r>
              <a:rPr lang="en-US" dirty="0"/>
              <a:t>2.10 Onward and Upward 28</a:t>
            </a:r>
          </a:p>
          <a:p>
            <a:r>
              <a:rPr lang="en-US" b="1" dirty="0"/>
              <a:t>3. Classes, Objects, and Variables . . . . . . . . . . 29</a:t>
            </a:r>
          </a:p>
          <a:p>
            <a:r>
              <a:rPr lang="en-US" dirty="0"/>
              <a:t>3.1 Objects and Attributes 32</a:t>
            </a:r>
          </a:p>
          <a:p>
            <a:r>
              <a:rPr lang="en-US" dirty="0"/>
              <a:t>3.2 Classes Working with Other Classes 37</a:t>
            </a:r>
          </a:p>
          <a:p>
            <a:r>
              <a:rPr lang="es-CO" dirty="0"/>
              <a:t>3.3 Access Control 40</a:t>
            </a:r>
          </a:p>
          <a:p>
            <a:r>
              <a:rPr lang="es-CO" dirty="0"/>
              <a:t>3.4 Variables 43</a:t>
            </a:r>
          </a:p>
          <a:p>
            <a:r>
              <a:rPr lang="en-US" b="1" dirty="0"/>
              <a:t>4. Containers, Blocks, and Iterators . . . . . . . . . . 45</a:t>
            </a:r>
          </a:p>
          <a:p>
            <a:r>
              <a:rPr lang="es-CO" dirty="0"/>
              <a:t>4.1 </a:t>
            </a:r>
            <a:r>
              <a:rPr lang="es-CO" dirty="0" err="1"/>
              <a:t>Arrays</a:t>
            </a:r>
            <a:r>
              <a:rPr lang="es-CO" dirty="0"/>
              <a:t> 45</a:t>
            </a:r>
          </a:p>
          <a:p>
            <a:r>
              <a:rPr lang="es-CO" dirty="0"/>
              <a:t>4.2 Hashes 47</a:t>
            </a:r>
          </a:p>
          <a:p>
            <a:r>
              <a:rPr lang="en-US" dirty="0"/>
              <a:t>4.3 Blocks and Iterators 52</a:t>
            </a:r>
          </a:p>
          <a:p>
            <a:r>
              <a:rPr lang="es-CO" dirty="0"/>
              <a:t>4.4 </a:t>
            </a:r>
            <a:r>
              <a:rPr lang="es-CO" dirty="0" err="1"/>
              <a:t>Containers</a:t>
            </a:r>
            <a:r>
              <a:rPr lang="es-CO" dirty="0"/>
              <a:t> </a:t>
            </a:r>
            <a:r>
              <a:rPr lang="es-CO" dirty="0" err="1"/>
              <a:t>Everywhere</a:t>
            </a:r>
            <a:r>
              <a:rPr lang="es-CO" dirty="0"/>
              <a:t> 68</a:t>
            </a:r>
          </a:p>
          <a:p>
            <a:r>
              <a:rPr lang="en-US" b="1" dirty="0"/>
              <a:t>5. Sharing Functionality: Inheritance, Modules, and </a:t>
            </a:r>
            <a:r>
              <a:rPr lang="en-US" b="1" dirty="0" err="1"/>
              <a:t>Mixins</a:t>
            </a:r>
            <a:r>
              <a:rPr lang="en-US" b="1" dirty="0"/>
              <a:t> . . . . 69</a:t>
            </a:r>
          </a:p>
          <a:p>
            <a:r>
              <a:rPr lang="en-US" dirty="0"/>
              <a:t>5.1 Inheritance and Messages 69</a:t>
            </a:r>
          </a:p>
          <a:p>
            <a:r>
              <a:rPr lang="es-CO" dirty="0"/>
              <a:t>5.2 Modules 73</a:t>
            </a:r>
          </a:p>
          <a:p>
            <a:r>
              <a:rPr lang="es-CO" dirty="0"/>
              <a:t>5.3 </a:t>
            </a:r>
            <a:r>
              <a:rPr lang="es-CO" dirty="0" err="1"/>
              <a:t>Mixins</a:t>
            </a:r>
            <a:r>
              <a:rPr lang="es-CO" dirty="0"/>
              <a:t> 75</a:t>
            </a:r>
          </a:p>
          <a:p>
            <a:r>
              <a:rPr lang="en-US" dirty="0"/>
              <a:t>5.4 Iterators and the Enumerable Module 77</a:t>
            </a:r>
          </a:p>
          <a:p>
            <a:r>
              <a:rPr lang="es-CO" dirty="0"/>
              <a:t>5.5 </a:t>
            </a:r>
            <a:r>
              <a:rPr lang="es-CO" dirty="0" err="1"/>
              <a:t>Composing</a:t>
            </a:r>
            <a:r>
              <a:rPr lang="es-CO" dirty="0"/>
              <a:t> Modules 77</a:t>
            </a:r>
          </a:p>
          <a:p>
            <a:r>
              <a:rPr lang="en-US" dirty="0"/>
              <a:t>5.6 Inheritance, </a:t>
            </a:r>
            <a:r>
              <a:rPr lang="en-US" dirty="0" err="1"/>
              <a:t>Mixins</a:t>
            </a:r>
            <a:r>
              <a:rPr lang="en-US" dirty="0"/>
              <a:t>, and Design 80</a:t>
            </a:r>
          </a:p>
          <a:p>
            <a:r>
              <a:rPr lang="es-CO" b="1" dirty="0"/>
              <a:t>6. Standard </a:t>
            </a:r>
            <a:r>
              <a:rPr lang="es-CO" b="1" dirty="0" err="1"/>
              <a:t>Types</a:t>
            </a:r>
            <a:r>
              <a:rPr lang="es-CO" b="1" dirty="0"/>
              <a:t> . . . . . . . . . . . . . . 83</a:t>
            </a:r>
          </a:p>
          <a:p>
            <a:r>
              <a:rPr lang="es-CO" dirty="0"/>
              <a:t>6.1 </a:t>
            </a:r>
            <a:r>
              <a:rPr lang="es-CO" dirty="0" err="1"/>
              <a:t>Numbers</a:t>
            </a:r>
            <a:r>
              <a:rPr lang="es-CO" dirty="0"/>
              <a:t> 83</a:t>
            </a:r>
          </a:p>
          <a:p>
            <a:r>
              <a:rPr lang="es-CO" dirty="0"/>
              <a:t>6.2 </a:t>
            </a:r>
            <a:r>
              <a:rPr lang="es-CO" dirty="0" err="1"/>
              <a:t>Strings</a:t>
            </a:r>
            <a:r>
              <a:rPr lang="es-CO" dirty="0"/>
              <a:t> 86</a:t>
            </a:r>
          </a:p>
          <a:p>
            <a:r>
              <a:rPr lang="es-CO" dirty="0"/>
              <a:t>6.3 </a:t>
            </a:r>
            <a:r>
              <a:rPr lang="es-CO" dirty="0" err="1"/>
              <a:t>Ranges</a:t>
            </a:r>
            <a:r>
              <a:rPr lang="es-CO" dirty="0"/>
              <a:t> 90</a:t>
            </a:r>
          </a:p>
          <a:p>
            <a:r>
              <a:rPr lang="es-CO" b="1" dirty="0"/>
              <a:t>7. Regular </a:t>
            </a:r>
            <a:r>
              <a:rPr lang="es-CO" b="1" dirty="0" err="1"/>
              <a:t>Expressions</a:t>
            </a:r>
            <a:r>
              <a:rPr lang="es-CO" b="1" dirty="0"/>
              <a:t> . . . . . . . . . . . . . 93</a:t>
            </a:r>
          </a:p>
          <a:p>
            <a:r>
              <a:rPr lang="en-US" dirty="0"/>
              <a:t>7.1 What Regular Expressions Let You Do 93</a:t>
            </a:r>
          </a:p>
          <a:p>
            <a:r>
              <a:rPr lang="es-CO" dirty="0"/>
              <a:t>7.2 </a:t>
            </a:r>
            <a:r>
              <a:rPr lang="es-CO" dirty="0" err="1"/>
              <a:t>Ruby’s</a:t>
            </a:r>
            <a:r>
              <a:rPr lang="es-CO" dirty="0"/>
              <a:t> Regular </a:t>
            </a:r>
            <a:r>
              <a:rPr lang="es-CO" dirty="0" err="1"/>
              <a:t>Expressions</a:t>
            </a:r>
            <a:r>
              <a:rPr lang="es-CO" dirty="0"/>
              <a:t> 94</a:t>
            </a:r>
          </a:p>
          <a:p>
            <a:r>
              <a:rPr lang="es-CO" dirty="0"/>
              <a:t>7.3 </a:t>
            </a:r>
            <a:r>
              <a:rPr lang="es-CO" dirty="0" err="1"/>
              <a:t>Digging</a:t>
            </a:r>
            <a:r>
              <a:rPr lang="es-CO" dirty="0"/>
              <a:t> </a:t>
            </a:r>
            <a:r>
              <a:rPr lang="es-CO" dirty="0" err="1"/>
              <a:t>Deeper</a:t>
            </a:r>
            <a:r>
              <a:rPr lang="es-CO" dirty="0"/>
              <a:t> 96</a:t>
            </a:r>
          </a:p>
          <a:p>
            <a:r>
              <a:rPr lang="en-US" dirty="0"/>
              <a:t>7.4 Advanced Regular Expressions 105</a:t>
            </a:r>
          </a:p>
          <a:p>
            <a:r>
              <a:rPr lang="en-US" b="1" dirty="0"/>
              <a:t>8. More About Methods . . . . . . . . . . . . 115</a:t>
            </a:r>
          </a:p>
          <a:p>
            <a:r>
              <a:rPr lang="en-US" dirty="0"/>
              <a:t>8.1 Defining a Method 115</a:t>
            </a:r>
          </a:p>
          <a:p>
            <a:r>
              <a:rPr lang="en-US" dirty="0"/>
              <a:t>8.2 Calling a Method 118</a:t>
            </a:r>
          </a:p>
          <a:p>
            <a:r>
              <a:rPr lang="es-CO" b="1" dirty="0"/>
              <a:t>9. </a:t>
            </a:r>
            <a:r>
              <a:rPr lang="es-CO" b="1" dirty="0" err="1"/>
              <a:t>Expressions</a:t>
            </a:r>
            <a:r>
              <a:rPr lang="es-CO" b="1" dirty="0"/>
              <a:t> . . . . . . . . . . . . . . 125</a:t>
            </a:r>
          </a:p>
          <a:p>
            <a:r>
              <a:rPr lang="es-CO" dirty="0"/>
              <a:t>9.1 </a:t>
            </a:r>
            <a:r>
              <a:rPr lang="es-CO" dirty="0" err="1"/>
              <a:t>Operator</a:t>
            </a:r>
            <a:r>
              <a:rPr lang="es-CO" dirty="0"/>
              <a:t> </a:t>
            </a:r>
            <a:r>
              <a:rPr lang="es-CO" dirty="0" err="1"/>
              <a:t>Expressions</a:t>
            </a:r>
            <a:r>
              <a:rPr lang="es-CO" dirty="0"/>
              <a:t> 126</a:t>
            </a:r>
          </a:p>
          <a:p>
            <a:r>
              <a:rPr lang="es-CO" dirty="0"/>
              <a:t>9.2 </a:t>
            </a:r>
            <a:r>
              <a:rPr lang="es-CO" dirty="0" err="1"/>
              <a:t>Miscellaneous</a:t>
            </a:r>
            <a:r>
              <a:rPr lang="es-CO" dirty="0"/>
              <a:t> </a:t>
            </a:r>
            <a:r>
              <a:rPr lang="es-CO" dirty="0" err="1"/>
              <a:t>Expressions</a:t>
            </a:r>
            <a:r>
              <a:rPr lang="es-CO" dirty="0"/>
              <a:t> 127</a:t>
            </a:r>
          </a:p>
          <a:p>
            <a:r>
              <a:rPr lang="es-CO" dirty="0"/>
              <a:t>9.3 </a:t>
            </a:r>
            <a:r>
              <a:rPr lang="es-CO" dirty="0" err="1"/>
              <a:t>Assignment</a:t>
            </a:r>
            <a:r>
              <a:rPr lang="es-CO" dirty="0"/>
              <a:t> 128</a:t>
            </a:r>
          </a:p>
          <a:p>
            <a:r>
              <a:rPr lang="es-CO" dirty="0"/>
              <a:t>9.4 </a:t>
            </a:r>
            <a:r>
              <a:rPr lang="es-CO" dirty="0" err="1"/>
              <a:t>Conditional</a:t>
            </a:r>
            <a:r>
              <a:rPr lang="es-CO" dirty="0"/>
              <a:t> </a:t>
            </a:r>
            <a:r>
              <a:rPr lang="es-CO" dirty="0" err="1"/>
              <a:t>Execution</a:t>
            </a:r>
            <a:r>
              <a:rPr lang="es-CO" dirty="0"/>
              <a:t> 132</a:t>
            </a:r>
          </a:p>
          <a:p>
            <a:r>
              <a:rPr lang="es-CO" dirty="0"/>
              <a:t>9.5 case </a:t>
            </a:r>
            <a:r>
              <a:rPr lang="es-CO" dirty="0" err="1"/>
              <a:t>Expressions</a:t>
            </a:r>
            <a:r>
              <a:rPr lang="es-CO" dirty="0"/>
              <a:t> 136</a:t>
            </a:r>
          </a:p>
          <a:p>
            <a:r>
              <a:rPr lang="es-CO" dirty="0"/>
              <a:t>9.6 </a:t>
            </a:r>
            <a:r>
              <a:rPr lang="es-CO" dirty="0" err="1"/>
              <a:t>Loops</a:t>
            </a:r>
            <a:r>
              <a:rPr lang="es-CO" dirty="0"/>
              <a:t> 138</a:t>
            </a:r>
          </a:p>
          <a:p>
            <a:r>
              <a:rPr lang="en-US" dirty="0"/>
              <a:t>9.7 Variable Scope, Loops, and Blocks 142</a:t>
            </a:r>
          </a:p>
          <a:p>
            <a:r>
              <a:rPr lang="en-US" b="1" dirty="0"/>
              <a:t>10. Exceptions, catch, and throw . . . . . . . . . . 145</a:t>
            </a:r>
          </a:p>
          <a:p>
            <a:r>
              <a:rPr lang="en-US" dirty="0"/>
              <a:t>10.1 The Exception Class 145</a:t>
            </a:r>
          </a:p>
          <a:p>
            <a:r>
              <a:rPr lang="es-CO" dirty="0"/>
              <a:t>10.2 </a:t>
            </a:r>
            <a:r>
              <a:rPr lang="es-CO" dirty="0" err="1"/>
              <a:t>Handling</a:t>
            </a:r>
            <a:r>
              <a:rPr lang="es-CO" dirty="0"/>
              <a:t> </a:t>
            </a:r>
            <a:r>
              <a:rPr lang="es-CO" dirty="0" err="1"/>
              <a:t>Exceptions</a:t>
            </a:r>
            <a:r>
              <a:rPr lang="es-CO" dirty="0"/>
              <a:t> 146</a:t>
            </a:r>
          </a:p>
          <a:p>
            <a:r>
              <a:rPr lang="es-CO" dirty="0"/>
              <a:t>10.3 </a:t>
            </a:r>
            <a:r>
              <a:rPr lang="es-CO" dirty="0" err="1"/>
              <a:t>Raising</a:t>
            </a:r>
            <a:r>
              <a:rPr lang="es-CO" dirty="0"/>
              <a:t> </a:t>
            </a:r>
            <a:r>
              <a:rPr lang="es-CO" dirty="0" err="1"/>
              <a:t>Exceptions</a:t>
            </a:r>
            <a:r>
              <a:rPr lang="es-CO" dirty="0"/>
              <a:t> 150</a:t>
            </a:r>
          </a:p>
          <a:p>
            <a:r>
              <a:rPr lang="en-US" dirty="0"/>
              <a:t>10.4 catch and throw 151</a:t>
            </a:r>
          </a:p>
          <a:p>
            <a:r>
              <a:rPr lang="en-US" b="1" dirty="0"/>
              <a:t>11. Basic Input and Output . . . . . . . . . . . . 153</a:t>
            </a:r>
          </a:p>
          <a:p>
            <a:r>
              <a:rPr lang="en-US" dirty="0"/>
              <a:t>11.1 What Is an IO Object? 153</a:t>
            </a:r>
          </a:p>
          <a:p>
            <a:r>
              <a:rPr lang="en-US" dirty="0"/>
              <a:t>11.2 Opening and Closing Files 153</a:t>
            </a:r>
          </a:p>
          <a:p>
            <a:r>
              <a:rPr lang="en-US" dirty="0"/>
              <a:t>11.3 Reading and Writing Files 154</a:t>
            </a:r>
          </a:p>
          <a:p>
            <a:r>
              <a:rPr lang="en-US" dirty="0"/>
              <a:t>11.4 Talking to Networks 158</a:t>
            </a:r>
          </a:p>
          <a:p>
            <a:r>
              <a:rPr lang="es-CO" dirty="0"/>
              <a:t>11.5 </a:t>
            </a:r>
            <a:r>
              <a:rPr lang="es-CO" dirty="0" err="1"/>
              <a:t>Parsing</a:t>
            </a:r>
            <a:r>
              <a:rPr lang="es-CO" dirty="0"/>
              <a:t> HTML 159</a:t>
            </a:r>
          </a:p>
          <a:p>
            <a:r>
              <a:rPr lang="en-US" b="1" dirty="0"/>
              <a:t>12. Fibers, Threads, and Processes . . . . . . . . . . 161</a:t>
            </a:r>
          </a:p>
          <a:p>
            <a:r>
              <a:rPr lang="es-CO" dirty="0"/>
              <a:t>12.1 </a:t>
            </a:r>
            <a:r>
              <a:rPr lang="es-CO" dirty="0" err="1"/>
              <a:t>Fibers</a:t>
            </a:r>
            <a:r>
              <a:rPr lang="es-CO" dirty="0"/>
              <a:t> 161</a:t>
            </a:r>
          </a:p>
          <a:p>
            <a:r>
              <a:rPr lang="es-CO" dirty="0"/>
              <a:t>12.2 </a:t>
            </a:r>
            <a:r>
              <a:rPr lang="es-CO" dirty="0" err="1"/>
              <a:t>Multithreading</a:t>
            </a:r>
            <a:r>
              <a:rPr lang="es-CO" dirty="0"/>
              <a:t> 163</a:t>
            </a:r>
          </a:p>
          <a:p>
            <a:r>
              <a:rPr lang="en-US" dirty="0"/>
              <a:t>12.3 Controlling the Thread Scheduler 167</a:t>
            </a:r>
          </a:p>
          <a:p>
            <a:r>
              <a:rPr lang="es-CO" dirty="0" err="1"/>
              <a:t>Contents</a:t>
            </a:r>
            <a:r>
              <a:rPr lang="es-CO" dirty="0"/>
              <a:t> • iv</a:t>
            </a:r>
          </a:p>
          <a:p>
            <a:r>
              <a:rPr lang="es-CO" dirty="0"/>
              <a:t>12.4 Mutual </a:t>
            </a:r>
            <a:r>
              <a:rPr lang="es-CO" dirty="0" err="1"/>
              <a:t>Exclusion</a:t>
            </a:r>
            <a:r>
              <a:rPr lang="es-CO" dirty="0"/>
              <a:t> 167</a:t>
            </a:r>
          </a:p>
          <a:p>
            <a:r>
              <a:rPr lang="en-US" dirty="0"/>
              <a:t>12.5 Running Multiple Processes 170</a:t>
            </a:r>
          </a:p>
          <a:p>
            <a:r>
              <a:rPr lang="es-CO" b="1" dirty="0"/>
              <a:t>13. </a:t>
            </a:r>
            <a:r>
              <a:rPr lang="es-CO" b="1" dirty="0" err="1"/>
              <a:t>Unit</a:t>
            </a:r>
            <a:r>
              <a:rPr lang="es-CO" b="1" dirty="0"/>
              <a:t> </a:t>
            </a:r>
            <a:r>
              <a:rPr lang="es-CO" b="1" dirty="0" err="1"/>
              <a:t>Testing</a:t>
            </a:r>
            <a:r>
              <a:rPr lang="es-CO" b="1" dirty="0"/>
              <a:t> . . . . . . . . . . . . . . 175</a:t>
            </a:r>
          </a:p>
          <a:p>
            <a:r>
              <a:rPr lang="en-US" dirty="0"/>
              <a:t>13.1 The Testing Framework 177</a:t>
            </a:r>
          </a:p>
          <a:p>
            <a:r>
              <a:rPr lang="es-CO" dirty="0"/>
              <a:t>13.2 </a:t>
            </a:r>
            <a:r>
              <a:rPr lang="es-CO" dirty="0" err="1"/>
              <a:t>Structuring</a:t>
            </a:r>
            <a:r>
              <a:rPr lang="es-CO" dirty="0"/>
              <a:t> </a:t>
            </a:r>
            <a:r>
              <a:rPr lang="es-CO" dirty="0" err="1"/>
              <a:t>Tests</a:t>
            </a:r>
            <a:r>
              <a:rPr lang="es-CO" dirty="0"/>
              <a:t> 181</a:t>
            </a:r>
          </a:p>
          <a:p>
            <a:r>
              <a:rPr lang="en-US" dirty="0"/>
              <a:t>13.3 Organizing and Running Tests 183</a:t>
            </a:r>
          </a:p>
          <a:p>
            <a:r>
              <a:rPr lang="en-US" dirty="0"/>
              <a:t>13.4 </a:t>
            </a:r>
            <a:r>
              <a:rPr lang="en-US" dirty="0" err="1"/>
              <a:t>RSpec</a:t>
            </a:r>
            <a:r>
              <a:rPr lang="en-US" dirty="0"/>
              <a:t> and </a:t>
            </a:r>
            <a:r>
              <a:rPr lang="en-US" dirty="0" err="1"/>
              <a:t>Shoulda</a:t>
            </a:r>
            <a:r>
              <a:rPr lang="en-US" dirty="0"/>
              <a:t> 186</a:t>
            </a:r>
          </a:p>
          <a:p>
            <a:r>
              <a:rPr lang="es-CO" dirty="0"/>
              <a:t>13.5 Test::</a:t>
            </a:r>
            <a:r>
              <a:rPr lang="es-CO" dirty="0" err="1"/>
              <a:t>Unit</a:t>
            </a:r>
            <a:r>
              <a:rPr lang="es-CO" dirty="0"/>
              <a:t> </a:t>
            </a:r>
            <a:r>
              <a:rPr lang="es-CO" dirty="0" err="1"/>
              <a:t>assertions</a:t>
            </a:r>
            <a:r>
              <a:rPr lang="es-CO" dirty="0"/>
              <a:t> 193</a:t>
            </a:r>
          </a:p>
          <a:p>
            <a:r>
              <a:rPr lang="en-US" b="1" dirty="0"/>
              <a:t>14. When Trouble Strikes! . . . . . . . . . . . . 195</a:t>
            </a:r>
          </a:p>
          <a:p>
            <a:r>
              <a:rPr lang="es-CO" dirty="0"/>
              <a:t>14.1 Ruby </a:t>
            </a:r>
            <a:r>
              <a:rPr lang="es-CO" dirty="0" err="1"/>
              <a:t>Debugger</a:t>
            </a:r>
            <a:r>
              <a:rPr lang="es-CO" dirty="0"/>
              <a:t> 195</a:t>
            </a:r>
          </a:p>
          <a:p>
            <a:r>
              <a:rPr lang="es-CO" dirty="0"/>
              <a:t>14.2 </a:t>
            </a:r>
            <a:r>
              <a:rPr lang="es-CO" dirty="0" err="1"/>
              <a:t>Interactive</a:t>
            </a:r>
            <a:r>
              <a:rPr lang="es-CO" dirty="0"/>
              <a:t> Ruby 196</a:t>
            </a:r>
          </a:p>
          <a:p>
            <a:r>
              <a:rPr lang="es-CO" dirty="0"/>
              <a:t>14.3 Editor </a:t>
            </a:r>
            <a:r>
              <a:rPr lang="es-CO" dirty="0" err="1"/>
              <a:t>Support</a:t>
            </a:r>
            <a:r>
              <a:rPr lang="es-CO" dirty="0"/>
              <a:t> 197</a:t>
            </a:r>
          </a:p>
          <a:p>
            <a:r>
              <a:rPr lang="en-US" dirty="0"/>
              <a:t>14.4 But It Doesn’t Work! 198</a:t>
            </a:r>
          </a:p>
          <a:p>
            <a:r>
              <a:rPr lang="en-US" dirty="0"/>
              <a:t>14.5 But It’s Too Slow! 201</a:t>
            </a:r>
          </a:p>
          <a:p>
            <a:r>
              <a:rPr lang="en-US" dirty="0"/>
              <a:t>Part II — Ruby in Its Setting</a:t>
            </a:r>
          </a:p>
          <a:p>
            <a:r>
              <a:rPr lang="en-US" b="1" dirty="0"/>
              <a:t>15. Ruby and Its World . . . . . . . . . . . . 209</a:t>
            </a:r>
          </a:p>
          <a:p>
            <a:r>
              <a:rPr lang="es-CO" dirty="0"/>
              <a:t>15.1 </a:t>
            </a:r>
            <a:r>
              <a:rPr lang="es-CO" dirty="0" err="1"/>
              <a:t>Command</a:t>
            </a:r>
            <a:r>
              <a:rPr lang="es-CO" dirty="0"/>
              <a:t>-Line </a:t>
            </a:r>
            <a:r>
              <a:rPr lang="es-CO" dirty="0" err="1"/>
              <a:t>Arguments</a:t>
            </a:r>
            <a:r>
              <a:rPr lang="es-CO" dirty="0"/>
              <a:t> 209</a:t>
            </a:r>
          </a:p>
          <a:p>
            <a:r>
              <a:rPr lang="es-CO" dirty="0"/>
              <a:t>15.2 </a:t>
            </a:r>
            <a:r>
              <a:rPr lang="es-CO" dirty="0" err="1"/>
              <a:t>Program</a:t>
            </a:r>
            <a:r>
              <a:rPr lang="es-CO" dirty="0"/>
              <a:t> </a:t>
            </a:r>
            <a:r>
              <a:rPr lang="es-CO" dirty="0" err="1"/>
              <a:t>Termination</a:t>
            </a:r>
            <a:r>
              <a:rPr lang="es-CO" dirty="0"/>
              <a:t> 214</a:t>
            </a:r>
          </a:p>
          <a:p>
            <a:r>
              <a:rPr lang="es-CO" dirty="0"/>
              <a:t>15.3 </a:t>
            </a:r>
            <a:r>
              <a:rPr lang="es-CO" dirty="0" err="1"/>
              <a:t>Environment</a:t>
            </a:r>
            <a:r>
              <a:rPr lang="es-CO" dirty="0"/>
              <a:t> Variables 214</a:t>
            </a:r>
          </a:p>
          <a:p>
            <a:r>
              <a:rPr lang="en-US" dirty="0"/>
              <a:t>15.4 Where Ruby Finds Its Libraries 216</a:t>
            </a:r>
          </a:p>
          <a:p>
            <a:r>
              <a:rPr lang="es-CO" dirty="0"/>
              <a:t>15.5 </a:t>
            </a:r>
            <a:r>
              <a:rPr lang="es-CO" dirty="0" err="1"/>
              <a:t>RubyGems</a:t>
            </a:r>
            <a:r>
              <a:rPr lang="es-CO" dirty="0"/>
              <a:t> </a:t>
            </a:r>
            <a:r>
              <a:rPr lang="es-CO" dirty="0" err="1"/>
              <a:t>Integration</a:t>
            </a:r>
            <a:r>
              <a:rPr lang="es-CO" dirty="0"/>
              <a:t> 217</a:t>
            </a:r>
          </a:p>
          <a:p>
            <a:r>
              <a:rPr lang="en-US" dirty="0"/>
              <a:t>15.6 The Rake Build Tool 222</a:t>
            </a:r>
          </a:p>
          <a:p>
            <a:r>
              <a:rPr lang="es-CO" dirty="0"/>
              <a:t>15.7 </a:t>
            </a:r>
            <a:r>
              <a:rPr lang="es-CO" dirty="0" err="1"/>
              <a:t>Build</a:t>
            </a:r>
            <a:r>
              <a:rPr lang="es-CO" dirty="0"/>
              <a:t> </a:t>
            </a:r>
            <a:r>
              <a:rPr lang="es-CO" dirty="0" err="1"/>
              <a:t>Environment</a:t>
            </a:r>
            <a:r>
              <a:rPr lang="es-CO" dirty="0"/>
              <a:t> 224</a:t>
            </a:r>
          </a:p>
          <a:p>
            <a:r>
              <a:rPr lang="es-CO" b="1" dirty="0"/>
              <a:t>16. </a:t>
            </a:r>
            <a:r>
              <a:rPr lang="es-CO" b="1" dirty="0" err="1"/>
              <a:t>Namespaces</a:t>
            </a:r>
            <a:r>
              <a:rPr lang="es-CO" b="1" dirty="0"/>
              <a:t>, </a:t>
            </a:r>
            <a:r>
              <a:rPr lang="es-CO" b="1" dirty="0" err="1"/>
              <a:t>Source</a:t>
            </a:r>
            <a:r>
              <a:rPr lang="es-CO" b="1" dirty="0"/>
              <a:t> Files, and </a:t>
            </a:r>
            <a:r>
              <a:rPr lang="es-CO" b="1" dirty="0" err="1"/>
              <a:t>Distribution</a:t>
            </a:r>
            <a:r>
              <a:rPr lang="es-CO" b="1" dirty="0"/>
              <a:t> . . . . . . . 225</a:t>
            </a:r>
          </a:p>
          <a:p>
            <a:r>
              <a:rPr lang="es-CO" dirty="0"/>
              <a:t>16.1 </a:t>
            </a:r>
            <a:r>
              <a:rPr lang="es-CO" dirty="0" err="1"/>
              <a:t>Namespaces</a:t>
            </a:r>
            <a:r>
              <a:rPr lang="es-CO" dirty="0"/>
              <a:t> 225</a:t>
            </a:r>
          </a:p>
          <a:p>
            <a:r>
              <a:rPr lang="en-US" dirty="0"/>
              <a:t>16.2 Organizing Your Source 226</a:t>
            </a:r>
          </a:p>
          <a:p>
            <a:r>
              <a:rPr lang="en-US" dirty="0"/>
              <a:t>16.3 Distributing and Installing Your Code 233</a:t>
            </a:r>
          </a:p>
          <a:p>
            <a:r>
              <a:rPr lang="es-CO" b="1" dirty="0"/>
              <a:t>17. </a:t>
            </a:r>
            <a:r>
              <a:rPr lang="es-CO" b="1" dirty="0" err="1"/>
              <a:t>Character</a:t>
            </a:r>
            <a:r>
              <a:rPr lang="es-CO" b="1" dirty="0"/>
              <a:t> </a:t>
            </a:r>
            <a:r>
              <a:rPr lang="es-CO" b="1" dirty="0" err="1"/>
              <a:t>Encoding</a:t>
            </a:r>
            <a:r>
              <a:rPr lang="es-CO" b="1" dirty="0"/>
              <a:t> . . . . . . . . . . . . 239</a:t>
            </a:r>
          </a:p>
          <a:p>
            <a:r>
              <a:rPr lang="es-CO" dirty="0"/>
              <a:t>17.1 </a:t>
            </a:r>
            <a:r>
              <a:rPr lang="es-CO" dirty="0" err="1"/>
              <a:t>Encodings</a:t>
            </a:r>
            <a:r>
              <a:rPr lang="es-CO" dirty="0"/>
              <a:t> 240</a:t>
            </a:r>
          </a:p>
          <a:p>
            <a:r>
              <a:rPr lang="es-CO" dirty="0"/>
              <a:t>17.2 </a:t>
            </a:r>
            <a:r>
              <a:rPr lang="es-CO" dirty="0" err="1"/>
              <a:t>Source</a:t>
            </a:r>
            <a:r>
              <a:rPr lang="es-CO" dirty="0"/>
              <a:t> Files 240</a:t>
            </a:r>
          </a:p>
          <a:p>
            <a:r>
              <a:rPr lang="es-CO" dirty="0"/>
              <a:t>17.3 </a:t>
            </a:r>
            <a:r>
              <a:rPr lang="es-CO" dirty="0" err="1"/>
              <a:t>Transcoding</a:t>
            </a:r>
            <a:r>
              <a:rPr lang="es-CO" dirty="0"/>
              <a:t> 245</a:t>
            </a:r>
          </a:p>
          <a:p>
            <a:r>
              <a:rPr lang="en-US" dirty="0"/>
              <a:t>17.4 Input and Output Encoding 246</a:t>
            </a:r>
          </a:p>
          <a:p>
            <a:r>
              <a:rPr lang="es-CO" dirty="0"/>
              <a:t>17.5 Default </a:t>
            </a:r>
            <a:r>
              <a:rPr lang="es-CO" dirty="0" err="1"/>
              <a:t>External</a:t>
            </a:r>
            <a:r>
              <a:rPr lang="es-CO" dirty="0"/>
              <a:t> </a:t>
            </a:r>
            <a:r>
              <a:rPr lang="es-CO" dirty="0" err="1"/>
              <a:t>Encoding</a:t>
            </a:r>
            <a:r>
              <a:rPr lang="es-CO" dirty="0"/>
              <a:t> 248</a:t>
            </a:r>
          </a:p>
          <a:p>
            <a:r>
              <a:rPr lang="es-CO" dirty="0"/>
              <a:t>17.6 </a:t>
            </a:r>
            <a:r>
              <a:rPr lang="es-CO" dirty="0" err="1"/>
              <a:t>Encoding</a:t>
            </a:r>
            <a:r>
              <a:rPr lang="es-CO" dirty="0"/>
              <a:t> </a:t>
            </a:r>
            <a:r>
              <a:rPr lang="es-CO" dirty="0" err="1"/>
              <a:t>Compatibility</a:t>
            </a:r>
            <a:r>
              <a:rPr lang="es-CO" dirty="0"/>
              <a:t> 249</a:t>
            </a:r>
          </a:p>
          <a:p>
            <a:r>
              <a:rPr lang="es-CO" dirty="0"/>
              <a:t>17.7 Default </a:t>
            </a:r>
            <a:r>
              <a:rPr lang="es-CO" dirty="0" err="1"/>
              <a:t>Internal</a:t>
            </a:r>
            <a:r>
              <a:rPr lang="es-CO" dirty="0"/>
              <a:t> </a:t>
            </a:r>
            <a:r>
              <a:rPr lang="es-CO" dirty="0" err="1"/>
              <a:t>Encoding</a:t>
            </a:r>
            <a:r>
              <a:rPr lang="es-CO" dirty="0"/>
              <a:t> 250</a:t>
            </a:r>
          </a:p>
          <a:p>
            <a:r>
              <a:rPr lang="en-US" dirty="0"/>
              <a:t>17.8 Fun with Unicode 251</a:t>
            </a:r>
          </a:p>
          <a:p>
            <a:r>
              <a:rPr lang="en-US" b="1" dirty="0"/>
              <a:t>18. Interactive Ruby Shell . . . . . . . . . . . . 253</a:t>
            </a:r>
          </a:p>
          <a:p>
            <a:r>
              <a:rPr lang="es-CO" dirty="0"/>
              <a:t>18.1 </a:t>
            </a:r>
            <a:r>
              <a:rPr lang="es-CO" dirty="0" err="1"/>
              <a:t>Command</a:t>
            </a:r>
            <a:r>
              <a:rPr lang="es-CO" dirty="0"/>
              <a:t> Line 253</a:t>
            </a:r>
          </a:p>
          <a:p>
            <a:r>
              <a:rPr lang="es-CO" dirty="0"/>
              <a:t>18.2 </a:t>
            </a:r>
            <a:r>
              <a:rPr lang="es-CO" dirty="0" err="1"/>
              <a:t>Commands</a:t>
            </a:r>
            <a:r>
              <a:rPr lang="es-CO" dirty="0"/>
              <a:t> 260</a:t>
            </a:r>
          </a:p>
          <a:p>
            <a:r>
              <a:rPr lang="es-CO" b="1" dirty="0"/>
              <a:t>19. </a:t>
            </a:r>
            <a:r>
              <a:rPr lang="es-CO" b="1" dirty="0" err="1"/>
              <a:t>Documenting</a:t>
            </a:r>
            <a:r>
              <a:rPr lang="es-CO" b="1" dirty="0"/>
              <a:t> Ruby . . . . . . . . . . . . 263</a:t>
            </a:r>
          </a:p>
          <a:p>
            <a:r>
              <a:rPr lang="en-US" dirty="0"/>
              <a:t>19.1 Adding </a:t>
            </a:r>
            <a:r>
              <a:rPr lang="en-US" dirty="0" err="1"/>
              <a:t>RDoc</a:t>
            </a:r>
            <a:r>
              <a:rPr lang="en-US" dirty="0"/>
              <a:t> to Ruby Code 266</a:t>
            </a:r>
          </a:p>
          <a:p>
            <a:r>
              <a:rPr lang="en-US" dirty="0"/>
              <a:t>19.2 Adding </a:t>
            </a:r>
            <a:r>
              <a:rPr lang="en-US" dirty="0" err="1"/>
              <a:t>RDoc</a:t>
            </a:r>
            <a:r>
              <a:rPr lang="en-US" dirty="0"/>
              <a:t> to C Extensions 269</a:t>
            </a:r>
          </a:p>
          <a:p>
            <a:r>
              <a:rPr lang="es-CO" dirty="0" err="1"/>
              <a:t>Contents</a:t>
            </a:r>
            <a:r>
              <a:rPr lang="es-CO" dirty="0"/>
              <a:t> • v</a:t>
            </a:r>
          </a:p>
          <a:p>
            <a:r>
              <a:rPr lang="es-CO" dirty="0"/>
              <a:t>19.3 Running </a:t>
            </a:r>
            <a:r>
              <a:rPr lang="es-CO" dirty="0" err="1"/>
              <a:t>RDoc</a:t>
            </a:r>
            <a:r>
              <a:rPr lang="es-CO" dirty="0"/>
              <a:t> 271</a:t>
            </a:r>
          </a:p>
          <a:p>
            <a:r>
              <a:rPr lang="en-US" dirty="0"/>
              <a:t>19.4 Ruby source file documented with </a:t>
            </a:r>
            <a:r>
              <a:rPr lang="en-US" dirty="0" err="1"/>
              <a:t>RDoc</a:t>
            </a:r>
            <a:r>
              <a:rPr lang="en-US" dirty="0"/>
              <a:t> 272</a:t>
            </a:r>
          </a:p>
          <a:p>
            <a:r>
              <a:rPr lang="en-US" dirty="0"/>
              <a:t>19.5 C source file documented with </a:t>
            </a:r>
            <a:r>
              <a:rPr lang="en-US" dirty="0" err="1"/>
              <a:t>RDoc</a:t>
            </a:r>
            <a:r>
              <a:rPr lang="en-US" dirty="0"/>
              <a:t> 274</a:t>
            </a:r>
          </a:p>
          <a:p>
            <a:r>
              <a:rPr lang="en-US" b="1" dirty="0"/>
              <a:t>20. Ruby and the Web . . . . . . . . . . . . . 277</a:t>
            </a:r>
          </a:p>
          <a:p>
            <a:r>
              <a:rPr lang="en-US" dirty="0"/>
              <a:t>20.1 Writing CGI Scripts 277</a:t>
            </a:r>
          </a:p>
          <a:p>
            <a:r>
              <a:rPr lang="en-US" dirty="0"/>
              <a:t>20.2 Using </a:t>
            </a:r>
            <a:r>
              <a:rPr lang="en-US" dirty="0" err="1"/>
              <a:t>cgi.rb</a:t>
            </a:r>
            <a:r>
              <a:rPr lang="en-US" dirty="0"/>
              <a:t> 277</a:t>
            </a:r>
          </a:p>
          <a:p>
            <a:r>
              <a:rPr lang="es-CO" dirty="0"/>
              <a:t>20.3 </a:t>
            </a:r>
            <a:r>
              <a:rPr lang="es-CO" dirty="0" err="1"/>
              <a:t>Templating</a:t>
            </a:r>
            <a:r>
              <a:rPr lang="es-CO" dirty="0"/>
              <a:t> </a:t>
            </a:r>
            <a:r>
              <a:rPr lang="es-CO" dirty="0" err="1"/>
              <a:t>Systems</a:t>
            </a:r>
            <a:r>
              <a:rPr lang="es-CO" dirty="0"/>
              <a:t> 280</a:t>
            </a:r>
          </a:p>
          <a:p>
            <a:r>
              <a:rPr lang="es-CO" dirty="0"/>
              <a:t>20.4 Cookies 284</a:t>
            </a:r>
          </a:p>
          <a:p>
            <a:r>
              <a:rPr lang="en-US" dirty="0"/>
              <a:t>20.5 Choice of Web Servers 286</a:t>
            </a:r>
          </a:p>
          <a:p>
            <a:r>
              <a:rPr lang="es-CO" dirty="0"/>
              <a:t>20.6 </a:t>
            </a:r>
            <a:r>
              <a:rPr lang="es-CO" dirty="0" err="1"/>
              <a:t>Frameworks</a:t>
            </a:r>
            <a:r>
              <a:rPr lang="es-CO" dirty="0"/>
              <a:t> 287</a:t>
            </a:r>
          </a:p>
          <a:p>
            <a:r>
              <a:rPr lang="en-US" b="1" dirty="0"/>
              <a:t>21. Ruby and Microsoft Windows . . . . . . . . . . 289</a:t>
            </a:r>
          </a:p>
          <a:p>
            <a:r>
              <a:rPr lang="en-US" dirty="0"/>
              <a:t>21.1 Running Ruby Under Windows 289</a:t>
            </a:r>
          </a:p>
          <a:p>
            <a:r>
              <a:rPr lang="es-CO" dirty="0"/>
              <a:t>21.2 </a:t>
            </a:r>
            <a:r>
              <a:rPr lang="es-CO" dirty="0" err="1"/>
              <a:t>Win32API</a:t>
            </a:r>
            <a:r>
              <a:rPr lang="es-CO" dirty="0"/>
              <a:t> 289</a:t>
            </a:r>
          </a:p>
          <a:p>
            <a:r>
              <a:rPr lang="es-CO" dirty="0"/>
              <a:t>21.3 Windows </a:t>
            </a:r>
            <a:r>
              <a:rPr lang="es-CO" dirty="0" err="1"/>
              <a:t>Automation</a:t>
            </a:r>
            <a:r>
              <a:rPr lang="es-CO" dirty="0"/>
              <a:t> 290</a:t>
            </a:r>
          </a:p>
          <a:p>
            <a:r>
              <a:rPr lang="es-CO" dirty="0" err="1"/>
              <a:t>Part</a:t>
            </a:r>
            <a:r>
              <a:rPr lang="es-CO" dirty="0"/>
              <a:t> III — Ruby </a:t>
            </a:r>
            <a:r>
              <a:rPr lang="es-CO" dirty="0" err="1"/>
              <a:t>Crystallized</a:t>
            </a:r>
            <a:endParaRPr lang="es-CO" dirty="0"/>
          </a:p>
          <a:p>
            <a:r>
              <a:rPr lang="en-US" b="1" dirty="0"/>
              <a:t>22. The Ruby Language . . . . . . . . . . . . 297</a:t>
            </a:r>
          </a:p>
          <a:p>
            <a:r>
              <a:rPr lang="fr-FR" dirty="0"/>
              <a:t>22.1 Source File </a:t>
            </a:r>
            <a:r>
              <a:rPr lang="fr-FR" dirty="0" err="1"/>
              <a:t>Encoding</a:t>
            </a:r>
            <a:r>
              <a:rPr lang="fr-FR" dirty="0"/>
              <a:t> 297</a:t>
            </a:r>
          </a:p>
          <a:p>
            <a:r>
              <a:rPr lang="es-CO" dirty="0"/>
              <a:t>22.2 </a:t>
            </a:r>
            <a:r>
              <a:rPr lang="es-CO" dirty="0" err="1"/>
              <a:t>Source</a:t>
            </a:r>
            <a:r>
              <a:rPr lang="es-CO" dirty="0"/>
              <a:t> </a:t>
            </a:r>
            <a:r>
              <a:rPr lang="es-CO" dirty="0" err="1"/>
              <a:t>Layout</a:t>
            </a:r>
            <a:r>
              <a:rPr lang="es-CO" dirty="0"/>
              <a:t> 297</a:t>
            </a:r>
          </a:p>
          <a:p>
            <a:r>
              <a:rPr lang="en-US" dirty="0"/>
              <a:t>22.3 The Basic Types 299</a:t>
            </a:r>
          </a:p>
          <a:p>
            <a:r>
              <a:rPr lang="es-CO" dirty="0"/>
              <a:t>22.4 </a:t>
            </a:r>
            <a:r>
              <a:rPr lang="es-CO" dirty="0" err="1"/>
              <a:t>Names</a:t>
            </a:r>
            <a:r>
              <a:rPr lang="es-CO" dirty="0"/>
              <a:t> 306</a:t>
            </a:r>
          </a:p>
          <a:p>
            <a:r>
              <a:rPr lang="es-CO" dirty="0"/>
              <a:t>22.5 Variables and </a:t>
            </a:r>
            <a:r>
              <a:rPr lang="es-CO" dirty="0" err="1"/>
              <a:t>Constants</a:t>
            </a:r>
            <a:r>
              <a:rPr lang="es-CO" dirty="0"/>
              <a:t> 308</a:t>
            </a:r>
          </a:p>
          <a:p>
            <a:r>
              <a:rPr lang="en-US" dirty="0"/>
              <a:t>22.6 Expressions, Conditionals, and Loops 316</a:t>
            </a:r>
          </a:p>
          <a:p>
            <a:r>
              <a:rPr lang="es-CO" dirty="0"/>
              <a:t>22.7 </a:t>
            </a:r>
            <a:r>
              <a:rPr lang="es-CO" dirty="0" err="1"/>
              <a:t>Method</a:t>
            </a:r>
            <a:r>
              <a:rPr lang="es-CO" dirty="0"/>
              <a:t> </a:t>
            </a:r>
            <a:r>
              <a:rPr lang="es-CO" dirty="0" err="1"/>
              <a:t>Definition</a:t>
            </a:r>
            <a:r>
              <a:rPr lang="es-CO" dirty="0"/>
              <a:t> 323</a:t>
            </a:r>
          </a:p>
          <a:p>
            <a:r>
              <a:rPr lang="en-US" dirty="0"/>
              <a:t>22.8 Invoking a Method 327</a:t>
            </a:r>
          </a:p>
          <a:p>
            <a:r>
              <a:rPr lang="es-CO" dirty="0"/>
              <a:t>22.9 </a:t>
            </a:r>
            <a:r>
              <a:rPr lang="es-CO" dirty="0" err="1"/>
              <a:t>Aliasing</a:t>
            </a:r>
            <a:r>
              <a:rPr lang="es-CO" dirty="0"/>
              <a:t> 330</a:t>
            </a:r>
          </a:p>
          <a:p>
            <a:r>
              <a:rPr lang="es-CO" dirty="0"/>
              <a:t>22.10 </a:t>
            </a:r>
            <a:r>
              <a:rPr lang="es-CO" dirty="0" err="1"/>
              <a:t>Class</a:t>
            </a:r>
            <a:r>
              <a:rPr lang="es-CO" dirty="0"/>
              <a:t> </a:t>
            </a:r>
            <a:r>
              <a:rPr lang="es-CO" dirty="0" err="1"/>
              <a:t>Definition</a:t>
            </a:r>
            <a:r>
              <a:rPr lang="es-CO" dirty="0"/>
              <a:t> 331</a:t>
            </a:r>
          </a:p>
          <a:p>
            <a:r>
              <a:rPr lang="es-CO" dirty="0"/>
              <a:t>22.11 Module </a:t>
            </a:r>
            <a:r>
              <a:rPr lang="es-CO" dirty="0" err="1"/>
              <a:t>Definitions</a:t>
            </a:r>
            <a:r>
              <a:rPr lang="es-CO" dirty="0"/>
              <a:t> 333</a:t>
            </a:r>
          </a:p>
          <a:p>
            <a:r>
              <a:rPr lang="es-CO" dirty="0"/>
              <a:t>22.12 Access Control 335</a:t>
            </a:r>
          </a:p>
          <a:p>
            <a:r>
              <a:rPr lang="en-US" dirty="0"/>
              <a:t>22.13 Blocks, Closures, and Proc Objects 335</a:t>
            </a:r>
          </a:p>
          <a:p>
            <a:r>
              <a:rPr lang="es-CO" dirty="0"/>
              <a:t>22.14 </a:t>
            </a:r>
            <a:r>
              <a:rPr lang="es-CO" dirty="0" err="1"/>
              <a:t>Exceptions</a:t>
            </a:r>
            <a:r>
              <a:rPr lang="es-CO" dirty="0"/>
              <a:t> 339</a:t>
            </a:r>
          </a:p>
          <a:p>
            <a:r>
              <a:rPr lang="en-US" dirty="0"/>
              <a:t>22.15 catch and throw 341</a:t>
            </a:r>
          </a:p>
          <a:p>
            <a:r>
              <a:rPr lang="es-CO" b="1" dirty="0"/>
              <a:t>23. </a:t>
            </a:r>
            <a:r>
              <a:rPr lang="es-CO" b="1" dirty="0" err="1"/>
              <a:t>Duck</a:t>
            </a:r>
            <a:r>
              <a:rPr lang="es-CO" b="1" dirty="0"/>
              <a:t> </a:t>
            </a:r>
            <a:r>
              <a:rPr lang="es-CO" b="1" dirty="0" err="1"/>
              <a:t>Typing</a:t>
            </a:r>
            <a:r>
              <a:rPr lang="es-CO" b="1" dirty="0"/>
              <a:t> . . . . . . . . . . . . . . 343</a:t>
            </a:r>
          </a:p>
          <a:p>
            <a:r>
              <a:rPr lang="es-CO" dirty="0"/>
              <a:t>23.1 </a:t>
            </a:r>
            <a:r>
              <a:rPr lang="es-CO" dirty="0" err="1"/>
              <a:t>Classes</a:t>
            </a:r>
            <a:r>
              <a:rPr lang="es-CO" dirty="0"/>
              <a:t> </a:t>
            </a:r>
            <a:r>
              <a:rPr lang="es-CO" dirty="0" err="1"/>
              <a:t>Aren’t</a:t>
            </a:r>
            <a:r>
              <a:rPr lang="es-CO" dirty="0"/>
              <a:t> </a:t>
            </a:r>
            <a:r>
              <a:rPr lang="es-CO" dirty="0" err="1"/>
              <a:t>Types</a:t>
            </a:r>
            <a:r>
              <a:rPr lang="es-CO" dirty="0"/>
              <a:t> 344</a:t>
            </a:r>
          </a:p>
          <a:p>
            <a:r>
              <a:rPr lang="en-US" dirty="0"/>
              <a:t>23.2 Coding like a Duck 348</a:t>
            </a:r>
          </a:p>
          <a:p>
            <a:r>
              <a:rPr lang="en-US" dirty="0"/>
              <a:t>23.3 Standard Protocols and Coercions 349</a:t>
            </a:r>
          </a:p>
          <a:p>
            <a:r>
              <a:rPr lang="en-US" dirty="0"/>
              <a:t>23.4 Walk the Walk, Talk the Talk 355</a:t>
            </a:r>
          </a:p>
          <a:p>
            <a:r>
              <a:rPr lang="es-CO" b="1" dirty="0"/>
              <a:t>24. </a:t>
            </a:r>
            <a:r>
              <a:rPr lang="es-CO" b="1" dirty="0" err="1"/>
              <a:t>Metaprogramming</a:t>
            </a:r>
            <a:r>
              <a:rPr lang="es-CO" b="1" dirty="0"/>
              <a:t> . . . . . . . . . . . . . 357</a:t>
            </a:r>
          </a:p>
          <a:p>
            <a:r>
              <a:rPr lang="en-US" dirty="0"/>
              <a:t>24.1 Objects and Classes 357</a:t>
            </a:r>
          </a:p>
          <a:p>
            <a:r>
              <a:rPr lang="es-CO" dirty="0"/>
              <a:t>24.2 </a:t>
            </a:r>
            <a:r>
              <a:rPr lang="es-CO" dirty="0" err="1"/>
              <a:t>Singletons</a:t>
            </a:r>
            <a:r>
              <a:rPr lang="es-CO" dirty="0"/>
              <a:t> 360</a:t>
            </a:r>
          </a:p>
          <a:p>
            <a:r>
              <a:rPr lang="en-US" dirty="0"/>
              <a:t>24.3 Inheritance and Visibility 365</a:t>
            </a:r>
          </a:p>
          <a:p>
            <a:r>
              <a:rPr lang="en-US" dirty="0"/>
              <a:t>24.4 Modules and </a:t>
            </a:r>
            <a:r>
              <a:rPr lang="en-US" dirty="0" err="1"/>
              <a:t>Mixins</a:t>
            </a:r>
            <a:r>
              <a:rPr lang="en-US" dirty="0"/>
              <a:t> 366</a:t>
            </a:r>
          </a:p>
          <a:p>
            <a:r>
              <a:rPr lang="en-US" dirty="0"/>
              <a:t>24.5 Metaprogramming Class-Level Macros 372</a:t>
            </a:r>
          </a:p>
          <a:p>
            <a:r>
              <a:rPr lang="en-US" dirty="0"/>
              <a:t>24.6 Two Other Forms of Class Definition 377</a:t>
            </a:r>
          </a:p>
          <a:p>
            <a:r>
              <a:rPr lang="es-CO" dirty="0" err="1"/>
              <a:t>Contents</a:t>
            </a:r>
            <a:r>
              <a:rPr lang="es-CO" dirty="0"/>
              <a:t> • vi</a:t>
            </a:r>
          </a:p>
          <a:p>
            <a:r>
              <a:rPr lang="en-US" dirty="0"/>
              <a:t>24.7 </a:t>
            </a:r>
            <a:r>
              <a:rPr lang="en-US" dirty="0" err="1"/>
              <a:t>instance_eval</a:t>
            </a:r>
            <a:r>
              <a:rPr lang="en-US" dirty="0"/>
              <a:t> and </a:t>
            </a:r>
            <a:r>
              <a:rPr lang="en-US" dirty="0" err="1"/>
              <a:t>class_eval</a:t>
            </a:r>
            <a:r>
              <a:rPr lang="en-US" dirty="0"/>
              <a:t> 379</a:t>
            </a:r>
          </a:p>
          <a:p>
            <a:r>
              <a:rPr lang="es-CO" dirty="0"/>
              <a:t>24.8 Hook </a:t>
            </a:r>
            <a:r>
              <a:rPr lang="es-CO" dirty="0" err="1"/>
              <a:t>Methods</a:t>
            </a:r>
            <a:r>
              <a:rPr lang="es-CO" dirty="0"/>
              <a:t> 383</a:t>
            </a:r>
          </a:p>
          <a:p>
            <a:r>
              <a:rPr lang="en-US" dirty="0"/>
              <a:t>24.9 One Last Example 388</a:t>
            </a:r>
          </a:p>
          <a:p>
            <a:r>
              <a:rPr lang="en-US" dirty="0"/>
              <a:t>24.10 Top-Level Execution Environment 390</a:t>
            </a:r>
          </a:p>
          <a:p>
            <a:r>
              <a:rPr lang="en-US" dirty="0"/>
              <a:t>24.11 The Turtle Graphics Program 391</a:t>
            </a:r>
          </a:p>
          <a:p>
            <a:r>
              <a:rPr lang="en-US" b="1" dirty="0"/>
              <a:t>25. Reflection, </a:t>
            </a:r>
            <a:r>
              <a:rPr lang="en-US" b="1" dirty="0" err="1"/>
              <a:t>ObjectSpace</a:t>
            </a:r>
            <a:r>
              <a:rPr lang="en-US" b="1" dirty="0"/>
              <a:t>, and Distributed Ruby . . . . . . 393</a:t>
            </a:r>
          </a:p>
          <a:p>
            <a:r>
              <a:rPr lang="en-US" dirty="0"/>
              <a:t>25.1 Looking at Objects 393</a:t>
            </a:r>
          </a:p>
          <a:p>
            <a:r>
              <a:rPr lang="en-US" dirty="0"/>
              <a:t>25.2 Looking at Classes 394</a:t>
            </a:r>
          </a:p>
          <a:p>
            <a:r>
              <a:rPr lang="en-US" dirty="0"/>
              <a:t>25.3 Calling Methods Dynamically 396</a:t>
            </a:r>
          </a:p>
          <a:p>
            <a:r>
              <a:rPr lang="es-CO" dirty="0"/>
              <a:t>25.4 </a:t>
            </a:r>
            <a:r>
              <a:rPr lang="es-CO" dirty="0" err="1"/>
              <a:t>System</a:t>
            </a:r>
            <a:r>
              <a:rPr lang="es-CO" dirty="0"/>
              <a:t> </a:t>
            </a:r>
            <a:r>
              <a:rPr lang="es-CO" dirty="0" err="1"/>
              <a:t>Hooks</a:t>
            </a:r>
            <a:r>
              <a:rPr lang="es-CO" dirty="0"/>
              <a:t> 398</a:t>
            </a:r>
          </a:p>
          <a:p>
            <a:r>
              <a:rPr lang="en-US" dirty="0"/>
              <a:t>25.5 Tracing Your Program’s Execution 400</a:t>
            </a:r>
          </a:p>
          <a:p>
            <a:r>
              <a:rPr lang="en-US" dirty="0"/>
              <a:t>25.6 Behind the Curtain: The Ruby </a:t>
            </a:r>
            <a:r>
              <a:rPr lang="en-US" dirty="0" err="1"/>
              <a:t>VM</a:t>
            </a:r>
            <a:r>
              <a:rPr lang="en-US" dirty="0"/>
              <a:t> 402</a:t>
            </a:r>
          </a:p>
          <a:p>
            <a:r>
              <a:rPr lang="en-US" dirty="0"/>
              <a:t>25.7 Marshaling and Distributed Ruby 403</a:t>
            </a:r>
          </a:p>
          <a:p>
            <a:r>
              <a:rPr lang="en-US" dirty="0"/>
              <a:t>25.8 Compile Time? Runtime? Anytime! 408</a:t>
            </a:r>
          </a:p>
          <a:p>
            <a:r>
              <a:rPr lang="en-US" b="1" dirty="0"/>
              <a:t>26. Locking Ruby in the Safe . . . . . . . . . . . 409</a:t>
            </a:r>
          </a:p>
          <a:p>
            <a:r>
              <a:rPr lang="es-CO" dirty="0"/>
              <a:t>26.1 </a:t>
            </a:r>
            <a:r>
              <a:rPr lang="es-CO" dirty="0" err="1"/>
              <a:t>Safe</a:t>
            </a:r>
            <a:r>
              <a:rPr lang="es-CO" dirty="0"/>
              <a:t> </a:t>
            </a:r>
            <a:r>
              <a:rPr lang="es-CO" dirty="0" err="1"/>
              <a:t>Levels</a:t>
            </a:r>
            <a:r>
              <a:rPr lang="es-CO" dirty="0"/>
              <a:t> 410</a:t>
            </a:r>
          </a:p>
          <a:p>
            <a:r>
              <a:rPr lang="es-CO" dirty="0"/>
              <a:t>26.2 </a:t>
            </a:r>
            <a:r>
              <a:rPr lang="es-CO" dirty="0" err="1"/>
              <a:t>Tainted</a:t>
            </a:r>
            <a:r>
              <a:rPr lang="es-CO" dirty="0"/>
              <a:t> </a:t>
            </a:r>
            <a:r>
              <a:rPr lang="es-CO" dirty="0" err="1"/>
              <a:t>Objects</a:t>
            </a:r>
            <a:r>
              <a:rPr lang="es-CO" dirty="0"/>
              <a:t> 410</a:t>
            </a:r>
          </a:p>
          <a:p>
            <a:r>
              <a:rPr lang="es-CO" dirty="0"/>
              <a:t>26.3 </a:t>
            </a:r>
            <a:r>
              <a:rPr lang="es-CO" dirty="0" err="1"/>
              <a:t>Trusted</a:t>
            </a:r>
            <a:r>
              <a:rPr lang="es-CO" dirty="0"/>
              <a:t> </a:t>
            </a:r>
            <a:r>
              <a:rPr lang="es-CO" dirty="0" err="1"/>
              <a:t>Objects</a:t>
            </a:r>
            <a:r>
              <a:rPr lang="es-CO" dirty="0"/>
              <a:t> 411</a:t>
            </a:r>
          </a:p>
          <a:p>
            <a:r>
              <a:rPr lang="en-US" dirty="0"/>
              <a:t>26.4 Definition of the safe levels 412</a:t>
            </a:r>
          </a:p>
          <a:p>
            <a:r>
              <a:rPr lang="en-US" dirty="0"/>
              <a:t>Part IV — Ruby Library Reference</a:t>
            </a:r>
          </a:p>
          <a:p>
            <a:r>
              <a:rPr lang="en-US" b="1" dirty="0"/>
              <a:t>27. Built-in Classes and Modules . . . . . . . . . . 417</a:t>
            </a:r>
          </a:p>
          <a:p>
            <a:r>
              <a:rPr lang="es-CO" b="1" dirty="0"/>
              <a:t>28. Standard Library . . . . . . . . . . . . . 729</a:t>
            </a:r>
          </a:p>
          <a:p>
            <a:r>
              <a:rPr lang="es-CO" b="1" dirty="0" err="1"/>
              <a:t>A1</a:t>
            </a:r>
            <a:r>
              <a:rPr lang="es-CO" b="1" dirty="0"/>
              <a:t>. </a:t>
            </a:r>
            <a:r>
              <a:rPr lang="es-CO" b="1" dirty="0" err="1"/>
              <a:t>Support</a:t>
            </a:r>
            <a:r>
              <a:rPr lang="es-CO" b="1" dirty="0"/>
              <a:t> . . . . . . . . . . . . . . . 829</a:t>
            </a:r>
          </a:p>
          <a:p>
            <a:r>
              <a:rPr lang="es-CO" dirty="0" err="1"/>
              <a:t>A1.1</a:t>
            </a:r>
            <a:r>
              <a:rPr lang="es-CO" dirty="0"/>
              <a:t> Web </a:t>
            </a:r>
            <a:r>
              <a:rPr lang="es-CO" dirty="0" err="1"/>
              <a:t>Sites</a:t>
            </a:r>
            <a:r>
              <a:rPr lang="es-CO" dirty="0"/>
              <a:t> 829</a:t>
            </a:r>
          </a:p>
          <a:p>
            <a:r>
              <a:rPr lang="es-CO" dirty="0" err="1"/>
              <a:t>A1.2</a:t>
            </a:r>
            <a:r>
              <a:rPr lang="es-CO" dirty="0"/>
              <a:t> </a:t>
            </a:r>
            <a:r>
              <a:rPr lang="es-CO" dirty="0" err="1"/>
              <a:t>Usenet</a:t>
            </a:r>
            <a:r>
              <a:rPr lang="es-CO" dirty="0"/>
              <a:t> </a:t>
            </a:r>
            <a:r>
              <a:rPr lang="es-CO" dirty="0" err="1"/>
              <a:t>Newsgroup</a:t>
            </a:r>
            <a:r>
              <a:rPr lang="es-CO" dirty="0"/>
              <a:t> 830</a:t>
            </a:r>
          </a:p>
          <a:p>
            <a:r>
              <a:rPr lang="es-CO" dirty="0" err="1"/>
              <a:t>A1.3</a:t>
            </a:r>
            <a:r>
              <a:rPr lang="es-CO" dirty="0"/>
              <a:t> </a:t>
            </a:r>
            <a:r>
              <a:rPr lang="es-CO" dirty="0" err="1"/>
              <a:t>Mailing</a:t>
            </a:r>
            <a:r>
              <a:rPr lang="es-CO" dirty="0"/>
              <a:t> </a:t>
            </a:r>
            <a:r>
              <a:rPr lang="es-CO" dirty="0" err="1"/>
              <a:t>Lists</a:t>
            </a:r>
            <a:r>
              <a:rPr lang="es-CO" dirty="0"/>
              <a:t> 830</a:t>
            </a:r>
          </a:p>
          <a:p>
            <a:r>
              <a:rPr lang="es-CO" dirty="0" err="1"/>
              <a:t>A1.4</a:t>
            </a:r>
            <a:r>
              <a:rPr lang="es-CO" dirty="0"/>
              <a:t> Bug </a:t>
            </a:r>
            <a:r>
              <a:rPr lang="es-CO" dirty="0" err="1"/>
              <a:t>Reporting</a:t>
            </a:r>
            <a:endParaRPr lang="es-CO" dirty="0"/>
          </a:p>
        </p:txBody>
      </p:sp>
    </p:spTree>
    <p:extLst>
      <p:ext uri="{BB962C8B-B14F-4D97-AF65-F5344CB8AC3E}">
        <p14:creationId xmlns:p14="http://schemas.microsoft.com/office/powerpoint/2010/main" val="204286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t>A method can then invoke an associated block one or more times using the Ruby yield statement.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The code in the block (puts "In the block") is executed twice, once for each call to yield.</a:t>
            </a:r>
            <a:endParaRPr lang="es-CO" b="1" dirty="0">
              <a:solidFill>
                <a:srgbClr val="91117D"/>
              </a:solidFill>
              <a:latin typeface="DejaVuSansMono-Bold"/>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t>Code blocks are used throughout the Ruby library to implement </a:t>
            </a:r>
            <a:r>
              <a:rPr lang="en-US" i="1" dirty="0"/>
              <a:t>iterators</a:t>
            </a:r>
            <a:r>
              <a:rPr lang="en-US" dirty="0"/>
              <a:t>, which are methods that return successive elements from some kind of collection, such as an array:</a:t>
            </a:r>
          </a:p>
          <a:p>
            <a:pPr marL="0" indent="0">
              <a:buNone/>
            </a:pPr>
            <a:endParaRPr lang="es-CO" sz="1600" dirty="0"/>
          </a:p>
        </p:txBody>
      </p:sp>
      <p:sp>
        <p:nvSpPr>
          <p:cNvPr id="4" name="Rectángulo 3">
            <a:extLst>
              <a:ext uri="{FF2B5EF4-FFF2-40B4-BE49-F238E27FC236}">
                <a16:creationId xmlns:a16="http://schemas.microsoft.com/office/drawing/2014/main" id="{82F0BA1F-5A67-4E4B-BAA6-6A82F1F576C4}"/>
              </a:ext>
            </a:extLst>
          </p:cNvPr>
          <p:cNvSpPr/>
          <p:nvPr/>
        </p:nvSpPr>
        <p:spPr>
          <a:xfrm>
            <a:off x="6520932" y="3046504"/>
            <a:ext cx="4465983" cy="2585323"/>
          </a:xfrm>
          <a:prstGeom prst="rect">
            <a:avLst/>
          </a:prstGeom>
        </p:spPr>
        <p:txBody>
          <a:bodyPr wrap="square">
            <a:spAutoFit/>
          </a:bodyPr>
          <a:lstStyle/>
          <a:p>
            <a:r>
              <a:rPr lang="en-US" dirty="0">
                <a:solidFill>
                  <a:srgbClr val="000000"/>
                </a:solidFill>
                <a:latin typeface="DejaVuSansMono"/>
              </a:rPr>
              <a:t>[ </a:t>
            </a:r>
            <a:r>
              <a:rPr lang="en-US" i="1" dirty="0">
                <a:solidFill>
                  <a:srgbClr val="191191"/>
                </a:solidFill>
                <a:latin typeface="DejaVuSansMono-Oblique"/>
              </a:rPr>
              <a:t>'cat'</a:t>
            </a:r>
            <a:r>
              <a:rPr lang="en-US" dirty="0">
                <a:solidFill>
                  <a:srgbClr val="000000"/>
                </a:solidFill>
                <a:latin typeface="DejaVuSansMono"/>
              </a:rPr>
              <a:t>, </a:t>
            </a:r>
            <a:r>
              <a:rPr lang="en-US" i="1" dirty="0">
                <a:solidFill>
                  <a:srgbClr val="191191"/>
                </a:solidFill>
                <a:latin typeface="DejaVuSansMono-Oblique"/>
              </a:rPr>
              <a:t>'dog'</a:t>
            </a:r>
            <a:r>
              <a:rPr lang="en-US" dirty="0">
                <a:solidFill>
                  <a:srgbClr val="000000"/>
                </a:solidFill>
                <a:latin typeface="DejaVuSansMono"/>
              </a:rPr>
              <a:t>, </a:t>
            </a:r>
            <a:r>
              <a:rPr lang="en-US" i="1" dirty="0">
                <a:solidFill>
                  <a:srgbClr val="191191"/>
                </a:solidFill>
                <a:latin typeface="DejaVuSansMono-Oblique"/>
              </a:rPr>
              <a:t>'horse' </a:t>
            </a:r>
            <a:r>
              <a:rPr lang="en-US" dirty="0">
                <a:solidFill>
                  <a:srgbClr val="000000"/>
                </a:solidFill>
                <a:latin typeface="DejaVuSansMono"/>
              </a:rPr>
              <a:t>].each {|name| print name,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5.times</a:t>
            </a:r>
            <a:r>
              <a:rPr lang="es-CO" dirty="0">
                <a:solidFill>
                  <a:srgbClr val="000000"/>
                </a:solidFill>
                <a:latin typeface="DejaVuSansMono"/>
              </a:rPr>
              <a:t> { </a:t>
            </a:r>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 </a:t>
            </a:r>
            <a:r>
              <a:rPr lang="es-CO" dirty="0">
                <a:solidFill>
                  <a:srgbClr val="000000"/>
                </a:solidFill>
                <a:latin typeface="DejaVuSansMono"/>
              </a:rPr>
              <a:t>}</a:t>
            </a:r>
          </a:p>
          <a:p>
            <a:r>
              <a:rPr lang="es-CO" dirty="0" err="1">
                <a:solidFill>
                  <a:srgbClr val="000000"/>
                </a:solidFill>
                <a:latin typeface="DejaVuSansMono"/>
              </a:rPr>
              <a:t>3.upto</a:t>
            </a:r>
            <a:r>
              <a:rPr lang="es-CO" dirty="0">
                <a:solidFill>
                  <a:srgbClr val="000000"/>
                </a:solidFill>
                <a:latin typeface="DejaVuSansMono"/>
              </a:rPr>
              <a:t>(6) {|i| </a:t>
            </a:r>
            <a:r>
              <a:rPr lang="es-CO" dirty="0" err="1">
                <a:solidFill>
                  <a:srgbClr val="000000"/>
                </a:solidFill>
                <a:latin typeface="DejaVuSansMono"/>
              </a:rPr>
              <a:t>print</a:t>
            </a:r>
            <a:r>
              <a:rPr lang="es-CO" dirty="0">
                <a:solidFill>
                  <a:srgbClr val="000000"/>
                </a:solidFill>
                <a:latin typeface="DejaVuSansMono"/>
              </a:rPr>
              <a:t> i }</a:t>
            </a:r>
          </a:p>
          <a:p>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a'</a:t>
            </a:r>
            <a:r>
              <a:rPr lang="en-US" dirty="0" err="1">
                <a:solidFill>
                  <a:srgbClr val="000000"/>
                </a:solidFill>
                <a:latin typeface="DejaVuSansMono"/>
              </a:rPr>
              <a:t>..</a:t>
            </a:r>
            <a:r>
              <a:rPr lang="en-US" i="1" dirty="0" err="1">
                <a:solidFill>
                  <a:srgbClr val="191191"/>
                </a:solidFill>
                <a:latin typeface="DejaVuSansMono-Oblique"/>
              </a:rPr>
              <a:t>'e</a:t>
            </a:r>
            <a:r>
              <a:rPr lang="en-US" i="1" dirty="0">
                <a:solidFill>
                  <a:srgbClr val="191191"/>
                </a:solidFill>
                <a:latin typeface="DejaVuSansMono-Oblique"/>
              </a:rPr>
              <a:t>'</a:t>
            </a:r>
            <a:r>
              <a:rPr lang="en-US" dirty="0">
                <a:solidFill>
                  <a:srgbClr val="000000"/>
                </a:solidFill>
                <a:latin typeface="DejaVuSansMono"/>
              </a:rPr>
              <a:t>).each {|char| print char }</a:t>
            </a:r>
          </a:p>
          <a:p>
            <a:r>
              <a:rPr lang="es-CO" dirty="0" err="1">
                <a:solidFill>
                  <a:srgbClr val="000000"/>
                </a:solidFill>
                <a:latin typeface="DejaVuSansMono"/>
              </a:rPr>
              <a:t>puts</a:t>
            </a:r>
            <a:endParaRPr lang="es-CO" dirty="0">
              <a:solidFill>
                <a:srgbClr val="000000"/>
              </a:solidFill>
              <a:latin typeface="DejaVuSansMono"/>
            </a:endParaRP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s-CO" dirty="0" err="1">
                <a:solidFill>
                  <a:srgbClr val="000000"/>
                </a:solidFill>
                <a:latin typeface="DejaVuSansMono"/>
              </a:rPr>
              <a:t>cat</a:t>
            </a:r>
            <a:r>
              <a:rPr lang="es-CO" dirty="0">
                <a:solidFill>
                  <a:srgbClr val="000000"/>
                </a:solidFill>
                <a:latin typeface="DejaVuSansMono"/>
              </a:rPr>
              <a:t> </a:t>
            </a:r>
            <a:r>
              <a:rPr lang="es-CO" dirty="0" err="1">
                <a:solidFill>
                  <a:srgbClr val="000000"/>
                </a:solidFill>
                <a:latin typeface="DejaVuSansMono"/>
              </a:rPr>
              <a:t>dog</a:t>
            </a:r>
            <a:r>
              <a:rPr lang="es-CO" dirty="0">
                <a:solidFill>
                  <a:srgbClr val="000000"/>
                </a:solidFill>
                <a:latin typeface="DejaVuSansMono"/>
              </a:rPr>
              <a:t> </a:t>
            </a:r>
            <a:r>
              <a:rPr lang="es-CO" dirty="0" err="1">
                <a:solidFill>
                  <a:srgbClr val="000000"/>
                </a:solidFill>
                <a:latin typeface="DejaVuSansMono"/>
              </a:rPr>
              <a:t>horse</a:t>
            </a:r>
            <a:r>
              <a:rPr lang="es-CO" dirty="0">
                <a:solidFill>
                  <a:srgbClr val="000000"/>
                </a:solidFill>
                <a:latin typeface="DejaVuSansMono"/>
              </a:rPr>
              <a:t> *****</a:t>
            </a:r>
            <a:r>
              <a:rPr lang="es-CO" dirty="0" err="1">
                <a:solidFill>
                  <a:srgbClr val="000000"/>
                </a:solidFill>
                <a:latin typeface="DejaVuSansMono"/>
              </a:rPr>
              <a:t>3456abcde</a:t>
            </a:r>
            <a:endParaRPr lang="es-CO" dirty="0"/>
          </a:p>
        </p:txBody>
      </p:sp>
      <p:sp>
        <p:nvSpPr>
          <p:cNvPr id="5" name="Rectángulo 4">
            <a:extLst>
              <a:ext uri="{FF2B5EF4-FFF2-40B4-BE49-F238E27FC236}">
                <a16:creationId xmlns:a16="http://schemas.microsoft.com/office/drawing/2014/main" id="{68198D6B-ECE8-47D2-B43A-3D474EB3325C}"/>
              </a:ext>
            </a:extLst>
          </p:cNvPr>
          <p:cNvSpPr/>
          <p:nvPr/>
        </p:nvSpPr>
        <p:spPr>
          <a:xfrm>
            <a:off x="2922104" y="3046504"/>
            <a:ext cx="3399183" cy="3139321"/>
          </a:xfrm>
          <a:prstGeom prst="rect">
            <a:avLst/>
          </a:prstGeom>
        </p:spPr>
        <p:txBody>
          <a:bodyPr wrap="square">
            <a:spAutoFit/>
          </a:bodyPr>
          <a:lstStyle/>
          <a:p>
            <a:r>
              <a:rPr lang="en-US" dirty="0">
                <a:solidFill>
                  <a:srgbClr val="000000"/>
                </a:solidFill>
                <a:latin typeface="DejaVuSansMono"/>
              </a:rPr>
              <a:t>animals = </a:t>
            </a:r>
            <a:r>
              <a:rPr lang="en-US" i="1" dirty="0">
                <a:solidFill>
                  <a:srgbClr val="191191"/>
                </a:solidFill>
                <a:latin typeface="DejaVuSansMono-Oblique"/>
              </a:rPr>
              <a:t>%w( ant bee cat dog ) </a:t>
            </a:r>
            <a:r>
              <a:rPr lang="en-US" i="1" dirty="0">
                <a:solidFill>
                  <a:srgbClr val="0F7C0F"/>
                </a:solidFill>
                <a:latin typeface="DejaVuSansMono-Oblique"/>
              </a:rPr>
              <a:t># create an array</a:t>
            </a:r>
          </a:p>
          <a:p>
            <a:r>
              <a:rPr lang="en-US" dirty="0" err="1">
                <a:solidFill>
                  <a:srgbClr val="000000"/>
                </a:solidFill>
                <a:latin typeface="DejaVuSansMono"/>
              </a:rPr>
              <a:t>animals.each</a:t>
            </a:r>
            <a:r>
              <a:rPr lang="en-US" dirty="0">
                <a:solidFill>
                  <a:srgbClr val="000000"/>
                </a:solidFill>
                <a:latin typeface="DejaVuSansMono"/>
              </a:rPr>
              <a:t> {|animal| puts animal } </a:t>
            </a:r>
            <a:r>
              <a:rPr lang="en-US" i="1" dirty="0">
                <a:solidFill>
                  <a:srgbClr val="0F7C0F"/>
                </a:solidFill>
                <a:latin typeface="DejaVuSansMono-Oblique"/>
              </a:rPr>
              <a:t># iterate over the contents</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s-CO" dirty="0" err="1">
                <a:solidFill>
                  <a:srgbClr val="000000"/>
                </a:solidFill>
                <a:latin typeface="DejaVuSansMono"/>
              </a:rPr>
              <a:t>ant</a:t>
            </a:r>
            <a:endParaRPr lang="es-CO" dirty="0">
              <a:solidFill>
                <a:srgbClr val="000000"/>
              </a:solidFill>
              <a:latin typeface="DejaVuSansMono"/>
            </a:endParaRPr>
          </a:p>
          <a:p>
            <a:r>
              <a:rPr lang="es-CO" dirty="0" err="1">
                <a:solidFill>
                  <a:srgbClr val="000000"/>
                </a:solidFill>
                <a:latin typeface="DejaVuSansMono"/>
              </a:rPr>
              <a:t>bee</a:t>
            </a:r>
            <a:endParaRPr lang="es-CO" dirty="0">
              <a:solidFill>
                <a:srgbClr val="000000"/>
              </a:solidFill>
              <a:latin typeface="DejaVuSansMono"/>
            </a:endParaRPr>
          </a:p>
          <a:p>
            <a:r>
              <a:rPr lang="es-CO" dirty="0" err="1">
                <a:solidFill>
                  <a:srgbClr val="000000"/>
                </a:solidFill>
                <a:latin typeface="DejaVuSansMono"/>
              </a:rPr>
              <a:t>cat</a:t>
            </a:r>
            <a:endParaRPr lang="es-CO" dirty="0">
              <a:solidFill>
                <a:srgbClr val="000000"/>
              </a:solidFill>
              <a:latin typeface="DejaVuSansMono"/>
            </a:endParaRPr>
          </a:p>
          <a:p>
            <a:r>
              <a:rPr lang="es-CO" dirty="0" err="1">
                <a:solidFill>
                  <a:srgbClr val="000000"/>
                </a:solidFill>
                <a:latin typeface="DejaVuSansMono"/>
              </a:rPr>
              <a:t>dog</a:t>
            </a:r>
            <a:endParaRPr lang="es-CO" dirty="0"/>
          </a:p>
        </p:txBody>
      </p:sp>
    </p:spTree>
    <p:extLst>
      <p:ext uri="{BB962C8B-B14F-4D97-AF65-F5344CB8AC3E}">
        <p14:creationId xmlns:p14="http://schemas.microsoft.com/office/powerpoint/2010/main" val="2013652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t>Sharing</a:t>
            </a:r>
            <a:r>
              <a:rPr lang="es-CO" dirty="0"/>
              <a:t> </a:t>
            </a:r>
            <a:r>
              <a:rPr lang="es-CO" dirty="0" err="1"/>
              <a:t>Functionality</a:t>
            </a:r>
            <a:r>
              <a:rPr lang="es-CO" dirty="0"/>
              <a:t>: </a:t>
            </a:r>
            <a:r>
              <a:rPr lang="es-CO" dirty="0" err="1"/>
              <a:t>Inheritance</a:t>
            </a:r>
            <a:r>
              <a:rPr lang="es-CO" dirty="0"/>
              <a:t>,</a:t>
            </a:r>
            <a:br>
              <a:rPr lang="es-CO" dirty="0"/>
            </a:br>
            <a:r>
              <a:rPr lang="es-CO" dirty="0"/>
              <a:t>Modules, and </a:t>
            </a:r>
            <a:r>
              <a:rPr lang="es-CO" dirty="0" err="1"/>
              <a:t>Mixins</a:t>
            </a:r>
            <a:endParaRPr lang="es-CO" dirty="0"/>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t>class-level inheritance</a:t>
            </a:r>
            <a:r>
              <a:rPr lang="en-US" dirty="0"/>
              <a:t>, is common in object-oriented languages. We’ll then look at </a:t>
            </a:r>
            <a:r>
              <a:rPr lang="en-US" i="1" dirty="0" err="1"/>
              <a:t>mixins</a:t>
            </a:r>
            <a:r>
              <a:rPr lang="en-US" dirty="0"/>
              <a:t>, a technique that is often preferable to inheritance. We’ll wind up with a discussion of when to use each</a:t>
            </a:r>
            <a:endParaRPr lang="es-CO" sz="11500" dirty="0"/>
          </a:p>
        </p:txBody>
      </p:sp>
    </p:spTree>
    <p:extLst>
      <p:ext uri="{BB962C8B-B14F-4D97-AF65-F5344CB8AC3E}">
        <p14:creationId xmlns:p14="http://schemas.microsoft.com/office/powerpoint/2010/main" val="244542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3" name="Marcador de contenido 2">
            <a:extLst>
              <a:ext uri="{FF2B5EF4-FFF2-40B4-BE49-F238E27FC236}">
                <a16:creationId xmlns:a16="http://schemas.microsoft.com/office/drawing/2014/main" id="{1955C9C2-5F0E-4473-B7E3-F84E07084C10}"/>
              </a:ext>
            </a:extLst>
          </p:cNvPr>
          <p:cNvSpPr>
            <a:spLocks noGrp="1"/>
          </p:cNvSpPr>
          <p:nvPr>
            <p:ph idx="1"/>
          </p:nvPr>
        </p:nvSpPr>
        <p:spPr/>
        <p:txBody>
          <a:bodyPr>
            <a:normAutofit/>
          </a:bodyPr>
          <a:lstStyle/>
          <a:p>
            <a:endParaRPr lang="es-CO" i="1" dirty="0"/>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&lt;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3" name="Marcador de contenido 2">
            <a:extLst>
              <a:ext uri="{FF2B5EF4-FFF2-40B4-BE49-F238E27FC236}">
                <a16:creationId xmlns:a16="http://schemas.microsoft.com/office/drawing/2014/main" id="{85A8EFE6-A511-4CE7-ADAA-E0DA3F5FFCD4}"/>
              </a:ext>
            </a:extLst>
          </p:cNvPr>
          <p:cNvSpPr>
            <a:spLocks noGrp="1"/>
          </p:cNvSpPr>
          <p:nvPr>
            <p:ph idx="1"/>
          </p:nvPr>
        </p:nvSpPr>
        <p:spPr>
          <a:xfrm>
            <a:off x="2589212" y="2133600"/>
            <a:ext cx="8915400" cy="3777622"/>
          </a:xfrm>
        </p:spPr>
        <p:txBody>
          <a:bodyPr/>
          <a:lstStyle/>
          <a:p>
            <a:pPr marL="0" indent="0">
              <a:buNone/>
            </a:pPr>
            <a:endParaRPr lang="es-CO" dirty="0"/>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t>Modules are a way of grouping together methods, classes, and constants. Modules give you </a:t>
            </a:r>
            <a:r>
              <a:rPr lang="es-CO" dirty="0" err="1"/>
              <a:t>two</a:t>
            </a:r>
            <a:r>
              <a:rPr lang="es-CO" dirty="0"/>
              <a:t> </a:t>
            </a:r>
            <a:r>
              <a:rPr lang="es-CO" dirty="0" err="1"/>
              <a:t>major</a:t>
            </a:r>
            <a:r>
              <a:rPr lang="es-CO" dirty="0"/>
              <a:t> </a:t>
            </a:r>
            <a:r>
              <a:rPr lang="es-CO" dirty="0" err="1"/>
              <a:t>benefits</a:t>
            </a:r>
            <a:r>
              <a:rPr lang="es-CO" dirty="0"/>
              <a:t>:</a:t>
            </a:r>
          </a:p>
          <a:p>
            <a:pPr lvl="1"/>
            <a:r>
              <a:rPr lang="en-US" dirty="0"/>
              <a:t>Modules provide a namespace and prevent name clashes.</a:t>
            </a:r>
          </a:p>
          <a:p>
            <a:pPr lvl="1"/>
            <a:r>
              <a:rPr lang="en-US" dirty="0"/>
              <a:t>Modules support the </a:t>
            </a:r>
            <a:r>
              <a:rPr lang="en-US" dirty="0" err="1"/>
              <a:t>mixin</a:t>
            </a:r>
            <a:r>
              <a:rPr lang="en-US" dirty="0"/>
              <a:t> facility.</a:t>
            </a:r>
            <a:endParaRPr lang="es-CO" dirty="0"/>
          </a:p>
        </p:txBody>
      </p:sp>
    </p:spTree>
    <p:extLst>
      <p:ext uri="{BB962C8B-B14F-4D97-AF65-F5344CB8AC3E}">
        <p14:creationId xmlns:p14="http://schemas.microsoft.com/office/powerpoint/2010/main" val="247869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t>Namespaces</a:t>
            </a:r>
            <a:endParaRPr lang="es-CO" dirty="0"/>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p:txBody>
          <a:bodyPr>
            <a:normAutofit fontScale="92500" lnSpcReduction="10000"/>
          </a:bodyPr>
          <a:lstStyle/>
          <a:p>
            <a:r>
              <a:rPr lang="en-US" dirty="0"/>
              <a:t>As you start to write bigger Ruby programs, you’ll find yourself producing chunks of reusable code—libraries of related routines that are generally applicable. You’ll want to break this code into separate files so the contents can be shared among different Ruby programs.</a:t>
            </a:r>
          </a:p>
          <a:p>
            <a:pPr marL="0" indent="0">
              <a:buNone/>
            </a:pPr>
            <a:r>
              <a:rPr lang="es-CO" sz="1400" b="1" dirty="0">
                <a:solidFill>
                  <a:srgbClr val="91117D"/>
                </a:solidFill>
                <a:latin typeface="DejaVuSansMono-Bold"/>
              </a:rPr>
              <a:t>module </a:t>
            </a:r>
            <a:r>
              <a:rPr lang="es-CO" sz="1400" dirty="0" err="1">
                <a:solidFill>
                  <a:srgbClr val="000000"/>
                </a:solidFill>
                <a:latin typeface="DejaVuSansMono"/>
              </a:rPr>
              <a:t>Trig</a:t>
            </a:r>
            <a:endParaRPr lang="es-CO" sz="1400" dirty="0">
              <a:solidFill>
                <a:srgbClr val="000000"/>
              </a:solidFill>
              <a:latin typeface="DejaVuSansMono"/>
            </a:endParaRPr>
          </a:p>
          <a:p>
            <a:pPr marL="0" indent="0">
              <a:buNone/>
            </a:pPr>
            <a:r>
              <a:rPr lang="es-CO" sz="1400" dirty="0">
                <a:solidFill>
                  <a:srgbClr val="000000"/>
                </a:solidFill>
                <a:latin typeface="DejaVuSansMono"/>
              </a:rPr>
              <a:t>	PI = 3.141592654</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Trig.sin</a:t>
            </a:r>
            <a:r>
              <a:rPr lang="es-CO" sz="1400" dirty="0">
                <a:solidFill>
                  <a:srgbClr val="000000"/>
                </a:solidFill>
                <a:latin typeface="DejaVuSansMono"/>
              </a:rPr>
              <a:t>(x)</a:t>
            </a:r>
          </a:p>
          <a:p>
            <a:pPr marL="0" indent="0">
              <a:buNone/>
            </a:pPr>
            <a:r>
              <a:rPr lang="es-CO" sz="1400" i="1" dirty="0">
                <a:solidFill>
                  <a:srgbClr val="0F7C0F"/>
                </a:solidFill>
                <a:latin typeface="DejaVuSansMono-Oblique"/>
              </a:rPr>
              <a:t>		#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Trig.cos</a:t>
            </a:r>
            <a:r>
              <a:rPr lang="es-CO" sz="1400" dirty="0">
                <a:solidFill>
                  <a:srgbClr val="000000"/>
                </a:solidFill>
                <a:latin typeface="DejaVuSansMono"/>
              </a:rPr>
              <a:t>(x)</a:t>
            </a:r>
          </a:p>
          <a:p>
            <a:pPr marL="0" indent="0">
              <a:buNone/>
            </a:pPr>
            <a:r>
              <a:rPr lang="es-CO" sz="1400" i="1" dirty="0">
                <a:solidFill>
                  <a:srgbClr val="0F7C0F"/>
                </a:solidFill>
                <a:latin typeface="DejaVuSansMono-Oblique"/>
              </a:rPr>
              <a:t>		#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pPr marL="0" indent="0">
              <a:buNone/>
            </a:pPr>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744279" y="3193773"/>
            <a:ext cx="3432313" cy="2369880"/>
          </a:xfrm>
          <a:prstGeom prst="rect">
            <a:avLst/>
          </a:prstGeom>
        </p:spPr>
        <p:txBody>
          <a:bodyPr wrap="square">
            <a:spAutoFit/>
          </a:bodyPr>
          <a:lstStyle/>
          <a:p>
            <a:pPr lvl="0">
              <a:spcBef>
                <a:spcPts val="1000"/>
              </a:spcBef>
              <a:buClr>
                <a:srgbClr val="A53010"/>
              </a:buClr>
            </a:pPr>
            <a:r>
              <a:rPr lang="es-CO" sz="1400" b="1" dirty="0">
                <a:solidFill>
                  <a:srgbClr val="91117D"/>
                </a:solidFill>
                <a:latin typeface="DejaVuSansMono-Bold"/>
              </a:rPr>
              <a:t>module </a:t>
            </a:r>
            <a:r>
              <a:rPr lang="es-CO" sz="1400" dirty="0">
                <a:solidFill>
                  <a:srgbClr val="000000"/>
                </a:solidFill>
                <a:latin typeface="DejaVuSansMono"/>
              </a:rPr>
              <a:t>Moral</a:t>
            </a:r>
          </a:p>
          <a:p>
            <a:pPr lvl="0">
              <a:spcBef>
                <a:spcPts val="1000"/>
              </a:spcBef>
              <a:buClr>
                <a:srgbClr val="A53010"/>
              </a:buClr>
            </a:pPr>
            <a:r>
              <a:rPr lang="es-CO" sz="1400" dirty="0">
                <a:solidFill>
                  <a:srgbClr val="000000"/>
                </a:solidFill>
                <a:latin typeface="DejaVuSansMono"/>
              </a:rPr>
              <a:t>	</a:t>
            </a:r>
            <a:r>
              <a:rPr lang="es-CO" sz="1400" dirty="0" err="1">
                <a:solidFill>
                  <a:srgbClr val="000000"/>
                </a:solidFill>
                <a:latin typeface="DejaVuSansMono"/>
              </a:rPr>
              <a:t>VERY_BAD</a:t>
            </a:r>
            <a:r>
              <a:rPr lang="es-CO" sz="1400" dirty="0">
                <a:solidFill>
                  <a:srgbClr val="000000"/>
                </a:solidFill>
                <a:latin typeface="DejaVuSansMono"/>
              </a:rPr>
              <a:t> = 0</a:t>
            </a:r>
          </a:p>
          <a:p>
            <a:pPr lvl="0">
              <a:spcBef>
                <a:spcPts val="1000"/>
              </a:spcBef>
              <a:buClr>
                <a:srgbClr val="A53010"/>
              </a:buClr>
            </a:pPr>
            <a:r>
              <a:rPr lang="es-CO" sz="1400" dirty="0">
                <a:solidFill>
                  <a:srgbClr val="000000"/>
                </a:solidFill>
                <a:latin typeface="DejaVuSansMono"/>
              </a:rPr>
              <a:t>	</a:t>
            </a:r>
            <a:r>
              <a:rPr lang="es-CO" sz="1400" dirty="0" err="1">
                <a:solidFill>
                  <a:srgbClr val="000000"/>
                </a:solidFill>
                <a:latin typeface="DejaVuSansMono"/>
              </a:rPr>
              <a:t>BAD</a:t>
            </a:r>
            <a:r>
              <a:rPr lang="es-CO" sz="1400" dirty="0">
                <a:solidFill>
                  <a:srgbClr val="000000"/>
                </a:solidFill>
                <a:latin typeface="DejaVuSansMono"/>
              </a:rPr>
              <a:t> = 1</a:t>
            </a:r>
          </a:p>
          <a:p>
            <a:pPr lvl="0">
              <a:spcBef>
                <a:spcPts val="1000"/>
              </a:spcBef>
              <a:buClr>
                <a:srgbClr val="A53010"/>
              </a:buClr>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Moral.sin</a:t>
            </a:r>
            <a:r>
              <a:rPr lang="es-CO" sz="1400" dirty="0">
                <a:solidFill>
                  <a:srgbClr val="000000"/>
                </a:solidFill>
                <a:latin typeface="DejaVuSansMono"/>
              </a:rPr>
              <a:t>(</a:t>
            </a:r>
            <a:r>
              <a:rPr lang="es-CO" sz="1400" dirty="0" err="1">
                <a:solidFill>
                  <a:srgbClr val="000000"/>
                </a:solidFill>
                <a:latin typeface="DejaVuSansMono"/>
              </a:rPr>
              <a:t>badness</a:t>
            </a:r>
            <a:r>
              <a:rPr lang="es-CO" sz="1400" dirty="0">
                <a:solidFill>
                  <a:srgbClr val="000000"/>
                </a:solidFill>
                <a:latin typeface="DejaVuSansMono"/>
              </a:rPr>
              <a:t>)</a:t>
            </a:r>
          </a:p>
          <a:p>
            <a:pPr lvl="0">
              <a:spcBef>
                <a:spcPts val="1000"/>
              </a:spcBef>
              <a:buClr>
                <a:srgbClr val="A53010"/>
              </a:buClr>
            </a:pPr>
            <a:r>
              <a:rPr lang="es-CO" sz="1400" i="1" dirty="0">
                <a:solidFill>
                  <a:srgbClr val="0F7C0F"/>
                </a:solidFill>
                <a:latin typeface="DejaVuSansMono-Oblique"/>
              </a:rPr>
              <a:t>		# ...</a:t>
            </a:r>
          </a:p>
          <a:p>
            <a:pPr lvl="0">
              <a:spcBef>
                <a:spcPts val="1000"/>
              </a:spcBef>
              <a:buClr>
                <a:srgbClr val="A53010"/>
              </a:buClr>
            </a:pPr>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pPr lvl="0">
              <a:spcBef>
                <a:spcPts val="1000"/>
              </a:spcBef>
              <a:buClr>
                <a:srgbClr val="A53010"/>
              </a:buClr>
            </a:pPr>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2A330014-60D4-4956-B3C9-74EE333BDF25}"/>
              </a:ext>
            </a:extLst>
          </p:cNvPr>
          <p:cNvSpPr/>
          <p:nvPr/>
        </p:nvSpPr>
        <p:spPr>
          <a:xfrm>
            <a:off x="7197656" y="377854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t>Modules have another, wonderful use. At a stroke, they pretty much eliminate the need for inheritance, providing a facility called a </a:t>
            </a:r>
            <a:r>
              <a:rPr lang="en-US" i="1" dirty="0" err="1"/>
              <a:t>mixin</a:t>
            </a:r>
            <a:r>
              <a:rPr lang="en-US" dirty="0"/>
              <a:t>.</a:t>
            </a:r>
            <a:endParaRPr lang="es-CO" dirty="0"/>
          </a:p>
        </p:txBody>
      </p:sp>
    </p:spTree>
    <p:extLst>
      <p:ext uri="{BB962C8B-B14F-4D97-AF65-F5344CB8AC3E}">
        <p14:creationId xmlns:p14="http://schemas.microsoft.com/office/powerpoint/2010/main" val="176049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054087" y="331305"/>
            <a:ext cx="9450525" cy="5572358"/>
          </a:xfrm>
        </p:spPr>
        <p:txBody>
          <a:bodyPr>
            <a:normAutofit/>
          </a:bodyPr>
          <a:lstStyle/>
          <a:p>
            <a:endParaRPr lang="es-CO" dirty="0"/>
          </a:p>
        </p:txBody>
      </p:sp>
    </p:spTree>
    <p:extLst>
      <p:ext uri="{BB962C8B-B14F-4D97-AF65-F5344CB8AC3E}">
        <p14:creationId xmlns:p14="http://schemas.microsoft.com/office/powerpoint/2010/main" val="33213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t>Ruby Is an Object-Oriented Language</a:t>
            </a:r>
            <a:endParaRPr lang="es-CO" dirty="0"/>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err="1">
                <a:solidFill>
                  <a:srgbClr val="000000"/>
                </a:solidFill>
                <a:latin typeface="DejaVuSansMono"/>
              </a:rPr>
              <a:t>song1</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"Ruby Tuesday"</a:t>
            </a:r>
            <a:r>
              <a:rPr lang="en-US" dirty="0">
                <a:solidFill>
                  <a:srgbClr val="000000"/>
                </a:solidFill>
                <a:latin typeface="DejaVuSansMono"/>
              </a:rPr>
              <a:t>)</a:t>
            </a:r>
          </a:p>
          <a:p>
            <a:r>
              <a:rPr lang="en-US" dirty="0" err="1">
                <a:solidFill>
                  <a:srgbClr val="000000"/>
                </a:solidFill>
                <a:latin typeface="DejaVuSansMono"/>
              </a:rPr>
              <a:t>song2</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"Enveloped in Python"</a:t>
            </a:r>
            <a:r>
              <a:rPr lang="en-US" dirty="0">
                <a:solidFill>
                  <a:srgbClr val="000000"/>
                </a:solidFill>
                <a:latin typeface="DejaVuSansMono"/>
              </a:rPr>
              <a:t>)</a:t>
            </a:r>
          </a:p>
          <a:p>
            <a:r>
              <a:rPr lang="es-CO" i="1" dirty="0">
                <a:solidFill>
                  <a:srgbClr val="0F7C0F"/>
                </a:solidFill>
                <a:latin typeface="DejaVuSansMono-Oblique"/>
              </a:rPr>
              <a:t># and so </a:t>
            </a:r>
            <a:r>
              <a:rPr lang="es-CO" i="1" dirty="0" err="1">
                <a:solidFill>
                  <a:srgbClr val="0F7C0F"/>
                </a:solidFill>
                <a:latin typeface="DejaVuSansMono-Oblique"/>
              </a:rPr>
              <a:t>on</a:t>
            </a:r>
            <a:endParaRPr lang="en-US" dirty="0"/>
          </a:p>
        </p:txBody>
      </p:sp>
    </p:spTree>
    <p:extLst>
      <p:ext uri="{BB962C8B-B14F-4D97-AF65-F5344CB8AC3E}">
        <p14:creationId xmlns:p14="http://schemas.microsoft.com/office/powerpoint/2010/main" val="259125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rPr>
              <a:t>class</a:t>
            </a:r>
            <a:r>
              <a:rPr lang="es-CO" b="1" dirty="0"/>
              <a:t> </a:t>
            </a:r>
            <a:r>
              <a:rPr lang="es-CO" dirty="0" err="1"/>
              <a:t>BookInStock</a:t>
            </a:r>
            <a:endParaRPr lang="es-CO" dirty="0"/>
          </a:p>
          <a:p>
            <a:pPr marL="0" indent="0">
              <a:buNone/>
            </a:pPr>
            <a:r>
              <a:rPr lang="es-CO" dirty="0"/>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As we saw in the previous chapter, we can create new instances of this class using new:</a:t>
            </a:r>
          </a:p>
          <a:p>
            <a:pPr marL="0" indent="0">
              <a:buNone/>
            </a:pPr>
            <a:r>
              <a:rPr lang="es-CO" dirty="0" err="1"/>
              <a:t>a_book</a:t>
            </a:r>
            <a:r>
              <a:rPr lang="es-CO" dirty="0"/>
              <a:t> = </a:t>
            </a:r>
            <a:r>
              <a:rPr lang="es-CO" dirty="0" err="1"/>
              <a:t>BookInStock.new</a:t>
            </a:r>
            <a:endParaRPr lang="es-CO" dirty="0"/>
          </a:p>
          <a:p>
            <a:pPr marL="0" indent="0">
              <a:buNone/>
            </a:pPr>
            <a:r>
              <a:rPr lang="es-CO" dirty="0" err="1"/>
              <a:t>another_boo</a:t>
            </a:r>
            <a:r>
              <a:rPr lang="es-CO" dirty="0"/>
              <a:t> k = </a:t>
            </a:r>
            <a:r>
              <a:rPr lang="es-CO" dirty="0" err="1"/>
              <a:t>BookInStock.new</a:t>
            </a:r>
            <a:endParaRPr lang="es-CO" dirty="0"/>
          </a:p>
        </p:txBody>
      </p:sp>
    </p:spTree>
    <p:extLst>
      <p:ext uri="{BB962C8B-B14F-4D97-AF65-F5344CB8AC3E}">
        <p14:creationId xmlns:p14="http://schemas.microsoft.com/office/powerpoint/2010/main" val="28495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BookInStock</a:t>
            </a:r>
            <a:endParaRPr lang="es-CO" dirty="0">
              <a:solidFill>
                <a:srgbClr val="000000"/>
              </a:solidFill>
              <a:latin typeface="DejaVuSansMono"/>
            </a:endParaRPr>
          </a:p>
          <a:p>
            <a:pPr marL="457200" lvl="1" indent="0">
              <a:buNone/>
            </a:pPr>
            <a:r>
              <a:rPr lang="es-CO" sz="1800" b="1" dirty="0" err="1">
                <a:solidFill>
                  <a:srgbClr val="91117D"/>
                </a:solidFill>
                <a:latin typeface="DejaVuSansMono-Bold"/>
              </a:rPr>
              <a:t>def</a:t>
            </a:r>
            <a:r>
              <a:rPr lang="es-CO" sz="1800" b="1" dirty="0">
                <a:solidFill>
                  <a:srgbClr val="91117D"/>
                </a:solidFill>
                <a:latin typeface="DejaVuSansMono-Bold"/>
              </a:rPr>
              <a:t> </a:t>
            </a:r>
            <a:r>
              <a:rPr lang="es-CO" sz="1800" dirty="0" err="1">
                <a:solidFill>
                  <a:srgbClr val="000000"/>
                </a:solidFill>
                <a:highlight>
                  <a:srgbClr val="FFFF00"/>
                </a:highlight>
                <a:latin typeface="DejaVuSansMono"/>
              </a:rPr>
              <a:t>initialize</a:t>
            </a: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a:t>
            </a:r>
            <a:r>
              <a:rPr lang="es-CO" sz="1800" dirty="0" err="1">
                <a:solidFill>
                  <a:srgbClr val="000000"/>
                </a:solidFill>
                <a:latin typeface="DejaVuSansMono"/>
              </a:rPr>
              <a:t>price</a:t>
            </a:r>
            <a:r>
              <a:rPr lang="es-CO" sz="1800" dirty="0">
                <a:solidFill>
                  <a:srgbClr val="000000"/>
                </a:solidFill>
                <a:latin typeface="DejaVuSansMono"/>
              </a:rPr>
              <a:t>)</a:t>
            </a:r>
          </a:p>
          <a:p>
            <a:pPr marL="914400" lvl="2" indent="0">
              <a:buNone/>
            </a:pP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 </a:t>
            </a:r>
            <a:r>
              <a:rPr lang="es-CO" sz="1800" dirty="0" err="1">
                <a:solidFill>
                  <a:srgbClr val="000000"/>
                </a:solidFill>
                <a:latin typeface="DejaVuSansMono"/>
              </a:rPr>
              <a:t>isbn</a:t>
            </a:r>
            <a:endParaRPr lang="es-CO" sz="1800" dirty="0">
              <a:solidFill>
                <a:srgbClr val="000000"/>
              </a:solidFill>
              <a:latin typeface="DejaVuSansMono"/>
            </a:endParaRPr>
          </a:p>
          <a:p>
            <a:pPr marL="914400" lvl="2" indent="0">
              <a:buNone/>
            </a:pP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 = </a:t>
            </a:r>
            <a:r>
              <a:rPr lang="es-CO" sz="1800" dirty="0" err="1">
                <a:solidFill>
                  <a:srgbClr val="000000"/>
                </a:solidFill>
                <a:latin typeface="DejaVuSansMono"/>
              </a:rPr>
              <a:t>Float</a:t>
            </a: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a:t>
            </a:r>
          </a:p>
          <a:p>
            <a:pPr marL="457200" lvl="1" indent="0">
              <a:buNone/>
            </a:pPr>
            <a:r>
              <a:rPr lang="es-CO" sz="1800" b="1" dirty="0" err="1">
                <a:solidFill>
                  <a:srgbClr val="91117D"/>
                </a:solidFill>
                <a:latin typeface="DejaVuSansMono-Bold"/>
              </a:rPr>
              <a:t>end</a:t>
            </a:r>
            <a:endParaRPr lang="es-CO" sz="1800" b="1" dirty="0">
              <a:solidFill>
                <a:srgbClr val="91117D"/>
              </a:solidFill>
              <a:latin typeface="DejaVuSansMono-Bold"/>
            </a:endParaRP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initialize is a special method in Ruby programs. When you call </a:t>
            </a:r>
            <a:r>
              <a:rPr lang="en-US" dirty="0" err="1">
                <a:solidFill>
                  <a:schemeClr val="accent1">
                    <a:lumMod val="60000"/>
                    <a:lumOff val="40000"/>
                  </a:schemeClr>
                </a:solidFill>
              </a:rPr>
              <a:t>BookInStock.new</a:t>
            </a:r>
            <a:r>
              <a:rPr lang="en-US" dirty="0">
                <a:solidFill>
                  <a:schemeClr val="accent1">
                    <a:lumMod val="60000"/>
                    <a:lumOff val="40000"/>
                  </a:schemeClr>
                </a:solidFill>
              </a:rPr>
              <a:t> </a:t>
            </a:r>
            <a:r>
              <a:rPr lang="en-US" dirty="0"/>
              <a:t>to create a </a:t>
            </a:r>
            <a:r>
              <a:rPr lang="en-US" dirty="0" err="1"/>
              <a:t>newobject</a:t>
            </a:r>
            <a:r>
              <a:rPr lang="en-US" dirty="0"/>
              <a:t>, Ruby allocates some memory to hold an uninitialized object and then calls that object’s </a:t>
            </a:r>
            <a:r>
              <a:rPr lang="es-CO" dirty="0" err="1"/>
              <a:t>initialize</a:t>
            </a:r>
            <a:r>
              <a:rPr lang="es-CO" dirty="0"/>
              <a:t> </a:t>
            </a:r>
            <a:r>
              <a:rPr lang="es-CO" dirty="0" err="1"/>
              <a:t>method</a:t>
            </a:r>
            <a:endParaRPr lang="es-CO" dirty="0"/>
          </a:p>
          <a:p>
            <a:pPr marL="0" indent="0">
              <a:buNone/>
            </a:pPr>
            <a:r>
              <a:rPr lang="en-US" dirty="0" err="1"/>
              <a:t>b1</a:t>
            </a:r>
            <a:r>
              <a:rPr lang="en-US" dirty="0"/>
              <a:t> = </a:t>
            </a:r>
            <a:r>
              <a:rPr lang="en-US" dirty="0" err="1">
                <a:solidFill>
                  <a:schemeClr val="accent1">
                    <a:lumMod val="60000"/>
                    <a:lumOff val="40000"/>
                  </a:schemeClr>
                </a:solidFill>
              </a:rPr>
              <a:t>BookInStock.new</a:t>
            </a:r>
            <a:r>
              <a:rPr lang="en-US" dirty="0"/>
              <a:t>(</a:t>
            </a:r>
            <a:r>
              <a:rPr lang="en-US" i="1" dirty="0"/>
              <a:t>"</a:t>
            </a:r>
            <a:r>
              <a:rPr lang="en-US" i="1" dirty="0" err="1"/>
              <a:t>isbn1</a:t>
            </a:r>
            <a:r>
              <a:rPr lang="en-US" i="1" dirty="0"/>
              <a:t>"</a:t>
            </a:r>
            <a:r>
              <a:rPr lang="en-US" dirty="0"/>
              <a:t>, 3)</a:t>
            </a:r>
            <a:endParaRPr lang="es-CO" dirty="0"/>
          </a:p>
        </p:txBody>
      </p:sp>
    </p:spTree>
    <p:extLst>
      <p:ext uri="{BB962C8B-B14F-4D97-AF65-F5344CB8AC3E}">
        <p14:creationId xmlns:p14="http://schemas.microsoft.com/office/powerpoint/2010/main" val="308207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t>Objects</a:t>
            </a:r>
            <a:r>
              <a:rPr lang="es-CO" dirty="0"/>
              <a:t> and </a:t>
            </a:r>
            <a:r>
              <a:rPr lang="es-CO" dirty="0" err="1"/>
              <a:t>Attributes</a:t>
            </a:r>
            <a:endParaRPr lang="es-CO" dirty="0"/>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rPr>
              <a:t>class</a:t>
            </a:r>
            <a:r>
              <a:rPr lang="es-CO" sz="2900" b="1" dirty="0">
                <a:solidFill>
                  <a:srgbClr val="91117D"/>
                </a:solidFill>
                <a:latin typeface="DejaVuSansMono-Bold"/>
              </a:rPr>
              <a:t> </a:t>
            </a:r>
            <a:r>
              <a:rPr lang="es-CO" sz="2900" dirty="0" err="1">
                <a:solidFill>
                  <a:srgbClr val="000000"/>
                </a:solidFill>
                <a:latin typeface="DejaVuSansMono"/>
              </a:rPr>
              <a:t>BookInStock</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attr_reader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isbn</a:t>
            </a:r>
            <a:endParaRPr lang="es-CO" sz="2900" dirty="0">
              <a:solidFill>
                <a:schemeClr val="accent1">
                  <a:lumMod val="60000"/>
                  <a:lumOff val="40000"/>
                </a:schemeClr>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attr_accessor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price</a:t>
            </a:r>
            <a:endParaRPr lang="es-CO" sz="2900" dirty="0">
              <a:solidFill>
                <a:schemeClr val="accent1">
                  <a:lumMod val="60000"/>
                  <a:lumOff val="40000"/>
                </a:schemeClr>
              </a:solidFill>
              <a:latin typeface="DejaVuSansMono"/>
            </a:endParaRP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def</a:t>
            </a:r>
            <a:r>
              <a:rPr lang="es-CO" sz="2900" b="1" dirty="0">
                <a:solidFill>
                  <a:srgbClr val="91117D"/>
                </a:solidFill>
                <a:latin typeface="DejaVuSansMono-Bold"/>
              </a:rPr>
              <a:t> </a:t>
            </a:r>
            <a:r>
              <a:rPr lang="es-CO" sz="2900" dirty="0" err="1">
                <a:solidFill>
                  <a:srgbClr val="000000"/>
                </a:solidFill>
                <a:latin typeface="DejaVuSansMono"/>
              </a:rPr>
              <a:t>initialize</a:t>
            </a:r>
            <a:r>
              <a:rPr lang="es-CO" sz="2900" dirty="0">
                <a:solidFill>
                  <a:srgbClr val="000000"/>
                </a:solidFill>
                <a:latin typeface="DejaVuSansMono"/>
              </a:rPr>
              <a:t>(</a:t>
            </a:r>
            <a:r>
              <a:rPr lang="es-CO" sz="2900" dirty="0" err="1">
                <a:solidFill>
                  <a:srgbClr val="000000"/>
                </a:solidFill>
                <a:latin typeface="DejaVuSansMono"/>
              </a:rPr>
              <a:t>isbn</a:t>
            </a: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dirty="0">
                <a:solidFill>
                  <a:srgbClr val="000000"/>
                </a:solidFill>
                <a:latin typeface="DejaVuSansMono"/>
              </a:rPr>
              <a:t>		@</a:t>
            </a:r>
            <a:r>
              <a:rPr lang="es-CO" sz="2900" dirty="0" err="1">
                <a:solidFill>
                  <a:srgbClr val="000000"/>
                </a:solidFill>
                <a:latin typeface="DejaVuSansMono"/>
              </a:rPr>
              <a:t>isbn</a:t>
            </a:r>
            <a:r>
              <a:rPr lang="es-CO" sz="2900" dirty="0">
                <a:solidFill>
                  <a:srgbClr val="000000"/>
                </a:solidFill>
                <a:latin typeface="DejaVuSansMono"/>
              </a:rPr>
              <a:t> = </a:t>
            </a:r>
            <a:r>
              <a:rPr lang="es-CO" sz="2900" dirty="0" err="1">
                <a:solidFill>
                  <a:srgbClr val="000000"/>
                </a:solidFill>
                <a:latin typeface="DejaVuSansMono"/>
              </a:rPr>
              <a:t>isbn</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 = </a:t>
            </a:r>
            <a:r>
              <a:rPr lang="es-CO" sz="2900" dirty="0" err="1">
                <a:solidFill>
                  <a:srgbClr val="000000"/>
                </a:solidFill>
                <a:latin typeface="DejaVuSansMono"/>
              </a:rPr>
              <a:t>Float</a:t>
            </a:r>
            <a:r>
              <a:rPr lang="es-CO" sz="2900" dirty="0">
                <a:solidFill>
                  <a:srgbClr val="000000"/>
                </a:solidFill>
                <a:latin typeface="DejaVuSansMono"/>
              </a:rPr>
              <a:t>(</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End</a:t>
            </a:r>
            <a:endParaRPr lang="es-CO" sz="2900" b="1" dirty="0">
              <a:solidFill>
                <a:srgbClr val="91117D"/>
              </a:solidFill>
              <a:latin typeface="DejaVuSansMono-Bold"/>
            </a:endParaRPr>
          </a:p>
          <a:p>
            <a:pPr marL="0" indent="0">
              <a:buNone/>
            </a:pPr>
            <a:r>
              <a:rPr lang="es-CO" sz="2900" i="1" dirty="0">
                <a:solidFill>
                  <a:srgbClr val="0F7C0F"/>
                </a:solidFill>
                <a:latin typeface="DejaVuSansMono-Oblique"/>
              </a:rPr>
              <a:t># ...</a:t>
            </a:r>
          </a:p>
          <a:p>
            <a:pPr marL="0" indent="0">
              <a:buNone/>
            </a:pPr>
            <a:r>
              <a:rPr lang="es-CO" sz="2900" b="1" dirty="0" err="1">
                <a:solidFill>
                  <a:srgbClr val="91117D"/>
                </a:solidFill>
                <a:latin typeface="DejaVuSansMono-Bold"/>
              </a:rPr>
              <a:t>end</a:t>
            </a:r>
            <a:endParaRPr lang="es-CO" sz="2900" b="1" dirty="0">
              <a:solidFill>
                <a:srgbClr val="91117D"/>
              </a:solidFill>
              <a:latin typeface="DejaVuSansMono-Bold"/>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rPr>
              <a:t>Because writing accessor methods is such a common idiom, Ruby provides a convenient shortcut. </a:t>
            </a:r>
            <a:r>
              <a:rPr lang="en-US" dirty="0" err="1">
                <a:solidFill>
                  <a:schemeClr val="accent1">
                    <a:lumMod val="60000"/>
                    <a:lumOff val="40000"/>
                  </a:schemeClr>
                </a:solidFill>
              </a:rPr>
              <a:t>attr_reader</a:t>
            </a:r>
            <a:r>
              <a:rPr lang="en-US" dirty="0">
                <a:solidFill>
                  <a:schemeClr val="accent1">
                    <a:lumMod val="60000"/>
                    <a:lumOff val="40000"/>
                  </a:schemeClr>
                </a:solidFill>
              </a:rPr>
              <a:t>  </a:t>
            </a:r>
            <a:r>
              <a:rPr lang="en-US" dirty="0">
                <a:solidFill>
                  <a:schemeClr val="tx1">
                    <a:lumMod val="75000"/>
                    <a:lumOff val="25000"/>
                  </a:schemeClr>
                </a:solidFill>
              </a:rPr>
              <a:t>o </a:t>
            </a:r>
            <a:r>
              <a:rPr lang="es-CO" dirty="0" err="1">
                <a:solidFill>
                  <a:schemeClr val="accent1">
                    <a:lumMod val="60000"/>
                    <a:lumOff val="40000"/>
                  </a:schemeClr>
                </a:solidFill>
              </a:rPr>
              <a:t>attr_accessor</a:t>
            </a:r>
            <a:r>
              <a:rPr lang="es-CO" dirty="0">
                <a:solidFill>
                  <a:schemeClr val="accent1">
                    <a:lumMod val="60000"/>
                    <a:lumOff val="40000"/>
                  </a:schemeClr>
                </a:solidFill>
              </a:rPr>
              <a:t> </a:t>
            </a:r>
            <a:r>
              <a:rPr lang="en-US" dirty="0">
                <a:solidFill>
                  <a:schemeClr val="tx1">
                    <a:lumMod val="75000"/>
                    <a:lumOff val="25000"/>
                  </a:schemeClr>
                </a:solidFill>
              </a:rPr>
              <a:t>creates these attribute reader methods for you:</a:t>
            </a:r>
            <a:endParaRPr lang="es-CO" dirty="0">
              <a:solidFill>
                <a:schemeClr val="tx1">
                  <a:lumMod val="75000"/>
                  <a:lumOff val="25000"/>
                </a:schemeClr>
              </a:solidFill>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
              </a:rPr>
              <a:t>book = </a:t>
            </a:r>
            <a:r>
              <a:rPr lang="en-US" dirty="0" err="1">
                <a:solidFill>
                  <a:srgbClr val="000000"/>
                </a:solidFill>
                <a:latin typeface="DejaVuSansMono"/>
              </a:rPr>
              <a:t>BookInStock.new</a:t>
            </a:r>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isbn1</a:t>
            </a:r>
            <a:r>
              <a:rPr lang="en-US" i="1" dirty="0">
                <a:solidFill>
                  <a:srgbClr val="191191"/>
                </a:solidFill>
                <a:latin typeface="DejaVuSansMono-Oblique"/>
              </a:rPr>
              <a:t>"</a:t>
            </a:r>
            <a:r>
              <a:rPr lang="en-US" dirty="0">
                <a:solidFill>
                  <a:srgbClr val="000000"/>
                </a:solidFill>
                <a:latin typeface="DejaVuSansMono"/>
              </a:rPr>
              <a:t>, 12.34)</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"ISBN = </a:t>
            </a:r>
            <a:r>
              <a:rPr lang="es-CO" dirty="0">
                <a:solidFill>
                  <a:srgbClr val="000000"/>
                </a:solidFill>
                <a:latin typeface="DejaVuSansMono"/>
              </a:rPr>
              <a:t>#{</a:t>
            </a:r>
            <a:r>
              <a:rPr lang="es-CO" dirty="0" err="1">
                <a:solidFill>
                  <a:srgbClr val="000000"/>
                </a:solidFill>
                <a:latin typeface="DejaVuSansMono"/>
              </a:rPr>
              <a:t>book.isbn</a:t>
            </a:r>
            <a:r>
              <a:rPr lang="es-CO" dirty="0">
                <a:solidFill>
                  <a:srgbClr val="000000"/>
                </a:solidFill>
                <a:latin typeface="DejaVuSansMono"/>
              </a:rPr>
              <a:t>}</a:t>
            </a:r>
            <a:r>
              <a:rPr lang="es-CO" i="1" dirty="0">
                <a:solidFill>
                  <a:srgbClr val="191191"/>
                </a:solidFill>
                <a:latin typeface="DejaVuSansMono-Oblique"/>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"Price = </a:t>
            </a:r>
            <a:r>
              <a:rPr lang="es-CO" dirty="0">
                <a:solidFill>
                  <a:srgbClr val="000000"/>
                </a:solidFill>
                <a:latin typeface="DejaVuSansMono"/>
              </a:rPr>
              <a:t>#{</a:t>
            </a:r>
            <a:r>
              <a:rPr lang="es-CO" dirty="0" err="1">
                <a:solidFill>
                  <a:srgbClr val="000000"/>
                </a:solidFill>
                <a:latin typeface="DejaVuSansMono"/>
              </a:rPr>
              <a:t>book.price</a:t>
            </a:r>
            <a:r>
              <a:rPr lang="es-CO" dirty="0">
                <a:solidFill>
                  <a:srgbClr val="000000"/>
                </a:solidFill>
                <a:latin typeface="DejaVuSansMono"/>
              </a:rPr>
              <a:t>}</a:t>
            </a:r>
            <a:r>
              <a:rPr lang="es-CO" i="1" dirty="0">
                <a:solidFill>
                  <a:srgbClr val="191191"/>
                </a:solidFill>
                <a:latin typeface="DejaVuSansMono-Oblique"/>
              </a:rPr>
              <a:t>"</a:t>
            </a:r>
          </a:p>
          <a:p>
            <a:r>
              <a:rPr lang="es-CO" i="1" dirty="0">
                <a:solidFill>
                  <a:srgbClr val="000000"/>
                </a:solidFill>
                <a:latin typeface="PalatinoLinotype-Italic"/>
              </a:rPr>
              <a:t>produces:</a:t>
            </a:r>
          </a:p>
          <a:p>
            <a:r>
              <a:rPr lang="es-CO" dirty="0">
                <a:solidFill>
                  <a:srgbClr val="000000"/>
                </a:solidFill>
                <a:latin typeface="DejaVuSansMono"/>
              </a:rPr>
              <a:t>ISBN = </a:t>
            </a:r>
            <a:r>
              <a:rPr lang="es-CO" dirty="0" err="1">
                <a:solidFill>
                  <a:srgbClr val="000000"/>
                </a:solidFill>
                <a:latin typeface="DejaVuSansMono"/>
              </a:rPr>
              <a:t>isbn1</a:t>
            </a:r>
            <a:endParaRPr lang="es-CO" dirty="0">
              <a:solidFill>
                <a:srgbClr val="000000"/>
              </a:solidFill>
              <a:latin typeface="DejaVuSansMono"/>
            </a:endParaRPr>
          </a:p>
          <a:p>
            <a:r>
              <a:rPr lang="es-CO" dirty="0">
                <a:solidFill>
                  <a:srgbClr val="000000"/>
                </a:solidFill>
                <a:latin typeface="DejaVuSansMono"/>
              </a:rPr>
              <a:t>Price = 12.34</a:t>
            </a:r>
            <a:endParaRPr lang="es-CO" dirty="0"/>
          </a:p>
        </p:txBody>
      </p:sp>
    </p:spTree>
    <p:extLst>
      <p:ext uri="{BB962C8B-B14F-4D97-AF65-F5344CB8AC3E}">
        <p14:creationId xmlns:p14="http://schemas.microsoft.com/office/powerpoint/2010/main" val="56917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t>Virtual </a:t>
            </a:r>
            <a:r>
              <a:rPr lang="es-CO" dirty="0" err="1"/>
              <a:t>Attributes</a:t>
            </a:r>
            <a:endParaRPr lang="es-CO" dirty="0"/>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t>Here we’ve used attribute methods to create a virtual instance variable. To the outside world, </a:t>
            </a:r>
            <a:r>
              <a:rPr lang="en-US" sz="1600" dirty="0" err="1">
                <a:solidFill>
                  <a:schemeClr val="accent1">
                    <a:lumMod val="60000"/>
                    <a:lumOff val="40000"/>
                  </a:schemeClr>
                </a:solidFill>
              </a:rPr>
              <a:t>price_in_cents</a:t>
            </a:r>
            <a:r>
              <a:rPr lang="en-US" sz="1600" dirty="0"/>
              <a:t> seems to be an attribute like any other. Internally, though, it has no corresponding </a:t>
            </a:r>
            <a:r>
              <a:rPr lang="es-CO" sz="1600" dirty="0" err="1"/>
              <a:t>instance</a:t>
            </a:r>
            <a:r>
              <a:rPr lang="es-CO" sz="1600" dirty="0"/>
              <a:t> variable.</a:t>
            </a:r>
            <a:endParaRPr lang="es-CO" sz="1600" dirty="0">
              <a:solidFill>
                <a:srgbClr val="000000"/>
              </a:solidFill>
              <a:latin typeface="DejaVuSansMono"/>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
              </a:rPr>
              <a:t>book = </a:t>
            </a:r>
            <a:r>
              <a:rPr lang="en-US" sz="1400" dirty="0" err="1">
                <a:solidFill>
                  <a:srgbClr val="000000"/>
                </a:solidFill>
                <a:latin typeface="DejaVuSansMono"/>
              </a:rPr>
              <a:t>BookInStock.new</a:t>
            </a:r>
            <a:r>
              <a:rPr lang="en-US" sz="1400" dirty="0">
                <a:solidFill>
                  <a:srgbClr val="000000"/>
                </a:solidFill>
                <a:latin typeface="DejaVuSansMono"/>
              </a:rPr>
              <a:t>(</a:t>
            </a:r>
            <a:r>
              <a:rPr lang="en-US" sz="1400" i="1" dirty="0">
                <a:solidFill>
                  <a:srgbClr val="191191"/>
                </a:solidFill>
                <a:latin typeface="DejaVuSansMono-Oblique"/>
              </a:rPr>
              <a:t>"</a:t>
            </a:r>
            <a:r>
              <a:rPr lang="en-US" sz="1400" i="1" dirty="0" err="1">
                <a:solidFill>
                  <a:srgbClr val="191191"/>
                </a:solidFill>
                <a:latin typeface="DejaVuSansMono-Oblique"/>
              </a:rPr>
              <a:t>isbn1</a:t>
            </a:r>
            <a:r>
              <a:rPr lang="en-US" sz="1400" i="1" dirty="0">
                <a:solidFill>
                  <a:srgbClr val="191191"/>
                </a:solidFill>
                <a:latin typeface="DejaVuSansMono-Oblique"/>
              </a:rPr>
              <a:t>"</a:t>
            </a:r>
            <a:r>
              <a:rPr lang="en-US" sz="1400" dirty="0">
                <a:solidFill>
                  <a:srgbClr val="000000"/>
                </a:solidFill>
                <a:latin typeface="DejaVuSansMono"/>
              </a:rPr>
              <a:t>, 33.80)</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r>
              <a:rPr lang="en-US" sz="1400" dirty="0" err="1">
                <a:solidFill>
                  <a:srgbClr val="000000"/>
                </a:solidFill>
                <a:latin typeface="DejaVuSansMono"/>
              </a:rPr>
              <a:t>book.price_in_cents</a:t>
            </a:r>
            <a:r>
              <a:rPr lang="en-US" sz="1400" dirty="0">
                <a:solidFill>
                  <a:srgbClr val="000000"/>
                </a:solidFill>
                <a:latin typeface="DejaVuSansMono"/>
              </a:rPr>
              <a:t> = 1234</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a:solidFill>
                  <a:srgbClr val="000000"/>
                </a:solidFill>
                <a:latin typeface="DejaVuSansMono"/>
              </a:rPr>
              <a:t>Price = 33.8</a:t>
            </a:r>
          </a:p>
          <a:p>
            <a:r>
              <a:rPr lang="es-CO" sz="1400" dirty="0">
                <a:solidFill>
                  <a:srgbClr val="000000"/>
                </a:solidFill>
                <a:latin typeface="DejaVuSansMono"/>
              </a:rPr>
              <a:t>Price in cents = 3380</a:t>
            </a:r>
          </a:p>
          <a:p>
            <a:r>
              <a:rPr lang="es-CO" sz="1400" dirty="0">
                <a:solidFill>
                  <a:srgbClr val="000000"/>
                </a:solidFill>
                <a:latin typeface="DejaVuSansMono"/>
              </a:rPr>
              <a:t>Price = 12.34</a:t>
            </a:r>
          </a:p>
          <a:p>
            <a:r>
              <a:rPr lang="es-CO" sz="1400" dirty="0">
                <a:solidFill>
                  <a:srgbClr val="000000"/>
                </a:solidFill>
                <a:latin typeface="DejaVuSansMono"/>
              </a:rPr>
              <a:t>Price in cents = 1234</a:t>
            </a:r>
            <a:endParaRPr lang="es-CO" sz="1400" dirty="0"/>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BookInStock</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attr_accessor</a:t>
            </a:r>
            <a:r>
              <a:rPr lang="es-CO" sz="1600" dirty="0">
                <a:solidFill>
                  <a:srgbClr val="000000"/>
                </a:solidFill>
                <a:latin typeface="DejaVuSansMono"/>
              </a:rPr>
              <a:t> :</a:t>
            </a:r>
            <a:r>
              <a:rPr lang="es-CO" sz="1600" dirty="0" err="1">
                <a:solidFill>
                  <a:srgbClr val="000000"/>
                </a:solidFill>
                <a:latin typeface="DejaVuSansMono"/>
              </a:rPr>
              <a:t>price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isbn</a:t>
            </a:r>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isbn</a:t>
            </a:r>
            <a:r>
              <a:rPr lang="es-CO" sz="1600" dirty="0">
                <a:solidFill>
                  <a:srgbClr val="000000"/>
                </a:solidFill>
                <a:latin typeface="DejaVuSansMono"/>
              </a:rPr>
              <a:t> =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a:t>
            </a:r>
            <a:r>
              <a:rPr lang="es-CO" sz="1600" dirty="0" err="1">
                <a:solidFill>
                  <a:srgbClr val="000000"/>
                </a:solidFill>
                <a:latin typeface="DejaVuSansMono"/>
              </a:rPr>
              <a:t>Float</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chemeClr val="accent1">
                    <a:lumMod val="60000"/>
                    <a:lumOff val="40000"/>
                  </a:schemeClr>
                </a:solidFill>
                <a:latin typeface="DejaVuSansMono"/>
              </a:rPr>
              <a:t>price_in_cents</a:t>
            </a:r>
            <a:endParaRPr lang="es-CO" sz="1600" dirty="0">
              <a:solidFill>
                <a:schemeClr val="accent1">
                  <a:lumMod val="60000"/>
                  <a:lumOff val="40000"/>
                </a:schemeClr>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Integer</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*100 + 0.5)</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n-US" sz="1600" b="1" dirty="0">
                <a:solidFill>
                  <a:srgbClr val="91117D"/>
                </a:solidFill>
                <a:latin typeface="DejaVuSansMono-Bold"/>
              </a:rPr>
              <a:t>	def </a:t>
            </a:r>
            <a:r>
              <a:rPr lang="en-US" sz="1600" dirty="0" err="1">
                <a:solidFill>
                  <a:schemeClr val="accent1">
                    <a:lumMod val="60000"/>
                    <a:lumOff val="40000"/>
                  </a:schemeClr>
                </a:solidFill>
                <a:latin typeface="DejaVuSansMono"/>
              </a:rPr>
              <a:t>price_in_cents</a:t>
            </a:r>
            <a:r>
              <a:rPr lang="en-US" sz="1600" dirty="0">
                <a:solidFill>
                  <a:schemeClr val="accent1">
                    <a:lumMod val="60000"/>
                    <a:lumOff val="40000"/>
                  </a:schemeClr>
                </a:solidFill>
                <a:latin typeface="DejaVuSansMono"/>
              </a:rPr>
              <a:t>=(cents)</a:t>
            </a: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cents / 100.0</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i="1" dirty="0">
                <a:solidFill>
                  <a:srgbClr val="0F7C0F"/>
                </a:solidFill>
                <a:latin typeface="DejaVuSansMono-Oblique"/>
              </a:rPr>
              <a:t># ...</a:t>
            </a:r>
          </a:p>
          <a:p>
            <a:r>
              <a:rPr lang="es-CO" sz="1600" b="1" dirty="0" err="1">
                <a:solidFill>
                  <a:srgbClr val="91117D"/>
                </a:solidFill>
                <a:latin typeface="DejaVuSansMono-Bold"/>
              </a:rPr>
              <a:t>end</a:t>
            </a:r>
            <a:endParaRPr lang="es-CO" sz="1600" dirty="0"/>
          </a:p>
        </p:txBody>
      </p:sp>
    </p:spTree>
    <p:extLst>
      <p:ext uri="{BB962C8B-B14F-4D97-AF65-F5344CB8AC3E}">
        <p14:creationId xmlns:p14="http://schemas.microsoft.com/office/powerpoint/2010/main" val="152530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t>Access Control </a:t>
            </a:r>
            <a:r>
              <a:rPr lang="en-US" dirty="0"/>
              <a:t>to the methods</a:t>
            </a:r>
            <a:endParaRPr lang="es-CO" dirty="0"/>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rPr>
              <a:t>Public</a:t>
            </a:r>
            <a:r>
              <a:rPr lang="en-US" i="1" dirty="0"/>
              <a:t> methods </a:t>
            </a:r>
            <a:r>
              <a:rPr lang="en-US" dirty="0"/>
              <a:t>can be called by anyone—no access control is enforced. Methods are public by default (except for initialize, which is always private).</a:t>
            </a:r>
          </a:p>
          <a:p>
            <a:r>
              <a:rPr lang="en-US" i="1" dirty="0">
                <a:solidFill>
                  <a:schemeClr val="accent1">
                    <a:lumMod val="60000"/>
                    <a:lumOff val="40000"/>
                  </a:schemeClr>
                </a:solidFill>
              </a:rPr>
              <a:t>Protected</a:t>
            </a:r>
            <a:r>
              <a:rPr lang="en-US" i="1" dirty="0"/>
              <a:t> methods </a:t>
            </a:r>
            <a:r>
              <a:rPr lang="en-US" dirty="0"/>
              <a:t>can be invoked only by objects of the defining class and its subclasses. Access is kept within the family.</a:t>
            </a:r>
          </a:p>
          <a:p>
            <a:r>
              <a:rPr lang="en-US" i="1" dirty="0">
                <a:solidFill>
                  <a:schemeClr val="accent1">
                    <a:lumMod val="60000"/>
                    <a:lumOff val="40000"/>
                  </a:schemeClr>
                </a:solidFill>
              </a:rPr>
              <a:t>Private</a:t>
            </a:r>
            <a:r>
              <a:rPr lang="en-US" i="1" dirty="0"/>
              <a:t> methods </a:t>
            </a:r>
            <a:r>
              <a:rPr lang="en-US" dirty="0"/>
              <a:t>cannot be called with an explicit receiver—the receiver is always the </a:t>
            </a:r>
            <a:r>
              <a:rPr lang="en-US" dirty="0" err="1"/>
              <a:t>bcurrent</a:t>
            </a:r>
            <a:r>
              <a:rPr lang="en-US" dirty="0"/>
              <a:t> object, also known as self. This means that private methods can be called only in the context of the current object; you can’t invoke another object’s private methods.</a:t>
            </a:r>
            <a:endParaRPr lang="es-CO" dirty="0"/>
          </a:p>
        </p:txBody>
      </p:sp>
    </p:spTree>
    <p:extLst>
      <p:ext uri="{BB962C8B-B14F-4D97-AF65-F5344CB8AC3E}">
        <p14:creationId xmlns:p14="http://schemas.microsoft.com/office/powerpoint/2010/main" val="291996990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919</TotalTime>
  <Words>3246</Words>
  <Application>Microsoft Office PowerPoint</Application>
  <PresentationFormat>Panorámica</PresentationFormat>
  <Paragraphs>483</Paragraphs>
  <Slides>27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27</vt:i4>
      </vt:variant>
    </vt:vector>
  </HeadingPairs>
  <TitlesOfParts>
    <vt:vector size="37" baseType="lpstr">
      <vt:lpstr>Arial</vt:lpstr>
      <vt:lpstr>Century Gothic</vt:lpstr>
      <vt:lpstr>DejaVuSansMono</vt:lpstr>
      <vt:lpstr>DejaVuSansMono-Bold</vt:lpstr>
      <vt:lpstr>DejaVuSansMono-Oblique</vt:lpstr>
      <vt:lpstr>MyriadPro-Regular</vt:lpstr>
      <vt:lpstr>PalatinoLinotype-Italic</vt:lpstr>
      <vt:lpstr>PalatinoLinotype-Roman</vt:lpstr>
      <vt:lpstr>Wingdings 3</vt:lpstr>
      <vt:lpstr>Espiral</vt:lpstr>
      <vt:lpstr>Ruby</vt:lpstr>
      <vt:lpstr>Presentación de PowerPoint</vt:lpstr>
      <vt:lpstr>Presentación de PowerPoint</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96</cp:revision>
  <dcterms:created xsi:type="dcterms:W3CDTF">2018-05-14T23:30:30Z</dcterms:created>
  <dcterms:modified xsi:type="dcterms:W3CDTF">2018-05-15T14:50:03Z</dcterms:modified>
</cp:coreProperties>
</file>