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3"/>
  </p:notesMasterIdLst>
  <p:handoutMasterIdLst>
    <p:handoutMasterId r:id="rId34"/>
  </p:handoutMasterIdLst>
  <p:sldIdLst>
    <p:sldId id="274" r:id="rId3"/>
    <p:sldId id="498" r:id="rId4"/>
    <p:sldId id="276" r:id="rId5"/>
    <p:sldId id="353" r:id="rId6"/>
    <p:sldId id="389" r:id="rId7"/>
    <p:sldId id="453" r:id="rId8"/>
    <p:sldId id="447" r:id="rId9"/>
    <p:sldId id="449" r:id="rId10"/>
    <p:sldId id="450" r:id="rId11"/>
    <p:sldId id="439" r:id="rId12"/>
    <p:sldId id="455" r:id="rId13"/>
    <p:sldId id="454" r:id="rId14"/>
    <p:sldId id="446" r:id="rId15"/>
    <p:sldId id="396" r:id="rId16"/>
    <p:sldId id="432" r:id="rId17"/>
    <p:sldId id="399" r:id="rId18"/>
    <p:sldId id="403" r:id="rId19"/>
    <p:sldId id="400" r:id="rId20"/>
    <p:sldId id="411" r:id="rId21"/>
    <p:sldId id="401" r:id="rId22"/>
    <p:sldId id="459" r:id="rId23"/>
    <p:sldId id="426" r:id="rId24"/>
    <p:sldId id="493" r:id="rId25"/>
    <p:sldId id="496" r:id="rId26"/>
    <p:sldId id="349" r:id="rId27"/>
    <p:sldId id="456" r:id="rId28"/>
    <p:sldId id="490" r:id="rId29"/>
    <p:sldId id="491" r:id="rId30"/>
    <p:sldId id="413" r:id="rId31"/>
    <p:sldId id="49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0" y="3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48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164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udge.softuni.bg/Contests/Practice/Index/1010#2" TargetMode="Externa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http://codexio.bg/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</a:t>
            </a:r>
            <a:r>
              <a:rPr lang="en-US" dirty="0"/>
              <a:t> Visual Studio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Visual Studio)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проверява дали една дума </a:t>
            </a:r>
            <a:br>
              <a:rPr lang="bg-BG" sz="3200" dirty="0"/>
            </a:br>
            <a:r>
              <a:rPr lang="bg-BG" sz="3200" dirty="0"/>
              <a:t>се съдържа в друга: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2" y="1888601"/>
            <a:ext cx="7079489" cy="58744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sz="2400" dirty="0"/>
              <a:t>Console.WriteLine((base</a:t>
            </a:r>
            <a:r>
              <a:rPr lang="bg-BG" sz="2400" dirty="0"/>
              <a:t> </a:t>
            </a:r>
            <a:r>
              <a:rPr lang="en-US" sz="2400" dirty="0"/>
              <a:t>*</a:t>
            </a:r>
            <a:r>
              <a:rPr lang="bg-BG" sz="2400" dirty="0"/>
              <a:t> </a:t>
            </a:r>
            <a:r>
              <a:rPr lang="en-US" sz="2400" dirty="0"/>
              <a:t>height)</a:t>
            </a:r>
            <a:r>
              <a:rPr lang="bg-BG" sz="2400" dirty="0"/>
              <a:t> </a:t>
            </a:r>
            <a:r>
              <a:rPr lang="en-US" sz="2400" dirty="0"/>
              <a:t>/</a:t>
            </a:r>
            <a:r>
              <a:rPr lang="bg-BG" sz="2400" dirty="0"/>
              <a:t> </a:t>
            </a:r>
            <a:r>
              <a:rPr lang="en-US" sz="2400" dirty="0"/>
              <a:t>2);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065213" y="3755959"/>
            <a:ext cx="7391400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</a:t>
            </a:r>
            <a:r>
              <a:rPr lang="en-US" sz="2400" dirty="0" err="1"/>
              <a:t>gosho".Contains</a:t>
            </a:r>
            <a:r>
              <a:rPr lang="en-US" sz="2400" dirty="0"/>
              <a:t>("go"));</a:t>
            </a:r>
            <a:endParaRPr lang="nn-NO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3" y="4963522"/>
            <a:ext cx="8229600" cy="163388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nn-NO" sz="2400" dirty="0">
                <a:solidFill>
                  <a:schemeClr val="tx1"/>
                </a:solidFill>
              </a:rPr>
              <a:t> leva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double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https://visualstudio.com/products/visual-studio-community-vs</a:t>
            </a:r>
            <a:endParaRPr lang="bg-BG" dirty="0"/>
          </a:p>
          <a:p>
            <a:r>
              <a:rPr lang="bg-BG" dirty="0"/>
              <a:t>Приложението е </a:t>
            </a:r>
            <a:r>
              <a:rPr lang="bg-BG" dirty="0" err="1"/>
              <a:t>мултиплатформено</a:t>
            </a:r>
            <a:r>
              <a:rPr lang="bg-BG" dirty="0"/>
              <a:t>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Нов конзолен проект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[Console Application]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F5422-43EA-437F-9795-E61A48A5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021509"/>
            <a:ext cx="5486400" cy="3665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Сорс кодът на програма се пише в секцията </a:t>
            </a:r>
            <a:endParaRPr lang="en-US" sz="3200" dirty="0"/>
          </a:p>
          <a:p>
            <a:pPr marL="0" indent="0"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89" y="3857372"/>
            <a:ext cx="4794890" cy="2530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61017" y="1954077"/>
            <a:ext cx="6469889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Console.WriteLine("Hello SoftUni");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784720"/>
            <a:ext cx="8089901" cy="3777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r>
              <a:rPr lang="en-US" sz="3600" dirty="0"/>
              <a:t>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(в черния прозорец):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4038600"/>
            <a:ext cx="6248400" cy="14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78C7-D542-4634-9BBF-6FFA0AFF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13" y="2667000"/>
            <a:ext cx="4151238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/>
              <a:t>jan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75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1" y="1961827"/>
            <a:ext cx="5105400" cy="63664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61" y="3429000"/>
            <a:ext cx="5102506" cy="635371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59" y="4379288"/>
            <a:ext cx="5093208" cy="64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837843"/>
            <a:ext cx="510540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402623"/>
            <a:ext cx="5466690" cy="615965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370438"/>
            <a:ext cx="5337970" cy="550847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със </a:t>
            </a:r>
            <a:r>
              <a:rPr lang="en-US" dirty="0"/>
              <a:t>C#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5" y="1524000"/>
            <a:ext cx="2058694" cy="221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3505200" cy="237254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839421" y="2481800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407" y="3185528"/>
            <a:ext cx="5133005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for (int i 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20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 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34436" y="5249082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6"/>
              </a:rPr>
              <a:t>https://judge.softuni.bg/Contests/Practice/Index/1010#2</a:t>
            </a:r>
            <a:r>
              <a:rPr lang="bg-BG" sz="2400" dirty="0">
                <a:hlinkClick r:id="rId6"/>
              </a:rPr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783" y="1260823"/>
            <a:ext cx="11815018" cy="4455648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 </a:t>
            </a:r>
            <a:r>
              <a:rPr lang="bg-BG" dirty="0"/>
              <a:t>и изчислява лицето на правоъгълник</a:t>
            </a:r>
            <a:r>
              <a:rPr lang="en-US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25" y="3500645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08" y="3267725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700816" y="6333472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646716" y="3644737"/>
            <a:ext cx="304801" cy="20005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058607-191D-4156-9AAB-5A5C9824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703" y="3503112"/>
            <a:ext cx="590043" cy="52588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56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9A05A8F-8BEB-4ED8-8176-3B5DB0F4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86" y="3270192"/>
            <a:ext cx="457200" cy="98755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  <a:p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0BEE64-6201-4738-BE0D-2B24B6E2B9EB}"/>
              </a:ext>
            </a:extLst>
          </p:cNvPr>
          <p:cNvSpPr/>
          <p:nvPr/>
        </p:nvSpPr>
        <p:spPr bwMode="auto">
          <a:xfrm>
            <a:off x="4377694" y="3647204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83" y="4575627"/>
            <a:ext cx="6473682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 = double.Parse(Console.ReadLine());</a:t>
            </a:r>
          </a:p>
          <a:p>
            <a:endParaRPr lang="en-US" sz="20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double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sz="2000" b="1" noProof="1">
                <a:latin typeface="Consolas" panose="020B0609020204030204" pitchFamily="49" charset="0"/>
              </a:rPr>
              <a:t>*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Console.WriteLine(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315814" y="2009773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8" grpId="0" animBg="1"/>
      <p:bldP spid="9" grpId="0" animBg="1"/>
      <p:bldP spid="11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В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7612" y="3594588"/>
            <a:ext cx="5638800" cy="191088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public static void Main(String[] args)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Console.WriteLine("Hello");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en-US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35692" y="2876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C#"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със </a:t>
            </a:r>
            <a:r>
              <a:rPr lang="en-US" dirty="0">
                <a:solidFill>
                  <a:schemeClr val="bg1"/>
                </a:solidFill>
              </a:rPr>
              <a:t>C#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</a:rPr>
              <a:t>Visual Studio</a:t>
            </a: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/>
              <a:t>системата</a:t>
            </a:r>
            <a:br>
              <a:rPr lang="bg-BG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667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 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1" y="5874056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for($i = 0; $i &lt;= 10; $i++)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21142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php official logo">
            <a:extLst>
              <a:ext uri="{FF2B5EF4-FFF2-40B4-BE49-F238E27FC236}">
                <a16:creationId xmlns:a16="http://schemas.microsoft.com/office/drawing/2014/main" id="{EEE61104-E815-4FDF-99BB-2A83C774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66" y="5249920"/>
            <a:ext cx="1828800" cy="9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1287</Words>
  <Application>Microsoft Office PowerPoint</Application>
  <PresentationFormat>Custom</PresentationFormat>
  <Paragraphs>250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8</cp:revision>
  <dcterms:created xsi:type="dcterms:W3CDTF">2014-01-02T17:00:34Z</dcterms:created>
  <dcterms:modified xsi:type="dcterms:W3CDTF">2018-12-19T11:44:06Z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