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4"/>
  </p:notesMasterIdLst>
  <p:sldIdLst>
    <p:sldId id="321" r:id="rId2"/>
    <p:sldId id="717" r:id="rId3"/>
    <p:sldId id="712" r:id="rId4"/>
    <p:sldId id="713" r:id="rId5"/>
    <p:sldId id="714" r:id="rId6"/>
    <p:sldId id="715" r:id="rId7"/>
    <p:sldId id="318" r:id="rId8"/>
    <p:sldId id="317" r:id="rId9"/>
    <p:sldId id="691" r:id="rId10"/>
    <p:sldId id="329" r:id="rId11"/>
    <p:sldId id="711" r:id="rId12"/>
    <p:sldId id="509" r:id="rId13"/>
    <p:sldId id="716" r:id="rId14"/>
    <p:sldId id="514" r:id="rId15"/>
    <p:sldId id="340" r:id="rId16"/>
    <p:sldId id="668" r:id="rId17"/>
    <p:sldId id="667" r:id="rId18"/>
    <p:sldId id="341" r:id="rId19"/>
    <p:sldId id="692" r:id="rId20"/>
    <p:sldId id="708" r:id="rId21"/>
    <p:sldId id="709" r:id="rId22"/>
    <p:sldId id="342" r:id="rId23"/>
    <p:sldId id="519" r:id="rId24"/>
    <p:sldId id="344" r:id="rId25"/>
    <p:sldId id="710" r:id="rId26"/>
    <p:sldId id="705" r:id="rId27"/>
    <p:sldId id="718" r:id="rId28"/>
    <p:sldId id="719" r:id="rId29"/>
    <p:sldId id="720" r:id="rId30"/>
    <p:sldId id="721" r:id="rId31"/>
    <p:sldId id="722" r:id="rId32"/>
    <p:sldId id="723" r:id="rId3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A46"/>
    <a:srgbClr val="E20000"/>
    <a:srgbClr val="CE7674"/>
    <a:srgbClr val="D99694"/>
    <a:srgbClr val="EE0000"/>
    <a:srgbClr val="00823B"/>
    <a:srgbClr val="151515"/>
    <a:srgbClr val="1D1D1D"/>
    <a:srgbClr val="171717"/>
    <a:srgbClr val="F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17" autoAdjust="0"/>
    <p:restoredTop sz="72605" autoAdjust="0"/>
  </p:normalViewPr>
  <p:slideViewPr>
    <p:cSldViewPr>
      <p:cViewPr varScale="1">
        <p:scale>
          <a:sx n="52" d="100"/>
          <a:sy n="52" d="100"/>
        </p:scale>
        <p:origin x="-1488" y="-90"/>
      </p:cViewPr>
      <p:guideLst>
        <p:guide orient="horz" pos="2160"/>
        <p:guide pos="2880"/>
      </p:guideLst>
    </p:cSldViewPr>
  </p:slideViewPr>
  <p:outlineViewPr>
    <p:cViewPr>
      <p:scale>
        <a:sx n="33" d="100"/>
        <a:sy n="33" d="100"/>
      </p:scale>
      <p:origin x="0" y="129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10-30T02:25:38.882" idx="1">
    <p:pos x="10" y="10"/>
    <p:text>Texto Similar a IND</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10-31T00:38:25.122" idx="5">
    <p:pos x="10" y="10"/>
    <p:text>Texto similar e imagen similar a ID</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EE3232-E623-4145-BBED-908D5BAA2D1D}" type="doc">
      <dgm:prSet loTypeId="urn:microsoft.com/office/officeart/2005/8/layout/hChevron3" loCatId="process" qsTypeId="urn:microsoft.com/office/officeart/2005/8/quickstyle/simple1" qsCatId="simple" csTypeId="urn:microsoft.com/office/officeart/2005/8/colors/accent1_2" csCatId="accent1" phldr="1"/>
      <dgm:spPr/>
    </dgm:pt>
    <dgm:pt modelId="{929F91B0-BD21-4B07-9B4F-8D60DFC914D8}">
      <dgm:prSet phldrT="[Texto]" custT="1"/>
      <dgm:spPr/>
      <dgm:t>
        <a:bodyPr/>
        <a:lstStyle/>
        <a:p>
          <a:r>
            <a:rPr lang="es-PE" sz="2000" b="1" dirty="0" smtClean="0"/>
            <a:t>Small </a:t>
          </a:r>
          <a:br>
            <a:rPr lang="es-PE" sz="2000" b="1" dirty="0" smtClean="0"/>
          </a:br>
          <a:r>
            <a:rPr lang="es-PE" sz="2000" b="1" dirty="0" smtClean="0"/>
            <a:t>Refactoring</a:t>
          </a:r>
          <a:endParaRPr lang="es-PE" sz="2000" b="1" dirty="0"/>
        </a:p>
      </dgm:t>
    </dgm:pt>
    <dgm:pt modelId="{CA2F08B3-CF01-4986-8152-3624A4F2AC4E}" type="parTrans" cxnId="{82B7E5CA-A4C8-4692-A1B5-7ADF4AB07726}">
      <dgm:prSet/>
      <dgm:spPr/>
      <dgm:t>
        <a:bodyPr/>
        <a:lstStyle/>
        <a:p>
          <a:endParaRPr lang="es-PE" sz="2000" b="1"/>
        </a:p>
      </dgm:t>
    </dgm:pt>
    <dgm:pt modelId="{79600B01-B4F8-4175-8A7B-E3425018CA38}" type="sibTrans" cxnId="{82B7E5CA-A4C8-4692-A1B5-7ADF4AB07726}">
      <dgm:prSet/>
      <dgm:spPr/>
      <dgm:t>
        <a:bodyPr/>
        <a:lstStyle/>
        <a:p>
          <a:endParaRPr lang="es-PE" sz="2000" b="1"/>
        </a:p>
      </dgm:t>
    </dgm:pt>
    <dgm:pt modelId="{C83B2C2A-AB5F-4A5B-9910-56760C9E7CDD}">
      <dgm:prSet phldrT="[Texto]" custT="1"/>
      <dgm:spPr/>
      <dgm:t>
        <a:bodyPr/>
        <a:lstStyle/>
        <a:p>
          <a:r>
            <a:rPr lang="es-PE" sz="2000" b="1" dirty="0" err="1" smtClean="0"/>
            <a:t>Run</a:t>
          </a:r>
          <a:r>
            <a:rPr lang="es-PE" sz="2000" b="1" dirty="0" smtClean="0"/>
            <a:t> Test</a:t>
          </a:r>
          <a:endParaRPr lang="es-PE" sz="2000" b="1" dirty="0"/>
        </a:p>
      </dgm:t>
    </dgm:pt>
    <dgm:pt modelId="{24067175-C57A-4DE8-8085-B912BDF64348}" type="parTrans" cxnId="{5F199D80-7813-4348-A254-575ABFC41F61}">
      <dgm:prSet/>
      <dgm:spPr/>
      <dgm:t>
        <a:bodyPr/>
        <a:lstStyle/>
        <a:p>
          <a:endParaRPr lang="es-PE" sz="2000" b="1"/>
        </a:p>
      </dgm:t>
    </dgm:pt>
    <dgm:pt modelId="{A1D11034-E459-4563-B98D-5CE0F87FF764}" type="sibTrans" cxnId="{5F199D80-7813-4348-A254-575ABFC41F61}">
      <dgm:prSet/>
      <dgm:spPr/>
      <dgm:t>
        <a:bodyPr/>
        <a:lstStyle/>
        <a:p>
          <a:endParaRPr lang="es-PE" sz="2000" b="1"/>
        </a:p>
      </dgm:t>
    </dgm:pt>
    <dgm:pt modelId="{C24911E4-DA2A-43E2-AB6B-BD2857E2E05A}">
      <dgm:prSet phldrT="[Texto]" custT="1"/>
      <dgm:spPr/>
      <dgm:t>
        <a:bodyPr/>
        <a:lstStyle/>
        <a:p>
          <a:r>
            <a:rPr lang="es-PE" sz="2000" b="1" dirty="0" smtClean="0"/>
            <a:t>Small Refactoring</a:t>
          </a:r>
          <a:endParaRPr lang="es-PE" sz="2000" b="1" dirty="0"/>
        </a:p>
      </dgm:t>
    </dgm:pt>
    <dgm:pt modelId="{BC869E05-7E5D-44DB-AC97-B74361BC9A49}" type="parTrans" cxnId="{E2C6C5B3-AA43-4746-95E8-9C7F34C49ADA}">
      <dgm:prSet/>
      <dgm:spPr/>
      <dgm:t>
        <a:bodyPr/>
        <a:lstStyle/>
        <a:p>
          <a:endParaRPr lang="es-PE" sz="2000" b="1"/>
        </a:p>
      </dgm:t>
    </dgm:pt>
    <dgm:pt modelId="{0ACBF11A-80E8-4C62-A3BE-10CDA4C34FBF}" type="sibTrans" cxnId="{E2C6C5B3-AA43-4746-95E8-9C7F34C49ADA}">
      <dgm:prSet/>
      <dgm:spPr/>
      <dgm:t>
        <a:bodyPr/>
        <a:lstStyle/>
        <a:p>
          <a:endParaRPr lang="es-PE" sz="2000" b="1"/>
        </a:p>
      </dgm:t>
    </dgm:pt>
    <dgm:pt modelId="{1EAB427B-E6B9-44BA-9CDC-A7759AFB5BDF}">
      <dgm:prSet phldrT="[Texto]" custT="1"/>
      <dgm:spPr/>
      <dgm:t>
        <a:bodyPr/>
        <a:lstStyle/>
        <a:p>
          <a:r>
            <a:rPr lang="es-PE" sz="2000" b="1" dirty="0" err="1" smtClean="0"/>
            <a:t>Run</a:t>
          </a:r>
          <a:r>
            <a:rPr lang="es-PE" sz="2000" b="1" dirty="0" smtClean="0"/>
            <a:t> Test</a:t>
          </a:r>
          <a:endParaRPr lang="es-PE" sz="2000" b="1" dirty="0"/>
        </a:p>
      </dgm:t>
    </dgm:pt>
    <dgm:pt modelId="{B3CBBC0B-244C-4849-9D6E-FD3D02FD3FB2}" type="parTrans" cxnId="{D59B5E5E-5C25-46A9-A6A9-8D2E0B11F5DB}">
      <dgm:prSet/>
      <dgm:spPr/>
      <dgm:t>
        <a:bodyPr/>
        <a:lstStyle/>
        <a:p>
          <a:endParaRPr lang="es-PE" sz="2000" b="1"/>
        </a:p>
      </dgm:t>
    </dgm:pt>
    <dgm:pt modelId="{644F676C-8046-435F-9D9E-A633D6F0DD72}" type="sibTrans" cxnId="{D59B5E5E-5C25-46A9-A6A9-8D2E0B11F5DB}">
      <dgm:prSet/>
      <dgm:spPr/>
      <dgm:t>
        <a:bodyPr/>
        <a:lstStyle/>
        <a:p>
          <a:endParaRPr lang="es-PE" sz="2000" b="1"/>
        </a:p>
      </dgm:t>
    </dgm:pt>
    <dgm:pt modelId="{758B9A48-0883-48CD-A004-3F90C49BECF0}">
      <dgm:prSet phldrT="[Texto]" custT="1"/>
      <dgm:spPr/>
      <dgm:t>
        <a:bodyPr/>
        <a:lstStyle/>
        <a:p>
          <a:r>
            <a:rPr lang="es-PE" sz="2000" b="1" dirty="0" smtClean="0"/>
            <a:t>….</a:t>
          </a:r>
          <a:endParaRPr lang="es-PE" sz="2000" b="1" dirty="0"/>
        </a:p>
      </dgm:t>
    </dgm:pt>
    <dgm:pt modelId="{9449CB00-C9F2-4E56-9E13-F1DCE5930CBB}" type="parTrans" cxnId="{C3796DD3-968C-423E-B43B-1BAABE63F1C2}">
      <dgm:prSet/>
      <dgm:spPr/>
      <dgm:t>
        <a:bodyPr/>
        <a:lstStyle/>
        <a:p>
          <a:endParaRPr lang="es-PE" sz="2000" b="1"/>
        </a:p>
      </dgm:t>
    </dgm:pt>
    <dgm:pt modelId="{6E7D9170-6EEB-421C-A1F1-1D428F083DFE}" type="sibTrans" cxnId="{C3796DD3-968C-423E-B43B-1BAABE63F1C2}">
      <dgm:prSet/>
      <dgm:spPr/>
      <dgm:t>
        <a:bodyPr/>
        <a:lstStyle/>
        <a:p>
          <a:endParaRPr lang="es-PE" sz="2000" b="1"/>
        </a:p>
      </dgm:t>
    </dgm:pt>
    <dgm:pt modelId="{BB2A4E98-5A33-4021-AC51-12AF1205649D}" type="pres">
      <dgm:prSet presAssocID="{96EE3232-E623-4145-BBED-908D5BAA2D1D}" presName="Name0" presStyleCnt="0">
        <dgm:presLayoutVars>
          <dgm:dir/>
          <dgm:resizeHandles val="exact"/>
        </dgm:presLayoutVars>
      </dgm:prSet>
      <dgm:spPr/>
    </dgm:pt>
    <dgm:pt modelId="{24CAC893-EE9B-4D01-BB90-0CB36FFE22ED}" type="pres">
      <dgm:prSet presAssocID="{929F91B0-BD21-4B07-9B4F-8D60DFC914D8}" presName="parTxOnly" presStyleLbl="node1" presStyleIdx="0" presStyleCnt="5">
        <dgm:presLayoutVars>
          <dgm:bulletEnabled val="1"/>
        </dgm:presLayoutVars>
      </dgm:prSet>
      <dgm:spPr/>
      <dgm:t>
        <a:bodyPr/>
        <a:lstStyle/>
        <a:p>
          <a:endParaRPr lang="es-PE"/>
        </a:p>
      </dgm:t>
    </dgm:pt>
    <dgm:pt modelId="{ABE3886E-3425-438B-B611-116416A2FC63}" type="pres">
      <dgm:prSet presAssocID="{79600B01-B4F8-4175-8A7B-E3425018CA38}" presName="parSpace" presStyleCnt="0"/>
      <dgm:spPr/>
    </dgm:pt>
    <dgm:pt modelId="{B5F9542A-6098-4FB8-BB83-B5125E571D9D}" type="pres">
      <dgm:prSet presAssocID="{C83B2C2A-AB5F-4A5B-9910-56760C9E7CDD}" presName="parTxOnly" presStyleLbl="node1" presStyleIdx="1" presStyleCnt="5">
        <dgm:presLayoutVars>
          <dgm:bulletEnabled val="1"/>
        </dgm:presLayoutVars>
      </dgm:prSet>
      <dgm:spPr/>
      <dgm:t>
        <a:bodyPr/>
        <a:lstStyle/>
        <a:p>
          <a:endParaRPr lang="es-PE"/>
        </a:p>
      </dgm:t>
    </dgm:pt>
    <dgm:pt modelId="{581CEC35-BBCB-4CCB-8DE9-7BC6F424B69D}" type="pres">
      <dgm:prSet presAssocID="{A1D11034-E459-4563-B98D-5CE0F87FF764}" presName="parSpace" presStyleCnt="0"/>
      <dgm:spPr/>
    </dgm:pt>
    <dgm:pt modelId="{601A0D37-4256-4B03-929F-B3C0F426A913}" type="pres">
      <dgm:prSet presAssocID="{C24911E4-DA2A-43E2-AB6B-BD2857E2E05A}" presName="parTxOnly" presStyleLbl="node1" presStyleIdx="2" presStyleCnt="5" custScaleX="119604">
        <dgm:presLayoutVars>
          <dgm:bulletEnabled val="1"/>
        </dgm:presLayoutVars>
      </dgm:prSet>
      <dgm:spPr/>
      <dgm:t>
        <a:bodyPr/>
        <a:lstStyle/>
        <a:p>
          <a:endParaRPr lang="es-PE"/>
        </a:p>
      </dgm:t>
    </dgm:pt>
    <dgm:pt modelId="{288BFD18-0D6A-43FE-9B8E-7C7E8E59E907}" type="pres">
      <dgm:prSet presAssocID="{0ACBF11A-80E8-4C62-A3BE-10CDA4C34FBF}" presName="parSpace" presStyleCnt="0"/>
      <dgm:spPr/>
    </dgm:pt>
    <dgm:pt modelId="{28010DC8-3136-49BC-9983-7489D855A8B1}" type="pres">
      <dgm:prSet presAssocID="{1EAB427B-E6B9-44BA-9CDC-A7759AFB5BDF}" presName="parTxOnly" presStyleLbl="node1" presStyleIdx="3" presStyleCnt="5">
        <dgm:presLayoutVars>
          <dgm:bulletEnabled val="1"/>
        </dgm:presLayoutVars>
      </dgm:prSet>
      <dgm:spPr/>
      <dgm:t>
        <a:bodyPr/>
        <a:lstStyle/>
        <a:p>
          <a:endParaRPr lang="es-PE"/>
        </a:p>
      </dgm:t>
    </dgm:pt>
    <dgm:pt modelId="{53184AEF-A2E2-40E3-B552-69390D815681}" type="pres">
      <dgm:prSet presAssocID="{644F676C-8046-435F-9D9E-A633D6F0DD72}" presName="parSpace" presStyleCnt="0"/>
      <dgm:spPr/>
    </dgm:pt>
    <dgm:pt modelId="{1DD64DFB-8EE0-41B5-B8F9-3F2D3C1A3C58}" type="pres">
      <dgm:prSet presAssocID="{758B9A48-0883-48CD-A004-3F90C49BECF0}" presName="parTxOnly" presStyleLbl="node1" presStyleIdx="4" presStyleCnt="5">
        <dgm:presLayoutVars>
          <dgm:bulletEnabled val="1"/>
        </dgm:presLayoutVars>
      </dgm:prSet>
      <dgm:spPr/>
      <dgm:t>
        <a:bodyPr/>
        <a:lstStyle/>
        <a:p>
          <a:endParaRPr lang="es-PE"/>
        </a:p>
      </dgm:t>
    </dgm:pt>
  </dgm:ptLst>
  <dgm:cxnLst>
    <dgm:cxn modelId="{33187174-76D9-4270-9CD4-C72EDF6BFA10}" type="presOf" srcId="{758B9A48-0883-48CD-A004-3F90C49BECF0}" destId="{1DD64DFB-8EE0-41B5-B8F9-3F2D3C1A3C58}" srcOrd="0" destOrd="0" presId="urn:microsoft.com/office/officeart/2005/8/layout/hChevron3"/>
    <dgm:cxn modelId="{773A4D44-2A82-43C6-B1DA-84B0727C0C2F}" type="presOf" srcId="{96EE3232-E623-4145-BBED-908D5BAA2D1D}" destId="{BB2A4E98-5A33-4021-AC51-12AF1205649D}" srcOrd="0" destOrd="0" presId="urn:microsoft.com/office/officeart/2005/8/layout/hChevron3"/>
    <dgm:cxn modelId="{5F199D80-7813-4348-A254-575ABFC41F61}" srcId="{96EE3232-E623-4145-BBED-908D5BAA2D1D}" destId="{C83B2C2A-AB5F-4A5B-9910-56760C9E7CDD}" srcOrd="1" destOrd="0" parTransId="{24067175-C57A-4DE8-8085-B912BDF64348}" sibTransId="{A1D11034-E459-4563-B98D-5CE0F87FF764}"/>
    <dgm:cxn modelId="{13F40BC9-49B3-440B-9F78-1FCFB4B1E5E9}" type="presOf" srcId="{C83B2C2A-AB5F-4A5B-9910-56760C9E7CDD}" destId="{B5F9542A-6098-4FB8-BB83-B5125E571D9D}" srcOrd="0" destOrd="0" presId="urn:microsoft.com/office/officeart/2005/8/layout/hChevron3"/>
    <dgm:cxn modelId="{E2C6C5B3-AA43-4746-95E8-9C7F34C49ADA}" srcId="{96EE3232-E623-4145-BBED-908D5BAA2D1D}" destId="{C24911E4-DA2A-43E2-AB6B-BD2857E2E05A}" srcOrd="2" destOrd="0" parTransId="{BC869E05-7E5D-44DB-AC97-B74361BC9A49}" sibTransId="{0ACBF11A-80E8-4C62-A3BE-10CDA4C34FBF}"/>
    <dgm:cxn modelId="{D59B5E5E-5C25-46A9-A6A9-8D2E0B11F5DB}" srcId="{96EE3232-E623-4145-BBED-908D5BAA2D1D}" destId="{1EAB427B-E6B9-44BA-9CDC-A7759AFB5BDF}" srcOrd="3" destOrd="0" parTransId="{B3CBBC0B-244C-4849-9D6E-FD3D02FD3FB2}" sibTransId="{644F676C-8046-435F-9D9E-A633D6F0DD72}"/>
    <dgm:cxn modelId="{C3796DD3-968C-423E-B43B-1BAABE63F1C2}" srcId="{96EE3232-E623-4145-BBED-908D5BAA2D1D}" destId="{758B9A48-0883-48CD-A004-3F90C49BECF0}" srcOrd="4" destOrd="0" parTransId="{9449CB00-C9F2-4E56-9E13-F1DCE5930CBB}" sibTransId="{6E7D9170-6EEB-421C-A1F1-1D428F083DFE}"/>
    <dgm:cxn modelId="{82B7E5CA-A4C8-4692-A1B5-7ADF4AB07726}" srcId="{96EE3232-E623-4145-BBED-908D5BAA2D1D}" destId="{929F91B0-BD21-4B07-9B4F-8D60DFC914D8}" srcOrd="0" destOrd="0" parTransId="{CA2F08B3-CF01-4986-8152-3624A4F2AC4E}" sibTransId="{79600B01-B4F8-4175-8A7B-E3425018CA38}"/>
    <dgm:cxn modelId="{99D8BE5B-E60E-4EC5-9F15-159737B6C7EE}" type="presOf" srcId="{929F91B0-BD21-4B07-9B4F-8D60DFC914D8}" destId="{24CAC893-EE9B-4D01-BB90-0CB36FFE22ED}" srcOrd="0" destOrd="0" presId="urn:microsoft.com/office/officeart/2005/8/layout/hChevron3"/>
    <dgm:cxn modelId="{C909199C-3C4C-4016-BE92-4DDEDC7561B7}" type="presOf" srcId="{C24911E4-DA2A-43E2-AB6B-BD2857E2E05A}" destId="{601A0D37-4256-4B03-929F-B3C0F426A913}" srcOrd="0" destOrd="0" presId="urn:microsoft.com/office/officeart/2005/8/layout/hChevron3"/>
    <dgm:cxn modelId="{92C05AE9-8035-43C2-A3FE-0A22D9BDE369}" type="presOf" srcId="{1EAB427B-E6B9-44BA-9CDC-A7759AFB5BDF}" destId="{28010DC8-3136-49BC-9983-7489D855A8B1}" srcOrd="0" destOrd="0" presId="urn:microsoft.com/office/officeart/2005/8/layout/hChevron3"/>
    <dgm:cxn modelId="{82633291-6C25-4328-8EC7-3275C5A88798}" type="presParOf" srcId="{BB2A4E98-5A33-4021-AC51-12AF1205649D}" destId="{24CAC893-EE9B-4D01-BB90-0CB36FFE22ED}" srcOrd="0" destOrd="0" presId="urn:microsoft.com/office/officeart/2005/8/layout/hChevron3"/>
    <dgm:cxn modelId="{1EABD2A6-835D-4562-8299-1AD76FB293C0}" type="presParOf" srcId="{BB2A4E98-5A33-4021-AC51-12AF1205649D}" destId="{ABE3886E-3425-438B-B611-116416A2FC63}" srcOrd="1" destOrd="0" presId="urn:microsoft.com/office/officeart/2005/8/layout/hChevron3"/>
    <dgm:cxn modelId="{AE72A506-3101-4D18-AB89-B582FF9CCE64}" type="presParOf" srcId="{BB2A4E98-5A33-4021-AC51-12AF1205649D}" destId="{B5F9542A-6098-4FB8-BB83-B5125E571D9D}" srcOrd="2" destOrd="0" presId="urn:microsoft.com/office/officeart/2005/8/layout/hChevron3"/>
    <dgm:cxn modelId="{B21CEE84-8B5F-44E4-B0C1-7EB748F90EB4}" type="presParOf" srcId="{BB2A4E98-5A33-4021-AC51-12AF1205649D}" destId="{581CEC35-BBCB-4CCB-8DE9-7BC6F424B69D}" srcOrd="3" destOrd="0" presId="urn:microsoft.com/office/officeart/2005/8/layout/hChevron3"/>
    <dgm:cxn modelId="{E75F913C-E5F0-4B6D-B2EC-D70278C659ED}" type="presParOf" srcId="{BB2A4E98-5A33-4021-AC51-12AF1205649D}" destId="{601A0D37-4256-4B03-929F-B3C0F426A913}" srcOrd="4" destOrd="0" presId="urn:microsoft.com/office/officeart/2005/8/layout/hChevron3"/>
    <dgm:cxn modelId="{42DB03B4-1706-4FA0-A7E2-2F8490286BFB}" type="presParOf" srcId="{BB2A4E98-5A33-4021-AC51-12AF1205649D}" destId="{288BFD18-0D6A-43FE-9B8E-7C7E8E59E907}" srcOrd="5" destOrd="0" presId="urn:microsoft.com/office/officeart/2005/8/layout/hChevron3"/>
    <dgm:cxn modelId="{ED4FFFFC-880F-4C52-930C-147569DE9FBE}" type="presParOf" srcId="{BB2A4E98-5A33-4021-AC51-12AF1205649D}" destId="{28010DC8-3136-49BC-9983-7489D855A8B1}" srcOrd="6" destOrd="0" presId="urn:microsoft.com/office/officeart/2005/8/layout/hChevron3"/>
    <dgm:cxn modelId="{8B1C8E08-C495-4FD7-9FCC-63901D5319AF}" type="presParOf" srcId="{BB2A4E98-5A33-4021-AC51-12AF1205649D}" destId="{53184AEF-A2E2-40E3-B552-69390D815681}" srcOrd="7" destOrd="0" presId="urn:microsoft.com/office/officeart/2005/8/layout/hChevron3"/>
    <dgm:cxn modelId="{5FEB15C2-5AD4-4742-955F-41685E937E17}" type="presParOf" srcId="{BB2A4E98-5A33-4021-AC51-12AF1205649D}" destId="{1DD64DFB-8EE0-41B5-B8F9-3F2D3C1A3C58}"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CAC893-EE9B-4D01-BB90-0CB36FFE22ED}">
      <dsp:nvSpPr>
        <dsp:cNvPr id="0" name=""/>
        <dsp:cNvSpPr/>
      </dsp:nvSpPr>
      <dsp:spPr>
        <a:xfrm>
          <a:off x="3206" y="16090"/>
          <a:ext cx="1816742" cy="72669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s-PE" sz="2000" b="1" kern="1200" dirty="0" smtClean="0"/>
            <a:t>Small </a:t>
          </a:r>
          <a:br>
            <a:rPr lang="es-PE" sz="2000" b="1" kern="1200" dirty="0" smtClean="0"/>
          </a:br>
          <a:r>
            <a:rPr lang="es-PE" sz="2000" b="1" kern="1200" dirty="0" smtClean="0"/>
            <a:t>Refactoring</a:t>
          </a:r>
          <a:endParaRPr lang="es-PE" sz="2000" b="1" kern="1200" dirty="0"/>
        </a:p>
      </dsp:txBody>
      <dsp:txXfrm>
        <a:off x="3206" y="16090"/>
        <a:ext cx="1635068" cy="726697"/>
      </dsp:txXfrm>
    </dsp:sp>
    <dsp:sp modelId="{B5F9542A-6098-4FB8-BB83-B5125E571D9D}">
      <dsp:nvSpPr>
        <dsp:cNvPr id="0" name=""/>
        <dsp:cNvSpPr/>
      </dsp:nvSpPr>
      <dsp:spPr>
        <a:xfrm>
          <a:off x="1456600" y="16090"/>
          <a:ext cx="1816742" cy="7266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s-PE" sz="2000" b="1" kern="1200" dirty="0" err="1" smtClean="0"/>
            <a:t>Run</a:t>
          </a:r>
          <a:r>
            <a:rPr lang="es-PE" sz="2000" b="1" kern="1200" dirty="0" smtClean="0"/>
            <a:t> Test</a:t>
          </a:r>
          <a:endParaRPr lang="es-PE" sz="2000" b="1" kern="1200" dirty="0"/>
        </a:p>
      </dsp:txBody>
      <dsp:txXfrm>
        <a:off x="1819949" y="16090"/>
        <a:ext cx="1090045" cy="726697"/>
      </dsp:txXfrm>
    </dsp:sp>
    <dsp:sp modelId="{601A0D37-4256-4B03-929F-B3C0F426A913}">
      <dsp:nvSpPr>
        <dsp:cNvPr id="0" name=""/>
        <dsp:cNvSpPr/>
      </dsp:nvSpPr>
      <dsp:spPr>
        <a:xfrm>
          <a:off x="2909995" y="16090"/>
          <a:ext cx="2172896" cy="7266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s-PE" sz="2000" b="1" kern="1200" dirty="0" smtClean="0"/>
            <a:t>Small Refactoring</a:t>
          </a:r>
          <a:endParaRPr lang="es-PE" sz="2000" b="1" kern="1200" dirty="0"/>
        </a:p>
      </dsp:txBody>
      <dsp:txXfrm>
        <a:off x="3273344" y="16090"/>
        <a:ext cx="1446199" cy="726697"/>
      </dsp:txXfrm>
    </dsp:sp>
    <dsp:sp modelId="{28010DC8-3136-49BC-9983-7489D855A8B1}">
      <dsp:nvSpPr>
        <dsp:cNvPr id="0" name=""/>
        <dsp:cNvSpPr/>
      </dsp:nvSpPr>
      <dsp:spPr>
        <a:xfrm>
          <a:off x="4719543" y="16090"/>
          <a:ext cx="1816742" cy="7266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s-PE" sz="2000" b="1" kern="1200" dirty="0" err="1" smtClean="0"/>
            <a:t>Run</a:t>
          </a:r>
          <a:r>
            <a:rPr lang="es-PE" sz="2000" b="1" kern="1200" dirty="0" smtClean="0"/>
            <a:t> Test</a:t>
          </a:r>
          <a:endParaRPr lang="es-PE" sz="2000" b="1" kern="1200" dirty="0"/>
        </a:p>
      </dsp:txBody>
      <dsp:txXfrm>
        <a:off x="5082892" y="16090"/>
        <a:ext cx="1090045" cy="726697"/>
      </dsp:txXfrm>
    </dsp:sp>
    <dsp:sp modelId="{1DD64DFB-8EE0-41B5-B8F9-3F2D3C1A3C58}">
      <dsp:nvSpPr>
        <dsp:cNvPr id="0" name=""/>
        <dsp:cNvSpPr/>
      </dsp:nvSpPr>
      <dsp:spPr>
        <a:xfrm>
          <a:off x="6172937" y="16090"/>
          <a:ext cx="1816742" cy="7266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s-PE" sz="2000" b="1" kern="1200" dirty="0" smtClean="0"/>
            <a:t>….</a:t>
          </a:r>
          <a:endParaRPr lang="es-PE" sz="2000" b="1" kern="1200" dirty="0"/>
        </a:p>
      </dsp:txBody>
      <dsp:txXfrm>
        <a:off x="6536286" y="16090"/>
        <a:ext cx="1090045" cy="726697"/>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731913-02B6-467D-B183-D787C0857BBF}" type="datetimeFigureOut">
              <a:rPr lang="es-PE" smtClean="0"/>
              <a:t>13/02/2013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14895-23C8-45AE-85D5-3B35E5980A68}" type="slidenum">
              <a:rPr lang="es-PE" smtClean="0"/>
              <a:t>‹Nº›</a:t>
            </a:fld>
            <a:endParaRPr lang="es-PE"/>
          </a:p>
        </p:txBody>
      </p:sp>
    </p:spTree>
    <p:extLst>
      <p:ext uri="{BB962C8B-B14F-4D97-AF65-F5344CB8AC3E}">
        <p14:creationId xmlns:p14="http://schemas.microsoft.com/office/powerpoint/2010/main" val="123941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Nos juntamos en grupos,</a:t>
            </a:r>
            <a:r>
              <a:rPr lang="es-PE" baseline="0" dirty="0" smtClean="0"/>
              <a:t> cada pareja comparte el significado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Recordar que en un enfoque ágil entregamos valor de manera constante.</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17</a:t>
            </a:fld>
            <a:endParaRPr lang="es-PE"/>
          </a:p>
        </p:txBody>
      </p:sp>
    </p:spTree>
    <p:extLst>
      <p:ext uri="{BB962C8B-B14F-4D97-AF65-F5344CB8AC3E}">
        <p14:creationId xmlns:p14="http://schemas.microsoft.com/office/powerpoint/2010/main" val="2610960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Qué nos motiva a mejorar el código.</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18</a:t>
            </a:fld>
            <a:endParaRPr lang="es-PE"/>
          </a:p>
        </p:txBody>
      </p:sp>
    </p:spTree>
    <p:extLst>
      <p:ext uri="{BB962C8B-B14F-4D97-AF65-F5344CB8AC3E}">
        <p14:creationId xmlns:p14="http://schemas.microsoft.com/office/powerpoint/2010/main" val="3098316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i="1" dirty="0" err="1" smtClean="0"/>
              <a:t>Imaginen</a:t>
            </a:r>
            <a:r>
              <a:rPr lang="en-US" i="1" dirty="0" smtClean="0"/>
              <a:t>…..</a:t>
            </a:r>
          </a:p>
          <a:p>
            <a:pPr fontAlgn="base"/>
            <a:r>
              <a:rPr lang="es-PE" sz="1200" b="0" i="0" kern="1200" dirty="0" smtClean="0">
                <a:solidFill>
                  <a:schemeClr val="tx1"/>
                </a:solidFill>
                <a:effectLst/>
                <a:latin typeface="+mn-lt"/>
                <a:ea typeface="+mn-ea"/>
                <a:cs typeface="+mn-cs"/>
              </a:rPr>
              <a:t>¿Qué desarrollador de software nunca ha estado una semana programando a toda velocidad, casi sin saber que hace, ya que la fecha de entrega está cerca y todo tiene que estar terminado “para ayer”? ¿Quién no se ha encontrado en la situación de saber que está programando una chapuza, pensando que otro día lo mejorará, y ese día nunca llega? ¿Quién alguna vez, al ver una porción de código fuente no ha exclamado indignado: ¡qué narices hace este código! o ¡quién leches lo ha programado!?</a:t>
            </a:r>
          </a:p>
          <a:p>
            <a:pPr fontAlgn="base"/>
            <a:r>
              <a:rPr lang="es-PE" sz="1200" b="0" i="0" kern="1200" dirty="0" smtClean="0">
                <a:solidFill>
                  <a:schemeClr val="tx1"/>
                </a:solidFill>
                <a:effectLst/>
                <a:latin typeface="+mn-lt"/>
                <a:ea typeface="+mn-ea"/>
                <a:cs typeface="+mn-cs"/>
              </a:rPr>
              <a:t>A todo este código lo solemos calificar como chapuzas, apaños, </a:t>
            </a:r>
            <a:r>
              <a:rPr lang="es-PE" sz="1200" b="0" i="0" kern="1200" dirty="0" err="1" smtClean="0">
                <a:solidFill>
                  <a:schemeClr val="tx1"/>
                </a:solidFill>
                <a:effectLst/>
                <a:latin typeface="+mn-lt"/>
                <a:ea typeface="+mn-ea"/>
                <a:cs typeface="+mn-cs"/>
              </a:rPr>
              <a:t>ñapas</a:t>
            </a:r>
            <a:r>
              <a:rPr lang="es-PE" sz="1200" b="0" i="0" kern="1200" dirty="0" smtClean="0">
                <a:solidFill>
                  <a:schemeClr val="tx1"/>
                </a:solidFill>
                <a:effectLst/>
                <a:latin typeface="+mn-lt"/>
                <a:ea typeface="+mn-ea"/>
                <a:cs typeface="+mn-cs"/>
              </a:rPr>
              <a:t>, mierdecillas… Su problema es que, por lo general, se va extendiendo de forma exponencial y acumulándose a lo largo del desarrollo de un proyecto. Y en consecuencia tenemos como resultado un código fuente que es muy difícil de mantener, extender y reutilizar; y un aplicativo que funcionalmente tiene problemas.</a:t>
            </a:r>
          </a:p>
          <a:p>
            <a:endParaRPr lang="en-US" i="1" dirty="0" smtClean="0"/>
          </a:p>
          <a:p>
            <a:endParaRPr lang="en-US" i="1" dirty="0" smtClean="0"/>
          </a:p>
          <a:p>
            <a:r>
              <a:rPr lang="en-US" i="1" dirty="0" smtClean="0"/>
              <a:t>In this metaphor, doing things the quick and dirty way sets us up with a technical debt, which is similar to a financial debt. Like a financial debt, the technical debt incurs interest payments, which come in the form of the extra effort that we have to do in future development because of the quick and dirty design choice. We can choose to continue paying the interest, or we can pay down the principal by refactoring the quick and dirty design into the better design. Although it costs to pay down the principal, we gain by reduced interest payments in the future.</a:t>
            </a:r>
          </a:p>
          <a:p>
            <a:endParaRPr lang="en-US" i="1" dirty="0" smtClean="0"/>
          </a:p>
          <a:p>
            <a:r>
              <a:rPr lang="en-US" i="1" dirty="0" smtClean="0"/>
              <a:t>You have a piece of functionality that you need to add to your system. You see two ways to do it, one is quick to do but is messy - you are sure that it will make further changes harder in the future. The other results in a cleaner design, but will take longer to put in place.</a:t>
            </a:r>
          </a:p>
          <a:p>
            <a:endParaRPr lang="en-US" i="1" dirty="0" smtClean="0"/>
          </a:p>
          <a:p>
            <a:r>
              <a:rPr lang="en-US" i="1" dirty="0" smtClean="0"/>
              <a:t>Technical Debt is a wonderful metaphor developed by Ward Cunningham to help us think about this problem. In this metaphor, doing things the quick and dirty way sets us up with a technical debt, which is similar to a financial debt. Like a financial debt, the technical debt incurs interest payments, which come in the form of the extra effort that we have to do in future development because of the quick and dirty design choice. We can choose to continue paying the interest, or we can pay down the principal by refactoring the quick and dirty design into the better design. Although it costs to pay down the principal, we gain by reduced interest payments in the future.</a:t>
            </a:r>
          </a:p>
          <a:p>
            <a:endParaRPr lang="en-US" i="1" dirty="0" smtClean="0"/>
          </a:p>
          <a:p>
            <a:r>
              <a:rPr lang="en-US" i="1" dirty="0" smtClean="0"/>
              <a:t>The metaphor also explains why it may be sensible to do the quick and dirty approach. Just as a business incurs some debt to take advantage of a market opportunity developers may incur technical debt to hit an important deadline. The all too common problem is that development organizations let their debt get out of control and spend most of their future development effort paying crippling interest payments.</a:t>
            </a:r>
          </a:p>
          <a:p>
            <a:endParaRPr lang="en-US" i="1" dirty="0" smtClean="0"/>
          </a:p>
          <a:p>
            <a:endParaRPr lang="en-US"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3</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Arial" pitchFamily="34" charset="0"/>
              <a:buNone/>
            </a:pP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4</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err="1" smtClean="0"/>
              <a:t>CoC</a:t>
            </a:r>
            <a:r>
              <a:rPr lang="en-US" dirty="0" smtClean="0"/>
              <a:t>=Cost</a:t>
            </a:r>
            <a:r>
              <a:rPr lang="en-US" baseline="0" dirty="0" smtClean="0"/>
              <a:t> of Change</a:t>
            </a:r>
            <a:endParaRPr lang="en-US"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5</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42900" indent="-342900">
              <a:buFont typeface="Arial" pitchFamily="34" charset="0"/>
              <a:buChar char="•"/>
            </a:pP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6</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0" algn="l"/>
            <a:r>
              <a:rPr lang="en-US" sz="1200" b="0" i="0" kern="1200" dirty="0" smtClean="0">
                <a:solidFill>
                  <a:schemeClr val="tx1"/>
                </a:solidFill>
                <a:effectLst/>
                <a:latin typeface="+mn-lt"/>
                <a:ea typeface="+mn-ea"/>
                <a:cs typeface="+mn-cs"/>
              </a:rPr>
              <a:t>deciding when to start refactoring, and when to stop, is just as important to refactoring as knowing how to operate the mechanics of a refactoring.</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a:p>
        </p:txBody>
      </p:sp>
    </p:spTree>
    <p:extLst>
      <p:ext uri="{BB962C8B-B14F-4D97-AF65-F5344CB8AC3E}">
        <p14:creationId xmlns:p14="http://schemas.microsoft.com/office/powerpoint/2010/main" val="1838723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Diseño que duplica</a:t>
            </a:r>
            <a:r>
              <a:rPr lang="es-PE" baseline="0" dirty="0" smtClean="0"/>
              <a:t>, complica o acopla el c</a:t>
            </a:r>
            <a:r>
              <a:rPr lang="en-US" baseline="0" dirty="0" err="1" smtClean="0"/>
              <a:t>ódigo</a:t>
            </a:r>
            <a:r>
              <a:rPr lang="en-US" baseline="0" dirty="0" smtClean="0"/>
              <a:t>.</a:t>
            </a:r>
          </a:p>
          <a:p>
            <a:endParaRPr lang="en-US" baseline="0" dirty="0" smtClean="0"/>
          </a:p>
          <a:p>
            <a:r>
              <a:rPr lang="en-US" sz="1200" b="0" i="0" kern="1200" dirty="0" smtClean="0">
                <a:solidFill>
                  <a:schemeClr val="tx1"/>
                </a:solidFill>
                <a:effectLst/>
                <a:latin typeface="+mn-lt"/>
                <a:ea typeface="+mn-ea"/>
                <a:cs typeface="+mn-cs"/>
              </a:rPr>
              <a:t>Every code smell documents a "classic" poor design.</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Code Smells document wisdom about how </a:t>
            </a:r>
            <a:r>
              <a:rPr lang="en-US" sz="1200" b="1" i="1" kern="1200" dirty="0" smtClean="0">
                <a:solidFill>
                  <a:schemeClr val="tx1"/>
                </a:solidFill>
                <a:effectLst/>
                <a:latin typeface="+mn-lt"/>
                <a:ea typeface="+mn-ea"/>
                <a:cs typeface="+mn-cs"/>
              </a:rPr>
              <a:t>not</a:t>
            </a:r>
            <a:r>
              <a:rPr lang="en-US" sz="1200" b="1" i="0" kern="1200" dirty="0" smtClean="0">
                <a:solidFill>
                  <a:schemeClr val="tx1"/>
                </a:solidFill>
                <a:effectLst/>
                <a:latin typeface="+mn-lt"/>
                <a:ea typeface="+mn-ea"/>
                <a:cs typeface="+mn-cs"/>
              </a:rPr>
              <a:t> to design software!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a:t>
            </a:fld>
            <a:endParaRPr lang="es-PE"/>
          </a:p>
        </p:txBody>
      </p:sp>
    </p:spTree>
    <p:extLst>
      <p:ext uri="{BB962C8B-B14F-4D97-AF65-F5344CB8AC3E}">
        <p14:creationId xmlns:p14="http://schemas.microsoft.com/office/powerpoint/2010/main" val="1468000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a:t>
            </a:fld>
            <a:endParaRPr lang="es-PE"/>
          </a:p>
        </p:txBody>
      </p:sp>
    </p:spTree>
    <p:extLst>
      <p:ext uri="{BB962C8B-B14F-4D97-AF65-F5344CB8AC3E}">
        <p14:creationId xmlns:p14="http://schemas.microsoft.com/office/powerpoint/2010/main" val="2971750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Nos juntamos en grupos,</a:t>
            </a:r>
            <a:r>
              <a:rPr lang="es-PE" baseline="0" dirty="0" smtClean="0"/>
              <a:t> cada pareja comparte el significado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a:t>
            </a:fld>
            <a:endParaRPr lang="es-PE"/>
          </a:p>
        </p:txBody>
      </p:sp>
    </p:spTree>
    <p:extLst>
      <p:ext uri="{BB962C8B-B14F-4D97-AF65-F5344CB8AC3E}">
        <p14:creationId xmlns:p14="http://schemas.microsoft.com/office/powerpoint/2010/main" val="343209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13/02/2013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13/02/2013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13/02/2013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13/02/2013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13/02/2013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13/02/2013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13/02/2013</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13/02/2013</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13/02/2013</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13/02/2013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13/02/2013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13/02/2013</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60040" y="2060697"/>
            <a:ext cx="7772400" cy="1584327"/>
          </a:xfrm>
        </p:spPr>
        <p:txBody>
          <a:bodyPr/>
          <a:lstStyle/>
          <a:p>
            <a:r>
              <a:rPr lang="es-PE" sz="3600" b="1" dirty="0" smtClean="0">
                <a:solidFill>
                  <a:srgbClr val="F60000"/>
                </a:solidFill>
              </a:rPr>
              <a:t>Prácticas Ágiles de Ingeniería</a:t>
            </a:r>
            <a:br>
              <a:rPr lang="es-PE" sz="3600" b="1" dirty="0" smtClean="0">
                <a:solidFill>
                  <a:srgbClr val="F60000"/>
                </a:solidFill>
              </a:rPr>
            </a:br>
            <a:r>
              <a:rPr lang="es-PE" sz="7200" b="1" dirty="0" err="1" smtClean="0"/>
              <a:t>Code</a:t>
            </a:r>
            <a:r>
              <a:rPr lang="es-PE" sz="7200" b="1" dirty="0" smtClean="0"/>
              <a:t> </a:t>
            </a:r>
            <a:r>
              <a:rPr lang="es-PE" sz="7200" b="1" dirty="0" err="1" smtClean="0"/>
              <a:t>Smells</a:t>
            </a:r>
            <a:r>
              <a:rPr lang="es-PE" sz="7200" b="1" dirty="0" smtClean="0"/>
              <a:t> </a:t>
            </a:r>
            <a:br>
              <a:rPr lang="es-PE" sz="7200" b="1" dirty="0" smtClean="0"/>
            </a:br>
            <a:r>
              <a:rPr lang="es-PE" sz="7200" b="1" dirty="0" smtClean="0"/>
              <a:t>and Refactoring</a:t>
            </a:r>
            <a:endParaRPr lang="es-ES" sz="7200" b="1" dirty="0"/>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6"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041604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45223" y="1988840"/>
            <a:ext cx="8229600" cy="2044821"/>
          </a:xfrm>
        </p:spPr>
        <p:txBody>
          <a:bodyPr/>
          <a:lstStyle/>
          <a:p>
            <a:r>
              <a:rPr lang="es-PE" sz="2800" dirty="0" smtClean="0"/>
              <a:t>Aprender los </a:t>
            </a:r>
            <a:r>
              <a:rPr lang="es-PE" sz="2800" dirty="0" err="1" smtClean="0"/>
              <a:t>code</a:t>
            </a:r>
            <a:r>
              <a:rPr lang="es-PE" sz="2800" dirty="0" smtClean="0"/>
              <a:t> </a:t>
            </a:r>
            <a:r>
              <a:rPr lang="es-PE" sz="2800" dirty="0" err="1" smtClean="0"/>
              <a:t>smells</a:t>
            </a:r>
            <a:r>
              <a:rPr lang="es-PE" sz="2800" dirty="0" smtClean="0"/>
              <a:t> más importantes</a:t>
            </a:r>
          </a:p>
          <a:p>
            <a:r>
              <a:rPr lang="es-PE" sz="2800" dirty="0" smtClean="0"/>
              <a:t>Reconocer </a:t>
            </a:r>
            <a:r>
              <a:rPr lang="es-PE" sz="2800" dirty="0" err="1" smtClean="0"/>
              <a:t>code</a:t>
            </a:r>
            <a:r>
              <a:rPr lang="es-PE" sz="2800" dirty="0" smtClean="0"/>
              <a:t> </a:t>
            </a:r>
            <a:r>
              <a:rPr lang="es-PE" sz="2800" dirty="0" err="1" smtClean="0"/>
              <a:t>smells</a:t>
            </a:r>
            <a:r>
              <a:rPr lang="es-PE" sz="2800" dirty="0" smtClean="0"/>
              <a:t> en nuestro código</a:t>
            </a:r>
          </a:p>
          <a:p>
            <a:r>
              <a:rPr lang="es-PE" sz="2800" dirty="0" smtClean="0"/>
              <a:t>Considerar como limpiar un </a:t>
            </a:r>
            <a:r>
              <a:rPr lang="es-PE" sz="2800" dirty="0" err="1" smtClean="0"/>
              <a:t>code</a:t>
            </a:r>
            <a:r>
              <a:rPr lang="es-PE" sz="2800" dirty="0" smtClean="0"/>
              <a:t> </a:t>
            </a:r>
            <a:r>
              <a:rPr lang="es-PE" sz="2800" dirty="0" err="1" smtClean="0"/>
              <a:t>smell</a:t>
            </a:r>
            <a:r>
              <a:rPr lang="es-PE" sz="2800" dirty="0" smtClean="0"/>
              <a:t>.</a:t>
            </a:r>
            <a:endParaRPr lang="es-PE" sz="2800" dirty="0"/>
          </a:p>
        </p:txBody>
      </p:sp>
      <p:sp>
        <p:nvSpPr>
          <p:cNvPr id="4" name="1 Título"/>
          <p:cNvSpPr txBox="1">
            <a:spLocks/>
          </p:cNvSpPr>
          <p:nvPr/>
        </p:nvSpPr>
        <p:spPr bwMode="auto">
          <a:xfrm>
            <a:off x="445223" y="476672"/>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9A46"/>
                </a:solidFill>
              </a:rPr>
              <a:t>¿Cómo vamos a incrementar la sensibilidad de nuestra nariz?</a:t>
            </a:r>
            <a:endParaRPr lang="es-PE" dirty="0">
              <a:solidFill>
                <a:srgbClr val="009A46"/>
              </a:solidFill>
            </a:endParaRPr>
          </a:p>
        </p:txBody>
      </p:sp>
      <p:pic>
        <p:nvPicPr>
          <p:cNvPr id="5" name="4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63888" y="3861048"/>
            <a:ext cx="2521260" cy="2492896"/>
          </a:xfrm>
          <a:prstGeom prst="rect">
            <a:avLst/>
          </a:prstGeom>
          <a:ln>
            <a:noFill/>
          </a:ln>
          <a:effectLst>
            <a:softEdge rad="112500"/>
          </a:effectLst>
        </p:spPr>
      </p:pic>
    </p:spTree>
    <p:extLst>
      <p:ext uri="{BB962C8B-B14F-4D97-AF65-F5344CB8AC3E}">
        <p14:creationId xmlns:p14="http://schemas.microsoft.com/office/powerpoint/2010/main" val="19993793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260648"/>
            <a:ext cx="8229600" cy="1800200"/>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2298352"/>
            <a:ext cx="8496944" cy="4154984"/>
          </a:xfrm>
          <a:prstGeom prst="rect">
            <a:avLst/>
          </a:prstGeom>
          <a:noFill/>
        </p:spPr>
        <p:txBody>
          <a:bodyPr wrap="square" rtlCol="0">
            <a:spAutoFit/>
          </a:bodyPr>
          <a:lstStyle/>
          <a:p>
            <a:pPr marL="285750" indent="-285750">
              <a:buFont typeface="Arial" pitchFamily="34" charset="0"/>
              <a:buChar char="•"/>
            </a:pPr>
            <a:r>
              <a:rPr lang="es-PE" sz="2400" smtClean="0"/>
              <a:t>A cada persona se le ha entregado un catálogo de Code Smells y un pequeño listado de atributos de calidad de software.</a:t>
            </a:r>
          </a:p>
          <a:p>
            <a:pPr marL="285750" indent="-285750">
              <a:buFont typeface="Arial" pitchFamily="34" charset="0"/>
              <a:buChar char="•"/>
            </a:pPr>
            <a:endParaRPr lang="es-PE" sz="2400" smtClean="0"/>
          </a:p>
          <a:p>
            <a:pPr marL="285750" indent="-285750">
              <a:buFont typeface="Arial" pitchFamily="34" charset="0"/>
              <a:buChar char="•"/>
            </a:pPr>
            <a:r>
              <a:rPr lang="es-PE" sz="2400" smtClean="0"/>
              <a:t>Cada uno debe elegir el nombre de un smell de manera aleatoria.</a:t>
            </a:r>
          </a:p>
          <a:p>
            <a:pPr marL="285750" indent="-285750">
              <a:buFont typeface="Arial" pitchFamily="34" charset="0"/>
              <a:buChar char="•"/>
            </a:pPr>
            <a:endParaRPr lang="es-PE" sz="2400" smtClean="0"/>
          </a:p>
          <a:p>
            <a:pPr marL="285750" indent="-285750">
              <a:buFont typeface="Arial" pitchFamily="34" charset="0"/>
              <a:buChar char="•"/>
            </a:pPr>
            <a:r>
              <a:rPr lang="es-PE" sz="2400" smtClean="0"/>
              <a:t>De manera individual: </a:t>
            </a:r>
          </a:p>
          <a:p>
            <a:pPr marL="914400" lvl="1" indent="-457200">
              <a:buFont typeface="Courier New" pitchFamily="49" charset="0"/>
              <a:buChar char="o"/>
            </a:pPr>
            <a:r>
              <a:rPr lang="es-PE" sz="2400" smtClean="0"/>
              <a:t>Entender el significado del smell que le ha sido asignado.</a:t>
            </a:r>
          </a:p>
          <a:p>
            <a:pPr marL="914400" lvl="1" indent="-457200">
              <a:buFont typeface="Courier New" pitchFamily="49" charset="0"/>
              <a:buChar char="o"/>
            </a:pPr>
            <a:r>
              <a:rPr lang="es-PE" sz="2400" smtClean="0"/>
              <a:t>Pensar un ejemplo de código muy sencillo que ayude a entender mejor el smell. </a:t>
            </a:r>
          </a:p>
          <a:p>
            <a:pPr marL="914400" lvl="1" indent="-457200">
              <a:buFont typeface="Courier New" pitchFamily="49" charset="0"/>
              <a:buChar char="o"/>
            </a:pPr>
            <a:r>
              <a:rPr lang="es-PE" sz="2400" smtClean="0"/>
              <a:t>Identificar cuál  es el atributo de calidad más afectado.</a:t>
            </a:r>
          </a:p>
        </p:txBody>
      </p:sp>
    </p:spTree>
    <p:extLst>
      <p:ext uri="{BB962C8B-B14F-4D97-AF65-F5344CB8AC3E}">
        <p14:creationId xmlns:p14="http://schemas.microsoft.com/office/powerpoint/2010/main" val="12016675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88640"/>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2505085"/>
            <a:ext cx="8496944" cy="2677656"/>
          </a:xfrm>
          <a:prstGeom prst="rect">
            <a:avLst/>
          </a:prstGeom>
          <a:noFill/>
        </p:spPr>
        <p:txBody>
          <a:bodyPr wrap="square" rtlCol="0">
            <a:spAutoFit/>
          </a:bodyPr>
          <a:lstStyle/>
          <a:p>
            <a:pPr marL="342900" indent="-342900">
              <a:buFont typeface="Arial" pitchFamily="34" charset="0"/>
              <a:buChar char="•"/>
            </a:pPr>
            <a:r>
              <a:rPr lang="es-PE" sz="2400"/>
              <a:t>En parejas, explicarse mutuamente el smell y discutir sobre los puntos anteriores.</a:t>
            </a:r>
          </a:p>
          <a:p>
            <a:endParaRPr lang="es-PE" sz="2400" smtClean="0"/>
          </a:p>
          <a:p>
            <a:pPr marL="285750" indent="-285750">
              <a:buFont typeface="Arial" pitchFamily="34" charset="0"/>
              <a:buChar char="•"/>
            </a:pPr>
            <a:r>
              <a:rPr lang="es-PE" sz="2400" smtClean="0"/>
              <a:t>En grupos, cada pareja explica sus smells al resto del grupo y discuten al respecto.</a:t>
            </a:r>
          </a:p>
          <a:p>
            <a:pPr marL="285750" indent="-285750">
              <a:buFont typeface="Arial" pitchFamily="34" charset="0"/>
              <a:buChar char="•"/>
            </a:pPr>
            <a:endParaRPr lang="es-PE" sz="2400" smtClean="0"/>
          </a:p>
          <a:p>
            <a:pPr marL="285750" indent="-285750">
              <a:buFont typeface="Arial" pitchFamily="34" charset="0"/>
              <a:buChar char="•"/>
            </a:pPr>
            <a:r>
              <a:rPr lang="es-PE" sz="2400" smtClean="0"/>
              <a:t>Cada grupo comparte con todos el significado de sus smells.</a:t>
            </a:r>
          </a:p>
        </p:txBody>
      </p:sp>
    </p:spTree>
    <p:extLst>
      <p:ext uri="{BB962C8B-B14F-4D97-AF65-F5344CB8AC3E}">
        <p14:creationId xmlns:p14="http://schemas.microsoft.com/office/powerpoint/2010/main" val="422620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88640"/>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2505085"/>
            <a:ext cx="8496944" cy="1938992"/>
          </a:xfrm>
          <a:prstGeom prst="rect">
            <a:avLst/>
          </a:prstGeom>
          <a:noFill/>
        </p:spPr>
        <p:txBody>
          <a:bodyPr wrap="square" rtlCol="0">
            <a:spAutoFit/>
          </a:bodyPr>
          <a:lstStyle/>
          <a:p>
            <a:pPr marL="285750" indent="-285750">
              <a:buFont typeface="Arial" pitchFamily="34" charset="0"/>
              <a:buChar char="•"/>
            </a:pPr>
            <a:r>
              <a:rPr lang="es-PE" sz="2400" smtClean="0"/>
              <a:t>A cada persona se le ha entregado un ejemplo de código real.</a:t>
            </a:r>
          </a:p>
          <a:p>
            <a:pPr marL="285750" indent="-285750">
              <a:buFont typeface="Arial" pitchFamily="34" charset="0"/>
              <a:buChar char="•"/>
            </a:pPr>
            <a:endParaRPr lang="es-PE" sz="2400" smtClean="0"/>
          </a:p>
          <a:p>
            <a:pPr marL="285750" indent="-285750">
              <a:buFont typeface="Arial" pitchFamily="34" charset="0"/>
              <a:buChar char="•"/>
            </a:pPr>
            <a:r>
              <a:rPr lang="es-PE" sz="2400" smtClean="0"/>
              <a:t>En parejas:</a:t>
            </a:r>
          </a:p>
          <a:p>
            <a:pPr marL="742950" lvl="1" indent="-285750">
              <a:buFont typeface="Arial" pitchFamily="34" charset="0"/>
              <a:buChar char="•"/>
            </a:pPr>
            <a:r>
              <a:rPr lang="es-PE" sz="2400" smtClean="0"/>
              <a:t>Identificar dentro del código, los smells que le han sido a asignados a cada persona de la pareja.</a:t>
            </a:r>
            <a:endParaRPr lang="es-PE" sz="2400"/>
          </a:p>
        </p:txBody>
      </p:sp>
    </p:spTree>
    <p:extLst>
      <p:ext uri="{BB962C8B-B14F-4D97-AF65-F5344CB8AC3E}">
        <p14:creationId xmlns:p14="http://schemas.microsoft.com/office/powerpoint/2010/main" val="3515270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2752331"/>
            <a:ext cx="8229600" cy="1468757"/>
          </a:xfrm>
        </p:spPr>
        <p:txBody>
          <a:bodyPr/>
          <a:lstStyle/>
          <a:p>
            <a:pPr marL="0" indent="0" algn="ctr">
              <a:buNone/>
            </a:pPr>
            <a:r>
              <a:rPr lang="es-PE" dirty="0" smtClean="0"/>
              <a:t>Ahora que sabemos </a:t>
            </a:r>
            <a:r>
              <a:rPr lang="es-PE" sz="4400" dirty="0">
                <a:solidFill>
                  <a:srgbClr val="FFC000"/>
                </a:solidFill>
              </a:rPr>
              <a:t>qué</a:t>
            </a:r>
            <a:r>
              <a:rPr lang="es-PE" dirty="0">
                <a:solidFill>
                  <a:srgbClr val="FFC000"/>
                </a:solidFill>
              </a:rPr>
              <a:t> </a:t>
            </a:r>
            <a:r>
              <a:rPr lang="es-PE" dirty="0" smtClean="0"/>
              <a:t>mejorar, vamos a aprender </a:t>
            </a:r>
            <a:r>
              <a:rPr lang="es-PE" sz="4400" dirty="0" smtClean="0">
                <a:solidFill>
                  <a:srgbClr val="FFC000"/>
                </a:solidFill>
              </a:rPr>
              <a:t>cómo</a:t>
            </a:r>
            <a:r>
              <a:rPr lang="es-PE" sz="4400" dirty="0" smtClean="0"/>
              <a:t> </a:t>
            </a:r>
            <a:r>
              <a:rPr lang="es-PE" dirty="0" smtClean="0"/>
              <a:t>mejorarlo.</a:t>
            </a:r>
            <a:endParaRPr lang="es-PE" dirty="0"/>
          </a:p>
        </p:txBody>
      </p:sp>
    </p:spTree>
    <p:extLst>
      <p:ext uri="{BB962C8B-B14F-4D97-AF65-F5344CB8AC3E}">
        <p14:creationId xmlns:p14="http://schemas.microsoft.com/office/powerpoint/2010/main" val="40409394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93204" y="1124744"/>
            <a:ext cx="8229600" cy="1143000"/>
          </a:xfrm>
        </p:spPr>
        <p:txBody>
          <a:bodyPr/>
          <a:lstStyle/>
          <a:p>
            <a:r>
              <a:rPr lang="es-PE" dirty="0" smtClean="0">
                <a:solidFill>
                  <a:srgbClr val="009A46"/>
                </a:solidFill>
              </a:rPr>
              <a:t>¿Qué es </a:t>
            </a:r>
            <a:r>
              <a:rPr lang="es-PE" dirty="0" err="1" smtClean="0">
                <a:solidFill>
                  <a:srgbClr val="009A46"/>
                </a:solidFill>
              </a:rPr>
              <a:t>Refactoring</a:t>
            </a:r>
            <a:r>
              <a:rPr lang="es-PE" dirty="0" smtClean="0">
                <a:solidFill>
                  <a:srgbClr val="009A46"/>
                </a:solidFill>
              </a:rPr>
              <a:t> ?</a:t>
            </a:r>
            <a:endParaRPr lang="es-PE" dirty="0">
              <a:solidFill>
                <a:srgbClr val="009A46"/>
              </a:solidFill>
            </a:endParaRPr>
          </a:p>
        </p:txBody>
      </p:sp>
      <p:sp>
        <p:nvSpPr>
          <p:cNvPr id="3" name="2 CuadroTexto"/>
          <p:cNvSpPr txBox="1"/>
          <p:nvPr/>
        </p:nvSpPr>
        <p:spPr>
          <a:xfrm>
            <a:off x="899592" y="2348880"/>
            <a:ext cx="7416824" cy="1384995"/>
          </a:xfrm>
          <a:prstGeom prst="rect">
            <a:avLst/>
          </a:prstGeom>
          <a:noFill/>
        </p:spPr>
        <p:txBody>
          <a:bodyPr wrap="square" rtlCol="0">
            <a:spAutoFit/>
          </a:bodyPr>
          <a:lstStyle/>
          <a:p>
            <a:pPr algn="ctr"/>
            <a:r>
              <a:rPr lang="es-PE" sz="2800" i="1" dirty="0">
                <a:latin typeface="Arial" pitchFamily="34" charset="0"/>
                <a:cs typeface="Arial" pitchFamily="34" charset="0"/>
              </a:rPr>
              <a:t>Es una técnica disciplinada que nos permite mejorar la estructura interna del código sin alterar su comportamiento.</a:t>
            </a:r>
          </a:p>
        </p:txBody>
      </p:sp>
      <p:sp>
        <p:nvSpPr>
          <p:cNvPr id="5" name="4 CuadroTexto"/>
          <p:cNvSpPr txBox="1"/>
          <p:nvPr/>
        </p:nvSpPr>
        <p:spPr>
          <a:xfrm>
            <a:off x="4420158" y="4136821"/>
            <a:ext cx="3896258" cy="461665"/>
          </a:xfrm>
          <a:prstGeom prst="rect">
            <a:avLst/>
          </a:prstGeom>
          <a:noFill/>
        </p:spPr>
        <p:txBody>
          <a:bodyPr wrap="none" rtlCol="0">
            <a:spAutoFit/>
          </a:bodyPr>
          <a:lstStyle/>
          <a:p>
            <a:pPr algn="ctr"/>
            <a:r>
              <a:rPr lang="es-PE" sz="2400" dirty="0">
                <a:solidFill>
                  <a:srgbClr val="FFC000"/>
                </a:solidFill>
                <a:latin typeface="Arial" pitchFamily="34" charset="0"/>
                <a:cs typeface="Arial" pitchFamily="34" charset="0"/>
              </a:rPr>
              <a:t>http://www.refactoring.com/</a:t>
            </a:r>
          </a:p>
        </p:txBody>
      </p:sp>
    </p:spTree>
    <p:extLst>
      <p:ext uri="{BB962C8B-B14F-4D97-AF65-F5344CB8AC3E}">
        <p14:creationId xmlns:p14="http://schemas.microsoft.com/office/powerpoint/2010/main" val="31478890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93204" y="1196752"/>
            <a:ext cx="8229600" cy="1143000"/>
          </a:xfrm>
        </p:spPr>
        <p:txBody>
          <a:bodyPr/>
          <a:lstStyle/>
          <a:p>
            <a:r>
              <a:rPr lang="es-PE" dirty="0" smtClean="0">
                <a:solidFill>
                  <a:srgbClr val="009A46"/>
                </a:solidFill>
              </a:rPr>
              <a:t>¿Qué es </a:t>
            </a:r>
            <a:r>
              <a:rPr lang="es-PE" dirty="0" err="1" smtClean="0">
                <a:solidFill>
                  <a:srgbClr val="009A46"/>
                </a:solidFill>
              </a:rPr>
              <a:t>Refactoring</a:t>
            </a:r>
            <a:r>
              <a:rPr lang="es-PE" dirty="0" smtClean="0">
                <a:solidFill>
                  <a:srgbClr val="009A46"/>
                </a:solidFill>
              </a:rPr>
              <a:t> ?</a:t>
            </a:r>
            <a:endParaRPr lang="es-PE" dirty="0">
              <a:solidFill>
                <a:srgbClr val="009A46"/>
              </a:solidFill>
            </a:endParaRPr>
          </a:p>
        </p:txBody>
      </p:sp>
      <p:sp>
        <p:nvSpPr>
          <p:cNvPr id="3" name="2 CuadroTexto"/>
          <p:cNvSpPr txBox="1"/>
          <p:nvPr/>
        </p:nvSpPr>
        <p:spPr>
          <a:xfrm>
            <a:off x="899592" y="2420888"/>
            <a:ext cx="7416824" cy="2462213"/>
          </a:xfrm>
          <a:prstGeom prst="rect">
            <a:avLst/>
          </a:prstGeom>
          <a:noFill/>
        </p:spPr>
        <p:txBody>
          <a:bodyPr wrap="square" rtlCol="0">
            <a:spAutoFit/>
          </a:bodyPr>
          <a:lstStyle/>
          <a:p>
            <a:pPr algn="ctr"/>
            <a:r>
              <a:rPr lang="es-PE" sz="2800" dirty="0" smtClean="0"/>
              <a:t>Mejorar la estructura interna de un sistema sin modificar su comportamiento.</a:t>
            </a:r>
          </a:p>
          <a:p>
            <a:pPr algn="ctr"/>
            <a:r>
              <a:rPr lang="es-PE" sz="4400" dirty="0" smtClean="0"/>
              <a:t>=</a:t>
            </a:r>
            <a:endParaRPr lang="es-PE" sz="4400" dirty="0"/>
          </a:p>
          <a:p>
            <a:pPr algn="ctr"/>
            <a:r>
              <a:rPr lang="es-PE" sz="5400" dirty="0" smtClean="0">
                <a:solidFill>
                  <a:srgbClr val="FF0000"/>
                </a:solidFill>
              </a:rPr>
              <a:t>Mejorar el diseño</a:t>
            </a:r>
          </a:p>
        </p:txBody>
      </p:sp>
    </p:spTree>
    <p:extLst>
      <p:ext uri="{BB962C8B-B14F-4D97-AF65-F5344CB8AC3E}">
        <p14:creationId xmlns:p14="http://schemas.microsoft.com/office/powerpoint/2010/main" val="7455607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67544" y="624751"/>
            <a:ext cx="8229600" cy="1143000"/>
          </a:xfrm>
        </p:spPr>
        <p:txBody>
          <a:bodyPr/>
          <a:lstStyle/>
          <a:p>
            <a:r>
              <a:rPr lang="es-PE" dirty="0" smtClean="0">
                <a:solidFill>
                  <a:srgbClr val="009A46"/>
                </a:solidFill>
              </a:rPr>
              <a:t>¿Por qué es importante?</a:t>
            </a:r>
            <a:endParaRPr lang="es-PE" dirty="0">
              <a:solidFill>
                <a:srgbClr val="009A46"/>
              </a:solidFill>
            </a:endParaRPr>
          </a:p>
        </p:txBody>
      </p:sp>
      <p:sp>
        <p:nvSpPr>
          <p:cNvPr id="6" name="5 Marcador de contenido"/>
          <p:cNvSpPr txBox="1">
            <a:spLocks/>
          </p:cNvSpPr>
          <p:nvPr/>
        </p:nvSpPr>
        <p:spPr bwMode="auto">
          <a:xfrm>
            <a:off x="899592" y="1848887"/>
            <a:ext cx="7344816" cy="22322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Por que si tenemos un código:</a:t>
            </a:r>
          </a:p>
          <a:p>
            <a:r>
              <a:rPr lang="es-PE" sz="2800" dirty="0" smtClean="0"/>
              <a:t>Poco entendible </a:t>
            </a:r>
          </a:p>
          <a:p>
            <a:r>
              <a:rPr lang="es-PE" sz="2800" dirty="0" smtClean="0"/>
              <a:t>Duplicado</a:t>
            </a:r>
          </a:p>
          <a:p>
            <a:r>
              <a:rPr lang="es-PE" sz="2800" dirty="0" smtClean="0"/>
              <a:t>Muy complejo</a:t>
            </a:r>
          </a:p>
        </p:txBody>
      </p:sp>
      <p:sp>
        <p:nvSpPr>
          <p:cNvPr id="2" name="1 Rectángulo"/>
          <p:cNvSpPr/>
          <p:nvPr/>
        </p:nvSpPr>
        <p:spPr>
          <a:xfrm>
            <a:off x="467544" y="4225151"/>
            <a:ext cx="8208912" cy="1508105"/>
          </a:xfrm>
          <a:prstGeom prst="rect">
            <a:avLst/>
          </a:prstGeom>
        </p:spPr>
        <p:txBody>
          <a:bodyPr wrap="square">
            <a:spAutoFit/>
          </a:bodyPr>
          <a:lstStyle/>
          <a:p>
            <a:pPr algn="ctr"/>
            <a:r>
              <a:rPr lang="es-PE" sz="2800" dirty="0" smtClean="0">
                <a:solidFill>
                  <a:srgbClr val="FF0000"/>
                </a:solidFill>
              </a:rPr>
              <a:t>Es difícil modificar </a:t>
            </a:r>
            <a:r>
              <a:rPr lang="es-PE" sz="2800" dirty="0">
                <a:solidFill>
                  <a:srgbClr val="FF0000"/>
                </a:solidFill>
              </a:rPr>
              <a:t>o agregar </a:t>
            </a:r>
            <a:r>
              <a:rPr lang="es-PE" sz="2800" dirty="0" smtClean="0">
                <a:solidFill>
                  <a:srgbClr val="FF0000"/>
                </a:solidFill>
              </a:rPr>
              <a:t>funcionalidad </a:t>
            </a:r>
            <a:br>
              <a:rPr lang="es-PE" sz="2800" dirty="0" smtClean="0">
                <a:solidFill>
                  <a:srgbClr val="FF0000"/>
                </a:solidFill>
              </a:rPr>
            </a:br>
            <a:r>
              <a:rPr lang="es-PE" sz="2800" dirty="0" smtClean="0">
                <a:solidFill>
                  <a:srgbClr val="FF0000"/>
                </a:solidFill>
              </a:rPr>
              <a:t>(</a:t>
            </a:r>
            <a:r>
              <a:rPr lang="es-PE" sz="3600" dirty="0" smtClean="0">
                <a:solidFill>
                  <a:srgbClr val="FF0000"/>
                </a:solidFill>
              </a:rPr>
              <a:t>valor de negocio</a:t>
            </a:r>
            <a:r>
              <a:rPr lang="es-PE" sz="2800" dirty="0" smtClean="0">
                <a:solidFill>
                  <a:srgbClr val="FF0000"/>
                </a:solidFill>
              </a:rPr>
              <a:t>) </a:t>
            </a:r>
            <a:br>
              <a:rPr lang="es-PE" sz="2800" dirty="0" smtClean="0">
                <a:solidFill>
                  <a:srgbClr val="FF0000"/>
                </a:solidFill>
              </a:rPr>
            </a:br>
            <a:r>
              <a:rPr lang="es-PE" sz="2800" dirty="0" smtClean="0">
                <a:solidFill>
                  <a:srgbClr val="FF0000"/>
                </a:solidFill>
              </a:rPr>
              <a:t>y </a:t>
            </a:r>
            <a:r>
              <a:rPr lang="es-PE" sz="2800" dirty="0">
                <a:solidFill>
                  <a:srgbClr val="FF0000"/>
                </a:solidFill>
              </a:rPr>
              <a:t>por lo tanto más costoso </a:t>
            </a:r>
            <a:r>
              <a:rPr lang="es-PE" sz="2800" dirty="0" smtClean="0">
                <a:solidFill>
                  <a:srgbClr val="FF0000"/>
                </a:solidFill>
              </a:rPr>
              <a:t>en </a:t>
            </a:r>
            <a:r>
              <a:rPr lang="es-PE" sz="2800" dirty="0">
                <a:solidFill>
                  <a:srgbClr val="FF0000"/>
                </a:solidFill>
              </a:rPr>
              <a:t>tiempo y dinero.</a:t>
            </a:r>
          </a:p>
        </p:txBody>
      </p:sp>
    </p:spTree>
    <p:extLst>
      <p:ext uri="{BB962C8B-B14F-4D97-AF65-F5344CB8AC3E}">
        <p14:creationId xmlns:p14="http://schemas.microsoft.com/office/powerpoint/2010/main" val="8495230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67544" y="620688"/>
            <a:ext cx="8229600" cy="1143000"/>
          </a:xfrm>
        </p:spPr>
        <p:txBody>
          <a:bodyPr/>
          <a:lstStyle/>
          <a:p>
            <a:r>
              <a:rPr lang="es-PE" dirty="0" smtClean="0">
                <a:solidFill>
                  <a:srgbClr val="009A46"/>
                </a:solidFill>
              </a:rPr>
              <a:t>Beneficios del Refactoring</a:t>
            </a:r>
            <a:endParaRPr lang="es-PE" dirty="0">
              <a:solidFill>
                <a:srgbClr val="009A46"/>
              </a:solidFill>
            </a:endParaRPr>
          </a:p>
        </p:txBody>
      </p:sp>
      <p:sp>
        <p:nvSpPr>
          <p:cNvPr id="6" name="5 Marcador de contenido"/>
          <p:cNvSpPr txBox="1">
            <a:spLocks/>
          </p:cNvSpPr>
          <p:nvPr/>
        </p:nvSpPr>
        <p:spPr bwMode="auto">
          <a:xfrm>
            <a:off x="539552" y="1844824"/>
            <a:ext cx="8064896" cy="31683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Nos ayuda a entregar más valor más rápidamente.</a:t>
            </a:r>
          </a:p>
          <a:p>
            <a:r>
              <a:rPr lang="es-PE" sz="2800" dirty="0" smtClean="0"/>
              <a:t>Hace que sea más fácil agregar nuevo código.</a:t>
            </a:r>
          </a:p>
          <a:p>
            <a:r>
              <a:rPr lang="es-PE" sz="2800" dirty="0" smtClean="0"/>
              <a:t>Mejora el código ya existente.</a:t>
            </a:r>
          </a:p>
          <a:p>
            <a:r>
              <a:rPr lang="es-PE" sz="2800" dirty="0" smtClean="0"/>
              <a:t>Permite que la codificación sea menos molestosa.</a:t>
            </a:r>
          </a:p>
          <a:p>
            <a:r>
              <a:rPr lang="es-PE" sz="2800" dirty="0" smtClean="0"/>
              <a:t>Aumenta la reusabilidad.</a:t>
            </a:r>
          </a:p>
          <a:p>
            <a:r>
              <a:rPr lang="es-PE" sz="2800" dirty="0" smtClean="0"/>
              <a:t>Reduce los bugs</a:t>
            </a:r>
            <a:r>
              <a:rPr lang="es-PE" sz="2800" dirty="0"/>
              <a:t>.</a:t>
            </a:r>
            <a:endParaRPr lang="es-PE" sz="2800" dirty="0" smtClean="0"/>
          </a:p>
        </p:txBody>
      </p:sp>
    </p:spTree>
    <p:extLst>
      <p:ext uri="{BB962C8B-B14F-4D97-AF65-F5344CB8AC3E}">
        <p14:creationId xmlns:p14="http://schemas.microsoft.com/office/powerpoint/2010/main" val="13279352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3 Imagen"/>
          <p:cNvPicPr>
            <a:picLocks noChangeAspect="1"/>
          </p:cNvPicPr>
          <p:nvPr/>
        </p:nvPicPr>
        <p:blipFill rotWithShape="1">
          <a:blip r:embed="rId2">
            <a:extLst>
              <a:ext uri="{28A0092B-C50C-407E-A947-70E740481C1C}">
                <a14:useLocalDpi xmlns:a14="http://schemas.microsoft.com/office/drawing/2010/main" val="0"/>
              </a:ext>
            </a:extLst>
          </a:blip>
          <a:srcRect l="1296"/>
          <a:stretch/>
        </p:blipFill>
        <p:spPr>
          <a:xfrm>
            <a:off x="78452" y="147820"/>
            <a:ext cx="8989108" cy="6535063"/>
          </a:xfrm>
          <a:prstGeom prst="rect">
            <a:avLst/>
          </a:prstGeom>
        </p:spPr>
      </p:pic>
    </p:spTree>
    <p:extLst>
      <p:ext uri="{BB962C8B-B14F-4D97-AF65-F5344CB8AC3E}">
        <p14:creationId xmlns:p14="http://schemas.microsoft.com/office/powerpoint/2010/main" val="3695679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529208" y="44624"/>
            <a:ext cx="8229600" cy="792088"/>
          </a:xfrm>
        </p:spPr>
        <p:txBody>
          <a:bodyPr/>
          <a:lstStyle/>
          <a:p>
            <a:r>
              <a:rPr lang="es-PE" dirty="0" smtClean="0">
                <a:solidFill>
                  <a:srgbClr val="00823B"/>
                </a:solidFill>
              </a:rPr>
              <a:t>Licencia de Uso</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839624"/>
            <a:ext cx="8686848" cy="47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35422" y="5567000"/>
            <a:ext cx="8334672" cy="1138773"/>
          </a:xfrm>
          <a:prstGeom prst="rect">
            <a:avLst/>
          </a:prstGeom>
        </p:spPr>
        <p:txBody>
          <a:bodyPr wrap="square">
            <a:spAutoFit/>
          </a:bodyPr>
          <a:lstStyle/>
          <a:p>
            <a:r>
              <a:rPr lang="en-US" sz="2200" dirty="0" smtClean="0"/>
              <a:t>"Code Smells and Refactoring"</a:t>
            </a:r>
            <a:r>
              <a:rPr lang="en-US" sz="2200" dirty="0"/>
              <a:t>  is licensed under a </a:t>
            </a:r>
            <a:r>
              <a:rPr lang="en-US" sz="2200" dirty="0" smtClean="0"/>
              <a:t/>
            </a:r>
            <a:br>
              <a:rPr lang="en-US" sz="2200" dirty="0" smtClean="0"/>
            </a:br>
            <a:r>
              <a:rPr lang="en-US" sz="2200" dirty="0" smtClean="0">
                <a:solidFill>
                  <a:srgbClr val="FFC000"/>
                </a:solidFill>
              </a:rPr>
              <a:t>Creative </a:t>
            </a:r>
            <a:r>
              <a:rPr lang="en-US" sz="2200" dirty="0">
                <a:solidFill>
                  <a:srgbClr val="FFC000"/>
                </a:solidFill>
              </a:rPr>
              <a:t>Commons Attribution-</a:t>
            </a:r>
            <a:r>
              <a:rPr lang="en-US" sz="2200" dirty="0" err="1">
                <a:solidFill>
                  <a:srgbClr val="FFC000"/>
                </a:solidFill>
              </a:rPr>
              <a:t>ShareAlike</a:t>
            </a:r>
            <a:r>
              <a:rPr lang="en-US" sz="2200" dirty="0">
                <a:solidFill>
                  <a:srgbClr val="FFC000"/>
                </a:solidFill>
              </a:rPr>
              <a:t> 3.0 </a:t>
            </a:r>
            <a:r>
              <a:rPr lang="en-US" sz="2200" dirty="0" err="1">
                <a:solidFill>
                  <a:srgbClr val="FFC000"/>
                </a:solidFill>
              </a:rPr>
              <a:t>Unported</a:t>
            </a:r>
            <a:r>
              <a:rPr lang="en-US" sz="2200" dirty="0">
                <a:solidFill>
                  <a:srgbClr val="FFC000"/>
                </a:solidFill>
              </a:rPr>
              <a:t> </a:t>
            </a:r>
            <a:r>
              <a:rPr lang="en-US" sz="2200" dirty="0" smtClean="0">
                <a:solidFill>
                  <a:srgbClr val="FFC000"/>
                </a:solidFill>
              </a:rPr>
              <a:t>License</a:t>
            </a:r>
          </a:p>
          <a:p>
            <a:r>
              <a:rPr lang="es-PE" sz="2200" dirty="0"/>
              <a:t>http://creativecommons.org/licenses/by-nc-sa/3.0/deed.es</a:t>
            </a:r>
            <a:endParaRPr lang="es-PE" sz="2200" dirty="0">
              <a:solidFill>
                <a:srgbClr val="FFC000"/>
              </a:solidFill>
            </a:endParaRPr>
          </a:p>
        </p:txBody>
      </p:sp>
      <p:sp>
        <p:nvSpPr>
          <p:cNvPr id="9" name="AutoShape 10" descr="http://i.creativecommons.org/l/by-sa/3.0/88x3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1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41" y="5916993"/>
            <a:ext cx="1245583" cy="438785"/>
          </a:xfrm>
          <a:prstGeom prst="rect">
            <a:avLst/>
          </a:prstGeom>
        </p:spPr>
      </p:pic>
    </p:spTree>
    <p:extLst>
      <p:ext uri="{BB962C8B-B14F-4D97-AF65-F5344CB8AC3E}">
        <p14:creationId xmlns:p14="http://schemas.microsoft.com/office/powerpoint/2010/main" val="17196615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260648"/>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Identificando </a:t>
            </a:r>
            <a:r>
              <a:rPr lang="es-PE" dirty="0" err="1" smtClean="0">
                <a:solidFill>
                  <a:srgbClr val="00823B"/>
                </a:solidFill>
              </a:rPr>
              <a:t>Refactorings</a:t>
            </a:r>
            <a:r>
              <a:rPr lang="es-PE" dirty="0" smtClean="0">
                <a:solidFill>
                  <a:srgbClr val="00823B"/>
                </a:solidFill>
              </a:rPr>
              <a:t/>
            </a:r>
            <a:br>
              <a:rPr lang="es-PE" dirty="0" smtClean="0">
                <a:solidFill>
                  <a:srgbClr val="00823B"/>
                </a:solidFill>
              </a:rPr>
            </a:br>
            <a:r>
              <a:rPr lang="es-PE" dirty="0" smtClean="0">
                <a:solidFill>
                  <a:srgbClr val="00823B"/>
                </a:solidFill>
              </a:rPr>
              <a:t>dentro del código.</a:t>
            </a:r>
            <a:endParaRPr lang="es-PE" dirty="0">
              <a:solidFill>
                <a:srgbClr val="00823B"/>
              </a:solidFill>
            </a:endParaRPr>
          </a:p>
        </p:txBody>
      </p:sp>
      <p:sp>
        <p:nvSpPr>
          <p:cNvPr id="4" name="3 CuadroTexto"/>
          <p:cNvSpPr txBox="1"/>
          <p:nvPr/>
        </p:nvSpPr>
        <p:spPr>
          <a:xfrm>
            <a:off x="323529" y="2893000"/>
            <a:ext cx="8496944" cy="1938992"/>
          </a:xfrm>
          <a:prstGeom prst="rect">
            <a:avLst/>
          </a:prstGeom>
          <a:noFill/>
        </p:spPr>
        <p:txBody>
          <a:bodyPr wrap="square" rtlCol="0">
            <a:spAutoFit/>
          </a:bodyPr>
          <a:lstStyle/>
          <a:p>
            <a:pPr marL="285750" indent="-285750">
              <a:buFont typeface="Arial" pitchFamily="34" charset="0"/>
              <a:buChar char="•"/>
            </a:pPr>
            <a:r>
              <a:rPr lang="es-PE" sz="2400" dirty="0" smtClean="0"/>
              <a:t>A cada uno se le ha entregado un catálogo de </a:t>
            </a:r>
            <a:r>
              <a:rPr lang="es-PE" sz="2400" dirty="0" err="1" smtClean="0"/>
              <a:t>Refactorings</a:t>
            </a:r>
            <a:r>
              <a:rPr lang="es-PE" sz="2400" dirty="0" smtClean="0"/>
              <a:t>.</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En parejas:</a:t>
            </a:r>
          </a:p>
          <a:p>
            <a:pPr marL="800100" lvl="1" indent="-342900">
              <a:buFont typeface="Courier New" pitchFamily="49" charset="0"/>
              <a:buChar char="o"/>
            </a:pPr>
            <a:r>
              <a:rPr lang="es-PE" sz="2400" dirty="0" smtClean="0"/>
              <a:t>Identificar que </a:t>
            </a:r>
            <a:r>
              <a:rPr lang="es-PE" sz="2400" dirty="0" err="1" smtClean="0"/>
              <a:t>refactorings</a:t>
            </a:r>
            <a:r>
              <a:rPr lang="es-PE" sz="2400" dirty="0" smtClean="0"/>
              <a:t> de ese catálogo solucionarían los </a:t>
            </a:r>
            <a:r>
              <a:rPr lang="es-PE" sz="2400" dirty="0" err="1" smtClean="0"/>
              <a:t>smells</a:t>
            </a:r>
            <a:r>
              <a:rPr lang="es-PE" sz="2400" dirty="0" smtClean="0"/>
              <a:t> del código que han identificado previamente.</a:t>
            </a:r>
            <a:endParaRPr lang="es-PE" sz="2400" dirty="0"/>
          </a:p>
        </p:txBody>
      </p:sp>
    </p:spTree>
    <p:extLst>
      <p:ext uri="{BB962C8B-B14F-4D97-AF65-F5344CB8AC3E}">
        <p14:creationId xmlns:p14="http://schemas.microsoft.com/office/powerpoint/2010/main" val="1130437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529208" y="51761"/>
            <a:ext cx="8229600" cy="1143000"/>
          </a:xfrm>
        </p:spPr>
        <p:txBody>
          <a:bodyPr/>
          <a:lstStyle/>
          <a:p>
            <a:r>
              <a:rPr lang="es-PE" dirty="0" smtClean="0">
                <a:solidFill>
                  <a:srgbClr val="009A46"/>
                </a:solidFill>
              </a:rPr>
              <a:t>¿Cómo </a:t>
            </a:r>
            <a:r>
              <a:rPr lang="es-PE" dirty="0" err="1" smtClean="0">
                <a:solidFill>
                  <a:srgbClr val="009A46"/>
                </a:solidFill>
              </a:rPr>
              <a:t>refactorizar</a:t>
            </a:r>
            <a:r>
              <a:rPr lang="es-PE" dirty="0" smtClean="0">
                <a:solidFill>
                  <a:srgbClr val="009A46"/>
                </a:solidFill>
              </a:rPr>
              <a:t>?</a:t>
            </a:r>
            <a:endParaRPr lang="es-PE" dirty="0">
              <a:solidFill>
                <a:srgbClr val="009A46"/>
              </a:solidFill>
            </a:endParaRPr>
          </a:p>
        </p:txBody>
      </p:sp>
      <p:sp>
        <p:nvSpPr>
          <p:cNvPr id="6" name="5 Marcador de contenido"/>
          <p:cNvSpPr txBox="1">
            <a:spLocks/>
          </p:cNvSpPr>
          <p:nvPr/>
        </p:nvSpPr>
        <p:spPr bwMode="auto">
          <a:xfrm>
            <a:off x="3347864" y="1145777"/>
            <a:ext cx="2304256"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b="1" dirty="0" err="1" smtClean="0">
                <a:solidFill>
                  <a:srgbClr val="FF0000"/>
                </a:solidFill>
              </a:rPr>
              <a:t>Baby</a:t>
            </a:r>
            <a:r>
              <a:rPr lang="es-PE" b="1" dirty="0" smtClean="0">
                <a:solidFill>
                  <a:srgbClr val="FF0000"/>
                </a:solidFill>
              </a:rPr>
              <a:t> </a:t>
            </a:r>
            <a:r>
              <a:rPr lang="es-PE" b="1" dirty="0" err="1" smtClean="0">
                <a:solidFill>
                  <a:srgbClr val="FF0000"/>
                </a:solidFill>
              </a:rPr>
              <a:t>Steps</a:t>
            </a:r>
            <a:endParaRPr lang="es-PE" b="1" dirty="0">
              <a:solidFill>
                <a:srgbClr val="FF0000"/>
              </a:solidFill>
            </a:endParaRP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5332" y="2092806"/>
            <a:ext cx="4191769" cy="2848362"/>
          </a:xfrm>
          <a:prstGeom prst="rect">
            <a:avLst/>
          </a:prstGeom>
          <a:ln>
            <a:noFill/>
          </a:ln>
          <a:effectLst>
            <a:softEdge rad="112500"/>
          </a:effectLst>
        </p:spPr>
      </p:pic>
      <p:sp>
        <p:nvSpPr>
          <p:cNvPr id="5" name="5 Marcador de contenido"/>
          <p:cNvSpPr txBox="1">
            <a:spLocks/>
          </p:cNvSpPr>
          <p:nvPr/>
        </p:nvSpPr>
        <p:spPr bwMode="auto">
          <a:xfrm>
            <a:off x="395536" y="2668870"/>
            <a:ext cx="4176464"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chemeClr val="tx1">
                    <a:lumMod val="95000"/>
                  </a:schemeClr>
                </a:solidFill>
              </a:rPr>
              <a:t>En pasos pequeños ayuda a prevenir la introducción de defectos. </a:t>
            </a:r>
            <a:endParaRPr lang="es-PE" sz="2800" dirty="0">
              <a:solidFill>
                <a:schemeClr val="tx1">
                  <a:lumMod val="95000"/>
                </a:schemeClr>
              </a:solidFill>
            </a:endParaRPr>
          </a:p>
        </p:txBody>
      </p:sp>
    </p:spTree>
    <p:extLst>
      <p:ext uri="{BB962C8B-B14F-4D97-AF65-F5344CB8AC3E}">
        <p14:creationId xmlns:p14="http://schemas.microsoft.com/office/powerpoint/2010/main" val="18598860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529208" y="51761"/>
            <a:ext cx="8229600" cy="1143000"/>
          </a:xfrm>
        </p:spPr>
        <p:txBody>
          <a:bodyPr/>
          <a:lstStyle/>
          <a:p>
            <a:r>
              <a:rPr lang="es-PE" dirty="0" smtClean="0">
                <a:solidFill>
                  <a:srgbClr val="009A46"/>
                </a:solidFill>
              </a:rPr>
              <a:t>¿Cómo </a:t>
            </a:r>
            <a:r>
              <a:rPr lang="es-PE" dirty="0" err="1" smtClean="0">
                <a:solidFill>
                  <a:srgbClr val="009A46"/>
                </a:solidFill>
              </a:rPr>
              <a:t>refactorizar</a:t>
            </a:r>
            <a:r>
              <a:rPr lang="es-PE" dirty="0" smtClean="0">
                <a:solidFill>
                  <a:srgbClr val="009A46"/>
                </a:solidFill>
              </a:rPr>
              <a:t>?</a:t>
            </a:r>
            <a:endParaRPr lang="es-PE" dirty="0">
              <a:solidFill>
                <a:srgbClr val="009A46"/>
              </a:solidFill>
            </a:endParaRPr>
          </a:p>
        </p:txBody>
      </p:sp>
      <p:sp>
        <p:nvSpPr>
          <p:cNvPr id="9" name="5 Marcador de contenido"/>
          <p:cNvSpPr txBox="1">
            <a:spLocks/>
          </p:cNvSpPr>
          <p:nvPr/>
        </p:nvSpPr>
        <p:spPr bwMode="auto">
          <a:xfrm>
            <a:off x="2987824" y="1145777"/>
            <a:ext cx="3403352"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b="1" dirty="0" smtClean="0">
                <a:solidFill>
                  <a:srgbClr val="FF0000"/>
                </a:solidFill>
              </a:rPr>
              <a:t>Ejecutar </a:t>
            </a:r>
            <a:r>
              <a:rPr lang="es-PE" b="1" dirty="0" err="1" smtClean="0">
                <a:solidFill>
                  <a:srgbClr val="FF0000"/>
                </a:solidFill>
              </a:rPr>
              <a:t>Tests</a:t>
            </a:r>
            <a:r>
              <a:rPr lang="es-PE" b="1" dirty="0" smtClean="0">
                <a:solidFill>
                  <a:srgbClr val="FF0000"/>
                </a:solidFill>
              </a:rPr>
              <a:t> Frecuentemente </a:t>
            </a:r>
            <a:endParaRPr lang="es-PE" b="1" dirty="0">
              <a:solidFill>
                <a:srgbClr val="FF0000"/>
              </a:solidFill>
            </a:endParaRPr>
          </a:p>
        </p:txBody>
      </p:sp>
      <p:sp>
        <p:nvSpPr>
          <p:cNvPr id="11" name="5 Marcador de contenido"/>
          <p:cNvSpPr txBox="1">
            <a:spLocks/>
          </p:cNvSpPr>
          <p:nvPr/>
        </p:nvSpPr>
        <p:spPr bwMode="auto">
          <a:xfrm>
            <a:off x="395536" y="2382089"/>
            <a:ext cx="8352928"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chemeClr val="tx1">
                    <a:lumMod val="95000"/>
                  </a:schemeClr>
                </a:solidFill>
              </a:rPr>
              <a:t>Cualquier cambio al código puede introducir defectos. Ejecutar los </a:t>
            </a:r>
            <a:r>
              <a:rPr lang="es-PE" sz="2800" dirty="0" err="1" smtClean="0">
                <a:solidFill>
                  <a:schemeClr val="tx1">
                    <a:lumMod val="95000"/>
                  </a:schemeClr>
                </a:solidFill>
              </a:rPr>
              <a:t>tests</a:t>
            </a:r>
            <a:r>
              <a:rPr lang="es-PE" sz="2800" dirty="0" smtClean="0">
                <a:solidFill>
                  <a:schemeClr val="tx1">
                    <a:lumMod val="95000"/>
                  </a:schemeClr>
                </a:solidFill>
              </a:rPr>
              <a:t> luego de cada cambio nos permitirá detectar errores de manera oportuna.</a:t>
            </a:r>
            <a:endParaRPr lang="es-PE" sz="2800" dirty="0">
              <a:solidFill>
                <a:schemeClr val="tx1">
                  <a:lumMod val="95000"/>
                </a:schemeClr>
              </a:solidFill>
            </a:endParaRPr>
          </a:p>
        </p:txBody>
      </p:sp>
      <p:graphicFrame>
        <p:nvGraphicFramePr>
          <p:cNvPr id="13" name="12 Diagrama"/>
          <p:cNvGraphicFramePr/>
          <p:nvPr>
            <p:extLst>
              <p:ext uri="{D42A27DB-BD31-4B8C-83A1-F6EECF244321}">
                <p14:modId xmlns:p14="http://schemas.microsoft.com/office/powerpoint/2010/main" val="2760076755"/>
              </p:ext>
            </p:extLst>
          </p:nvPr>
        </p:nvGraphicFramePr>
        <p:xfrm>
          <a:off x="656531" y="4182289"/>
          <a:ext cx="7992887" cy="7588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2242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505024" y="548680"/>
            <a:ext cx="8229600" cy="1143000"/>
          </a:xfrm>
        </p:spPr>
        <p:txBody>
          <a:bodyPr/>
          <a:lstStyle/>
          <a:p>
            <a:r>
              <a:rPr lang="es-PE" dirty="0" smtClean="0">
                <a:solidFill>
                  <a:srgbClr val="009A46"/>
                </a:solidFill>
              </a:rPr>
              <a:t>¿Cómo </a:t>
            </a:r>
            <a:r>
              <a:rPr lang="es-PE" dirty="0" err="1" smtClean="0">
                <a:solidFill>
                  <a:srgbClr val="009A46"/>
                </a:solidFill>
              </a:rPr>
              <a:t>refactorizar</a:t>
            </a:r>
            <a:r>
              <a:rPr lang="es-PE" dirty="0" smtClean="0">
                <a:solidFill>
                  <a:srgbClr val="009A46"/>
                </a:solidFill>
              </a:rPr>
              <a:t>?</a:t>
            </a:r>
            <a:endParaRPr lang="es-PE" dirty="0">
              <a:solidFill>
                <a:srgbClr val="009A46"/>
              </a:solidFill>
            </a:endParaRPr>
          </a:p>
        </p:txBody>
      </p:sp>
      <p:sp>
        <p:nvSpPr>
          <p:cNvPr id="8" name="5 Marcador de contenido"/>
          <p:cNvSpPr txBox="1">
            <a:spLocks/>
          </p:cNvSpPr>
          <p:nvPr/>
        </p:nvSpPr>
        <p:spPr bwMode="auto">
          <a:xfrm>
            <a:off x="539552" y="1763688"/>
            <a:ext cx="8208912" cy="40324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Nunca comenzar a </a:t>
            </a:r>
            <a:r>
              <a:rPr lang="es-PE" sz="2800" dirty="0" err="1" smtClean="0"/>
              <a:t>refactorizar</a:t>
            </a:r>
            <a:r>
              <a:rPr lang="es-PE" sz="2800" dirty="0" smtClean="0"/>
              <a:t> en rojo.</a:t>
            </a:r>
          </a:p>
          <a:p>
            <a:r>
              <a:rPr lang="es-PE" sz="2800" dirty="0" smtClean="0"/>
              <a:t>Evitar errores de compilación o resolverlos muy rápidamente.</a:t>
            </a:r>
          </a:p>
          <a:p>
            <a:r>
              <a:rPr lang="es-PE" sz="2800" dirty="0" smtClean="0"/>
              <a:t>Siempre realizar pasos muy pequeños.</a:t>
            </a:r>
          </a:p>
          <a:p>
            <a:r>
              <a:rPr lang="es-PE" sz="2800" dirty="0" smtClean="0"/>
              <a:t>Ejecutar los test constantemente.</a:t>
            </a:r>
          </a:p>
          <a:p>
            <a:pPr marL="0" indent="0">
              <a:buNone/>
            </a:pPr>
            <a:endParaRPr lang="es-PE" sz="2800" dirty="0" smtClean="0"/>
          </a:p>
          <a:p>
            <a:pPr marL="0" indent="0" algn="ctr">
              <a:buNone/>
            </a:pPr>
            <a:r>
              <a:rPr lang="es-PE" sz="2800" dirty="0" smtClean="0">
                <a:solidFill>
                  <a:srgbClr val="FF0000"/>
                </a:solidFill>
              </a:rPr>
              <a:t>El mejor camino es tomar una actitud cautelosa, siempre en pasos muy pequeños y fáciles de revertir.</a:t>
            </a:r>
            <a:endParaRPr lang="es-PE" sz="2800" dirty="0">
              <a:solidFill>
                <a:srgbClr val="FF0000"/>
              </a:solidFill>
            </a:endParaRPr>
          </a:p>
          <a:p>
            <a:pPr marL="0" indent="0">
              <a:buNone/>
            </a:pPr>
            <a:endParaRPr lang="es-PE" sz="2800" dirty="0"/>
          </a:p>
        </p:txBody>
      </p:sp>
    </p:spTree>
    <p:extLst>
      <p:ext uri="{BB962C8B-B14F-4D97-AF65-F5344CB8AC3E}">
        <p14:creationId xmlns:p14="http://schemas.microsoft.com/office/powerpoint/2010/main" val="36493387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260648"/>
            <a:ext cx="8229600" cy="796950"/>
          </a:xfrm>
        </p:spPr>
        <p:txBody>
          <a:bodyPr/>
          <a:lstStyle/>
          <a:p>
            <a:r>
              <a:rPr lang="es-PE" dirty="0" smtClean="0">
                <a:solidFill>
                  <a:srgbClr val="00823B"/>
                </a:solidFill>
              </a:rPr>
              <a:t>Herramientas </a:t>
            </a:r>
            <a:r>
              <a:rPr lang="es-PE" dirty="0" err="1" smtClean="0">
                <a:solidFill>
                  <a:srgbClr val="00823B"/>
                </a:solidFill>
              </a:rPr>
              <a:t>Refactoring</a:t>
            </a:r>
            <a:endParaRPr lang="es-PE" dirty="0">
              <a:solidFill>
                <a:srgbClr val="00823B"/>
              </a:solidFill>
            </a:endParaRPr>
          </a:p>
        </p:txBody>
      </p:sp>
      <p:sp>
        <p:nvSpPr>
          <p:cNvPr id="7" name="5 Marcador de contenido"/>
          <p:cNvSpPr txBox="1">
            <a:spLocks/>
          </p:cNvSpPr>
          <p:nvPr/>
        </p:nvSpPr>
        <p:spPr bwMode="auto">
          <a:xfrm>
            <a:off x="393882" y="5358226"/>
            <a:ext cx="8428243" cy="10669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600" dirty="0" smtClean="0">
                <a:solidFill>
                  <a:schemeClr val="tx1">
                    <a:lumMod val="95000"/>
                  </a:schemeClr>
                </a:solidFill>
              </a:rPr>
              <a:t>La gran mayoría de </a:t>
            </a:r>
            <a:r>
              <a:rPr lang="es-PE" sz="2600" dirty="0" err="1" smtClean="0">
                <a:solidFill>
                  <a:schemeClr val="tx1">
                    <a:lumMod val="95000"/>
                  </a:schemeClr>
                </a:solidFill>
              </a:rPr>
              <a:t>IDEs</a:t>
            </a:r>
            <a:r>
              <a:rPr lang="es-PE" sz="2600" dirty="0" smtClean="0">
                <a:solidFill>
                  <a:schemeClr val="tx1">
                    <a:lumMod val="95000"/>
                  </a:schemeClr>
                </a:solidFill>
              </a:rPr>
              <a:t> ya proveen estas herramientas.</a:t>
            </a:r>
          </a:p>
          <a:p>
            <a:r>
              <a:rPr lang="es-PE" sz="2600" dirty="0" smtClean="0">
                <a:solidFill>
                  <a:schemeClr val="tx1">
                    <a:lumMod val="95000"/>
                  </a:schemeClr>
                </a:solidFill>
              </a:rPr>
              <a:t>No son perfectas.</a:t>
            </a:r>
            <a:endParaRPr lang="es-PE" sz="2600" dirty="0">
              <a:solidFill>
                <a:schemeClr val="tx1">
                  <a:lumMod val="95000"/>
                </a:schemeClr>
              </a:solidFill>
            </a:endParaRPr>
          </a:p>
        </p:txBody>
      </p:sp>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605" r="-1" b="17955"/>
          <a:stretch/>
        </p:blipFill>
        <p:spPr bwMode="auto">
          <a:xfrm>
            <a:off x="2842267" y="2261882"/>
            <a:ext cx="3531474"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9 Rectángulo"/>
          <p:cNvSpPr/>
          <p:nvPr/>
        </p:nvSpPr>
        <p:spPr>
          <a:xfrm>
            <a:off x="1151620" y="1124744"/>
            <a:ext cx="6912768" cy="954107"/>
          </a:xfrm>
          <a:prstGeom prst="rect">
            <a:avLst/>
          </a:prstGeom>
        </p:spPr>
        <p:txBody>
          <a:bodyPr wrap="square">
            <a:spAutoFit/>
          </a:bodyPr>
          <a:lstStyle/>
          <a:p>
            <a:pPr algn="ctr"/>
            <a:r>
              <a:rPr lang="es-PE" sz="2800" dirty="0" smtClean="0">
                <a:solidFill>
                  <a:srgbClr val="FFC000"/>
                </a:solidFill>
              </a:rPr>
              <a:t>Permiten producir </a:t>
            </a:r>
            <a:r>
              <a:rPr lang="es-PE" sz="2800" dirty="0">
                <a:solidFill>
                  <a:srgbClr val="FFC000"/>
                </a:solidFill>
              </a:rPr>
              <a:t>mejoras significativas en el diseño sin mucho </a:t>
            </a:r>
            <a:r>
              <a:rPr lang="es-PE" sz="2800" dirty="0" smtClean="0">
                <a:solidFill>
                  <a:srgbClr val="FFC000"/>
                </a:solidFill>
              </a:rPr>
              <a:t>esfuerzo. </a:t>
            </a:r>
            <a:endParaRPr lang="es-PE" sz="2800" dirty="0">
              <a:solidFill>
                <a:srgbClr val="FFC000"/>
              </a:solidFill>
            </a:endParaRPr>
          </a:p>
        </p:txBody>
      </p:sp>
    </p:spTree>
    <p:extLst>
      <p:ext uri="{BB962C8B-B14F-4D97-AF65-F5344CB8AC3E}">
        <p14:creationId xmlns:p14="http://schemas.microsoft.com/office/powerpoint/2010/main" val="2011015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67544" y="2348880"/>
            <a:ext cx="8229600" cy="1296144"/>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err="1" smtClean="0">
                <a:solidFill>
                  <a:srgbClr val="00823B"/>
                </a:solidFill>
              </a:rPr>
              <a:t>Refactorizar</a:t>
            </a:r>
            <a:r>
              <a:rPr lang="es-PE" dirty="0" smtClean="0">
                <a:solidFill>
                  <a:srgbClr val="00823B"/>
                </a:solidFill>
              </a:rPr>
              <a:t>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endParaRPr lang="es-PE" dirty="0">
              <a:solidFill>
                <a:srgbClr val="00823B"/>
              </a:solidFill>
            </a:endParaRPr>
          </a:p>
        </p:txBody>
      </p:sp>
    </p:spTree>
    <p:extLst>
      <p:ext uri="{BB962C8B-B14F-4D97-AF65-F5344CB8AC3E}">
        <p14:creationId xmlns:p14="http://schemas.microsoft.com/office/powerpoint/2010/main" val="17345978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bwMode="auto">
          <a:xfrm>
            <a:off x="467544" y="216350"/>
            <a:ext cx="8229600" cy="7200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fontScale="97500" lnSpcReduction="10000"/>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9A46"/>
                </a:solidFill>
                <a:latin typeface="Arial" pitchFamily="34" charset="0"/>
                <a:cs typeface="Arial" pitchFamily="34" charset="0"/>
              </a:rPr>
              <a:t>Referencias</a:t>
            </a:r>
            <a:endParaRPr lang="es-PE" dirty="0">
              <a:solidFill>
                <a:srgbClr val="009A46"/>
              </a:solidFill>
              <a:latin typeface="Arial" pitchFamily="34" charset="0"/>
              <a:cs typeface="Arial" pitchFamily="34" charset="0"/>
            </a:endParaRPr>
          </a:p>
        </p:txBody>
      </p:sp>
      <p:sp>
        <p:nvSpPr>
          <p:cNvPr id="9" name="8 CuadroTexto"/>
          <p:cNvSpPr txBox="1"/>
          <p:nvPr/>
        </p:nvSpPr>
        <p:spPr>
          <a:xfrm>
            <a:off x="251520" y="1196752"/>
            <a:ext cx="8638873" cy="3046988"/>
          </a:xfrm>
          <a:prstGeom prst="rect">
            <a:avLst/>
          </a:prstGeom>
          <a:noFill/>
        </p:spPr>
        <p:txBody>
          <a:bodyPr wrap="square" rtlCol="0">
            <a:spAutoFit/>
          </a:bodyPr>
          <a:lstStyle/>
          <a:p>
            <a:pPr>
              <a:buNone/>
            </a:pPr>
            <a:r>
              <a:rPr lang="es-PE" sz="2400" b="1" dirty="0" smtClean="0">
                <a:latin typeface="Arial" pitchFamily="34" charset="0"/>
                <a:cs typeface="Arial" pitchFamily="34" charset="0"/>
              </a:rPr>
              <a:t>Páginas</a:t>
            </a:r>
            <a:endParaRPr lang="es-PE" sz="2000" b="1" dirty="0">
              <a:latin typeface="Arial" pitchFamily="34" charset="0"/>
              <a:cs typeface="Arial" pitchFamily="34" charset="0"/>
            </a:endParaRPr>
          </a:p>
          <a:p>
            <a:pPr marL="342900" lvl="0" indent="-342900" eaLnBrk="0" fontAlgn="base" hangingPunct="0">
              <a:spcBef>
                <a:spcPct val="0"/>
              </a:spcBef>
              <a:spcAft>
                <a:spcPct val="0"/>
              </a:spcAft>
              <a:buFont typeface="Arial" pitchFamily="34" charset="0"/>
              <a:buChar char="•"/>
            </a:pPr>
            <a:r>
              <a:rPr lang="es-PE" sz="2000" dirty="0" smtClean="0">
                <a:latin typeface="Arial" pitchFamily="34" charset="0"/>
                <a:cs typeface="Arial" pitchFamily="34" charset="0"/>
              </a:rPr>
              <a:t>Martin </a:t>
            </a:r>
            <a:r>
              <a:rPr lang="es-PE" sz="2000" dirty="0" err="1" smtClean="0">
                <a:latin typeface="Arial" pitchFamily="34" charset="0"/>
                <a:cs typeface="Arial" pitchFamily="34" charset="0"/>
              </a:rPr>
              <a:t>fowler</a:t>
            </a:r>
            <a:r>
              <a:rPr lang="es-PE" sz="2000" dirty="0" smtClean="0">
                <a:latin typeface="Arial" pitchFamily="34" charset="0"/>
                <a:cs typeface="Arial" pitchFamily="34" charset="0"/>
              </a:rPr>
              <a:t> - </a:t>
            </a:r>
            <a:r>
              <a:rPr lang="es-PE" sz="2000" dirty="0" smtClean="0">
                <a:solidFill>
                  <a:srgbClr val="FF0000"/>
                </a:solidFill>
                <a:latin typeface="Arial" pitchFamily="34" charset="0"/>
                <a:ea typeface="Calibri" pitchFamily="34" charset="0"/>
                <a:cs typeface="Arial" pitchFamily="34" charset="0"/>
              </a:rPr>
              <a:t>http</a:t>
            </a:r>
            <a:r>
              <a:rPr lang="es-PE" sz="2000" dirty="0">
                <a:solidFill>
                  <a:srgbClr val="FF0000"/>
                </a:solidFill>
                <a:latin typeface="Arial" pitchFamily="34" charset="0"/>
                <a:ea typeface="Calibri" pitchFamily="34" charset="0"/>
                <a:cs typeface="Arial" pitchFamily="34" charset="0"/>
              </a:rPr>
              <a:t>://martinfowler.com/bliki/refactoring.html</a:t>
            </a:r>
            <a:r>
              <a:rPr lang="es-PE" sz="2000" dirty="0">
                <a:solidFill>
                  <a:srgbClr val="FF0000"/>
                </a:solidFill>
                <a:latin typeface="Arial" pitchFamily="34" charset="0"/>
                <a:cs typeface="Arial" pitchFamily="34" charset="0"/>
              </a:rPr>
              <a:t> </a:t>
            </a:r>
            <a:endParaRPr lang="es-PE" sz="2000" dirty="0" smtClean="0">
              <a:solidFill>
                <a:srgbClr val="FF0000"/>
              </a:solidFill>
              <a:latin typeface="Arial" pitchFamily="34" charset="0"/>
              <a:cs typeface="Arial" pitchFamily="34" charset="0"/>
            </a:endParaRPr>
          </a:p>
          <a:p>
            <a:pPr marL="342900" lvl="0" indent="-342900" eaLnBrk="0" fontAlgn="base" hangingPunct="0">
              <a:spcBef>
                <a:spcPct val="0"/>
              </a:spcBef>
              <a:spcAft>
                <a:spcPct val="0"/>
              </a:spcAft>
              <a:buFont typeface="Arial" pitchFamily="34" charset="0"/>
              <a:buChar char="•"/>
            </a:pPr>
            <a:r>
              <a:rPr lang="es-PE" sz="2000" dirty="0" err="1" smtClean="0">
                <a:latin typeface="Arial" pitchFamily="34" charset="0"/>
                <a:cs typeface="Arial" pitchFamily="34" charset="0"/>
              </a:rPr>
              <a:t>Source</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Making</a:t>
            </a:r>
            <a:r>
              <a:rPr lang="es-PE" sz="2000" dirty="0" smtClean="0">
                <a:latin typeface="Arial" pitchFamily="34" charset="0"/>
                <a:cs typeface="Arial" pitchFamily="34" charset="0"/>
              </a:rPr>
              <a:t> - </a:t>
            </a:r>
            <a:r>
              <a:rPr lang="es-PE" sz="2000" dirty="0">
                <a:solidFill>
                  <a:srgbClr val="FF0000"/>
                </a:solidFill>
                <a:latin typeface="Arial" pitchFamily="34" charset="0"/>
                <a:ea typeface="Calibri" pitchFamily="34" charset="0"/>
                <a:cs typeface="Arial" pitchFamily="34" charset="0"/>
              </a:rPr>
              <a:t>http://sourcemaking.com/refactoring</a:t>
            </a:r>
            <a:r>
              <a:rPr lang="es-PE" sz="2000" dirty="0">
                <a:solidFill>
                  <a:srgbClr val="0070C0"/>
                </a:solidFill>
                <a:latin typeface="Arial" pitchFamily="34" charset="0"/>
                <a:cs typeface="Arial" pitchFamily="34" charset="0"/>
              </a:rPr>
              <a:t> </a:t>
            </a:r>
          </a:p>
          <a:p>
            <a:pPr>
              <a:buNone/>
            </a:pPr>
            <a:endParaRPr lang="es-PE" sz="2400" b="1" dirty="0">
              <a:latin typeface="Arial" pitchFamily="34" charset="0"/>
              <a:cs typeface="Arial" pitchFamily="34" charset="0"/>
            </a:endParaRPr>
          </a:p>
          <a:p>
            <a:pPr>
              <a:buNone/>
            </a:pPr>
            <a:r>
              <a:rPr lang="es-PE" sz="2400" b="1" dirty="0" smtClean="0">
                <a:latin typeface="Arial" pitchFamily="34" charset="0"/>
                <a:cs typeface="Arial" pitchFamily="34" charset="0"/>
              </a:rPr>
              <a:t>Libros</a:t>
            </a:r>
          </a:p>
          <a:p>
            <a:pPr marL="342900" indent="-342900">
              <a:buFont typeface="Arial" pitchFamily="34" charset="0"/>
              <a:buChar char="•"/>
            </a:pPr>
            <a:r>
              <a:rPr lang="es-PE" sz="2000" dirty="0" err="1" smtClean="0">
                <a:latin typeface="Arial" pitchFamily="34" charset="0"/>
                <a:cs typeface="Arial" pitchFamily="34" charset="0"/>
              </a:rPr>
              <a:t>Clean</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Code</a:t>
            </a:r>
            <a:endParaRPr lang="es-PE" sz="2000" dirty="0" smtClean="0">
              <a:latin typeface="Arial" pitchFamily="34" charset="0"/>
              <a:cs typeface="Arial" pitchFamily="34" charset="0"/>
            </a:endParaRPr>
          </a:p>
          <a:p>
            <a:pPr marL="342900" indent="-342900">
              <a:buFont typeface="Arial" pitchFamily="34" charset="0"/>
              <a:buChar char="•"/>
            </a:pPr>
            <a:r>
              <a:rPr lang="es-PE" sz="2000" dirty="0" err="1" smtClean="0">
                <a:latin typeface="Arial" pitchFamily="34" charset="0"/>
                <a:cs typeface="Arial" pitchFamily="34" charset="0"/>
              </a:rPr>
              <a:t>Improving</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the</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Design</a:t>
            </a:r>
            <a:r>
              <a:rPr lang="es-PE" sz="2000" dirty="0" smtClean="0">
                <a:latin typeface="Arial" pitchFamily="34" charset="0"/>
                <a:cs typeface="Arial" pitchFamily="34" charset="0"/>
              </a:rPr>
              <a:t> of </a:t>
            </a:r>
            <a:r>
              <a:rPr lang="es-PE" sz="2000" dirty="0" err="1" smtClean="0">
                <a:latin typeface="Arial" pitchFamily="34" charset="0"/>
                <a:cs typeface="Arial" pitchFamily="34" charset="0"/>
              </a:rPr>
              <a:t>Existing</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Code</a:t>
            </a:r>
            <a:endParaRPr lang="es-PE" sz="2000" dirty="0" smtClean="0">
              <a:latin typeface="Arial" pitchFamily="34" charset="0"/>
              <a:cs typeface="Arial" pitchFamily="34" charset="0"/>
            </a:endParaRPr>
          </a:p>
          <a:p>
            <a:pPr marL="342900" indent="-342900">
              <a:buFont typeface="Arial" pitchFamily="34" charset="0"/>
              <a:buChar char="•"/>
            </a:pPr>
            <a:r>
              <a:rPr lang="es-PE" sz="2000" dirty="0" smtClean="0">
                <a:latin typeface="Arial" pitchFamily="34" charset="0"/>
                <a:cs typeface="Arial" pitchFamily="34" charset="0"/>
              </a:rPr>
              <a:t>Refactoring </a:t>
            </a:r>
            <a:r>
              <a:rPr lang="es-PE" sz="2000" dirty="0" err="1" smtClean="0">
                <a:latin typeface="Arial" pitchFamily="34" charset="0"/>
                <a:cs typeface="Arial" pitchFamily="34" charset="0"/>
              </a:rPr>
              <a:t>to</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Patterns</a:t>
            </a:r>
            <a:endParaRPr lang="es-PE" sz="2000" dirty="0" smtClean="0">
              <a:latin typeface="Arial" pitchFamily="34" charset="0"/>
              <a:cs typeface="Arial" pitchFamily="34" charset="0"/>
            </a:endParaRPr>
          </a:p>
          <a:p>
            <a:pPr marL="342900" indent="-342900">
              <a:buFont typeface="Arial" pitchFamily="34" charset="0"/>
              <a:buChar char="•"/>
            </a:pPr>
            <a:r>
              <a:rPr lang="es-PE" sz="2000" dirty="0">
                <a:latin typeface="Arial" pitchFamily="34" charset="0"/>
                <a:ea typeface="Calibri" pitchFamily="34" charset="0"/>
                <a:cs typeface="Arial" pitchFamily="34" charset="0"/>
              </a:rPr>
              <a:t>Refactoring </a:t>
            </a:r>
            <a:r>
              <a:rPr lang="es-PE" sz="2000" dirty="0" err="1" smtClean="0">
                <a:latin typeface="Arial" pitchFamily="34" charset="0"/>
                <a:ea typeface="Calibri" pitchFamily="34" charset="0"/>
                <a:cs typeface="Arial" pitchFamily="34" charset="0"/>
              </a:rPr>
              <a:t>Workbook</a:t>
            </a:r>
            <a:endParaRPr lang="es-PE" sz="2000" dirty="0">
              <a:latin typeface="Arial" pitchFamily="34" charset="0"/>
              <a:ea typeface="Calibri" pitchFamily="34" charset="0"/>
              <a:cs typeface="Arial" pitchFamily="34" charset="0"/>
            </a:endParaRPr>
          </a:p>
        </p:txBody>
      </p:sp>
      <p:sp>
        <p:nvSpPr>
          <p:cNvPr id="12"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13"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a:solidFill>
                  <a:srgbClr val="FFC000"/>
                </a:solidFill>
                <a:latin typeface="Trebuchet MS" pitchFamily="34" charset="0"/>
                <a:ea typeface="Calibri" pitchFamily="34" charset="0"/>
                <a:cs typeface="Arial" pitchFamily="34" charset="0"/>
              </a:rPr>
              <a:t>angel.nunez.salazar@gmail.com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39291042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5760"/>
            <a:ext cx="8229600" cy="1143000"/>
          </a:xfrm>
        </p:spPr>
        <p:txBody>
          <a:bodyPr/>
          <a:lstStyle/>
          <a:p>
            <a:r>
              <a:rPr lang="es-PE" dirty="0" smtClean="0">
                <a:solidFill>
                  <a:srgbClr val="FF0000"/>
                </a:solidFill>
              </a:rPr>
              <a:t>Long </a:t>
            </a:r>
            <a:r>
              <a:rPr lang="es-PE" dirty="0" err="1" smtClean="0">
                <a:solidFill>
                  <a:srgbClr val="FF0000"/>
                </a:solidFill>
              </a:rPr>
              <a:t>Method</a:t>
            </a:r>
            <a:endParaRPr lang="es-PE" dirty="0">
              <a:solidFill>
                <a:srgbClr val="FF0000"/>
              </a:solidFill>
            </a:endParaRPr>
          </a:p>
        </p:txBody>
      </p:sp>
      <p:pic>
        <p:nvPicPr>
          <p:cNvPr id="4" name="3 Imagen"/>
          <p:cNvPicPr>
            <a:picLocks noChangeAspect="1"/>
          </p:cNvPicPr>
          <p:nvPr/>
        </p:nvPicPr>
        <p:blipFill rotWithShape="1">
          <a:blip r:embed="rId2">
            <a:extLst>
              <a:ext uri="{28A0092B-C50C-407E-A947-70E740481C1C}">
                <a14:useLocalDpi xmlns:a14="http://schemas.microsoft.com/office/drawing/2010/main" val="0"/>
              </a:ext>
            </a:extLst>
          </a:blip>
          <a:srcRect b="8895"/>
          <a:stretch/>
        </p:blipFill>
        <p:spPr>
          <a:xfrm>
            <a:off x="3203848" y="1628800"/>
            <a:ext cx="2743200" cy="3702482"/>
          </a:xfrm>
          <a:prstGeom prst="rect">
            <a:avLst/>
          </a:prstGeom>
        </p:spPr>
      </p:pic>
    </p:spTree>
    <p:extLst>
      <p:ext uri="{BB962C8B-B14F-4D97-AF65-F5344CB8AC3E}">
        <p14:creationId xmlns:p14="http://schemas.microsoft.com/office/powerpoint/2010/main" val="32766613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Duplicate</a:t>
            </a:r>
            <a:r>
              <a:rPr lang="es-PE" dirty="0" smtClean="0">
                <a:solidFill>
                  <a:srgbClr val="FF0000"/>
                </a:solidFill>
              </a:rPr>
              <a:t> </a:t>
            </a:r>
            <a:r>
              <a:rPr lang="es-PE" dirty="0" err="1" smtClean="0">
                <a:solidFill>
                  <a:srgbClr val="FF0000"/>
                </a:solidFill>
              </a:rPr>
              <a:t>Code</a:t>
            </a:r>
            <a:endParaRPr lang="es-PE" dirty="0">
              <a:solidFill>
                <a:srgbClr val="FF0000"/>
              </a:solidFill>
            </a:endParaRPr>
          </a:p>
        </p:txBody>
      </p:sp>
      <p:pic>
        <p:nvPicPr>
          <p:cNvPr id="7" name="6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824" y="2564904"/>
            <a:ext cx="3397809" cy="2591739"/>
          </a:xfrm>
          <a:prstGeom prst="rect">
            <a:avLst/>
          </a:prstGeom>
        </p:spPr>
      </p:pic>
    </p:spTree>
    <p:extLst>
      <p:ext uri="{BB962C8B-B14F-4D97-AF65-F5344CB8AC3E}">
        <p14:creationId xmlns:p14="http://schemas.microsoft.com/office/powerpoint/2010/main" val="11424299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a:solidFill>
                  <a:srgbClr val="FF0000"/>
                </a:solidFill>
              </a:rPr>
              <a:t>Dead</a:t>
            </a:r>
            <a:r>
              <a:rPr lang="es-PE" dirty="0">
                <a:solidFill>
                  <a:srgbClr val="009A46"/>
                </a:solidFill>
              </a:rPr>
              <a:t> </a:t>
            </a:r>
            <a:r>
              <a:rPr lang="es-PE" dirty="0" err="1">
                <a:solidFill>
                  <a:srgbClr val="FF0000"/>
                </a:solidFill>
              </a:rPr>
              <a:t>Code</a:t>
            </a:r>
            <a:endParaRPr lang="es-PE" dirty="0">
              <a:solidFill>
                <a:srgbClr val="FF0000"/>
              </a:solidFill>
            </a:endParaRPr>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864" y="1916832"/>
            <a:ext cx="2444482" cy="3240360"/>
          </a:xfrm>
          <a:prstGeom prst="rect">
            <a:avLst/>
          </a:prstGeom>
        </p:spPr>
      </p:pic>
    </p:spTree>
    <p:extLst>
      <p:ext uri="{BB962C8B-B14F-4D97-AF65-F5344CB8AC3E}">
        <p14:creationId xmlns:p14="http://schemas.microsoft.com/office/powerpoint/2010/main" val="42377655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188640"/>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n-US" dirty="0">
                <a:solidFill>
                  <a:srgbClr val="009A46"/>
                </a:solidFill>
              </a:rPr>
              <a:t>Technical Debt</a:t>
            </a:r>
          </a:p>
        </p:txBody>
      </p:sp>
      <p:sp>
        <p:nvSpPr>
          <p:cNvPr id="20" name="19 CuadroTexto"/>
          <p:cNvSpPr txBox="1"/>
          <p:nvPr/>
        </p:nvSpPr>
        <p:spPr>
          <a:xfrm>
            <a:off x="384050" y="1016160"/>
            <a:ext cx="8561175" cy="1815882"/>
          </a:xfrm>
          <a:prstGeom prst="rect">
            <a:avLst/>
          </a:prstGeom>
          <a:noFill/>
        </p:spPr>
        <p:txBody>
          <a:bodyPr wrap="square" rtlCol="0">
            <a:spAutoFit/>
          </a:bodyPr>
          <a:lstStyle/>
          <a:p>
            <a:pPr algn="ctr"/>
            <a:r>
              <a:rPr lang="es-PE" sz="2800" dirty="0" smtClean="0"/>
              <a:t>Obligaciones que una organización toma cuando disminuye consciente o inconscientemente la calidad interna del producto para satisfacer metas a corto plazo pero que son perjudiciales a largo plazo.</a:t>
            </a:r>
            <a:endParaRPr lang="es-PE" sz="2800" dirty="0"/>
          </a:p>
        </p:txBody>
      </p:sp>
      <p:pic>
        <p:nvPicPr>
          <p:cNvPr id="2052" name="Picture 4" descr="http://www.debtconsolidationusa.com/wp-content/uploads/2012/02/bad-credit-loa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9397" y="2996952"/>
            <a:ext cx="4570479" cy="3427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949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5760"/>
            <a:ext cx="8229600" cy="1143000"/>
          </a:xfrm>
        </p:spPr>
        <p:txBody>
          <a:bodyPr/>
          <a:lstStyle/>
          <a:p>
            <a:r>
              <a:rPr lang="es-PE" dirty="0" smtClean="0">
                <a:solidFill>
                  <a:srgbClr val="FF0000"/>
                </a:solidFill>
              </a:rPr>
              <a:t>Comentarios</a:t>
            </a:r>
            <a:endParaRPr lang="es-PE" dirty="0">
              <a:solidFill>
                <a:srgbClr val="FF0000"/>
              </a:solidFill>
            </a:endParaRPr>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1761081"/>
            <a:ext cx="4856463" cy="3252095"/>
          </a:xfrm>
          <a:prstGeom prst="rect">
            <a:avLst/>
          </a:prstGeom>
        </p:spPr>
      </p:pic>
    </p:spTree>
    <p:extLst>
      <p:ext uri="{BB962C8B-B14F-4D97-AF65-F5344CB8AC3E}">
        <p14:creationId xmlns:p14="http://schemas.microsoft.com/office/powerpoint/2010/main" val="23784855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Primitive</a:t>
            </a:r>
            <a:r>
              <a:rPr lang="es-PE" dirty="0" smtClean="0">
                <a:solidFill>
                  <a:srgbClr val="FF0000"/>
                </a:solidFill>
              </a:rPr>
              <a:t> </a:t>
            </a:r>
            <a:r>
              <a:rPr lang="es-PE" dirty="0" err="1" smtClean="0">
                <a:solidFill>
                  <a:srgbClr val="FF0000"/>
                </a:solidFill>
              </a:rPr>
              <a:t>Obsession</a:t>
            </a:r>
            <a:endParaRPr lang="es-PE" dirty="0">
              <a:solidFill>
                <a:srgbClr val="FF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2132856"/>
            <a:ext cx="3084562" cy="291477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43909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332656"/>
            <a:ext cx="8229600" cy="796951"/>
          </a:xfrm>
        </p:spPr>
        <p:txBody>
          <a:bodyPr/>
          <a:lstStyle/>
          <a:p>
            <a:r>
              <a:rPr lang="es-PE" dirty="0" err="1" smtClean="0">
                <a:solidFill>
                  <a:srgbClr val="FF0000"/>
                </a:solidFill>
              </a:rPr>
              <a:t>Feature</a:t>
            </a:r>
            <a:r>
              <a:rPr lang="es-PE" dirty="0" smtClean="0">
                <a:solidFill>
                  <a:srgbClr val="FF0000"/>
                </a:solidFill>
              </a:rPr>
              <a:t> </a:t>
            </a:r>
            <a:r>
              <a:rPr lang="es-PE" dirty="0" err="1" smtClean="0">
                <a:solidFill>
                  <a:srgbClr val="FF0000"/>
                </a:solidFill>
              </a:rPr>
              <a:t>Envy</a:t>
            </a:r>
            <a:endParaRPr lang="es-PE" dirty="0">
              <a:solidFill>
                <a:srgbClr val="FF0000"/>
              </a:solidFill>
            </a:endParaRPr>
          </a:p>
        </p:txBody>
      </p:sp>
      <p:pic>
        <p:nvPicPr>
          <p:cNvPr id="3" name="2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6060" y="1844824"/>
            <a:ext cx="5112568" cy="3363921"/>
          </a:xfrm>
          <a:prstGeom prst="rect">
            <a:avLst/>
          </a:prstGeom>
        </p:spPr>
      </p:pic>
    </p:spTree>
    <p:extLst>
      <p:ext uri="{BB962C8B-B14F-4D97-AF65-F5344CB8AC3E}">
        <p14:creationId xmlns:p14="http://schemas.microsoft.com/office/powerpoint/2010/main" val="32822130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04664"/>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Problemas de la Deuda Técnica</a:t>
            </a:r>
            <a:endParaRPr lang="es-ES" dirty="0">
              <a:solidFill>
                <a:srgbClr val="009A46"/>
              </a:solidFill>
            </a:endParaRPr>
          </a:p>
        </p:txBody>
      </p:sp>
      <p:sp>
        <p:nvSpPr>
          <p:cNvPr id="20" name="19 CuadroTexto"/>
          <p:cNvSpPr txBox="1"/>
          <p:nvPr/>
        </p:nvSpPr>
        <p:spPr>
          <a:xfrm>
            <a:off x="1187624" y="1484784"/>
            <a:ext cx="7272807" cy="3785652"/>
          </a:xfrm>
          <a:prstGeom prst="rect">
            <a:avLst/>
          </a:prstGeom>
          <a:noFill/>
        </p:spPr>
        <p:txBody>
          <a:bodyPr wrap="square" rtlCol="0">
            <a:spAutoFit/>
          </a:bodyPr>
          <a:lstStyle/>
          <a:p>
            <a:pPr marL="342900" indent="-342900">
              <a:buFont typeface="Arial" pitchFamily="34" charset="0"/>
              <a:buChar char="•"/>
            </a:pPr>
            <a:r>
              <a:rPr lang="es-PE" sz="2400" dirty="0" smtClean="0"/>
              <a:t>Responder de manera muy lenta ante nuevas funcionalidades o cambios.</a:t>
            </a:r>
          </a:p>
          <a:p>
            <a:pPr marL="342900" indent="-342900">
              <a:buFont typeface="Arial" pitchFamily="34" charset="0"/>
              <a:buChar char="•"/>
            </a:pPr>
            <a:endParaRPr lang="es-PE" sz="2400" dirty="0" smtClean="0"/>
          </a:p>
          <a:p>
            <a:pPr marL="342900" indent="-342900">
              <a:buFont typeface="Arial" pitchFamily="34" charset="0"/>
              <a:buChar char="•"/>
            </a:pPr>
            <a:r>
              <a:rPr lang="es-PE" sz="2400" dirty="0" smtClean="0"/>
              <a:t>Número elevado de errores en post producción.</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Dificultad para incorporar nuevos recursos  y rotación de empleados.</a:t>
            </a:r>
            <a:endParaRPr lang="es-PE" sz="2400" dirty="0"/>
          </a:p>
          <a:p>
            <a:pPr marL="342900" indent="-342900">
              <a:buFont typeface="Arial" pitchFamily="34" charset="0"/>
              <a:buChar char="•"/>
            </a:pPr>
            <a:endParaRPr lang="es-PE" sz="2400" dirty="0"/>
          </a:p>
          <a:p>
            <a:pPr marL="342900" indent="-342900">
              <a:buFont typeface="Arial" pitchFamily="34" charset="0"/>
              <a:buChar char="•"/>
            </a:pPr>
            <a:r>
              <a:rPr lang="es-PE" sz="2400" dirty="0" smtClean="0"/>
              <a:t>Incapacidad de predecir o estimar algo sobre la aplicación. </a:t>
            </a:r>
          </a:p>
        </p:txBody>
      </p:sp>
      <p:cxnSp>
        <p:nvCxnSpPr>
          <p:cNvPr id="5" name="4 Conector recto"/>
          <p:cNvCxnSpPr/>
          <p:nvPr/>
        </p:nvCxnSpPr>
        <p:spPr>
          <a:xfrm>
            <a:off x="683569" y="5385990"/>
            <a:ext cx="792087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899592" y="5385990"/>
            <a:ext cx="7488832" cy="923330"/>
          </a:xfrm>
          <a:prstGeom prst="rect">
            <a:avLst/>
          </a:prstGeom>
        </p:spPr>
        <p:txBody>
          <a:bodyPr wrap="square">
            <a:spAutoFit/>
          </a:bodyPr>
          <a:lstStyle/>
          <a:p>
            <a:pPr algn="ctr"/>
            <a:r>
              <a:rPr lang="es-PE" sz="5400" dirty="0" smtClean="0">
                <a:solidFill>
                  <a:srgbClr val="FF0000"/>
                </a:solidFill>
              </a:rPr>
              <a:t>Perdida de Dinero</a:t>
            </a:r>
            <a:endParaRPr lang="es-PE" sz="5400" dirty="0">
              <a:solidFill>
                <a:srgbClr val="FF0000"/>
              </a:solidFill>
            </a:endParaRPr>
          </a:p>
        </p:txBody>
      </p:sp>
      <p:sp>
        <p:nvSpPr>
          <p:cNvPr id="6" name="5 Rectángulo"/>
          <p:cNvSpPr/>
          <p:nvPr/>
        </p:nvSpPr>
        <p:spPr>
          <a:xfrm>
            <a:off x="532458" y="2674859"/>
            <a:ext cx="567784" cy="1015663"/>
          </a:xfrm>
          <a:prstGeom prst="rect">
            <a:avLst/>
          </a:prstGeom>
        </p:spPr>
        <p:txBody>
          <a:bodyPr wrap="none">
            <a:spAutoFit/>
          </a:bodyPr>
          <a:lstStyle/>
          <a:p>
            <a:r>
              <a:rPr lang="es-PE" sz="6000" b="1" dirty="0"/>
              <a:t>+</a:t>
            </a:r>
          </a:p>
        </p:txBody>
      </p:sp>
    </p:spTree>
    <p:extLst>
      <p:ext uri="{BB962C8B-B14F-4D97-AF65-F5344CB8AC3E}">
        <p14:creationId xmlns:p14="http://schemas.microsoft.com/office/powerpoint/2010/main" val="2820780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7 Conector recto de flecha"/>
          <p:cNvCxnSpPr/>
          <p:nvPr/>
        </p:nvCxnSpPr>
        <p:spPr>
          <a:xfrm flipV="1">
            <a:off x="2038456" y="1799838"/>
            <a:ext cx="0" cy="4248472"/>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p:nvPr/>
        </p:nvCxnSpPr>
        <p:spPr>
          <a:xfrm>
            <a:off x="2038456" y="6021030"/>
            <a:ext cx="5485872"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33 Forma libre"/>
          <p:cNvSpPr/>
          <p:nvPr/>
        </p:nvSpPr>
        <p:spPr>
          <a:xfrm>
            <a:off x="2038456" y="2951966"/>
            <a:ext cx="4392488" cy="3069064"/>
          </a:xfrm>
          <a:custGeom>
            <a:avLst/>
            <a:gdLst>
              <a:gd name="connsiteX0" fmla="*/ 0 w 5859624"/>
              <a:gd name="connsiteY0" fmla="*/ 4273420 h 4273420"/>
              <a:gd name="connsiteX1" fmla="*/ 2519265 w 5859624"/>
              <a:gd name="connsiteY1" fmla="*/ 3265714 h 4273420"/>
              <a:gd name="connsiteX2" fmla="*/ 4310743 w 5859624"/>
              <a:gd name="connsiteY2" fmla="*/ 2164702 h 4273420"/>
              <a:gd name="connsiteX3" fmla="*/ 5859624 w 5859624"/>
              <a:gd name="connsiteY3" fmla="*/ 0 h 4273420"/>
              <a:gd name="connsiteX0" fmla="*/ 0 w 5859624"/>
              <a:gd name="connsiteY0" fmla="*/ 4273420 h 4273420"/>
              <a:gd name="connsiteX1" fmla="*/ 2587260 w 5859624"/>
              <a:gd name="connsiteY1" fmla="*/ 3265715 h 4273420"/>
              <a:gd name="connsiteX2" fmla="*/ 4310743 w 5859624"/>
              <a:gd name="connsiteY2" fmla="*/ 2164702 h 4273420"/>
              <a:gd name="connsiteX3" fmla="*/ 5859624 w 5859624"/>
              <a:gd name="connsiteY3" fmla="*/ 0 h 4273420"/>
              <a:gd name="connsiteX0" fmla="*/ 0 w 5859624"/>
              <a:gd name="connsiteY0" fmla="*/ 4273420 h 4273420"/>
              <a:gd name="connsiteX1" fmla="*/ 2587260 w 5859624"/>
              <a:gd name="connsiteY1" fmla="*/ 3265715 h 4273420"/>
              <a:gd name="connsiteX2" fmla="*/ 4469398 w 5859624"/>
              <a:gd name="connsiteY2" fmla="*/ 2091876 h 4273420"/>
              <a:gd name="connsiteX3" fmla="*/ 5859624 w 5859624"/>
              <a:gd name="connsiteY3" fmla="*/ 0 h 4273420"/>
              <a:gd name="connsiteX0" fmla="*/ 0 w 5859624"/>
              <a:gd name="connsiteY0" fmla="*/ 4273420 h 4273420"/>
              <a:gd name="connsiteX1" fmla="*/ 2609925 w 5859624"/>
              <a:gd name="connsiteY1" fmla="*/ 3362817 h 4273420"/>
              <a:gd name="connsiteX2" fmla="*/ 4469398 w 5859624"/>
              <a:gd name="connsiteY2" fmla="*/ 2091876 h 4273420"/>
              <a:gd name="connsiteX3" fmla="*/ 5859624 w 5859624"/>
              <a:gd name="connsiteY3" fmla="*/ 0 h 4273420"/>
              <a:gd name="connsiteX0" fmla="*/ 0 w 5859624"/>
              <a:gd name="connsiteY0" fmla="*/ 4273420 h 4273420"/>
              <a:gd name="connsiteX1" fmla="*/ 2609925 w 5859624"/>
              <a:gd name="connsiteY1" fmla="*/ 3314266 h 4273420"/>
              <a:gd name="connsiteX2" fmla="*/ 4469398 w 5859624"/>
              <a:gd name="connsiteY2" fmla="*/ 2091876 h 4273420"/>
              <a:gd name="connsiteX3" fmla="*/ 5859624 w 5859624"/>
              <a:gd name="connsiteY3" fmla="*/ 0 h 4273420"/>
              <a:gd name="connsiteX0" fmla="*/ 0 w 5859624"/>
              <a:gd name="connsiteY0" fmla="*/ 4273420 h 4273420"/>
              <a:gd name="connsiteX1" fmla="*/ 1050718 w 5859624"/>
              <a:gd name="connsiteY1" fmla="*/ 3900972 h 4273420"/>
              <a:gd name="connsiteX2" fmla="*/ 2609925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96047 w 5859624"/>
              <a:gd name="connsiteY1" fmla="*/ 3925248 h 4273420"/>
              <a:gd name="connsiteX2" fmla="*/ 2609925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96047 w 5859624"/>
              <a:gd name="connsiteY1" fmla="*/ 3925248 h 4273420"/>
              <a:gd name="connsiteX2" fmla="*/ 2609925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96047 w 5859624"/>
              <a:gd name="connsiteY1" fmla="*/ 3925248 h 4273420"/>
              <a:gd name="connsiteX2" fmla="*/ 2667767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72910 w 5859624"/>
              <a:gd name="connsiteY1" fmla="*/ 3962420 h 4273420"/>
              <a:gd name="connsiteX2" fmla="*/ 2667767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72910 w 5859624"/>
              <a:gd name="connsiteY1" fmla="*/ 3962420 h 4273420"/>
              <a:gd name="connsiteX2" fmla="*/ 2702473 w 5859624"/>
              <a:gd name="connsiteY2" fmla="*/ 3314266 h 4273420"/>
              <a:gd name="connsiteX3" fmla="*/ 4469398 w 5859624"/>
              <a:gd name="connsiteY3" fmla="*/ 2091876 h 4273420"/>
              <a:gd name="connsiteX4" fmla="*/ 5859624 w 5859624"/>
              <a:gd name="connsiteY4" fmla="*/ 0 h 4273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9624" h="4273420">
                <a:moveTo>
                  <a:pt x="0" y="4273420"/>
                </a:moveTo>
                <a:lnTo>
                  <a:pt x="1072910" y="3962420"/>
                </a:lnTo>
                <a:cubicBezTo>
                  <a:pt x="1507899" y="3851113"/>
                  <a:pt x="2136392" y="3626023"/>
                  <a:pt x="2702473" y="3314266"/>
                </a:cubicBezTo>
                <a:cubicBezTo>
                  <a:pt x="3268554" y="3002509"/>
                  <a:pt x="3943206" y="2644254"/>
                  <a:pt x="4469398" y="2091876"/>
                </a:cubicBezTo>
                <a:cubicBezTo>
                  <a:pt x="4995590" y="1539498"/>
                  <a:pt x="5363547" y="810208"/>
                  <a:pt x="5859624" y="0"/>
                </a:cubicBezTo>
              </a:path>
            </a:pathLst>
          </a:custGeom>
          <a:ln w="38100">
            <a:solidFill>
              <a:srgbClr val="FFC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1" name="50 Forma libre"/>
          <p:cNvSpPr/>
          <p:nvPr/>
        </p:nvSpPr>
        <p:spPr>
          <a:xfrm>
            <a:off x="2038456" y="5255920"/>
            <a:ext cx="4392488" cy="765110"/>
          </a:xfrm>
          <a:custGeom>
            <a:avLst/>
            <a:gdLst>
              <a:gd name="connsiteX0" fmla="*/ 0 w 4982547"/>
              <a:gd name="connsiteY0" fmla="*/ 765110 h 765110"/>
              <a:gd name="connsiteX1" fmla="*/ 1772817 w 4982547"/>
              <a:gd name="connsiteY1" fmla="*/ 597159 h 765110"/>
              <a:gd name="connsiteX2" fmla="*/ 3060441 w 4982547"/>
              <a:gd name="connsiteY2" fmla="*/ 447869 h 765110"/>
              <a:gd name="connsiteX3" fmla="*/ 3900196 w 4982547"/>
              <a:gd name="connsiteY3" fmla="*/ 279918 h 765110"/>
              <a:gd name="connsiteX4" fmla="*/ 4982547 w 4982547"/>
              <a:gd name="connsiteY4" fmla="*/ 0 h 765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2547" h="765110">
                <a:moveTo>
                  <a:pt x="0" y="765110"/>
                </a:moveTo>
                <a:lnTo>
                  <a:pt x="1772817" y="597159"/>
                </a:lnTo>
                <a:cubicBezTo>
                  <a:pt x="2282891" y="544285"/>
                  <a:pt x="2705878" y="500743"/>
                  <a:pt x="3060441" y="447869"/>
                </a:cubicBezTo>
                <a:cubicBezTo>
                  <a:pt x="3415004" y="394995"/>
                  <a:pt x="3579845" y="354563"/>
                  <a:pt x="3900196" y="279918"/>
                </a:cubicBezTo>
                <a:cubicBezTo>
                  <a:pt x="4220547" y="205273"/>
                  <a:pt x="4814596" y="59094"/>
                  <a:pt x="4982547" y="0"/>
                </a:cubicBezTo>
              </a:path>
            </a:pathLst>
          </a:custGeom>
          <a:ln w="38100">
            <a:solidFill>
              <a:srgbClr val="FFC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3" name="52 CuadroTexto"/>
          <p:cNvSpPr txBox="1"/>
          <p:nvPr/>
        </p:nvSpPr>
        <p:spPr>
          <a:xfrm>
            <a:off x="3955693" y="6074132"/>
            <a:ext cx="1308371" cy="523220"/>
          </a:xfrm>
          <a:prstGeom prst="rect">
            <a:avLst/>
          </a:prstGeom>
          <a:noFill/>
        </p:spPr>
        <p:txBody>
          <a:bodyPr wrap="none" rtlCol="0">
            <a:spAutoFit/>
          </a:bodyPr>
          <a:lstStyle/>
          <a:p>
            <a:r>
              <a:rPr lang="es-PE" sz="2800" b="1" dirty="0" smtClean="0"/>
              <a:t>Tiempo</a:t>
            </a:r>
            <a:endParaRPr lang="es-PE" sz="2800" b="1" dirty="0"/>
          </a:p>
        </p:txBody>
      </p:sp>
      <p:sp>
        <p:nvSpPr>
          <p:cNvPr id="57" name="56 Forma libre"/>
          <p:cNvSpPr/>
          <p:nvPr/>
        </p:nvSpPr>
        <p:spPr>
          <a:xfrm>
            <a:off x="2256667" y="1405086"/>
            <a:ext cx="5099716" cy="2559183"/>
          </a:xfrm>
          <a:custGeom>
            <a:avLst/>
            <a:gdLst>
              <a:gd name="connsiteX0" fmla="*/ 0 w 4676503"/>
              <a:gd name="connsiteY0" fmla="*/ 0 h 2129246"/>
              <a:gd name="connsiteX1" fmla="*/ 1018903 w 4676503"/>
              <a:gd name="connsiteY1" fmla="*/ 104503 h 2129246"/>
              <a:gd name="connsiteX2" fmla="*/ 2312126 w 4676503"/>
              <a:gd name="connsiteY2" fmla="*/ 313509 h 2129246"/>
              <a:gd name="connsiteX3" fmla="*/ 3108960 w 4676503"/>
              <a:gd name="connsiteY3" fmla="*/ 548640 h 2129246"/>
              <a:gd name="connsiteX4" fmla="*/ 3683726 w 4676503"/>
              <a:gd name="connsiteY4" fmla="*/ 862149 h 2129246"/>
              <a:gd name="connsiteX5" fmla="*/ 4101737 w 4676503"/>
              <a:gd name="connsiteY5" fmla="*/ 1214846 h 2129246"/>
              <a:gd name="connsiteX6" fmla="*/ 4454434 w 4676503"/>
              <a:gd name="connsiteY6" fmla="*/ 1672046 h 2129246"/>
              <a:gd name="connsiteX7" fmla="*/ 4676503 w 4676503"/>
              <a:gd name="connsiteY7" fmla="*/ 2129246 h 2129246"/>
              <a:gd name="connsiteX0" fmla="*/ 0 w 4676503"/>
              <a:gd name="connsiteY0" fmla="*/ 0 h 2129246"/>
              <a:gd name="connsiteX1" fmla="*/ 1018903 w 4676503"/>
              <a:gd name="connsiteY1" fmla="*/ 104503 h 2129246"/>
              <a:gd name="connsiteX2" fmla="*/ 2312126 w 4676503"/>
              <a:gd name="connsiteY2" fmla="*/ 313509 h 2129246"/>
              <a:gd name="connsiteX3" fmla="*/ 3108960 w 4676503"/>
              <a:gd name="connsiteY3" fmla="*/ 548640 h 2129246"/>
              <a:gd name="connsiteX4" fmla="*/ 3683726 w 4676503"/>
              <a:gd name="connsiteY4" fmla="*/ 862149 h 2129246"/>
              <a:gd name="connsiteX5" fmla="*/ 4101737 w 4676503"/>
              <a:gd name="connsiteY5" fmla="*/ 1214846 h 2129246"/>
              <a:gd name="connsiteX6" fmla="*/ 4585063 w 4676503"/>
              <a:gd name="connsiteY6" fmla="*/ 1815737 h 2129246"/>
              <a:gd name="connsiteX7" fmla="*/ 4676503 w 4676503"/>
              <a:gd name="connsiteY7" fmla="*/ 2129246 h 2129246"/>
              <a:gd name="connsiteX0" fmla="*/ 0 w 4859383"/>
              <a:gd name="connsiteY0" fmla="*/ 0 h 2272937"/>
              <a:gd name="connsiteX1" fmla="*/ 1018903 w 4859383"/>
              <a:gd name="connsiteY1" fmla="*/ 104503 h 2272937"/>
              <a:gd name="connsiteX2" fmla="*/ 2312126 w 4859383"/>
              <a:gd name="connsiteY2" fmla="*/ 313509 h 2272937"/>
              <a:gd name="connsiteX3" fmla="*/ 3108960 w 4859383"/>
              <a:gd name="connsiteY3" fmla="*/ 54864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13509 h 2272937"/>
              <a:gd name="connsiteX3" fmla="*/ 3108960 w 4859383"/>
              <a:gd name="connsiteY3" fmla="*/ 54864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91886 h 2272937"/>
              <a:gd name="connsiteX3" fmla="*/ 3108960 w 4859383"/>
              <a:gd name="connsiteY3" fmla="*/ 54864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91886 h 2272937"/>
              <a:gd name="connsiteX3" fmla="*/ 3108960 w 4859383"/>
              <a:gd name="connsiteY3" fmla="*/ 64008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91886 h 2272937"/>
              <a:gd name="connsiteX3" fmla="*/ 3135086 w 4859383"/>
              <a:gd name="connsiteY3" fmla="*/ 627017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312126 w 4859383"/>
              <a:gd name="connsiteY2" fmla="*/ 391886 h 2272937"/>
              <a:gd name="connsiteX3" fmla="*/ 3135086 w 4859383"/>
              <a:gd name="connsiteY3" fmla="*/ 627017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286001 w 4859383"/>
              <a:gd name="connsiteY2" fmla="*/ 496389 h 2272937"/>
              <a:gd name="connsiteX3" fmla="*/ 3135086 w 4859383"/>
              <a:gd name="connsiteY3" fmla="*/ 627017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286001 w 4859383"/>
              <a:gd name="connsiteY2" fmla="*/ 496389 h 2272937"/>
              <a:gd name="connsiteX3" fmla="*/ 3135086 w 4859383"/>
              <a:gd name="connsiteY3" fmla="*/ 705394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286001 w 4859383"/>
              <a:gd name="connsiteY2" fmla="*/ 496389 h 2272937"/>
              <a:gd name="connsiteX3" fmla="*/ 3135086 w 4859383"/>
              <a:gd name="connsiteY3" fmla="*/ 705394 h 2272937"/>
              <a:gd name="connsiteX4" fmla="*/ 3670663 w 4859383"/>
              <a:gd name="connsiteY4" fmla="*/ 901337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07623"/>
              <a:gd name="connsiteX1" fmla="*/ 992777 w 4859383"/>
              <a:gd name="connsiteY1" fmla="*/ 156754 h 2207623"/>
              <a:gd name="connsiteX2" fmla="*/ 2286001 w 4859383"/>
              <a:gd name="connsiteY2" fmla="*/ 431075 h 2207623"/>
              <a:gd name="connsiteX3" fmla="*/ 3135086 w 4859383"/>
              <a:gd name="connsiteY3" fmla="*/ 640080 h 2207623"/>
              <a:gd name="connsiteX4" fmla="*/ 3670663 w 4859383"/>
              <a:gd name="connsiteY4" fmla="*/ 836023 h 2207623"/>
              <a:gd name="connsiteX5" fmla="*/ 4101737 w 4859383"/>
              <a:gd name="connsiteY5" fmla="*/ 1149532 h 2207623"/>
              <a:gd name="connsiteX6" fmla="*/ 4585063 w 4859383"/>
              <a:gd name="connsiteY6" fmla="*/ 1750423 h 2207623"/>
              <a:gd name="connsiteX7" fmla="*/ 4859383 w 4859383"/>
              <a:gd name="connsiteY7" fmla="*/ 2207623 h 2207623"/>
              <a:gd name="connsiteX0" fmla="*/ 0 w 4859383"/>
              <a:gd name="connsiteY0" fmla="*/ 0 h 2207623"/>
              <a:gd name="connsiteX1" fmla="*/ 992777 w 4859383"/>
              <a:gd name="connsiteY1" fmla="*/ 156754 h 2207623"/>
              <a:gd name="connsiteX2" fmla="*/ 2286001 w 4859383"/>
              <a:gd name="connsiteY2" fmla="*/ 431075 h 2207623"/>
              <a:gd name="connsiteX3" fmla="*/ 3161212 w 4859383"/>
              <a:gd name="connsiteY3" fmla="*/ 613955 h 2207623"/>
              <a:gd name="connsiteX4" fmla="*/ 3670663 w 4859383"/>
              <a:gd name="connsiteY4" fmla="*/ 836023 h 2207623"/>
              <a:gd name="connsiteX5" fmla="*/ 4101737 w 4859383"/>
              <a:gd name="connsiteY5" fmla="*/ 1149532 h 2207623"/>
              <a:gd name="connsiteX6" fmla="*/ 4585063 w 4859383"/>
              <a:gd name="connsiteY6" fmla="*/ 1750423 h 2207623"/>
              <a:gd name="connsiteX7" fmla="*/ 4859383 w 4859383"/>
              <a:gd name="connsiteY7" fmla="*/ 2207623 h 2207623"/>
              <a:gd name="connsiteX0" fmla="*/ 0 w 4859383"/>
              <a:gd name="connsiteY0" fmla="*/ 0 h 2207623"/>
              <a:gd name="connsiteX1" fmla="*/ 992777 w 4859383"/>
              <a:gd name="connsiteY1" fmla="*/ 156754 h 2207623"/>
              <a:gd name="connsiteX2" fmla="*/ 2286001 w 4859383"/>
              <a:gd name="connsiteY2" fmla="*/ 326572 h 2207623"/>
              <a:gd name="connsiteX3" fmla="*/ 3161212 w 4859383"/>
              <a:gd name="connsiteY3" fmla="*/ 613955 h 2207623"/>
              <a:gd name="connsiteX4" fmla="*/ 3670663 w 4859383"/>
              <a:gd name="connsiteY4" fmla="*/ 836023 h 2207623"/>
              <a:gd name="connsiteX5" fmla="*/ 4101737 w 4859383"/>
              <a:gd name="connsiteY5" fmla="*/ 1149532 h 2207623"/>
              <a:gd name="connsiteX6" fmla="*/ 4585063 w 4859383"/>
              <a:gd name="connsiteY6" fmla="*/ 1750423 h 2207623"/>
              <a:gd name="connsiteX7" fmla="*/ 4859383 w 4859383"/>
              <a:gd name="connsiteY7" fmla="*/ 2207623 h 2207623"/>
              <a:gd name="connsiteX0" fmla="*/ 0 w 4859383"/>
              <a:gd name="connsiteY0" fmla="*/ 19330 h 2226953"/>
              <a:gd name="connsiteX1" fmla="*/ 1136468 w 4859383"/>
              <a:gd name="connsiteY1" fmla="*/ 19330 h 2226953"/>
              <a:gd name="connsiteX2" fmla="*/ 2286001 w 4859383"/>
              <a:gd name="connsiteY2" fmla="*/ 345902 h 2226953"/>
              <a:gd name="connsiteX3" fmla="*/ 3161212 w 4859383"/>
              <a:gd name="connsiteY3" fmla="*/ 633285 h 2226953"/>
              <a:gd name="connsiteX4" fmla="*/ 3670663 w 4859383"/>
              <a:gd name="connsiteY4" fmla="*/ 855353 h 2226953"/>
              <a:gd name="connsiteX5" fmla="*/ 4101737 w 4859383"/>
              <a:gd name="connsiteY5" fmla="*/ 1168862 h 2226953"/>
              <a:gd name="connsiteX6" fmla="*/ 4585063 w 4859383"/>
              <a:gd name="connsiteY6" fmla="*/ 1769753 h 2226953"/>
              <a:gd name="connsiteX7" fmla="*/ 4859383 w 4859383"/>
              <a:gd name="connsiteY7" fmla="*/ 2226953 h 2226953"/>
              <a:gd name="connsiteX0" fmla="*/ 0 w 4833258"/>
              <a:gd name="connsiteY0" fmla="*/ 0 h 2495005"/>
              <a:gd name="connsiteX1" fmla="*/ 1110343 w 4833258"/>
              <a:gd name="connsiteY1" fmla="*/ 287382 h 2495005"/>
              <a:gd name="connsiteX2" fmla="*/ 2259876 w 4833258"/>
              <a:gd name="connsiteY2" fmla="*/ 613954 h 2495005"/>
              <a:gd name="connsiteX3" fmla="*/ 3135087 w 4833258"/>
              <a:gd name="connsiteY3" fmla="*/ 901337 h 2495005"/>
              <a:gd name="connsiteX4" fmla="*/ 3644538 w 4833258"/>
              <a:gd name="connsiteY4" fmla="*/ 1123405 h 2495005"/>
              <a:gd name="connsiteX5" fmla="*/ 4075612 w 4833258"/>
              <a:gd name="connsiteY5" fmla="*/ 1436914 h 2495005"/>
              <a:gd name="connsiteX6" fmla="*/ 4558938 w 4833258"/>
              <a:gd name="connsiteY6" fmla="*/ 2037805 h 2495005"/>
              <a:gd name="connsiteX7" fmla="*/ 4833258 w 4833258"/>
              <a:gd name="connsiteY7" fmla="*/ 2495005 h 2495005"/>
              <a:gd name="connsiteX0" fmla="*/ 0 w 4833258"/>
              <a:gd name="connsiteY0" fmla="*/ 0 h 2442754"/>
              <a:gd name="connsiteX1" fmla="*/ 1110343 w 4833258"/>
              <a:gd name="connsiteY1" fmla="*/ 235131 h 2442754"/>
              <a:gd name="connsiteX2" fmla="*/ 2259876 w 4833258"/>
              <a:gd name="connsiteY2" fmla="*/ 561703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59876 w 4833258"/>
              <a:gd name="connsiteY2" fmla="*/ 561703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72939 w 4833258"/>
              <a:gd name="connsiteY2" fmla="*/ 522514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61824 w 4833258"/>
              <a:gd name="connsiteY3" fmla="*/ 843738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61824 w 4833258"/>
              <a:gd name="connsiteY3" fmla="*/ 843738 h 2442754"/>
              <a:gd name="connsiteX4" fmla="*/ 3665927 w 4833258"/>
              <a:gd name="connsiteY4" fmla="*/ 1055112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61824 w 4833258"/>
              <a:gd name="connsiteY3" fmla="*/ 843738 h 2442754"/>
              <a:gd name="connsiteX4" fmla="*/ 3644537 w 4833258"/>
              <a:gd name="connsiteY4" fmla="*/ 1076502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940205"/>
              <a:gd name="connsiteY0" fmla="*/ 0 h 2383933"/>
              <a:gd name="connsiteX1" fmla="*/ 1256478 w 4940205"/>
              <a:gd name="connsiteY1" fmla="*/ 110996 h 2383933"/>
              <a:gd name="connsiteX2" fmla="*/ 2395928 w 4940205"/>
              <a:gd name="connsiteY2" fmla="*/ 447651 h 2383933"/>
              <a:gd name="connsiteX3" fmla="*/ 3268771 w 4940205"/>
              <a:gd name="connsiteY3" fmla="*/ 784917 h 2383933"/>
              <a:gd name="connsiteX4" fmla="*/ 3751484 w 4940205"/>
              <a:gd name="connsiteY4" fmla="*/ 1017681 h 2383933"/>
              <a:gd name="connsiteX5" fmla="*/ 4182559 w 4940205"/>
              <a:gd name="connsiteY5" fmla="*/ 1325842 h 2383933"/>
              <a:gd name="connsiteX6" fmla="*/ 4665885 w 4940205"/>
              <a:gd name="connsiteY6" fmla="*/ 1926733 h 2383933"/>
              <a:gd name="connsiteX7" fmla="*/ 4940205 w 4940205"/>
              <a:gd name="connsiteY7" fmla="*/ 2383933 h 2383933"/>
              <a:gd name="connsiteX0" fmla="*/ 0 w 4940205"/>
              <a:gd name="connsiteY0" fmla="*/ 0 h 2383933"/>
              <a:gd name="connsiteX1" fmla="*/ 1176267 w 4940205"/>
              <a:gd name="connsiteY1" fmla="*/ 46827 h 2383933"/>
              <a:gd name="connsiteX2" fmla="*/ 2395928 w 4940205"/>
              <a:gd name="connsiteY2" fmla="*/ 447651 h 2383933"/>
              <a:gd name="connsiteX3" fmla="*/ 3268771 w 4940205"/>
              <a:gd name="connsiteY3" fmla="*/ 784917 h 2383933"/>
              <a:gd name="connsiteX4" fmla="*/ 3751484 w 4940205"/>
              <a:gd name="connsiteY4" fmla="*/ 1017681 h 2383933"/>
              <a:gd name="connsiteX5" fmla="*/ 4182559 w 4940205"/>
              <a:gd name="connsiteY5" fmla="*/ 1325842 h 2383933"/>
              <a:gd name="connsiteX6" fmla="*/ 4665885 w 4940205"/>
              <a:gd name="connsiteY6" fmla="*/ 1926733 h 2383933"/>
              <a:gd name="connsiteX7" fmla="*/ 4940205 w 4940205"/>
              <a:gd name="connsiteY7" fmla="*/ 2383933 h 2383933"/>
              <a:gd name="connsiteX0" fmla="*/ 0 w 4924163"/>
              <a:gd name="connsiteY0" fmla="*/ 0 h 2426712"/>
              <a:gd name="connsiteX1" fmla="*/ 1160225 w 4924163"/>
              <a:gd name="connsiteY1" fmla="*/ 89606 h 2426712"/>
              <a:gd name="connsiteX2" fmla="*/ 2379886 w 4924163"/>
              <a:gd name="connsiteY2" fmla="*/ 490430 h 2426712"/>
              <a:gd name="connsiteX3" fmla="*/ 3252729 w 4924163"/>
              <a:gd name="connsiteY3" fmla="*/ 827696 h 2426712"/>
              <a:gd name="connsiteX4" fmla="*/ 3735442 w 4924163"/>
              <a:gd name="connsiteY4" fmla="*/ 1060460 h 2426712"/>
              <a:gd name="connsiteX5" fmla="*/ 4166517 w 4924163"/>
              <a:gd name="connsiteY5" fmla="*/ 1368621 h 2426712"/>
              <a:gd name="connsiteX6" fmla="*/ 4649843 w 4924163"/>
              <a:gd name="connsiteY6" fmla="*/ 1969512 h 2426712"/>
              <a:gd name="connsiteX7" fmla="*/ 4924163 w 4924163"/>
              <a:gd name="connsiteY7" fmla="*/ 2426712 h 2426712"/>
              <a:gd name="connsiteX0" fmla="*/ 0 w 4924163"/>
              <a:gd name="connsiteY0" fmla="*/ 0 h 2426712"/>
              <a:gd name="connsiteX1" fmla="*/ 1165572 w 4924163"/>
              <a:gd name="connsiteY1" fmla="*/ 127038 h 2426712"/>
              <a:gd name="connsiteX2" fmla="*/ 2379886 w 4924163"/>
              <a:gd name="connsiteY2" fmla="*/ 490430 h 2426712"/>
              <a:gd name="connsiteX3" fmla="*/ 3252729 w 4924163"/>
              <a:gd name="connsiteY3" fmla="*/ 827696 h 2426712"/>
              <a:gd name="connsiteX4" fmla="*/ 3735442 w 4924163"/>
              <a:gd name="connsiteY4" fmla="*/ 1060460 h 2426712"/>
              <a:gd name="connsiteX5" fmla="*/ 4166517 w 4924163"/>
              <a:gd name="connsiteY5" fmla="*/ 1368621 h 2426712"/>
              <a:gd name="connsiteX6" fmla="*/ 4649843 w 4924163"/>
              <a:gd name="connsiteY6" fmla="*/ 1969512 h 2426712"/>
              <a:gd name="connsiteX7" fmla="*/ 4924163 w 4924163"/>
              <a:gd name="connsiteY7" fmla="*/ 2426712 h 2426712"/>
              <a:gd name="connsiteX0" fmla="*/ 0 w 4966366"/>
              <a:gd name="connsiteY0" fmla="*/ 0 h 2482983"/>
              <a:gd name="connsiteX1" fmla="*/ 1207775 w 4966366"/>
              <a:gd name="connsiteY1" fmla="*/ 183309 h 2482983"/>
              <a:gd name="connsiteX2" fmla="*/ 2422089 w 4966366"/>
              <a:gd name="connsiteY2" fmla="*/ 546701 h 2482983"/>
              <a:gd name="connsiteX3" fmla="*/ 3294932 w 4966366"/>
              <a:gd name="connsiteY3" fmla="*/ 883967 h 2482983"/>
              <a:gd name="connsiteX4" fmla="*/ 3777645 w 4966366"/>
              <a:gd name="connsiteY4" fmla="*/ 1116731 h 2482983"/>
              <a:gd name="connsiteX5" fmla="*/ 4208720 w 4966366"/>
              <a:gd name="connsiteY5" fmla="*/ 1424892 h 2482983"/>
              <a:gd name="connsiteX6" fmla="*/ 4692046 w 4966366"/>
              <a:gd name="connsiteY6" fmla="*/ 2025783 h 2482983"/>
              <a:gd name="connsiteX7" fmla="*/ 4966366 w 4966366"/>
              <a:gd name="connsiteY7" fmla="*/ 2482983 h 2482983"/>
              <a:gd name="connsiteX0" fmla="*/ 0 w 4966366"/>
              <a:gd name="connsiteY0" fmla="*/ 0 h 2482983"/>
              <a:gd name="connsiteX1" fmla="*/ 1207775 w 4966366"/>
              <a:gd name="connsiteY1" fmla="*/ 183309 h 2482983"/>
              <a:gd name="connsiteX2" fmla="*/ 2422089 w 4966366"/>
              <a:gd name="connsiteY2" fmla="*/ 546701 h 2482983"/>
              <a:gd name="connsiteX3" fmla="*/ 3294932 w 4966366"/>
              <a:gd name="connsiteY3" fmla="*/ 883967 h 2482983"/>
              <a:gd name="connsiteX4" fmla="*/ 3777645 w 4966366"/>
              <a:gd name="connsiteY4" fmla="*/ 1116731 h 2482983"/>
              <a:gd name="connsiteX5" fmla="*/ 4208720 w 4966366"/>
              <a:gd name="connsiteY5" fmla="*/ 1424892 h 2482983"/>
              <a:gd name="connsiteX6" fmla="*/ 4739671 w 4966366"/>
              <a:gd name="connsiteY6" fmla="*/ 1997208 h 2482983"/>
              <a:gd name="connsiteX7" fmla="*/ 4966366 w 4966366"/>
              <a:gd name="connsiteY7" fmla="*/ 2482983 h 2482983"/>
              <a:gd name="connsiteX0" fmla="*/ 0 w 5023289"/>
              <a:gd name="connsiteY0" fmla="*/ 0 h 2482983"/>
              <a:gd name="connsiteX1" fmla="*/ 1207775 w 5023289"/>
              <a:gd name="connsiteY1" fmla="*/ 183309 h 2482983"/>
              <a:gd name="connsiteX2" fmla="*/ 2422089 w 5023289"/>
              <a:gd name="connsiteY2" fmla="*/ 546701 h 2482983"/>
              <a:gd name="connsiteX3" fmla="*/ 3294932 w 5023289"/>
              <a:gd name="connsiteY3" fmla="*/ 883967 h 2482983"/>
              <a:gd name="connsiteX4" fmla="*/ 3777645 w 5023289"/>
              <a:gd name="connsiteY4" fmla="*/ 1116731 h 2482983"/>
              <a:gd name="connsiteX5" fmla="*/ 4208720 w 5023289"/>
              <a:gd name="connsiteY5" fmla="*/ 1424892 h 2482983"/>
              <a:gd name="connsiteX6" fmla="*/ 4739671 w 5023289"/>
              <a:gd name="connsiteY6" fmla="*/ 1997208 h 2482983"/>
              <a:gd name="connsiteX7" fmla="*/ 5014016 w 5023289"/>
              <a:gd name="connsiteY7" fmla="*/ 2389644 h 2482983"/>
              <a:gd name="connsiteX8" fmla="*/ 4966366 w 5023289"/>
              <a:gd name="connsiteY8" fmla="*/ 2482983 h 2482983"/>
              <a:gd name="connsiteX0" fmla="*/ 0 w 5080666"/>
              <a:gd name="connsiteY0" fmla="*/ 0 h 2530608"/>
              <a:gd name="connsiteX1" fmla="*/ 1207775 w 5080666"/>
              <a:gd name="connsiteY1" fmla="*/ 183309 h 2530608"/>
              <a:gd name="connsiteX2" fmla="*/ 2422089 w 5080666"/>
              <a:gd name="connsiteY2" fmla="*/ 546701 h 2530608"/>
              <a:gd name="connsiteX3" fmla="*/ 3294932 w 5080666"/>
              <a:gd name="connsiteY3" fmla="*/ 883967 h 2530608"/>
              <a:gd name="connsiteX4" fmla="*/ 3777645 w 5080666"/>
              <a:gd name="connsiteY4" fmla="*/ 1116731 h 2530608"/>
              <a:gd name="connsiteX5" fmla="*/ 4208720 w 5080666"/>
              <a:gd name="connsiteY5" fmla="*/ 1424892 h 2530608"/>
              <a:gd name="connsiteX6" fmla="*/ 4739671 w 5080666"/>
              <a:gd name="connsiteY6" fmla="*/ 1997208 h 2530608"/>
              <a:gd name="connsiteX7" fmla="*/ 5014016 w 5080666"/>
              <a:gd name="connsiteY7" fmla="*/ 2389644 h 2530608"/>
              <a:gd name="connsiteX8" fmla="*/ 5080666 w 5080666"/>
              <a:gd name="connsiteY8" fmla="*/ 2530608 h 2530608"/>
              <a:gd name="connsiteX0" fmla="*/ 0 w 5099716"/>
              <a:gd name="connsiteY0" fmla="*/ 0 h 2549658"/>
              <a:gd name="connsiteX1" fmla="*/ 1207775 w 5099716"/>
              <a:gd name="connsiteY1" fmla="*/ 183309 h 2549658"/>
              <a:gd name="connsiteX2" fmla="*/ 2422089 w 5099716"/>
              <a:gd name="connsiteY2" fmla="*/ 546701 h 2549658"/>
              <a:gd name="connsiteX3" fmla="*/ 3294932 w 5099716"/>
              <a:gd name="connsiteY3" fmla="*/ 883967 h 2549658"/>
              <a:gd name="connsiteX4" fmla="*/ 3777645 w 5099716"/>
              <a:gd name="connsiteY4" fmla="*/ 1116731 h 2549658"/>
              <a:gd name="connsiteX5" fmla="*/ 4208720 w 5099716"/>
              <a:gd name="connsiteY5" fmla="*/ 1424892 h 2549658"/>
              <a:gd name="connsiteX6" fmla="*/ 4739671 w 5099716"/>
              <a:gd name="connsiteY6" fmla="*/ 1997208 h 2549658"/>
              <a:gd name="connsiteX7" fmla="*/ 5014016 w 5099716"/>
              <a:gd name="connsiteY7" fmla="*/ 2389644 h 2549658"/>
              <a:gd name="connsiteX8" fmla="*/ 5099716 w 5099716"/>
              <a:gd name="connsiteY8" fmla="*/ 2549658 h 2549658"/>
              <a:gd name="connsiteX0" fmla="*/ 0 w 5099716"/>
              <a:gd name="connsiteY0" fmla="*/ 0 h 2549658"/>
              <a:gd name="connsiteX1" fmla="*/ 1207775 w 5099716"/>
              <a:gd name="connsiteY1" fmla="*/ 183309 h 2549658"/>
              <a:gd name="connsiteX2" fmla="*/ 2422089 w 5099716"/>
              <a:gd name="connsiteY2" fmla="*/ 546701 h 2549658"/>
              <a:gd name="connsiteX3" fmla="*/ 3294932 w 5099716"/>
              <a:gd name="connsiteY3" fmla="*/ 883967 h 2549658"/>
              <a:gd name="connsiteX4" fmla="*/ 3777645 w 5099716"/>
              <a:gd name="connsiteY4" fmla="*/ 1116731 h 2549658"/>
              <a:gd name="connsiteX5" fmla="*/ 4208720 w 5099716"/>
              <a:gd name="connsiteY5" fmla="*/ 1424892 h 2549658"/>
              <a:gd name="connsiteX6" fmla="*/ 4739671 w 5099716"/>
              <a:gd name="connsiteY6" fmla="*/ 1997208 h 2549658"/>
              <a:gd name="connsiteX7" fmla="*/ 4956866 w 5099716"/>
              <a:gd name="connsiteY7" fmla="*/ 2275344 h 2549658"/>
              <a:gd name="connsiteX8" fmla="*/ 5099716 w 5099716"/>
              <a:gd name="connsiteY8" fmla="*/ 2549658 h 2549658"/>
              <a:gd name="connsiteX0" fmla="*/ 0 w 5147341"/>
              <a:gd name="connsiteY0" fmla="*/ 0 h 2540133"/>
              <a:gd name="connsiteX1" fmla="*/ 1207775 w 5147341"/>
              <a:gd name="connsiteY1" fmla="*/ 183309 h 2540133"/>
              <a:gd name="connsiteX2" fmla="*/ 2422089 w 5147341"/>
              <a:gd name="connsiteY2" fmla="*/ 546701 h 2540133"/>
              <a:gd name="connsiteX3" fmla="*/ 3294932 w 5147341"/>
              <a:gd name="connsiteY3" fmla="*/ 883967 h 2540133"/>
              <a:gd name="connsiteX4" fmla="*/ 3777645 w 5147341"/>
              <a:gd name="connsiteY4" fmla="*/ 1116731 h 2540133"/>
              <a:gd name="connsiteX5" fmla="*/ 4208720 w 5147341"/>
              <a:gd name="connsiteY5" fmla="*/ 1424892 h 2540133"/>
              <a:gd name="connsiteX6" fmla="*/ 4739671 w 5147341"/>
              <a:gd name="connsiteY6" fmla="*/ 1997208 h 2540133"/>
              <a:gd name="connsiteX7" fmla="*/ 4956866 w 5147341"/>
              <a:gd name="connsiteY7" fmla="*/ 2275344 h 2540133"/>
              <a:gd name="connsiteX8" fmla="*/ 5147341 w 5147341"/>
              <a:gd name="connsiteY8" fmla="*/ 2540133 h 254013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39671 w 5099716"/>
              <a:gd name="connsiteY6" fmla="*/ 1997208 h 2559183"/>
              <a:gd name="connsiteX7" fmla="*/ 4956866 w 5099716"/>
              <a:gd name="connsiteY7" fmla="*/ 2275344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39671 w 5099716"/>
              <a:gd name="connsiteY6" fmla="*/ 1997208 h 2559183"/>
              <a:gd name="connsiteX7" fmla="*/ 494734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49196 w 5099716"/>
              <a:gd name="connsiteY6" fmla="*/ 1987683 h 2559183"/>
              <a:gd name="connsiteX7" fmla="*/ 494734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49196 w 5099716"/>
              <a:gd name="connsiteY6" fmla="*/ 1987683 h 2559183"/>
              <a:gd name="connsiteX7" fmla="*/ 496639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20621 w 5099716"/>
              <a:gd name="connsiteY6" fmla="*/ 1892433 h 2559183"/>
              <a:gd name="connsiteX7" fmla="*/ 496639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01571 w 5099716"/>
              <a:gd name="connsiteY6" fmla="*/ 1901958 h 2559183"/>
              <a:gd name="connsiteX7" fmla="*/ 496639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37295 w 5099716"/>
              <a:gd name="connsiteY5" fmla="*/ 1415367 h 2559183"/>
              <a:gd name="connsiteX6" fmla="*/ 4701571 w 5099716"/>
              <a:gd name="connsiteY6" fmla="*/ 1901958 h 2559183"/>
              <a:gd name="connsiteX7" fmla="*/ 4966391 w 5099716"/>
              <a:gd name="connsiteY7" fmla="*/ 2284869 h 2559183"/>
              <a:gd name="connsiteX8" fmla="*/ 5099716 w 5099716"/>
              <a:gd name="connsiteY8" fmla="*/ 2559183 h 2559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9716" h="2559183">
                <a:moveTo>
                  <a:pt x="0" y="0"/>
                </a:moveTo>
                <a:cubicBezTo>
                  <a:pt x="316774" y="26126"/>
                  <a:pt x="804094" y="92192"/>
                  <a:pt x="1207775" y="183309"/>
                </a:cubicBezTo>
                <a:cubicBezTo>
                  <a:pt x="1611456" y="274426"/>
                  <a:pt x="2074230" y="429925"/>
                  <a:pt x="2422089" y="546701"/>
                </a:cubicBezTo>
                <a:cubicBezTo>
                  <a:pt x="2769948" y="663477"/>
                  <a:pt x="3069006" y="788962"/>
                  <a:pt x="3294932" y="883967"/>
                </a:cubicBezTo>
                <a:cubicBezTo>
                  <a:pt x="3520858" y="978972"/>
                  <a:pt x="3620585" y="1028164"/>
                  <a:pt x="3777645" y="1116731"/>
                </a:cubicBezTo>
                <a:cubicBezTo>
                  <a:pt x="3934705" y="1205298"/>
                  <a:pt x="4083307" y="1284496"/>
                  <a:pt x="4237295" y="1415367"/>
                </a:cubicBezTo>
                <a:cubicBezTo>
                  <a:pt x="4391283" y="1546238"/>
                  <a:pt x="4580055" y="1757041"/>
                  <a:pt x="4701571" y="1901958"/>
                </a:cubicBezTo>
                <a:cubicBezTo>
                  <a:pt x="4823087" y="2046875"/>
                  <a:pt x="4928609" y="2203907"/>
                  <a:pt x="4966391" y="2284869"/>
                </a:cubicBezTo>
                <a:cubicBezTo>
                  <a:pt x="5004173" y="2365831"/>
                  <a:pt x="5094958" y="2551564"/>
                  <a:pt x="5099716" y="2559183"/>
                </a:cubicBezTo>
              </a:path>
            </a:pathLst>
          </a:cu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8" name="57 CuadroTexto"/>
          <p:cNvSpPr txBox="1"/>
          <p:nvPr/>
        </p:nvSpPr>
        <p:spPr>
          <a:xfrm>
            <a:off x="4054680" y="1112857"/>
            <a:ext cx="2232248" cy="830997"/>
          </a:xfrm>
          <a:prstGeom prst="rect">
            <a:avLst/>
          </a:prstGeom>
          <a:noFill/>
        </p:spPr>
        <p:txBody>
          <a:bodyPr wrap="square" rtlCol="0">
            <a:spAutoFit/>
          </a:bodyPr>
          <a:lstStyle/>
          <a:p>
            <a:pPr algn="ctr"/>
            <a:r>
              <a:rPr lang="es-PE" sz="2400" b="1" dirty="0" smtClean="0">
                <a:solidFill>
                  <a:srgbClr val="FF0000"/>
                </a:solidFill>
              </a:rPr>
              <a:t>Respuesta al Cliente</a:t>
            </a:r>
            <a:endParaRPr lang="es-PE" sz="2400" b="1" dirty="0">
              <a:solidFill>
                <a:srgbClr val="FF0000"/>
              </a:solidFill>
            </a:endParaRPr>
          </a:p>
        </p:txBody>
      </p:sp>
      <p:sp>
        <p:nvSpPr>
          <p:cNvPr id="59" name="58 CuadroTexto"/>
          <p:cNvSpPr txBox="1"/>
          <p:nvPr/>
        </p:nvSpPr>
        <p:spPr>
          <a:xfrm>
            <a:off x="1422903" y="2087870"/>
            <a:ext cx="615553" cy="3524298"/>
          </a:xfrm>
          <a:prstGeom prst="rect">
            <a:avLst/>
          </a:prstGeom>
          <a:noFill/>
        </p:spPr>
        <p:txBody>
          <a:bodyPr vert="vert270" wrap="none" rtlCol="0">
            <a:spAutoFit/>
          </a:bodyPr>
          <a:lstStyle/>
          <a:p>
            <a:r>
              <a:rPr lang="es-PE" sz="2800" b="1" dirty="0" smtClean="0"/>
              <a:t>Costo del cambio (</a:t>
            </a:r>
            <a:r>
              <a:rPr lang="es-PE" sz="2800" b="1" dirty="0" err="1" smtClean="0"/>
              <a:t>CoC</a:t>
            </a:r>
            <a:r>
              <a:rPr lang="es-PE" sz="2800" b="1" dirty="0" smtClean="0"/>
              <a:t>)</a:t>
            </a:r>
            <a:endParaRPr lang="es-PE" sz="2800" b="1" dirty="0"/>
          </a:p>
        </p:txBody>
      </p:sp>
      <p:sp>
        <p:nvSpPr>
          <p:cNvPr id="60" name="59 CuadroTexto"/>
          <p:cNvSpPr txBox="1"/>
          <p:nvPr/>
        </p:nvSpPr>
        <p:spPr>
          <a:xfrm>
            <a:off x="4572000" y="3066365"/>
            <a:ext cx="1559102" cy="461665"/>
          </a:xfrm>
          <a:prstGeom prst="rect">
            <a:avLst/>
          </a:prstGeom>
          <a:noFill/>
        </p:spPr>
        <p:txBody>
          <a:bodyPr wrap="square" rtlCol="0">
            <a:spAutoFit/>
          </a:bodyPr>
          <a:lstStyle/>
          <a:p>
            <a:pPr algn="ctr"/>
            <a:r>
              <a:rPr lang="es-PE" sz="2400" b="1" dirty="0" err="1" smtClean="0">
                <a:solidFill>
                  <a:srgbClr val="FFC000"/>
                </a:solidFill>
              </a:rPr>
              <a:t>CoC</a:t>
            </a:r>
            <a:r>
              <a:rPr lang="es-PE" sz="2400" b="1" dirty="0">
                <a:solidFill>
                  <a:srgbClr val="FFC000"/>
                </a:solidFill>
              </a:rPr>
              <a:t> </a:t>
            </a:r>
            <a:r>
              <a:rPr lang="es-PE" sz="2400" b="1" dirty="0" smtClean="0">
                <a:solidFill>
                  <a:srgbClr val="FFC000"/>
                </a:solidFill>
              </a:rPr>
              <a:t>Actual</a:t>
            </a:r>
            <a:endParaRPr lang="es-PE" sz="2400" b="1" dirty="0">
              <a:solidFill>
                <a:srgbClr val="FFC000"/>
              </a:solidFill>
            </a:endParaRPr>
          </a:p>
        </p:txBody>
      </p:sp>
      <p:sp>
        <p:nvSpPr>
          <p:cNvPr id="61" name="60 CuadroTexto"/>
          <p:cNvSpPr txBox="1"/>
          <p:nvPr/>
        </p:nvSpPr>
        <p:spPr>
          <a:xfrm>
            <a:off x="5903883" y="5370621"/>
            <a:ext cx="1764461" cy="461665"/>
          </a:xfrm>
          <a:prstGeom prst="rect">
            <a:avLst/>
          </a:prstGeom>
          <a:noFill/>
        </p:spPr>
        <p:txBody>
          <a:bodyPr wrap="square" rtlCol="0">
            <a:spAutoFit/>
          </a:bodyPr>
          <a:lstStyle/>
          <a:p>
            <a:pPr algn="ctr"/>
            <a:r>
              <a:rPr lang="es-PE" sz="2400" b="1" dirty="0" err="1" smtClean="0">
                <a:solidFill>
                  <a:srgbClr val="FFC000"/>
                </a:solidFill>
              </a:rPr>
              <a:t>CoC</a:t>
            </a:r>
            <a:r>
              <a:rPr lang="es-PE" sz="2400" b="1" dirty="0">
                <a:solidFill>
                  <a:srgbClr val="FFC000"/>
                </a:solidFill>
              </a:rPr>
              <a:t> </a:t>
            </a:r>
            <a:r>
              <a:rPr lang="es-PE" sz="2400" b="1" dirty="0" smtClean="0">
                <a:solidFill>
                  <a:srgbClr val="FFC000"/>
                </a:solidFill>
              </a:rPr>
              <a:t>Óptimo</a:t>
            </a:r>
            <a:endParaRPr lang="es-PE" sz="2400" b="1" dirty="0">
              <a:solidFill>
                <a:srgbClr val="FFC000"/>
              </a:solidFill>
            </a:endParaRPr>
          </a:p>
        </p:txBody>
      </p:sp>
      <p:sp>
        <p:nvSpPr>
          <p:cNvPr id="63" name="1 Título"/>
          <p:cNvSpPr>
            <a:spLocks noGrp="1"/>
          </p:cNvSpPr>
          <p:nvPr>
            <p:ph type="title"/>
          </p:nvPr>
        </p:nvSpPr>
        <p:spPr>
          <a:xfrm>
            <a:off x="457200" y="195573"/>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a:solidFill>
                  <a:srgbClr val="009A46"/>
                </a:solidFill>
              </a:rPr>
              <a:t>Curva de la </a:t>
            </a:r>
            <a:r>
              <a:rPr lang="es-PE" dirty="0" smtClean="0">
                <a:solidFill>
                  <a:srgbClr val="009A46"/>
                </a:solidFill>
              </a:rPr>
              <a:t>Deuda </a:t>
            </a:r>
            <a:r>
              <a:rPr lang="es-PE" dirty="0">
                <a:solidFill>
                  <a:srgbClr val="009A46"/>
                </a:solidFill>
              </a:rPr>
              <a:t>Técnica</a:t>
            </a:r>
            <a:endParaRPr lang="es-ES" dirty="0">
              <a:solidFill>
                <a:srgbClr val="009A46"/>
              </a:solidFill>
            </a:endParaRPr>
          </a:p>
        </p:txBody>
      </p:sp>
      <p:cxnSp>
        <p:nvCxnSpPr>
          <p:cNvPr id="65" name="64 Conector recto de flecha"/>
          <p:cNvCxnSpPr/>
          <p:nvPr/>
        </p:nvCxnSpPr>
        <p:spPr>
          <a:xfrm flipV="1">
            <a:off x="6334698" y="3249525"/>
            <a:ext cx="0" cy="1920130"/>
          </a:xfrm>
          <a:prstGeom prst="straightConnector1">
            <a:avLst/>
          </a:prstGeom>
          <a:ln w="38100">
            <a:solidFill>
              <a:schemeClr val="accent5">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6" name="65 CuadroTexto"/>
          <p:cNvSpPr txBox="1"/>
          <p:nvPr/>
        </p:nvSpPr>
        <p:spPr>
          <a:xfrm>
            <a:off x="6300192" y="4005064"/>
            <a:ext cx="2029488" cy="461665"/>
          </a:xfrm>
          <a:prstGeom prst="rect">
            <a:avLst/>
          </a:prstGeom>
          <a:noFill/>
        </p:spPr>
        <p:txBody>
          <a:bodyPr wrap="square" rtlCol="0">
            <a:spAutoFit/>
          </a:bodyPr>
          <a:lstStyle/>
          <a:p>
            <a:pPr algn="ctr"/>
            <a:r>
              <a:rPr lang="es-PE" sz="2400" b="1" dirty="0" smtClean="0">
                <a:solidFill>
                  <a:schemeClr val="accent5">
                    <a:lumMod val="75000"/>
                  </a:schemeClr>
                </a:solidFill>
              </a:rPr>
              <a:t>Deuda Técnica</a:t>
            </a:r>
            <a:endParaRPr lang="es-PE" sz="2400" b="1" dirty="0">
              <a:solidFill>
                <a:schemeClr val="accent5">
                  <a:lumMod val="75000"/>
                </a:schemeClr>
              </a:solidFill>
            </a:endParaRPr>
          </a:p>
        </p:txBody>
      </p:sp>
    </p:spTree>
    <p:extLst>
      <p:ext uri="{BB962C8B-B14F-4D97-AF65-F5344CB8AC3E}">
        <p14:creationId xmlns:p14="http://schemas.microsoft.com/office/powerpoint/2010/main" val="283868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7" grpId="0" animBg="1"/>
      <p:bldP spid="58" grpId="0"/>
      <p:bldP spid="61" grpId="0"/>
      <p:bldP spid="6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522514"/>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a:solidFill>
                  <a:srgbClr val="009A46"/>
                </a:solidFill>
              </a:rPr>
              <a:t>Cuantificar la Deuda Técnica</a:t>
            </a:r>
            <a:endParaRPr lang="es-ES" dirty="0">
              <a:solidFill>
                <a:srgbClr val="009A46"/>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57" y="1881733"/>
            <a:ext cx="8929039" cy="4355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Elipse"/>
          <p:cNvSpPr/>
          <p:nvPr/>
        </p:nvSpPr>
        <p:spPr>
          <a:xfrm>
            <a:off x="4427984" y="4167534"/>
            <a:ext cx="1800200" cy="142170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0184897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2752331"/>
            <a:ext cx="8229600" cy="1180725"/>
          </a:xfrm>
        </p:spPr>
        <p:txBody>
          <a:bodyPr/>
          <a:lstStyle/>
          <a:p>
            <a:pPr marL="0" indent="0" algn="ctr">
              <a:buNone/>
            </a:pPr>
            <a:r>
              <a:rPr lang="es-PE" dirty="0" smtClean="0"/>
              <a:t>Antes de saber </a:t>
            </a:r>
            <a:r>
              <a:rPr lang="es-PE" sz="4400" dirty="0" smtClean="0">
                <a:solidFill>
                  <a:srgbClr val="FFC000"/>
                </a:solidFill>
              </a:rPr>
              <a:t>cómo</a:t>
            </a:r>
            <a:r>
              <a:rPr lang="es-PE" sz="4400" dirty="0" smtClean="0"/>
              <a:t> </a:t>
            </a:r>
            <a:r>
              <a:rPr lang="es-PE" dirty="0" smtClean="0"/>
              <a:t>mejorar nuestro código debemos saber </a:t>
            </a:r>
            <a:r>
              <a:rPr lang="es-PE" sz="4400" dirty="0" smtClean="0">
                <a:solidFill>
                  <a:srgbClr val="FFC000"/>
                </a:solidFill>
              </a:rPr>
              <a:t>qué</a:t>
            </a:r>
            <a:r>
              <a:rPr lang="es-PE" sz="4400" dirty="0" smtClean="0"/>
              <a:t> </a:t>
            </a:r>
            <a:r>
              <a:rPr lang="es-PE" dirty="0" smtClean="0"/>
              <a:t>mejorar.</a:t>
            </a:r>
            <a:endParaRPr lang="es-PE" dirty="0"/>
          </a:p>
        </p:txBody>
      </p:sp>
    </p:spTree>
    <p:extLst>
      <p:ext uri="{BB962C8B-B14F-4D97-AF65-F5344CB8AC3E}">
        <p14:creationId xmlns:p14="http://schemas.microsoft.com/office/powerpoint/2010/main" val="42749814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93204" y="188640"/>
            <a:ext cx="8229600" cy="648072"/>
          </a:xfrm>
        </p:spPr>
        <p:txBody>
          <a:bodyPr/>
          <a:lstStyle/>
          <a:p>
            <a:r>
              <a:rPr lang="es-PE" dirty="0" err="1" smtClean="0">
                <a:solidFill>
                  <a:srgbClr val="009A46"/>
                </a:solidFill>
              </a:rPr>
              <a:t>Code</a:t>
            </a:r>
            <a:r>
              <a:rPr lang="es-PE" dirty="0" smtClean="0">
                <a:solidFill>
                  <a:srgbClr val="009A46"/>
                </a:solidFill>
              </a:rPr>
              <a:t> </a:t>
            </a:r>
            <a:r>
              <a:rPr lang="es-PE" dirty="0" err="1" smtClean="0">
                <a:solidFill>
                  <a:srgbClr val="009A46"/>
                </a:solidFill>
              </a:rPr>
              <a:t>Smell</a:t>
            </a:r>
            <a:endParaRPr lang="es-PE" dirty="0">
              <a:solidFill>
                <a:srgbClr val="009A46"/>
              </a:solidFill>
            </a:endParaRP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800" y="1918087"/>
            <a:ext cx="3877056" cy="2761488"/>
          </a:xfrm>
          <a:prstGeom prst="rect">
            <a:avLst/>
          </a:prstGeom>
          <a:ln>
            <a:noFill/>
          </a:ln>
          <a:effectLst>
            <a:softEdge rad="112500"/>
          </a:effectLst>
        </p:spPr>
      </p:pic>
      <p:sp>
        <p:nvSpPr>
          <p:cNvPr id="6" name="5 CuadroTexto"/>
          <p:cNvSpPr txBox="1"/>
          <p:nvPr/>
        </p:nvSpPr>
        <p:spPr>
          <a:xfrm>
            <a:off x="3408785" y="4685074"/>
            <a:ext cx="2603085" cy="400110"/>
          </a:xfrm>
          <a:prstGeom prst="rect">
            <a:avLst/>
          </a:prstGeom>
          <a:noFill/>
        </p:spPr>
        <p:txBody>
          <a:bodyPr wrap="none" rtlCol="0">
            <a:spAutoFit/>
          </a:bodyPr>
          <a:lstStyle/>
          <a:p>
            <a:r>
              <a:rPr lang="es-PE" sz="2000" dirty="0" smtClean="0">
                <a:solidFill>
                  <a:srgbClr val="FFC000"/>
                </a:solidFill>
              </a:rPr>
              <a:t>Si huele mal, cámbialo!</a:t>
            </a:r>
            <a:endParaRPr lang="es-PE" sz="2000" dirty="0">
              <a:solidFill>
                <a:srgbClr val="FFC000"/>
              </a:solidFill>
            </a:endParaRPr>
          </a:p>
        </p:txBody>
      </p:sp>
      <p:sp>
        <p:nvSpPr>
          <p:cNvPr id="8" name="7 CuadroTexto"/>
          <p:cNvSpPr txBox="1"/>
          <p:nvPr/>
        </p:nvSpPr>
        <p:spPr>
          <a:xfrm>
            <a:off x="386431" y="1252012"/>
            <a:ext cx="8411232" cy="523220"/>
          </a:xfrm>
          <a:prstGeom prst="rect">
            <a:avLst/>
          </a:prstGeom>
          <a:noFill/>
        </p:spPr>
        <p:txBody>
          <a:bodyPr wrap="square" rtlCol="0">
            <a:spAutoFit/>
          </a:bodyPr>
          <a:lstStyle/>
          <a:p>
            <a:pPr algn="ctr"/>
            <a:r>
              <a:rPr lang="es-PE" sz="2800" dirty="0" smtClean="0">
                <a:latin typeface="Arial" pitchFamily="34" charset="0"/>
                <a:cs typeface="Arial" pitchFamily="34" charset="0"/>
              </a:rPr>
              <a:t>Diseño que duplica, complica o acopla el código. </a:t>
            </a:r>
            <a:endParaRPr lang="es-PE" sz="2800" dirty="0">
              <a:latin typeface="Arial" pitchFamily="34" charset="0"/>
              <a:cs typeface="Arial" pitchFamily="34" charset="0"/>
            </a:endParaRPr>
          </a:p>
        </p:txBody>
      </p:sp>
      <p:sp>
        <p:nvSpPr>
          <p:cNvPr id="11" name="10 CuadroTexto"/>
          <p:cNvSpPr txBox="1"/>
          <p:nvPr/>
        </p:nvSpPr>
        <p:spPr>
          <a:xfrm>
            <a:off x="559599" y="5373216"/>
            <a:ext cx="8064896" cy="954107"/>
          </a:xfrm>
          <a:prstGeom prst="rect">
            <a:avLst/>
          </a:prstGeom>
          <a:noFill/>
        </p:spPr>
        <p:txBody>
          <a:bodyPr wrap="square" rtlCol="0">
            <a:spAutoFit/>
          </a:bodyPr>
          <a:lstStyle/>
          <a:p>
            <a:pPr algn="ctr"/>
            <a:r>
              <a:rPr lang="es-PE" sz="2800" dirty="0" smtClean="0">
                <a:latin typeface="Arial" pitchFamily="34" charset="0"/>
                <a:cs typeface="Arial" pitchFamily="34" charset="0"/>
              </a:rPr>
              <a:t>Cada </a:t>
            </a:r>
            <a:r>
              <a:rPr lang="es-PE" sz="2800" dirty="0" err="1" smtClean="0">
                <a:latin typeface="Arial" pitchFamily="34" charset="0"/>
                <a:cs typeface="Arial" pitchFamily="34" charset="0"/>
              </a:rPr>
              <a:t>Code</a:t>
            </a:r>
            <a:r>
              <a:rPr lang="es-PE" sz="2800" dirty="0" smtClean="0">
                <a:latin typeface="Arial" pitchFamily="34" charset="0"/>
                <a:cs typeface="Arial" pitchFamily="34" charset="0"/>
              </a:rPr>
              <a:t> </a:t>
            </a:r>
            <a:r>
              <a:rPr lang="es-PE" sz="2800" dirty="0" err="1" smtClean="0">
                <a:latin typeface="Arial" pitchFamily="34" charset="0"/>
                <a:cs typeface="Arial" pitchFamily="34" charset="0"/>
              </a:rPr>
              <a:t>Smell</a:t>
            </a:r>
            <a:r>
              <a:rPr lang="es-PE" sz="2800" dirty="0" smtClean="0">
                <a:latin typeface="Arial" pitchFamily="34" charset="0"/>
                <a:cs typeface="Arial" pitchFamily="34" charset="0"/>
              </a:rPr>
              <a:t> documenta un "clásico" problema en el diseño.</a:t>
            </a:r>
            <a:endParaRPr lang="es-PE" sz="2800" dirty="0">
              <a:latin typeface="Arial" pitchFamily="34" charset="0"/>
              <a:cs typeface="Arial" pitchFamily="34" charset="0"/>
            </a:endParaRPr>
          </a:p>
        </p:txBody>
      </p:sp>
    </p:spTree>
    <p:extLst>
      <p:ext uri="{BB962C8B-B14F-4D97-AF65-F5344CB8AC3E}">
        <p14:creationId xmlns:p14="http://schemas.microsoft.com/office/powerpoint/2010/main" val="10087584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3 Imagen"/>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23204" y="134297"/>
            <a:ext cx="8897592" cy="6535063"/>
          </a:xfrm>
          <a:prstGeom prst="rect">
            <a:avLst/>
          </a:prstGeom>
        </p:spPr>
      </p:pic>
    </p:spTree>
    <p:extLst>
      <p:ext uri="{BB962C8B-B14F-4D97-AF65-F5344CB8AC3E}">
        <p14:creationId xmlns:p14="http://schemas.microsoft.com/office/powerpoint/2010/main" val="3272685789"/>
      </p:ext>
    </p:extLst>
  </p:cSld>
  <p:clrMapOvr>
    <a:masterClrMapping/>
  </p:clrMapOvr>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29294</TotalTime>
  <Words>1353</Words>
  <Application>Microsoft Office PowerPoint</Application>
  <PresentationFormat>Presentación en pantalla (4:3)</PresentationFormat>
  <Paragraphs>168</Paragraphs>
  <Slides>32</Slides>
  <Notes>19</Notes>
  <HiddenSlides>0</HiddenSlides>
  <MMClips>0</MMClips>
  <ScaleCrop>false</ScaleCrop>
  <HeadingPairs>
    <vt:vector size="4" baseType="variant">
      <vt:variant>
        <vt:lpstr>Tema</vt:lpstr>
      </vt:variant>
      <vt:variant>
        <vt:i4>1</vt:i4>
      </vt:variant>
      <vt:variant>
        <vt:lpstr>Títulos de diapositiva</vt:lpstr>
      </vt:variant>
      <vt:variant>
        <vt:i4>32</vt:i4>
      </vt:variant>
    </vt:vector>
  </HeadingPairs>
  <TitlesOfParts>
    <vt:vector size="33" baseType="lpstr">
      <vt:lpstr>BlackTheme</vt:lpstr>
      <vt:lpstr>Prácticas Ágiles de Ingeniería Code Smells  and Refactoring</vt:lpstr>
      <vt:lpstr>Licencia de Uso</vt:lpstr>
      <vt:lpstr>Technical Debt</vt:lpstr>
      <vt:lpstr>Problemas de la Deuda Técnica</vt:lpstr>
      <vt:lpstr>Curva de la Deuda Técnica</vt:lpstr>
      <vt:lpstr>Cuantificar la Deuda Técnica</vt:lpstr>
      <vt:lpstr>Presentación de PowerPoint</vt:lpstr>
      <vt:lpstr>Code Smell</vt:lpstr>
      <vt:lpstr>Presentación de PowerPoint</vt:lpstr>
      <vt:lpstr>Presentación de PowerPoint</vt:lpstr>
      <vt:lpstr>Ejercicio  Aprender y reconocer Code Smells dentro del código</vt:lpstr>
      <vt:lpstr>Ejercicio  Aprender y reconocer Code Smells dentro del código</vt:lpstr>
      <vt:lpstr>Ejercicio  Aprender y reconocer Code Smells dentro del código</vt:lpstr>
      <vt:lpstr>Presentación de PowerPoint</vt:lpstr>
      <vt:lpstr>¿Qué es Refactoring ?</vt:lpstr>
      <vt:lpstr>¿Qué es Refactoring ?</vt:lpstr>
      <vt:lpstr>¿Por qué es importante?</vt:lpstr>
      <vt:lpstr>Beneficios del Refactoring</vt:lpstr>
      <vt:lpstr>Presentación de PowerPoint</vt:lpstr>
      <vt:lpstr>Ejercicio  Identificando Refactorings dentro del código.</vt:lpstr>
      <vt:lpstr>¿Cómo refactorizar?</vt:lpstr>
      <vt:lpstr>¿Cómo refactorizar?</vt:lpstr>
      <vt:lpstr>¿Cómo refactorizar?</vt:lpstr>
      <vt:lpstr>Herramientas Refactoring</vt:lpstr>
      <vt:lpstr>Ejercicio  Refactorizar Code Smells</vt:lpstr>
      <vt:lpstr>Presentación de PowerPoint</vt:lpstr>
      <vt:lpstr>Long Method</vt:lpstr>
      <vt:lpstr>Duplicate Code</vt:lpstr>
      <vt:lpstr>Dead Code</vt:lpstr>
      <vt:lpstr>Comentarios</vt:lpstr>
      <vt:lpstr>Primitive Obsession</vt:lpstr>
      <vt:lpstr>Feature Envy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Prácticas de Ingeniería Agiles</dc:title>
  <dc:creator>anunez@sss.com.pe</dc:creator>
  <cp:lastModifiedBy>Snahider</cp:lastModifiedBy>
  <cp:revision>806</cp:revision>
  <dcterms:created xsi:type="dcterms:W3CDTF">2010-05-16T05:09:58Z</dcterms:created>
  <dcterms:modified xsi:type="dcterms:W3CDTF">2013-02-14T01:01:21Z</dcterms:modified>
</cp:coreProperties>
</file>