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5" r:id="rId54"/>
    <p:sldId id="766" r:id="rId55"/>
    <p:sldId id="762" r:id="rId56"/>
    <p:sldId id="767" r:id="rId57"/>
    <p:sldId id="768" r:id="rId58"/>
    <p:sldId id="769" r:id="rId59"/>
    <p:sldId id="771" r:id="rId60"/>
    <p:sldId id="772" r:id="rId61"/>
    <p:sldId id="770" r:id="rId62"/>
    <p:sldId id="774" r:id="rId63"/>
    <p:sldId id="773" r:id="rId64"/>
    <p:sldId id="705"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0672" autoAdjust="0"/>
  </p:normalViewPr>
  <p:slideViewPr>
    <p:cSldViewPr>
      <p:cViewPr varScale="1">
        <p:scale>
          <a:sx n="60" d="100"/>
          <a:sy n="60" d="100"/>
        </p:scale>
        <p:origin x="1482" y="6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7A616E2-9700-4CBA-9BBE-43444D8A6564}" type="presOf" srcId="{17CA2C55-0354-4402-9601-202C7F5A5539}" destId="{6552A34E-30A2-429F-881E-FE5C4BE2A18D}" srcOrd="1" destOrd="0" presId="urn:microsoft.com/office/officeart/2005/8/layout/cycle2"/>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20/11/2013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smtClean="0"/>
          </a:p>
          <a:p>
            <a:endParaRPr lang="es-PE" dirty="0" smtClean="0"/>
          </a:p>
          <a:p>
            <a:r>
              <a:rPr lang="es-PE" dirty="0" smtClean="0"/>
              <a:t>Crear Clase Saludo con un método Saludar</a:t>
            </a:r>
          </a:p>
          <a:p>
            <a:r>
              <a:rPr lang="es-PE" dirty="0" smtClean="0"/>
              <a:t>Separar en Concatenación</a:t>
            </a:r>
          </a:p>
          <a:p>
            <a:r>
              <a:rPr lang="es-PE" dirty="0" smtClean="0"/>
              <a:t>Separar en Métodos cada palabra</a:t>
            </a:r>
          </a:p>
          <a:p>
            <a:r>
              <a:rPr lang="es-PE" smtClean="0"/>
              <a:t>Mover a una nueva clase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to change a member field of a class from one type to another you often need to make many small changes within the class.</a:t>
            </a:r>
          </a:p>
          <a:p>
            <a:r>
              <a:rPr lang="en-US" sz="1200" b="0" i="0" kern="1200" dirty="0" smtClean="0">
                <a:solidFill>
                  <a:schemeClr val="tx1"/>
                </a:solidFill>
                <a:effectLst/>
                <a:latin typeface="+mn-lt"/>
                <a:ea typeface="+mn-ea"/>
                <a:cs typeface="+mn-cs"/>
              </a:rPr>
              <a:t>The more changes you need to make, the riskier the work.</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 from an old way of doing something to a new way can sometimes be difficult.</a:t>
            </a:r>
          </a:p>
          <a:p>
            <a:r>
              <a:rPr lang="en-US" sz="1200" b="0" i="0" kern="1200" dirty="0" smtClean="0">
                <a:solidFill>
                  <a:schemeClr val="tx1"/>
                </a:solidFill>
                <a:effectLst/>
                <a:latin typeface="+mn-lt"/>
                <a:ea typeface="+mn-ea"/>
                <a:cs typeface="+mn-cs"/>
              </a:rPr>
              <a:t>Examples include shifting from using a file system to a database or from a primitive type to a custom-designed class.</a:t>
            </a:r>
          </a:p>
          <a:p>
            <a:r>
              <a:rPr lang="en-US" sz="1200" b="0" i="0" kern="1200" dirty="0" smtClean="0">
                <a:solidFill>
                  <a:schemeClr val="tx1"/>
                </a:solidFill>
                <a:effectLst/>
                <a:latin typeface="+mn-lt"/>
                <a:ea typeface="+mn-ea"/>
                <a:cs typeface="+mn-cs"/>
              </a:rPr>
              <a:t>Parallel Change helps you gradually evolve a new design in a safe and easy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 very conservative safe approach to refactoring.</a:t>
            </a:r>
          </a:p>
          <a:p>
            <a:r>
              <a:rPr lang="en-US" sz="1200" b="0" i="0" kern="1200" dirty="0" smtClean="0">
                <a:solidFill>
                  <a:schemeClr val="tx1"/>
                </a:solidFill>
                <a:effectLst/>
                <a:latin typeface="+mn-lt"/>
                <a:ea typeface="+mn-ea"/>
                <a:cs typeface="+mn-cs"/>
              </a:rPr>
              <a:t>It also gives management the ability to make the decision whether or not to cut over to the new code in a release</a:t>
            </a:r>
          </a:p>
          <a:p>
            <a:r>
              <a:rPr lang="en-US" sz="1200" b="0" i="0" kern="1200" dirty="0" smtClean="0">
                <a:solidFill>
                  <a:schemeClr val="tx1"/>
                </a:solidFill>
                <a:effectLst/>
                <a:latin typeface="+mn-lt"/>
                <a:ea typeface="+mn-ea"/>
                <a:cs typeface="+mn-cs"/>
              </a:rPr>
              <a:t>So if it is not tested properly by the time of the release, just don’t switch over, no need to </a:t>
            </a:r>
            <a:r>
              <a:rPr lang="en-US" sz="1200" b="0" i="0" kern="1200" dirty="0" err="1" smtClean="0">
                <a:solidFill>
                  <a:schemeClr val="tx1"/>
                </a:solidFill>
                <a:effectLst/>
                <a:latin typeface="+mn-lt"/>
                <a:ea typeface="+mn-ea"/>
                <a:cs typeface="+mn-cs"/>
              </a:rPr>
              <a:t>roleback</a:t>
            </a:r>
            <a:r>
              <a:rPr lang="en-US" sz="1200" b="0" i="0" kern="1200" dirty="0" smtClean="0">
                <a:solidFill>
                  <a:schemeClr val="tx1"/>
                </a:solidFill>
                <a:effectLst/>
                <a:latin typeface="+mn-lt"/>
                <a:ea typeface="+mn-ea"/>
                <a:cs typeface="+mn-cs"/>
              </a:rPr>
              <a:t> changes or take any other steps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20/11/2013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20/11/2013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3.wd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smtClean="0"/>
              <a:t>"Code </a:t>
            </a:r>
            <a:r>
              <a:rPr lang="en-US" sz="2200" dirty="0" smtClean="0"/>
              <a:t>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a aplicar </a:t>
            </a:r>
            <a:r>
              <a:rPr lang="es-PE" dirty="0" err="1" smtClean="0">
                <a:solidFill>
                  <a:srgbClr val="00823B"/>
                </a:solidFill>
              </a:rPr>
              <a:t>Refactorings</a:t>
            </a:r>
            <a:r>
              <a:rPr lang="es-PE" dirty="0" smtClean="0">
                <a:solidFill>
                  <a:srgbClr val="00823B"/>
                </a:solidFill>
              </a:rPr>
              <a:t> de </a:t>
            </a:r>
            <a:r>
              <a:rPr lang="es-PE" dirty="0">
                <a:solidFill>
                  <a:srgbClr val="00823B"/>
                </a:solidFill>
              </a:rPr>
              <a:t>F</a:t>
            </a:r>
            <a:r>
              <a:rPr lang="es-PE" dirty="0" smtClean="0">
                <a:solidFill>
                  <a:srgbClr val="00823B"/>
                </a:solidFill>
              </a:rPr>
              <a:t>orma </a:t>
            </a:r>
            <a:r>
              <a:rPr lang="es-PE" dirty="0">
                <a:solidFill>
                  <a:srgbClr val="00823B"/>
                </a:solidFill>
              </a:rPr>
              <a:t>M</a:t>
            </a:r>
            <a:r>
              <a:rPr lang="es-PE" dirty="0" smtClean="0">
                <a:solidFill>
                  <a:srgbClr val="00823B"/>
                </a:solidFill>
              </a:rPr>
              <a:t>anual</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422850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2636912"/>
            <a:ext cx="8496944" cy="2677656"/>
          </a:xfrm>
          <a:prstGeom prst="rect">
            <a:avLst/>
          </a:prstGeom>
          <a:noFill/>
        </p:spPr>
        <p:txBody>
          <a:bodyPr wrap="square" rtlCol="0">
            <a:spAutoFit/>
          </a:bodyPr>
          <a:lstStyle/>
          <a:p>
            <a:pPr algn="ctr"/>
            <a:r>
              <a:rPr lang="es-PE" sz="2400" dirty="0" smtClean="0"/>
              <a:t>De manera guiada vamos a </a:t>
            </a:r>
            <a:r>
              <a:rPr lang="es-PE" sz="2400" dirty="0" err="1" smtClean="0"/>
              <a:t>refactorizar</a:t>
            </a:r>
            <a:r>
              <a:rPr lang="es-PE" sz="2400" dirty="0" smtClean="0"/>
              <a:t> el famoso ejemplo de "</a:t>
            </a:r>
            <a:r>
              <a:rPr lang="es-PE" sz="2400" dirty="0" err="1" smtClean="0"/>
              <a:t>Movie</a:t>
            </a:r>
            <a:r>
              <a:rPr lang="es-PE" sz="2400" dirty="0" smtClean="0"/>
              <a:t> </a:t>
            </a:r>
            <a:r>
              <a:rPr lang="es-PE" sz="2400" dirty="0" err="1" smtClean="0"/>
              <a:t>Rental</a:t>
            </a:r>
            <a:r>
              <a:rPr lang="es-PE" sz="2400" dirty="0" smtClean="0"/>
              <a:t>".</a:t>
            </a:r>
          </a:p>
          <a:p>
            <a:endParaRPr lang="es-PE" sz="2400" dirty="0"/>
          </a:p>
          <a:p>
            <a:r>
              <a:rPr lang="es-PE" sz="2400" dirty="0" smtClean="0"/>
              <a:t>Objetivos:</a:t>
            </a:r>
          </a:p>
          <a:p>
            <a:pPr marL="342900" indent="-342900">
              <a:buFont typeface="Arial" pitchFamily="34" charset="0"/>
              <a:buChar char="•"/>
            </a:pPr>
            <a:r>
              <a:rPr lang="es-PE" sz="2400" dirty="0" smtClean="0"/>
              <a:t>Comprender y aplicar la mecánica que se debe de seguir para </a:t>
            </a:r>
            <a:r>
              <a:rPr lang="es-PE" sz="2400" dirty="0" err="1" smtClean="0"/>
              <a:t>refactorizar</a:t>
            </a:r>
            <a:r>
              <a:rPr lang="es-PE" sz="2400" dirty="0" smtClean="0"/>
              <a:t> de manera efectiva y eficiente</a:t>
            </a:r>
          </a:p>
          <a:p>
            <a:pPr marL="342900" indent="-342900">
              <a:buFont typeface="Arial" pitchFamily="34" charset="0"/>
              <a:buChar char="•"/>
            </a:pPr>
            <a:r>
              <a:rPr lang="es-PE" sz="2400" dirty="0" smtClean="0"/>
              <a:t>Comprender y utilizar Herramientas Automatizadas.</a:t>
            </a:r>
          </a:p>
        </p:txBody>
      </p:sp>
    </p:spTree>
    <p:extLst>
      <p:ext uri="{BB962C8B-B14F-4D97-AF65-F5344CB8AC3E}">
        <p14:creationId xmlns:p14="http://schemas.microsoft.com/office/powerpoint/2010/main" val="3413126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Refactorings</a:t>
            </a:r>
            <a:r>
              <a:rPr lang="es-PE" dirty="0" smtClean="0">
                <a:solidFill>
                  <a:srgbClr val="00823B"/>
                </a:solidFill>
              </a:rPr>
              <a:t> Inversos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3501008"/>
            <a:ext cx="8496944" cy="830997"/>
          </a:xfrm>
          <a:prstGeom prst="rect">
            <a:avLst/>
          </a:prstGeom>
          <a:noFill/>
        </p:spPr>
        <p:txBody>
          <a:bodyPr wrap="square" rtlCol="0">
            <a:spAutoFit/>
          </a:bodyPr>
          <a:lstStyle/>
          <a:p>
            <a:pPr algn="ctr"/>
            <a:r>
              <a:rPr lang="es-PE" sz="2400" dirty="0" smtClean="0"/>
              <a:t>Vamos a poner a prueba nuestros conocimientos de </a:t>
            </a:r>
            <a:r>
              <a:rPr lang="es-PE" sz="2400" dirty="0" err="1" smtClean="0"/>
              <a:t>refactoring</a:t>
            </a:r>
            <a:r>
              <a:rPr lang="es-PE" sz="2400" dirty="0" smtClean="0"/>
              <a:t>. </a:t>
            </a:r>
            <a:br>
              <a:rPr lang="es-PE" sz="2400" dirty="0" smtClean="0"/>
            </a:br>
            <a:r>
              <a:rPr lang="es-PE" sz="2400" dirty="0" smtClean="0"/>
              <a:t>"Refactoring Golf"</a:t>
            </a:r>
          </a:p>
        </p:txBody>
      </p:sp>
    </p:spTree>
    <p:extLst>
      <p:ext uri="{BB962C8B-B14F-4D97-AF65-F5344CB8AC3E}">
        <p14:creationId xmlns:p14="http://schemas.microsoft.com/office/powerpoint/2010/main" val="3028531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899592" y="1412776"/>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Patrones que nos ayudan a enfrentar cambios grandes o complejos en el diseño.</a:t>
            </a:r>
          </a:p>
          <a:p>
            <a:pPr marL="0" indent="0">
              <a:buNone/>
            </a:pPr>
            <a:endParaRPr lang="es-PE" sz="2800" dirty="0" smtClean="0"/>
          </a:p>
          <a:p>
            <a:r>
              <a:rPr lang="es-PE" sz="2800" dirty="0" err="1"/>
              <a:t>Unified</a:t>
            </a:r>
            <a:r>
              <a:rPr lang="es-PE" sz="2800" dirty="0"/>
              <a:t> </a:t>
            </a:r>
            <a:r>
              <a:rPr lang="es-PE" sz="2800" dirty="0" err="1" smtClean="0"/>
              <a:t>Methods</a:t>
            </a:r>
            <a:endParaRPr lang="es-PE" sz="2800" dirty="0" smtClean="0"/>
          </a:p>
          <a:p>
            <a:r>
              <a:rPr lang="es-PE" sz="2800" dirty="0" err="1" smtClean="0"/>
              <a:t>Narrowed</a:t>
            </a:r>
            <a:r>
              <a:rPr lang="es-PE" sz="2800" dirty="0" smtClean="0"/>
              <a:t>  </a:t>
            </a:r>
            <a:r>
              <a:rPr lang="es-PE" sz="2800" dirty="0" err="1" smtClean="0"/>
              <a:t>Change</a:t>
            </a:r>
            <a:endParaRPr lang="es-PE" sz="2800" dirty="0" smtClean="0"/>
          </a:p>
          <a:p>
            <a:r>
              <a:rPr lang="es-PE" sz="2800" dirty="0" err="1" smtClean="0"/>
              <a:t>Parallel</a:t>
            </a:r>
            <a:r>
              <a:rPr lang="es-PE" sz="2800" dirty="0" smtClean="0"/>
              <a:t> </a:t>
            </a:r>
            <a:r>
              <a:rPr lang="es-PE" sz="2800" dirty="0" err="1" smtClean="0"/>
              <a:t>Change</a:t>
            </a:r>
            <a:endParaRPr lang="es-PE" sz="2800" dirty="0" smtClean="0"/>
          </a:p>
        </p:txBody>
      </p:sp>
      <p:sp>
        <p:nvSpPr>
          <p:cNvPr id="8" name="1 Título"/>
          <p:cNvSpPr>
            <a:spLocks noGrp="1"/>
          </p:cNvSpPr>
          <p:nvPr>
            <p:ph type="title"/>
          </p:nvPr>
        </p:nvSpPr>
        <p:spPr>
          <a:xfrm>
            <a:off x="529208" y="51761"/>
            <a:ext cx="8229600" cy="1143000"/>
          </a:xfrm>
        </p:spPr>
        <p:txBody>
          <a:bodyPr/>
          <a:lstStyle/>
          <a:p>
            <a:r>
              <a:rPr lang="es-PE" dirty="0" smtClean="0">
                <a:solidFill>
                  <a:srgbClr val="009A46"/>
                </a:solidFill>
              </a:rPr>
              <a:t>Refactoring </a:t>
            </a:r>
            <a:r>
              <a:rPr lang="es-PE" dirty="0" err="1" smtClean="0">
                <a:solidFill>
                  <a:srgbClr val="009A46"/>
                </a:solidFill>
              </a:rPr>
              <a:t>Patterns</a:t>
            </a:r>
            <a:endParaRPr lang="es-PE" dirty="0">
              <a:solidFill>
                <a:srgbClr val="009A46"/>
              </a:solidFill>
            </a:endParaRPr>
          </a:p>
        </p:txBody>
      </p:sp>
    </p:spTree>
    <p:extLst>
      <p:ext uri="{BB962C8B-B14F-4D97-AF65-F5344CB8AC3E}">
        <p14:creationId xmlns:p14="http://schemas.microsoft.com/office/powerpoint/2010/main" val="946358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268760"/>
            <a:ext cx="842493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a:t>(</a:t>
            </a:r>
            <a:r>
              <a:rPr lang="es-PE" sz="2800" dirty="0" err="1"/>
              <a:t>Refactorizar</a:t>
            </a:r>
            <a:r>
              <a:rPr lang="es-PE" sz="2800" dirty="0"/>
              <a:t> 3 en vez de 50)</a:t>
            </a:r>
          </a:p>
          <a:p>
            <a:pPr marL="0" indent="0">
              <a:buNone/>
            </a:pPr>
            <a:endParaRPr lang="en-US" sz="2800" dirty="0" smtClean="0"/>
          </a:p>
          <a:p>
            <a:pPr marL="0" indent="0">
              <a:buNone/>
            </a:pPr>
            <a:r>
              <a:rPr lang="en-US" sz="2800" dirty="0" err="1" smtClean="0">
                <a:solidFill>
                  <a:srgbClr val="FFC000"/>
                </a:solidFill>
              </a:rPr>
              <a:t>Mecánica</a:t>
            </a:r>
            <a:endParaRPr lang="es-PE" sz="2800" dirty="0" smtClean="0">
              <a:solidFill>
                <a:srgbClr val="FFC000"/>
              </a:solidFill>
            </a:endParaRPr>
          </a:p>
          <a:p>
            <a:r>
              <a:rPr lang="es-PE" sz="2800" dirty="0" smtClean="0"/>
              <a:t>Extraer métodos que consoliden los lugares a cambiar</a:t>
            </a:r>
            <a:r>
              <a:rPr lang="es-PE" sz="2800" dirty="0"/>
              <a:t>. </a:t>
            </a:r>
            <a:endParaRPr lang="es-PE" sz="2800" dirty="0" smtClean="0"/>
          </a:p>
          <a:p>
            <a:r>
              <a:rPr lang="es-PE" sz="2800" dirty="0" smtClean="0"/>
              <a:t>Cambiar el código dentro de los métodos </a:t>
            </a:r>
            <a:r>
              <a:rPr lang="es-PE" sz="2800" dirty="0" err="1" smtClean="0"/>
              <a:t>extraidos</a:t>
            </a:r>
            <a:r>
              <a:rPr lang="es-PE" sz="2800" dirty="0" smtClean="0"/>
              <a:t>.</a:t>
            </a:r>
          </a:p>
          <a:p>
            <a:r>
              <a:rPr lang="es-PE" sz="2800" dirty="0" smtClean="0"/>
              <a:t>Realizar un </a:t>
            </a:r>
            <a:r>
              <a:rPr lang="es-PE" sz="2800" dirty="0" err="1" smtClean="0"/>
              <a:t>Inline</a:t>
            </a:r>
            <a:r>
              <a:rPr lang="es-PE" sz="2800" dirty="0" smtClean="0"/>
              <a:t> para propagar el cambio y eliminar el método </a:t>
            </a:r>
            <a:r>
              <a:rPr lang="es-PE" sz="2800" dirty="0" err="1" smtClean="0"/>
              <a:t>extraido</a:t>
            </a:r>
            <a:r>
              <a:rPr lang="es-PE" sz="2800" dirty="0" smtClean="0"/>
              <a:t>.</a:t>
            </a:r>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Narrowed</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2787066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1520" y="1268760"/>
            <a:ext cx="8568952"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Agregar el todo nuevo código sin eliminar el anterior, eliminar de manera paulatina el código viejo.</a:t>
            </a:r>
          </a:p>
          <a:p>
            <a:pPr marL="0" indent="0">
              <a:buNone/>
            </a:pPr>
            <a:endParaRPr lang="es-PE" sz="2800" dirty="0" smtClean="0"/>
          </a:p>
          <a:p>
            <a:pPr marL="0" indent="0">
              <a:buNone/>
            </a:pPr>
            <a:r>
              <a:rPr lang="es-PE" sz="2800" dirty="0" smtClean="0">
                <a:solidFill>
                  <a:srgbClr val="FFC000"/>
                </a:solidFill>
              </a:rPr>
              <a:t>Mecánica</a:t>
            </a:r>
          </a:p>
          <a:p>
            <a:r>
              <a:rPr lang="es-PE" sz="2800" dirty="0" smtClean="0"/>
              <a:t>Agregar el nuevo código justo a lado de cada código que queremos cambiar. No eliminar el código antiguo.</a:t>
            </a:r>
          </a:p>
          <a:p>
            <a:r>
              <a:rPr lang="es-PE" sz="2800" dirty="0" smtClean="0"/>
              <a:t>Cuando se haya agregado todo el código nuevo,  ambos deben convivir sin afectar ninguna funcionalidad.</a:t>
            </a:r>
          </a:p>
          <a:p>
            <a:r>
              <a:rPr lang="es-PE" sz="2800" dirty="0" smtClean="0"/>
              <a:t>Gradualmente ir retirando el código antiguo.</a:t>
            </a:r>
          </a:p>
          <a:p>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Parallel</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181753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Narrowed</a:t>
            </a:r>
            <a:r>
              <a:rPr lang="es-PE" sz="2400" dirty="0" smtClean="0"/>
              <a:t> </a:t>
            </a:r>
            <a:r>
              <a:rPr lang="es-PE" sz="2400" dirty="0" err="1" smtClean="0"/>
              <a:t>Change</a:t>
            </a:r>
            <a:r>
              <a:rPr lang="es-PE" sz="2400" dirty="0" smtClean="0"/>
              <a:t>" y "</a:t>
            </a:r>
            <a:r>
              <a:rPr lang="es-PE" sz="2400" dirty="0" err="1" smtClean="0"/>
              <a:t>Paralell</a:t>
            </a:r>
            <a:r>
              <a:rPr lang="es-PE" sz="2400" dirty="0" smtClean="0"/>
              <a:t> </a:t>
            </a:r>
            <a:r>
              <a:rPr lang="es-PE" sz="2400" dirty="0" err="1" smtClean="0"/>
              <a:t>Change</a:t>
            </a:r>
            <a:r>
              <a:rPr lang="es-PE" sz="2400" dirty="0" smtClean="0"/>
              <a:t>" para </a:t>
            </a:r>
            <a:r>
              <a:rPr lang="es-PE" sz="2400" dirty="0" err="1" smtClean="0"/>
              <a:t>refactorizar</a:t>
            </a:r>
            <a:r>
              <a:rPr lang="es-PE" sz="2400" dirty="0" smtClean="0"/>
              <a:t> una clase "</a:t>
            </a:r>
            <a:r>
              <a:rPr lang="es-PE" sz="2400" dirty="0" err="1" smtClean="0"/>
              <a:t>Stack</a:t>
            </a:r>
            <a:r>
              <a:rPr lang="es-PE" sz="2400" dirty="0" smtClean="0"/>
              <a:t>". </a:t>
            </a:r>
          </a:p>
        </p:txBody>
      </p:sp>
    </p:spTree>
    <p:extLst>
      <p:ext uri="{BB962C8B-B14F-4D97-AF65-F5344CB8AC3E}">
        <p14:creationId xmlns:p14="http://schemas.microsoft.com/office/powerpoint/2010/main" val="1279926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17646" y="1106741"/>
            <a:ext cx="8424936" cy="1596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Para remover código duplicado en métodos grandes o complejos, uniformizarlos de tal manera que sean lo más idénticos posibles.</a:t>
            </a:r>
          </a:p>
        </p:txBody>
      </p:sp>
      <p:sp>
        <p:nvSpPr>
          <p:cNvPr id="8" name="1 Título"/>
          <p:cNvSpPr>
            <a:spLocks noGrp="1"/>
          </p:cNvSpPr>
          <p:nvPr>
            <p:ph type="title"/>
          </p:nvPr>
        </p:nvSpPr>
        <p:spPr>
          <a:xfrm>
            <a:off x="529208" y="242645"/>
            <a:ext cx="8229600" cy="784951"/>
          </a:xfrm>
        </p:spPr>
        <p:txBody>
          <a:bodyPr/>
          <a:lstStyle/>
          <a:p>
            <a:r>
              <a:rPr lang="es-PE" dirty="0" err="1" smtClean="0">
                <a:solidFill>
                  <a:srgbClr val="009A46"/>
                </a:solidFill>
              </a:rPr>
              <a:t>Unified</a:t>
            </a:r>
            <a:r>
              <a:rPr lang="es-PE" dirty="0" smtClean="0">
                <a:solidFill>
                  <a:srgbClr val="009A46"/>
                </a:solidFill>
              </a:rPr>
              <a:t> </a:t>
            </a:r>
            <a:r>
              <a:rPr lang="es-PE" dirty="0" err="1" smtClean="0">
                <a:solidFill>
                  <a:srgbClr val="009A46"/>
                </a:solidFill>
              </a:rPr>
              <a:t>Methods</a:t>
            </a:r>
            <a:endParaRPr lang="es-PE" dirty="0">
              <a:solidFill>
                <a:srgbClr val="009A46"/>
              </a:solidFill>
            </a:endParaRPr>
          </a:p>
        </p:txBody>
      </p:sp>
      <p:pic>
        <p:nvPicPr>
          <p:cNvPr id="5" name="Picture 2" descr="http://p.twimg.com/Ap26m73CQAEebn3.jpg:larg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l="6870" t="7995" r="6730" b="29074"/>
          <a:stretch/>
        </p:blipFill>
        <p:spPr bwMode="auto">
          <a:xfrm>
            <a:off x="2547663" y="2635595"/>
            <a:ext cx="4114800" cy="24576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211197"/>
            <a:ext cx="8275038" cy="954107"/>
          </a:xfrm>
          <a:prstGeom prst="rect">
            <a:avLst/>
          </a:prstGeom>
        </p:spPr>
        <p:txBody>
          <a:bodyPr wrap="square">
            <a:spAutoFit/>
          </a:bodyPr>
          <a:lstStyle/>
          <a:p>
            <a:pPr algn="ctr"/>
            <a:r>
              <a:rPr lang="es-PE" sz="2800" dirty="0"/>
              <a:t>Extraer el código que es uniforme a todos estos métodos y compartirlo (ya no duplicarlo).</a:t>
            </a:r>
          </a:p>
        </p:txBody>
      </p:sp>
    </p:spTree>
    <p:extLst>
      <p:ext uri="{BB962C8B-B14F-4D97-AF65-F5344CB8AC3E}">
        <p14:creationId xmlns:p14="http://schemas.microsoft.com/office/powerpoint/2010/main" val="2857359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Unified</a:t>
            </a:r>
            <a:r>
              <a:rPr lang="es-PE" sz="2400" dirty="0" smtClean="0"/>
              <a:t> </a:t>
            </a:r>
            <a:r>
              <a:rPr lang="es-PE" sz="2400" dirty="0" err="1" smtClean="0"/>
              <a:t>Methods</a:t>
            </a:r>
            <a:r>
              <a:rPr lang="es-PE" sz="2400" dirty="0" smtClean="0"/>
              <a:t>" </a:t>
            </a:r>
            <a:r>
              <a:rPr lang="es-PE" sz="2400" dirty="0" smtClean="0"/>
              <a:t>a la jerarquía </a:t>
            </a:r>
            <a:r>
              <a:rPr lang="es-PE" sz="2400" dirty="0" smtClean="0"/>
              <a:t>de clases "</a:t>
            </a:r>
            <a:r>
              <a:rPr lang="es-PE" sz="2400" dirty="0" err="1" smtClean="0"/>
              <a:t>Employee</a:t>
            </a:r>
            <a:r>
              <a:rPr lang="es-PE" sz="2400" dirty="0"/>
              <a:t>"</a:t>
            </a:r>
            <a:r>
              <a:rPr lang="es-PE" sz="2400" dirty="0" smtClean="0"/>
              <a:t> </a:t>
            </a:r>
          </a:p>
        </p:txBody>
      </p:sp>
    </p:spTree>
    <p:extLst>
      <p:ext uri="{BB962C8B-B14F-4D97-AF65-F5344CB8AC3E}">
        <p14:creationId xmlns:p14="http://schemas.microsoft.com/office/powerpoint/2010/main" val="25534072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8600" y="1700808"/>
            <a:ext cx="8686800" cy="2700300"/>
          </a:xfrm>
        </p:spPr>
        <p:txBody>
          <a:bodyPr/>
          <a:lstStyle/>
          <a:p>
            <a:r>
              <a:rPr lang="es-PE" sz="8000" dirty="0" smtClean="0">
                <a:solidFill>
                  <a:srgbClr val="FFC000"/>
                </a:solidFill>
              </a:rPr>
              <a:t>Conclusiones</a:t>
            </a:r>
            <a:endParaRPr lang="es-PE" sz="8000" dirty="0">
              <a:solidFill>
                <a:srgbClr val="00823B"/>
              </a:solidFill>
            </a:endParaRPr>
          </a:p>
        </p:txBody>
      </p:sp>
    </p:spTree>
    <p:extLst>
      <p:ext uri="{BB962C8B-B14F-4D97-AF65-F5344CB8AC3E}">
        <p14:creationId xmlns:p14="http://schemas.microsoft.com/office/powerpoint/2010/main" val="3410004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34218</TotalTime>
  <Words>2353</Words>
  <Application>Microsoft Office PowerPoint</Application>
  <PresentationFormat>Presentación en pantalla (4:3)</PresentationFormat>
  <Paragraphs>353</Paragraphs>
  <Slides>64</Slides>
  <Notes>40</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Arial</vt:lpstr>
      <vt:lpstr>Calibri</vt:lpstr>
      <vt:lpstr>Courier New</vt:lpstr>
      <vt:lpstr>Trebuchet MS</vt: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Aprender a aplicar Refactorings de Forma Manual</vt:lpstr>
      <vt:lpstr>Herramientas Refactoring</vt:lpstr>
      <vt:lpstr>Ejercicio  Aprendiendo a usar las Herramientas de Refactoring</vt:lpstr>
      <vt:lpstr>Ejercicio  Aprendiendo a aplicar Refactoring de manera Efectiva y Eficiente.</vt:lpstr>
      <vt:lpstr>Presentación de PowerPoint</vt:lpstr>
      <vt:lpstr>Ejercicio  Aprendiendo a aplicar Refactoring de manera Efectiva y Eficiente.</vt:lpstr>
      <vt:lpstr>Refactoring Patterns</vt:lpstr>
      <vt:lpstr>Narrowed Change</vt:lpstr>
      <vt:lpstr>Parallel Change</vt:lpstr>
      <vt:lpstr>Ejercicio  Aprendiendo Refactoring Patterns</vt:lpstr>
      <vt:lpstr>Unified Methods</vt:lpstr>
      <vt:lpstr>Ejercicio  Aprendiendo Refactoring Patterns</vt:lpstr>
      <vt:lpstr>Conclusiones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Angel Nuñez Salazar</cp:lastModifiedBy>
  <cp:revision>892</cp:revision>
  <dcterms:created xsi:type="dcterms:W3CDTF">2010-05-16T05:09:58Z</dcterms:created>
  <dcterms:modified xsi:type="dcterms:W3CDTF">2013-11-20T08:57:54Z</dcterms:modified>
</cp:coreProperties>
</file>