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6"/>
  </p:notesMasterIdLst>
  <p:sldIdLst>
    <p:sldId id="717" r:id="rId2"/>
    <p:sldId id="321" r:id="rId3"/>
    <p:sldId id="724" r:id="rId4"/>
    <p:sldId id="712" r:id="rId5"/>
    <p:sldId id="713" r:id="rId6"/>
    <p:sldId id="725" r:id="rId7"/>
    <p:sldId id="727" r:id="rId8"/>
    <p:sldId id="714" r:id="rId9"/>
    <p:sldId id="726" r:id="rId10"/>
    <p:sldId id="715" r:id="rId11"/>
    <p:sldId id="729" r:id="rId12"/>
    <p:sldId id="728" r:id="rId13"/>
    <p:sldId id="318" r:id="rId14"/>
    <p:sldId id="317" r:id="rId15"/>
    <p:sldId id="691" r:id="rId16"/>
    <p:sldId id="329" r:id="rId17"/>
    <p:sldId id="711" r:id="rId18"/>
    <p:sldId id="509" r:id="rId19"/>
    <p:sldId id="733" r:id="rId20"/>
    <p:sldId id="732" r:id="rId21"/>
    <p:sldId id="734" r:id="rId22"/>
    <p:sldId id="746" r:id="rId23"/>
    <p:sldId id="747" r:id="rId24"/>
    <p:sldId id="748" r:id="rId25"/>
    <p:sldId id="744" r:id="rId26"/>
    <p:sldId id="749" r:id="rId27"/>
    <p:sldId id="750" r:id="rId28"/>
    <p:sldId id="751" r:id="rId29"/>
    <p:sldId id="752" r:id="rId30"/>
    <p:sldId id="753" r:id="rId31"/>
    <p:sldId id="754" r:id="rId32"/>
    <p:sldId id="755" r:id="rId33"/>
    <p:sldId id="756" r:id="rId34"/>
    <p:sldId id="757" r:id="rId35"/>
    <p:sldId id="743" r:id="rId36"/>
    <p:sldId id="716" r:id="rId37"/>
    <p:sldId id="758" r:id="rId38"/>
    <p:sldId id="759" r:id="rId39"/>
    <p:sldId id="730" r:id="rId40"/>
    <p:sldId id="514" r:id="rId41"/>
    <p:sldId id="340" r:id="rId42"/>
    <p:sldId id="668" r:id="rId43"/>
    <p:sldId id="667" r:id="rId44"/>
    <p:sldId id="341" r:id="rId45"/>
    <p:sldId id="692" r:id="rId46"/>
    <p:sldId id="708" r:id="rId47"/>
    <p:sldId id="761" r:id="rId48"/>
    <p:sldId id="762" r:id="rId49"/>
    <p:sldId id="709" r:id="rId50"/>
    <p:sldId id="342" r:id="rId51"/>
    <p:sldId id="519" r:id="rId52"/>
    <p:sldId id="344" r:id="rId53"/>
    <p:sldId id="710" r:id="rId54"/>
    <p:sldId id="705" r:id="rId5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8" autoAdjust="0"/>
    <p:restoredTop sz="80672" autoAdjust="0"/>
  </p:normalViewPr>
  <p:slideViewPr>
    <p:cSldViewPr>
      <p:cViewPr varScale="1">
        <p:scale>
          <a:sx n="58" d="100"/>
          <a:sy n="58" d="100"/>
        </p:scale>
        <p:origin x="-1506" y="-96"/>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7C565-8227-47BE-938D-F0254EF2951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PE"/>
        </a:p>
      </dgm:t>
    </dgm:pt>
    <dgm:pt modelId="{86434053-B40A-4DA1-AC86-B95A2468B2D6}">
      <dgm:prSet phldrT="[Texto]" custT="1"/>
      <dgm:spPr/>
      <dgm:t>
        <a:bodyPr/>
        <a:lstStyle/>
        <a:p>
          <a:r>
            <a:rPr lang="es-PE" sz="2000" noProof="0" dirty="0" smtClean="0"/>
            <a:t>(Más)</a:t>
          </a:r>
          <a:br>
            <a:rPr lang="es-PE" sz="2000" noProof="0" dirty="0" smtClean="0"/>
          </a:br>
          <a:r>
            <a:rPr lang="es-PE" sz="2000" noProof="0" dirty="0" smtClean="0"/>
            <a:t>Incesante Presión.</a:t>
          </a:r>
          <a:endParaRPr lang="es-PE" sz="2000" noProof="0" dirty="0"/>
        </a:p>
      </dgm:t>
    </dgm:pt>
    <dgm:pt modelId="{CC9DCF9E-D07A-4952-A019-8526313875CE}" type="parTrans" cxnId="{FAF39910-6301-4B2E-AD44-4E47E6F7C813}">
      <dgm:prSet/>
      <dgm:spPr/>
      <dgm:t>
        <a:bodyPr/>
        <a:lstStyle/>
        <a:p>
          <a:endParaRPr lang="es-PE" sz="1800" noProof="0"/>
        </a:p>
      </dgm:t>
    </dgm:pt>
    <dgm:pt modelId="{17CA2C55-0354-4402-9601-202C7F5A5539}" type="sibTrans" cxnId="{FAF39910-6301-4B2E-AD44-4E47E6F7C813}">
      <dgm:prSet custT="1"/>
      <dgm:spPr/>
      <dgm:t>
        <a:bodyPr/>
        <a:lstStyle/>
        <a:p>
          <a:endParaRPr lang="es-PE" sz="1600" noProof="0"/>
        </a:p>
      </dgm:t>
    </dgm:pt>
    <dgm:pt modelId="{2D629D79-084D-4FF9-8DF9-08F54FFF92DE}">
      <dgm:prSet phldrT="[Texto]" custT="1"/>
      <dgm:spPr/>
      <dgm:t>
        <a:bodyPr/>
        <a:lstStyle/>
        <a:p>
          <a:r>
            <a:rPr lang="es-PE" sz="2000" noProof="0" smtClean="0"/>
            <a:t>Tomar Deuda Técnica</a:t>
          </a:r>
          <a:endParaRPr lang="es-PE" sz="2000" noProof="0"/>
        </a:p>
      </dgm:t>
    </dgm:pt>
    <dgm:pt modelId="{30A8A669-EA91-4A1E-9661-BB7D11EAB2EF}" type="parTrans" cxnId="{9694F126-3ADB-43F5-85B1-5AB66EDBA53C}">
      <dgm:prSet/>
      <dgm:spPr/>
      <dgm:t>
        <a:bodyPr/>
        <a:lstStyle/>
        <a:p>
          <a:endParaRPr lang="es-PE" sz="1800" noProof="0"/>
        </a:p>
      </dgm:t>
    </dgm:pt>
    <dgm:pt modelId="{899BA343-E663-4062-B766-D4AB02F4C39C}" type="sibTrans" cxnId="{9694F126-3ADB-43F5-85B1-5AB66EDBA53C}">
      <dgm:prSet custT="1"/>
      <dgm:spPr/>
      <dgm:t>
        <a:bodyPr/>
        <a:lstStyle/>
        <a:p>
          <a:endParaRPr lang="es-PE" sz="1600" noProof="0"/>
        </a:p>
      </dgm:t>
    </dgm:pt>
    <dgm:pt modelId="{9768ADBD-E274-445C-8DCD-B40B42EBD27B}">
      <dgm:prSet phldrT="[Texto]" custT="1"/>
      <dgm:spPr/>
      <dgm:t>
        <a:bodyPr/>
        <a:lstStyle/>
        <a:p>
          <a:r>
            <a:rPr lang="es-PE" sz="2000" noProof="0" smtClean="0"/>
            <a:t>No pagar Duda Técnica</a:t>
          </a:r>
          <a:endParaRPr lang="es-PE" sz="2000" noProof="0"/>
        </a:p>
      </dgm:t>
    </dgm:pt>
    <dgm:pt modelId="{4AEA6F8B-1A64-45EC-93BD-3D31C0888883}" type="parTrans" cxnId="{9C5856E4-CA75-447E-B76A-6CB88C391DE8}">
      <dgm:prSet/>
      <dgm:spPr/>
      <dgm:t>
        <a:bodyPr/>
        <a:lstStyle/>
        <a:p>
          <a:endParaRPr lang="es-PE" sz="1800" noProof="0"/>
        </a:p>
      </dgm:t>
    </dgm:pt>
    <dgm:pt modelId="{E43FB99E-5163-4102-8C51-726D611F747C}" type="sibTrans" cxnId="{9C5856E4-CA75-447E-B76A-6CB88C391DE8}">
      <dgm:prSet custT="1"/>
      <dgm:spPr/>
      <dgm:t>
        <a:bodyPr/>
        <a:lstStyle/>
        <a:p>
          <a:endParaRPr lang="es-PE" sz="1600" noProof="0"/>
        </a:p>
      </dgm:t>
    </dgm:pt>
    <dgm:pt modelId="{7EB66F7D-EDF6-4CF9-8307-CDC396A315D2}">
      <dgm:prSet phldrT="[Texto]" custT="1"/>
      <dgm:spPr/>
      <dgm:t>
        <a:bodyPr/>
        <a:lstStyle/>
        <a:p>
          <a:r>
            <a:rPr lang="es-PE" sz="2000" noProof="0" dirty="0" smtClean="0"/>
            <a:t>Disminuye Velocidad Equipo</a:t>
          </a:r>
          <a:endParaRPr lang="es-PE" sz="2000" noProof="0" dirty="0"/>
        </a:p>
      </dgm:t>
    </dgm:pt>
    <dgm:pt modelId="{1C435CE0-1330-4C41-B432-980635612D78}" type="parTrans" cxnId="{9E7B1AD0-4B2E-401B-B82A-F21921E14474}">
      <dgm:prSet/>
      <dgm:spPr/>
      <dgm:t>
        <a:bodyPr/>
        <a:lstStyle/>
        <a:p>
          <a:endParaRPr lang="es-PE" sz="1800" noProof="0"/>
        </a:p>
      </dgm:t>
    </dgm:pt>
    <dgm:pt modelId="{3766CEFC-D74E-4FC6-B9BD-CE4F3847A8F1}" type="sibTrans" cxnId="{9E7B1AD0-4B2E-401B-B82A-F21921E14474}">
      <dgm:prSet custT="1"/>
      <dgm:spPr/>
      <dgm:t>
        <a:bodyPr/>
        <a:lstStyle/>
        <a:p>
          <a:endParaRPr lang="es-PE" sz="1600" noProof="0"/>
        </a:p>
      </dgm:t>
    </dgm:pt>
    <dgm:pt modelId="{76A1EA92-51E5-49EB-A181-D50B98697B05}">
      <dgm:prSet phldrT="[Texto]" custT="1"/>
      <dgm:spPr/>
      <dgm:t>
        <a:bodyPr/>
        <a:lstStyle/>
        <a:p>
          <a:r>
            <a:rPr lang="es-PE" sz="2000" noProof="0" dirty="0" smtClean="0"/>
            <a:t>Acumula la Deuda</a:t>
          </a:r>
          <a:endParaRPr lang="es-PE" sz="2000" noProof="0" dirty="0"/>
        </a:p>
      </dgm:t>
    </dgm:pt>
    <dgm:pt modelId="{3A80FFA8-4626-4D9F-869E-08D8049AE90B}" type="parTrans" cxnId="{118D518B-4E4B-4165-A5B9-7E7CDA798BAF}">
      <dgm:prSet/>
      <dgm:spPr/>
      <dgm:t>
        <a:bodyPr/>
        <a:lstStyle/>
        <a:p>
          <a:endParaRPr lang="es-PE" sz="1800" noProof="0"/>
        </a:p>
      </dgm:t>
    </dgm:pt>
    <dgm:pt modelId="{9E4C12CE-879A-4AB8-B6B2-D13C4FC29454}" type="sibTrans" cxnId="{118D518B-4E4B-4165-A5B9-7E7CDA798BAF}">
      <dgm:prSet custT="1"/>
      <dgm:spPr/>
      <dgm:t>
        <a:bodyPr/>
        <a:lstStyle/>
        <a:p>
          <a:endParaRPr lang="es-PE" sz="1600" noProof="0"/>
        </a:p>
      </dgm:t>
    </dgm:pt>
    <dgm:pt modelId="{357AEA59-21F0-45F8-A04A-C6A6C8AF2562}" type="pres">
      <dgm:prSet presAssocID="{AA37C565-8227-47BE-938D-F0254EF29510}" presName="cycle" presStyleCnt="0">
        <dgm:presLayoutVars>
          <dgm:dir/>
          <dgm:resizeHandles val="exact"/>
        </dgm:presLayoutVars>
      </dgm:prSet>
      <dgm:spPr/>
      <dgm:t>
        <a:bodyPr/>
        <a:lstStyle/>
        <a:p>
          <a:endParaRPr lang="es-PE"/>
        </a:p>
      </dgm:t>
    </dgm:pt>
    <dgm:pt modelId="{8D88EC16-041F-468E-A4EE-B0C17C298D88}" type="pres">
      <dgm:prSet presAssocID="{2D629D79-084D-4FF9-8DF9-08F54FFF92DE}" presName="node" presStyleLbl="node1" presStyleIdx="0" presStyleCnt="5">
        <dgm:presLayoutVars>
          <dgm:bulletEnabled val="1"/>
        </dgm:presLayoutVars>
      </dgm:prSet>
      <dgm:spPr/>
      <dgm:t>
        <a:bodyPr/>
        <a:lstStyle/>
        <a:p>
          <a:endParaRPr lang="es-PE"/>
        </a:p>
      </dgm:t>
    </dgm:pt>
    <dgm:pt modelId="{CED54BA0-F15B-4184-B79E-B8D2EC41BDAD}" type="pres">
      <dgm:prSet presAssocID="{899BA343-E663-4062-B766-D4AB02F4C39C}" presName="sibTrans" presStyleLbl="sibTrans2D1" presStyleIdx="0" presStyleCnt="5"/>
      <dgm:spPr/>
      <dgm:t>
        <a:bodyPr/>
        <a:lstStyle/>
        <a:p>
          <a:endParaRPr lang="es-PE"/>
        </a:p>
      </dgm:t>
    </dgm:pt>
    <dgm:pt modelId="{DB7A3A1A-810F-4459-AD3E-971F11602EE1}" type="pres">
      <dgm:prSet presAssocID="{899BA343-E663-4062-B766-D4AB02F4C39C}" presName="connectorText" presStyleLbl="sibTrans2D1" presStyleIdx="0" presStyleCnt="5"/>
      <dgm:spPr/>
      <dgm:t>
        <a:bodyPr/>
        <a:lstStyle/>
        <a:p>
          <a:endParaRPr lang="es-PE"/>
        </a:p>
      </dgm:t>
    </dgm:pt>
    <dgm:pt modelId="{2CCF0EC0-5E87-4702-9012-7254A3821684}" type="pres">
      <dgm:prSet presAssocID="{9768ADBD-E274-445C-8DCD-B40B42EBD27B}" presName="node" presStyleLbl="node1" presStyleIdx="1" presStyleCnt="5">
        <dgm:presLayoutVars>
          <dgm:bulletEnabled val="1"/>
        </dgm:presLayoutVars>
      </dgm:prSet>
      <dgm:spPr/>
      <dgm:t>
        <a:bodyPr/>
        <a:lstStyle/>
        <a:p>
          <a:endParaRPr lang="es-PE"/>
        </a:p>
      </dgm:t>
    </dgm:pt>
    <dgm:pt modelId="{DCE9FE20-3966-495F-9530-23A38286FCDB}" type="pres">
      <dgm:prSet presAssocID="{E43FB99E-5163-4102-8C51-726D611F747C}" presName="sibTrans" presStyleLbl="sibTrans2D1" presStyleIdx="1" presStyleCnt="5"/>
      <dgm:spPr/>
      <dgm:t>
        <a:bodyPr/>
        <a:lstStyle/>
        <a:p>
          <a:endParaRPr lang="es-PE"/>
        </a:p>
      </dgm:t>
    </dgm:pt>
    <dgm:pt modelId="{F30247C7-152E-4FDC-9646-BB20CCC1E8C7}" type="pres">
      <dgm:prSet presAssocID="{E43FB99E-5163-4102-8C51-726D611F747C}" presName="connectorText" presStyleLbl="sibTrans2D1" presStyleIdx="1" presStyleCnt="5"/>
      <dgm:spPr/>
      <dgm:t>
        <a:bodyPr/>
        <a:lstStyle/>
        <a:p>
          <a:endParaRPr lang="es-PE"/>
        </a:p>
      </dgm:t>
    </dgm:pt>
    <dgm:pt modelId="{FB6A06C4-A2A0-4F93-829D-27E882A8B839}" type="pres">
      <dgm:prSet presAssocID="{76A1EA92-51E5-49EB-A181-D50B98697B05}" presName="node" presStyleLbl="node1" presStyleIdx="2" presStyleCnt="5">
        <dgm:presLayoutVars>
          <dgm:bulletEnabled val="1"/>
        </dgm:presLayoutVars>
      </dgm:prSet>
      <dgm:spPr/>
      <dgm:t>
        <a:bodyPr/>
        <a:lstStyle/>
        <a:p>
          <a:endParaRPr lang="es-PE"/>
        </a:p>
      </dgm:t>
    </dgm:pt>
    <dgm:pt modelId="{F75A18FD-DF04-47F0-8AE8-A3F3E3B7ADA9}" type="pres">
      <dgm:prSet presAssocID="{9E4C12CE-879A-4AB8-B6B2-D13C4FC29454}" presName="sibTrans" presStyleLbl="sibTrans2D1" presStyleIdx="2" presStyleCnt="5"/>
      <dgm:spPr/>
      <dgm:t>
        <a:bodyPr/>
        <a:lstStyle/>
        <a:p>
          <a:endParaRPr lang="es-PE"/>
        </a:p>
      </dgm:t>
    </dgm:pt>
    <dgm:pt modelId="{5D06DDED-AB1D-4844-98C0-F17BCAF7D19F}" type="pres">
      <dgm:prSet presAssocID="{9E4C12CE-879A-4AB8-B6B2-D13C4FC29454}" presName="connectorText" presStyleLbl="sibTrans2D1" presStyleIdx="2" presStyleCnt="5"/>
      <dgm:spPr/>
      <dgm:t>
        <a:bodyPr/>
        <a:lstStyle/>
        <a:p>
          <a:endParaRPr lang="es-PE"/>
        </a:p>
      </dgm:t>
    </dgm:pt>
    <dgm:pt modelId="{9C286F3C-FAF2-4FCF-B113-145FCACE16AA}" type="pres">
      <dgm:prSet presAssocID="{7EB66F7D-EDF6-4CF9-8307-CDC396A315D2}" presName="node" presStyleLbl="node1" presStyleIdx="3" presStyleCnt="5">
        <dgm:presLayoutVars>
          <dgm:bulletEnabled val="1"/>
        </dgm:presLayoutVars>
      </dgm:prSet>
      <dgm:spPr/>
      <dgm:t>
        <a:bodyPr/>
        <a:lstStyle/>
        <a:p>
          <a:endParaRPr lang="es-PE"/>
        </a:p>
      </dgm:t>
    </dgm:pt>
    <dgm:pt modelId="{4B49315F-91DD-4CBB-BA8F-EFE63A088439}" type="pres">
      <dgm:prSet presAssocID="{3766CEFC-D74E-4FC6-B9BD-CE4F3847A8F1}" presName="sibTrans" presStyleLbl="sibTrans2D1" presStyleIdx="3" presStyleCnt="5"/>
      <dgm:spPr/>
      <dgm:t>
        <a:bodyPr/>
        <a:lstStyle/>
        <a:p>
          <a:endParaRPr lang="es-PE"/>
        </a:p>
      </dgm:t>
    </dgm:pt>
    <dgm:pt modelId="{B4DAEDC5-1010-434A-AA93-DB22F5A7CB1E}" type="pres">
      <dgm:prSet presAssocID="{3766CEFC-D74E-4FC6-B9BD-CE4F3847A8F1}" presName="connectorText" presStyleLbl="sibTrans2D1" presStyleIdx="3" presStyleCnt="5"/>
      <dgm:spPr/>
      <dgm:t>
        <a:bodyPr/>
        <a:lstStyle/>
        <a:p>
          <a:endParaRPr lang="es-PE"/>
        </a:p>
      </dgm:t>
    </dgm:pt>
    <dgm:pt modelId="{B4181A90-3A21-4F79-83DB-5F7E138E1000}" type="pres">
      <dgm:prSet presAssocID="{86434053-B40A-4DA1-AC86-B95A2468B2D6}" presName="node" presStyleLbl="node1" presStyleIdx="4" presStyleCnt="5">
        <dgm:presLayoutVars>
          <dgm:bulletEnabled val="1"/>
        </dgm:presLayoutVars>
      </dgm:prSet>
      <dgm:spPr/>
      <dgm:t>
        <a:bodyPr/>
        <a:lstStyle/>
        <a:p>
          <a:endParaRPr lang="es-PE"/>
        </a:p>
      </dgm:t>
    </dgm:pt>
    <dgm:pt modelId="{19C3351F-DE4C-4425-8FAE-716FD4A6218E}" type="pres">
      <dgm:prSet presAssocID="{17CA2C55-0354-4402-9601-202C7F5A5539}" presName="sibTrans" presStyleLbl="sibTrans2D1" presStyleIdx="4" presStyleCnt="5"/>
      <dgm:spPr/>
      <dgm:t>
        <a:bodyPr/>
        <a:lstStyle/>
        <a:p>
          <a:endParaRPr lang="es-PE"/>
        </a:p>
      </dgm:t>
    </dgm:pt>
    <dgm:pt modelId="{6552A34E-30A2-429F-881E-FE5C4BE2A18D}" type="pres">
      <dgm:prSet presAssocID="{17CA2C55-0354-4402-9601-202C7F5A5539}" presName="connectorText" presStyleLbl="sibTrans2D1" presStyleIdx="4" presStyleCnt="5"/>
      <dgm:spPr/>
      <dgm:t>
        <a:bodyPr/>
        <a:lstStyle/>
        <a:p>
          <a:endParaRPr lang="es-PE"/>
        </a:p>
      </dgm:t>
    </dgm:pt>
  </dgm:ptLst>
  <dgm:cxnLst>
    <dgm:cxn modelId="{DF27FA98-7CA1-4F3A-9D2A-28BB86C08A1F}" type="presOf" srcId="{7EB66F7D-EDF6-4CF9-8307-CDC396A315D2}" destId="{9C286F3C-FAF2-4FCF-B113-145FCACE16AA}" srcOrd="0" destOrd="0" presId="urn:microsoft.com/office/officeart/2005/8/layout/cycle2"/>
    <dgm:cxn modelId="{C3EFE9D5-356F-43BB-8855-ACD1EBA14763}" type="presOf" srcId="{899BA343-E663-4062-B766-D4AB02F4C39C}" destId="{DB7A3A1A-810F-4459-AD3E-971F11602EE1}" srcOrd="1" destOrd="0" presId="urn:microsoft.com/office/officeart/2005/8/layout/cycle2"/>
    <dgm:cxn modelId="{6FFB25DC-95F4-401F-9839-243525DDC9FC}" type="presOf" srcId="{9E4C12CE-879A-4AB8-B6B2-D13C4FC29454}" destId="{5D06DDED-AB1D-4844-98C0-F17BCAF7D19F}" srcOrd="1" destOrd="0" presId="urn:microsoft.com/office/officeart/2005/8/layout/cycle2"/>
    <dgm:cxn modelId="{D2517C94-D49C-40CF-8F01-BD012AEDACB4}" type="presOf" srcId="{AA37C565-8227-47BE-938D-F0254EF29510}" destId="{357AEA59-21F0-45F8-A04A-C6A6C8AF2562}" srcOrd="0" destOrd="0" presId="urn:microsoft.com/office/officeart/2005/8/layout/cycle2"/>
    <dgm:cxn modelId="{10FC8423-D70C-492B-B6FF-1F1F63130C82}" type="presOf" srcId="{3766CEFC-D74E-4FC6-B9BD-CE4F3847A8F1}" destId="{4B49315F-91DD-4CBB-BA8F-EFE63A088439}" srcOrd="0" destOrd="0" presId="urn:microsoft.com/office/officeart/2005/8/layout/cycle2"/>
    <dgm:cxn modelId="{37E6F1B8-6B3C-455E-A22B-87797D117EFD}" type="presOf" srcId="{E43FB99E-5163-4102-8C51-726D611F747C}" destId="{F30247C7-152E-4FDC-9646-BB20CCC1E8C7}" srcOrd="1" destOrd="0" presId="urn:microsoft.com/office/officeart/2005/8/layout/cycle2"/>
    <dgm:cxn modelId="{45E609DB-0B88-4C79-808F-C6DAAB46BF34}" type="presOf" srcId="{E43FB99E-5163-4102-8C51-726D611F747C}" destId="{DCE9FE20-3966-495F-9530-23A38286FCDB}" srcOrd="0" destOrd="0" presId="urn:microsoft.com/office/officeart/2005/8/layout/cycle2"/>
    <dgm:cxn modelId="{FAF39910-6301-4B2E-AD44-4E47E6F7C813}" srcId="{AA37C565-8227-47BE-938D-F0254EF29510}" destId="{86434053-B40A-4DA1-AC86-B95A2468B2D6}" srcOrd="4" destOrd="0" parTransId="{CC9DCF9E-D07A-4952-A019-8526313875CE}" sibTransId="{17CA2C55-0354-4402-9601-202C7F5A5539}"/>
    <dgm:cxn modelId="{1F2D3032-C3FD-4D8B-8952-050E3649D2B8}" type="presOf" srcId="{9E4C12CE-879A-4AB8-B6B2-D13C4FC29454}" destId="{F75A18FD-DF04-47F0-8AE8-A3F3E3B7ADA9}" srcOrd="0" destOrd="0" presId="urn:microsoft.com/office/officeart/2005/8/layout/cycle2"/>
    <dgm:cxn modelId="{118D518B-4E4B-4165-A5B9-7E7CDA798BAF}" srcId="{AA37C565-8227-47BE-938D-F0254EF29510}" destId="{76A1EA92-51E5-49EB-A181-D50B98697B05}" srcOrd="2" destOrd="0" parTransId="{3A80FFA8-4626-4D9F-869E-08D8049AE90B}" sibTransId="{9E4C12CE-879A-4AB8-B6B2-D13C4FC29454}"/>
    <dgm:cxn modelId="{9C5856E4-CA75-447E-B76A-6CB88C391DE8}" srcId="{AA37C565-8227-47BE-938D-F0254EF29510}" destId="{9768ADBD-E274-445C-8DCD-B40B42EBD27B}" srcOrd="1" destOrd="0" parTransId="{4AEA6F8B-1A64-45EC-93BD-3D31C0888883}" sibTransId="{E43FB99E-5163-4102-8C51-726D611F747C}"/>
    <dgm:cxn modelId="{9694F126-3ADB-43F5-85B1-5AB66EDBA53C}" srcId="{AA37C565-8227-47BE-938D-F0254EF29510}" destId="{2D629D79-084D-4FF9-8DF9-08F54FFF92DE}" srcOrd="0" destOrd="0" parTransId="{30A8A669-EA91-4A1E-9661-BB7D11EAB2EF}" sibTransId="{899BA343-E663-4062-B766-D4AB02F4C39C}"/>
    <dgm:cxn modelId="{F2AB151D-21B9-4D2B-A657-006D73F49BC8}" type="presOf" srcId="{9768ADBD-E274-445C-8DCD-B40B42EBD27B}" destId="{2CCF0EC0-5E87-4702-9012-7254A3821684}" srcOrd="0" destOrd="0" presId="urn:microsoft.com/office/officeart/2005/8/layout/cycle2"/>
    <dgm:cxn modelId="{4B86B7C8-E32E-4E93-BEB0-78CDA56678D2}" type="presOf" srcId="{76A1EA92-51E5-49EB-A181-D50B98697B05}" destId="{FB6A06C4-A2A0-4F93-829D-27E882A8B839}" srcOrd="0" destOrd="0" presId="urn:microsoft.com/office/officeart/2005/8/layout/cycle2"/>
    <dgm:cxn modelId="{D7A616E2-9700-4CBA-9BBE-43444D8A6564}" type="presOf" srcId="{17CA2C55-0354-4402-9601-202C7F5A5539}" destId="{6552A34E-30A2-429F-881E-FE5C4BE2A18D}" srcOrd="1" destOrd="0" presId="urn:microsoft.com/office/officeart/2005/8/layout/cycle2"/>
    <dgm:cxn modelId="{1089786B-FC8F-44D2-845E-383202AFE628}" type="presOf" srcId="{3766CEFC-D74E-4FC6-B9BD-CE4F3847A8F1}" destId="{B4DAEDC5-1010-434A-AA93-DB22F5A7CB1E}" srcOrd="1" destOrd="0" presId="urn:microsoft.com/office/officeart/2005/8/layout/cycle2"/>
    <dgm:cxn modelId="{9E7B1AD0-4B2E-401B-B82A-F21921E14474}" srcId="{AA37C565-8227-47BE-938D-F0254EF29510}" destId="{7EB66F7D-EDF6-4CF9-8307-CDC396A315D2}" srcOrd="3" destOrd="0" parTransId="{1C435CE0-1330-4C41-B432-980635612D78}" sibTransId="{3766CEFC-D74E-4FC6-B9BD-CE4F3847A8F1}"/>
    <dgm:cxn modelId="{D953A32C-4D27-4AB5-8837-349E35D4EC32}" type="presOf" srcId="{86434053-B40A-4DA1-AC86-B95A2468B2D6}" destId="{B4181A90-3A21-4F79-83DB-5F7E138E1000}" srcOrd="0" destOrd="0" presId="urn:microsoft.com/office/officeart/2005/8/layout/cycle2"/>
    <dgm:cxn modelId="{9476F479-5E75-4A48-B836-A1328D3E5B65}" type="presOf" srcId="{2D629D79-084D-4FF9-8DF9-08F54FFF92DE}" destId="{8D88EC16-041F-468E-A4EE-B0C17C298D88}" srcOrd="0" destOrd="0" presId="urn:microsoft.com/office/officeart/2005/8/layout/cycle2"/>
    <dgm:cxn modelId="{E4C3E423-9E5F-4380-80CE-AA5DD2EC4561}" type="presOf" srcId="{17CA2C55-0354-4402-9601-202C7F5A5539}" destId="{19C3351F-DE4C-4425-8FAE-716FD4A6218E}" srcOrd="0" destOrd="0" presId="urn:microsoft.com/office/officeart/2005/8/layout/cycle2"/>
    <dgm:cxn modelId="{D0BF1C5D-4AEE-4000-A73E-07FB007D1DD0}" type="presOf" srcId="{899BA343-E663-4062-B766-D4AB02F4C39C}" destId="{CED54BA0-F15B-4184-B79E-B8D2EC41BDAD}" srcOrd="0" destOrd="0" presId="urn:microsoft.com/office/officeart/2005/8/layout/cycle2"/>
    <dgm:cxn modelId="{CBC10EAA-8F0C-41E1-9278-C296B2586423}" type="presParOf" srcId="{357AEA59-21F0-45F8-A04A-C6A6C8AF2562}" destId="{8D88EC16-041F-468E-A4EE-B0C17C298D88}" srcOrd="0" destOrd="0" presId="urn:microsoft.com/office/officeart/2005/8/layout/cycle2"/>
    <dgm:cxn modelId="{FE7D04E3-1D3B-47AB-AD00-657B851C3C2E}" type="presParOf" srcId="{357AEA59-21F0-45F8-A04A-C6A6C8AF2562}" destId="{CED54BA0-F15B-4184-B79E-B8D2EC41BDAD}" srcOrd="1" destOrd="0" presId="urn:microsoft.com/office/officeart/2005/8/layout/cycle2"/>
    <dgm:cxn modelId="{62236F32-2446-45AC-8FBF-D4DEEFC7AD46}" type="presParOf" srcId="{CED54BA0-F15B-4184-B79E-B8D2EC41BDAD}" destId="{DB7A3A1A-810F-4459-AD3E-971F11602EE1}" srcOrd="0" destOrd="0" presId="urn:microsoft.com/office/officeart/2005/8/layout/cycle2"/>
    <dgm:cxn modelId="{D0F71636-1381-4F2B-BFDB-CF8F8FFB974B}" type="presParOf" srcId="{357AEA59-21F0-45F8-A04A-C6A6C8AF2562}" destId="{2CCF0EC0-5E87-4702-9012-7254A3821684}" srcOrd="2" destOrd="0" presId="urn:microsoft.com/office/officeart/2005/8/layout/cycle2"/>
    <dgm:cxn modelId="{B96A09DC-FCF1-4006-BF57-2626D5C5EA6A}" type="presParOf" srcId="{357AEA59-21F0-45F8-A04A-C6A6C8AF2562}" destId="{DCE9FE20-3966-495F-9530-23A38286FCDB}" srcOrd="3" destOrd="0" presId="urn:microsoft.com/office/officeart/2005/8/layout/cycle2"/>
    <dgm:cxn modelId="{4FE7BCC2-617F-4E13-AD7A-263999905523}" type="presParOf" srcId="{DCE9FE20-3966-495F-9530-23A38286FCDB}" destId="{F30247C7-152E-4FDC-9646-BB20CCC1E8C7}" srcOrd="0" destOrd="0" presId="urn:microsoft.com/office/officeart/2005/8/layout/cycle2"/>
    <dgm:cxn modelId="{B7E15F92-E9B7-49BE-AACA-8728FC4A43A7}" type="presParOf" srcId="{357AEA59-21F0-45F8-A04A-C6A6C8AF2562}" destId="{FB6A06C4-A2A0-4F93-829D-27E882A8B839}" srcOrd="4" destOrd="0" presId="urn:microsoft.com/office/officeart/2005/8/layout/cycle2"/>
    <dgm:cxn modelId="{19A5F47A-377C-407F-87C8-A187E156896E}" type="presParOf" srcId="{357AEA59-21F0-45F8-A04A-C6A6C8AF2562}" destId="{F75A18FD-DF04-47F0-8AE8-A3F3E3B7ADA9}" srcOrd="5" destOrd="0" presId="urn:microsoft.com/office/officeart/2005/8/layout/cycle2"/>
    <dgm:cxn modelId="{C02DC735-425C-4474-B359-AF4C25B290E7}" type="presParOf" srcId="{F75A18FD-DF04-47F0-8AE8-A3F3E3B7ADA9}" destId="{5D06DDED-AB1D-4844-98C0-F17BCAF7D19F}" srcOrd="0" destOrd="0" presId="urn:microsoft.com/office/officeart/2005/8/layout/cycle2"/>
    <dgm:cxn modelId="{85747B14-A232-4A8E-B488-EFAAFEB9934A}" type="presParOf" srcId="{357AEA59-21F0-45F8-A04A-C6A6C8AF2562}" destId="{9C286F3C-FAF2-4FCF-B113-145FCACE16AA}" srcOrd="6" destOrd="0" presId="urn:microsoft.com/office/officeart/2005/8/layout/cycle2"/>
    <dgm:cxn modelId="{723225F7-988E-412C-812D-E166E4888728}" type="presParOf" srcId="{357AEA59-21F0-45F8-A04A-C6A6C8AF2562}" destId="{4B49315F-91DD-4CBB-BA8F-EFE63A088439}" srcOrd="7" destOrd="0" presId="urn:microsoft.com/office/officeart/2005/8/layout/cycle2"/>
    <dgm:cxn modelId="{AE45BA31-FD50-490E-9026-969163431DFE}" type="presParOf" srcId="{4B49315F-91DD-4CBB-BA8F-EFE63A088439}" destId="{B4DAEDC5-1010-434A-AA93-DB22F5A7CB1E}" srcOrd="0" destOrd="0" presId="urn:microsoft.com/office/officeart/2005/8/layout/cycle2"/>
    <dgm:cxn modelId="{A26672BA-E94D-491F-B2DF-9DD01342E8C9}" type="presParOf" srcId="{357AEA59-21F0-45F8-A04A-C6A6C8AF2562}" destId="{B4181A90-3A21-4F79-83DB-5F7E138E1000}" srcOrd="8" destOrd="0" presId="urn:microsoft.com/office/officeart/2005/8/layout/cycle2"/>
    <dgm:cxn modelId="{99935B71-1C8E-40D2-9BD1-ED318B400416}" type="presParOf" srcId="{357AEA59-21F0-45F8-A04A-C6A6C8AF2562}" destId="{19C3351F-DE4C-4425-8FAE-716FD4A6218E}" srcOrd="9" destOrd="0" presId="urn:microsoft.com/office/officeart/2005/8/layout/cycle2"/>
    <dgm:cxn modelId="{8266B46E-4506-41EB-B55C-9CB871B6CB27}" type="presParOf" srcId="{19C3351F-DE4C-4425-8FAE-716FD4A6218E}" destId="{6552A34E-30A2-429F-881E-FE5C4BE2A18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EC16-041F-468E-A4EE-B0C17C298D88}">
      <dsp:nvSpPr>
        <dsp:cNvPr id="0" name=""/>
        <dsp:cNvSpPr/>
      </dsp:nvSpPr>
      <dsp:spPr>
        <a:xfrm>
          <a:off x="2435537" y="158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Tomar Deuda Técnica</a:t>
          </a:r>
          <a:endParaRPr lang="es-PE" sz="2000" kern="1200" noProof="0"/>
        </a:p>
      </dsp:txBody>
      <dsp:txXfrm>
        <a:off x="2671159" y="237206"/>
        <a:ext cx="1137681" cy="1137681"/>
      </dsp:txXfrm>
    </dsp:sp>
    <dsp:sp modelId="{CED54BA0-F15B-4184-B79E-B8D2EC41BDAD}">
      <dsp:nvSpPr>
        <dsp:cNvPr id="0" name=""/>
        <dsp:cNvSpPr/>
      </dsp:nvSpPr>
      <dsp:spPr>
        <a:xfrm rot="2160000">
          <a:off x="3993463" y="1237111"/>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4005698" y="1308058"/>
        <a:ext cx="298957" cy="325808"/>
      </dsp:txXfrm>
    </dsp:sp>
    <dsp:sp modelId="{2CCF0EC0-5E87-4702-9012-7254A3821684}">
      <dsp:nvSpPr>
        <dsp:cNvPr id="0" name=""/>
        <dsp:cNvSpPr/>
      </dsp:nvSpPr>
      <dsp:spPr>
        <a:xfrm>
          <a:off x="4389103"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No pagar Duda Técnica</a:t>
          </a:r>
          <a:endParaRPr lang="es-PE" sz="2000" kern="1200" noProof="0"/>
        </a:p>
      </dsp:txBody>
      <dsp:txXfrm>
        <a:off x="4624725" y="1656556"/>
        <a:ext cx="1137681" cy="1137681"/>
      </dsp:txXfrm>
    </dsp:sp>
    <dsp:sp modelId="{DCE9FE20-3966-495F-9530-23A38286FCDB}">
      <dsp:nvSpPr>
        <dsp:cNvPr id="0" name=""/>
        <dsp:cNvSpPr/>
      </dsp:nvSpPr>
      <dsp:spPr>
        <a:xfrm rot="6480000">
          <a:off x="4610662" y="3090672"/>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4694521" y="3138347"/>
        <a:ext cx="298957" cy="325808"/>
      </dsp:txXfrm>
    </dsp:sp>
    <dsp:sp modelId="{FB6A06C4-A2A0-4F93-829D-27E882A8B839}">
      <dsp:nvSpPr>
        <dsp:cNvPr id="0" name=""/>
        <dsp:cNvSpPr/>
      </dsp:nvSpPr>
      <dsp:spPr>
        <a:xfrm>
          <a:off x="3642907"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Acumula la Deuda</a:t>
          </a:r>
          <a:endParaRPr lang="es-PE" sz="2000" kern="1200" noProof="0" dirty="0"/>
        </a:p>
      </dsp:txBody>
      <dsp:txXfrm>
        <a:off x="3878529" y="3953111"/>
        <a:ext cx="1137681" cy="1137681"/>
      </dsp:txXfrm>
    </dsp:sp>
    <dsp:sp modelId="{F75A18FD-DF04-47F0-8AE8-A3F3E3B7ADA9}">
      <dsp:nvSpPr>
        <dsp:cNvPr id="0" name=""/>
        <dsp:cNvSpPr/>
      </dsp:nvSpPr>
      <dsp:spPr>
        <a:xfrm rot="10800000">
          <a:off x="3038546" y="4250446"/>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3166671" y="4359048"/>
        <a:ext cx="298957" cy="325808"/>
      </dsp:txXfrm>
    </dsp:sp>
    <dsp:sp modelId="{9C286F3C-FAF2-4FCF-B113-145FCACE16AA}">
      <dsp:nvSpPr>
        <dsp:cNvPr id="0" name=""/>
        <dsp:cNvSpPr/>
      </dsp:nvSpPr>
      <dsp:spPr>
        <a:xfrm>
          <a:off x="1228166"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Disminuye Velocidad Equipo</a:t>
          </a:r>
          <a:endParaRPr lang="es-PE" sz="2000" kern="1200" noProof="0" dirty="0"/>
        </a:p>
      </dsp:txBody>
      <dsp:txXfrm>
        <a:off x="1463788" y="3953111"/>
        <a:ext cx="1137681" cy="1137681"/>
      </dsp:txXfrm>
    </dsp:sp>
    <dsp:sp modelId="{4B49315F-91DD-4CBB-BA8F-EFE63A088439}">
      <dsp:nvSpPr>
        <dsp:cNvPr id="0" name=""/>
        <dsp:cNvSpPr/>
      </dsp:nvSpPr>
      <dsp:spPr>
        <a:xfrm rot="15120000">
          <a:off x="1449725" y="3113664"/>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1533584" y="3283193"/>
        <a:ext cx="298957" cy="325808"/>
      </dsp:txXfrm>
    </dsp:sp>
    <dsp:sp modelId="{B4181A90-3A21-4F79-83DB-5F7E138E1000}">
      <dsp:nvSpPr>
        <dsp:cNvPr id="0" name=""/>
        <dsp:cNvSpPr/>
      </dsp:nvSpPr>
      <dsp:spPr>
        <a:xfrm>
          <a:off x="481970"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(Más)</a:t>
          </a:r>
          <a:br>
            <a:rPr lang="es-PE" sz="2000" kern="1200" noProof="0" dirty="0" smtClean="0"/>
          </a:br>
          <a:r>
            <a:rPr lang="es-PE" sz="2000" kern="1200" noProof="0" dirty="0" smtClean="0"/>
            <a:t>Incesante Presión.</a:t>
          </a:r>
          <a:endParaRPr lang="es-PE" sz="2000" kern="1200" noProof="0" dirty="0"/>
        </a:p>
      </dsp:txBody>
      <dsp:txXfrm>
        <a:off x="717592" y="1656556"/>
        <a:ext cx="1137681" cy="1137681"/>
      </dsp:txXfrm>
    </dsp:sp>
    <dsp:sp modelId="{19C3351F-DE4C-4425-8FAE-716FD4A6218E}">
      <dsp:nvSpPr>
        <dsp:cNvPr id="0" name=""/>
        <dsp:cNvSpPr/>
      </dsp:nvSpPr>
      <dsp:spPr>
        <a:xfrm rot="19440000">
          <a:off x="2039896" y="1251320"/>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2052131" y="1397577"/>
        <a:ext cx="298957" cy="325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AC893-EE9B-4D01-BB90-0CB36FFE22ED}">
      <dsp:nvSpPr>
        <dsp:cNvPr id="0" name=""/>
        <dsp:cNvSpPr/>
      </dsp:nvSpPr>
      <dsp:spPr>
        <a:xfrm>
          <a:off x="3206" y="16090"/>
          <a:ext cx="1816742" cy="7266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a:t>
          </a:r>
          <a:br>
            <a:rPr lang="es-PE" sz="2000" b="1" kern="1200" dirty="0" smtClean="0"/>
          </a:br>
          <a:r>
            <a:rPr lang="es-PE" sz="2000" b="1" kern="1200" dirty="0" smtClean="0"/>
            <a:t>Refactoring</a:t>
          </a:r>
          <a:endParaRPr lang="es-PE" sz="2000" b="1" kern="1200" dirty="0"/>
        </a:p>
      </dsp:txBody>
      <dsp:txXfrm>
        <a:off x="3206" y="16090"/>
        <a:ext cx="1635068" cy="726697"/>
      </dsp:txXfrm>
    </dsp:sp>
    <dsp:sp modelId="{B5F9542A-6098-4FB8-BB83-B5125E571D9D}">
      <dsp:nvSpPr>
        <dsp:cNvPr id="0" name=""/>
        <dsp:cNvSpPr/>
      </dsp:nvSpPr>
      <dsp:spPr>
        <a:xfrm>
          <a:off x="1456600"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1819949" y="16090"/>
        <a:ext cx="1090045" cy="726697"/>
      </dsp:txXfrm>
    </dsp:sp>
    <dsp:sp modelId="{601A0D37-4256-4B03-929F-B3C0F426A913}">
      <dsp:nvSpPr>
        <dsp:cNvPr id="0" name=""/>
        <dsp:cNvSpPr/>
      </dsp:nvSpPr>
      <dsp:spPr>
        <a:xfrm>
          <a:off x="2909995" y="16090"/>
          <a:ext cx="2172896"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Refactoring</a:t>
          </a:r>
          <a:endParaRPr lang="es-PE" sz="2000" b="1" kern="1200" dirty="0"/>
        </a:p>
      </dsp:txBody>
      <dsp:txXfrm>
        <a:off x="3273344" y="16090"/>
        <a:ext cx="1446199" cy="726697"/>
      </dsp:txXfrm>
    </dsp:sp>
    <dsp:sp modelId="{28010DC8-3136-49BC-9983-7489D855A8B1}">
      <dsp:nvSpPr>
        <dsp:cNvPr id="0" name=""/>
        <dsp:cNvSpPr/>
      </dsp:nvSpPr>
      <dsp:spPr>
        <a:xfrm>
          <a:off x="4719543"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5082892" y="16090"/>
        <a:ext cx="1090045" cy="726697"/>
      </dsp:txXfrm>
    </dsp:sp>
    <dsp:sp modelId="{1DD64DFB-8EE0-41B5-B8F9-3F2D3C1A3C58}">
      <dsp:nvSpPr>
        <dsp:cNvPr id="0" name=""/>
        <dsp:cNvSpPr/>
      </dsp:nvSpPr>
      <dsp:spPr>
        <a:xfrm>
          <a:off x="6172937"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a:t>
          </a:r>
          <a:endParaRPr lang="es-PE" sz="2000" b="1" kern="1200" dirty="0"/>
        </a:p>
      </dsp:txBody>
      <dsp:txXfrm>
        <a:off x="6536286" y="16090"/>
        <a:ext cx="1090045" cy="72669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03/06/2013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err="1" smtClean="0">
                <a:latin typeface="Arial" pitchFamily="34" charset="0"/>
                <a:cs typeface="Arial" pitchFamily="34" charset="0"/>
              </a:rPr>
              <a:t>Warnings</a:t>
            </a:r>
            <a:r>
              <a:rPr lang="es-PE" sz="1200" dirty="0" smtClean="0">
                <a:latin typeface="Arial" pitchFamily="34" charset="0"/>
                <a:cs typeface="Arial" pitchFamily="34" charset="0"/>
              </a:rPr>
              <a:t> </a:t>
            </a:r>
            <a:r>
              <a:rPr lang="es-PE" sz="1200" dirty="0" err="1" smtClean="0">
                <a:latin typeface="Arial" pitchFamily="34" charset="0"/>
                <a:cs typeface="Arial" pitchFamily="34" charset="0"/>
              </a:rPr>
              <a:t>about</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potential</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problems</a:t>
            </a:r>
            <a:r>
              <a:rPr lang="es-PE" sz="1200" baseline="0" dirty="0" smtClean="0">
                <a:latin typeface="Arial" pitchFamily="34" charset="0"/>
                <a:cs typeface="Arial" pitchFamily="34" charset="0"/>
              </a:rPr>
              <a:t> in </a:t>
            </a:r>
            <a:r>
              <a:rPr lang="es-PE" sz="1200" baseline="0" dirty="0" err="1" smtClean="0">
                <a:latin typeface="Arial" pitchFamily="34" charset="0"/>
                <a:cs typeface="Arial" pitchFamily="34" charset="0"/>
              </a:rPr>
              <a:t>code</a:t>
            </a:r>
            <a:r>
              <a:rPr lang="es-PE" sz="1200" baseline="0" smtClean="0">
                <a:latin typeface="Arial" pitchFamily="34" charset="0"/>
                <a:cs typeface="Arial" pitchFamily="34" charset="0"/>
              </a:rPr>
              <a:t>.</a:t>
            </a:r>
            <a:endParaRPr lang="es-PE" sz="1200" dirty="0" smtClean="0">
              <a:latin typeface="Arial" pitchFamily="34" charset="0"/>
              <a:cs typeface="Arial" pitchFamily="34" charset="0"/>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n-US" dirty="0" smtClean="0"/>
              <a:t>No</a:t>
            </a:r>
            <a:r>
              <a:rPr lang="en-US" baseline="0" dirty="0" smtClean="0"/>
              <a:t> </a:t>
            </a:r>
            <a:r>
              <a:rPr lang="en-US" baseline="0" dirty="0" err="1" smtClean="0"/>
              <a:t>buscar</a:t>
            </a:r>
            <a:r>
              <a:rPr lang="en-US" baseline="0" dirty="0" smtClean="0"/>
              <a:t> Dead Code y </a:t>
            </a:r>
            <a:r>
              <a:rPr lang="en-US" baseline="0" dirty="0" err="1" smtClean="0"/>
              <a:t>opcionalmente</a:t>
            </a:r>
            <a:r>
              <a:rPr lang="en-US" baseline="0" dirty="0" smtClean="0"/>
              <a:t> Speculative Generality </a:t>
            </a:r>
          </a:p>
          <a:p>
            <a:pPr marL="171450" indent="-171450">
              <a:buFontTx/>
              <a:buChar char="-"/>
            </a:pPr>
            <a:r>
              <a:rPr lang="en-US" baseline="0" dirty="0" smtClean="0"/>
              <a:t>No hay </a:t>
            </a:r>
            <a:r>
              <a:rPr lang="en-US" baseline="0" dirty="0" err="1" smtClean="0"/>
              <a:t>ejemplos</a:t>
            </a:r>
            <a:r>
              <a:rPr lang="en-US" baseline="0" dirty="0" smtClean="0"/>
              <a:t> </a:t>
            </a:r>
            <a:r>
              <a:rPr lang="en-US" baseline="0" dirty="0" err="1" smtClean="0"/>
              <a:t>para</a:t>
            </a:r>
            <a:r>
              <a:rPr lang="en-US" baseline="0" dirty="0" smtClean="0"/>
              <a:t> </a:t>
            </a:r>
            <a:r>
              <a:rPr lang="en-US" baseline="0" smtClean="0"/>
              <a:t>Shotgun Surgery</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Qué es?</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Por qué tendríamos </a:t>
            </a:r>
            <a:r>
              <a:rPr lang="es-PE" sz="1200" baseline="0" dirty="0" err="1" smtClean="0"/>
              <a:t>tendríamos</a:t>
            </a:r>
            <a:r>
              <a:rPr lang="es-PE" sz="1200" baseline="0" dirty="0" smtClean="0"/>
              <a:t> que tomar una deuda técnica, qué beneficios nos da?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Pero si nos da tantos beneficios, </a:t>
            </a:r>
            <a:r>
              <a:rPr lang="es-PE" sz="1200" baseline="0" dirty="0" err="1" smtClean="0"/>
              <a:t>xq</a:t>
            </a:r>
            <a:r>
              <a:rPr lang="es-PE" sz="1200" baseline="0" dirty="0" smtClean="0"/>
              <a:t> no siempre tomamos una deuda técnica, cuales son los problemas?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Obligaciones que una organización toma cuando disminuye consciente o inconscientemente la calidad interna del producto para satisfacer metas a corto plazo pero que son perjudiciales a largo plazo.</a:t>
            </a:r>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r>
              <a:rPr lang="en-US" dirty="0" err="1" smtClean="0"/>
              <a:t>Es</a:t>
            </a:r>
            <a:r>
              <a:rPr lang="en-US" baseline="0" dirty="0" smtClean="0"/>
              <a:t> </a:t>
            </a:r>
            <a:r>
              <a:rPr lang="en-US" baseline="0" dirty="0" err="1" smtClean="0"/>
              <a:t>diferente</a:t>
            </a:r>
            <a:r>
              <a:rPr lang="en-US" baseline="0" dirty="0" smtClean="0"/>
              <a:t> de la </a:t>
            </a:r>
            <a:r>
              <a:rPr lang="en-US" baseline="0" dirty="0" err="1" smtClean="0"/>
              <a:t>deuda</a:t>
            </a:r>
            <a:r>
              <a:rPr lang="en-US" baseline="0" dirty="0" smtClean="0"/>
              <a:t> </a:t>
            </a:r>
            <a:r>
              <a:rPr lang="en-US" baseline="0" dirty="0" err="1" smtClean="0"/>
              <a:t>financiera</a:t>
            </a:r>
            <a:r>
              <a:rPr lang="en-US" baseline="0" dirty="0" smtClean="0"/>
              <a:t> </a:t>
            </a:r>
            <a:r>
              <a:rPr lang="en-US" baseline="0" dirty="0" err="1" smtClean="0"/>
              <a:t>xq</a:t>
            </a:r>
            <a:r>
              <a:rPr lang="en-US" baseline="0" dirty="0" smtClean="0"/>
              <a:t> </a:t>
            </a:r>
            <a:r>
              <a:rPr lang="en-US" baseline="0" dirty="0" err="1" smtClean="0"/>
              <a:t>también</a:t>
            </a:r>
            <a:r>
              <a:rPr lang="en-US" baseline="0" dirty="0" smtClean="0"/>
              <a:t> se produce </a:t>
            </a:r>
            <a:r>
              <a:rPr lang="en-US" baseline="0" dirty="0" err="1" smtClean="0"/>
              <a:t>inconsientemente</a:t>
            </a:r>
            <a:r>
              <a:rPr lang="en-US" baseline="0" dirty="0" smtClean="0"/>
              <a:t>.</a:t>
            </a:r>
          </a:p>
          <a:p>
            <a:endParaRPr lang="en-US" baseline="0" dirty="0" smtClean="0"/>
          </a:p>
          <a:p>
            <a:r>
              <a:rPr lang="en-US" baseline="0" dirty="0" err="1" smtClean="0"/>
              <a:t>Es</a:t>
            </a:r>
            <a:r>
              <a:rPr lang="en-US" baseline="0" dirty="0" smtClean="0"/>
              <a:t> </a:t>
            </a:r>
            <a:r>
              <a:rPr lang="en-US" baseline="0" dirty="0" err="1" smtClean="0"/>
              <a:t>una</a:t>
            </a:r>
            <a:r>
              <a:rPr lang="en-US" baseline="0" dirty="0" smtClean="0"/>
              <a:t> </a:t>
            </a:r>
            <a:r>
              <a:rPr lang="en-US" baseline="0" dirty="0" err="1" smtClean="0"/>
              <a:t>metáfora</a:t>
            </a:r>
            <a:r>
              <a:rPr lang="en-US" baseline="0" dirty="0" smtClean="0"/>
              <a:t> </a:t>
            </a:r>
            <a:r>
              <a:rPr lang="en-US" baseline="0" dirty="0" err="1" smtClean="0"/>
              <a:t>muy</a:t>
            </a:r>
            <a:r>
              <a:rPr lang="en-US" baseline="0" dirty="0" smtClean="0"/>
              <a:t> </a:t>
            </a:r>
            <a:r>
              <a:rPr lang="en-US" baseline="0" dirty="0" err="1" smtClean="0"/>
              <a:t>poderosa</a:t>
            </a:r>
            <a:r>
              <a:rPr lang="en-US" baseline="0" dirty="0" smtClean="0"/>
              <a:t> </a:t>
            </a:r>
            <a:r>
              <a:rPr lang="en-US" baseline="0" dirty="0" err="1" smtClean="0"/>
              <a:t>xq</a:t>
            </a:r>
            <a:r>
              <a:rPr lang="en-US" baseline="0" dirty="0" smtClean="0"/>
              <a:t> </a:t>
            </a:r>
            <a:r>
              <a:rPr lang="en-US" baseline="0" dirty="0" err="1" smtClean="0"/>
              <a:t>para</a:t>
            </a:r>
            <a:r>
              <a:rPr lang="en-US" baseline="0" dirty="0" smtClean="0"/>
              <a:t> </a:t>
            </a:r>
            <a:r>
              <a:rPr lang="en-US" baseline="0" dirty="0" err="1" smtClean="0"/>
              <a:t>hacer</a:t>
            </a:r>
            <a:r>
              <a:rPr lang="en-US" baseline="0" dirty="0" smtClean="0"/>
              <a:t> </a:t>
            </a:r>
            <a:r>
              <a:rPr lang="en-US" baseline="0" dirty="0" err="1" smtClean="0"/>
              <a:t>entender</a:t>
            </a:r>
            <a:r>
              <a:rPr lang="en-US" baseline="0" dirty="0" smtClean="0"/>
              <a:t> a </a:t>
            </a:r>
            <a:r>
              <a:rPr lang="en-US" baseline="0" dirty="0" err="1" smtClean="0"/>
              <a:t>las</a:t>
            </a:r>
            <a:r>
              <a:rPr lang="en-US" baseline="0" dirty="0" smtClean="0"/>
              <a:t> personas no </a:t>
            </a:r>
            <a:r>
              <a:rPr lang="en-US" baseline="0" dirty="0" err="1" smtClean="0"/>
              <a:t>técnicas</a:t>
            </a:r>
            <a:r>
              <a:rPr lang="en-US" baseline="0" dirty="0" smtClean="0"/>
              <a:t> </a:t>
            </a:r>
            <a:r>
              <a:rPr lang="en-US" baseline="0" dirty="0" err="1" smtClean="0"/>
              <a:t>acerca</a:t>
            </a:r>
            <a:r>
              <a:rPr lang="en-US" baseline="0" dirty="0" smtClean="0"/>
              <a:t> de los </a:t>
            </a:r>
            <a:r>
              <a:rPr lang="en-US" baseline="0" dirty="0" err="1" smtClean="0"/>
              <a:t>problemas</a:t>
            </a:r>
            <a:r>
              <a:rPr lang="en-US" baseline="0" dirty="0" smtClean="0"/>
              <a:t> </a:t>
            </a:r>
            <a:r>
              <a:rPr lang="en-US" baseline="0" dirty="0" err="1" smtClean="0"/>
              <a:t>cuando</a:t>
            </a:r>
            <a:r>
              <a:rPr lang="en-US" baseline="0" dirty="0" smtClean="0"/>
              <a:t> se </a:t>
            </a:r>
            <a:r>
              <a:rPr lang="en-US" baseline="0" dirty="0" err="1" smtClean="0"/>
              <a:t>acumulan</a:t>
            </a:r>
            <a:r>
              <a:rPr lang="en-US" baseline="0" dirty="0" smtClean="0"/>
              <a:t> </a:t>
            </a:r>
            <a:r>
              <a:rPr lang="en-US" baseline="0" dirty="0" err="1" smtClean="0"/>
              <a:t>problemas</a:t>
            </a:r>
            <a:r>
              <a:rPr lang="en-US" baseline="0" dirty="0" smtClean="0"/>
              <a:t> en el </a:t>
            </a:r>
            <a:r>
              <a:rPr lang="en-US" baseline="0" dirty="0" err="1" smtClean="0"/>
              <a:t>dise</a:t>
            </a:r>
            <a:r>
              <a:rPr lang="es-PE" baseline="0" dirty="0" err="1" smtClean="0"/>
              <a:t>ño</a:t>
            </a:r>
            <a:r>
              <a:rPr lang="en-US" baseline="0" dirty="0" smtClean="0"/>
              <a:t>.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ellos</a:t>
            </a:r>
            <a:r>
              <a:rPr lang="en-US" baseline="0" dirty="0" smtClean="0"/>
              <a:t> </a:t>
            </a:r>
            <a:r>
              <a:rPr lang="en-US" baseline="0" dirty="0" err="1" smtClean="0"/>
              <a:t>hablan</a:t>
            </a:r>
            <a:r>
              <a:rPr lang="en-US" baseline="0" dirty="0" smtClean="0"/>
              <a:t> en </a:t>
            </a:r>
            <a:r>
              <a:rPr lang="en-US" baseline="0" dirty="0" err="1" smtClean="0"/>
              <a:t>términos</a:t>
            </a:r>
            <a:r>
              <a:rPr lang="en-US" baseline="0" dirty="0" smtClean="0"/>
              <a:t> de </a:t>
            </a:r>
            <a:r>
              <a:rPr lang="en-US" baseline="0" dirty="0" err="1" smtClean="0"/>
              <a:t>dinero</a:t>
            </a:r>
            <a:r>
              <a:rPr lang="en-US" baseline="0" dirty="0" smtClean="0"/>
              <a:t>.</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Responder de manera muy lenta ante nuevas funcionalidades o cambios.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Número elevado de errores en post producción.</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Dificultad para incorporar nuevos recursos  y rotación de empleados.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Incapacidad de predecir o estimar algo sobre la aplicación. </a:t>
            </a:r>
          </a:p>
          <a:p>
            <a:pPr marL="0" indent="0">
              <a:buFontTx/>
              <a:buNone/>
            </a:pPr>
            <a:endParaRPr lang="es-PE" sz="1200" dirty="0" smtClean="0"/>
          </a:p>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"Technical Debt, Code 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¿Por qué esta metáfora es particularmente importante</a:t>
            </a:r>
            <a:r>
              <a:rPr lang="en-US" dirty="0" smtClean="0">
                <a:solidFill>
                  <a:srgbClr val="009A46"/>
                </a:solidFill>
              </a:rPr>
              <a:t>?</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Mantén la Deuda Técnica </a:t>
            </a:r>
            <a:br>
              <a:rPr lang="es-PE" dirty="0" smtClean="0">
                <a:solidFill>
                  <a:srgbClr val="009A46"/>
                </a:solidFill>
              </a:rPr>
            </a:br>
            <a:r>
              <a:rPr lang="es-PE" dirty="0" smtClean="0">
                <a:solidFill>
                  <a:srgbClr val="009A46"/>
                </a:solidFill>
              </a:rPr>
              <a:t>Bajo Control</a:t>
            </a:r>
            <a:endParaRPr lang="es-ES" dirty="0">
              <a:solidFill>
                <a:srgbClr val="009A46"/>
              </a:solidFill>
            </a:endParaRPr>
          </a:p>
        </p:txBody>
      </p:sp>
      <p:sp>
        <p:nvSpPr>
          <p:cNvPr id="5" name="4 CuadroTexto"/>
          <p:cNvSpPr txBox="1"/>
          <p:nvPr/>
        </p:nvSpPr>
        <p:spPr>
          <a:xfrm>
            <a:off x="1043608" y="1620664"/>
            <a:ext cx="7272807" cy="4616648"/>
          </a:xfrm>
          <a:prstGeom prst="rect">
            <a:avLst/>
          </a:prstGeom>
          <a:noFill/>
        </p:spPr>
        <p:txBody>
          <a:bodyPr wrap="square" rtlCol="0">
            <a:spAutoFit/>
          </a:bodyPr>
          <a:lstStyle/>
          <a:p>
            <a:pPr marL="342900" indent="-342900">
              <a:lnSpc>
                <a:spcPct val="150000"/>
              </a:lnSpc>
              <a:buFont typeface="Arial" pitchFamily="34" charset="0"/>
              <a:buChar char="•"/>
            </a:pPr>
            <a:r>
              <a:rPr lang="en-US" sz="2800" dirty="0" smtClean="0"/>
              <a:t>Code / Design Reviews</a:t>
            </a:r>
          </a:p>
          <a:p>
            <a:pPr marL="342900" indent="-342900">
              <a:lnSpc>
                <a:spcPct val="150000"/>
              </a:lnSpc>
              <a:buFont typeface="Arial" pitchFamily="34" charset="0"/>
              <a:buChar char="•"/>
            </a:pPr>
            <a:r>
              <a:rPr lang="en-US" sz="2800" dirty="0" smtClean="0"/>
              <a:t>Frequent Refactoring</a:t>
            </a:r>
          </a:p>
          <a:p>
            <a:pPr marL="342900" indent="-342900">
              <a:lnSpc>
                <a:spcPct val="150000"/>
              </a:lnSpc>
              <a:buFont typeface="Arial" pitchFamily="34" charset="0"/>
              <a:buChar char="•"/>
            </a:pPr>
            <a:r>
              <a:rPr lang="en-US" sz="2800" dirty="0" smtClean="0"/>
              <a:t>Test Automation</a:t>
            </a:r>
          </a:p>
          <a:p>
            <a:pPr marL="342900" indent="-342900">
              <a:lnSpc>
                <a:spcPct val="150000"/>
              </a:lnSpc>
              <a:buFont typeface="Arial" pitchFamily="34" charset="0"/>
              <a:buChar char="•"/>
            </a:pPr>
            <a:r>
              <a:rPr lang="en-US" sz="2800" dirty="0"/>
              <a:t>Quality </a:t>
            </a:r>
            <a:r>
              <a:rPr lang="en-US" sz="2800" dirty="0" smtClean="0"/>
              <a:t>Metrics</a:t>
            </a:r>
          </a:p>
          <a:p>
            <a:pPr marL="342900" indent="-342900">
              <a:lnSpc>
                <a:spcPct val="150000"/>
              </a:lnSpc>
              <a:buFont typeface="Arial" pitchFamily="34" charset="0"/>
              <a:buChar char="•"/>
            </a:pPr>
            <a:r>
              <a:rPr lang="en-US" sz="2800" dirty="0" smtClean="0"/>
              <a:t>Continuous Integration / Delivery</a:t>
            </a:r>
          </a:p>
          <a:p>
            <a:pPr marL="342900" indent="-342900">
              <a:lnSpc>
                <a:spcPct val="150000"/>
              </a:lnSpc>
              <a:buFont typeface="Arial" pitchFamily="34" charset="0"/>
              <a:buChar char="•"/>
            </a:pPr>
            <a:r>
              <a:rPr lang="en-US" sz="2800" dirty="0" smtClean="0"/>
              <a:t>Done Definition</a:t>
            </a:r>
          </a:p>
          <a:p>
            <a:pPr>
              <a:lnSpc>
                <a:spcPct val="150000"/>
              </a:lnSpc>
            </a:pPr>
            <a:r>
              <a:rPr lang="en-US" sz="2800" dirty="0" smtClean="0"/>
              <a:t>… … … …</a:t>
            </a:r>
          </a:p>
        </p:txBody>
      </p:sp>
    </p:spTree>
    <p:extLst>
      <p:ext uri="{BB962C8B-B14F-4D97-AF65-F5344CB8AC3E}">
        <p14:creationId xmlns:p14="http://schemas.microsoft.com/office/powerpoint/2010/main" val="365425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Code</a:t>
            </a:r>
            <a:r>
              <a:rPr lang="es-PE" sz="7200" b="1" dirty="0" smtClean="0"/>
              <a:t> </a:t>
            </a:r>
            <a:r>
              <a:rPr lang="es-PE" sz="7200" b="1" dirty="0" err="1" smtClean="0"/>
              <a:t>Smells</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248605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Smells</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parejas, explicarse mutuamente el </a:t>
            </a:r>
            <a:r>
              <a:rPr lang="es-PE" sz="2400" dirty="0" err="1"/>
              <a:t>S</a:t>
            </a:r>
            <a:r>
              <a:rPr lang="es-PE" sz="2400" dirty="0" err="1" smtClean="0"/>
              <a:t>mell</a:t>
            </a:r>
            <a:r>
              <a:rPr lang="es-PE" sz="2400" dirty="0" smtClean="0"/>
              <a:t> </a:t>
            </a:r>
            <a:r>
              <a:rPr lang="es-PE" sz="2400" dirty="0"/>
              <a:t>y discutir sobre los puntos anteriores</a:t>
            </a:r>
            <a:r>
              <a:rPr lang="es-PE" sz="2400" dirty="0" smtClean="0"/>
              <a:t>.</a:t>
            </a:r>
            <a:endParaRPr lang="es-PE" sz="2400" dirty="0"/>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grupos, cada pareja explica sus </a:t>
            </a:r>
            <a:r>
              <a:rPr lang="es-PE" sz="2400" dirty="0" err="1" smtClean="0"/>
              <a:t>Smells</a:t>
            </a:r>
            <a:r>
              <a:rPr lang="es-PE" sz="2400" dirty="0" smtClean="0"/>
              <a:t> </a:t>
            </a:r>
            <a:r>
              <a:rPr lang="es-PE" sz="2400" dirty="0"/>
              <a:t>al resto del grupo y discuten al respecto.</a:t>
            </a:r>
          </a:p>
        </p:txBody>
      </p:sp>
    </p:spTree>
    <p:extLst>
      <p:ext uri="{BB962C8B-B14F-4D97-AF65-F5344CB8AC3E}">
        <p14:creationId xmlns:p14="http://schemas.microsoft.com/office/powerpoint/2010/main" val="2398910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Technical</a:t>
            </a:r>
            <a:r>
              <a:rPr lang="es-PE" sz="7200" b="1" dirty="0" smtClean="0"/>
              <a:t> </a:t>
            </a:r>
            <a:r>
              <a:rPr lang="es-PE" sz="7200" b="1" dirty="0" err="1" smtClean="0"/>
              <a:t>Debt</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285750" indent="-285750">
              <a:buFont typeface="Arial" pitchFamily="34" charset="0"/>
              <a:buChar char="•"/>
            </a:pPr>
            <a:r>
              <a:rPr lang="es-PE" sz="2400" dirty="0" smtClean="0"/>
              <a:t>Se mostrará imágenes con analogías que representen a los </a:t>
            </a:r>
            <a:r>
              <a:rPr lang="es-PE" sz="2400" dirty="0" smtClean="0"/>
              <a:t/>
            </a:r>
            <a:br>
              <a:rPr lang="es-PE" sz="2400" dirty="0" smtClean="0"/>
            </a:br>
            <a:r>
              <a:rPr lang="es-PE" sz="2400" dirty="0" err="1" smtClean="0"/>
              <a:t>Code</a:t>
            </a:r>
            <a:r>
              <a:rPr lang="es-PE" sz="2400" dirty="0" smtClean="0"/>
              <a:t> </a:t>
            </a:r>
            <a:r>
              <a:rPr lang="es-PE" sz="2400" dirty="0" err="1" smtClean="0"/>
              <a:t>Smells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Identificar </a:t>
            </a:r>
            <a:r>
              <a:rPr lang="es-PE" sz="2400" dirty="0" smtClean="0"/>
              <a:t>entre todos de </a:t>
            </a:r>
            <a:r>
              <a:rPr lang="es-PE" sz="2400" dirty="0" smtClean="0"/>
              <a:t>qué </a:t>
            </a:r>
            <a:r>
              <a:rPr lang="es-PE" sz="2400" dirty="0" err="1" smtClean="0"/>
              <a:t>Code</a:t>
            </a:r>
            <a:r>
              <a:rPr lang="es-PE" sz="2400" dirty="0" smtClean="0"/>
              <a:t> </a:t>
            </a:r>
            <a:r>
              <a:rPr lang="es-PE" sz="2400" dirty="0" err="1" smtClean="0"/>
              <a:t>Smell</a:t>
            </a:r>
            <a:r>
              <a:rPr lang="es-PE" sz="2400" dirty="0" smtClean="0"/>
              <a:t> se trata.</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A la persona que le tocó ese </a:t>
            </a:r>
            <a:r>
              <a:rPr lang="es-PE" sz="2400" dirty="0" err="1" smtClean="0"/>
              <a:t>Code</a:t>
            </a:r>
            <a:r>
              <a:rPr lang="es-PE" sz="2400" dirty="0" smtClean="0"/>
              <a:t> </a:t>
            </a:r>
            <a:r>
              <a:rPr lang="es-PE" sz="2400" dirty="0" err="1" smtClean="0"/>
              <a:t>Smell</a:t>
            </a:r>
            <a:r>
              <a:rPr lang="es-PE" sz="2400" dirty="0" smtClean="0"/>
              <a:t>, se levanta y lo comparte con el resto.</a:t>
            </a:r>
          </a:p>
        </p:txBody>
      </p:sp>
    </p:spTree>
    <p:extLst>
      <p:ext uri="{BB962C8B-B14F-4D97-AF65-F5344CB8AC3E}">
        <p14:creationId xmlns:p14="http://schemas.microsoft.com/office/powerpoint/2010/main" val="4251787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pic>
        <p:nvPicPr>
          <p:cNvPr id="1026" name="Picture 2" descr="D:\Laboral\Cursos\Code Smells and Refactoring\Imagenes\longmethod3.jpg"/>
          <p:cNvPicPr>
            <a:picLocks noChangeAspect="1" noChangeArrowheads="1"/>
          </p:cNvPicPr>
          <p:nvPr/>
        </p:nvPicPr>
        <p:blipFill rotWithShape="1">
          <a:blip r:embed="rId2">
            <a:extLst>
              <a:ext uri="{28A0092B-C50C-407E-A947-70E740481C1C}">
                <a14:useLocalDpi xmlns:a14="http://schemas.microsoft.com/office/drawing/2010/main" val="0"/>
              </a:ext>
            </a:extLst>
          </a:blip>
          <a:srcRect l="23115" t="9127" r="21672"/>
          <a:stretch/>
        </p:blipFill>
        <p:spPr bwMode="auto">
          <a:xfrm>
            <a:off x="2915816" y="1196752"/>
            <a:ext cx="3173389" cy="522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Parameter</a:t>
            </a:r>
            <a:r>
              <a:rPr lang="es-PE" dirty="0" smtClean="0">
                <a:solidFill>
                  <a:srgbClr val="FF0000"/>
                </a:solidFill>
              </a:rPr>
              <a:t> </a:t>
            </a:r>
            <a:r>
              <a:rPr lang="es-PE" dirty="0" err="1" smtClean="0">
                <a:solidFill>
                  <a:srgbClr val="FF0000"/>
                </a:solidFill>
              </a:rPr>
              <a:t>List</a:t>
            </a:r>
            <a:endParaRPr lang="es-PE" dirty="0">
              <a:solidFill>
                <a:srgbClr val="FF0000"/>
              </a:solidFill>
            </a:endParaRPr>
          </a:p>
        </p:txBody>
      </p:sp>
      <p:pic>
        <p:nvPicPr>
          <p:cNvPr id="2050" name="Picture 2" descr="D:\Laboral\Cursos\Code Smells and Refactoring\Imagenes\parameter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28526"/>
            <a:ext cx="7315200"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err="1" smtClean="0">
                <a:solidFill>
                  <a:srgbClr val="FF0000"/>
                </a:solidFill>
              </a:rPr>
              <a:t>Duplicated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3074" name="Picture 2" descr="D:\Laboral\Cursos\Code Smells and Refactoring\Imagenes\duplicate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57816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Data </a:t>
            </a:r>
            <a:r>
              <a:rPr lang="es-PE" dirty="0" err="1" smtClean="0">
                <a:solidFill>
                  <a:srgbClr val="FF0000"/>
                </a:solidFill>
              </a:rPr>
              <a:t>Clumps</a:t>
            </a:r>
            <a:endParaRPr lang="es-PE" dirty="0">
              <a:solidFill>
                <a:srgbClr val="FF0000"/>
              </a:solidFill>
            </a:endParaRPr>
          </a:p>
        </p:txBody>
      </p:sp>
      <p:pic>
        <p:nvPicPr>
          <p:cNvPr id="4098" name="Picture 2" descr="D:\Laboral\Cursos\Code Smells and Refactoring\Imagenes\clumps.jpg"/>
          <p:cNvPicPr>
            <a:picLocks noChangeAspect="1" noChangeArrowheads="1"/>
          </p:cNvPicPr>
          <p:nvPr/>
        </p:nvPicPr>
        <p:blipFill rotWithShape="1">
          <a:blip r:embed="rId2">
            <a:extLst>
              <a:ext uri="{28A0092B-C50C-407E-A947-70E740481C1C}">
                <a14:useLocalDpi xmlns:a14="http://schemas.microsoft.com/office/drawing/2010/main" val="0"/>
              </a:ext>
            </a:extLst>
          </a:blip>
          <a:srcRect l="7419" t="5225" b="10267"/>
          <a:stretch/>
        </p:blipFill>
        <p:spPr bwMode="auto">
          <a:xfrm>
            <a:off x="1176507" y="1340768"/>
            <a:ext cx="6851877" cy="467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719" y="1844824"/>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0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Refused</a:t>
            </a:r>
            <a:r>
              <a:rPr lang="es-PE" dirty="0">
                <a:solidFill>
                  <a:srgbClr val="FF0000"/>
                </a:solidFill>
              </a:rPr>
              <a:t> </a:t>
            </a:r>
            <a:r>
              <a:rPr lang="es-PE" dirty="0" err="1">
                <a:solidFill>
                  <a:srgbClr val="FF0000"/>
                </a:solidFill>
              </a:rPr>
              <a:t>Bequest</a:t>
            </a:r>
            <a:endParaRPr lang="es-PE" dirty="0">
              <a:solidFill>
                <a:srgbClr val="FF0000"/>
              </a:solidFill>
            </a:endParaRPr>
          </a:p>
        </p:txBody>
      </p:sp>
      <p:pic>
        <p:nvPicPr>
          <p:cNvPr id="5122" name="Picture 2" descr="D:\Laboral\Cursos\Code Smells and Refactoring\Imagenes\refuse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772816"/>
            <a:ext cx="4762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Switch</a:t>
            </a:r>
            <a:r>
              <a:rPr lang="es-PE" dirty="0" smtClean="0">
                <a:solidFill>
                  <a:srgbClr val="FF0000"/>
                </a:solidFill>
              </a:rPr>
              <a:t> </a:t>
            </a:r>
            <a:r>
              <a:rPr lang="es-PE" dirty="0" err="1" smtClean="0">
                <a:solidFill>
                  <a:srgbClr val="FF0000"/>
                </a:solidFill>
              </a:rPr>
              <a:t>Statements</a:t>
            </a:r>
            <a:endParaRPr lang="es-PE" dirty="0">
              <a:solidFill>
                <a:srgbClr val="FF0000"/>
              </a:solidFill>
            </a:endParaRPr>
          </a:p>
        </p:txBody>
      </p:sp>
      <p:pic>
        <p:nvPicPr>
          <p:cNvPr id="6146" name="Picture 2" descr="D:\Laboral\Cursos\Code Smells and Refactoring\Imagenes\Switch3.jpg"/>
          <p:cNvPicPr>
            <a:picLocks noChangeAspect="1" noChangeArrowheads="1"/>
          </p:cNvPicPr>
          <p:nvPr/>
        </p:nvPicPr>
        <p:blipFill rotWithShape="1">
          <a:blip r:embed="rId2">
            <a:extLst>
              <a:ext uri="{28A0092B-C50C-407E-A947-70E740481C1C}">
                <a14:useLocalDpi xmlns:a14="http://schemas.microsoft.com/office/drawing/2010/main" val="0"/>
              </a:ext>
            </a:extLst>
          </a:blip>
          <a:srcRect l="4399" t="10825" r="6172" b="13175"/>
          <a:stretch/>
        </p:blipFill>
        <p:spPr bwMode="auto">
          <a:xfrm>
            <a:off x="2016579" y="1628800"/>
            <a:ext cx="511084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Shotgun</a:t>
            </a:r>
            <a:r>
              <a:rPr lang="es-PE" dirty="0" smtClean="0">
                <a:solidFill>
                  <a:srgbClr val="FF0000"/>
                </a:solidFill>
              </a:rPr>
              <a:t> </a:t>
            </a:r>
            <a:r>
              <a:rPr lang="es-PE" dirty="0" err="1" smtClean="0">
                <a:solidFill>
                  <a:srgbClr val="FF0000"/>
                </a:solidFill>
              </a:rPr>
              <a:t>Surgery</a:t>
            </a:r>
            <a:endParaRPr lang="es-PE" dirty="0">
              <a:solidFill>
                <a:srgbClr val="FF0000"/>
              </a:solidFill>
            </a:endParaRPr>
          </a:p>
        </p:txBody>
      </p:sp>
      <p:pic>
        <p:nvPicPr>
          <p:cNvPr id="7170" name="Picture 2" descr="D:\Laboral\Cursos\Code Smells and Refactoring\Imagenes\surgery2.jpg"/>
          <p:cNvPicPr>
            <a:picLocks noChangeAspect="1" noChangeArrowheads="1"/>
          </p:cNvPicPr>
          <p:nvPr/>
        </p:nvPicPr>
        <p:blipFill rotWithShape="1">
          <a:blip r:embed="rId2">
            <a:extLst>
              <a:ext uri="{28A0092B-C50C-407E-A947-70E740481C1C}">
                <a14:useLocalDpi xmlns:a14="http://schemas.microsoft.com/office/drawing/2010/main" val="0"/>
              </a:ext>
            </a:extLst>
          </a:blip>
          <a:srcRect l="8513" t="12708" r="8272" b="7284"/>
          <a:stretch/>
        </p:blipFill>
        <p:spPr bwMode="auto">
          <a:xfrm>
            <a:off x="2483768" y="1340768"/>
            <a:ext cx="3962674" cy="518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Lazy</a:t>
            </a:r>
            <a:r>
              <a:rPr lang="es-PE" dirty="0" smtClean="0">
                <a:solidFill>
                  <a:srgbClr val="FF0000"/>
                </a:solidFill>
              </a:rPr>
              <a:t> </a:t>
            </a:r>
            <a:r>
              <a:rPr lang="es-PE" dirty="0" err="1" smtClean="0">
                <a:solidFill>
                  <a:srgbClr val="FF0000"/>
                </a:solidFill>
              </a:rPr>
              <a:t>Class</a:t>
            </a:r>
            <a:endParaRPr lang="es-PE" dirty="0">
              <a:solidFill>
                <a:srgbClr val="FF0000"/>
              </a:solidFill>
            </a:endParaRPr>
          </a:p>
        </p:txBody>
      </p:sp>
      <p:pic>
        <p:nvPicPr>
          <p:cNvPr id="8194" name="Picture 2" descr="D:\Laboral\Cursos\Code Smells and Refactoring\Imagenes\lazy1.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2" t="18313" r="7701"/>
          <a:stretch/>
        </p:blipFill>
        <p:spPr bwMode="auto">
          <a:xfrm>
            <a:off x="1006514" y="1484784"/>
            <a:ext cx="7130972" cy="492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44016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Entender la</a:t>
            </a:r>
            <a:r>
              <a:rPr lang="es-PE" dirty="0">
                <a:solidFill>
                  <a:srgbClr val="00823B"/>
                </a:solidFill>
              </a:rPr>
              <a:t> </a:t>
            </a:r>
            <a:r>
              <a:rPr lang="es-PE" dirty="0" smtClean="0">
                <a:solidFill>
                  <a:srgbClr val="00823B"/>
                </a:solidFill>
              </a:rPr>
              <a:t>Deuda Técnica.</a:t>
            </a:r>
            <a:endParaRPr lang="es-PE" dirty="0">
              <a:solidFill>
                <a:srgbClr val="00823B"/>
              </a:solidFill>
            </a:endParaRPr>
          </a:p>
        </p:txBody>
      </p:sp>
      <p:sp>
        <p:nvSpPr>
          <p:cNvPr id="4" name="3 CuadroTexto"/>
          <p:cNvSpPr txBox="1"/>
          <p:nvPr/>
        </p:nvSpPr>
        <p:spPr>
          <a:xfrm>
            <a:off x="323529" y="1916832"/>
            <a:ext cx="8496944" cy="830997"/>
          </a:xfrm>
          <a:prstGeom prst="rect">
            <a:avLst/>
          </a:prstGeom>
          <a:noFill/>
        </p:spPr>
        <p:txBody>
          <a:bodyPr wrap="square" rtlCol="0">
            <a:spAutoFit/>
          </a:bodyPr>
          <a:lstStyle/>
          <a:p>
            <a:pPr algn="ctr"/>
            <a:r>
              <a:rPr lang="es-PE" sz="2400" dirty="0" smtClean="0"/>
              <a:t>En grupos responder a las siguientes preguntas, registrar las respuestas en papel que luego las discutiremos entre todos.</a:t>
            </a:r>
          </a:p>
        </p:txBody>
      </p:sp>
    </p:spTree>
    <p:extLst>
      <p:ext uri="{BB962C8B-B14F-4D97-AF65-F5344CB8AC3E}">
        <p14:creationId xmlns:p14="http://schemas.microsoft.com/office/powerpoint/2010/main" val="3317379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Indecent</a:t>
            </a:r>
            <a:r>
              <a:rPr lang="es-PE" dirty="0" smtClean="0">
                <a:solidFill>
                  <a:srgbClr val="FF0000"/>
                </a:solidFill>
              </a:rPr>
              <a:t> </a:t>
            </a:r>
            <a:r>
              <a:rPr lang="es-PE" dirty="0" err="1" smtClean="0">
                <a:solidFill>
                  <a:srgbClr val="FF0000"/>
                </a:solidFill>
              </a:rPr>
              <a:t>Exposure</a:t>
            </a:r>
            <a:endParaRPr lang="es-PE" dirty="0">
              <a:solidFill>
                <a:srgbClr val="FF0000"/>
              </a:solidFill>
            </a:endParaRPr>
          </a:p>
        </p:txBody>
      </p:sp>
      <p:pic>
        <p:nvPicPr>
          <p:cNvPr id="9218" name="Picture 2" descr="D:\Laboral\Cursos\Code Smells and Refactoring\Imagenes\indecent3.jpg"/>
          <p:cNvPicPr>
            <a:picLocks noChangeAspect="1" noChangeArrowheads="1"/>
          </p:cNvPicPr>
          <p:nvPr/>
        </p:nvPicPr>
        <p:blipFill rotWithShape="1">
          <a:blip r:embed="rId2">
            <a:extLst>
              <a:ext uri="{28A0092B-C50C-407E-A947-70E740481C1C}">
                <a14:useLocalDpi xmlns:a14="http://schemas.microsoft.com/office/drawing/2010/main" val="0"/>
              </a:ext>
            </a:extLst>
          </a:blip>
          <a:srcRect l="7368" t="8267" r="11851" b="2369"/>
          <a:stretch/>
        </p:blipFill>
        <p:spPr bwMode="auto">
          <a:xfrm>
            <a:off x="1880904" y="1405460"/>
            <a:ext cx="5382192" cy="5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8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4" name="Picture 2" descr="D:\Laboral\Cursos\Code Smells and Refactoring\Imagenes\featureenv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56792"/>
            <a:ext cx="657225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Speculative</a:t>
            </a:r>
            <a:r>
              <a:rPr lang="es-PE" dirty="0" smtClean="0">
                <a:solidFill>
                  <a:srgbClr val="FF0000"/>
                </a:solidFill>
              </a:rPr>
              <a:t> </a:t>
            </a:r>
            <a:r>
              <a:rPr lang="es-PE" dirty="0" err="1" smtClean="0">
                <a:solidFill>
                  <a:srgbClr val="FF0000"/>
                </a:solidFill>
              </a:rPr>
              <a:t>Generality</a:t>
            </a:r>
            <a:endParaRPr lang="es-PE" dirty="0">
              <a:solidFill>
                <a:srgbClr val="FF0000"/>
              </a:solidFill>
            </a:endParaRPr>
          </a:p>
        </p:txBody>
      </p:sp>
      <p:pic>
        <p:nvPicPr>
          <p:cNvPr id="11267" name="Picture 3" descr="D:\Laboral\Cursos\Code Smells and Refactoring\Imagenes\speculative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l="11075" t="11118" r="11051" b="21451"/>
          <a:stretch/>
        </p:blipFill>
        <p:spPr bwMode="auto">
          <a:xfrm>
            <a:off x="2609782" y="1903036"/>
            <a:ext cx="3924436" cy="339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Dead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12290" name="Picture 2" descr="D:\Laboral\Cursos\Code Smells and Refactoring\Imagenes\dead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412776"/>
            <a:ext cx="38227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Divergent</a:t>
            </a:r>
            <a:r>
              <a:rPr lang="es-PE" dirty="0" smtClean="0">
                <a:solidFill>
                  <a:srgbClr val="FF0000"/>
                </a:solidFill>
              </a:rPr>
              <a:t> </a:t>
            </a:r>
            <a:r>
              <a:rPr lang="es-PE" dirty="0" err="1" smtClean="0">
                <a:solidFill>
                  <a:srgbClr val="FF0000"/>
                </a:solidFill>
              </a:rPr>
              <a:t>Change</a:t>
            </a:r>
            <a:endParaRPr lang="es-PE" dirty="0">
              <a:solidFill>
                <a:srgbClr val="FF0000"/>
              </a:solidFill>
            </a:endParaRPr>
          </a:p>
        </p:txBody>
      </p:sp>
      <p:pic>
        <p:nvPicPr>
          <p:cNvPr id="13314" name="Picture 2" descr="D:\Laboral\Cursos\Code Smells and Refactoring\Imagenes\divergentchan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556792"/>
            <a:ext cx="635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2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33089"/>
            <a:ext cx="4856463" cy="3252095"/>
          </a:xfrm>
          <a:prstGeom prst="rect">
            <a:avLst/>
          </a:prstGeom>
        </p:spPr>
      </p:pic>
      <p:sp>
        <p:nvSpPr>
          <p:cNvPr id="6" name="1 Título"/>
          <p:cNvSpPr txBox="1">
            <a:spLocks/>
          </p:cNvSpPr>
          <p:nvPr/>
        </p:nvSpPr>
        <p:spPr bwMode="auto">
          <a:xfrm>
            <a:off x="609600" y="4270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FF0000"/>
                </a:solidFill>
              </a:rPr>
              <a:t>Comments</a:t>
            </a:r>
            <a:endParaRPr lang="es-PE" dirty="0">
              <a:solidFill>
                <a:srgbClr val="FF0000"/>
              </a:solidFill>
            </a:endParaRPr>
          </a:p>
        </p:txBody>
      </p:sp>
    </p:spTree>
    <p:extLst>
      <p:ext uri="{BB962C8B-B14F-4D97-AF65-F5344CB8AC3E}">
        <p14:creationId xmlns:p14="http://schemas.microsoft.com/office/powerpoint/2010/main" val="174971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ejemplo de código real.</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dentro del </a:t>
            </a:r>
            <a:r>
              <a:rPr lang="es-PE" sz="2400" dirty="0" smtClean="0"/>
              <a:t>código todos los </a:t>
            </a:r>
            <a:r>
              <a:rPr lang="es-PE" sz="2400" dirty="0" err="1" smtClean="0"/>
              <a:t>smells</a:t>
            </a:r>
            <a:r>
              <a:rPr lang="es-PE" sz="2400" dirty="0" smtClean="0"/>
              <a:t> que le han sido asignados al grupo.</a:t>
            </a:r>
            <a:br>
              <a:rPr lang="es-PE" sz="2400" dirty="0" smtClean="0"/>
            </a:br>
            <a:r>
              <a:rPr lang="es-PE" sz="2400" dirty="0" smtClean="0"/>
              <a:t>(Apuntar la clase y método donde identifiquen el </a:t>
            </a:r>
            <a:r>
              <a:rPr lang="es-PE" sz="2400" dirty="0" err="1" smtClean="0"/>
              <a:t>smell</a:t>
            </a:r>
            <a:r>
              <a:rPr lang="es-PE" sz="2400" dirty="0" smtClean="0"/>
              <a:t>)</a:t>
            </a:r>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14565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Tree>
    <p:extLst>
      <p:ext uri="{BB962C8B-B14F-4D97-AF65-F5344CB8AC3E}">
        <p14:creationId xmlns:p14="http://schemas.microsoft.com/office/powerpoint/2010/main" val="843799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62823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5" name="4 CuadroTexto"/>
          <p:cNvSpPr txBox="1"/>
          <p:nvPr/>
        </p:nvSpPr>
        <p:spPr>
          <a:xfrm>
            <a:off x="323529" y="2983592"/>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Uno a uno nombraremos cada </a:t>
            </a:r>
            <a:r>
              <a:rPr lang="es-PE" sz="2400" dirty="0" err="1" smtClean="0"/>
              <a:t>Code</a:t>
            </a:r>
            <a:r>
              <a:rPr lang="es-PE" sz="2400" dirty="0" smtClean="0"/>
              <a:t> </a:t>
            </a:r>
            <a:r>
              <a:rPr lang="es-PE" sz="2400" dirty="0" err="1" smtClean="0"/>
              <a:t>Smell</a:t>
            </a:r>
            <a:r>
              <a:rPr lang="es-PE" sz="2400" dirty="0" smtClean="0"/>
              <a:t>.</a:t>
            </a:r>
            <a:endParaRPr lang="es-PE" sz="2400" dirty="0" smtClean="0"/>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Cualquier miembro del grupo donde le tocó ese </a:t>
            </a:r>
            <a:r>
              <a:rPr lang="es-PE" sz="2400" dirty="0" err="1" smtClean="0"/>
              <a:t>Code</a:t>
            </a:r>
            <a:r>
              <a:rPr lang="es-PE" sz="2400" dirty="0" smtClean="0"/>
              <a:t> </a:t>
            </a:r>
            <a:r>
              <a:rPr lang="es-PE" sz="2400" dirty="0" err="1" smtClean="0"/>
              <a:t>Smell</a:t>
            </a:r>
            <a:r>
              <a:rPr lang="es-PE" sz="2400" dirty="0" smtClean="0"/>
              <a:t> se levanta, explica al resto donde lo identificó y por qué </a:t>
            </a:r>
            <a:r>
              <a:rPr lang="es-PE" sz="2400" dirty="0"/>
              <a:t> </a:t>
            </a:r>
            <a:r>
              <a:rPr lang="es-PE" sz="2400" dirty="0" smtClean="0"/>
              <a:t>cree que se encuentra ahí.</a:t>
            </a:r>
            <a:endParaRPr lang="es-PE" sz="2400" dirty="0" smtClean="0"/>
          </a:p>
        </p:txBody>
      </p:sp>
    </p:spTree>
    <p:extLst>
      <p:ext uri="{BB962C8B-B14F-4D97-AF65-F5344CB8AC3E}">
        <p14:creationId xmlns:p14="http://schemas.microsoft.com/office/powerpoint/2010/main" val="322451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smtClean="0"/>
              <a:t>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24567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t="22718"/>
          <a:stretch/>
        </p:blipFill>
        <p:spPr>
          <a:xfrm>
            <a:off x="2051720" y="1124744"/>
            <a:ext cx="5148197" cy="5299990"/>
          </a:xfrm>
          <a:prstGeom prst="rect">
            <a:avLst/>
          </a:prstGeom>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4751"/>
            <a:ext cx="8229600" cy="1143000"/>
          </a:xfrm>
        </p:spPr>
        <p:txBody>
          <a:bodyPr/>
          <a:lstStyle/>
          <a:p>
            <a:r>
              <a:rPr lang="es-PE" dirty="0" smtClean="0">
                <a:solidFill>
                  <a:srgbClr val="009A46"/>
                </a:solidFill>
              </a:rPr>
              <a:t>¿Por qué es importante?</a:t>
            </a:r>
            <a:endParaRPr lang="es-PE" dirty="0">
              <a:solidFill>
                <a:srgbClr val="009A46"/>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0000"/>
                </a:solidFill>
              </a:rPr>
              <a:t>Es difícil modificar </a:t>
            </a:r>
            <a:r>
              <a:rPr lang="es-PE" sz="2800" dirty="0">
                <a:solidFill>
                  <a:srgbClr val="FF0000"/>
                </a:solidFill>
              </a:rPr>
              <a:t>o agregar </a:t>
            </a:r>
            <a:r>
              <a:rPr lang="es-PE" sz="2800" dirty="0" smtClean="0">
                <a:solidFill>
                  <a:srgbClr val="FF0000"/>
                </a:solidFill>
              </a:rPr>
              <a:t>funcionalidad </a:t>
            </a:r>
            <a:br>
              <a:rPr lang="es-PE" sz="2800" dirty="0" smtClean="0">
                <a:solidFill>
                  <a:srgbClr val="FF0000"/>
                </a:solidFill>
              </a:rPr>
            </a:br>
            <a:r>
              <a:rPr lang="es-PE" sz="2800" dirty="0" smtClean="0">
                <a:solidFill>
                  <a:srgbClr val="FF0000"/>
                </a:solidFill>
              </a:rPr>
              <a:t>(</a:t>
            </a:r>
            <a:r>
              <a:rPr lang="es-PE" sz="3600" dirty="0" smtClean="0">
                <a:solidFill>
                  <a:srgbClr val="FF0000"/>
                </a:solidFill>
              </a:rPr>
              <a:t>valor de negocio</a:t>
            </a:r>
            <a:r>
              <a:rPr lang="es-PE" sz="2800" dirty="0" smtClean="0">
                <a:solidFill>
                  <a:srgbClr val="FF0000"/>
                </a:solidFill>
              </a:rPr>
              <a:t>) </a:t>
            </a:r>
            <a:br>
              <a:rPr lang="es-PE" sz="2800" dirty="0" smtClean="0">
                <a:solidFill>
                  <a:srgbClr val="FF0000"/>
                </a:solidFill>
              </a:rPr>
            </a:br>
            <a:r>
              <a:rPr lang="es-PE" sz="2800" dirty="0" smtClean="0">
                <a:solidFill>
                  <a:srgbClr val="FF0000"/>
                </a:solidFill>
              </a:rPr>
              <a:t>y </a:t>
            </a:r>
            <a:r>
              <a:rPr lang="es-PE" sz="2800" dirty="0">
                <a:solidFill>
                  <a:srgbClr val="FF0000"/>
                </a:solidFill>
              </a:rPr>
              <a:t>por lo tanto más costoso </a:t>
            </a:r>
            <a:r>
              <a:rPr lang="es-PE" sz="2800" dirty="0" smtClean="0">
                <a:solidFill>
                  <a:srgbClr val="FF0000"/>
                </a:solidFill>
              </a:rPr>
              <a:t>en </a:t>
            </a:r>
            <a:r>
              <a:rPr lang="es-PE" sz="2800" dirty="0">
                <a:solidFill>
                  <a:srgbClr val="FF0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a:t>
            </a:r>
            <a:r>
              <a:rPr lang="es-PE" sz="2400" dirty="0" smtClean="0"/>
              <a:t>persona </a:t>
            </a:r>
            <a:r>
              <a:rPr lang="es-PE" sz="2400" dirty="0" smtClean="0"/>
              <a:t>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a:t>
            </a:r>
            <a:r>
              <a:rPr lang="es-PE" sz="2400" dirty="0" smtClean="0"/>
              <a:t>cada uno de todos los </a:t>
            </a:r>
            <a:r>
              <a:rPr lang="es-PE" sz="2400" dirty="0" err="1" smtClean="0"/>
              <a:t>smells</a:t>
            </a:r>
            <a:r>
              <a:rPr lang="es-PE" sz="2400" dirty="0" smtClean="0"/>
              <a:t>.</a:t>
            </a:r>
            <a:r>
              <a:rPr lang="es-PE" sz="2400" dirty="0"/>
              <a:t/>
            </a:r>
            <a:br>
              <a:rPr lang="es-PE" sz="2400" dirty="0"/>
            </a:br>
            <a:r>
              <a:rPr lang="es-PE" sz="2400" dirty="0" smtClean="0"/>
              <a:t>(Utilizar la tabla para apuntar las respuestas)</a:t>
            </a:r>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
        <p:nvSpPr>
          <p:cNvPr id="5" name="2 Título"/>
          <p:cNvSpPr txBox="1">
            <a:spLocks/>
          </p:cNvSpPr>
          <p:nvPr/>
        </p:nvSpPr>
        <p:spPr bwMode="auto">
          <a:xfrm>
            <a:off x="446856" y="1124744"/>
            <a:ext cx="8229600" cy="20882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Tree>
    <p:extLst>
      <p:ext uri="{BB962C8B-B14F-4D97-AF65-F5344CB8AC3E}">
        <p14:creationId xmlns:p14="http://schemas.microsoft.com/office/powerpoint/2010/main" val="3658122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863589" y="3083476"/>
            <a:ext cx="7416823" cy="1569660"/>
          </a:xfrm>
          <a:prstGeom prst="rect">
            <a:avLst/>
          </a:prstGeom>
          <a:noFill/>
        </p:spPr>
        <p:txBody>
          <a:bodyPr wrap="square" rtlCol="0">
            <a:spAutoFit/>
          </a:bodyPr>
          <a:lstStyle/>
          <a:p>
            <a:pPr marL="285750" indent="-285750">
              <a:buFont typeface="Arial" pitchFamily="34" charset="0"/>
              <a:buChar char="•"/>
            </a:pPr>
            <a:r>
              <a:rPr lang="es-PE" sz="2400" dirty="0" smtClean="0"/>
              <a:t>Uno a uno nombraremos cada </a:t>
            </a:r>
            <a:r>
              <a:rPr lang="es-PE" sz="2400" dirty="0" err="1" smtClean="0"/>
              <a:t>Code</a:t>
            </a:r>
            <a:r>
              <a:rPr lang="es-PE" sz="2400" dirty="0" smtClean="0"/>
              <a:t> </a:t>
            </a:r>
            <a:r>
              <a:rPr lang="es-PE" sz="2400" dirty="0" err="1" smtClean="0"/>
              <a:t>Smell</a:t>
            </a:r>
            <a:r>
              <a:rPr lang="es-PE" sz="2400" dirty="0" smtClean="0"/>
              <a:t>.</a:t>
            </a:r>
            <a:endParaRPr lang="es-PE" sz="2400" dirty="0" smtClean="0"/>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Cualquier persona se levanta, explica al resto cuál es el </a:t>
            </a:r>
            <a:r>
              <a:rPr lang="es-PE" sz="2400" dirty="0"/>
              <a:t>R</a:t>
            </a:r>
            <a:r>
              <a:rPr lang="es-PE" sz="2400" dirty="0" smtClean="0"/>
              <a:t>efactoring que aplicaría para solucionar ese </a:t>
            </a:r>
            <a:r>
              <a:rPr lang="es-PE" sz="2400" dirty="0" err="1" smtClean="0"/>
              <a:t>Smell</a:t>
            </a:r>
            <a:r>
              <a:rPr lang="es-PE" sz="2400" dirty="0" smtClean="0"/>
              <a:t>.</a:t>
            </a:r>
            <a:endParaRPr lang="es-PE" sz="2400" dirty="0" smtClean="0"/>
          </a:p>
        </p:txBody>
      </p:sp>
      <p:sp>
        <p:nvSpPr>
          <p:cNvPr id="6" name="2 Título"/>
          <p:cNvSpPr txBox="1">
            <a:spLocks/>
          </p:cNvSpPr>
          <p:nvPr/>
        </p:nvSpPr>
        <p:spPr bwMode="auto">
          <a:xfrm>
            <a:off x="446856" y="648564"/>
            <a:ext cx="8229600" cy="20882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Tree>
    <p:extLst>
      <p:ext uri="{BB962C8B-B14F-4D97-AF65-F5344CB8AC3E}">
        <p14:creationId xmlns:p14="http://schemas.microsoft.com/office/powerpoint/2010/main" val="32227842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416320"/>
          </a:xfrm>
          <a:prstGeom prst="rect">
            <a:avLst/>
          </a:prstGeom>
          <a:noFill/>
        </p:spPr>
        <p:txBody>
          <a:bodyPr wrap="square" rtlCol="0">
            <a:spAutoFit/>
          </a:bodyPr>
          <a:lstStyle/>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1583668" y="1412776"/>
            <a:ext cx="59766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204864"/>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1038885685"/>
              </p:ext>
            </p:extLst>
          </p:nvPr>
        </p:nvGraphicFramePr>
        <p:xfrm>
          <a:off x="656531" y="4005064"/>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C000"/>
                </a:solidFill>
              </a:rPr>
              <a:t>El mejor camino es tomar una actitud cautelosa, siempre en pasos muy pequeños y fáciles de revertir.</a:t>
            </a:r>
            <a:endParaRPr lang="es-PE" sz="2800" dirty="0">
              <a:solidFill>
                <a:srgbClr val="FFC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2348880"/>
            <a:ext cx="8229600" cy="1296144"/>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Refactorizar</a:t>
            </a:r>
            <a:r>
              <a:rPr lang="es-PE" dirty="0" smtClean="0">
                <a:solidFill>
                  <a:srgbClr val="00823B"/>
                </a:solidFill>
              </a:rPr>
              <a:t>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endParaRPr lang="es-PE" dirty="0">
              <a:solidFill>
                <a:srgbClr val="00823B"/>
              </a:solidFill>
            </a:endParaRPr>
          </a:p>
        </p:txBody>
      </p:sp>
    </p:spTree>
    <p:extLst>
      <p:ext uri="{BB962C8B-B14F-4D97-AF65-F5344CB8AC3E}">
        <p14:creationId xmlns:p14="http://schemas.microsoft.com/office/powerpoint/2010/main" val="17345978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10361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Enfrenta la Cruda Realidad</a:t>
            </a:r>
            <a:br>
              <a:rPr lang="es-PE" dirty="0" smtClean="0">
                <a:solidFill>
                  <a:srgbClr val="009A46"/>
                </a:solidFill>
              </a:rPr>
            </a:br>
            <a:r>
              <a:rPr lang="es-PE" dirty="0" smtClean="0">
                <a:solidFill>
                  <a:srgbClr val="009A46"/>
                </a:solidFill>
              </a:rPr>
              <a:t>"Te va a Suceder"</a:t>
            </a:r>
            <a:endParaRPr lang="es-ES" dirty="0">
              <a:solidFill>
                <a:srgbClr val="009A46"/>
              </a:solidFill>
            </a:endParaRPr>
          </a:p>
        </p:txBody>
      </p:sp>
      <p:pic>
        <p:nvPicPr>
          <p:cNvPr id="4" name="3 Imagen"/>
          <p:cNvPicPr>
            <a:picLocks noChangeAspect="1"/>
          </p:cNvPicPr>
          <p:nvPr/>
        </p:nvPicPr>
        <p:blipFill rotWithShape="1">
          <a:blip r:embed="rId3">
            <a:extLst>
              <a:ext uri="{28A0092B-C50C-407E-A947-70E740481C1C}">
                <a14:useLocalDpi xmlns:a14="http://schemas.microsoft.com/office/drawing/2010/main" val="0"/>
              </a:ext>
            </a:extLst>
          </a:blip>
          <a:srcRect b="29286"/>
          <a:stretch/>
        </p:blipFill>
        <p:spPr>
          <a:xfrm>
            <a:off x="1051315" y="1700808"/>
            <a:ext cx="7041369" cy="4849586"/>
          </a:xfrm>
          <a:prstGeom prst="rect">
            <a:avLst/>
          </a:prstGeom>
        </p:spPr>
      </p:pic>
      <p:pic>
        <p:nvPicPr>
          <p:cNvPr id="8" name="7 Imagen"/>
          <p:cNvPicPr>
            <a:picLocks noChangeAspect="1"/>
          </p:cNvPicPr>
          <p:nvPr/>
        </p:nvPicPr>
        <p:blipFill rotWithShape="1">
          <a:blip r:embed="rId4">
            <a:extLst>
              <a:ext uri="{28A0092B-C50C-407E-A947-70E740481C1C}">
                <a14:useLocalDpi xmlns:a14="http://schemas.microsoft.com/office/drawing/2010/main" val="0"/>
              </a:ext>
            </a:extLst>
          </a:blip>
          <a:srcRect t="15476" b="4485"/>
          <a:stretch/>
        </p:blipFill>
        <p:spPr>
          <a:xfrm>
            <a:off x="431540" y="1698419"/>
            <a:ext cx="8280920" cy="4970941"/>
          </a:xfrm>
          <a:prstGeom prst="rect">
            <a:avLst/>
          </a:prstGeom>
        </p:spPr>
      </p:pic>
    </p:spTree>
    <p:extLst>
      <p:ext uri="{BB962C8B-B14F-4D97-AF65-F5344CB8AC3E}">
        <p14:creationId xmlns:p14="http://schemas.microsoft.com/office/powerpoint/2010/main" val="304278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362854753"/>
              </p:ext>
            </p:extLst>
          </p:nvPr>
        </p:nvGraphicFramePr>
        <p:xfrm>
          <a:off x="1332000" y="260647"/>
          <a:ext cx="6480000" cy="53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1 Título"/>
          <p:cNvSpPr>
            <a:spLocks noGrp="1"/>
          </p:cNvSpPr>
          <p:nvPr>
            <p:ph type="title"/>
          </p:nvPr>
        </p:nvSpPr>
        <p:spPr>
          <a:xfrm>
            <a:off x="457200" y="570709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sz="2800" dirty="0"/>
              <a:t>La deuda técnica no es como </a:t>
            </a:r>
            <a:r>
              <a:rPr lang="es-PE" sz="2800" dirty="0" smtClean="0"/>
              <a:t>una </a:t>
            </a:r>
            <a:r>
              <a:rPr lang="es-PE" sz="2800" dirty="0"/>
              <a:t>deuda con el banco. </a:t>
            </a:r>
            <a:r>
              <a:rPr lang="es-PE" sz="2800" dirty="0" smtClean="0"/>
              <a:t/>
            </a:r>
            <a:br>
              <a:rPr lang="es-PE" sz="2800" dirty="0" smtClean="0"/>
            </a:br>
            <a:r>
              <a:rPr lang="es-PE" sz="2800" dirty="0" smtClean="0"/>
              <a:t>"Es una </a:t>
            </a:r>
            <a:r>
              <a:rPr lang="es-PE" sz="2800" dirty="0"/>
              <a:t>deuda con la </a:t>
            </a:r>
            <a:r>
              <a:rPr lang="es-PE" sz="2800" dirty="0" smtClean="0"/>
              <a:t>mafia".</a:t>
            </a:r>
            <a:endParaRPr lang="es-ES" sz="2800" dirty="0"/>
          </a:p>
        </p:txBody>
      </p:sp>
    </p:spTree>
    <p:extLst>
      <p:ext uri="{BB962C8B-B14F-4D97-AF65-F5344CB8AC3E}">
        <p14:creationId xmlns:p14="http://schemas.microsoft.com/office/powerpoint/2010/main" val="287219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32659</TotalTime>
  <Words>1780</Words>
  <Application>Microsoft Office PowerPoint</Application>
  <PresentationFormat>Presentación en pantalla (4:3)</PresentationFormat>
  <Paragraphs>273</Paragraphs>
  <Slides>54</Slides>
  <Notes>30</Notes>
  <HiddenSlides>1</HiddenSlides>
  <MMClips>0</MMClips>
  <ScaleCrop>false</ScaleCrop>
  <HeadingPairs>
    <vt:vector size="4" baseType="variant">
      <vt:variant>
        <vt:lpstr>Tema</vt:lpstr>
      </vt:variant>
      <vt:variant>
        <vt:i4>1</vt:i4>
      </vt:variant>
      <vt:variant>
        <vt:lpstr>Títulos de diapositiva</vt:lpstr>
      </vt:variant>
      <vt:variant>
        <vt:i4>54</vt:i4>
      </vt:variant>
    </vt:vector>
  </HeadingPairs>
  <TitlesOfParts>
    <vt:vector size="55" baseType="lpstr">
      <vt:lpstr>BlackTheme</vt:lpstr>
      <vt:lpstr>Licencia de Uso</vt:lpstr>
      <vt:lpstr>Technical Debt</vt:lpstr>
      <vt:lpstr>Ejercicio  Entender la Deuda Técnica.</vt:lpstr>
      <vt:lpstr>Technical Debt</vt:lpstr>
      <vt:lpstr>Problemas de la Deuda Técnica</vt:lpstr>
      <vt:lpstr>Problemas de la Deuda Técnica</vt:lpstr>
      <vt:lpstr>Enfrenta la Cruda Realidad "Te va a Suceder"</vt:lpstr>
      <vt:lpstr>Curva de la Deuda Técnica</vt:lpstr>
      <vt:lpstr>La deuda técnica no es como una deuda con el banco.  "Es una deuda con la mafia".</vt:lpstr>
      <vt:lpstr>¿Por qué esta metáfora es particularmente importante?</vt:lpstr>
      <vt:lpstr>Mantén la Deuda Técnica  Bajo Control</vt:lpstr>
      <vt:lpstr>Code Smells</vt:lpstr>
      <vt:lpstr>Presentación de PowerPoint</vt:lpstr>
      <vt:lpstr>Code Smells</vt:lpstr>
      <vt:lpstr>Presentación de PowerPoint</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Ejercicio  Aprender y reconocer Code Smells dentro del código</vt:lpstr>
      <vt:lpstr>Long Method</vt:lpstr>
      <vt:lpstr>Long Parameter List</vt:lpstr>
      <vt:lpstr>Duplicated Code</vt:lpstr>
      <vt:lpstr>Data Clumps</vt:lpstr>
      <vt:lpstr>Primitive Obsession</vt:lpstr>
      <vt:lpstr>Refused Bequest</vt:lpstr>
      <vt:lpstr>Switch Statements</vt:lpstr>
      <vt:lpstr>Shotgun Surgery</vt:lpstr>
      <vt:lpstr>Lazy Class</vt:lpstr>
      <vt:lpstr>Indecent Exposure</vt:lpstr>
      <vt:lpstr>Feature Envy</vt:lpstr>
      <vt:lpstr>Speculative Generality</vt:lpstr>
      <vt:lpstr>Dead Code</vt:lpstr>
      <vt:lpstr>Divergent Change</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Refactoring</vt:lpstr>
      <vt:lpstr>Presentación de PowerPoint</vt:lpstr>
      <vt:lpstr>¿Qué es Refactoring ?</vt:lpstr>
      <vt:lpstr>¿Qué es Refactoring ?</vt:lpstr>
      <vt:lpstr>¿Por qué es importante?</vt:lpstr>
      <vt:lpstr>Beneficios del Refactoring</vt:lpstr>
      <vt:lpstr>Presentación de PowerPoint</vt:lpstr>
      <vt:lpstr>Ejercicio  Identificando Refactorings dentro del código.</vt:lpstr>
      <vt:lpstr>Presentación de PowerPoint</vt:lpstr>
      <vt:lpstr>Presentación de PowerPoint</vt:lpstr>
      <vt:lpstr>¿Cómo refactorizar?</vt:lpstr>
      <vt:lpstr>¿Cómo refactorizar?</vt:lpstr>
      <vt:lpstr>¿Cómo refactorizar?</vt:lpstr>
      <vt:lpstr>Herramientas Refactoring</vt:lpstr>
      <vt:lpstr>Ejercicio  Refactorizar Code Smells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852</cp:revision>
  <dcterms:created xsi:type="dcterms:W3CDTF">2010-05-16T05:09:58Z</dcterms:created>
  <dcterms:modified xsi:type="dcterms:W3CDTF">2013-06-03T11:12:53Z</dcterms:modified>
</cp:coreProperties>
</file>