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321" r:id="rId2"/>
    <p:sldId id="717" r:id="rId3"/>
    <p:sldId id="712" r:id="rId4"/>
    <p:sldId id="713" r:id="rId5"/>
    <p:sldId id="714" r:id="rId6"/>
    <p:sldId id="715" r:id="rId7"/>
    <p:sldId id="318" r:id="rId8"/>
    <p:sldId id="317" r:id="rId9"/>
    <p:sldId id="691" r:id="rId10"/>
    <p:sldId id="329" r:id="rId11"/>
    <p:sldId id="330" r:id="rId12"/>
    <p:sldId id="697" r:id="rId13"/>
    <p:sldId id="698" r:id="rId14"/>
    <p:sldId id="333" r:id="rId15"/>
    <p:sldId id="498" r:id="rId16"/>
    <p:sldId id="699" r:id="rId17"/>
    <p:sldId id="700" r:id="rId18"/>
    <p:sldId id="334" r:id="rId19"/>
    <p:sldId id="335" r:id="rId20"/>
    <p:sldId id="502" r:id="rId21"/>
    <p:sldId id="506" r:id="rId22"/>
    <p:sldId id="504" r:id="rId23"/>
    <p:sldId id="505" r:id="rId24"/>
    <p:sldId id="508" r:id="rId25"/>
    <p:sldId id="507" r:id="rId26"/>
    <p:sldId id="711" r:id="rId27"/>
    <p:sldId id="509" r:id="rId28"/>
    <p:sldId id="716" r:id="rId29"/>
    <p:sldId id="514" r:id="rId30"/>
    <p:sldId id="340" r:id="rId31"/>
    <p:sldId id="668" r:id="rId32"/>
    <p:sldId id="667" r:id="rId33"/>
    <p:sldId id="341" r:id="rId34"/>
    <p:sldId id="692" r:id="rId35"/>
    <p:sldId id="706" r:id="rId36"/>
    <p:sldId id="707" r:id="rId37"/>
    <p:sldId id="708" r:id="rId38"/>
    <p:sldId id="709" r:id="rId39"/>
    <p:sldId id="342" r:id="rId40"/>
    <p:sldId id="519" r:id="rId41"/>
    <p:sldId id="344" r:id="rId42"/>
    <p:sldId id="710" r:id="rId43"/>
    <p:sldId id="705" r:id="rId4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7" autoAdjust="0"/>
    <p:restoredTop sz="72605" autoAdjust="0"/>
  </p:normalViewPr>
  <p:slideViewPr>
    <p:cSldViewPr>
      <p:cViewPr varScale="1">
        <p:scale>
          <a:sx n="52" d="100"/>
          <a:sy n="52" d="100"/>
        </p:scale>
        <p:origin x="-1488" y="-90"/>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0-31T00:38:25.122" idx="4">
    <p:pos x="10" y="10"/>
    <p:text>Texto similar e imagen similar a ID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08/11/2012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urcemaking.com/refactoring/extract-method"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urcemaking.com/refactoring/rename-method"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291725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Extract Method is one of the most common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I do. I look at a method that is too long or look at code that needs a comment to understand its purpose. I then turn that fragment of code into its own method.</a:t>
            </a:r>
          </a:p>
          <a:p>
            <a:pPr fontAlgn="base"/>
            <a:r>
              <a:rPr lang="en-US" sz="1200" b="0" i="0" u="none" strike="noStrike" kern="1200" dirty="0" smtClean="0">
                <a:solidFill>
                  <a:schemeClr val="tx1"/>
                </a:solidFill>
                <a:effectLst/>
                <a:latin typeface="+mn-lt"/>
                <a:ea typeface="+mn-ea"/>
                <a:cs typeface="+mn-cs"/>
                <a:hlinkClick r:id="rId3" tooltip="Permalink to this place"/>
              </a:rPr>
              <a:t>06</a:t>
            </a:r>
            <a:r>
              <a:rPr lang="en-US" sz="1200" b="0" i="0" kern="1200" dirty="0" smtClean="0">
                <a:solidFill>
                  <a:schemeClr val="tx1"/>
                </a:solidFill>
                <a:effectLst/>
                <a:latin typeface="+mn-lt"/>
                <a:ea typeface="+mn-ea"/>
                <a:cs typeface="+mn-cs"/>
              </a:rPr>
              <a:t>I prefer short, well-named methods for several reasons. First, it increases the chances that other methods can use a method when the method is finely grained. Second, it allows the higher-level methods to read more like a series of comments. Overriding also is easier when the methods are finely grained.</a:t>
            </a:r>
          </a:p>
          <a:p>
            <a:pPr fontAlgn="base"/>
            <a:r>
              <a:rPr lang="en-US" sz="1200" b="0" i="0" u="none" strike="noStrike" kern="1200" dirty="0" smtClean="0">
                <a:solidFill>
                  <a:schemeClr val="tx1"/>
                </a:solidFill>
                <a:effectLst/>
                <a:latin typeface="+mn-lt"/>
                <a:ea typeface="+mn-ea"/>
                <a:cs typeface="+mn-cs"/>
                <a:hlinkClick r:id="rId3" tooltip="Permalink to this place"/>
              </a:rPr>
              <a:t>07</a:t>
            </a:r>
            <a:r>
              <a:rPr lang="en-US" sz="1200" b="0" i="0" kern="1200" dirty="0" smtClean="0">
                <a:solidFill>
                  <a:schemeClr val="tx1"/>
                </a:solidFill>
                <a:effectLst/>
                <a:latin typeface="+mn-lt"/>
                <a:ea typeface="+mn-ea"/>
                <a:cs typeface="+mn-cs"/>
              </a:rPr>
              <a:t>It does take a little getting used to if you are used to seeing larger methods. And small methods really work only when you have good names, so you need to pay attention to naming. People sometimes ask me what length I look for in a method. To me length is not the issue. The key is the semantic distance between the method name and the method body. If extracting improves clarity, do it, even if the name is longer than the code you have extracted.</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335069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An important part of the code style I am advocating is small methods to factor complex processes. Done badly, this can lead you on a merry dance to find out what all the little methods do. The key to avoiding this merry dance is naming the methods. Methods should be named in a way that communicates their intention. A good way to do this is to think what the comment for the method would be and turn that comment into the name of the method.</a:t>
            </a:r>
          </a:p>
          <a:p>
            <a:pPr fontAlgn="base"/>
            <a:r>
              <a:rPr lang="en-US" sz="1200" b="0" i="0" u="none" strike="noStrike" kern="1200" dirty="0" smtClean="0">
                <a:solidFill>
                  <a:schemeClr val="tx1"/>
                </a:solidFill>
                <a:effectLst/>
                <a:latin typeface="+mn-lt"/>
                <a:ea typeface="+mn-ea"/>
                <a:cs typeface="+mn-cs"/>
                <a:hlinkClick r:id="rId3" tooltip="Permalink to this place"/>
              </a:rPr>
              <a:t>04</a:t>
            </a:r>
            <a:r>
              <a:rPr lang="en-US" sz="1200" b="0" i="0" kern="1200" dirty="0" smtClean="0">
                <a:solidFill>
                  <a:schemeClr val="tx1"/>
                </a:solidFill>
                <a:effectLst/>
                <a:latin typeface="+mn-lt"/>
                <a:ea typeface="+mn-ea"/>
                <a:cs typeface="+mn-cs"/>
              </a:rPr>
              <a:t>Life being what it is, you won’t get your names right the first time. In this situation you may well be tempted to leave it—after all it’s only a name. That is the work of the evil demon </a:t>
            </a:r>
            <a:r>
              <a:rPr lang="en-US" sz="1200" b="0" i="1" kern="1200" dirty="0" err="1" smtClean="0">
                <a:solidFill>
                  <a:schemeClr val="tx1"/>
                </a:solidFill>
                <a:effectLst/>
                <a:latin typeface="+mn-lt"/>
                <a:ea typeface="+mn-ea"/>
                <a:cs typeface="+mn-cs"/>
              </a:rPr>
              <a:t>Obfuscatis</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don’t listen to him. If you see a badly named method, it is imperative that you change it. Remember your code is for a human first and a computer second. Humans need good names. Take note of when you have spent ages trying to do something that would have been easier if a couple of methods had been better named. Good naming is a skill that requires practice; improving this skill is the key to being a truly skillful programmer.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335069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i="1" dirty="0" err="1" smtClean="0"/>
              <a:t>Imaginen</a:t>
            </a:r>
            <a:r>
              <a:rPr lang="en-US" i="1" dirty="0" smtClean="0"/>
              <a:t>…..</a:t>
            </a:r>
          </a:p>
          <a:p>
            <a:pPr fontAlgn="base"/>
            <a:r>
              <a:rPr lang="es-PE" sz="1200" b="0" i="0" kern="1200" dirty="0" smtClean="0">
                <a:solidFill>
                  <a:schemeClr val="tx1"/>
                </a:solidFill>
                <a:effectLst/>
                <a:latin typeface="+mn-lt"/>
                <a:ea typeface="+mn-ea"/>
                <a:cs typeface="+mn-cs"/>
              </a:rPr>
              <a:t>¿Qué desarrollador de software nunca ha estado una semana programando a toda velocidad, casi sin saber que hace, ya que la fecha de entrega está cerca y todo tiene que estar terminado “para ayer”? ¿Quién no se ha encontrado en la situación de saber que está programando una chapuza, pensando que otro día lo mejorará, y ese día nunca llega? ¿Quién alguna vez, al ver una porción de código fuente no ha exclamado indignado: ¡qué narices hace este código! o ¡quién leches lo ha programado!?</a:t>
            </a:r>
          </a:p>
          <a:p>
            <a:pPr fontAlgn="base"/>
            <a:r>
              <a:rPr lang="es-PE" sz="1200" b="0" i="0" kern="1200" dirty="0" smtClean="0">
                <a:solidFill>
                  <a:schemeClr val="tx1"/>
                </a:solidFill>
                <a:effectLst/>
                <a:latin typeface="+mn-lt"/>
                <a:ea typeface="+mn-ea"/>
                <a:cs typeface="+mn-cs"/>
              </a:rPr>
              <a:t>A todo este código lo solemos calificar como chapuzas, apaños, </a:t>
            </a:r>
            <a:r>
              <a:rPr lang="es-PE" sz="1200" b="0" i="0" kern="1200" dirty="0" err="1" smtClean="0">
                <a:solidFill>
                  <a:schemeClr val="tx1"/>
                </a:solidFill>
                <a:effectLst/>
                <a:latin typeface="+mn-lt"/>
                <a:ea typeface="+mn-ea"/>
                <a:cs typeface="+mn-cs"/>
              </a:rPr>
              <a:t>ñapas</a:t>
            </a:r>
            <a:r>
              <a:rPr lang="es-PE" sz="1200" b="0" i="0" kern="1200" dirty="0" smtClean="0">
                <a:solidFill>
                  <a:schemeClr val="tx1"/>
                </a:solidFill>
                <a:effectLst/>
                <a:latin typeface="+mn-lt"/>
                <a:ea typeface="+mn-ea"/>
                <a:cs typeface="+mn-cs"/>
              </a:rPr>
              <a:t>, mierdecillas… Su problema es que, por lo general, se va extendiendo de forma exponencial y acumulándose a lo largo del desarrollo de un proyecto. Y en consecuencia tenemos como resultado un código fuente que es muy difícil de mantener, extender y reutilizar; y un aplicativo que funcionalmente tiene problemas.</a:t>
            </a:r>
          </a:p>
          <a:p>
            <a:endParaRPr lang="en-US" i="1" dirty="0" smtClean="0"/>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Diseño que duplica</a:t>
            </a:r>
            <a:r>
              <a:rPr lang="es-PE" baseline="0" dirty="0" smtClean="0"/>
              <a:t>, complica o acopla el c</a:t>
            </a:r>
            <a:r>
              <a:rPr lang="en-US" baseline="0" dirty="0" err="1" smtClean="0"/>
              <a:t>ódigo</a:t>
            </a:r>
            <a:r>
              <a:rPr lang="en-US" baseline="0" dirty="0" smtClean="0"/>
              <a:t>.</a:t>
            </a:r>
          </a:p>
          <a:p>
            <a:endParaRPr lang="en-US" baseline="0" dirty="0" smtClean="0"/>
          </a:p>
          <a:p>
            <a:r>
              <a:rPr lang="en-US" sz="1200" b="0" i="0" kern="1200" dirty="0" smtClean="0">
                <a:solidFill>
                  <a:schemeClr val="tx1"/>
                </a:solidFill>
                <a:effectLst/>
                <a:latin typeface="+mn-lt"/>
                <a:ea typeface="+mn-ea"/>
                <a:cs typeface="+mn-cs"/>
              </a:rPr>
              <a:t>Every code smell documents a "classic" poor design.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rgbClr val="FFC000"/>
                </a:solidFill>
              </a:rPr>
              <a:t>Poco Testeable: </a:t>
            </a:r>
            <a:r>
              <a:rPr lang="es-PE" dirty="0" smtClean="0"/>
              <a:t>Se puede realizar más fácilmente pruebas unitarias a métodos cortos.</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4020650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3600" b="1" dirty="0" smtClean="0">
                <a:solidFill>
                  <a:srgbClr val="F60000"/>
                </a:solidFill>
              </a:rPr>
              <a:t>Prácticas Ágiles de Ingeniería</a:t>
            </a:r>
            <a:br>
              <a:rPr lang="es-PE" sz="3600" b="1" dirty="0" smtClean="0">
                <a:solidFill>
                  <a:srgbClr val="F60000"/>
                </a:solidFill>
              </a:rPr>
            </a:br>
            <a:r>
              <a:rPr lang="es-PE" sz="7200" b="1" dirty="0" err="1" smtClean="0"/>
              <a:t>Code</a:t>
            </a:r>
            <a:r>
              <a:rPr lang="es-PE" sz="7200" b="1" dirty="0" smtClean="0"/>
              <a:t> </a:t>
            </a:r>
            <a:r>
              <a:rPr lang="es-PE" sz="7200" b="1" dirty="0" err="1" smtClean="0"/>
              <a:t>Smells</a:t>
            </a:r>
            <a:r>
              <a:rPr lang="es-PE" sz="7200" b="1" dirty="0" smtClean="0"/>
              <a:t> </a:t>
            </a:r>
            <a:br>
              <a:rPr lang="es-PE" sz="7200" b="1" dirty="0" smtClean="0"/>
            </a:br>
            <a:r>
              <a:rPr lang="es-PE" sz="7200" b="1" dirty="0" smtClean="0"/>
              <a:t>and 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9A46"/>
                </a:solidFill>
              </a:rPr>
              <a:t>Smells</a:t>
            </a:r>
            <a:r>
              <a:rPr lang="es-PE" dirty="0" smtClean="0">
                <a:solidFill>
                  <a:srgbClr val="009A46"/>
                </a:solidFill>
              </a:rPr>
              <a:t> más comunes</a:t>
            </a:r>
            <a:endParaRPr lang="es-PE" dirty="0">
              <a:solidFill>
                <a:srgbClr val="009A46"/>
              </a:solidFill>
            </a:endParaRPr>
          </a:p>
        </p:txBody>
      </p:sp>
      <p:sp>
        <p:nvSpPr>
          <p:cNvPr id="6" name="5 CuadroTexto"/>
          <p:cNvSpPr txBox="1"/>
          <p:nvPr/>
        </p:nvSpPr>
        <p:spPr>
          <a:xfrm>
            <a:off x="669735" y="1844824"/>
            <a:ext cx="4332917" cy="3416320"/>
          </a:xfrm>
          <a:prstGeom prst="rect">
            <a:avLst/>
          </a:prstGeom>
          <a:noFill/>
        </p:spPr>
        <p:txBody>
          <a:bodyPr wrap="none" rtlCol="0">
            <a:spAutoFit/>
          </a:bodyPr>
          <a:lstStyle/>
          <a:p>
            <a:pPr marL="457200" indent="-457200">
              <a:buFont typeface="Arial" pitchFamily="34" charset="0"/>
              <a:buChar char="•"/>
            </a:pPr>
            <a:r>
              <a:rPr lang="es-PE" sz="3600" dirty="0"/>
              <a:t>Long </a:t>
            </a:r>
            <a:r>
              <a:rPr lang="es-PE" sz="3600" dirty="0" err="1" smtClean="0"/>
              <a:t>Method</a:t>
            </a:r>
            <a:endParaRPr lang="es-PE" sz="3600" dirty="0" smtClean="0"/>
          </a:p>
          <a:p>
            <a:pPr marL="457200" indent="-457200">
              <a:buFont typeface="Arial" pitchFamily="34" charset="0"/>
              <a:buChar char="•"/>
            </a:pPr>
            <a:r>
              <a:rPr lang="es-PE" sz="3600" dirty="0" err="1" smtClean="0"/>
              <a:t>Duplicated</a:t>
            </a:r>
            <a:r>
              <a:rPr lang="es-PE" sz="3600" dirty="0" smtClean="0"/>
              <a:t> </a:t>
            </a:r>
            <a:r>
              <a:rPr lang="es-PE" sz="3600" dirty="0" err="1" smtClean="0"/>
              <a:t>Code</a:t>
            </a:r>
            <a:endParaRPr lang="es-PE" sz="3600" dirty="0" smtClean="0"/>
          </a:p>
          <a:p>
            <a:pPr marL="457200" indent="-457200">
              <a:buFont typeface="Arial" pitchFamily="34" charset="0"/>
              <a:buChar char="•"/>
            </a:pPr>
            <a:r>
              <a:rPr lang="es-PE" sz="3600" dirty="0" err="1"/>
              <a:t>Dead</a:t>
            </a:r>
            <a:r>
              <a:rPr lang="es-PE" sz="3600" dirty="0"/>
              <a:t> </a:t>
            </a:r>
            <a:r>
              <a:rPr lang="es-PE" sz="3600" dirty="0" err="1" smtClean="0"/>
              <a:t>Code</a:t>
            </a:r>
            <a:endParaRPr lang="es-PE" sz="3600" dirty="0" smtClean="0"/>
          </a:p>
          <a:p>
            <a:pPr marL="457200" indent="-457200">
              <a:buFont typeface="Arial" pitchFamily="34" charset="0"/>
              <a:buChar char="•"/>
            </a:pPr>
            <a:r>
              <a:rPr lang="es-PE" sz="3600" dirty="0" err="1" smtClean="0"/>
              <a:t>Comment</a:t>
            </a:r>
            <a:endParaRPr lang="es-PE" sz="3600" dirty="0" smtClean="0"/>
          </a:p>
          <a:p>
            <a:pPr marL="457200" indent="-457200">
              <a:buFont typeface="Arial" pitchFamily="34" charset="0"/>
              <a:buChar char="•"/>
            </a:pPr>
            <a:r>
              <a:rPr lang="es-PE" sz="3600" dirty="0" err="1" smtClean="0"/>
              <a:t>Primitive</a:t>
            </a:r>
            <a:r>
              <a:rPr lang="es-PE" sz="3600" dirty="0" smtClean="0"/>
              <a:t> </a:t>
            </a:r>
            <a:r>
              <a:rPr lang="es-PE" sz="3600" dirty="0" err="1"/>
              <a:t>Obsession</a:t>
            </a:r>
            <a:endParaRPr lang="es-PE" sz="3600" dirty="0"/>
          </a:p>
          <a:p>
            <a:pPr marL="457200" indent="-457200">
              <a:buFont typeface="Arial" pitchFamily="34" charset="0"/>
              <a:buChar char="•"/>
            </a:pPr>
            <a:r>
              <a:rPr lang="es-PE" sz="3600" dirty="0" err="1"/>
              <a:t>Feature</a:t>
            </a:r>
            <a:r>
              <a:rPr lang="es-PE" sz="3600" dirty="0"/>
              <a:t> </a:t>
            </a:r>
            <a:r>
              <a:rPr lang="es-PE" sz="3600" dirty="0" err="1" smtClean="0"/>
              <a:t>Envy</a:t>
            </a:r>
            <a:endParaRPr lang="es-PE" sz="3600" dirty="0"/>
          </a:p>
        </p:txBody>
      </p:sp>
      <p:pic>
        <p:nvPicPr>
          <p:cNvPr id="7" name="6 Imagen"/>
          <p:cNvPicPr>
            <a:picLocks noChangeAspect="1"/>
          </p:cNvPicPr>
          <p:nvPr/>
        </p:nvPicPr>
        <p:blipFill>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flipH="1">
            <a:off x="5364088" y="1971658"/>
            <a:ext cx="3162651" cy="3162651"/>
          </a:xfrm>
          <a:prstGeom prst="rect">
            <a:avLst/>
          </a:prstGeom>
        </p:spPr>
      </p:pic>
    </p:spTree>
    <p:extLst>
      <p:ext uri="{BB962C8B-B14F-4D97-AF65-F5344CB8AC3E}">
        <p14:creationId xmlns:p14="http://schemas.microsoft.com/office/powerpoint/2010/main" val="877715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sp>
        <p:nvSpPr>
          <p:cNvPr id="6" name="5 Marcador de contenido"/>
          <p:cNvSpPr>
            <a:spLocks noGrp="1"/>
          </p:cNvSpPr>
          <p:nvPr>
            <p:ph idx="1"/>
          </p:nvPr>
        </p:nvSpPr>
        <p:spPr>
          <a:xfrm>
            <a:off x="467544" y="5301208"/>
            <a:ext cx="8182109" cy="1036709"/>
          </a:xfrm>
        </p:spPr>
        <p:txBody>
          <a:bodyPr/>
          <a:lstStyle/>
          <a:p>
            <a:pPr marL="0" indent="0" algn="ctr">
              <a:buNone/>
            </a:pPr>
            <a:r>
              <a:rPr lang="es-PE" sz="2800" dirty="0" smtClean="0"/>
              <a:t>Si uno no puede entender rápidamente que hace un método y como lo hace entonces es un Long </a:t>
            </a:r>
            <a:r>
              <a:rPr lang="es-PE" sz="2800" dirty="0" err="1" smtClean="0"/>
              <a:t>Method</a:t>
            </a:r>
            <a:endParaRPr lang="es-PE" sz="2800" dirty="0"/>
          </a:p>
        </p:txBody>
      </p:sp>
      <p:sp>
        <p:nvSpPr>
          <p:cNvPr id="8" name="5 Marcador de contenido"/>
          <p:cNvSpPr txBox="1">
            <a:spLocks/>
          </p:cNvSpPr>
          <p:nvPr/>
        </p:nvSpPr>
        <p:spPr bwMode="auto">
          <a:xfrm>
            <a:off x="416852" y="2564904"/>
            <a:ext cx="4896544"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s-PE" sz="2800" dirty="0" smtClean="0">
                <a:solidFill>
                  <a:srgbClr val="FFC000"/>
                </a:solidFill>
              </a:rPr>
              <a:t>Un método muy largo también es difícil de digerir</a:t>
            </a:r>
            <a:endParaRPr lang="es-PE" sz="2800" dirty="0">
              <a:solidFill>
                <a:srgbClr val="FFC000"/>
              </a:solidFill>
            </a:endParaRPr>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b="8895"/>
          <a:stretch/>
        </p:blipFill>
        <p:spPr>
          <a:xfrm>
            <a:off x="5661187" y="1397000"/>
            <a:ext cx="2743200" cy="3702482"/>
          </a:xfrm>
          <a:prstGeom prst="rect">
            <a:avLst/>
          </a:prstGeom>
        </p:spPr>
      </p:pic>
    </p:spTree>
    <p:extLst>
      <p:ext uri="{BB962C8B-B14F-4D97-AF65-F5344CB8AC3E}">
        <p14:creationId xmlns:p14="http://schemas.microsoft.com/office/powerpoint/2010/main" val="2261381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FF0000"/>
                </a:solidFill>
              </a:rPr>
              <a:t>Problemas del Long </a:t>
            </a:r>
            <a:r>
              <a:rPr lang="es-PE" dirty="0" err="1" smtClean="0">
                <a:solidFill>
                  <a:srgbClr val="FF0000"/>
                </a:solidFill>
              </a:rPr>
              <a:t>Method</a:t>
            </a:r>
            <a:endParaRPr lang="es-PE" dirty="0">
              <a:solidFill>
                <a:srgbClr val="FF0000"/>
              </a:solidFill>
            </a:endParaRPr>
          </a:p>
        </p:txBody>
      </p:sp>
      <p:sp>
        <p:nvSpPr>
          <p:cNvPr id="3" name="2 Marcador de contenido"/>
          <p:cNvSpPr>
            <a:spLocks noGrp="1"/>
          </p:cNvSpPr>
          <p:nvPr>
            <p:ph idx="1"/>
          </p:nvPr>
        </p:nvSpPr>
        <p:spPr>
          <a:xfrm>
            <a:off x="457200" y="1600203"/>
            <a:ext cx="8219256" cy="4637109"/>
          </a:xfrm>
        </p:spPr>
        <p:txBody>
          <a:bodyPr/>
          <a:lstStyle/>
          <a:p>
            <a:r>
              <a:rPr lang="es-PE" dirty="0" smtClean="0">
                <a:solidFill>
                  <a:srgbClr val="FFC000"/>
                </a:solidFill>
              </a:rPr>
              <a:t>Poco Entendible: </a:t>
            </a:r>
            <a:r>
              <a:rPr lang="es-PE" dirty="0" smtClean="0"/>
              <a:t>Los métodos más cortos son más fáciles de entender.</a:t>
            </a:r>
          </a:p>
          <a:p>
            <a:pPr marL="0" indent="0">
              <a:buNone/>
            </a:pPr>
            <a:endParaRPr lang="es-PE" dirty="0" smtClean="0"/>
          </a:p>
          <a:p>
            <a:r>
              <a:rPr lang="es-PE" dirty="0" smtClean="0">
                <a:solidFill>
                  <a:srgbClr val="FFC000"/>
                </a:solidFill>
              </a:rPr>
              <a:t>Difícil de Reutilizar: </a:t>
            </a:r>
            <a:r>
              <a:rPr lang="es-PE" dirty="0" smtClean="0"/>
              <a:t>Los métodos más cortos permiten reutilizar funcionalidad más fácilmente.</a:t>
            </a:r>
          </a:p>
          <a:p>
            <a:endParaRPr lang="es-PE" dirty="0" smtClean="0">
              <a:solidFill>
                <a:srgbClr val="FFC000"/>
              </a:solidFill>
            </a:endParaRPr>
          </a:p>
        </p:txBody>
      </p:sp>
    </p:spTree>
    <p:extLst>
      <p:ext uri="{BB962C8B-B14F-4D97-AF65-F5344CB8AC3E}">
        <p14:creationId xmlns:p14="http://schemas.microsoft.com/office/powerpoint/2010/main" val="2850191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Duplicate</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sp>
        <p:nvSpPr>
          <p:cNvPr id="4" name="3 Rectángulo"/>
          <p:cNvSpPr/>
          <p:nvPr/>
        </p:nvSpPr>
        <p:spPr>
          <a:xfrm>
            <a:off x="574412" y="4509120"/>
            <a:ext cx="8064896" cy="1815882"/>
          </a:xfrm>
          <a:prstGeom prst="rect">
            <a:avLst/>
          </a:prstGeom>
        </p:spPr>
        <p:txBody>
          <a:bodyPr wrap="square">
            <a:spAutoFit/>
          </a:bodyPr>
          <a:lstStyle/>
          <a:p>
            <a:pPr marL="457200" indent="-457200">
              <a:buFont typeface="Arial" pitchFamily="34" charset="0"/>
              <a:buChar char="•"/>
            </a:pPr>
            <a:r>
              <a:rPr lang="es-PE" sz="2800" dirty="0" err="1" smtClean="0">
                <a:solidFill>
                  <a:srgbClr val="FF0000"/>
                </a:solidFill>
              </a:rPr>
              <a:t>Blatant</a:t>
            </a:r>
            <a:r>
              <a:rPr lang="es-PE" sz="2800" dirty="0" smtClean="0">
                <a:solidFill>
                  <a:srgbClr val="FF0000"/>
                </a:solidFill>
              </a:rPr>
              <a:t>: </a:t>
            </a:r>
            <a:r>
              <a:rPr lang="es-PE" sz="2800" dirty="0" smtClean="0"/>
              <a:t>Exactamente el mismo código se encuentra en más de un lugar.</a:t>
            </a:r>
          </a:p>
          <a:p>
            <a:pPr marL="457200" indent="-457200">
              <a:buFont typeface="Arial" pitchFamily="34" charset="0"/>
              <a:buChar char="•"/>
            </a:pPr>
            <a:r>
              <a:rPr lang="es-PE" sz="2800" dirty="0" err="1" smtClean="0">
                <a:solidFill>
                  <a:srgbClr val="FF0000"/>
                </a:solidFill>
              </a:rPr>
              <a:t>Subtle</a:t>
            </a:r>
            <a:r>
              <a:rPr lang="es-PE" sz="2800" dirty="0" smtClean="0">
                <a:solidFill>
                  <a:srgbClr val="FF0000"/>
                </a:solidFill>
              </a:rPr>
              <a:t>: </a:t>
            </a:r>
            <a:r>
              <a:rPr lang="es-PE" sz="2800" dirty="0" smtClean="0"/>
              <a:t>Código diferente pero que realizar un comportamiento similar</a:t>
            </a:r>
            <a:endParaRPr lang="es-PE" sz="2800" dirty="0"/>
          </a:p>
        </p:txBody>
      </p:sp>
      <p:sp>
        <p:nvSpPr>
          <p:cNvPr id="6" name="5 Marcador de contenido"/>
          <p:cNvSpPr>
            <a:spLocks noGrp="1"/>
          </p:cNvSpPr>
          <p:nvPr>
            <p:ph idx="1"/>
          </p:nvPr>
        </p:nvSpPr>
        <p:spPr>
          <a:xfrm>
            <a:off x="251520" y="1974266"/>
            <a:ext cx="4959425" cy="1756789"/>
          </a:xfrm>
        </p:spPr>
        <p:txBody>
          <a:bodyPr/>
          <a:lstStyle/>
          <a:p>
            <a:pPr marL="0" indent="0" algn="ctr">
              <a:buNone/>
            </a:pPr>
            <a:r>
              <a:rPr lang="es-PE" sz="2800" dirty="0" smtClean="0"/>
              <a:t>Si vemos la misma estructura de código en más de un lugar, ten la seguridad que tu programa mejorará si las unificas.</a:t>
            </a:r>
            <a:endParaRPr lang="es-PE" sz="2800" dirty="0"/>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624" y="1556792"/>
            <a:ext cx="3397809" cy="2591739"/>
          </a:xfrm>
          <a:prstGeom prst="rect">
            <a:avLst/>
          </a:prstGeom>
        </p:spPr>
      </p:pic>
    </p:spTree>
    <p:extLst>
      <p:ext uri="{BB962C8B-B14F-4D97-AF65-F5344CB8AC3E}">
        <p14:creationId xmlns:p14="http://schemas.microsoft.com/office/powerpoint/2010/main" val="3891486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FF0000"/>
                </a:solidFill>
              </a:rPr>
              <a:t>Problemas del </a:t>
            </a:r>
            <a:r>
              <a:rPr lang="es-PE" dirty="0" err="1" smtClean="0">
                <a:solidFill>
                  <a:srgbClr val="FF0000"/>
                </a:solidFill>
              </a:rPr>
              <a:t>Duplicate</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sp>
        <p:nvSpPr>
          <p:cNvPr id="3" name="2 Marcador de contenido"/>
          <p:cNvSpPr>
            <a:spLocks noGrp="1"/>
          </p:cNvSpPr>
          <p:nvPr>
            <p:ph idx="1"/>
          </p:nvPr>
        </p:nvSpPr>
        <p:spPr>
          <a:xfrm>
            <a:off x="457200" y="1600203"/>
            <a:ext cx="8219256" cy="4637109"/>
          </a:xfrm>
        </p:spPr>
        <p:txBody>
          <a:bodyPr/>
          <a:lstStyle/>
          <a:p>
            <a:r>
              <a:rPr lang="es-PE" dirty="0" smtClean="0">
                <a:solidFill>
                  <a:srgbClr val="FFC000"/>
                </a:solidFill>
              </a:rPr>
              <a:t> </a:t>
            </a:r>
            <a:r>
              <a:rPr lang="es-PE" dirty="0">
                <a:solidFill>
                  <a:srgbClr val="FFC000"/>
                </a:solidFill>
              </a:rPr>
              <a:t>Aumenta la complejidad: </a:t>
            </a:r>
            <a:r>
              <a:rPr lang="es-PE" dirty="0"/>
              <a:t>Incrementa el tamaño del código base lo que lo hace más difícil </a:t>
            </a:r>
            <a:r>
              <a:rPr lang="es-PE" dirty="0" smtClean="0"/>
              <a:t>de </a:t>
            </a:r>
            <a:r>
              <a:rPr lang="es-PE" dirty="0"/>
              <a:t>comprender y mantener</a:t>
            </a:r>
            <a:r>
              <a:rPr lang="es-PE" dirty="0" smtClean="0"/>
              <a:t>.</a:t>
            </a:r>
          </a:p>
          <a:p>
            <a:endParaRPr lang="es-PE" dirty="0"/>
          </a:p>
          <a:p>
            <a:r>
              <a:rPr lang="es-PE" dirty="0" smtClean="0">
                <a:solidFill>
                  <a:srgbClr val="FFC000"/>
                </a:solidFill>
              </a:rPr>
              <a:t>Propenso a defectos</a:t>
            </a:r>
            <a:r>
              <a:rPr lang="es-PE" dirty="0">
                <a:solidFill>
                  <a:srgbClr val="FFC000"/>
                </a:solidFill>
              </a:rPr>
              <a:t>: </a:t>
            </a:r>
            <a:r>
              <a:rPr lang="es-PE" dirty="0"/>
              <a:t>Cuando se arregla o mejora el código duplicado, generalmente se olvida de hacerlo en todas sus ocurrencias</a:t>
            </a:r>
            <a:r>
              <a:rPr lang="es-PE" dirty="0" smtClean="0"/>
              <a:t>.</a:t>
            </a:r>
            <a:endParaRPr lang="es-PE" dirty="0"/>
          </a:p>
        </p:txBody>
      </p:sp>
    </p:spTree>
    <p:extLst>
      <p:ext uri="{BB962C8B-B14F-4D97-AF65-F5344CB8AC3E}">
        <p14:creationId xmlns:p14="http://schemas.microsoft.com/office/powerpoint/2010/main" val="1443811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Dead</a:t>
            </a:r>
            <a:r>
              <a:rPr lang="es-PE" dirty="0">
                <a:solidFill>
                  <a:srgbClr val="009A46"/>
                </a:solidFill>
              </a:rPr>
              <a:t> </a:t>
            </a:r>
            <a:r>
              <a:rPr lang="es-PE" dirty="0" err="1">
                <a:solidFill>
                  <a:srgbClr val="FF0000"/>
                </a:solidFill>
              </a:rPr>
              <a:t>Code</a:t>
            </a:r>
            <a:endParaRPr lang="es-PE" dirty="0">
              <a:solidFill>
                <a:srgbClr val="FF0000"/>
              </a:solidFill>
            </a:endParaRPr>
          </a:p>
        </p:txBody>
      </p:sp>
      <p:sp>
        <p:nvSpPr>
          <p:cNvPr id="3" name="2 Marcador de contenido"/>
          <p:cNvSpPr>
            <a:spLocks noGrp="1"/>
          </p:cNvSpPr>
          <p:nvPr>
            <p:ph idx="1"/>
          </p:nvPr>
        </p:nvSpPr>
        <p:spPr>
          <a:xfrm>
            <a:off x="323528" y="1844824"/>
            <a:ext cx="5752822" cy="2376264"/>
          </a:xfrm>
        </p:spPr>
        <p:txBody>
          <a:bodyPr/>
          <a:lstStyle/>
          <a:p>
            <a:pPr marL="0" indent="0" algn="ctr">
              <a:buNone/>
            </a:pPr>
            <a:r>
              <a:rPr lang="es-PE" sz="2800" dirty="0" smtClean="0">
                <a:solidFill>
                  <a:srgbClr val="FFC000"/>
                </a:solidFill>
              </a:rPr>
              <a:t>Todos enterramos a nuestras mascotas si estas sufren un triste final.</a:t>
            </a:r>
          </a:p>
          <a:p>
            <a:pPr marL="0" indent="0" algn="ctr">
              <a:buNone/>
            </a:pPr>
            <a:r>
              <a:rPr lang="es-PE" sz="2800" dirty="0" smtClean="0">
                <a:solidFill>
                  <a:srgbClr val="FFC000"/>
                </a:solidFill>
              </a:rPr>
              <a:t> </a:t>
            </a:r>
            <a:br>
              <a:rPr lang="es-PE" sz="2800" dirty="0" smtClean="0">
                <a:solidFill>
                  <a:srgbClr val="FFC000"/>
                </a:solidFill>
              </a:rPr>
            </a:br>
            <a:r>
              <a:rPr lang="es-PE" sz="2800" dirty="0" smtClean="0">
                <a:solidFill>
                  <a:srgbClr val="FFC000"/>
                </a:solidFill>
              </a:rPr>
              <a:t>¿Porqué no hacemos lo mismo con nuestro código si ya no es utilizado ?</a:t>
            </a:r>
          </a:p>
        </p:txBody>
      </p:sp>
      <p:sp>
        <p:nvSpPr>
          <p:cNvPr id="4" name="3 Rectángulo"/>
          <p:cNvSpPr/>
          <p:nvPr/>
        </p:nvSpPr>
        <p:spPr>
          <a:xfrm>
            <a:off x="599952" y="5085184"/>
            <a:ext cx="8064896" cy="954107"/>
          </a:xfrm>
          <a:prstGeom prst="rect">
            <a:avLst/>
          </a:prstGeom>
        </p:spPr>
        <p:txBody>
          <a:bodyPr wrap="square">
            <a:spAutoFit/>
          </a:bodyPr>
          <a:lstStyle/>
          <a:p>
            <a:pPr algn="ctr"/>
            <a:r>
              <a:rPr lang="es-PE" sz="2800" dirty="0"/>
              <a:t>Al código que nunca más es usado en nuestro sistema se denomina </a:t>
            </a:r>
            <a:r>
              <a:rPr lang="es-PE" sz="2800" dirty="0" err="1"/>
              <a:t>Dean</a:t>
            </a:r>
            <a:r>
              <a:rPr lang="es-PE" sz="2800" dirty="0"/>
              <a:t> </a:t>
            </a:r>
            <a:r>
              <a:rPr lang="es-PE" sz="2800" dirty="0" err="1"/>
              <a:t>Code</a:t>
            </a:r>
            <a:r>
              <a:rPr lang="es-PE" sz="2800" dirty="0"/>
              <a:t>.</a:t>
            </a: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366" y="1556792"/>
            <a:ext cx="2444482" cy="3240360"/>
          </a:xfrm>
          <a:prstGeom prst="rect">
            <a:avLst/>
          </a:prstGeom>
        </p:spPr>
      </p:pic>
    </p:spTree>
    <p:extLst>
      <p:ext uri="{BB962C8B-B14F-4D97-AF65-F5344CB8AC3E}">
        <p14:creationId xmlns:p14="http://schemas.microsoft.com/office/powerpoint/2010/main" val="1647681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FF0000"/>
                </a:solidFill>
              </a:rPr>
              <a:t>Problemas del </a:t>
            </a:r>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sp>
        <p:nvSpPr>
          <p:cNvPr id="3" name="2 Marcador de contenido"/>
          <p:cNvSpPr>
            <a:spLocks noGrp="1"/>
          </p:cNvSpPr>
          <p:nvPr>
            <p:ph idx="1"/>
          </p:nvPr>
        </p:nvSpPr>
        <p:spPr>
          <a:xfrm>
            <a:off x="457200" y="1600203"/>
            <a:ext cx="8219256" cy="4637109"/>
          </a:xfrm>
        </p:spPr>
        <p:txBody>
          <a:bodyPr/>
          <a:lstStyle/>
          <a:p>
            <a:r>
              <a:rPr lang="es-PE" dirty="0" smtClean="0">
                <a:solidFill>
                  <a:srgbClr val="FFC000"/>
                </a:solidFill>
              </a:rPr>
              <a:t> Aumenta la complejidad: </a:t>
            </a:r>
            <a:r>
              <a:rPr lang="es-PE" dirty="0" smtClean="0"/>
              <a:t>Incrementa el tamaño del código base lo que lo hace más difícil de comprender y mantener.</a:t>
            </a:r>
          </a:p>
          <a:p>
            <a:pPr marL="0" indent="0">
              <a:buNone/>
            </a:pPr>
            <a:endParaRPr lang="es-PE" dirty="0" smtClean="0"/>
          </a:p>
          <a:p>
            <a:r>
              <a:rPr lang="es-PE" dirty="0" smtClean="0">
                <a:solidFill>
                  <a:srgbClr val="FFC000"/>
                </a:solidFill>
              </a:rPr>
              <a:t>Cambios accidentales: </a:t>
            </a:r>
            <a:r>
              <a:rPr lang="es-PE" dirty="0" smtClean="0"/>
              <a:t>Se puede desperdiciar tiempo extendiéndolo o mejorándolo accidentalmente.</a:t>
            </a:r>
            <a:endParaRPr lang="es-PE" dirty="0"/>
          </a:p>
        </p:txBody>
      </p:sp>
    </p:spTree>
    <p:extLst>
      <p:ext uri="{BB962C8B-B14F-4D97-AF65-F5344CB8AC3E}">
        <p14:creationId xmlns:p14="http://schemas.microsoft.com/office/powerpoint/2010/main" val="1186385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Comentarios</a:t>
            </a:r>
            <a:endParaRPr lang="es-PE" dirty="0">
              <a:solidFill>
                <a:srgbClr val="FF0000"/>
              </a:solidFill>
            </a:endParaRPr>
          </a:p>
        </p:txBody>
      </p:sp>
      <p:sp>
        <p:nvSpPr>
          <p:cNvPr id="6" name="5 Marcador de contenido"/>
          <p:cNvSpPr>
            <a:spLocks noGrp="1"/>
          </p:cNvSpPr>
          <p:nvPr>
            <p:ph idx="1"/>
          </p:nvPr>
        </p:nvSpPr>
        <p:spPr>
          <a:xfrm>
            <a:off x="467544" y="5301208"/>
            <a:ext cx="8182109" cy="1036709"/>
          </a:xfrm>
        </p:spPr>
        <p:txBody>
          <a:bodyPr/>
          <a:lstStyle/>
          <a:p>
            <a:pPr marL="0" indent="0" algn="ctr">
              <a:buNone/>
            </a:pPr>
            <a:r>
              <a:rPr lang="es-PE" sz="2800" dirty="0" smtClean="0"/>
              <a:t>Se produce cuando intentamos explicar el código envés de hacerlo auto-explicativo o auto-documentado</a:t>
            </a:r>
            <a:endParaRPr lang="es-PE" sz="28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268760"/>
            <a:ext cx="4856463" cy="3252095"/>
          </a:xfrm>
          <a:prstGeom prst="rect">
            <a:avLst/>
          </a:prstGeom>
        </p:spPr>
      </p:pic>
      <p:sp>
        <p:nvSpPr>
          <p:cNvPr id="8" name="5 Marcador de contenido"/>
          <p:cNvSpPr txBox="1">
            <a:spLocks/>
          </p:cNvSpPr>
          <p:nvPr/>
        </p:nvSpPr>
        <p:spPr bwMode="auto">
          <a:xfrm>
            <a:off x="1131579" y="4581128"/>
            <a:ext cx="7272808" cy="5183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s-PE" sz="2800" dirty="0" smtClean="0">
                <a:solidFill>
                  <a:srgbClr val="FFC000"/>
                </a:solidFill>
              </a:rPr>
              <a:t>Los comentarios son usados como desodorante</a:t>
            </a:r>
            <a:endParaRPr lang="es-PE" sz="2800" dirty="0">
              <a:solidFill>
                <a:srgbClr val="FFC000"/>
              </a:solidFill>
            </a:endParaRPr>
          </a:p>
        </p:txBody>
      </p:sp>
    </p:spTree>
    <p:extLst>
      <p:ext uri="{BB962C8B-B14F-4D97-AF65-F5344CB8AC3E}">
        <p14:creationId xmlns:p14="http://schemas.microsoft.com/office/powerpoint/2010/main" val="3390561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709936"/>
            <a:ext cx="8229600" cy="1143000"/>
          </a:xfrm>
        </p:spPr>
        <p:txBody>
          <a:bodyPr/>
          <a:lstStyle/>
          <a:p>
            <a:r>
              <a:rPr lang="es-PE" dirty="0" smtClean="0">
                <a:solidFill>
                  <a:srgbClr val="009A46"/>
                </a:solidFill>
              </a:rPr>
              <a:t>Una pequeña regla</a:t>
            </a:r>
            <a:endParaRPr lang="es-PE" dirty="0">
              <a:solidFill>
                <a:srgbClr val="009A46"/>
              </a:solidFill>
            </a:endParaRPr>
          </a:p>
        </p:txBody>
      </p:sp>
      <p:sp>
        <p:nvSpPr>
          <p:cNvPr id="3" name="2 Marcador de contenido"/>
          <p:cNvSpPr>
            <a:spLocks noGrp="1"/>
          </p:cNvSpPr>
          <p:nvPr>
            <p:ph idx="1"/>
          </p:nvPr>
        </p:nvSpPr>
        <p:spPr>
          <a:xfrm>
            <a:off x="457200" y="2868816"/>
            <a:ext cx="8229600" cy="1496288"/>
          </a:xfrm>
        </p:spPr>
        <p:txBody>
          <a:bodyPr/>
          <a:lstStyle/>
          <a:p>
            <a:pPr marL="0" indent="0" algn="ctr">
              <a:buNone/>
            </a:pPr>
            <a:r>
              <a:rPr lang="es-PE" sz="4000" dirty="0" err="1" smtClean="0">
                <a:solidFill>
                  <a:srgbClr val="FFC000"/>
                </a:solidFill>
              </a:rPr>
              <a:t>Why</a:t>
            </a:r>
            <a:r>
              <a:rPr lang="es-PE" sz="4000" dirty="0" smtClean="0">
                <a:solidFill>
                  <a:srgbClr val="FFC000"/>
                </a:solidFill>
              </a:rPr>
              <a:t> </a:t>
            </a:r>
            <a:r>
              <a:rPr lang="es-PE" dirty="0" err="1" smtClean="0"/>
              <a:t>comments</a:t>
            </a:r>
            <a:r>
              <a:rPr lang="es-PE" dirty="0" smtClean="0"/>
              <a:t>  ==  </a:t>
            </a:r>
            <a:r>
              <a:rPr lang="es-PE" sz="4000" dirty="0" err="1" smtClean="0">
                <a:solidFill>
                  <a:srgbClr val="FF0000"/>
                </a:solidFill>
              </a:rPr>
              <a:t>Good</a:t>
            </a:r>
            <a:endParaRPr lang="es-PE" dirty="0" smtClean="0">
              <a:solidFill>
                <a:srgbClr val="FF0000"/>
              </a:solidFill>
            </a:endParaRPr>
          </a:p>
          <a:p>
            <a:pPr marL="0" indent="0" algn="ctr">
              <a:buNone/>
            </a:pPr>
            <a:r>
              <a:rPr lang="es-PE" sz="4000" dirty="0" err="1" smtClean="0">
                <a:solidFill>
                  <a:srgbClr val="FFC000"/>
                </a:solidFill>
              </a:rPr>
              <a:t>How</a:t>
            </a:r>
            <a:r>
              <a:rPr lang="es-PE" sz="4000" dirty="0" smtClean="0">
                <a:solidFill>
                  <a:srgbClr val="FFC000"/>
                </a:solidFill>
              </a:rPr>
              <a:t> </a:t>
            </a:r>
            <a:r>
              <a:rPr lang="es-PE" dirty="0" err="1" smtClean="0"/>
              <a:t>comments</a:t>
            </a:r>
            <a:r>
              <a:rPr lang="es-PE" dirty="0" smtClean="0"/>
              <a:t>  ==  </a:t>
            </a:r>
            <a:r>
              <a:rPr lang="es-PE" sz="4000" dirty="0" err="1" smtClean="0">
                <a:solidFill>
                  <a:srgbClr val="FF0000"/>
                </a:solidFill>
              </a:rPr>
              <a:t>Smell</a:t>
            </a:r>
            <a:endParaRPr lang="es-PE" dirty="0">
              <a:solidFill>
                <a:srgbClr val="FF0000"/>
              </a:solidFill>
            </a:endParaRPr>
          </a:p>
        </p:txBody>
      </p:sp>
    </p:spTree>
    <p:extLst>
      <p:ext uri="{BB962C8B-B14F-4D97-AF65-F5344CB8AC3E}">
        <p14:creationId xmlns:p14="http://schemas.microsoft.com/office/powerpoint/2010/main" val="2982219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"Code 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sp>
        <p:nvSpPr>
          <p:cNvPr id="6" name="5 Marcador de contenido"/>
          <p:cNvSpPr>
            <a:spLocks noGrp="1"/>
          </p:cNvSpPr>
          <p:nvPr>
            <p:ph idx="1"/>
          </p:nvPr>
        </p:nvSpPr>
        <p:spPr>
          <a:xfrm>
            <a:off x="462371" y="4512755"/>
            <a:ext cx="8219257" cy="1436525"/>
          </a:xfrm>
        </p:spPr>
        <p:txBody>
          <a:bodyPr/>
          <a:lstStyle/>
          <a:p>
            <a:pPr marL="0" indent="0" algn="ctr">
              <a:buNone/>
            </a:pPr>
            <a:r>
              <a:rPr lang="es-PE" sz="2800" dirty="0" smtClean="0"/>
              <a:t>No podemos cortar el metal con una tijera. Entonces porque siempre estamos obsesionados en usar soluciones básicas.</a:t>
            </a:r>
            <a:endParaRPr lang="es-PE"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46211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680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124744"/>
            <a:ext cx="8229600" cy="1143000"/>
          </a:xfrm>
        </p:spPr>
        <p:txBody>
          <a:bodyPr/>
          <a:lstStyle/>
          <a:p>
            <a:r>
              <a:rPr lang="es-PE" dirty="0" smtClean="0">
                <a:solidFill>
                  <a:srgbClr val="FF0000"/>
                </a:solidFill>
              </a:rPr>
              <a:t>Ejemplo </a:t>
            </a:r>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05038"/>
            <a:ext cx="8724652" cy="2592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185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FF0000"/>
                </a:solidFill>
              </a:rPr>
              <a:t>Problemas del </a:t>
            </a:r>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sp>
        <p:nvSpPr>
          <p:cNvPr id="3" name="2 Marcador de contenido"/>
          <p:cNvSpPr>
            <a:spLocks noGrp="1"/>
          </p:cNvSpPr>
          <p:nvPr>
            <p:ph idx="1"/>
          </p:nvPr>
        </p:nvSpPr>
        <p:spPr>
          <a:xfrm>
            <a:off x="457200" y="1600203"/>
            <a:ext cx="8219256" cy="4637109"/>
          </a:xfrm>
        </p:spPr>
        <p:txBody>
          <a:bodyPr/>
          <a:lstStyle/>
          <a:p>
            <a:r>
              <a:rPr lang="es-PE" dirty="0" smtClean="0">
                <a:solidFill>
                  <a:srgbClr val="FFC000"/>
                </a:solidFill>
              </a:rPr>
              <a:t>Código duplicado: </a:t>
            </a:r>
            <a:r>
              <a:rPr lang="es-PE" dirty="0" smtClean="0"/>
              <a:t>Los tipos primitivos realizan tareas que se repiten en muchos lugares del código.</a:t>
            </a:r>
          </a:p>
          <a:p>
            <a:endParaRPr lang="es-PE" dirty="0"/>
          </a:p>
          <a:p>
            <a:r>
              <a:rPr lang="es-PE" dirty="0">
                <a:solidFill>
                  <a:srgbClr val="FFC000"/>
                </a:solidFill>
              </a:rPr>
              <a:t>Pobre diseño: </a:t>
            </a:r>
            <a:r>
              <a:rPr lang="es-PE" dirty="0"/>
              <a:t>Muy pocas abstracciones y un diseño no orientado a objetos</a:t>
            </a:r>
            <a:r>
              <a:rPr lang="es-PE" dirty="0" smtClean="0"/>
              <a:t>.</a:t>
            </a:r>
            <a:endParaRPr lang="es-PE" dirty="0"/>
          </a:p>
        </p:txBody>
      </p:sp>
    </p:spTree>
    <p:extLst>
      <p:ext uri="{BB962C8B-B14F-4D97-AF65-F5344CB8AC3E}">
        <p14:creationId xmlns:p14="http://schemas.microsoft.com/office/powerpoint/2010/main" val="1494491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796951"/>
          </a:xfrm>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sp>
        <p:nvSpPr>
          <p:cNvPr id="6" name="5 Marcador de contenido"/>
          <p:cNvSpPr>
            <a:spLocks noGrp="1"/>
          </p:cNvSpPr>
          <p:nvPr>
            <p:ph idx="1"/>
          </p:nvPr>
        </p:nvSpPr>
        <p:spPr>
          <a:xfrm>
            <a:off x="467544" y="4797152"/>
            <a:ext cx="8219257" cy="1436525"/>
          </a:xfrm>
        </p:spPr>
        <p:txBody>
          <a:bodyPr/>
          <a:lstStyle/>
          <a:p>
            <a:pPr marL="0" indent="0" algn="ctr">
              <a:buNone/>
            </a:pPr>
            <a:r>
              <a:rPr lang="es-PE" sz="2800" dirty="0" smtClean="0"/>
              <a:t>Un método que se encuentra más interesado en las funcionalidades de otra clase que las funcionalidad de la clase donde se encuentra</a:t>
            </a:r>
            <a:endParaRPr lang="es-PE" sz="2800" dirty="0"/>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060" y="1289215"/>
            <a:ext cx="5112568" cy="3363921"/>
          </a:xfrm>
          <a:prstGeom prst="rect">
            <a:avLst/>
          </a:prstGeom>
        </p:spPr>
      </p:pic>
    </p:spTree>
    <p:extLst>
      <p:ext uri="{BB962C8B-B14F-4D97-AF65-F5344CB8AC3E}">
        <p14:creationId xmlns:p14="http://schemas.microsoft.com/office/powerpoint/2010/main" val="317517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856" y="836712"/>
            <a:ext cx="8229600" cy="1143000"/>
          </a:xfrm>
        </p:spPr>
        <p:txBody>
          <a:bodyPr/>
          <a:lstStyle/>
          <a:p>
            <a:r>
              <a:rPr lang="es-PE" dirty="0" smtClean="0">
                <a:solidFill>
                  <a:srgbClr val="FF0000"/>
                </a:solidFill>
              </a:rPr>
              <a:t>Ejemplo </a:t>
            </a:r>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85975"/>
            <a:ext cx="8781640" cy="278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515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FF0000"/>
                </a:solidFill>
              </a:rPr>
              <a:t>Problemas del </a:t>
            </a:r>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sp>
        <p:nvSpPr>
          <p:cNvPr id="3" name="2 Marcador de contenido"/>
          <p:cNvSpPr>
            <a:spLocks noGrp="1"/>
          </p:cNvSpPr>
          <p:nvPr>
            <p:ph idx="1"/>
          </p:nvPr>
        </p:nvSpPr>
        <p:spPr>
          <a:xfrm>
            <a:off x="457200" y="1600203"/>
            <a:ext cx="8219256" cy="3628997"/>
          </a:xfrm>
        </p:spPr>
        <p:txBody>
          <a:bodyPr/>
          <a:lstStyle/>
          <a:p>
            <a:r>
              <a:rPr lang="es-PE" dirty="0" smtClean="0">
                <a:solidFill>
                  <a:srgbClr val="FFC000"/>
                </a:solidFill>
              </a:rPr>
              <a:t>Alta  dependencia: </a:t>
            </a:r>
            <a:r>
              <a:rPr lang="es-PE" dirty="0" smtClean="0"/>
              <a:t>El método está dependiendo directamente de muchas funcionalidades de la otra clase.</a:t>
            </a:r>
          </a:p>
          <a:p>
            <a:endParaRPr lang="es-PE" dirty="0"/>
          </a:p>
          <a:p>
            <a:r>
              <a:rPr lang="es-PE" dirty="0">
                <a:solidFill>
                  <a:srgbClr val="FFC000"/>
                </a:solidFill>
              </a:rPr>
              <a:t>Pobre diseño: </a:t>
            </a:r>
            <a:r>
              <a:rPr lang="es-PE" dirty="0"/>
              <a:t>Violación del principio de POO «</a:t>
            </a:r>
            <a:r>
              <a:rPr lang="es-PE" dirty="0" err="1"/>
              <a:t>Tell</a:t>
            </a:r>
            <a:r>
              <a:rPr lang="es-PE" dirty="0"/>
              <a:t> </a:t>
            </a:r>
            <a:r>
              <a:rPr lang="es-PE" dirty="0" err="1"/>
              <a:t>dont</a:t>
            </a:r>
            <a:r>
              <a:rPr lang="es-PE" dirty="0"/>
              <a:t> Ask» lo que lleva a un mal diseño.</a:t>
            </a:r>
          </a:p>
          <a:p>
            <a:endParaRPr lang="es-PE" dirty="0"/>
          </a:p>
        </p:txBody>
      </p:sp>
    </p:spTree>
    <p:extLst>
      <p:ext uri="{BB962C8B-B14F-4D97-AF65-F5344CB8AC3E}">
        <p14:creationId xmlns:p14="http://schemas.microsoft.com/office/powerpoint/2010/main" val="940161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342900" indent="-342900">
              <a:buFont typeface="Arial" pitchFamily="34" charset="0"/>
              <a:buChar char="•"/>
            </a:pPr>
            <a:r>
              <a:rPr lang="es-PE" sz="2400"/>
              <a:t>En parejas, explicarse mutuamente el smell y discutir sobre los puntos anteriores.</a:t>
            </a:r>
          </a:p>
          <a:p>
            <a:endParaRPr lang="es-PE" sz="2400" smtClean="0"/>
          </a:p>
          <a:p>
            <a:pPr marL="285750" indent="-285750">
              <a:buFont typeface="Arial" pitchFamily="34" charset="0"/>
              <a:buChar char="•"/>
            </a:pPr>
            <a:r>
              <a:rPr lang="es-PE" sz="2400" smtClean="0"/>
              <a:t>En grupos, cada pareja explica sus smells al resto del grupo y discuten al respecto.</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grupo comparte con todos el significado de sus smells.</a:t>
            </a:r>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1938992"/>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ejemplo de código real.</a:t>
            </a:r>
          </a:p>
          <a:p>
            <a:pPr marL="285750" indent="-285750">
              <a:buFont typeface="Arial" pitchFamily="34" charset="0"/>
              <a:buChar char="•"/>
            </a:pPr>
            <a:endParaRPr lang="es-PE" sz="2400" smtClean="0"/>
          </a:p>
          <a:p>
            <a:pPr marL="285750" indent="-285750">
              <a:buFont typeface="Arial" pitchFamily="34" charset="0"/>
              <a:buChar char="•"/>
            </a:pPr>
            <a:r>
              <a:rPr lang="es-PE" sz="2400" smtClean="0"/>
              <a:t>En parejas:</a:t>
            </a:r>
          </a:p>
          <a:p>
            <a:pPr marL="742950" lvl="1" indent="-285750">
              <a:buFont typeface="Arial" pitchFamily="34" charset="0"/>
              <a:buChar char="•"/>
            </a:pPr>
            <a:r>
              <a:rPr lang="es-PE" sz="2400" smtClean="0"/>
              <a:t>Identificar dentro del código, los smells que le han sido a asignados a cada persona de la pareja.</a:t>
            </a:r>
            <a:endParaRPr lang="es-PE" sz="2400"/>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sp>
        <p:nvSpPr>
          <p:cNvPr id="20" name="19 CuadroTexto"/>
          <p:cNvSpPr txBox="1"/>
          <p:nvPr/>
        </p:nvSpPr>
        <p:spPr>
          <a:xfrm>
            <a:off x="384050" y="1016160"/>
            <a:ext cx="8561175" cy="1815882"/>
          </a:xfrm>
          <a:prstGeom prst="rect">
            <a:avLst/>
          </a:prstGeom>
          <a:noFill/>
        </p:spPr>
        <p:txBody>
          <a:bodyPr wrap="square" rtlCol="0">
            <a:spAutoFit/>
          </a:bodyPr>
          <a:lstStyle/>
          <a:p>
            <a:pPr algn="ctr"/>
            <a:r>
              <a:rPr lang="es-PE" sz="2800" dirty="0" smtClean="0"/>
              <a:t>Obligaciones que una organización toma cuando disminuye consciente o inconscientemente la calidad interna del producto para satisfacer metas a corto plazo pero que son perjudiciales a largo plazo.</a:t>
            </a:r>
            <a:endParaRPr lang="es-PE" sz="2800" dirty="0"/>
          </a:p>
        </p:txBody>
      </p:sp>
      <p:pic>
        <p:nvPicPr>
          <p:cNvPr id="2052" name="Picture 4" descr="http://www.debtconsolidationusa.com/wp-content/uploads/2012/02/bad-credit-loa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397" y="2996952"/>
            <a:ext cx="4570479" cy="342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4751"/>
            <a:ext cx="8229600" cy="1143000"/>
          </a:xfrm>
        </p:spPr>
        <p:txBody>
          <a:bodyPr/>
          <a:lstStyle/>
          <a:p>
            <a:r>
              <a:rPr lang="es-PE" dirty="0" smtClean="0">
                <a:solidFill>
                  <a:srgbClr val="009A46"/>
                </a:solidFill>
              </a:rPr>
              <a:t>¿Por qué es importante?</a:t>
            </a:r>
            <a:endParaRPr lang="es-PE" dirty="0">
              <a:solidFill>
                <a:srgbClr val="009A46"/>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0000"/>
                </a:solidFill>
              </a:rPr>
              <a:t>Es difícil modificar </a:t>
            </a:r>
            <a:r>
              <a:rPr lang="es-PE" sz="2800" dirty="0">
                <a:solidFill>
                  <a:srgbClr val="FF0000"/>
                </a:solidFill>
              </a:rPr>
              <a:t>o agregar </a:t>
            </a:r>
            <a:r>
              <a:rPr lang="es-PE" sz="2800" dirty="0" smtClean="0">
                <a:solidFill>
                  <a:srgbClr val="FF0000"/>
                </a:solidFill>
              </a:rPr>
              <a:t>funcionalidad </a:t>
            </a:r>
            <a:br>
              <a:rPr lang="es-PE" sz="2800" dirty="0" smtClean="0">
                <a:solidFill>
                  <a:srgbClr val="FF0000"/>
                </a:solidFill>
              </a:rPr>
            </a:br>
            <a:r>
              <a:rPr lang="es-PE" sz="2800" dirty="0" smtClean="0">
                <a:solidFill>
                  <a:srgbClr val="FF0000"/>
                </a:solidFill>
              </a:rPr>
              <a:t>(</a:t>
            </a:r>
            <a:r>
              <a:rPr lang="es-PE" sz="3600" dirty="0" smtClean="0">
                <a:solidFill>
                  <a:srgbClr val="FF0000"/>
                </a:solidFill>
              </a:rPr>
              <a:t>valor de negocio</a:t>
            </a:r>
            <a:r>
              <a:rPr lang="es-PE" sz="2800" dirty="0" smtClean="0">
                <a:solidFill>
                  <a:srgbClr val="FF0000"/>
                </a:solidFill>
              </a:rPr>
              <a:t>) </a:t>
            </a:r>
            <a:br>
              <a:rPr lang="es-PE" sz="2800" dirty="0" smtClean="0">
                <a:solidFill>
                  <a:srgbClr val="FF0000"/>
                </a:solidFill>
              </a:rPr>
            </a:br>
            <a:r>
              <a:rPr lang="es-PE" sz="2800" dirty="0" smtClean="0">
                <a:solidFill>
                  <a:srgbClr val="FF0000"/>
                </a:solidFill>
              </a:rPr>
              <a:t>y </a:t>
            </a:r>
            <a:r>
              <a:rPr lang="es-PE" sz="2800" dirty="0">
                <a:solidFill>
                  <a:srgbClr val="FF0000"/>
                </a:solidFill>
              </a:rPr>
              <a:t>por lo tanto más costoso </a:t>
            </a:r>
            <a:r>
              <a:rPr lang="es-PE" sz="2800" dirty="0" smtClean="0">
                <a:solidFill>
                  <a:srgbClr val="FF0000"/>
                </a:solidFill>
              </a:rPr>
              <a:t>en </a:t>
            </a:r>
            <a:r>
              <a:rPr lang="es-PE" sz="2800" dirty="0">
                <a:solidFill>
                  <a:srgbClr val="FF0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6055"/>
            <a:ext cx="8229600" cy="634081"/>
          </a:xfrm>
        </p:spPr>
        <p:txBody>
          <a:bodyPr/>
          <a:lstStyle/>
          <a:p>
            <a:r>
              <a:rPr lang="es-PE" dirty="0" err="1" smtClean="0">
                <a:solidFill>
                  <a:srgbClr val="009A46"/>
                </a:solidFill>
              </a:rPr>
              <a:t>Move</a:t>
            </a:r>
            <a:r>
              <a:rPr lang="es-PE" dirty="0" smtClean="0">
                <a:solidFill>
                  <a:srgbClr val="009A46"/>
                </a:solidFill>
              </a:rPr>
              <a:t> </a:t>
            </a:r>
            <a:r>
              <a:rPr lang="es-PE" dirty="0" err="1" smtClean="0">
                <a:solidFill>
                  <a:srgbClr val="009A46"/>
                </a:solidFill>
              </a:rPr>
              <a:t>Method</a:t>
            </a:r>
            <a:endParaRPr lang="es-PE" dirty="0">
              <a:solidFill>
                <a:srgbClr val="009A46"/>
              </a:solidFill>
            </a:endParaRPr>
          </a:p>
        </p:txBody>
      </p:sp>
      <p:sp>
        <p:nvSpPr>
          <p:cNvPr id="10" name="5 Marcador de contenido"/>
          <p:cNvSpPr>
            <a:spLocks noGrp="1"/>
          </p:cNvSpPr>
          <p:nvPr>
            <p:ph idx="1"/>
          </p:nvPr>
        </p:nvSpPr>
        <p:spPr>
          <a:xfrm>
            <a:off x="462372" y="890432"/>
            <a:ext cx="8219257" cy="1008112"/>
          </a:xfrm>
        </p:spPr>
        <p:txBody>
          <a:bodyPr/>
          <a:lstStyle/>
          <a:p>
            <a:pPr marL="0" indent="0" algn="ctr">
              <a:buNone/>
            </a:pPr>
            <a:r>
              <a:rPr lang="es-PE" sz="2800" dirty="0" smtClean="0"/>
              <a:t>Mover un fragmento de código a un método cuyo nombre explique el propósito del método.</a:t>
            </a:r>
          </a:p>
        </p:txBody>
      </p:sp>
      <p:pic>
        <p:nvPicPr>
          <p:cNvPr id="12" name="1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003298"/>
            <a:ext cx="7760808" cy="4522046"/>
          </a:xfrm>
          <a:prstGeom prst="rect">
            <a:avLst/>
          </a:prstGeom>
        </p:spPr>
      </p:pic>
    </p:spTree>
    <p:extLst>
      <p:ext uri="{BB962C8B-B14F-4D97-AF65-F5344CB8AC3E}">
        <p14:creationId xmlns:p14="http://schemas.microsoft.com/office/powerpoint/2010/main" val="20156748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6055"/>
            <a:ext cx="8229600" cy="634081"/>
          </a:xfrm>
        </p:spPr>
        <p:txBody>
          <a:bodyPr/>
          <a:lstStyle/>
          <a:p>
            <a:r>
              <a:rPr lang="es-PE" dirty="0" err="1" smtClean="0">
                <a:solidFill>
                  <a:srgbClr val="009A46"/>
                </a:solidFill>
              </a:rPr>
              <a:t>Rename</a:t>
            </a:r>
            <a:endParaRPr lang="es-PE" dirty="0">
              <a:solidFill>
                <a:srgbClr val="009A46"/>
              </a:solidFill>
            </a:endParaRPr>
          </a:p>
        </p:txBody>
      </p:sp>
      <p:sp>
        <p:nvSpPr>
          <p:cNvPr id="10" name="5 Marcador de contenido"/>
          <p:cNvSpPr>
            <a:spLocks noGrp="1"/>
          </p:cNvSpPr>
          <p:nvPr>
            <p:ph idx="1"/>
          </p:nvPr>
        </p:nvSpPr>
        <p:spPr>
          <a:xfrm>
            <a:off x="462372" y="1052736"/>
            <a:ext cx="8219257" cy="1008112"/>
          </a:xfrm>
        </p:spPr>
        <p:txBody>
          <a:bodyPr/>
          <a:lstStyle/>
          <a:p>
            <a:pPr marL="0" indent="0" algn="ctr">
              <a:buNone/>
            </a:pPr>
            <a:r>
              <a:rPr lang="es-PE" sz="2800" dirty="0" smtClean="0"/>
              <a:t>Cambiar el nombre de una variable o método si este no revela su propósito.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276872"/>
            <a:ext cx="8676456" cy="1588312"/>
          </a:xfrm>
          <a:prstGeom prst="rect">
            <a:avLst/>
          </a:prstGeom>
        </p:spPr>
      </p:pic>
    </p:spTree>
    <p:extLst>
      <p:ext uri="{BB962C8B-B14F-4D97-AF65-F5344CB8AC3E}">
        <p14:creationId xmlns:p14="http://schemas.microsoft.com/office/powerpoint/2010/main" val="5273653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A cada uno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los </a:t>
            </a:r>
            <a:r>
              <a:rPr lang="es-PE" sz="2400" dirty="0" err="1" smtClean="0"/>
              <a:t>smells</a:t>
            </a:r>
            <a:r>
              <a:rPr lang="es-PE" sz="2400" dirty="0" smtClean="0"/>
              <a:t> del código que han identificado previamente.</a:t>
            </a:r>
            <a:endParaRPr lang="es-PE" sz="2400" dirty="0"/>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2987824" y="1145777"/>
            <a:ext cx="3403352"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382089"/>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2760076755"/>
              </p:ext>
            </p:extLst>
          </p:nvPr>
        </p:nvGraphicFramePr>
        <p:xfrm>
          <a:off x="656531" y="4182289"/>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0000"/>
                </a:solidFill>
              </a:rPr>
              <a:t>El mejor camino es tomar una actitud cautelosa, siempre en pasos muy pequeños y fáciles de revertir.</a:t>
            </a:r>
            <a:endParaRPr lang="es-PE" sz="2800" dirty="0">
              <a:solidFill>
                <a:srgbClr val="FF0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2348880"/>
            <a:ext cx="8229600" cy="1296144"/>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Refactorizar</a:t>
            </a:r>
            <a:r>
              <a:rPr lang="es-PE" dirty="0" smtClean="0">
                <a:solidFill>
                  <a:srgbClr val="00823B"/>
                </a:solidFill>
              </a:rPr>
              <a:t>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endParaRPr lang="es-PE" dirty="0">
              <a:solidFill>
                <a:srgbClr val="00823B"/>
              </a:solidFill>
            </a:endParaRPr>
          </a:p>
        </p:txBody>
      </p:sp>
    </p:spTree>
    <p:extLst>
      <p:ext uri="{BB962C8B-B14F-4D97-AF65-F5344CB8AC3E}">
        <p14:creationId xmlns:p14="http://schemas.microsoft.com/office/powerpoint/2010/main" val="1734597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Cuantificar la Deuda Técnica</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29103</TotalTime>
  <Words>1927</Words>
  <Application>Microsoft Office PowerPoint</Application>
  <PresentationFormat>Presentación en pantalla (4:3)</PresentationFormat>
  <Paragraphs>226</Paragraphs>
  <Slides>43</Slides>
  <Notes>23</Notes>
  <HiddenSlides>0</HiddenSlides>
  <MMClips>0</MMClips>
  <ScaleCrop>false</ScaleCrop>
  <HeadingPairs>
    <vt:vector size="4" baseType="variant">
      <vt:variant>
        <vt:lpstr>Tema</vt:lpstr>
      </vt:variant>
      <vt:variant>
        <vt:i4>1</vt:i4>
      </vt:variant>
      <vt:variant>
        <vt:lpstr>Títulos de diapositiva</vt:lpstr>
      </vt:variant>
      <vt:variant>
        <vt:i4>43</vt:i4>
      </vt:variant>
    </vt:vector>
  </HeadingPairs>
  <TitlesOfParts>
    <vt:vector size="44" baseType="lpstr">
      <vt:lpstr>BlackTheme</vt:lpstr>
      <vt:lpstr>Prácticas Ágiles de Ingeniería Code Smells  and Refactoring</vt:lpstr>
      <vt:lpstr>Licencia de Uso</vt:lpstr>
      <vt:lpstr>Technical Debt</vt:lpstr>
      <vt:lpstr>Problemas de la Deuda Técnica</vt:lpstr>
      <vt:lpstr>Curva de la Deuda Técnica</vt:lpstr>
      <vt:lpstr>Cuantificar la Deuda Técnica</vt:lpstr>
      <vt:lpstr>Presentación de PowerPoint</vt:lpstr>
      <vt:lpstr>Code Smell</vt:lpstr>
      <vt:lpstr>Presentación de PowerPoint</vt:lpstr>
      <vt:lpstr>Presentación de PowerPoint</vt:lpstr>
      <vt:lpstr>Presentación de PowerPoint</vt:lpstr>
      <vt:lpstr>Long Method</vt:lpstr>
      <vt:lpstr>Problemas del Long Method</vt:lpstr>
      <vt:lpstr>Duplicate Code</vt:lpstr>
      <vt:lpstr>Problemas del Duplicate Code</vt:lpstr>
      <vt:lpstr>Dead Code</vt:lpstr>
      <vt:lpstr>Problemas del Dead Code</vt:lpstr>
      <vt:lpstr>Comentarios</vt:lpstr>
      <vt:lpstr>Una pequeña regla</vt:lpstr>
      <vt:lpstr>Primitive Obsession</vt:lpstr>
      <vt:lpstr>Ejemplo Primitive Obsession</vt:lpstr>
      <vt:lpstr>Problemas del Primitive Obsession</vt:lpstr>
      <vt:lpstr>Feature Envy</vt:lpstr>
      <vt:lpstr>Ejemplo Feature Envy</vt:lpstr>
      <vt:lpstr>Problemas del Primitive Obsession</vt:lpstr>
      <vt:lpstr>Ejercicio  Aprender y reconocer Code Smells dentro del código</vt:lpstr>
      <vt:lpstr>Ejercicio  Aprender y reconocer Code Smells dentro del código</vt:lpstr>
      <vt:lpstr>Ejercicio  Aprender y reconocer Code Smells dentro del código</vt:lpstr>
      <vt:lpstr>Presentación de PowerPoint</vt:lpstr>
      <vt:lpstr>¿Qué es Refactoring ?</vt:lpstr>
      <vt:lpstr>¿Qué es Refactoring ?</vt:lpstr>
      <vt:lpstr>¿Por qué es importante?</vt:lpstr>
      <vt:lpstr>Beneficios del Refactoring</vt:lpstr>
      <vt:lpstr>Presentación de PowerPoint</vt:lpstr>
      <vt:lpstr>Move Method</vt:lpstr>
      <vt:lpstr>Rename</vt:lpstr>
      <vt:lpstr>Ejercicio  Identificando Refactorings dentro del código.</vt:lpstr>
      <vt:lpstr>¿Cómo refactorizar?</vt:lpstr>
      <vt:lpstr>¿Cómo refactorizar?</vt:lpstr>
      <vt:lpstr>¿Cómo refactorizar?</vt:lpstr>
      <vt:lpstr>Herramientas Refactoring</vt:lpstr>
      <vt:lpstr>Ejercicio  Refactorizar Code Smells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802</cp:revision>
  <dcterms:created xsi:type="dcterms:W3CDTF">2010-05-16T05:09:58Z</dcterms:created>
  <dcterms:modified xsi:type="dcterms:W3CDTF">2012-11-08T19:44:09Z</dcterms:modified>
</cp:coreProperties>
</file>