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6"/>
  </p:notesMasterIdLst>
  <p:sldIdLst>
    <p:sldId id="717" r:id="rId2"/>
    <p:sldId id="321" r:id="rId3"/>
    <p:sldId id="724" r:id="rId4"/>
    <p:sldId id="712" r:id="rId5"/>
    <p:sldId id="713" r:id="rId6"/>
    <p:sldId id="725" r:id="rId7"/>
    <p:sldId id="727" r:id="rId8"/>
    <p:sldId id="714" r:id="rId9"/>
    <p:sldId id="726" r:id="rId10"/>
    <p:sldId id="715" r:id="rId11"/>
    <p:sldId id="729" r:id="rId12"/>
    <p:sldId id="728" r:id="rId13"/>
    <p:sldId id="318" r:id="rId14"/>
    <p:sldId id="317" r:id="rId15"/>
    <p:sldId id="691" r:id="rId16"/>
    <p:sldId id="329" r:id="rId17"/>
    <p:sldId id="711" r:id="rId18"/>
    <p:sldId id="509" r:id="rId19"/>
    <p:sldId id="733" r:id="rId20"/>
    <p:sldId id="732" r:id="rId21"/>
    <p:sldId id="747" r:id="rId22"/>
    <p:sldId id="750" r:id="rId23"/>
    <p:sldId id="746" r:id="rId24"/>
    <p:sldId id="752" r:id="rId25"/>
    <p:sldId id="748" r:id="rId26"/>
    <p:sldId id="751" r:id="rId27"/>
    <p:sldId id="744" r:id="rId28"/>
    <p:sldId id="754" r:id="rId29"/>
    <p:sldId id="757" r:id="rId30"/>
    <p:sldId id="749" r:id="rId31"/>
    <p:sldId id="734" r:id="rId32"/>
    <p:sldId id="753" r:id="rId33"/>
    <p:sldId id="755" r:id="rId34"/>
    <p:sldId id="756" r:id="rId35"/>
    <p:sldId id="743" r:id="rId36"/>
    <p:sldId id="716" r:id="rId37"/>
    <p:sldId id="758" r:id="rId38"/>
    <p:sldId id="759" r:id="rId39"/>
    <p:sldId id="730" r:id="rId40"/>
    <p:sldId id="514" r:id="rId41"/>
    <p:sldId id="340" r:id="rId42"/>
    <p:sldId id="668" r:id="rId43"/>
    <p:sldId id="667" r:id="rId44"/>
    <p:sldId id="341" r:id="rId45"/>
    <p:sldId id="692" r:id="rId46"/>
    <p:sldId id="708" r:id="rId47"/>
    <p:sldId id="761" r:id="rId48"/>
    <p:sldId id="709" r:id="rId49"/>
    <p:sldId id="342" r:id="rId50"/>
    <p:sldId id="519" r:id="rId51"/>
    <p:sldId id="764" r:id="rId52"/>
    <p:sldId id="344" r:id="rId53"/>
    <p:sldId id="765" r:id="rId54"/>
    <p:sldId id="766" r:id="rId55"/>
    <p:sldId id="762" r:id="rId56"/>
    <p:sldId id="767" r:id="rId57"/>
    <p:sldId id="768" r:id="rId58"/>
    <p:sldId id="769" r:id="rId59"/>
    <p:sldId id="771" r:id="rId60"/>
    <p:sldId id="772" r:id="rId61"/>
    <p:sldId id="770" r:id="rId62"/>
    <p:sldId id="774" r:id="rId63"/>
    <p:sldId id="773" r:id="rId64"/>
    <p:sldId id="705" r:id="rId6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E20000"/>
    <a:srgbClr val="CE7674"/>
    <a:srgbClr val="D99694"/>
    <a:srgbClr val="EE0000"/>
    <a:srgbClr val="00823B"/>
    <a:srgbClr val="151515"/>
    <a:srgbClr val="1D1D1D"/>
    <a:srgbClr val="171717"/>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08" autoAdjust="0"/>
    <p:restoredTop sz="80672" autoAdjust="0"/>
  </p:normalViewPr>
  <p:slideViewPr>
    <p:cSldViewPr>
      <p:cViewPr varScale="1">
        <p:scale>
          <a:sx n="58" d="100"/>
          <a:sy n="58" d="100"/>
        </p:scale>
        <p:origin x="-1500" y="-96"/>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0-30T02:25:38.882" idx="1">
    <p:pos x="10" y="10"/>
    <p:text>Texto Similar a IND</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37C565-8227-47BE-938D-F0254EF2951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PE"/>
        </a:p>
      </dgm:t>
    </dgm:pt>
    <dgm:pt modelId="{86434053-B40A-4DA1-AC86-B95A2468B2D6}">
      <dgm:prSet phldrT="[Texto]" custT="1"/>
      <dgm:spPr/>
      <dgm:t>
        <a:bodyPr/>
        <a:lstStyle/>
        <a:p>
          <a:r>
            <a:rPr lang="es-PE" sz="2000" noProof="0" dirty="0" smtClean="0"/>
            <a:t>(Más)</a:t>
          </a:r>
          <a:br>
            <a:rPr lang="es-PE" sz="2000" noProof="0" dirty="0" smtClean="0"/>
          </a:br>
          <a:r>
            <a:rPr lang="es-PE" sz="2000" noProof="0" dirty="0" smtClean="0"/>
            <a:t>Incesante Presión.</a:t>
          </a:r>
          <a:endParaRPr lang="es-PE" sz="2000" noProof="0" dirty="0"/>
        </a:p>
      </dgm:t>
    </dgm:pt>
    <dgm:pt modelId="{CC9DCF9E-D07A-4952-A019-8526313875CE}" type="parTrans" cxnId="{FAF39910-6301-4B2E-AD44-4E47E6F7C813}">
      <dgm:prSet/>
      <dgm:spPr/>
      <dgm:t>
        <a:bodyPr/>
        <a:lstStyle/>
        <a:p>
          <a:endParaRPr lang="es-PE" sz="1800" noProof="0"/>
        </a:p>
      </dgm:t>
    </dgm:pt>
    <dgm:pt modelId="{17CA2C55-0354-4402-9601-202C7F5A5539}" type="sibTrans" cxnId="{FAF39910-6301-4B2E-AD44-4E47E6F7C813}">
      <dgm:prSet custT="1"/>
      <dgm:spPr/>
      <dgm:t>
        <a:bodyPr/>
        <a:lstStyle/>
        <a:p>
          <a:endParaRPr lang="es-PE" sz="1600" noProof="0"/>
        </a:p>
      </dgm:t>
    </dgm:pt>
    <dgm:pt modelId="{2D629D79-084D-4FF9-8DF9-08F54FFF92DE}">
      <dgm:prSet phldrT="[Texto]" custT="1"/>
      <dgm:spPr/>
      <dgm:t>
        <a:bodyPr/>
        <a:lstStyle/>
        <a:p>
          <a:r>
            <a:rPr lang="es-PE" sz="2000" noProof="0" smtClean="0"/>
            <a:t>Tomar Deuda Técnica</a:t>
          </a:r>
          <a:endParaRPr lang="es-PE" sz="2000" noProof="0"/>
        </a:p>
      </dgm:t>
    </dgm:pt>
    <dgm:pt modelId="{30A8A669-EA91-4A1E-9661-BB7D11EAB2EF}" type="parTrans" cxnId="{9694F126-3ADB-43F5-85B1-5AB66EDBA53C}">
      <dgm:prSet/>
      <dgm:spPr/>
      <dgm:t>
        <a:bodyPr/>
        <a:lstStyle/>
        <a:p>
          <a:endParaRPr lang="es-PE" sz="1800" noProof="0"/>
        </a:p>
      </dgm:t>
    </dgm:pt>
    <dgm:pt modelId="{899BA343-E663-4062-B766-D4AB02F4C39C}" type="sibTrans" cxnId="{9694F126-3ADB-43F5-85B1-5AB66EDBA53C}">
      <dgm:prSet custT="1"/>
      <dgm:spPr/>
      <dgm:t>
        <a:bodyPr/>
        <a:lstStyle/>
        <a:p>
          <a:endParaRPr lang="es-PE" sz="1600" noProof="0"/>
        </a:p>
      </dgm:t>
    </dgm:pt>
    <dgm:pt modelId="{9768ADBD-E274-445C-8DCD-B40B42EBD27B}">
      <dgm:prSet phldrT="[Texto]" custT="1"/>
      <dgm:spPr/>
      <dgm:t>
        <a:bodyPr/>
        <a:lstStyle/>
        <a:p>
          <a:r>
            <a:rPr lang="es-PE" sz="2000" noProof="0" smtClean="0"/>
            <a:t>No pagar Duda Técnica</a:t>
          </a:r>
          <a:endParaRPr lang="es-PE" sz="2000" noProof="0"/>
        </a:p>
      </dgm:t>
    </dgm:pt>
    <dgm:pt modelId="{4AEA6F8B-1A64-45EC-93BD-3D31C0888883}" type="parTrans" cxnId="{9C5856E4-CA75-447E-B76A-6CB88C391DE8}">
      <dgm:prSet/>
      <dgm:spPr/>
      <dgm:t>
        <a:bodyPr/>
        <a:lstStyle/>
        <a:p>
          <a:endParaRPr lang="es-PE" sz="1800" noProof="0"/>
        </a:p>
      </dgm:t>
    </dgm:pt>
    <dgm:pt modelId="{E43FB99E-5163-4102-8C51-726D611F747C}" type="sibTrans" cxnId="{9C5856E4-CA75-447E-B76A-6CB88C391DE8}">
      <dgm:prSet custT="1"/>
      <dgm:spPr/>
      <dgm:t>
        <a:bodyPr/>
        <a:lstStyle/>
        <a:p>
          <a:endParaRPr lang="es-PE" sz="1600" noProof="0"/>
        </a:p>
      </dgm:t>
    </dgm:pt>
    <dgm:pt modelId="{7EB66F7D-EDF6-4CF9-8307-CDC396A315D2}">
      <dgm:prSet phldrT="[Texto]" custT="1"/>
      <dgm:spPr/>
      <dgm:t>
        <a:bodyPr/>
        <a:lstStyle/>
        <a:p>
          <a:r>
            <a:rPr lang="es-PE" sz="2000" noProof="0" dirty="0" smtClean="0"/>
            <a:t>Disminuye Velocidad Equipo</a:t>
          </a:r>
          <a:endParaRPr lang="es-PE" sz="2000" noProof="0" dirty="0"/>
        </a:p>
      </dgm:t>
    </dgm:pt>
    <dgm:pt modelId="{1C435CE0-1330-4C41-B432-980635612D78}" type="parTrans" cxnId="{9E7B1AD0-4B2E-401B-B82A-F21921E14474}">
      <dgm:prSet/>
      <dgm:spPr/>
      <dgm:t>
        <a:bodyPr/>
        <a:lstStyle/>
        <a:p>
          <a:endParaRPr lang="es-PE" sz="1800" noProof="0"/>
        </a:p>
      </dgm:t>
    </dgm:pt>
    <dgm:pt modelId="{3766CEFC-D74E-4FC6-B9BD-CE4F3847A8F1}" type="sibTrans" cxnId="{9E7B1AD0-4B2E-401B-B82A-F21921E14474}">
      <dgm:prSet custT="1"/>
      <dgm:spPr/>
      <dgm:t>
        <a:bodyPr/>
        <a:lstStyle/>
        <a:p>
          <a:endParaRPr lang="es-PE" sz="1600" noProof="0"/>
        </a:p>
      </dgm:t>
    </dgm:pt>
    <dgm:pt modelId="{76A1EA92-51E5-49EB-A181-D50B98697B05}">
      <dgm:prSet phldrT="[Texto]" custT="1"/>
      <dgm:spPr/>
      <dgm:t>
        <a:bodyPr/>
        <a:lstStyle/>
        <a:p>
          <a:r>
            <a:rPr lang="es-PE" sz="2000" noProof="0" dirty="0" smtClean="0"/>
            <a:t>Acumula la Deuda</a:t>
          </a:r>
          <a:endParaRPr lang="es-PE" sz="2000" noProof="0" dirty="0"/>
        </a:p>
      </dgm:t>
    </dgm:pt>
    <dgm:pt modelId="{3A80FFA8-4626-4D9F-869E-08D8049AE90B}" type="parTrans" cxnId="{118D518B-4E4B-4165-A5B9-7E7CDA798BAF}">
      <dgm:prSet/>
      <dgm:spPr/>
      <dgm:t>
        <a:bodyPr/>
        <a:lstStyle/>
        <a:p>
          <a:endParaRPr lang="es-PE" sz="1800" noProof="0"/>
        </a:p>
      </dgm:t>
    </dgm:pt>
    <dgm:pt modelId="{9E4C12CE-879A-4AB8-B6B2-D13C4FC29454}" type="sibTrans" cxnId="{118D518B-4E4B-4165-A5B9-7E7CDA798BAF}">
      <dgm:prSet custT="1"/>
      <dgm:spPr/>
      <dgm:t>
        <a:bodyPr/>
        <a:lstStyle/>
        <a:p>
          <a:endParaRPr lang="es-PE" sz="1600" noProof="0"/>
        </a:p>
      </dgm:t>
    </dgm:pt>
    <dgm:pt modelId="{357AEA59-21F0-45F8-A04A-C6A6C8AF2562}" type="pres">
      <dgm:prSet presAssocID="{AA37C565-8227-47BE-938D-F0254EF29510}" presName="cycle" presStyleCnt="0">
        <dgm:presLayoutVars>
          <dgm:dir/>
          <dgm:resizeHandles val="exact"/>
        </dgm:presLayoutVars>
      </dgm:prSet>
      <dgm:spPr/>
      <dgm:t>
        <a:bodyPr/>
        <a:lstStyle/>
        <a:p>
          <a:endParaRPr lang="es-PE"/>
        </a:p>
      </dgm:t>
    </dgm:pt>
    <dgm:pt modelId="{8D88EC16-041F-468E-A4EE-B0C17C298D88}" type="pres">
      <dgm:prSet presAssocID="{2D629D79-084D-4FF9-8DF9-08F54FFF92DE}" presName="node" presStyleLbl="node1" presStyleIdx="0" presStyleCnt="5">
        <dgm:presLayoutVars>
          <dgm:bulletEnabled val="1"/>
        </dgm:presLayoutVars>
      </dgm:prSet>
      <dgm:spPr/>
      <dgm:t>
        <a:bodyPr/>
        <a:lstStyle/>
        <a:p>
          <a:endParaRPr lang="es-PE"/>
        </a:p>
      </dgm:t>
    </dgm:pt>
    <dgm:pt modelId="{CED54BA0-F15B-4184-B79E-B8D2EC41BDAD}" type="pres">
      <dgm:prSet presAssocID="{899BA343-E663-4062-B766-D4AB02F4C39C}" presName="sibTrans" presStyleLbl="sibTrans2D1" presStyleIdx="0" presStyleCnt="5"/>
      <dgm:spPr/>
      <dgm:t>
        <a:bodyPr/>
        <a:lstStyle/>
        <a:p>
          <a:endParaRPr lang="es-PE"/>
        </a:p>
      </dgm:t>
    </dgm:pt>
    <dgm:pt modelId="{DB7A3A1A-810F-4459-AD3E-971F11602EE1}" type="pres">
      <dgm:prSet presAssocID="{899BA343-E663-4062-B766-D4AB02F4C39C}" presName="connectorText" presStyleLbl="sibTrans2D1" presStyleIdx="0" presStyleCnt="5"/>
      <dgm:spPr/>
      <dgm:t>
        <a:bodyPr/>
        <a:lstStyle/>
        <a:p>
          <a:endParaRPr lang="es-PE"/>
        </a:p>
      </dgm:t>
    </dgm:pt>
    <dgm:pt modelId="{2CCF0EC0-5E87-4702-9012-7254A3821684}" type="pres">
      <dgm:prSet presAssocID="{9768ADBD-E274-445C-8DCD-B40B42EBD27B}" presName="node" presStyleLbl="node1" presStyleIdx="1" presStyleCnt="5">
        <dgm:presLayoutVars>
          <dgm:bulletEnabled val="1"/>
        </dgm:presLayoutVars>
      </dgm:prSet>
      <dgm:spPr/>
      <dgm:t>
        <a:bodyPr/>
        <a:lstStyle/>
        <a:p>
          <a:endParaRPr lang="es-PE"/>
        </a:p>
      </dgm:t>
    </dgm:pt>
    <dgm:pt modelId="{DCE9FE20-3966-495F-9530-23A38286FCDB}" type="pres">
      <dgm:prSet presAssocID="{E43FB99E-5163-4102-8C51-726D611F747C}" presName="sibTrans" presStyleLbl="sibTrans2D1" presStyleIdx="1" presStyleCnt="5"/>
      <dgm:spPr/>
      <dgm:t>
        <a:bodyPr/>
        <a:lstStyle/>
        <a:p>
          <a:endParaRPr lang="es-PE"/>
        </a:p>
      </dgm:t>
    </dgm:pt>
    <dgm:pt modelId="{F30247C7-152E-4FDC-9646-BB20CCC1E8C7}" type="pres">
      <dgm:prSet presAssocID="{E43FB99E-5163-4102-8C51-726D611F747C}" presName="connectorText" presStyleLbl="sibTrans2D1" presStyleIdx="1" presStyleCnt="5"/>
      <dgm:spPr/>
      <dgm:t>
        <a:bodyPr/>
        <a:lstStyle/>
        <a:p>
          <a:endParaRPr lang="es-PE"/>
        </a:p>
      </dgm:t>
    </dgm:pt>
    <dgm:pt modelId="{FB6A06C4-A2A0-4F93-829D-27E882A8B839}" type="pres">
      <dgm:prSet presAssocID="{76A1EA92-51E5-49EB-A181-D50B98697B05}" presName="node" presStyleLbl="node1" presStyleIdx="2" presStyleCnt="5">
        <dgm:presLayoutVars>
          <dgm:bulletEnabled val="1"/>
        </dgm:presLayoutVars>
      </dgm:prSet>
      <dgm:spPr/>
      <dgm:t>
        <a:bodyPr/>
        <a:lstStyle/>
        <a:p>
          <a:endParaRPr lang="es-PE"/>
        </a:p>
      </dgm:t>
    </dgm:pt>
    <dgm:pt modelId="{F75A18FD-DF04-47F0-8AE8-A3F3E3B7ADA9}" type="pres">
      <dgm:prSet presAssocID="{9E4C12CE-879A-4AB8-B6B2-D13C4FC29454}" presName="sibTrans" presStyleLbl="sibTrans2D1" presStyleIdx="2" presStyleCnt="5"/>
      <dgm:spPr/>
      <dgm:t>
        <a:bodyPr/>
        <a:lstStyle/>
        <a:p>
          <a:endParaRPr lang="es-PE"/>
        </a:p>
      </dgm:t>
    </dgm:pt>
    <dgm:pt modelId="{5D06DDED-AB1D-4844-98C0-F17BCAF7D19F}" type="pres">
      <dgm:prSet presAssocID="{9E4C12CE-879A-4AB8-B6B2-D13C4FC29454}" presName="connectorText" presStyleLbl="sibTrans2D1" presStyleIdx="2" presStyleCnt="5"/>
      <dgm:spPr/>
      <dgm:t>
        <a:bodyPr/>
        <a:lstStyle/>
        <a:p>
          <a:endParaRPr lang="es-PE"/>
        </a:p>
      </dgm:t>
    </dgm:pt>
    <dgm:pt modelId="{9C286F3C-FAF2-4FCF-B113-145FCACE16AA}" type="pres">
      <dgm:prSet presAssocID="{7EB66F7D-EDF6-4CF9-8307-CDC396A315D2}" presName="node" presStyleLbl="node1" presStyleIdx="3" presStyleCnt="5">
        <dgm:presLayoutVars>
          <dgm:bulletEnabled val="1"/>
        </dgm:presLayoutVars>
      </dgm:prSet>
      <dgm:spPr/>
      <dgm:t>
        <a:bodyPr/>
        <a:lstStyle/>
        <a:p>
          <a:endParaRPr lang="es-PE"/>
        </a:p>
      </dgm:t>
    </dgm:pt>
    <dgm:pt modelId="{4B49315F-91DD-4CBB-BA8F-EFE63A088439}" type="pres">
      <dgm:prSet presAssocID="{3766CEFC-D74E-4FC6-B9BD-CE4F3847A8F1}" presName="sibTrans" presStyleLbl="sibTrans2D1" presStyleIdx="3" presStyleCnt="5"/>
      <dgm:spPr/>
      <dgm:t>
        <a:bodyPr/>
        <a:lstStyle/>
        <a:p>
          <a:endParaRPr lang="es-PE"/>
        </a:p>
      </dgm:t>
    </dgm:pt>
    <dgm:pt modelId="{B4DAEDC5-1010-434A-AA93-DB22F5A7CB1E}" type="pres">
      <dgm:prSet presAssocID="{3766CEFC-D74E-4FC6-B9BD-CE4F3847A8F1}" presName="connectorText" presStyleLbl="sibTrans2D1" presStyleIdx="3" presStyleCnt="5"/>
      <dgm:spPr/>
      <dgm:t>
        <a:bodyPr/>
        <a:lstStyle/>
        <a:p>
          <a:endParaRPr lang="es-PE"/>
        </a:p>
      </dgm:t>
    </dgm:pt>
    <dgm:pt modelId="{B4181A90-3A21-4F79-83DB-5F7E138E1000}" type="pres">
      <dgm:prSet presAssocID="{86434053-B40A-4DA1-AC86-B95A2468B2D6}" presName="node" presStyleLbl="node1" presStyleIdx="4" presStyleCnt="5">
        <dgm:presLayoutVars>
          <dgm:bulletEnabled val="1"/>
        </dgm:presLayoutVars>
      </dgm:prSet>
      <dgm:spPr/>
      <dgm:t>
        <a:bodyPr/>
        <a:lstStyle/>
        <a:p>
          <a:endParaRPr lang="es-PE"/>
        </a:p>
      </dgm:t>
    </dgm:pt>
    <dgm:pt modelId="{19C3351F-DE4C-4425-8FAE-716FD4A6218E}" type="pres">
      <dgm:prSet presAssocID="{17CA2C55-0354-4402-9601-202C7F5A5539}" presName="sibTrans" presStyleLbl="sibTrans2D1" presStyleIdx="4" presStyleCnt="5"/>
      <dgm:spPr/>
      <dgm:t>
        <a:bodyPr/>
        <a:lstStyle/>
        <a:p>
          <a:endParaRPr lang="es-PE"/>
        </a:p>
      </dgm:t>
    </dgm:pt>
    <dgm:pt modelId="{6552A34E-30A2-429F-881E-FE5C4BE2A18D}" type="pres">
      <dgm:prSet presAssocID="{17CA2C55-0354-4402-9601-202C7F5A5539}" presName="connectorText" presStyleLbl="sibTrans2D1" presStyleIdx="4" presStyleCnt="5"/>
      <dgm:spPr/>
      <dgm:t>
        <a:bodyPr/>
        <a:lstStyle/>
        <a:p>
          <a:endParaRPr lang="es-PE"/>
        </a:p>
      </dgm:t>
    </dgm:pt>
  </dgm:ptLst>
  <dgm:cxnLst>
    <dgm:cxn modelId="{DF27FA98-7CA1-4F3A-9D2A-28BB86C08A1F}" type="presOf" srcId="{7EB66F7D-EDF6-4CF9-8307-CDC396A315D2}" destId="{9C286F3C-FAF2-4FCF-B113-145FCACE16AA}" srcOrd="0" destOrd="0" presId="urn:microsoft.com/office/officeart/2005/8/layout/cycle2"/>
    <dgm:cxn modelId="{C3EFE9D5-356F-43BB-8855-ACD1EBA14763}" type="presOf" srcId="{899BA343-E663-4062-B766-D4AB02F4C39C}" destId="{DB7A3A1A-810F-4459-AD3E-971F11602EE1}" srcOrd="1" destOrd="0" presId="urn:microsoft.com/office/officeart/2005/8/layout/cycle2"/>
    <dgm:cxn modelId="{6FFB25DC-95F4-401F-9839-243525DDC9FC}" type="presOf" srcId="{9E4C12CE-879A-4AB8-B6B2-D13C4FC29454}" destId="{5D06DDED-AB1D-4844-98C0-F17BCAF7D19F}" srcOrd="1" destOrd="0" presId="urn:microsoft.com/office/officeart/2005/8/layout/cycle2"/>
    <dgm:cxn modelId="{D2517C94-D49C-40CF-8F01-BD012AEDACB4}" type="presOf" srcId="{AA37C565-8227-47BE-938D-F0254EF29510}" destId="{357AEA59-21F0-45F8-A04A-C6A6C8AF2562}" srcOrd="0" destOrd="0" presId="urn:microsoft.com/office/officeart/2005/8/layout/cycle2"/>
    <dgm:cxn modelId="{10FC8423-D70C-492B-B6FF-1F1F63130C82}" type="presOf" srcId="{3766CEFC-D74E-4FC6-B9BD-CE4F3847A8F1}" destId="{4B49315F-91DD-4CBB-BA8F-EFE63A088439}" srcOrd="0" destOrd="0" presId="urn:microsoft.com/office/officeart/2005/8/layout/cycle2"/>
    <dgm:cxn modelId="{37E6F1B8-6B3C-455E-A22B-87797D117EFD}" type="presOf" srcId="{E43FB99E-5163-4102-8C51-726D611F747C}" destId="{F30247C7-152E-4FDC-9646-BB20CCC1E8C7}" srcOrd="1" destOrd="0" presId="urn:microsoft.com/office/officeart/2005/8/layout/cycle2"/>
    <dgm:cxn modelId="{45E609DB-0B88-4C79-808F-C6DAAB46BF34}" type="presOf" srcId="{E43FB99E-5163-4102-8C51-726D611F747C}" destId="{DCE9FE20-3966-495F-9530-23A38286FCDB}" srcOrd="0" destOrd="0" presId="urn:microsoft.com/office/officeart/2005/8/layout/cycle2"/>
    <dgm:cxn modelId="{FAF39910-6301-4B2E-AD44-4E47E6F7C813}" srcId="{AA37C565-8227-47BE-938D-F0254EF29510}" destId="{86434053-B40A-4DA1-AC86-B95A2468B2D6}" srcOrd="4" destOrd="0" parTransId="{CC9DCF9E-D07A-4952-A019-8526313875CE}" sibTransId="{17CA2C55-0354-4402-9601-202C7F5A5539}"/>
    <dgm:cxn modelId="{1F2D3032-C3FD-4D8B-8952-050E3649D2B8}" type="presOf" srcId="{9E4C12CE-879A-4AB8-B6B2-D13C4FC29454}" destId="{F75A18FD-DF04-47F0-8AE8-A3F3E3B7ADA9}" srcOrd="0" destOrd="0" presId="urn:microsoft.com/office/officeart/2005/8/layout/cycle2"/>
    <dgm:cxn modelId="{118D518B-4E4B-4165-A5B9-7E7CDA798BAF}" srcId="{AA37C565-8227-47BE-938D-F0254EF29510}" destId="{76A1EA92-51E5-49EB-A181-D50B98697B05}" srcOrd="2" destOrd="0" parTransId="{3A80FFA8-4626-4D9F-869E-08D8049AE90B}" sibTransId="{9E4C12CE-879A-4AB8-B6B2-D13C4FC29454}"/>
    <dgm:cxn modelId="{9C5856E4-CA75-447E-B76A-6CB88C391DE8}" srcId="{AA37C565-8227-47BE-938D-F0254EF29510}" destId="{9768ADBD-E274-445C-8DCD-B40B42EBD27B}" srcOrd="1" destOrd="0" parTransId="{4AEA6F8B-1A64-45EC-93BD-3D31C0888883}" sibTransId="{E43FB99E-5163-4102-8C51-726D611F747C}"/>
    <dgm:cxn modelId="{9694F126-3ADB-43F5-85B1-5AB66EDBA53C}" srcId="{AA37C565-8227-47BE-938D-F0254EF29510}" destId="{2D629D79-084D-4FF9-8DF9-08F54FFF92DE}" srcOrd="0" destOrd="0" parTransId="{30A8A669-EA91-4A1E-9661-BB7D11EAB2EF}" sibTransId="{899BA343-E663-4062-B766-D4AB02F4C39C}"/>
    <dgm:cxn modelId="{F2AB151D-21B9-4D2B-A657-006D73F49BC8}" type="presOf" srcId="{9768ADBD-E274-445C-8DCD-B40B42EBD27B}" destId="{2CCF0EC0-5E87-4702-9012-7254A3821684}" srcOrd="0" destOrd="0" presId="urn:microsoft.com/office/officeart/2005/8/layout/cycle2"/>
    <dgm:cxn modelId="{4B86B7C8-E32E-4E93-BEB0-78CDA56678D2}" type="presOf" srcId="{76A1EA92-51E5-49EB-A181-D50B98697B05}" destId="{FB6A06C4-A2A0-4F93-829D-27E882A8B839}" srcOrd="0" destOrd="0" presId="urn:microsoft.com/office/officeart/2005/8/layout/cycle2"/>
    <dgm:cxn modelId="{1089786B-FC8F-44D2-845E-383202AFE628}" type="presOf" srcId="{3766CEFC-D74E-4FC6-B9BD-CE4F3847A8F1}" destId="{B4DAEDC5-1010-434A-AA93-DB22F5A7CB1E}" srcOrd="1" destOrd="0" presId="urn:microsoft.com/office/officeart/2005/8/layout/cycle2"/>
    <dgm:cxn modelId="{D7A616E2-9700-4CBA-9BBE-43444D8A6564}" type="presOf" srcId="{17CA2C55-0354-4402-9601-202C7F5A5539}" destId="{6552A34E-30A2-429F-881E-FE5C4BE2A18D}" srcOrd="1" destOrd="0" presId="urn:microsoft.com/office/officeart/2005/8/layout/cycle2"/>
    <dgm:cxn modelId="{9E7B1AD0-4B2E-401B-B82A-F21921E14474}" srcId="{AA37C565-8227-47BE-938D-F0254EF29510}" destId="{7EB66F7D-EDF6-4CF9-8307-CDC396A315D2}" srcOrd="3" destOrd="0" parTransId="{1C435CE0-1330-4C41-B432-980635612D78}" sibTransId="{3766CEFC-D74E-4FC6-B9BD-CE4F3847A8F1}"/>
    <dgm:cxn modelId="{D953A32C-4D27-4AB5-8837-349E35D4EC32}" type="presOf" srcId="{86434053-B40A-4DA1-AC86-B95A2468B2D6}" destId="{B4181A90-3A21-4F79-83DB-5F7E138E1000}" srcOrd="0" destOrd="0" presId="urn:microsoft.com/office/officeart/2005/8/layout/cycle2"/>
    <dgm:cxn modelId="{9476F479-5E75-4A48-B836-A1328D3E5B65}" type="presOf" srcId="{2D629D79-084D-4FF9-8DF9-08F54FFF92DE}" destId="{8D88EC16-041F-468E-A4EE-B0C17C298D88}" srcOrd="0" destOrd="0" presId="urn:microsoft.com/office/officeart/2005/8/layout/cycle2"/>
    <dgm:cxn modelId="{E4C3E423-9E5F-4380-80CE-AA5DD2EC4561}" type="presOf" srcId="{17CA2C55-0354-4402-9601-202C7F5A5539}" destId="{19C3351F-DE4C-4425-8FAE-716FD4A6218E}" srcOrd="0" destOrd="0" presId="urn:microsoft.com/office/officeart/2005/8/layout/cycle2"/>
    <dgm:cxn modelId="{D0BF1C5D-4AEE-4000-A73E-07FB007D1DD0}" type="presOf" srcId="{899BA343-E663-4062-B766-D4AB02F4C39C}" destId="{CED54BA0-F15B-4184-B79E-B8D2EC41BDAD}" srcOrd="0" destOrd="0" presId="urn:microsoft.com/office/officeart/2005/8/layout/cycle2"/>
    <dgm:cxn modelId="{CBC10EAA-8F0C-41E1-9278-C296B2586423}" type="presParOf" srcId="{357AEA59-21F0-45F8-A04A-C6A6C8AF2562}" destId="{8D88EC16-041F-468E-A4EE-B0C17C298D88}" srcOrd="0" destOrd="0" presId="urn:microsoft.com/office/officeart/2005/8/layout/cycle2"/>
    <dgm:cxn modelId="{FE7D04E3-1D3B-47AB-AD00-657B851C3C2E}" type="presParOf" srcId="{357AEA59-21F0-45F8-A04A-C6A6C8AF2562}" destId="{CED54BA0-F15B-4184-B79E-B8D2EC41BDAD}" srcOrd="1" destOrd="0" presId="urn:microsoft.com/office/officeart/2005/8/layout/cycle2"/>
    <dgm:cxn modelId="{62236F32-2446-45AC-8FBF-D4DEEFC7AD46}" type="presParOf" srcId="{CED54BA0-F15B-4184-B79E-B8D2EC41BDAD}" destId="{DB7A3A1A-810F-4459-AD3E-971F11602EE1}" srcOrd="0" destOrd="0" presId="urn:microsoft.com/office/officeart/2005/8/layout/cycle2"/>
    <dgm:cxn modelId="{D0F71636-1381-4F2B-BFDB-CF8F8FFB974B}" type="presParOf" srcId="{357AEA59-21F0-45F8-A04A-C6A6C8AF2562}" destId="{2CCF0EC0-5E87-4702-9012-7254A3821684}" srcOrd="2" destOrd="0" presId="urn:microsoft.com/office/officeart/2005/8/layout/cycle2"/>
    <dgm:cxn modelId="{B96A09DC-FCF1-4006-BF57-2626D5C5EA6A}" type="presParOf" srcId="{357AEA59-21F0-45F8-A04A-C6A6C8AF2562}" destId="{DCE9FE20-3966-495F-9530-23A38286FCDB}" srcOrd="3" destOrd="0" presId="urn:microsoft.com/office/officeart/2005/8/layout/cycle2"/>
    <dgm:cxn modelId="{4FE7BCC2-617F-4E13-AD7A-263999905523}" type="presParOf" srcId="{DCE9FE20-3966-495F-9530-23A38286FCDB}" destId="{F30247C7-152E-4FDC-9646-BB20CCC1E8C7}" srcOrd="0" destOrd="0" presId="urn:microsoft.com/office/officeart/2005/8/layout/cycle2"/>
    <dgm:cxn modelId="{B7E15F92-E9B7-49BE-AACA-8728FC4A43A7}" type="presParOf" srcId="{357AEA59-21F0-45F8-A04A-C6A6C8AF2562}" destId="{FB6A06C4-A2A0-4F93-829D-27E882A8B839}" srcOrd="4" destOrd="0" presId="urn:microsoft.com/office/officeart/2005/8/layout/cycle2"/>
    <dgm:cxn modelId="{19A5F47A-377C-407F-87C8-A187E156896E}" type="presParOf" srcId="{357AEA59-21F0-45F8-A04A-C6A6C8AF2562}" destId="{F75A18FD-DF04-47F0-8AE8-A3F3E3B7ADA9}" srcOrd="5" destOrd="0" presId="urn:microsoft.com/office/officeart/2005/8/layout/cycle2"/>
    <dgm:cxn modelId="{C02DC735-425C-4474-B359-AF4C25B290E7}" type="presParOf" srcId="{F75A18FD-DF04-47F0-8AE8-A3F3E3B7ADA9}" destId="{5D06DDED-AB1D-4844-98C0-F17BCAF7D19F}" srcOrd="0" destOrd="0" presId="urn:microsoft.com/office/officeart/2005/8/layout/cycle2"/>
    <dgm:cxn modelId="{85747B14-A232-4A8E-B488-EFAAFEB9934A}" type="presParOf" srcId="{357AEA59-21F0-45F8-A04A-C6A6C8AF2562}" destId="{9C286F3C-FAF2-4FCF-B113-145FCACE16AA}" srcOrd="6" destOrd="0" presId="urn:microsoft.com/office/officeart/2005/8/layout/cycle2"/>
    <dgm:cxn modelId="{723225F7-988E-412C-812D-E166E4888728}" type="presParOf" srcId="{357AEA59-21F0-45F8-A04A-C6A6C8AF2562}" destId="{4B49315F-91DD-4CBB-BA8F-EFE63A088439}" srcOrd="7" destOrd="0" presId="urn:microsoft.com/office/officeart/2005/8/layout/cycle2"/>
    <dgm:cxn modelId="{AE45BA31-FD50-490E-9026-969163431DFE}" type="presParOf" srcId="{4B49315F-91DD-4CBB-BA8F-EFE63A088439}" destId="{B4DAEDC5-1010-434A-AA93-DB22F5A7CB1E}" srcOrd="0" destOrd="0" presId="urn:microsoft.com/office/officeart/2005/8/layout/cycle2"/>
    <dgm:cxn modelId="{A26672BA-E94D-491F-B2DF-9DD01342E8C9}" type="presParOf" srcId="{357AEA59-21F0-45F8-A04A-C6A6C8AF2562}" destId="{B4181A90-3A21-4F79-83DB-5F7E138E1000}" srcOrd="8" destOrd="0" presId="urn:microsoft.com/office/officeart/2005/8/layout/cycle2"/>
    <dgm:cxn modelId="{99935B71-1C8E-40D2-9BD1-ED318B400416}" type="presParOf" srcId="{357AEA59-21F0-45F8-A04A-C6A6C8AF2562}" destId="{19C3351F-DE4C-4425-8FAE-716FD4A6218E}" srcOrd="9" destOrd="0" presId="urn:microsoft.com/office/officeart/2005/8/layout/cycle2"/>
    <dgm:cxn modelId="{8266B46E-4506-41EB-B55C-9CB871B6CB27}" type="presParOf" srcId="{19C3351F-DE4C-4425-8FAE-716FD4A6218E}" destId="{6552A34E-30A2-429F-881E-FE5C4BE2A18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EE3232-E623-4145-BBED-908D5BAA2D1D}" type="doc">
      <dgm:prSet loTypeId="urn:microsoft.com/office/officeart/2005/8/layout/hChevron3" loCatId="process" qsTypeId="urn:microsoft.com/office/officeart/2005/8/quickstyle/simple1" qsCatId="simple" csTypeId="urn:microsoft.com/office/officeart/2005/8/colors/accent1_2" csCatId="accent1" phldr="1"/>
      <dgm:spPr/>
    </dgm:pt>
    <dgm:pt modelId="{929F91B0-BD21-4B07-9B4F-8D60DFC914D8}">
      <dgm:prSet phldrT="[Texto]" custT="1"/>
      <dgm:spPr/>
      <dgm:t>
        <a:bodyPr/>
        <a:lstStyle/>
        <a:p>
          <a:r>
            <a:rPr lang="es-PE" sz="2000" b="1" dirty="0" smtClean="0"/>
            <a:t>Small </a:t>
          </a:r>
          <a:br>
            <a:rPr lang="es-PE" sz="2000" b="1" dirty="0" smtClean="0"/>
          </a:br>
          <a:r>
            <a:rPr lang="es-PE" sz="2000" b="1" dirty="0" smtClean="0"/>
            <a:t>Refactoring</a:t>
          </a:r>
          <a:endParaRPr lang="es-PE" sz="2000" b="1" dirty="0"/>
        </a:p>
      </dgm:t>
    </dgm:pt>
    <dgm:pt modelId="{CA2F08B3-CF01-4986-8152-3624A4F2AC4E}" type="parTrans" cxnId="{82B7E5CA-A4C8-4692-A1B5-7ADF4AB07726}">
      <dgm:prSet/>
      <dgm:spPr/>
      <dgm:t>
        <a:bodyPr/>
        <a:lstStyle/>
        <a:p>
          <a:endParaRPr lang="es-PE" sz="2000" b="1"/>
        </a:p>
      </dgm:t>
    </dgm:pt>
    <dgm:pt modelId="{79600B01-B4F8-4175-8A7B-E3425018CA38}" type="sibTrans" cxnId="{82B7E5CA-A4C8-4692-A1B5-7ADF4AB07726}">
      <dgm:prSet/>
      <dgm:spPr/>
      <dgm:t>
        <a:bodyPr/>
        <a:lstStyle/>
        <a:p>
          <a:endParaRPr lang="es-PE" sz="2000" b="1"/>
        </a:p>
      </dgm:t>
    </dgm:pt>
    <dgm:pt modelId="{C83B2C2A-AB5F-4A5B-9910-56760C9E7CDD}">
      <dgm:prSet phldrT="[Texto]" custT="1"/>
      <dgm:spPr/>
      <dgm:t>
        <a:bodyPr/>
        <a:lstStyle/>
        <a:p>
          <a:r>
            <a:rPr lang="es-PE" sz="2000" b="1" dirty="0" err="1" smtClean="0"/>
            <a:t>Run</a:t>
          </a:r>
          <a:r>
            <a:rPr lang="es-PE" sz="2000" b="1" dirty="0" smtClean="0"/>
            <a:t> Test</a:t>
          </a:r>
          <a:endParaRPr lang="es-PE" sz="2000" b="1" dirty="0"/>
        </a:p>
      </dgm:t>
    </dgm:pt>
    <dgm:pt modelId="{24067175-C57A-4DE8-8085-B912BDF64348}" type="parTrans" cxnId="{5F199D80-7813-4348-A254-575ABFC41F61}">
      <dgm:prSet/>
      <dgm:spPr/>
      <dgm:t>
        <a:bodyPr/>
        <a:lstStyle/>
        <a:p>
          <a:endParaRPr lang="es-PE" sz="2000" b="1"/>
        </a:p>
      </dgm:t>
    </dgm:pt>
    <dgm:pt modelId="{A1D11034-E459-4563-B98D-5CE0F87FF764}" type="sibTrans" cxnId="{5F199D80-7813-4348-A254-575ABFC41F61}">
      <dgm:prSet/>
      <dgm:spPr/>
      <dgm:t>
        <a:bodyPr/>
        <a:lstStyle/>
        <a:p>
          <a:endParaRPr lang="es-PE" sz="2000" b="1"/>
        </a:p>
      </dgm:t>
    </dgm:pt>
    <dgm:pt modelId="{C24911E4-DA2A-43E2-AB6B-BD2857E2E05A}">
      <dgm:prSet phldrT="[Texto]" custT="1"/>
      <dgm:spPr/>
      <dgm:t>
        <a:bodyPr/>
        <a:lstStyle/>
        <a:p>
          <a:r>
            <a:rPr lang="es-PE" sz="2000" b="1" dirty="0" smtClean="0"/>
            <a:t>Small Refactoring</a:t>
          </a:r>
          <a:endParaRPr lang="es-PE" sz="2000" b="1" dirty="0"/>
        </a:p>
      </dgm:t>
    </dgm:pt>
    <dgm:pt modelId="{BC869E05-7E5D-44DB-AC97-B74361BC9A49}" type="parTrans" cxnId="{E2C6C5B3-AA43-4746-95E8-9C7F34C49ADA}">
      <dgm:prSet/>
      <dgm:spPr/>
      <dgm:t>
        <a:bodyPr/>
        <a:lstStyle/>
        <a:p>
          <a:endParaRPr lang="es-PE" sz="2000" b="1"/>
        </a:p>
      </dgm:t>
    </dgm:pt>
    <dgm:pt modelId="{0ACBF11A-80E8-4C62-A3BE-10CDA4C34FBF}" type="sibTrans" cxnId="{E2C6C5B3-AA43-4746-95E8-9C7F34C49ADA}">
      <dgm:prSet/>
      <dgm:spPr/>
      <dgm:t>
        <a:bodyPr/>
        <a:lstStyle/>
        <a:p>
          <a:endParaRPr lang="es-PE" sz="2000" b="1"/>
        </a:p>
      </dgm:t>
    </dgm:pt>
    <dgm:pt modelId="{1EAB427B-E6B9-44BA-9CDC-A7759AFB5BDF}">
      <dgm:prSet phldrT="[Texto]" custT="1"/>
      <dgm:spPr/>
      <dgm:t>
        <a:bodyPr/>
        <a:lstStyle/>
        <a:p>
          <a:r>
            <a:rPr lang="es-PE" sz="2000" b="1" dirty="0" err="1" smtClean="0"/>
            <a:t>Run</a:t>
          </a:r>
          <a:r>
            <a:rPr lang="es-PE" sz="2000" b="1" dirty="0" smtClean="0"/>
            <a:t> Test</a:t>
          </a:r>
          <a:endParaRPr lang="es-PE" sz="2000" b="1" dirty="0"/>
        </a:p>
      </dgm:t>
    </dgm:pt>
    <dgm:pt modelId="{B3CBBC0B-244C-4849-9D6E-FD3D02FD3FB2}" type="parTrans" cxnId="{D59B5E5E-5C25-46A9-A6A9-8D2E0B11F5DB}">
      <dgm:prSet/>
      <dgm:spPr/>
      <dgm:t>
        <a:bodyPr/>
        <a:lstStyle/>
        <a:p>
          <a:endParaRPr lang="es-PE" sz="2000" b="1"/>
        </a:p>
      </dgm:t>
    </dgm:pt>
    <dgm:pt modelId="{644F676C-8046-435F-9D9E-A633D6F0DD72}" type="sibTrans" cxnId="{D59B5E5E-5C25-46A9-A6A9-8D2E0B11F5DB}">
      <dgm:prSet/>
      <dgm:spPr/>
      <dgm:t>
        <a:bodyPr/>
        <a:lstStyle/>
        <a:p>
          <a:endParaRPr lang="es-PE" sz="2000" b="1"/>
        </a:p>
      </dgm:t>
    </dgm:pt>
    <dgm:pt modelId="{758B9A48-0883-48CD-A004-3F90C49BECF0}">
      <dgm:prSet phldrT="[Texto]" custT="1"/>
      <dgm:spPr/>
      <dgm:t>
        <a:bodyPr/>
        <a:lstStyle/>
        <a:p>
          <a:r>
            <a:rPr lang="es-PE" sz="2000" b="1" dirty="0" smtClean="0"/>
            <a:t>….</a:t>
          </a:r>
          <a:endParaRPr lang="es-PE" sz="2000" b="1" dirty="0"/>
        </a:p>
      </dgm:t>
    </dgm:pt>
    <dgm:pt modelId="{9449CB00-C9F2-4E56-9E13-F1DCE5930CBB}" type="parTrans" cxnId="{C3796DD3-968C-423E-B43B-1BAABE63F1C2}">
      <dgm:prSet/>
      <dgm:spPr/>
      <dgm:t>
        <a:bodyPr/>
        <a:lstStyle/>
        <a:p>
          <a:endParaRPr lang="es-PE" sz="2000" b="1"/>
        </a:p>
      </dgm:t>
    </dgm:pt>
    <dgm:pt modelId="{6E7D9170-6EEB-421C-A1F1-1D428F083DFE}" type="sibTrans" cxnId="{C3796DD3-968C-423E-B43B-1BAABE63F1C2}">
      <dgm:prSet/>
      <dgm:spPr/>
      <dgm:t>
        <a:bodyPr/>
        <a:lstStyle/>
        <a:p>
          <a:endParaRPr lang="es-PE" sz="2000" b="1"/>
        </a:p>
      </dgm:t>
    </dgm:pt>
    <dgm:pt modelId="{BB2A4E98-5A33-4021-AC51-12AF1205649D}" type="pres">
      <dgm:prSet presAssocID="{96EE3232-E623-4145-BBED-908D5BAA2D1D}" presName="Name0" presStyleCnt="0">
        <dgm:presLayoutVars>
          <dgm:dir/>
          <dgm:resizeHandles val="exact"/>
        </dgm:presLayoutVars>
      </dgm:prSet>
      <dgm:spPr/>
    </dgm:pt>
    <dgm:pt modelId="{24CAC893-EE9B-4D01-BB90-0CB36FFE22ED}" type="pres">
      <dgm:prSet presAssocID="{929F91B0-BD21-4B07-9B4F-8D60DFC914D8}" presName="parTxOnly" presStyleLbl="node1" presStyleIdx="0" presStyleCnt="5">
        <dgm:presLayoutVars>
          <dgm:bulletEnabled val="1"/>
        </dgm:presLayoutVars>
      </dgm:prSet>
      <dgm:spPr/>
      <dgm:t>
        <a:bodyPr/>
        <a:lstStyle/>
        <a:p>
          <a:endParaRPr lang="es-PE"/>
        </a:p>
      </dgm:t>
    </dgm:pt>
    <dgm:pt modelId="{ABE3886E-3425-438B-B611-116416A2FC63}" type="pres">
      <dgm:prSet presAssocID="{79600B01-B4F8-4175-8A7B-E3425018CA38}" presName="parSpace" presStyleCnt="0"/>
      <dgm:spPr/>
    </dgm:pt>
    <dgm:pt modelId="{B5F9542A-6098-4FB8-BB83-B5125E571D9D}" type="pres">
      <dgm:prSet presAssocID="{C83B2C2A-AB5F-4A5B-9910-56760C9E7CDD}" presName="parTxOnly" presStyleLbl="node1" presStyleIdx="1" presStyleCnt="5">
        <dgm:presLayoutVars>
          <dgm:bulletEnabled val="1"/>
        </dgm:presLayoutVars>
      </dgm:prSet>
      <dgm:spPr/>
      <dgm:t>
        <a:bodyPr/>
        <a:lstStyle/>
        <a:p>
          <a:endParaRPr lang="es-PE"/>
        </a:p>
      </dgm:t>
    </dgm:pt>
    <dgm:pt modelId="{581CEC35-BBCB-4CCB-8DE9-7BC6F424B69D}" type="pres">
      <dgm:prSet presAssocID="{A1D11034-E459-4563-B98D-5CE0F87FF764}" presName="parSpace" presStyleCnt="0"/>
      <dgm:spPr/>
    </dgm:pt>
    <dgm:pt modelId="{601A0D37-4256-4B03-929F-B3C0F426A913}" type="pres">
      <dgm:prSet presAssocID="{C24911E4-DA2A-43E2-AB6B-BD2857E2E05A}" presName="parTxOnly" presStyleLbl="node1" presStyleIdx="2" presStyleCnt="5" custScaleX="119604">
        <dgm:presLayoutVars>
          <dgm:bulletEnabled val="1"/>
        </dgm:presLayoutVars>
      </dgm:prSet>
      <dgm:spPr/>
      <dgm:t>
        <a:bodyPr/>
        <a:lstStyle/>
        <a:p>
          <a:endParaRPr lang="es-PE"/>
        </a:p>
      </dgm:t>
    </dgm:pt>
    <dgm:pt modelId="{288BFD18-0D6A-43FE-9B8E-7C7E8E59E907}" type="pres">
      <dgm:prSet presAssocID="{0ACBF11A-80E8-4C62-A3BE-10CDA4C34FBF}" presName="parSpace" presStyleCnt="0"/>
      <dgm:spPr/>
    </dgm:pt>
    <dgm:pt modelId="{28010DC8-3136-49BC-9983-7489D855A8B1}" type="pres">
      <dgm:prSet presAssocID="{1EAB427B-E6B9-44BA-9CDC-A7759AFB5BDF}" presName="parTxOnly" presStyleLbl="node1" presStyleIdx="3" presStyleCnt="5">
        <dgm:presLayoutVars>
          <dgm:bulletEnabled val="1"/>
        </dgm:presLayoutVars>
      </dgm:prSet>
      <dgm:spPr/>
      <dgm:t>
        <a:bodyPr/>
        <a:lstStyle/>
        <a:p>
          <a:endParaRPr lang="es-PE"/>
        </a:p>
      </dgm:t>
    </dgm:pt>
    <dgm:pt modelId="{53184AEF-A2E2-40E3-B552-69390D815681}" type="pres">
      <dgm:prSet presAssocID="{644F676C-8046-435F-9D9E-A633D6F0DD72}" presName="parSpace" presStyleCnt="0"/>
      <dgm:spPr/>
    </dgm:pt>
    <dgm:pt modelId="{1DD64DFB-8EE0-41B5-B8F9-3F2D3C1A3C58}" type="pres">
      <dgm:prSet presAssocID="{758B9A48-0883-48CD-A004-3F90C49BECF0}" presName="parTxOnly" presStyleLbl="node1" presStyleIdx="4" presStyleCnt="5">
        <dgm:presLayoutVars>
          <dgm:bulletEnabled val="1"/>
        </dgm:presLayoutVars>
      </dgm:prSet>
      <dgm:spPr/>
      <dgm:t>
        <a:bodyPr/>
        <a:lstStyle/>
        <a:p>
          <a:endParaRPr lang="es-PE"/>
        </a:p>
      </dgm:t>
    </dgm:pt>
  </dgm:ptLst>
  <dgm:cxnLst>
    <dgm:cxn modelId="{33187174-76D9-4270-9CD4-C72EDF6BFA10}" type="presOf" srcId="{758B9A48-0883-48CD-A004-3F90C49BECF0}" destId="{1DD64DFB-8EE0-41B5-B8F9-3F2D3C1A3C58}" srcOrd="0" destOrd="0" presId="urn:microsoft.com/office/officeart/2005/8/layout/hChevron3"/>
    <dgm:cxn modelId="{773A4D44-2A82-43C6-B1DA-84B0727C0C2F}" type="presOf" srcId="{96EE3232-E623-4145-BBED-908D5BAA2D1D}" destId="{BB2A4E98-5A33-4021-AC51-12AF1205649D}" srcOrd="0" destOrd="0" presId="urn:microsoft.com/office/officeart/2005/8/layout/hChevron3"/>
    <dgm:cxn modelId="{5F199D80-7813-4348-A254-575ABFC41F61}" srcId="{96EE3232-E623-4145-BBED-908D5BAA2D1D}" destId="{C83B2C2A-AB5F-4A5B-9910-56760C9E7CDD}" srcOrd="1" destOrd="0" parTransId="{24067175-C57A-4DE8-8085-B912BDF64348}" sibTransId="{A1D11034-E459-4563-B98D-5CE0F87FF764}"/>
    <dgm:cxn modelId="{13F40BC9-49B3-440B-9F78-1FCFB4B1E5E9}" type="presOf" srcId="{C83B2C2A-AB5F-4A5B-9910-56760C9E7CDD}" destId="{B5F9542A-6098-4FB8-BB83-B5125E571D9D}" srcOrd="0" destOrd="0" presId="urn:microsoft.com/office/officeart/2005/8/layout/hChevron3"/>
    <dgm:cxn modelId="{E2C6C5B3-AA43-4746-95E8-9C7F34C49ADA}" srcId="{96EE3232-E623-4145-BBED-908D5BAA2D1D}" destId="{C24911E4-DA2A-43E2-AB6B-BD2857E2E05A}" srcOrd="2" destOrd="0" parTransId="{BC869E05-7E5D-44DB-AC97-B74361BC9A49}" sibTransId="{0ACBF11A-80E8-4C62-A3BE-10CDA4C34FBF}"/>
    <dgm:cxn modelId="{D59B5E5E-5C25-46A9-A6A9-8D2E0B11F5DB}" srcId="{96EE3232-E623-4145-BBED-908D5BAA2D1D}" destId="{1EAB427B-E6B9-44BA-9CDC-A7759AFB5BDF}" srcOrd="3" destOrd="0" parTransId="{B3CBBC0B-244C-4849-9D6E-FD3D02FD3FB2}" sibTransId="{644F676C-8046-435F-9D9E-A633D6F0DD72}"/>
    <dgm:cxn modelId="{C3796DD3-968C-423E-B43B-1BAABE63F1C2}" srcId="{96EE3232-E623-4145-BBED-908D5BAA2D1D}" destId="{758B9A48-0883-48CD-A004-3F90C49BECF0}" srcOrd="4" destOrd="0" parTransId="{9449CB00-C9F2-4E56-9E13-F1DCE5930CBB}" sibTransId="{6E7D9170-6EEB-421C-A1F1-1D428F083DFE}"/>
    <dgm:cxn modelId="{82B7E5CA-A4C8-4692-A1B5-7ADF4AB07726}" srcId="{96EE3232-E623-4145-BBED-908D5BAA2D1D}" destId="{929F91B0-BD21-4B07-9B4F-8D60DFC914D8}" srcOrd="0" destOrd="0" parTransId="{CA2F08B3-CF01-4986-8152-3624A4F2AC4E}" sibTransId="{79600B01-B4F8-4175-8A7B-E3425018CA38}"/>
    <dgm:cxn modelId="{99D8BE5B-E60E-4EC5-9F15-159737B6C7EE}" type="presOf" srcId="{929F91B0-BD21-4B07-9B4F-8D60DFC914D8}" destId="{24CAC893-EE9B-4D01-BB90-0CB36FFE22ED}" srcOrd="0" destOrd="0" presId="urn:microsoft.com/office/officeart/2005/8/layout/hChevron3"/>
    <dgm:cxn modelId="{C909199C-3C4C-4016-BE92-4DDEDC7561B7}" type="presOf" srcId="{C24911E4-DA2A-43E2-AB6B-BD2857E2E05A}" destId="{601A0D37-4256-4B03-929F-B3C0F426A913}" srcOrd="0" destOrd="0" presId="urn:microsoft.com/office/officeart/2005/8/layout/hChevron3"/>
    <dgm:cxn modelId="{92C05AE9-8035-43C2-A3FE-0A22D9BDE369}" type="presOf" srcId="{1EAB427B-E6B9-44BA-9CDC-A7759AFB5BDF}" destId="{28010DC8-3136-49BC-9983-7489D855A8B1}" srcOrd="0" destOrd="0" presId="urn:microsoft.com/office/officeart/2005/8/layout/hChevron3"/>
    <dgm:cxn modelId="{82633291-6C25-4328-8EC7-3275C5A88798}" type="presParOf" srcId="{BB2A4E98-5A33-4021-AC51-12AF1205649D}" destId="{24CAC893-EE9B-4D01-BB90-0CB36FFE22ED}" srcOrd="0" destOrd="0" presId="urn:microsoft.com/office/officeart/2005/8/layout/hChevron3"/>
    <dgm:cxn modelId="{1EABD2A6-835D-4562-8299-1AD76FB293C0}" type="presParOf" srcId="{BB2A4E98-5A33-4021-AC51-12AF1205649D}" destId="{ABE3886E-3425-438B-B611-116416A2FC63}" srcOrd="1" destOrd="0" presId="urn:microsoft.com/office/officeart/2005/8/layout/hChevron3"/>
    <dgm:cxn modelId="{AE72A506-3101-4D18-AB89-B582FF9CCE64}" type="presParOf" srcId="{BB2A4E98-5A33-4021-AC51-12AF1205649D}" destId="{B5F9542A-6098-4FB8-BB83-B5125E571D9D}" srcOrd="2" destOrd="0" presId="urn:microsoft.com/office/officeart/2005/8/layout/hChevron3"/>
    <dgm:cxn modelId="{B21CEE84-8B5F-44E4-B0C1-7EB748F90EB4}" type="presParOf" srcId="{BB2A4E98-5A33-4021-AC51-12AF1205649D}" destId="{581CEC35-BBCB-4CCB-8DE9-7BC6F424B69D}" srcOrd="3" destOrd="0" presId="urn:microsoft.com/office/officeart/2005/8/layout/hChevron3"/>
    <dgm:cxn modelId="{E75F913C-E5F0-4B6D-B2EC-D70278C659ED}" type="presParOf" srcId="{BB2A4E98-5A33-4021-AC51-12AF1205649D}" destId="{601A0D37-4256-4B03-929F-B3C0F426A913}" srcOrd="4" destOrd="0" presId="urn:microsoft.com/office/officeart/2005/8/layout/hChevron3"/>
    <dgm:cxn modelId="{42DB03B4-1706-4FA0-A7E2-2F8490286BFB}" type="presParOf" srcId="{BB2A4E98-5A33-4021-AC51-12AF1205649D}" destId="{288BFD18-0D6A-43FE-9B8E-7C7E8E59E907}" srcOrd="5" destOrd="0" presId="urn:microsoft.com/office/officeart/2005/8/layout/hChevron3"/>
    <dgm:cxn modelId="{ED4FFFFC-880F-4C52-930C-147569DE9FBE}" type="presParOf" srcId="{BB2A4E98-5A33-4021-AC51-12AF1205649D}" destId="{28010DC8-3136-49BC-9983-7489D855A8B1}" srcOrd="6" destOrd="0" presId="urn:microsoft.com/office/officeart/2005/8/layout/hChevron3"/>
    <dgm:cxn modelId="{8B1C8E08-C495-4FD7-9FCC-63901D5319AF}" type="presParOf" srcId="{BB2A4E98-5A33-4021-AC51-12AF1205649D}" destId="{53184AEF-A2E2-40E3-B552-69390D815681}" srcOrd="7" destOrd="0" presId="urn:microsoft.com/office/officeart/2005/8/layout/hChevron3"/>
    <dgm:cxn modelId="{5FEB15C2-5AD4-4742-955F-41685E937E17}" type="presParOf" srcId="{BB2A4E98-5A33-4021-AC51-12AF1205649D}" destId="{1DD64DFB-8EE0-41B5-B8F9-3F2D3C1A3C5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8EC16-041F-468E-A4EE-B0C17C298D88}">
      <dsp:nvSpPr>
        <dsp:cNvPr id="0" name=""/>
        <dsp:cNvSpPr/>
      </dsp:nvSpPr>
      <dsp:spPr>
        <a:xfrm>
          <a:off x="2435537" y="158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smtClean="0"/>
            <a:t>Tomar Deuda Técnica</a:t>
          </a:r>
          <a:endParaRPr lang="es-PE" sz="2000" kern="1200" noProof="0"/>
        </a:p>
      </dsp:txBody>
      <dsp:txXfrm>
        <a:off x="2671159" y="237206"/>
        <a:ext cx="1137681" cy="1137681"/>
      </dsp:txXfrm>
    </dsp:sp>
    <dsp:sp modelId="{CED54BA0-F15B-4184-B79E-B8D2EC41BDAD}">
      <dsp:nvSpPr>
        <dsp:cNvPr id="0" name=""/>
        <dsp:cNvSpPr/>
      </dsp:nvSpPr>
      <dsp:spPr>
        <a:xfrm rot="2160000">
          <a:off x="3993463" y="1237111"/>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a:off x="4005698" y="1308058"/>
        <a:ext cx="298957" cy="325808"/>
      </dsp:txXfrm>
    </dsp:sp>
    <dsp:sp modelId="{2CCF0EC0-5E87-4702-9012-7254A3821684}">
      <dsp:nvSpPr>
        <dsp:cNvPr id="0" name=""/>
        <dsp:cNvSpPr/>
      </dsp:nvSpPr>
      <dsp:spPr>
        <a:xfrm>
          <a:off x="4389103" y="142093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smtClean="0"/>
            <a:t>No pagar Duda Técnica</a:t>
          </a:r>
          <a:endParaRPr lang="es-PE" sz="2000" kern="1200" noProof="0"/>
        </a:p>
      </dsp:txBody>
      <dsp:txXfrm>
        <a:off x="4624725" y="1656556"/>
        <a:ext cx="1137681" cy="1137681"/>
      </dsp:txXfrm>
    </dsp:sp>
    <dsp:sp modelId="{DCE9FE20-3966-495F-9530-23A38286FCDB}">
      <dsp:nvSpPr>
        <dsp:cNvPr id="0" name=""/>
        <dsp:cNvSpPr/>
      </dsp:nvSpPr>
      <dsp:spPr>
        <a:xfrm rot="6480000">
          <a:off x="4610662" y="3090672"/>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4694521" y="3138347"/>
        <a:ext cx="298957" cy="325808"/>
      </dsp:txXfrm>
    </dsp:sp>
    <dsp:sp modelId="{FB6A06C4-A2A0-4F93-829D-27E882A8B839}">
      <dsp:nvSpPr>
        <dsp:cNvPr id="0" name=""/>
        <dsp:cNvSpPr/>
      </dsp:nvSpPr>
      <dsp:spPr>
        <a:xfrm>
          <a:off x="3642907" y="3717489"/>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Acumula la Deuda</a:t>
          </a:r>
          <a:endParaRPr lang="es-PE" sz="2000" kern="1200" noProof="0" dirty="0"/>
        </a:p>
      </dsp:txBody>
      <dsp:txXfrm>
        <a:off x="3878529" y="3953111"/>
        <a:ext cx="1137681" cy="1137681"/>
      </dsp:txXfrm>
    </dsp:sp>
    <dsp:sp modelId="{F75A18FD-DF04-47F0-8AE8-A3F3E3B7ADA9}">
      <dsp:nvSpPr>
        <dsp:cNvPr id="0" name=""/>
        <dsp:cNvSpPr/>
      </dsp:nvSpPr>
      <dsp:spPr>
        <a:xfrm rot="10800000">
          <a:off x="3038546" y="4250446"/>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3166671" y="4359048"/>
        <a:ext cx="298957" cy="325808"/>
      </dsp:txXfrm>
    </dsp:sp>
    <dsp:sp modelId="{9C286F3C-FAF2-4FCF-B113-145FCACE16AA}">
      <dsp:nvSpPr>
        <dsp:cNvPr id="0" name=""/>
        <dsp:cNvSpPr/>
      </dsp:nvSpPr>
      <dsp:spPr>
        <a:xfrm>
          <a:off x="1228166" y="3717489"/>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Disminuye Velocidad Equipo</a:t>
          </a:r>
          <a:endParaRPr lang="es-PE" sz="2000" kern="1200" noProof="0" dirty="0"/>
        </a:p>
      </dsp:txBody>
      <dsp:txXfrm>
        <a:off x="1463788" y="3953111"/>
        <a:ext cx="1137681" cy="1137681"/>
      </dsp:txXfrm>
    </dsp:sp>
    <dsp:sp modelId="{4B49315F-91DD-4CBB-BA8F-EFE63A088439}">
      <dsp:nvSpPr>
        <dsp:cNvPr id="0" name=""/>
        <dsp:cNvSpPr/>
      </dsp:nvSpPr>
      <dsp:spPr>
        <a:xfrm rot="15120000">
          <a:off x="1449725" y="3113664"/>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1533584" y="3283193"/>
        <a:ext cx="298957" cy="325808"/>
      </dsp:txXfrm>
    </dsp:sp>
    <dsp:sp modelId="{B4181A90-3A21-4F79-83DB-5F7E138E1000}">
      <dsp:nvSpPr>
        <dsp:cNvPr id="0" name=""/>
        <dsp:cNvSpPr/>
      </dsp:nvSpPr>
      <dsp:spPr>
        <a:xfrm>
          <a:off x="481970" y="142093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(Más)</a:t>
          </a:r>
          <a:br>
            <a:rPr lang="es-PE" sz="2000" kern="1200" noProof="0" dirty="0" smtClean="0"/>
          </a:br>
          <a:r>
            <a:rPr lang="es-PE" sz="2000" kern="1200" noProof="0" dirty="0" smtClean="0"/>
            <a:t>Incesante Presión.</a:t>
          </a:r>
          <a:endParaRPr lang="es-PE" sz="2000" kern="1200" noProof="0" dirty="0"/>
        </a:p>
      </dsp:txBody>
      <dsp:txXfrm>
        <a:off x="717592" y="1656556"/>
        <a:ext cx="1137681" cy="1137681"/>
      </dsp:txXfrm>
    </dsp:sp>
    <dsp:sp modelId="{19C3351F-DE4C-4425-8FAE-716FD4A6218E}">
      <dsp:nvSpPr>
        <dsp:cNvPr id="0" name=""/>
        <dsp:cNvSpPr/>
      </dsp:nvSpPr>
      <dsp:spPr>
        <a:xfrm rot="19440000">
          <a:off x="2039896" y="1251320"/>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a:off x="2052131" y="1397577"/>
        <a:ext cx="298957" cy="325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13/06/2013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youtube.com/watch?v=7RJmoCWx4cE"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www.youtube.com/watch?v=5fd-hpjeg9c"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r>
              <a:rPr lang="en-US" sz="1200" b="0" i="0" kern="1200" dirty="0" smtClean="0">
                <a:solidFill>
                  <a:schemeClr val="tx1"/>
                </a:solidFill>
                <a:effectLst/>
                <a:latin typeface="+mn-lt"/>
                <a:ea typeface="+mn-ea"/>
                <a:cs typeface="+mn-cs"/>
              </a:rPr>
              <a:t>deciding when to start refactoring, and when to stop, is just as important to refactoring as knowing how to operate the mechanics of a refactoring.</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err="1" smtClean="0">
                <a:latin typeface="Arial" pitchFamily="34" charset="0"/>
                <a:cs typeface="Arial" pitchFamily="34" charset="0"/>
              </a:rPr>
              <a:t>Warnings</a:t>
            </a:r>
            <a:r>
              <a:rPr lang="es-PE" sz="1200" dirty="0" smtClean="0">
                <a:latin typeface="Arial" pitchFamily="34" charset="0"/>
                <a:cs typeface="Arial" pitchFamily="34" charset="0"/>
              </a:rPr>
              <a:t> </a:t>
            </a:r>
            <a:r>
              <a:rPr lang="es-PE" sz="1200" dirty="0" err="1" smtClean="0">
                <a:latin typeface="Arial" pitchFamily="34" charset="0"/>
                <a:cs typeface="Arial" pitchFamily="34" charset="0"/>
              </a:rPr>
              <a:t>about</a:t>
            </a:r>
            <a:r>
              <a:rPr lang="es-PE" sz="1200" baseline="0" dirty="0" smtClean="0">
                <a:latin typeface="Arial" pitchFamily="34" charset="0"/>
                <a:cs typeface="Arial" pitchFamily="34" charset="0"/>
              </a:rPr>
              <a:t> </a:t>
            </a:r>
            <a:r>
              <a:rPr lang="es-PE" sz="1200" baseline="0" dirty="0" err="1" smtClean="0">
                <a:latin typeface="Arial" pitchFamily="34" charset="0"/>
                <a:cs typeface="Arial" pitchFamily="34" charset="0"/>
              </a:rPr>
              <a:t>potential</a:t>
            </a:r>
            <a:r>
              <a:rPr lang="es-PE" sz="1200" baseline="0" dirty="0" smtClean="0">
                <a:latin typeface="Arial" pitchFamily="34" charset="0"/>
                <a:cs typeface="Arial" pitchFamily="34" charset="0"/>
              </a:rPr>
              <a:t> </a:t>
            </a:r>
            <a:r>
              <a:rPr lang="es-PE" sz="1200" baseline="0" dirty="0" err="1" smtClean="0">
                <a:latin typeface="Arial" pitchFamily="34" charset="0"/>
                <a:cs typeface="Arial" pitchFamily="34" charset="0"/>
              </a:rPr>
              <a:t>problems</a:t>
            </a:r>
            <a:r>
              <a:rPr lang="es-PE" sz="1200" baseline="0" dirty="0" smtClean="0">
                <a:latin typeface="Arial" pitchFamily="34" charset="0"/>
                <a:cs typeface="Arial" pitchFamily="34" charset="0"/>
              </a:rPr>
              <a:t> in </a:t>
            </a:r>
            <a:r>
              <a:rPr lang="es-PE" sz="1200" baseline="0" dirty="0" err="1" smtClean="0">
                <a:latin typeface="Arial" pitchFamily="34" charset="0"/>
                <a:cs typeface="Arial" pitchFamily="34" charset="0"/>
              </a:rPr>
              <a:t>code</a:t>
            </a:r>
            <a:r>
              <a:rPr lang="es-PE" sz="1200" baseline="0" smtClean="0">
                <a:latin typeface="Arial" pitchFamily="34" charset="0"/>
                <a:cs typeface="Arial" pitchFamily="34" charset="0"/>
              </a:rPr>
              <a:t>.</a:t>
            </a:r>
            <a:endParaRPr lang="es-PE" sz="1200" dirty="0" smtClean="0">
              <a:latin typeface="Arial" pitchFamily="34" charset="0"/>
              <a:cs typeface="Arial" pitchFamily="34" charset="0"/>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Code Smells document wisdom about how </a:t>
            </a:r>
            <a:r>
              <a:rPr lang="en-US" sz="1200" b="1" i="1" kern="1200" dirty="0" smtClean="0">
                <a:solidFill>
                  <a:schemeClr val="tx1"/>
                </a:solidFill>
                <a:effectLst/>
                <a:latin typeface="+mn-lt"/>
                <a:ea typeface="+mn-ea"/>
                <a:cs typeface="+mn-cs"/>
              </a:rPr>
              <a:t>not</a:t>
            </a:r>
            <a:r>
              <a:rPr lang="en-US" sz="1200" b="1" i="0" kern="1200" dirty="0" smtClean="0">
                <a:solidFill>
                  <a:schemeClr val="tx1"/>
                </a:solidFill>
                <a:effectLst/>
                <a:latin typeface="+mn-lt"/>
                <a:ea typeface="+mn-ea"/>
                <a:cs typeface="+mn-cs"/>
              </a:rPr>
              <a:t> to design software!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1468000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2971750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n-US" dirty="0" smtClean="0"/>
              <a:t>No</a:t>
            </a:r>
            <a:r>
              <a:rPr lang="en-US" baseline="0" dirty="0" smtClean="0"/>
              <a:t> </a:t>
            </a:r>
            <a:r>
              <a:rPr lang="en-US" baseline="0" dirty="0" err="1" smtClean="0"/>
              <a:t>buscar</a:t>
            </a:r>
            <a:r>
              <a:rPr lang="en-US" baseline="0" dirty="0" smtClean="0"/>
              <a:t> Dead Code y </a:t>
            </a:r>
            <a:r>
              <a:rPr lang="en-US" baseline="0" dirty="0" err="1" smtClean="0"/>
              <a:t>opcionalmente</a:t>
            </a:r>
            <a:r>
              <a:rPr lang="en-US" baseline="0" dirty="0" smtClean="0"/>
              <a:t> Speculative Generality </a:t>
            </a:r>
          </a:p>
          <a:p>
            <a:pPr marL="171450" indent="-171450">
              <a:buFontTx/>
              <a:buChar char="-"/>
            </a:pPr>
            <a:r>
              <a:rPr lang="en-US" baseline="0" dirty="0" smtClean="0"/>
              <a:t>No hay </a:t>
            </a:r>
            <a:r>
              <a:rPr lang="en-US" baseline="0" dirty="0" err="1" smtClean="0"/>
              <a:t>ejemplos</a:t>
            </a:r>
            <a:r>
              <a:rPr lang="en-US" baseline="0" dirty="0" smtClean="0"/>
              <a:t> </a:t>
            </a:r>
            <a:r>
              <a:rPr lang="en-US" baseline="0" dirty="0" err="1" smtClean="0"/>
              <a:t>para</a:t>
            </a:r>
            <a:r>
              <a:rPr lang="en-US" baseline="0" dirty="0" smtClean="0"/>
              <a:t> </a:t>
            </a:r>
            <a:r>
              <a:rPr lang="en-US" baseline="0" smtClean="0"/>
              <a:t>Shotgun Surgery</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en un enfoque ágil entregamos valor de manera constante.</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Qué nos motiva a mejorar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098316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Qué es?</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Por qué tendríamos </a:t>
            </a:r>
            <a:r>
              <a:rPr lang="es-PE" sz="1200" baseline="0" dirty="0" err="1" smtClean="0"/>
              <a:t>tendríamos</a:t>
            </a:r>
            <a:r>
              <a:rPr lang="es-PE" sz="1200" baseline="0" dirty="0" smtClean="0"/>
              <a:t> que tomar una deuda técnica, qué beneficios nos da?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Pero si nos da tantos beneficios, </a:t>
            </a:r>
            <a:r>
              <a:rPr lang="es-PE" sz="1200" baseline="0" dirty="0" err="1" smtClean="0"/>
              <a:t>xq</a:t>
            </a:r>
            <a:r>
              <a:rPr lang="es-PE" sz="1200" baseline="0" dirty="0" smtClean="0"/>
              <a:t> no siempre tomamos una deuda técnica, cuales son los problemas?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Obligaciones que una organización toma cuando disminuye consciente o inconscientemente la calidad interna del producto para satisfacer metas a corto plazo pero que son perjudiciales a largo plazo.</a:t>
            </a:r>
          </a:p>
          <a:p>
            <a:endParaRPr lang="en-US" i="1" dirty="0" smtClean="0"/>
          </a:p>
          <a:p>
            <a:r>
              <a:rPr lang="en-US" i="1" dirty="0" smtClean="0"/>
              <a:t>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You have a piece of functionality that you need to add to your system. You see two ways to do it, one is quick to do but is messy - you are sure that it will make further changes harder in the future. The other results in a cleaner design, but will take longer to put in place.</a:t>
            </a:r>
          </a:p>
          <a:p>
            <a:endParaRPr lang="en-US" i="1" dirty="0" smtClean="0"/>
          </a:p>
          <a:p>
            <a:r>
              <a:rPr lang="en-US" i="1" dirty="0" smtClean="0"/>
              <a:t>Technical Debt is a wonderful metaphor developed by Ward Cunningham to help us think about this problem. 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The metaphor also explains why it may be sensible to do the quick and dirty approach. Just as a business incurs some debt to take advantage of a market opportunity developers may incur technical debt to hit an important deadline. The all too common problem is that development organizations let their debt get out of control and spend most of their future development effort paying crippling interest payments.</a:t>
            </a:r>
          </a:p>
          <a:p>
            <a:endParaRPr lang="en-US" i="1" dirty="0" smtClean="0"/>
          </a:p>
          <a:p>
            <a:r>
              <a:rPr lang="en-US" dirty="0" err="1" smtClean="0"/>
              <a:t>Es</a:t>
            </a:r>
            <a:r>
              <a:rPr lang="en-US" baseline="0" dirty="0" smtClean="0"/>
              <a:t> </a:t>
            </a:r>
            <a:r>
              <a:rPr lang="en-US" baseline="0" dirty="0" err="1" smtClean="0"/>
              <a:t>diferente</a:t>
            </a:r>
            <a:r>
              <a:rPr lang="en-US" baseline="0" dirty="0" smtClean="0"/>
              <a:t> de la </a:t>
            </a:r>
            <a:r>
              <a:rPr lang="en-US" baseline="0" dirty="0" err="1" smtClean="0"/>
              <a:t>deuda</a:t>
            </a:r>
            <a:r>
              <a:rPr lang="en-US" baseline="0" dirty="0" smtClean="0"/>
              <a:t> </a:t>
            </a:r>
            <a:r>
              <a:rPr lang="en-US" baseline="0" dirty="0" err="1" smtClean="0"/>
              <a:t>financiera</a:t>
            </a:r>
            <a:r>
              <a:rPr lang="en-US" baseline="0" dirty="0" smtClean="0"/>
              <a:t> </a:t>
            </a:r>
            <a:r>
              <a:rPr lang="en-US" baseline="0" dirty="0" err="1" smtClean="0"/>
              <a:t>xq</a:t>
            </a:r>
            <a:r>
              <a:rPr lang="en-US" baseline="0" dirty="0" smtClean="0"/>
              <a:t> </a:t>
            </a:r>
            <a:r>
              <a:rPr lang="en-US" baseline="0" dirty="0" err="1" smtClean="0"/>
              <a:t>también</a:t>
            </a:r>
            <a:r>
              <a:rPr lang="en-US" baseline="0" dirty="0" smtClean="0"/>
              <a:t> se produce </a:t>
            </a:r>
            <a:r>
              <a:rPr lang="en-US" baseline="0" dirty="0" err="1" smtClean="0"/>
              <a:t>inconsientemente</a:t>
            </a:r>
            <a:r>
              <a:rPr lang="en-US" baseline="0" dirty="0" smtClean="0"/>
              <a:t>.</a:t>
            </a:r>
          </a:p>
          <a:p>
            <a:endParaRPr lang="en-US" baseline="0" dirty="0" smtClean="0"/>
          </a:p>
          <a:p>
            <a:r>
              <a:rPr lang="en-US" baseline="0" dirty="0" err="1" smtClean="0"/>
              <a:t>Es</a:t>
            </a:r>
            <a:r>
              <a:rPr lang="en-US" baseline="0" dirty="0" smtClean="0"/>
              <a:t> </a:t>
            </a:r>
            <a:r>
              <a:rPr lang="en-US" baseline="0" dirty="0" err="1" smtClean="0"/>
              <a:t>una</a:t>
            </a:r>
            <a:r>
              <a:rPr lang="en-US" baseline="0" dirty="0" smtClean="0"/>
              <a:t> </a:t>
            </a:r>
            <a:r>
              <a:rPr lang="en-US" baseline="0" dirty="0" err="1" smtClean="0"/>
              <a:t>metáfora</a:t>
            </a:r>
            <a:r>
              <a:rPr lang="en-US" baseline="0" dirty="0" smtClean="0"/>
              <a:t> </a:t>
            </a:r>
            <a:r>
              <a:rPr lang="en-US" baseline="0" dirty="0" err="1" smtClean="0"/>
              <a:t>muy</a:t>
            </a:r>
            <a:r>
              <a:rPr lang="en-US" baseline="0" dirty="0" smtClean="0"/>
              <a:t> </a:t>
            </a:r>
            <a:r>
              <a:rPr lang="en-US" baseline="0" dirty="0" err="1" smtClean="0"/>
              <a:t>poderosa</a:t>
            </a:r>
            <a:r>
              <a:rPr lang="en-US" baseline="0" dirty="0" smtClean="0"/>
              <a:t> </a:t>
            </a:r>
            <a:r>
              <a:rPr lang="en-US" baseline="0" dirty="0" err="1" smtClean="0"/>
              <a:t>xq</a:t>
            </a:r>
            <a:r>
              <a:rPr lang="en-US" baseline="0" dirty="0" smtClean="0"/>
              <a:t> </a:t>
            </a:r>
            <a:r>
              <a:rPr lang="en-US" baseline="0" dirty="0" err="1" smtClean="0"/>
              <a:t>para</a:t>
            </a:r>
            <a:r>
              <a:rPr lang="en-US" baseline="0" dirty="0" smtClean="0"/>
              <a:t> </a:t>
            </a:r>
            <a:r>
              <a:rPr lang="en-US" baseline="0" dirty="0" err="1" smtClean="0"/>
              <a:t>hacer</a:t>
            </a:r>
            <a:r>
              <a:rPr lang="en-US" baseline="0" dirty="0" smtClean="0"/>
              <a:t> </a:t>
            </a:r>
            <a:r>
              <a:rPr lang="en-US" baseline="0" dirty="0" err="1" smtClean="0"/>
              <a:t>entender</a:t>
            </a:r>
            <a:r>
              <a:rPr lang="en-US" baseline="0" dirty="0" smtClean="0"/>
              <a:t> a </a:t>
            </a:r>
            <a:r>
              <a:rPr lang="en-US" baseline="0" dirty="0" err="1" smtClean="0"/>
              <a:t>las</a:t>
            </a:r>
            <a:r>
              <a:rPr lang="en-US" baseline="0" dirty="0" smtClean="0"/>
              <a:t> personas no </a:t>
            </a:r>
            <a:r>
              <a:rPr lang="en-US" baseline="0" dirty="0" err="1" smtClean="0"/>
              <a:t>técnicas</a:t>
            </a:r>
            <a:r>
              <a:rPr lang="en-US" baseline="0" dirty="0" smtClean="0"/>
              <a:t> </a:t>
            </a:r>
            <a:r>
              <a:rPr lang="en-US" baseline="0" dirty="0" err="1" smtClean="0"/>
              <a:t>acerca</a:t>
            </a:r>
            <a:r>
              <a:rPr lang="en-US" baseline="0" dirty="0" smtClean="0"/>
              <a:t> de los </a:t>
            </a:r>
            <a:r>
              <a:rPr lang="en-US" baseline="0" dirty="0" err="1" smtClean="0"/>
              <a:t>problemas</a:t>
            </a:r>
            <a:r>
              <a:rPr lang="en-US" baseline="0" dirty="0" smtClean="0"/>
              <a:t> </a:t>
            </a:r>
            <a:r>
              <a:rPr lang="en-US" baseline="0" dirty="0" err="1" smtClean="0"/>
              <a:t>cuando</a:t>
            </a:r>
            <a:r>
              <a:rPr lang="en-US" baseline="0" dirty="0" smtClean="0"/>
              <a:t> se </a:t>
            </a:r>
            <a:r>
              <a:rPr lang="en-US" baseline="0" dirty="0" err="1" smtClean="0"/>
              <a:t>acumulan</a:t>
            </a:r>
            <a:r>
              <a:rPr lang="en-US" baseline="0" dirty="0" smtClean="0"/>
              <a:t> </a:t>
            </a:r>
            <a:r>
              <a:rPr lang="en-US" baseline="0" dirty="0" err="1" smtClean="0"/>
              <a:t>problemas</a:t>
            </a:r>
            <a:r>
              <a:rPr lang="en-US" baseline="0" dirty="0" smtClean="0"/>
              <a:t> en el </a:t>
            </a:r>
            <a:r>
              <a:rPr lang="en-US" baseline="0" dirty="0" err="1" smtClean="0"/>
              <a:t>dise</a:t>
            </a:r>
            <a:r>
              <a:rPr lang="es-PE" baseline="0" dirty="0" err="1" smtClean="0"/>
              <a:t>ño</a:t>
            </a:r>
            <a:r>
              <a:rPr lang="en-US" baseline="0" dirty="0" smtClean="0"/>
              <a:t>. </a:t>
            </a:r>
            <a:r>
              <a:rPr lang="en-US" baseline="0" dirty="0" err="1" smtClean="0"/>
              <a:t>Ya</a:t>
            </a:r>
            <a:r>
              <a:rPr lang="en-US" baseline="0" dirty="0" smtClean="0"/>
              <a:t> </a:t>
            </a:r>
            <a:r>
              <a:rPr lang="en-US" baseline="0" dirty="0" err="1" smtClean="0"/>
              <a:t>que</a:t>
            </a:r>
            <a:r>
              <a:rPr lang="en-US" baseline="0" dirty="0" smtClean="0"/>
              <a:t> </a:t>
            </a:r>
            <a:r>
              <a:rPr lang="en-US" baseline="0" dirty="0" err="1" smtClean="0"/>
              <a:t>ellos</a:t>
            </a:r>
            <a:r>
              <a:rPr lang="en-US" baseline="0" dirty="0" smtClean="0"/>
              <a:t> </a:t>
            </a:r>
            <a:r>
              <a:rPr lang="en-US" baseline="0" dirty="0" err="1" smtClean="0"/>
              <a:t>hablan</a:t>
            </a:r>
            <a:r>
              <a:rPr lang="en-US" baseline="0" dirty="0" smtClean="0"/>
              <a:t> en </a:t>
            </a:r>
            <a:r>
              <a:rPr lang="en-US" baseline="0" dirty="0" err="1" smtClean="0"/>
              <a:t>términos</a:t>
            </a:r>
            <a:r>
              <a:rPr lang="en-US" baseline="0" dirty="0" smtClean="0"/>
              <a:t> de </a:t>
            </a:r>
            <a:r>
              <a:rPr lang="en-US" baseline="0" dirty="0" err="1" smtClean="0"/>
              <a:t>dinero</a:t>
            </a:r>
            <a:r>
              <a:rPr lang="en-US" baseline="0" dirty="0" smtClean="0"/>
              <a:t>.</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http://www.youtube.com/watch?v=7RJmoCWx4cE</a:t>
            </a:r>
            <a:endParaRPr lang="es-PE" dirty="0" smtClean="0"/>
          </a:p>
          <a:p>
            <a:r>
              <a:rPr lang="es-PE" dirty="0" smtClean="0">
                <a:hlinkClick r:id="rId4"/>
              </a:rPr>
              <a:t>http://www.youtube.com/watch?v=5fd-hpjeg9c</a:t>
            </a:r>
            <a:endParaRPr lang="es-PE" dirty="0" smtClean="0"/>
          </a:p>
          <a:p>
            <a:endParaRPr lang="es-PE" dirty="0" smtClean="0"/>
          </a:p>
          <a:p>
            <a:r>
              <a:rPr lang="es-PE" dirty="0" smtClean="0"/>
              <a:t>Crear Clase Saludo con un método Saludar</a:t>
            </a:r>
          </a:p>
          <a:p>
            <a:r>
              <a:rPr lang="es-PE" dirty="0" smtClean="0"/>
              <a:t>Separar en Concatenación</a:t>
            </a:r>
          </a:p>
          <a:p>
            <a:r>
              <a:rPr lang="es-PE" dirty="0" smtClean="0"/>
              <a:t>Separar en Métodos cada palabra</a:t>
            </a:r>
          </a:p>
          <a:p>
            <a:r>
              <a:rPr lang="es-PE" smtClean="0"/>
              <a:t>Mover a una nueva clase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kern="1200" dirty="0" err="1" smtClean="0">
                <a:solidFill>
                  <a:schemeClr val="tx1"/>
                </a:solidFill>
                <a:effectLst/>
                <a:latin typeface="+mn-lt"/>
                <a:ea typeface="+mn-ea"/>
                <a:cs typeface="+mn-cs"/>
              </a:rPr>
              <a:t>Otras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reversiones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Hide Delegate</a:t>
            </a:r>
            <a:r>
              <a:rPr lang="es-PE"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Remove Middle Man</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kern="1200" dirty="0" err="1" smtClean="0">
                <a:solidFill>
                  <a:schemeClr val="tx1"/>
                </a:solidFill>
                <a:effectLst/>
                <a:latin typeface="+mn-lt"/>
                <a:ea typeface="+mn-ea"/>
                <a:cs typeface="+mn-cs"/>
              </a:rPr>
              <a:t>Parameterize</a:t>
            </a:r>
            <a:r>
              <a:rPr lang="es-PE" sz="1200" kern="1200" dirty="0" smtClean="0">
                <a:solidFill>
                  <a:schemeClr val="tx1"/>
                </a:solidFill>
                <a:effectLst/>
                <a:latin typeface="+mn-lt"/>
                <a:ea typeface="+mn-ea"/>
                <a:cs typeface="+mn-cs"/>
              </a:rPr>
              <a:t> </a:t>
            </a:r>
            <a:r>
              <a:rPr lang="es-PE" sz="1200" kern="1200" dirty="0" err="1" smtClean="0">
                <a:solidFill>
                  <a:schemeClr val="tx1"/>
                </a:solidFill>
                <a:effectLst/>
                <a:latin typeface="+mn-lt"/>
                <a:ea typeface="+mn-ea"/>
                <a:cs typeface="+mn-cs"/>
              </a:rPr>
              <a:t>Method</a:t>
            </a:r>
            <a:r>
              <a:rPr lang="es-PE"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Replace Parameter with Explicit Methods</a:t>
            </a:r>
            <a:endParaRPr lang="es-PE" sz="1200" kern="1200" dirty="0" smtClean="0">
              <a:solidFill>
                <a:schemeClr val="tx1"/>
              </a:solidFill>
              <a:effectLst/>
              <a:latin typeface="+mn-lt"/>
              <a:ea typeface="+mn-ea"/>
              <a:cs typeface="+mn-cs"/>
            </a:endParaRPr>
          </a:p>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en un enfoque ágil entregamos valor de manera constante.</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57</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example, to change a member field of a class from one type to another you often need to make many small changes within the class.</a:t>
            </a:r>
          </a:p>
          <a:p>
            <a:r>
              <a:rPr lang="en-US" sz="1200" b="0" i="0" kern="1200" dirty="0" smtClean="0">
                <a:solidFill>
                  <a:schemeClr val="tx1"/>
                </a:solidFill>
                <a:effectLst/>
                <a:latin typeface="+mn-lt"/>
                <a:ea typeface="+mn-ea"/>
                <a:cs typeface="+mn-cs"/>
              </a:rPr>
              <a:t>The more changes you need to make, the riskier the work.</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58</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Refactoring from an old way of doing something to a new way can sometimes be difficult.</a:t>
            </a:r>
          </a:p>
          <a:p>
            <a:r>
              <a:rPr lang="en-US" sz="1200" b="0" i="0" kern="1200" dirty="0" smtClean="0">
                <a:solidFill>
                  <a:schemeClr val="tx1"/>
                </a:solidFill>
                <a:effectLst/>
                <a:latin typeface="+mn-lt"/>
                <a:ea typeface="+mn-ea"/>
                <a:cs typeface="+mn-cs"/>
              </a:rPr>
              <a:t>Examples include shifting from using a file system to a database or from a primitive type to a custom-designed class.</a:t>
            </a:r>
          </a:p>
          <a:p>
            <a:r>
              <a:rPr lang="en-US" sz="1200" b="0" i="0" kern="1200" dirty="0" smtClean="0">
                <a:solidFill>
                  <a:schemeClr val="tx1"/>
                </a:solidFill>
                <a:effectLst/>
                <a:latin typeface="+mn-lt"/>
                <a:ea typeface="+mn-ea"/>
                <a:cs typeface="+mn-cs"/>
              </a:rPr>
              <a:t>Parallel Change helps you gradually evolve a new design in a safe and easy way.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is a very conservative safe approach to refactoring.</a:t>
            </a:r>
          </a:p>
          <a:p>
            <a:r>
              <a:rPr lang="en-US" sz="1200" b="0" i="0" kern="1200" dirty="0" smtClean="0">
                <a:solidFill>
                  <a:schemeClr val="tx1"/>
                </a:solidFill>
                <a:effectLst/>
                <a:latin typeface="+mn-lt"/>
                <a:ea typeface="+mn-ea"/>
                <a:cs typeface="+mn-cs"/>
              </a:rPr>
              <a:t>It also gives management the ability to make the decision whether or not to cut over to the new code in a release</a:t>
            </a:r>
          </a:p>
          <a:p>
            <a:r>
              <a:rPr lang="en-US" sz="1200" b="0" i="0" kern="1200" dirty="0" smtClean="0">
                <a:solidFill>
                  <a:schemeClr val="tx1"/>
                </a:solidFill>
                <a:effectLst/>
                <a:latin typeface="+mn-lt"/>
                <a:ea typeface="+mn-ea"/>
                <a:cs typeface="+mn-cs"/>
              </a:rPr>
              <a:t>So if it is not tested properly by the time of the release, just don’t switch over, no need to </a:t>
            </a:r>
            <a:r>
              <a:rPr lang="en-US" sz="1200" b="0" i="0" kern="1200" dirty="0" err="1" smtClean="0">
                <a:solidFill>
                  <a:schemeClr val="tx1"/>
                </a:solidFill>
                <a:effectLst/>
                <a:latin typeface="+mn-lt"/>
                <a:ea typeface="+mn-ea"/>
                <a:cs typeface="+mn-cs"/>
              </a:rPr>
              <a:t>roleback</a:t>
            </a:r>
            <a:r>
              <a:rPr lang="en-US" sz="1200" b="0" i="0" kern="1200" dirty="0" smtClean="0">
                <a:solidFill>
                  <a:schemeClr val="tx1"/>
                </a:solidFill>
                <a:effectLst/>
                <a:latin typeface="+mn-lt"/>
                <a:ea typeface="+mn-ea"/>
                <a:cs typeface="+mn-cs"/>
              </a:rPr>
              <a:t> changes or take any other steps</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59</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61</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r>
              <a:rPr lang="es-PE" sz="1200" dirty="0" smtClean="0"/>
              <a:t>Responder de manera muy lenta ante nuevas funcionalidades o cambios.</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Número elevado de errores en post producción.</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Dificultad para incorporar nuevos recursos  y rotación de empleados.</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Incapacidad de predecir o estimar algo sobre la aplicación. </a:t>
            </a:r>
          </a:p>
          <a:p>
            <a:pPr marL="0" indent="0">
              <a:buFontTx/>
              <a:buNone/>
            </a:pPr>
            <a:endParaRPr lang="es-PE" sz="1200" dirty="0" smtClean="0"/>
          </a:p>
          <a:p>
            <a:pPr marL="171450" indent="-171450">
              <a:buFontTx/>
              <a:buChar char="-"/>
            </a:pPr>
            <a:r>
              <a:rPr lang="es-PE" sz="1200" dirty="0" smtClean="0"/>
              <a:t>Rotación de personal</a:t>
            </a:r>
          </a:p>
          <a:p>
            <a:pPr marL="0" indent="0">
              <a:buFontTx/>
              <a:buNone/>
            </a:pPr>
            <a:r>
              <a:rPr lang="en-US" sz="1200" b="0" i="0" kern="1200" dirty="0" smtClean="0">
                <a:solidFill>
                  <a:schemeClr val="tx1"/>
                </a:solidFill>
                <a:effectLst/>
                <a:latin typeface="+mn-lt"/>
                <a:ea typeface="+mn-ea"/>
                <a:cs typeface="+mn-cs"/>
              </a:rPr>
              <a:t>Employees, particularly programmers, often tire of grappling with the complexity, large number of defects and poor design that is typically found in systems with high technical debt.</a:t>
            </a:r>
          </a:p>
          <a:p>
            <a:pPr marL="0" indent="0">
              <a:buFontTx/>
              <a:buNone/>
            </a:pPr>
            <a:endParaRPr lang="es-PE" sz="1200" dirty="0" smtClean="0"/>
          </a:p>
          <a:p>
            <a:pPr marL="171450" indent="-171450">
              <a:buFontTx/>
              <a:buChar char="-"/>
            </a:pPr>
            <a:r>
              <a:rPr lang="es-PE" sz="1200" dirty="0" smtClean="0"/>
              <a:t>Adaptabilidad a los cambios</a:t>
            </a:r>
          </a:p>
          <a:p>
            <a:pPr marL="0" indent="0">
              <a:buFontTx/>
              <a:buNone/>
            </a:pPr>
            <a:r>
              <a:rPr lang="en-US" sz="1200" b="0" i="0" kern="1200" dirty="0" smtClean="0">
                <a:solidFill>
                  <a:schemeClr val="tx1"/>
                </a:solidFill>
                <a:effectLst/>
                <a:latin typeface="+mn-lt"/>
                <a:ea typeface="+mn-ea"/>
                <a:cs typeface="+mn-cs"/>
              </a:rPr>
              <a:t>Customer demands and/or market competition can drive the need to change software. The greater the technical debt of a system, the harder it will be for organizations to expediently implement and deploy necessary changes.</a:t>
            </a:r>
            <a:endParaRPr lang="es-PE" sz="1200" dirty="0" smtClean="0"/>
          </a:p>
          <a:p>
            <a:pPr marL="0" indent="0">
              <a:buFontTx/>
              <a:buNone/>
            </a:pPr>
            <a:endParaRPr lang="es-PE" sz="1200" dirty="0" smtClean="0"/>
          </a:p>
          <a:p>
            <a:pPr marL="171450" indent="-171450">
              <a:buFontTx/>
              <a:buChar char="-"/>
            </a:pPr>
            <a:r>
              <a:rPr lang="es-PE" sz="1200" dirty="0" smtClean="0"/>
              <a:t>Baja motivación,</a:t>
            </a:r>
            <a:r>
              <a:rPr lang="es-PE" sz="1200" baseline="0" dirty="0" smtClean="0"/>
              <a:t> productividad y felicidad</a:t>
            </a:r>
          </a:p>
          <a:p>
            <a:pPr marL="0" indent="0">
              <a:buFontTx/>
              <a:buNone/>
            </a:pPr>
            <a:r>
              <a:rPr lang="en-US" sz="1200" b="0" i="0" kern="1200" dirty="0" smtClean="0">
                <a:solidFill>
                  <a:schemeClr val="tx1"/>
                </a:solidFill>
                <a:effectLst/>
                <a:latin typeface="+mn-lt"/>
                <a:ea typeface="+mn-ea"/>
                <a:cs typeface="+mn-cs"/>
              </a:rPr>
              <a:t>Sometimes even a trivial change can take days or weeks to complete on a system with high technical debt. Such poor productivity often leads to demoralized, unmotivated and unhappy employees.</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s-PE" sz="1200" dirty="0" smtClean="0"/>
              <a:t>Rotación de personal</a:t>
            </a:r>
          </a:p>
          <a:p>
            <a:pPr marL="0" indent="0">
              <a:buFontTx/>
              <a:buNone/>
            </a:pPr>
            <a:r>
              <a:rPr lang="en-US" sz="1200" b="0" i="0" kern="1200" dirty="0" smtClean="0">
                <a:solidFill>
                  <a:schemeClr val="tx1"/>
                </a:solidFill>
                <a:effectLst/>
                <a:latin typeface="+mn-lt"/>
                <a:ea typeface="+mn-ea"/>
                <a:cs typeface="+mn-cs"/>
              </a:rPr>
              <a:t>Employees, particularly programmers, often tire of grappling with the complexity, large number of defects and poor design that is typically found in systems with high technical debt.</a:t>
            </a:r>
          </a:p>
          <a:p>
            <a:pPr marL="0" indent="0">
              <a:buFontTx/>
              <a:buNone/>
            </a:pPr>
            <a:endParaRPr lang="es-PE" sz="1200" dirty="0" smtClean="0"/>
          </a:p>
          <a:p>
            <a:pPr marL="171450" indent="-171450">
              <a:buFontTx/>
              <a:buChar char="-"/>
            </a:pPr>
            <a:r>
              <a:rPr lang="es-PE" sz="1200" dirty="0" smtClean="0"/>
              <a:t>Adaptabilidad a los cambios</a:t>
            </a:r>
          </a:p>
          <a:p>
            <a:pPr marL="0" indent="0">
              <a:buFontTx/>
              <a:buNone/>
            </a:pPr>
            <a:r>
              <a:rPr lang="en-US" sz="1200" b="0" i="0" kern="1200" dirty="0" smtClean="0">
                <a:solidFill>
                  <a:schemeClr val="tx1"/>
                </a:solidFill>
                <a:effectLst/>
                <a:latin typeface="+mn-lt"/>
                <a:ea typeface="+mn-ea"/>
                <a:cs typeface="+mn-cs"/>
              </a:rPr>
              <a:t>Customer demands and/or market competition can drive the need to change software. The greater the technical debt of a system, the harder it will be for organizations to expediently implement and deploy necessary changes.</a:t>
            </a:r>
            <a:endParaRPr lang="es-PE" sz="1200" dirty="0" smtClean="0"/>
          </a:p>
          <a:p>
            <a:pPr marL="0" indent="0">
              <a:buFontTx/>
              <a:buNone/>
            </a:pPr>
            <a:endParaRPr lang="es-PE" sz="1200" dirty="0" smtClean="0"/>
          </a:p>
          <a:p>
            <a:pPr marL="0" indent="0">
              <a:buFontTx/>
              <a:buNone/>
            </a:pPr>
            <a:endParaRPr lang="es-PE" sz="1200" dirty="0" smtClean="0"/>
          </a:p>
          <a:p>
            <a:pPr marL="171450" indent="-171450">
              <a:buFontTx/>
              <a:buChar char="-"/>
            </a:pPr>
            <a:r>
              <a:rPr lang="es-PE" sz="1200" dirty="0" smtClean="0"/>
              <a:t>Baja motivación,</a:t>
            </a:r>
            <a:r>
              <a:rPr lang="es-PE" sz="1200" baseline="0" dirty="0" smtClean="0"/>
              <a:t> productividad y felicidad</a:t>
            </a:r>
          </a:p>
          <a:p>
            <a:pPr marL="0" indent="0">
              <a:buFontTx/>
              <a:buNone/>
            </a:pPr>
            <a:r>
              <a:rPr lang="en-US" sz="1200" b="0" i="0" kern="1200" dirty="0" smtClean="0">
                <a:solidFill>
                  <a:schemeClr val="tx1"/>
                </a:solidFill>
                <a:effectLst/>
                <a:latin typeface="+mn-lt"/>
                <a:ea typeface="+mn-ea"/>
                <a:cs typeface="+mn-cs"/>
              </a:rPr>
              <a:t>Sometimes even a trivial change can take days or weeks to complete on a system with high technical debt. Such poor productivity often leads to demoralized, unmotivated and unhappy employees.</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CoC</a:t>
            </a:r>
            <a:r>
              <a:rPr lang="en-US" dirty="0" smtClean="0"/>
              <a:t>=Cost</a:t>
            </a:r>
            <a:r>
              <a:rPr lang="en-US" baseline="0" dirty="0" smtClean="0"/>
              <a:t> of Change</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a:t>
            </a:fld>
            <a:endParaRPr lang="es-PE"/>
          </a:p>
        </p:txBody>
      </p:sp>
    </p:spTree>
    <p:extLst>
      <p:ext uri="{BB962C8B-B14F-4D97-AF65-F5344CB8AC3E}">
        <p14:creationId xmlns:p14="http://schemas.microsoft.com/office/powerpoint/2010/main" val="36145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13/06/2013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13/06/2013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13/06/2013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13/06/2013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13/06/2013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13/06/2013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13/06/2013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microsoft.com/office/2007/relationships/hdphoto" Target="../media/hdphoto3.wdp"/></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smtClean="0"/>
              <a:t>"Code </a:t>
            </a:r>
            <a:r>
              <a:rPr lang="en-US" sz="2200" dirty="0" smtClean="0"/>
              <a:t>Smells and Refactoring"</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1719661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52251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¿Por qué esta metáfora es particularmente importante</a:t>
            </a:r>
            <a:r>
              <a:rPr lang="en-US" dirty="0" smtClean="0">
                <a:solidFill>
                  <a:srgbClr val="009A46"/>
                </a:solidFill>
              </a:rPr>
              <a:t>?</a:t>
            </a:r>
            <a:endParaRPr lang="es-ES" dirty="0">
              <a:solidFill>
                <a:srgbClr val="009A46"/>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57" y="1881733"/>
            <a:ext cx="8929039" cy="435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Elipse"/>
          <p:cNvSpPr/>
          <p:nvPr/>
        </p:nvSpPr>
        <p:spPr>
          <a:xfrm>
            <a:off x="4427984" y="4167534"/>
            <a:ext cx="1800200" cy="14217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01848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76672"/>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Mantén la Deuda Técnica </a:t>
            </a:r>
            <a:br>
              <a:rPr lang="es-PE" dirty="0" smtClean="0">
                <a:solidFill>
                  <a:srgbClr val="009A46"/>
                </a:solidFill>
              </a:rPr>
            </a:br>
            <a:r>
              <a:rPr lang="es-PE" dirty="0" smtClean="0">
                <a:solidFill>
                  <a:srgbClr val="009A46"/>
                </a:solidFill>
              </a:rPr>
              <a:t>Bajo Control</a:t>
            </a:r>
            <a:endParaRPr lang="es-ES" dirty="0">
              <a:solidFill>
                <a:srgbClr val="009A46"/>
              </a:solidFill>
            </a:endParaRPr>
          </a:p>
        </p:txBody>
      </p:sp>
      <p:sp>
        <p:nvSpPr>
          <p:cNvPr id="5" name="4 CuadroTexto"/>
          <p:cNvSpPr txBox="1"/>
          <p:nvPr/>
        </p:nvSpPr>
        <p:spPr>
          <a:xfrm>
            <a:off x="1043608" y="1620664"/>
            <a:ext cx="7272807" cy="4616648"/>
          </a:xfrm>
          <a:prstGeom prst="rect">
            <a:avLst/>
          </a:prstGeom>
          <a:noFill/>
        </p:spPr>
        <p:txBody>
          <a:bodyPr wrap="square" rtlCol="0">
            <a:spAutoFit/>
          </a:bodyPr>
          <a:lstStyle/>
          <a:p>
            <a:pPr marL="342900" indent="-342900">
              <a:lnSpc>
                <a:spcPct val="150000"/>
              </a:lnSpc>
              <a:buFont typeface="Arial" pitchFamily="34" charset="0"/>
              <a:buChar char="•"/>
            </a:pPr>
            <a:r>
              <a:rPr lang="en-US" sz="2800" dirty="0" smtClean="0"/>
              <a:t>Code / Design Reviews</a:t>
            </a:r>
          </a:p>
          <a:p>
            <a:pPr marL="342900" indent="-342900">
              <a:lnSpc>
                <a:spcPct val="150000"/>
              </a:lnSpc>
              <a:buFont typeface="Arial" pitchFamily="34" charset="0"/>
              <a:buChar char="•"/>
            </a:pPr>
            <a:r>
              <a:rPr lang="en-US" sz="2800" dirty="0" smtClean="0"/>
              <a:t>Frequent Refactoring</a:t>
            </a:r>
          </a:p>
          <a:p>
            <a:pPr marL="342900" indent="-342900">
              <a:lnSpc>
                <a:spcPct val="150000"/>
              </a:lnSpc>
              <a:buFont typeface="Arial" pitchFamily="34" charset="0"/>
              <a:buChar char="•"/>
            </a:pPr>
            <a:r>
              <a:rPr lang="en-US" sz="2800" dirty="0" smtClean="0"/>
              <a:t>Test Automation</a:t>
            </a:r>
          </a:p>
          <a:p>
            <a:pPr marL="342900" indent="-342900">
              <a:lnSpc>
                <a:spcPct val="150000"/>
              </a:lnSpc>
              <a:buFont typeface="Arial" pitchFamily="34" charset="0"/>
              <a:buChar char="•"/>
            </a:pPr>
            <a:r>
              <a:rPr lang="en-US" sz="2800" dirty="0"/>
              <a:t>Quality </a:t>
            </a:r>
            <a:r>
              <a:rPr lang="en-US" sz="2800" dirty="0" smtClean="0"/>
              <a:t>Metrics</a:t>
            </a:r>
          </a:p>
          <a:p>
            <a:pPr marL="342900" indent="-342900">
              <a:lnSpc>
                <a:spcPct val="150000"/>
              </a:lnSpc>
              <a:buFont typeface="Arial" pitchFamily="34" charset="0"/>
              <a:buChar char="•"/>
            </a:pPr>
            <a:r>
              <a:rPr lang="en-US" sz="2800" dirty="0" smtClean="0"/>
              <a:t>Continuous Integration / Delivery</a:t>
            </a:r>
          </a:p>
          <a:p>
            <a:pPr marL="342900" indent="-342900">
              <a:lnSpc>
                <a:spcPct val="150000"/>
              </a:lnSpc>
              <a:buFont typeface="Arial" pitchFamily="34" charset="0"/>
              <a:buChar char="•"/>
            </a:pPr>
            <a:r>
              <a:rPr lang="en-US" sz="2800" dirty="0" smtClean="0"/>
              <a:t>Done Definition</a:t>
            </a:r>
          </a:p>
          <a:p>
            <a:pPr>
              <a:lnSpc>
                <a:spcPct val="150000"/>
              </a:lnSpc>
            </a:pPr>
            <a:r>
              <a:rPr lang="en-US" sz="2800" dirty="0" smtClean="0"/>
              <a:t>… … … …</a:t>
            </a:r>
          </a:p>
        </p:txBody>
      </p:sp>
    </p:spTree>
    <p:extLst>
      <p:ext uri="{BB962C8B-B14F-4D97-AF65-F5344CB8AC3E}">
        <p14:creationId xmlns:p14="http://schemas.microsoft.com/office/powerpoint/2010/main" val="3654259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err="1" smtClean="0"/>
              <a:t>Code</a:t>
            </a:r>
            <a:r>
              <a:rPr lang="es-PE" sz="7200" b="1" dirty="0" smtClean="0"/>
              <a:t> </a:t>
            </a:r>
            <a:r>
              <a:rPr lang="es-PE" sz="7200" b="1" dirty="0" err="1" smtClean="0"/>
              <a:t>Smells</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248605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180725"/>
          </a:xfrm>
        </p:spPr>
        <p:txBody>
          <a:bodyPr/>
          <a:lstStyle/>
          <a:p>
            <a:pPr marL="0" indent="0" algn="ctr">
              <a:buNone/>
            </a:pPr>
            <a:r>
              <a:rPr lang="es-PE" dirty="0" smtClean="0"/>
              <a:t>Antes de saber </a:t>
            </a:r>
            <a:r>
              <a:rPr lang="es-PE" sz="4400" dirty="0" smtClean="0">
                <a:solidFill>
                  <a:srgbClr val="FFC000"/>
                </a:solidFill>
              </a:rPr>
              <a:t>cómo</a:t>
            </a:r>
            <a:r>
              <a:rPr lang="es-PE" sz="4400" dirty="0" smtClean="0"/>
              <a:t> </a:t>
            </a:r>
            <a:r>
              <a:rPr lang="es-PE" dirty="0" smtClean="0"/>
              <a:t>mejorar nuestro código debemos saber </a:t>
            </a:r>
            <a:r>
              <a:rPr lang="es-PE" sz="4400" dirty="0" smtClean="0">
                <a:solidFill>
                  <a:srgbClr val="FFC000"/>
                </a:solidFill>
              </a:rPr>
              <a:t>qué</a:t>
            </a:r>
            <a:r>
              <a:rPr lang="es-PE" sz="4400" dirty="0" smtClean="0"/>
              <a:t> </a:t>
            </a:r>
            <a:r>
              <a:rPr lang="es-PE" dirty="0" smtClean="0"/>
              <a:t>mejorar.</a:t>
            </a:r>
            <a:endParaRPr lang="es-PE" dirty="0"/>
          </a:p>
        </p:txBody>
      </p:sp>
    </p:spTree>
    <p:extLst>
      <p:ext uri="{BB962C8B-B14F-4D97-AF65-F5344CB8AC3E}">
        <p14:creationId xmlns:p14="http://schemas.microsoft.com/office/powerpoint/2010/main" val="4274981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88640"/>
            <a:ext cx="8229600" cy="648072"/>
          </a:xfrm>
        </p:spPr>
        <p:txBody>
          <a:bodyPr/>
          <a:lstStyle/>
          <a:p>
            <a:r>
              <a:rPr lang="es-PE" dirty="0" err="1" smtClean="0">
                <a:solidFill>
                  <a:srgbClr val="009A46"/>
                </a:solidFill>
              </a:rPr>
              <a:t>Code</a:t>
            </a:r>
            <a:r>
              <a:rPr lang="es-PE" dirty="0" smtClean="0">
                <a:solidFill>
                  <a:srgbClr val="009A46"/>
                </a:solidFill>
              </a:rPr>
              <a:t> </a:t>
            </a:r>
            <a:r>
              <a:rPr lang="es-PE" dirty="0" err="1" smtClean="0">
                <a:solidFill>
                  <a:srgbClr val="009A46"/>
                </a:solidFill>
              </a:rPr>
              <a:t>Smells</a:t>
            </a:r>
            <a:endParaRPr lang="es-PE" dirty="0">
              <a:solidFill>
                <a:srgbClr val="009A46"/>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1918087"/>
            <a:ext cx="3877056" cy="2761488"/>
          </a:xfrm>
          <a:prstGeom prst="rect">
            <a:avLst/>
          </a:prstGeom>
          <a:ln>
            <a:noFill/>
          </a:ln>
          <a:effectLst>
            <a:softEdge rad="112500"/>
          </a:effectLst>
        </p:spPr>
      </p:pic>
      <p:sp>
        <p:nvSpPr>
          <p:cNvPr id="6" name="5 CuadroTexto"/>
          <p:cNvSpPr txBox="1"/>
          <p:nvPr/>
        </p:nvSpPr>
        <p:spPr>
          <a:xfrm>
            <a:off x="3408785" y="4685074"/>
            <a:ext cx="2603085" cy="400110"/>
          </a:xfrm>
          <a:prstGeom prst="rect">
            <a:avLst/>
          </a:prstGeom>
          <a:noFill/>
        </p:spPr>
        <p:txBody>
          <a:bodyPr wrap="none" rtlCol="0">
            <a:spAutoFit/>
          </a:bodyPr>
          <a:lstStyle/>
          <a:p>
            <a:r>
              <a:rPr lang="es-PE" sz="2000" dirty="0" smtClean="0">
                <a:solidFill>
                  <a:srgbClr val="FFC000"/>
                </a:solidFill>
              </a:rPr>
              <a:t>Si huele mal, cámbialo!</a:t>
            </a:r>
            <a:endParaRPr lang="es-PE" sz="2000" dirty="0">
              <a:solidFill>
                <a:srgbClr val="FFC000"/>
              </a:solidFill>
            </a:endParaRPr>
          </a:p>
        </p:txBody>
      </p:sp>
      <p:sp>
        <p:nvSpPr>
          <p:cNvPr id="8" name="7 CuadroTexto"/>
          <p:cNvSpPr txBox="1"/>
          <p:nvPr/>
        </p:nvSpPr>
        <p:spPr>
          <a:xfrm>
            <a:off x="386431" y="1252012"/>
            <a:ext cx="8411232" cy="523220"/>
          </a:xfrm>
          <a:prstGeom prst="rect">
            <a:avLst/>
          </a:prstGeom>
          <a:noFill/>
        </p:spPr>
        <p:txBody>
          <a:bodyPr wrap="square" rtlCol="0">
            <a:spAutoFit/>
          </a:bodyPr>
          <a:lstStyle/>
          <a:p>
            <a:pPr algn="ctr"/>
            <a:r>
              <a:rPr lang="es-PE" sz="2800" dirty="0" smtClean="0">
                <a:latin typeface="Arial" pitchFamily="34" charset="0"/>
                <a:cs typeface="Arial" pitchFamily="34" charset="0"/>
              </a:rPr>
              <a:t>Diseño que duplica, complica o acopla el código. </a:t>
            </a:r>
            <a:endParaRPr lang="es-PE" sz="2800" dirty="0">
              <a:latin typeface="Arial" pitchFamily="34" charset="0"/>
              <a:cs typeface="Arial" pitchFamily="34" charset="0"/>
            </a:endParaRPr>
          </a:p>
        </p:txBody>
      </p:sp>
      <p:sp>
        <p:nvSpPr>
          <p:cNvPr id="11" name="10 CuadroTexto"/>
          <p:cNvSpPr txBox="1"/>
          <p:nvPr/>
        </p:nvSpPr>
        <p:spPr>
          <a:xfrm>
            <a:off x="559599" y="5373216"/>
            <a:ext cx="8064896" cy="954107"/>
          </a:xfrm>
          <a:prstGeom prst="rect">
            <a:avLst/>
          </a:prstGeom>
          <a:noFill/>
        </p:spPr>
        <p:txBody>
          <a:bodyPr wrap="square" rtlCol="0">
            <a:spAutoFit/>
          </a:bodyPr>
          <a:lstStyle/>
          <a:p>
            <a:pPr algn="ctr"/>
            <a:r>
              <a:rPr lang="es-PE" sz="2800" dirty="0" smtClean="0">
                <a:latin typeface="Arial" pitchFamily="34" charset="0"/>
                <a:cs typeface="Arial" pitchFamily="34" charset="0"/>
              </a:rPr>
              <a:t>Cada </a:t>
            </a:r>
            <a:r>
              <a:rPr lang="es-PE" sz="2800" dirty="0" err="1" smtClean="0">
                <a:latin typeface="Arial" pitchFamily="34" charset="0"/>
                <a:cs typeface="Arial" pitchFamily="34" charset="0"/>
              </a:rPr>
              <a:t>Code</a:t>
            </a:r>
            <a:r>
              <a:rPr lang="es-PE" sz="2800" dirty="0" smtClean="0">
                <a:latin typeface="Arial" pitchFamily="34" charset="0"/>
                <a:cs typeface="Arial" pitchFamily="34" charset="0"/>
              </a:rPr>
              <a:t> </a:t>
            </a:r>
            <a:r>
              <a:rPr lang="es-PE" sz="2800" dirty="0" err="1" smtClean="0">
                <a:latin typeface="Arial" pitchFamily="34" charset="0"/>
                <a:cs typeface="Arial" pitchFamily="34" charset="0"/>
              </a:rPr>
              <a:t>Smell</a:t>
            </a:r>
            <a:r>
              <a:rPr lang="es-PE" sz="2800" dirty="0" smtClean="0">
                <a:latin typeface="Arial" pitchFamily="34" charset="0"/>
                <a:cs typeface="Arial" pitchFamily="34" charset="0"/>
              </a:rPr>
              <a:t> documenta un "clásico" problema en el diseño.</a:t>
            </a:r>
            <a:endParaRPr lang="es-PE" sz="2800" dirty="0">
              <a:latin typeface="Arial" pitchFamily="34" charset="0"/>
              <a:cs typeface="Arial" pitchFamily="34" charset="0"/>
            </a:endParaRPr>
          </a:p>
        </p:txBody>
      </p:sp>
    </p:spTree>
    <p:extLst>
      <p:ext uri="{BB962C8B-B14F-4D97-AF65-F5344CB8AC3E}">
        <p14:creationId xmlns:p14="http://schemas.microsoft.com/office/powerpoint/2010/main" val="1008758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23204" y="134297"/>
            <a:ext cx="8897592" cy="6535063"/>
          </a:xfrm>
          <a:prstGeom prst="rect">
            <a:avLst/>
          </a:prstGeom>
        </p:spPr>
      </p:pic>
    </p:spTree>
    <p:extLst>
      <p:ext uri="{BB962C8B-B14F-4D97-AF65-F5344CB8AC3E}">
        <p14:creationId xmlns:p14="http://schemas.microsoft.com/office/powerpoint/2010/main" val="3272685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45223" y="1988840"/>
            <a:ext cx="8229600" cy="2044821"/>
          </a:xfrm>
        </p:spPr>
        <p:txBody>
          <a:bodyPr/>
          <a:lstStyle/>
          <a:p>
            <a:r>
              <a:rPr lang="es-PE" sz="2800" dirty="0" smtClean="0"/>
              <a:t>Aprender los </a:t>
            </a:r>
            <a:r>
              <a:rPr lang="es-PE" sz="2800" dirty="0" err="1" smtClean="0"/>
              <a:t>code</a:t>
            </a:r>
            <a:r>
              <a:rPr lang="es-PE" sz="2800" dirty="0" smtClean="0"/>
              <a:t> </a:t>
            </a:r>
            <a:r>
              <a:rPr lang="es-PE" sz="2800" dirty="0" err="1" smtClean="0"/>
              <a:t>smells</a:t>
            </a:r>
            <a:r>
              <a:rPr lang="es-PE" sz="2800" dirty="0" smtClean="0"/>
              <a:t> más importantes</a:t>
            </a:r>
          </a:p>
          <a:p>
            <a:r>
              <a:rPr lang="es-PE" sz="2800" dirty="0" smtClean="0"/>
              <a:t>Reconocer </a:t>
            </a:r>
            <a:r>
              <a:rPr lang="es-PE" sz="2800" dirty="0" err="1" smtClean="0"/>
              <a:t>code</a:t>
            </a:r>
            <a:r>
              <a:rPr lang="es-PE" sz="2800" dirty="0" smtClean="0"/>
              <a:t> </a:t>
            </a:r>
            <a:r>
              <a:rPr lang="es-PE" sz="2800" dirty="0" err="1" smtClean="0"/>
              <a:t>smells</a:t>
            </a:r>
            <a:r>
              <a:rPr lang="es-PE" sz="2800" dirty="0" smtClean="0"/>
              <a:t> en nuestro código</a:t>
            </a:r>
          </a:p>
          <a:p>
            <a:r>
              <a:rPr lang="es-PE" sz="2800" dirty="0" smtClean="0"/>
              <a:t>Considerar como limpiar un </a:t>
            </a:r>
            <a:r>
              <a:rPr lang="es-PE" sz="2800" dirty="0" err="1" smtClean="0"/>
              <a:t>code</a:t>
            </a:r>
            <a:r>
              <a:rPr lang="es-PE" sz="2800" dirty="0" smtClean="0"/>
              <a:t> </a:t>
            </a:r>
            <a:r>
              <a:rPr lang="es-PE" sz="2800" dirty="0" err="1" smtClean="0"/>
              <a:t>smell</a:t>
            </a:r>
            <a:r>
              <a:rPr lang="es-PE" sz="2800" dirty="0" smtClean="0"/>
              <a:t>.</a:t>
            </a:r>
            <a:endParaRPr lang="es-PE" sz="2800" dirty="0"/>
          </a:p>
        </p:txBody>
      </p:sp>
      <p:sp>
        <p:nvSpPr>
          <p:cNvPr id="4" name="1 Título"/>
          <p:cNvSpPr txBox="1">
            <a:spLocks/>
          </p:cNvSpPr>
          <p:nvPr/>
        </p:nvSpPr>
        <p:spPr bwMode="auto">
          <a:xfrm>
            <a:off x="445223" y="47667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rPr>
              <a:t>¿Cómo vamos a incrementar la sensibilidad de nuestra nariz?</a:t>
            </a:r>
            <a:endParaRPr lang="es-PE" dirty="0">
              <a:solidFill>
                <a:srgbClr val="009A46"/>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3888" y="3861048"/>
            <a:ext cx="2521260" cy="2492896"/>
          </a:xfrm>
          <a:prstGeom prst="rect">
            <a:avLst/>
          </a:prstGeom>
          <a:ln>
            <a:noFill/>
          </a:ln>
          <a:effectLst>
            <a:softEdge rad="112500"/>
          </a:effectLst>
        </p:spPr>
      </p:pic>
    </p:spTree>
    <p:extLst>
      <p:ext uri="{BB962C8B-B14F-4D97-AF65-F5344CB8AC3E}">
        <p14:creationId xmlns:p14="http://schemas.microsoft.com/office/powerpoint/2010/main" val="1999379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80020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298352"/>
            <a:ext cx="8496944" cy="4154984"/>
          </a:xfrm>
          <a:prstGeom prst="rect">
            <a:avLst/>
          </a:prstGeom>
          <a:noFill/>
        </p:spPr>
        <p:txBody>
          <a:bodyPr wrap="square" rtlCol="0">
            <a:spAutoFit/>
          </a:bodyPr>
          <a:lstStyle/>
          <a:p>
            <a:pPr marL="285750" indent="-285750">
              <a:buFont typeface="Arial" pitchFamily="34" charset="0"/>
              <a:buChar char="•"/>
            </a:pPr>
            <a:r>
              <a:rPr lang="es-PE" sz="2400" smtClean="0"/>
              <a:t>A cada persona se le ha entregado un catálogo de Code Smells y un pequeño listado de atributos de calidad de software.</a:t>
            </a:r>
          </a:p>
          <a:p>
            <a:pPr marL="285750" indent="-285750">
              <a:buFont typeface="Arial" pitchFamily="34" charset="0"/>
              <a:buChar char="•"/>
            </a:pPr>
            <a:endParaRPr lang="es-PE" sz="2400" smtClean="0"/>
          </a:p>
          <a:p>
            <a:pPr marL="285750" indent="-285750">
              <a:buFont typeface="Arial" pitchFamily="34" charset="0"/>
              <a:buChar char="•"/>
            </a:pPr>
            <a:r>
              <a:rPr lang="es-PE" sz="2400" smtClean="0"/>
              <a:t>Cada uno debe elegir el nombre de un smell de manera aleatoria.</a:t>
            </a:r>
          </a:p>
          <a:p>
            <a:pPr marL="285750" indent="-285750">
              <a:buFont typeface="Arial" pitchFamily="34" charset="0"/>
              <a:buChar char="•"/>
            </a:pPr>
            <a:endParaRPr lang="es-PE" sz="2400" smtClean="0"/>
          </a:p>
          <a:p>
            <a:pPr marL="285750" indent="-285750">
              <a:buFont typeface="Arial" pitchFamily="34" charset="0"/>
              <a:buChar char="•"/>
            </a:pPr>
            <a:r>
              <a:rPr lang="es-PE" sz="2400" smtClean="0"/>
              <a:t>De manera individual: </a:t>
            </a:r>
          </a:p>
          <a:p>
            <a:pPr marL="914400" lvl="1" indent="-457200">
              <a:buFont typeface="Courier New" pitchFamily="49" charset="0"/>
              <a:buChar char="o"/>
            </a:pPr>
            <a:r>
              <a:rPr lang="es-PE" sz="2400" smtClean="0"/>
              <a:t>Entender el significado del smell que le ha sido asignado.</a:t>
            </a:r>
          </a:p>
          <a:p>
            <a:pPr marL="914400" lvl="1" indent="-457200">
              <a:buFont typeface="Courier New" pitchFamily="49" charset="0"/>
              <a:buChar char="o"/>
            </a:pPr>
            <a:r>
              <a:rPr lang="es-PE" sz="2400" smtClean="0"/>
              <a:t>Pensar un ejemplo de código muy sencillo que ayude a entender mejor el smell. </a:t>
            </a:r>
          </a:p>
          <a:p>
            <a:pPr marL="914400" lvl="1" indent="-457200">
              <a:buFont typeface="Courier New" pitchFamily="49" charset="0"/>
              <a:buChar char="o"/>
            </a:pPr>
            <a:r>
              <a:rPr lang="es-PE" sz="2400" smtClean="0"/>
              <a:t>Identificar cuál  es el atributo de calidad más afectado.</a:t>
            </a:r>
          </a:p>
        </p:txBody>
      </p:sp>
    </p:spTree>
    <p:extLst>
      <p:ext uri="{BB962C8B-B14F-4D97-AF65-F5344CB8AC3E}">
        <p14:creationId xmlns:p14="http://schemas.microsoft.com/office/powerpoint/2010/main" val="1201667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052736"/>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3369181"/>
            <a:ext cx="8496944" cy="830997"/>
          </a:xfrm>
          <a:prstGeom prst="rect">
            <a:avLst/>
          </a:prstGeom>
          <a:noFill/>
        </p:spPr>
        <p:txBody>
          <a:bodyPr wrap="square" rtlCol="0">
            <a:spAutoFit/>
          </a:bodyPr>
          <a:lstStyle/>
          <a:p>
            <a:pPr algn="ctr"/>
            <a:r>
              <a:rPr lang="es-PE" sz="2400" dirty="0"/>
              <a:t>En parejas, explicarse mutuamente el </a:t>
            </a:r>
            <a:r>
              <a:rPr lang="es-PE" sz="2400" dirty="0" err="1"/>
              <a:t>S</a:t>
            </a:r>
            <a:r>
              <a:rPr lang="es-PE" sz="2400" dirty="0" err="1" smtClean="0"/>
              <a:t>mell</a:t>
            </a:r>
            <a:r>
              <a:rPr lang="es-PE" sz="2400" dirty="0" smtClean="0"/>
              <a:t> </a:t>
            </a:r>
            <a:r>
              <a:rPr lang="es-PE" sz="2400" dirty="0"/>
              <a:t>y discutir sobre los puntos anteriores</a:t>
            </a:r>
            <a:r>
              <a:rPr lang="es-PE" sz="2400" dirty="0" smtClean="0"/>
              <a:t>.</a:t>
            </a:r>
            <a:endParaRPr lang="es-PE" sz="2400" dirty="0"/>
          </a:p>
        </p:txBody>
      </p:sp>
    </p:spTree>
    <p:extLst>
      <p:ext uri="{BB962C8B-B14F-4D97-AF65-F5344CB8AC3E}">
        <p14:creationId xmlns:p14="http://schemas.microsoft.com/office/powerpoint/2010/main" val="4226209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052736"/>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3369181"/>
            <a:ext cx="8496944" cy="830997"/>
          </a:xfrm>
          <a:prstGeom prst="rect">
            <a:avLst/>
          </a:prstGeom>
          <a:noFill/>
        </p:spPr>
        <p:txBody>
          <a:bodyPr wrap="square" rtlCol="0">
            <a:spAutoFit/>
          </a:bodyPr>
          <a:lstStyle/>
          <a:p>
            <a:pPr algn="ctr"/>
            <a:r>
              <a:rPr lang="es-PE" sz="2400" dirty="0"/>
              <a:t>En grupos, cada pareja explica sus </a:t>
            </a:r>
            <a:r>
              <a:rPr lang="es-PE" sz="2400" dirty="0" err="1" smtClean="0"/>
              <a:t>Smells</a:t>
            </a:r>
            <a:r>
              <a:rPr lang="es-PE" sz="2400" dirty="0" smtClean="0"/>
              <a:t> </a:t>
            </a:r>
            <a:r>
              <a:rPr lang="es-PE" sz="2400" dirty="0"/>
              <a:t>al resto del grupo y discuten al respecto.</a:t>
            </a:r>
          </a:p>
        </p:txBody>
      </p:sp>
    </p:spTree>
    <p:extLst>
      <p:ext uri="{BB962C8B-B14F-4D97-AF65-F5344CB8AC3E}">
        <p14:creationId xmlns:p14="http://schemas.microsoft.com/office/powerpoint/2010/main" val="2398910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err="1" smtClean="0"/>
              <a:t>Technical</a:t>
            </a:r>
            <a:r>
              <a:rPr lang="es-PE" sz="7200" b="1" dirty="0" smtClean="0"/>
              <a:t> </a:t>
            </a:r>
            <a:r>
              <a:rPr lang="es-PE" sz="7200" b="1" dirty="0" err="1" smtClean="0"/>
              <a:t>Debt</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04160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677656"/>
          </a:xfrm>
          <a:prstGeom prst="rect">
            <a:avLst/>
          </a:prstGeom>
          <a:noFill/>
        </p:spPr>
        <p:txBody>
          <a:bodyPr wrap="square" rtlCol="0">
            <a:spAutoFit/>
          </a:bodyPr>
          <a:lstStyle/>
          <a:p>
            <a:pPr marL="285750" indent="-285750">
              <a:buFont typeface="Arial" pitchFamily="34" charset="0"/>
              <a:buChar char="•"/>
            </a:pPr>
            <a:r>
              <a:rPr lang="es-PE" sz="2400" dirty="0" smtClean="0"/>
              <a:t>Se mostrará imágenes con analogías que representen a los </a:t>
            </a:r>
            <a:br>
              <a:rPr lang="es-PE" sz="2400" dirty="0" smtClean="0"/>
            </a:br>
            <a:r>
              <a:rPr lang="es-PE" sz="2400" dirty="0" err="1" smtClean="0"/>
              <a:t>Code</a:t>
            </a:r>
            <a:r>
              <a:rPr lang="es-PE" sz="2400" dirty="0" smtClean="0"/>
              <a:t> </a:t>
            </a:r>
            <a:r>
              <a:rPr lang="es-PE" sz="2400" dirty="0" err="1" smtClean="0"/>
              <a:t>Smells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Identificar entre todos de qué </a:t>
            </a:r>
            <a:r>
              <a:rPr lang="es-PE" sz="2400" dirty="0" err="1" smtClean="0"/>
              <a:t>Code</a:t>
            </a:r>
            <a:r>
              <a:rPr lang="es-PE" sz="2400" dirty="0" smtClean="0"/>
              <a:t> </a:t>
            </a:r>
            <a:r>
              <a:rPr lang="es-PE" sz="2400" dirty="0" err="1" smtClean="0"/>
              <a:t>Smell</a:t>
            </a:r>
            <a:r>
              <a:rPr lang="es-PE" sz="2400" dirty="0" smtClean="0"/>
              <a:t> se trata.</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A la persona que le tocó ese </a:t>
            </a:r>
            <a:r>
              <a:rPr lang="es-PE" sz="2400" dirty="0" err="1" smtClean="0"/>
              <a:t>Code</a:t>
            </a:r>
            <a:r>
              <a:rPr lang="es-PE" sz="2400" dirty="0" smtClean="0"/>
              <a:t> </a:t>
            </a:r>
            <a:r>
              <a:rPr lang="es-PE" sz="2400" dirty="0" err="1" smtClean="0"/>
              <a:t>Smell</a:t>
            </a:r>
            <a:r>
              <a:rPr lang="es-PE" sz="2400" dirty="0" smtClean="0"/>
              <a:t>, se levanta y lo comparte con el resto.</a:t>
            </a:r>
          </a:p>
        </p:txBody>
      </p:sp>
    </p:spTree>
    <p:extLst>
      <p:ext uri="{BB962C8B-B14F-4D97-AF65-F5344CB8AC3E}">
        <p14:creationId xmlns:p14="http://schemas.microsoft.com/office/powerpoint/2010/main" val="4251787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err="1" smtClean="0">
                <a:solidFill>
                  <a:srgbClr val="FF0000"/>
                </a:solidFill>
              </a:rPr>
              <a:t>Duplicated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3074" name="Picture 2" descr="D:\Laboral\Cursos\Code Smells and Refactoring\Imagenes\duplicate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484784"/>
            <a:ext cx="5781675"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Switch</a:t>
            </a:r>
            <a:r>
              <a:rPr lang="es-PE" dirty="0" smtClean="0">
                <a:solidFill>
                  <a:srgbClr val="FF0000"/>
                </a:solidFill>
              </a:rPr>
              <a:t> </a:t>
            </a:r>
            <a:r>
              <a:rPr lang="es-PE" dirty="0" err="1" smtClean="0">
                <a:solidFill>
                  <a:srgbClr val="FF0000"/>
                </a:solidFill>
              </a:rPr>
              <a:t>Statements</a:t>
            </a:r>
            <a:endParaRPr lang="es-PE" dirty="0">
              <a:solidFill>
                <a:srgbClr val="FF0000"/>
              </a:solidFill>
            </a:endParaRPr>
          </a:p>
        </p:txBody>
      </p:sp>
      <p:pic>
        <p:nvPicPr>
          <p:cNvPr id="6146" name="Picture 2" descr="D:\Laboral\Cursos\Code Smells and Refactoring\Imagenes\Switch3.jpg"/>
          <p:cNvPicPr>
            <a:picLocks noChangeAspect="1" noChangeArrowheads="1"/>
          </p:cNvPicPr>
          <p:nvPr/>
        </p:nvPicPr>
        <p:blipFill rotWithShape="1">
          <a:blip r:embed="rId2">
            <a:extLst>
              <a:ext uri="{28A0092B-C50C-407E-A947-70E740481C1C}">
                <a14:useLocalDpi xmlns:a14="http://schemas.microsoft.com/office/drawing/2010/main" val="0"/>
              </a:ext>
            </a:extLst>
          </a:blip>
          <a:srcRect l="4399" t="10825" r="6172" b="13175"/>
          <a:stretch/>
        </p:blipFill>
        <p:spPr bwMode="auto">
          <a:xfrm>
            <a:off x="2016579" y="1628800"/>
            <a:ext cx="5110843"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25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Parameter</a:t>
            </a:r>
            <a:r>
              <a:rPr lang="es-PE" dirty="0" smtClean="0">
                <a:solidFill>
                  <a:srgbClr val="FF0000"/>
                </a:solidFill>
              </a:rPr>
              <a:t> </a:t>
            </a:r>
            <a:r>
              <a:rPr lang="es-PE" dirty="0" err="1" smtClean="0">
                <a:solidFill>
                  <a:srgbClr val="FF0000"/>
                </a:solidFill>
              </a:rPr>
              <a:t>List</a:t>
            </a:r>
            <a:endParaRPr lang="es-PE" dirty="0">
              <a:solidFill>
                <a:srgbClr val="FF0000"/>
              </a:solidFill>
            </a:endParaRPr>
          </a:p>
        </p:txBody>
      </p:sp>
      <p:pic>
        <p:nvPicPr>
          <p:cNvPr id="2050" name="Picture 2" descr="D:\Laboral\Cursos\Code Smells and Refactoring\Imagenes\parameters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428526"/>
            <a:ext cx="7315200" cy="437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Lazy</a:t>
            </a:r>
            <a:r>
              <a:rPr lang="es-PE" dirty="0" smtClean="0">
                <a:solidFill>
                  <a:srgbClr val="FF0000"/>
                </a:solidFill>
              </a:rPr>
              <a:t> </a:t>
            </a:r>
            <a:r>
              <a:rPr lang="es-PE" dirty="0" err="1" smtClean="0">
                <a:solidFill>
                  <a:srgbClr val="FF0000"/>
                </a:solidFill>
              </a:rPr>
              <a:t>Class</a:t>
            </a:r>
            <a:endParaRPr lang="es-PE" dirty="0">
              <a:solidFill>
                <a:srgbClr val="FF0000"/>
              </a:solidFill>
            </a:endParaRPr>
          </a:p>
        </p:txBody>
      </p:sp>
      <p:pic>
        <p:nvPicPr>
          <p:cNvPr id="8194" name="Picture 2" descr="D:\Laboral\Cursos\Code Smells and Refactoring\Imagenes\lazy1.jpg"/>
          <p:cNvPicPr>
            <a:picLocks noChangeAspect="1" noChangeArrowheads="1"/>
          </p:cNvPicPr>
          <p:nvPr/>
        </p:nvPicPr>
        <p:blipFill rotWithShape="1">
          <a:blip r:embed="rId2">
            <a:extLst>
              <a:ext uri="{28A0092B-C50C-407E-A947-70E740481C1C}">
                <a14:useLocalDpi xmlns:a14="http://schemas.microsoft.com/office/drawing/2010/main" val="0"/>
              </a:ext>
            </a:extLst>
          </a:blip>
          <a:srcRect l="3572" t="18313" r="7701"/>
          <a:stretch/>
        </p:blipFill>
        <p:spPr bwMode="auto">
          <a:xfrm>
            <a:off x="1006514" y="1484784"/>
            <a:ext cx="7130972" cy="492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38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Data </a:t>
            </a:r>
            <a:r>
              <a:rPr lang="es-PE" dirty="0" err="1" smtClean="0">
                <a:solidFill>
                  <a:srgbClr val="FF0000"/>
                </a:solidFill>
              </a:rPr>
              <a:t>Clumps</a:t>
            </a:r>
            <a:endParaRPr lang="es-PE" dirty="0">
              <a:solidFill>
                <a:srgbClr val="FF0000"/>
              </a:solidFill>
            </a:endParaRPr>
          </a:p>
        </p:txBody>
      </p:sp>
      <p:pic>
        <p:nvPicPr>
          <p:cNvPr id="4098" name="Picture 2" descr="D:\Laboral\Cursos\Code Smells and Refactoring\Imagenes\clumps.jpg"/>
          <p:cNvPicPr>
            <a:picLocks noChangeAspect="1" noChangeArrowheads="1"/>
          </p:cNvPicPr>
          <p:nvPr/>
        </p:nvPicPr>
        <p:blipFill rotWithShape="1">
          <a:blip r:embed="rId2">
            <a:extLst>
              <a:ext uri="{28A0092B-C50C-407E-A947-70E740481C1C}">
                <a14:useLocalDpi xmlns:a14="http://schemas.microsoft.com/office/drawing/2010/main" val="0"/>
              </a:ext>
            </a:extLst>
          </a:blip>
          <a:srcRect l="7419" t="5225" b="10267"/>
          <a:stretch/>
        </p:blipFill>
        <p:spPr bwMode="auto">
          <a:xfrm>
            <a:off x="1176507" y="1340768"/>
            <a:ext cx="6851877" cy="4676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r>
              <a:rPr lang="es-PE" dirty="0" err="1" smtClean="0">
                <a:solidFill>
                  <a:srgbClr val="FF0000"/>
                </a:solidFill>
              </a:rPr>
              <a:t>Shotgun</a:t>
            </a:r>
            <a:r>
              <a:rPr lang="es-PE" dirty="0" smtClean="0">
                <a:solidFill>
                  <a:srgbClr val="FF0000"/>
                </a:solidFill>
              </a:rPr>
              <a:t> </a:t>
            </a:r>
            <a:r>
              <a:rPr lang="es-PE" dirty="0" err="1" smtClean="0">
                <a:solidFill>
                  <a:srgbClr val="FF0000"/>
                </a:solidFill>
              </a:rPr>
              <a:t>Surgery</a:t>
            </a:r>
            <a:endParaRPr lang="es-PE" dirty="0">
              <a:solidFill>
                <a:srgbClr val="FF0000"/>
              </a:solidFill>
            </a:endParaRPr>
          </a:p>
        </p:txBody>
      </p:sp>
      <p:pic>
        <p:nvPicPr>
          <p:cNvPr id="7170" name="Picture 2" descr="D:\Laboral\Cursos\Code Smells and Refactoring\Imagenes\surgery2.jpg"/>
          <p:cNvPicPr>
            <a:picLocks noChangeAspect="1" noChangeArrowheads="1"/>
          </p:cNvPicPr>
          <p:nvPr/>
        </p:nvPicPr>
        <p:blipFill rotWithShape="1">
          <a:blip r:embed="rId2">
            <a:extLst>
              <a:ext uri="{28A0092B-C50C-407E-A947-70E740481C1C}">
                <a14:useLocalDpi xmlns:a14="http://schemas.microsoft.com/office/drawing/2010/main" val="0"/>
              </a:ext>
            </a:extLst>
          </a:blip>
          <a:srcRect l="8513" t="12708" r="8272" b="7284"/>
          <a:stretch/>
        </p:blipFill>
        <p:spPr bwMode="auto">
          <a:xfrm>
            <a:off x="2483768" y="1340768"/>
            <a:ext cx="3962674" cy="5181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64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Primitive</a:t>
            </a:r>
            <a:r>
              <a:rPr lang="es-PE" dirty="0" smtClean="0">
                <a:solidFill>
                  <a:srgbClr val="FF0000"/>
                </a:solidFill>
              </a:rPr>
              <a:t> </a:t>
            </a:r>
            <a:r>
              <a:rPr lang="es-PE" dirty="0" err="1" smtClean="0">
                <a:solidFill>
                  <a:srgbClr val="FF0000"/>
                </a:solidFill>
              </a:rPr>
              <a:t>Obsession</a:t>
            </a:r>
            <a:endParaRPr lang="es-PE"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719" y="1844824"/>
            <a:ext cx="3084562" cy="291477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404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Feature</a:t>
            </a:r>
            <a:r>
              <a:rPr lang="es-PE" dirty="0" smtClean="0">
                <a:solidFill>
                  <a:srgbClr val="FF0000"/>
                </a:solidFill>
              </a:rPr>
              <a:t> </a:t>
            </a:r>
            <a:r>
              <a:rPr lang="es-PE" dirty="0" err="1" smtClean="0">
                <a:solidFill>
                  <a:srgbClr val="FF0000"/>
                </a:solidFill>
              </a:rPr>
              <a:t>Envy</a:t>
            </a:r>
            <a:endParaRPr lang="es-PE" dirty="0">
              <a:solidFill>
                <a:srgbClr val="FF0000"/>
              </a:solidFill>
            </a:endParaRPr>
          </a:p>
        </p:txBody>
      </p:sp>
      <p:pic>
        <p:nvPicPr>
          <p:cNvPr id="4" name="Picture 2" descr="D:\Laboral\Cursos\Code Smells and Refactoring\Imagenes\featureenvy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556792"/>
            <a:ext cx="657225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13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Divergent</a:t>
            </a:r>
            <a:r>
              <a:rPr lang="es-PE" dirty="0" smtClean="0">
                <a:solidFill>
                  <a:srgbClr val="FF0000"/>
                </a:solidFill>
              </a:rPr>
              <a:t> </a:t>
            </a:r>
            <a:r>
              <a:rPr lang="es-PE" dirty="0" err="1" smtClean="0">
                <a:solidFill>
                  <a:srgbClr val="FF0000"/>
                </a:solidFill>
              </a:rPr>
              <a:t>Change</a:t>
            </a:r>
            <a:endParaRPr lang="es-PE" dirty="0">
              <a:solidFill>
                <a:srgbClr val="FF0000"/>
              </a:solidFill>
            </a:endParaRPr>
          </a:p>
        </p:txBody>
      </p:sp>
      <p:pic>
        <p:nvPicPr>
          <p:cNvPr id="13314" name="Picture 2" descr="D:\Laboral\Cursos\Code Smells and Refactoring\Imagenes\divergentchan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556792"/>
            <a:ext cx="635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29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44016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Entender la</a:t>
            </a:r>
            <a:r>
              <a:rPr lang="es-PE" dirty="0">
                <a:solidFill>
                  <a:srgbClr val="00823B"/>
                </a:solidFill>
              </a:rPr>
              <a:t> </a:t>
            </a:r>
            <a:r>
              <a:rPr lang="es-PE" dirty="0" smtClean="0">
                <a:solidFill>
                  <a:srgbClr val="00823B"/>
                </a:solidFill>
              </a:rPr>
              <a:t>Deuda Técnica.</a:t>
            </a:r>
            <a:endParaRPr lang="es-PE" dirty="0">
              <a:solidFill>
                <a:srgbClr val="00823B"/>
              </a:solidFill>
            </a:endParaRPr>
          </a:p>
        </p:txBody>
      </p:sp>
      <p:sp>
        <p:nvSpPr>
          <p:cNvPr id="4" name="3 CuadroTexto"/>
          <p:cNvSpPr txBox="1"/>
          <p:nvPr/>
        </p:nvSpPr>
        <p:spPr>
          <a:xfrm>
            <a:off x="323529" y="1916832"/>
            <a:ext cx="8496944" cy="830997"/>
          </a:xfrm>
          <a:prstGeom prst="rect">
            <a:avLst/>
          </a:prstGeom>
          <a:noFill/>
        </p:spPr>
        <p:txBody>
          <a:bodyPr wrap="square" rtlCol="0">
            <a:spAutoFit/>
          </a:bodyPr>
          <a:lstStyle/>
          <a:p>
            <a:pPr algn="ctr"/>
            <a:r>
              <a:rPr lang="es-PE" sz="2400" dirty="0" smtClean="0"/>
              <a:t>En grupos responder a las siguientes preguntas, registrar las respuestas en papel que luego las discutiremos entre todos.</a:t>
            </a:r>
          </a:p>
        </p:txBody>
      </p:sp>
    </p:spTree>
    <p:extLst>
      <p:ext uri="{BB962C8B-B14F-4D97-AF65-F5344CB8AC3E}">
        <p14:creationId xmlns:p14="http://schemas.microsoft.com/office/powerpoint/2010/main" val="33173799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a:solidFill>
                  <a:srgbClr val="FF0000"/>
                </a:solidFill>
              </a:rPr>
              <a:t>Refused</a:t>
            </a:r>
            <a:r>
              <a:rPr lang="es-PE" dirty="0">
                <a:solidFill>
                  <a:srgbClr val="FF0000"/>
                </a:solidFill>
              </a:rPr>
              <a:t> </a:t>
            </a:r>
            <a:r>
              <a:rPr lang="es-PE" dirty="0" err="1">
                <a:solidFill>
                  <a:srgbClr val="FF0000"/>
                </a:solidFill>
              </a:rPr>
              <a:t>Bequest</a:t>
            </a:r>
            <a:endParaRPr lang="es-PE" dirty="0">
              <a:solidFill>
                <a:srgbClr val="FF0000"/>
              </a:solidFill>
            </a:endParaRPr>
          </a:p>
        </p:txBody>
      </p:sp>
      <p:pic>
        <p:nvPicPr>
          <p:cNvPr id="5122" name="Picture 2" descr="D:\Laboral\Cursos\Code Smells and Refactoring\Imagenes\refused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1772816"/>
            <a:ext cx="47625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3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Method</a:t>
            </a:r>
            <a:endParaRPr lang="es-PE" dirty="0">
              <a:solidFill>
                <a:srgbClr val="FF0000"/>
              </a:solidFill>
            </a:endParaRPr>
          </a:p>
        </p:txBody>
      </p:sp>
      <p:pic>
        <p:nvPicPr>
          <p:cNvPr id="1026" name="Picture 2" descr="D:\Laboral\Cursos\Code Smells and Refactoring\Imagenes\longmethod3.jpg"/>
          <p:cNvPicPr>
            <a:picLocks noChangeAspect="1" noChangeArrowheads="1"/>
          </p:cNvPicPr>
          <p:nvPr/>
        </p:nvPicPr>
        <p:blipFill rotWithShape="1">
          <a:blip r:embed="rId2">
            <a:extLst>
              <a:ext uri="{28A0092B-C50C-407E-A947-70E740481C1C}">
                <a14:useLocalDpi xmlns:a14="http://schemas.microsoft.com/office/drawing/2010/main" val="0"/>
              </a:ext>
            </a:extLst>
          </a:blip>
          <a:srcRect l="23115" t="9127" r="21672"/>
          <a:stretch/>
        </p:blipFill>
        <p:spPr bwMode="auto">
          <a:xfrm>
            <a:off x="2915816" y="1196752"/>
            <a:ext cx="3173389" cy="5222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91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r>
              <a:rPr lang="es-PE" dirty="0" err="1" smtClean="0">
                <a:solidFill>
                  <a:srgbClr val="FF0000"/>
                </a:solidFill>
              </a:rPr>
              <a:t>Indecent</a:t>
            </a:r>
            <a:r>
              <a:rPr lang="es-PE" dirty="0" smtClean="0">
                <a:solidFill>
                  <a:srgbClr val="FF0000"/>
                </a:solidFill>
              </a:rPr>
              <a:t> </a:t>
            </a:r>
            <a:r>
              <a:rPr lang="es-PE" dirty="0" err="1" smtClean="0">
                <a:solidFill>
                  <a:srgbClr val="FF0000"/>
                </a:solidFill>
              </a:rPr>
              <a:t>Exposure</a:t>
            </a:r>
            <a:endParaRPr lang="es-PE" dirty="0">
              <a:solidFill>
                <a:srgbClr val="FF0000"/>
              </a:solidFill>
            </a:endParaRPr>
          </a:p>
        </p:txBody>
      </p:sp>
      <p:pic>
        <p:nvPicPr>
          <p:cNvPr id="9218" name="Picture 2" descr="D:\Laboral\Cursos\Code Smells and Refactoring\Imagenes\indecent3.jpg"/>
          <p:cNvPicPr>
            <a:picLocks noChangeAspect="1" noChangeArrowheads="1"/>
          </p:cNvPicPr>
          <p:nvPr/>
        </p:nvPicPr>
        <p:blipFill rotWithShape="1">
          <a:blip r:embed="rId2">
            <a:extLst>
              <a:ext uri="{28A0092B-C50C-407E-A947-70E740481C1C}">
                <a14:useLocalDpi xmlns:a14="http://schemas.microsoft.com/office/drawing/2010/main" val="0"/>
              </a:ext>
            </a:extLst>
          </a:blip>
          <a:srcRect l="7368" t="8267" r="11851" b="2369"/>
          <a:stretch/>
        </p:blipFill>
        <p:spPr bwMode="auto">
          <a:xfrm>
            <a:off x="1880904" y="1405460"/>
            <a:ext cx="5382192" cy="5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98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Speculative</a:t>
            </a:r>
            <a:r>
              <a:rPr lang="es-PE" dirty="0" smtClean="0">
                <a:solidFill>
                  <a:srgbClr val="FF0000"/>
                </a:solidFill>
              </a:rPr>
              <a:t> </a:t>
            </a:r>
            <a:r>
              <a:rPr lang="es-PE" dirty="0" err="1" smtClean="0">
                <a:solidFill>
                  <a:srgbClr val="FF0000"/>
                </a:solidFill>
              </a:rPr>
              <a:t>Generality</a:t>
            </a:r>
            <a:endParaRPr lang="es-PE" dirty="0">
              <a:solidFill>
                <a:srgbClr val="FF0000"/>
              </a:solidFill>
            </a:endParaRPr>
          </a:p>
        </p:txBody>
      </p:sp>
      <p:pic>
        <p:nvPicPr>
          <p:cNvPr id="11267" name="Picture 3" descr="D:\Laboral\Cursos\Code Smells and Refactoring\Imagenes\speculative1.jpg"/>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rcRect l="11075" t="11118" r="11051" b="21451"/>
          <a:stretch/>
        </p:blipFill>
        <p:spPr bwMode="auto">
          <a:xfrm>
            <a:off x="2609782" y="1903036"/>
            <a:ext cx="3924436" cy="339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93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Dead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12290" name="Picture 2" descr="D:\Laboral\Cursos\Code Smells and Refactoring\Imagenes\dead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650" y="1412776"/>
            <a:ext cx="38227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07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833089"/>
            <a:ext cx="4856463" cy="3252095"/>
          </a:xfrm>
          <a:prstGeom prst="rect">
            <a:avLst/>
          </a:prstGeom>
        </p:spPr>
      </p:pic>
      <p:sp>
        <p:nvSpPr>
          <p:cNvPr id="6" name="1 Título"/>
          <p:cNvSpPr txBox="1">
            <a:spLocks/>
          </p:cNvSpPr>
          <p:nvPr/>
        </p:nvSpPr>
        <p:spPr bwMode="auto">
          <a:xfrm>
            <a:off x="609600" y="4270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FF0000"/>
                </a:solidFill>
              </a:rPr>
              <a:t>Comments</a:t>
            </a:r>
            <a:endParaRPr lang="es-PE" dirty="0">
              <a:solidFill>
                <a:srgbClr val="FF0000"/>
              </a:solidFill>
            </a:endParaRPr>
          </a:p>
        </p:txBody>
      </p:sp>
    </p:spTree>
    <p:extLst>
      <p:ext uri="{BB962C8B-B14F-4D97-AF65-F5344CB8AC3E}">
        <p14:creationId xmlns:p14="http://schemas.microsoft.com/office/powerpoint/2010/main" val="1749711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308324"/>
          </a:xfrm>
          <a:prstGeom prst="rect">
            <a:avLst/>
          </a:prstGeom>
          <a:noFill/>
        </p:spPr>
        <p:txBody>
          <a:bodyPr wrap="square" rtlCol="0">
            <a:spAutoFit/>
          </a:bodyPr>
          <a:lstStyle/>
          <a:p>
            <a:pPr marL="285750" indent="-285750">
              <a:buFont typeface="Arial" pitchFamily="34" charset="0"/>
              <a:buChar char="•"/>
            </a:pPr>
            <a:r>
              <a:rPr lang="es-PE" sz="2400" dirty="0" smtClean="0"/>
              <a:t>A cada persona se le ha entregado un ejemplo de código real.</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dentro del código todos los </a:t>
            </a:r>
            <a:r>
              <a:rPr lang="es-PE" sz="2400" dirty="0" err="1" smtClean="0"/>
              <a:t>smells</a:t>
            </a:r>
            <a:r>
              <a:rPr lang="es-PE" sz="2400" dirty="0" smtClean="0"/>
              <a:t> que le han sido asignados al grupo.</a:t>
            </a:r>
            <a:br>
              <a:rPr lang="es-PE" sz="2400" dirty="0" smtClean="0"/>
            </a:br>
            <a:r>
              <a:rPr lang="es-PE" sz="2400" dirty="0" smtClean="0"/>
              <a:t>(Apuntar la clase y método donde identifiquen el </a:t>
            </a:r>
            <a:r>
              <a:rPr lang="es-PE" sz="2400" dirty="0" err="1" smtClean="0"/>
              <a:t>smell</a:t>
            </a:r>
            <a:r>
              <a:rPr lang="es-PE" sz="2400" dirty="0" smtClean="0"/>
              <a:t>)</a:t>
            </a:r>
          </a:p>
        </p:txBody>
      </p:sp>
    </p:spTree>
    <p:extLst>
      <p:ext uri="{BB962C8B-B14F-4D97-AF65-F5344CB8AC3E}">
        <p14:creationId xmlns:p14="http://schemas.microsoft.com/office/powerpoint/2010/main" val="3515270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14565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611561" y="3462099"/>
            <a:ext cx="7920879" cy="830997"/>
          </a:xfrm>
          <a:prstGeom prst="rect">
            <a:avLst/>
          </a:prstGeom>
          <a:noFill/>
        </p:spPr>
        <p:txBody>
          <a:bodyPr wrap="square" rtlCol="0">
            <a:spAutoFit/>
          </a:bodyPr>
          <a:lstStyle/>
          <a:p>
            <a:pPr algn="ctr"/>
            <a:r>
              <a:rPr lang="es-PE" sz="2400" dirty="0" smtClean="0"/>
              <a:t>En grupos, discutir y contrastar los resultados con las otras parejas del grupo.</a:t>
            </a:r>
            <a:endParaRPr lang="es-PE" sz="2400" dirty="0"/>
          </a:p>
        </p:txBody>
      </p:sp>
    </p:spTree>
    <p:extLst>
      <p:ext uri="{BB962C8B-B14F-4D97-AF65-F5344CB8AC3E}">
        <p14:creationId xmlns:p14="http://schemas.microsoft.com/office/powerpoint/2010/main" val="8437998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62823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5" name="4 CuadroTexto"/>
          <p:cNvSpPr txBox="1"/>
          <p:nvPr/>
        </p:nvSpPr>
        <p:spPr>
          <a:xfrm>
            <a:off x="323529" y="2983592"/>
            <a:ext cx="8496944" cy="1938992"/>
          </a:xfrm>
          <a:prstGeom prst="rect">
            <a:avLst/>
          </a:prstGeom>
          <a:noFill/>
        </p:spPr>
        <p:txBody>
          <a:bodyPr wrap="square" rtlCol="0">
            <a:spAutoFit/>
          </a:bodyPr>
          <a:lstStyle/>
          <a:p>
            <a:pPr marL="285750" indent="-285750">
              <a:buFont typeface="Arial" pitchFamily="34" charset="0"/>
              <a:buChar char="•"/>
            </a:pPr>
            <a:r>
              <a:rPr lang="es-PE" sz="2400" dirty="0" smtClean="0"/>
              <a:t>Uno a uno nombraremos cada </a:t>
            </a:r>
            <a:r>
              <a:rPr lang="es-PE" sz="2400" dirty="0" err="1" smtClean="0"/>
              <a:t>Code</a:t>
            </a:r>
            <a:r>
              <a:rPr lang="es-PE" sz="2400" dirty="0" smtClean="0"/>
              <a:t> </a:t>
            </a:r>
            <a:r>
              <a:rPr lang="es-PE" sz="2400" dirty="0" err="1" smtClean="0"/>
              <a:t>Smell</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Cualquier miembro del grupo donde le tocó ese </a:t>
            </a:r>
            <a:r>
              <a:rPr lang="es-PE" sz="2400" dirty="0" err="1" smtClean="0"/>
              <a:t>Code</a:t>
            </a:r>
            <a:r>
              <a:rPr lang="es-PE" sz="2400" dirty="0" smtClean="0"/>
              <a:t> </a:t>
            </a:r>
            <a:r>
              <a:rPr lang="es-PE" sz="2400" dirty="0" err="1" smtClean="0"/>
              <a:t>Smell</a:t>
            </a:r>
            <a:r>
              <a:rPr lang="es-PE" sz="2400" dirty="0" smtClean="0"/>
              <a:t> se levanta, explica al resto donde lo identificó y por qué </a:t>
            </a:r>
            <a:r>
              <a:rPr lang="es-PE" sz="2400" dirty="0"/>
              <a:t> </a:t>
            </a:r>
            <a:r>
              <a:rPr lang="es-PE" sz="2400" dirty="0" smtClean="0"/>
              <a:t>cree que se encuentra ahí.</a:t>
            </a:r>
          </a:p>
        </p:txBody>
      </p:sp>
    </p:spTree>
    <p:extLst>
      <p:ext uri="{BB962C8B-B14F-4D97-AF65-F5344CB8AC3E}">
        <p14:creationId xmlns:p14="http://schemas.microsoft.com/office/powerpoint/2010/main" val="32245120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smtClean="0"/>
              <a:t>Refactoring</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245678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18864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solidFill>
                  <a:srgbClr val="009A46"/>
                </a:solidFill>
              </a:rPr>
              <a:t>Technical Debt</a:t>
            </a:r>
          </a:p>
        </p:txBody>
      </p:sp>
      <p:pic>
        <p:nvPicPr>
          <p:cNvPr id="3" name="2 Imagen"/>
          <p:cNvPicPr>
            <a:picLocks noChangeAspect="1"/>
          </p:cNvPicPr>
          <p:nvPr/>
        </p:nvPicPr>
        <p:blipFill rotWithShape="1">
          <a:blip r:embed="rId3">
            <a:extLst>
              <a:ext uri="{28A0092B-C50C-407E-A947-70E740481C1C}">
                <a14:useLocalDpi xmlns:a14="http://schemas.microsoft.com/office/drawing/2010/main" val="0"/>
              </a:ext>
            </a:extLst>
          </a:blip>
          <a:srcRect t="22718"/>
          <a:stretch/>
        </p:blipFill>
        <p:spPr>
          <a:xfrm>
            <a:off x="2051720" y="1124744"/>
            <a:ext cx="5148197" cy="5299990"/>
          </a:xfrm>
          <a:prstGeom prst="rect">
            <a:avLst/>
          </a:prstGeom>
        </p:spPr>
      </p:pic>
    </p:spTree>
    <p:extLst>
      <p:ext uri="{BB962C8B-B14F-4D97-AF65-F5344CB8AC3E}">
        <p14:creationId xmlns:p14="http://schemas.microsoft.com/office/powerpoint/2010/main" val="2220949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468757"/>
          </a:xfrm>
        </p:spPr>
        <p:txBody>
          <a:bodyPr/>
          <a:lstStyle/>
          <a:p>
            <a:pPr marL="0" indent="0" algn="ctr">
              <a:buNone/>
            </a:pPr>
            <a:r>
              <a:rPr lang="es-PE" dirty="0" smtClean="0"/>
              <a:t>Ahora que sabemos </a:t>
            </a:r>
            <a:r>
              <a:rPr lang="es-PE" sz="4400" dirty="0">
                <a:solidFill>
                  <a:srgbClr val="FFC000"/>
                </a:solidFill>
              </a:rPr>
              <a:t>qué</a:t>
            </a:r>
            <a:r>
              <a:rPr lang="es-PE" dirty="0">
                <a:solidFill>
                  <a:srgbClr val="FFC000"/>
                </a:solidFill>
              </a:rPr>
              <a:t> </a:t>
            </a:r>
            <a:r>
              <a:rPr lang="es-PE" dirty="0" smtClean="0"/>
              <a:t>mejorar, vamos a aprender </a:t>
            </a:r>
            <a:r>
              <a:rPr lang="es-PE" sz="4400" dirty="0" smtClean="0">
                <a:solidFill>
                  <a:srgbClr val="FFC000"/>
                </a:solidFill>
              </a:rPr>
              <a:t>cómo</a:t>
            </a:r>
            <a:r>
              <a:rPr lang="es-PE" sz="4400" dirty="0" smtClean="0"/>
              <a:t> </a:t>
            </a:r>
            <a:r>
              <a:rPr lang="es-PE" dirty="0" smtClean="0"/>
              <a:t>mejorarlo.</a:t>
            </a:r>
            <a:endParaRPr lang="es-PE" dirty="0"/>
          </a:p>
        </p:txBody>
      </p:sp>
    </p:spTree>
    <p:extLst>
      <p:ext uri="{BB962C8B-B14F-4D97-AF65-F5344CB8AC3E}">
        <p14:creationId xmlns:p14="http://schemas.microsoft.com/office/powerpoint/2010/main" val="40409394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24744"/>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348880"/>
            <a:ext cx="7416824" cy="1384995"/>
          </a:xfrm>
          <a:prstGeom prst="rect">
            <a:avLst/>
          </a:prstGeom>
          <a:noFill/>
        </p:spPr>
        <p:txBody>
          <a:bodyPr wrap="square" rtlCol="0">
            <a:spAutoFit/>
          </a:bodyPr>
          <a:lstStyle/>
          <a:p>
            <a:pPr algn="ctr"/>
            <a:r>
              <a:rPr lang="es-PE" sz="2800" i="1" dirty="0">
                <a:latin typeface="Arial" pitchFamily="34" charset="0"/>
                <a:cs typeface="Arial" pitchFamily="34" charset="0"/>
              </a:rPr>
              <a:t>Es una técnica disciplinada que nos permite mejorar la estructura interna del código sin alterar su comportamiento.</a:t>
            </a:r>
          </a:p>
        </p:txBody>
      </p:sp>
      <p:sp>
        <p:nvSpPr>
          <p:cNvPr id="5" name="4 CuadroTexto"/>
          <p:cNvSpPr txBox="1"/>
          <p:nvPr/>
        </p:nvSpPr>
        <p:spPr>
          <a:xfrm>
            <a:off x="4420158" y="4136821"/>
            <a:ext cx="3896258" cy="461665"/>
          </a:xfrm>
          <a:prstGeom prst="rect">
            <a:avLst/>
          </a:prstGeom>
          <a:noFill/>
        </p:spPr>
        <p:txBody>
          <a:bodyPr wrap="none" rtlCol="0">
            <a:spAutoFit/>
          </a:bodyPr>
          <a:lstStyle/>
          <a:p>
            <a:pPr algn="ctr"/>
            <a:r>
              <a:rPr lang="es-PE" sz="2400" dirty="0">
                <a:solidFill>
                  <a:srgbClr val="FFC000"/>
                </a:solidFill>
                <a:latin typeface="Arial" pitchFamily="34" charset="0"/>
                <a:cs typeface="Arial" pitchFamily="34" charset="0"/>
              </a:rPr>
              <a:t>http://www.refactoring.com/</a:t>
            </a:r>
          </a:p>
        </p:txBody>
      </p:sp>
    </p:spTree>
    <p:extLst>
      <p:ext uri="{BB962C8B-B14F-4D97-AF65-F5344CB8AC3E}">
        <p14:creationId xmlns:p14="http://schemas.microsoft.com/office/powerpoint/2010/main" val="31478890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96752"/>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420888"/>
            <a:ext cx="7416824" cy="2462213"/>
          </a:xfrm>
          <a:prstGeom prst="rect">
            <a:avLst/>
          </a:prstGeom>
          <a:noFill/>
        </p:spPr>
        <p:txBody>
          <a:bodyPr wrap="square" rtlCol="0">
            <a:spAutoFit/>
          </a:bodyPr>
          <a:lstStyle/>
          <a:p>
            <a:pPr algn="ctr"/>
            <a:r>
              <a:rPr lang="es-PE" sz="2800" dirty="0" smtClean="0"/>
              <a:t>Mejorar la estructura interna de un sistema sin modificar su comportamiento.</a:t>
            </a:r>
          </a:p>
          <a:p>
            <a:pPr algn="ctr"/>
            <a:r>
              <a:rPr lang="es-PE" sz="4400" dirty="0" smtClean="0"/>
              <a:t>=</a:t>
            </a:r>
            <a:endParaRPr lang="es-PE" sz="4400" dirty="0"/>
          </a:p>
          <a:p>
            <a:pPr algn="ctr"/>
            <a:r>
              <a:rPr lang="es-PE" sz="5400" dirty="0" smtClean="0">
                <a:solidFill>
                  <a:srgbClr val="FF0000"/>
                </a:solidFill>
              </a:rPr>
              <a:t>Mejorar el diseño</a:t>
            </a:r>
          </a:p>
        </p:txBody>
      </p:sp>
    </p:spTree>
    <p:extLst>
      <p:ext uri="{BB962C8B-B14F-4D97-AF65-F5344CB8AC3E}">
        <p14:creationId xmlns:p14="http://schemas.microsoft.com/office/powerpoint/2010/main" val="745560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552743"/>
            <a:ext cx="8229600" cy="788025"/>
          </a:xfrm>
        </p:spPr>
        <p:txBody>
          <a:bodyPr/>
          <a:lstStyle/>
          <a:p>
            <a:r>
              <a:rPr lang="es-PE" dirty="0" smtClean="0">
                <a:solidFill>
                  <a:srgbClr val="009A46"/>
                </a:solidFill>
              </a:rPr>
              <a:t>¿Por qué es importante?</a:t>
            </a:r>
            <a:br>
              <a:rPr lang="es-PE" dirty="0" smtClean="0">
                <a:solidFill>
                  <a:srgbClr val="009A46"/>
                </a:solidFill>
              </a:rPr>
            </a:br>
            <a:r>
              <a:rPr lang="es-PE" sz="3200" dirty="0" smtClean="0">
                <a:solidFill>
                  <a:srgbClr val="FF0000"/>
                </a:solidFill>
              </a:rPr>
              <a:t>Por qué necesito arreglar algo si no está roto</a:t>
            </a:r>
            <a:endParaRPr lang="es-PE" sz="3200" dirty="0">
              <a:solidFill>
                <a:srgbClr val="FF0000"/>
              </a:solidFill>
            </a:endParaRPr>
          </a:p>
        </p:txBody>
      </p:sp>
      <p:sp>
        <p:nvSpPr>
          <p:cNvPr id="6" name="5 Marcador de contenido"/>
          <p:cNvSpPr txBox="1">
            <a:spLocks/>
          </p:cNvSpPr>
          <p:nvPr/>
        </p:nvSpPr>
        <p:spPr bwMode="auto">
          <a:xfrm>
            <a:off x="899592" y="1848887"/>
            <a:ext cx="734481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Por que si tenemos un código:</a:t>
            </a:r>
          </a:p>
          <a:p>
            <a:r>
              <a:rPr lang="es-PE" sz="2800" dirty="0" smtClean="0"/>
              <a:t>Poco entendible </a:t>
            </a:r>
          </a:p>
          <a:p>
            <a:r>
              <a:rPr lang="es-PE" sz="2800" dirty="0" smtClean="0"/>
              <a:t>Duplicado</a:t>
            </a:r>
          </a:p>
          <a:p>
            <a:r>
              <a:rPr lang="es-PE" sz="2800" dirty="0" smtClean="0"/>
              <a:t>Muy complejo</a:t>
            </a:r>
          </a:p>
        </p:txBody>
      </p:sp>
      <p:sp>
        <p:nvSpPr>
          <p:cNvPr id="2" name="1 Rectángulo"/>
          <p:cNvSpPr/>
          <p:nvPr/>
        </p:nvSpPr>
        <p:spPr>
          <a:xfrm>
            <a:off x="467544" y="4225151"/>
            <a:ext cx="8208912" cy="1508105"/>
          </a:xfrm>
          <a:prstGeom prst="rect">
            <a:avLst/>
          </a:prstGeom>
        </p:spPr>
        <p:txBody>
          <a:bodyPr wrap="square">
            <a:spAutoFit/>
          </a:bodyPr>
          <a:lstStyle/>
          <a:p>
            <a:pPr algn="ctr"/>
            <a:r>
              <a:rPr lang="es-PE" sz="2800" dirty="0" smtClean="0">
                <a:solidFill>
                  <a:srgbClr val="FFC000"/>
                </a:solidFill>
              </a:rPr>
              <a:t>… es más difícil modificar </a:t>
            </a:r>
            <a:r>
              <a:rPr lang="es-PE" sz="2800" dirty="0">
                <a:solidFill>
                  <a:srgbClr val="FFC000"/>
                </a:solidFill>
              </a:rPr>
              <a:t>o agregar </a:t>
            </a:r>
            <a:r>
              <a:rPr lang="es-PE" sz="2800" dirty="0" smtClean="0">
                <a:solidFill>
                  <a:srgbClr val="FFC000"/>
                </a:solidFill>
              </a:rPr>
              <a:t>funcionalidad </a:t>
            </a:r>
            <a:br>
              <a:rPr lang="es-PE" sz="2800" dirty="0" smtClean="0">
                <a:solidFill>
                  <a:srgbClr val="FFC000"/>
                </a:solidFill>
              </a:rPr>
            </a:br>
            <a:r>
              <a:rPr lang="es-PE" sz="2800" dirty="0" smtClean="0">
                <a:solidFill>
                  <a:srgbClr val="FFC000"/>
                </a:solidFill>
              </a:rPr>
              <a:t>(</a:t>
            </a:r>
            <a:r>
              <a:rPr lang="es-PE" sz="3600" dirty="0" smtClean="0">
                <a:solidFill>
                  <a:srgbClr val="FFC000"/>
                </a:solidFill>
              </a:rPr>
              <a:t>valor de negocio</a:t>
            </a:r>
            <a:r>
              <a:rPr lang="es-PE" sz="2800" dirty="0" smtClean="0">
                <a:solidFill>
                  <a:srgbClr val="FFC000"/>
                </a:solidFill>
              </a:rPr>
              <a:t>) </a:t>
            </a:r>
            <a:br>
              <a:rPr lang="es-PE" sz="2800" dirty="0" smtClean="0">
                <a:solidFill>
                  <a:srgbClr val="FFC000"/>
                </a:solidFill>
              </a:rPr>
            </a:br>
            <a:r>
              <a:rPr lang="es-PE" sz="2800" dirty="0" smtClean="0">
                <a:solidFill>
                  <a:srgbClr val="FFC000"/>
                </a:solidFill>
              </a:rPr>
              <a:t>y </a:t>
            </a:r>
            <a:r>
              <a:rPr lang="es-PE" sz="2800" dirty="0">
                <a:solidFill>
                  <a:srgbClr val="FFC000"/>
                </a:solidFill>
              </a:rPr>
              <a:t>por lo tanto más costoso </a:t>
            </a:r>
            <a:r>
              <a:rPr lang="es-PE" sz="2800" dirty="0" smtClean="0">
                <a:solidFill>
                  <a:srgbClr val="FFC000"/>
                </a:solidFill>
              </a:rPr>
              <a:t>en </a:t>
            </a:r>
            <a:r>
              <a:rPr lang="es-PE" sz="2800" dirty="0">
                <a:solidFill>
                  <a:srgbClr val="FFC000"/>
                </a:solidFill>
              </a:rPr>
              <a:t>tiempo y dinero.</a:t>
            </a:r>
          </a:p>
        </p:txBody>
      </p:sp>
    </p:spTree>
    <p:extLst>
      <p:ext uri="{BB962C8B-B14F-4D97-AF65-F5344CB8AC3E}">
        <p14:creationId xmlns:p14="http://schemas.microsoft.com/office/powerpoint/2010/main" val="8495230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0688"/>
            <a:ext cx="8229600" cy="1143000"/>
          </a:xfrm>
        </p:spPr>
        <p:txBody>
          <a:bodyPr/>
          <a:lstStyle/>
          <a:p>
            <a:r>
              <a:rPr lang="es-PE" dirty="0" smtClean="0">
                <a:solidFill>
                  <a:srgbClr val="009A46"/>
                </a:solidFill>
              </a:rPr>
              <a:t>Beneficios del Refactoring</a:t>
            </a:r>
            <a:endParaRPr lang="es-PE" dirty="0">
              <a:solidFill>
                <a:srgbClr val="009A46"/>
              </a:solidFill>
            </a:endParaRPr>
          </a:p>
        </p:txBody>
      </p:sp>
      <p:sp>
        <p:nvSpPr>
          <p:cNvPr id="6" name="5 Marcador de contenido"/>
          <p:cNvSpPr txBox="1">
            <a:spLocks/>
          </p:cNvSpPr>
          <p:nvPr/>
        </p:nvSpPr>
        <p:spPr bwMode="auto">
          <a:xfrm>
            <a:off x="539552" y="1844824"/>
            <a:ext cx="8064896"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Nos ayuda a entregar más valor más rápidamente.</a:t>
            </a:r>
          </a:p>
          <a:p>
            <a:r>
              <a:rPr lang="es-PE" sz="2800" dirty="0" smtClean="0"/>
              <a:t>Hace que sea más fácil agregar nuevo código.</a:t>
            </a:r>
          </a:p>
          <a:p>
            <a:r>
              <a:rPr lang="es-PE" sz="2800" dirty="0" smtClean="0"/>
              <a:t>Mejora el código ya existente.</a:t>
            </a:r>
          </a:p>
          <a:p>
            <a:r>
              <a:rPr lang="es-PE" sz="2800" dirty="0" smtClean="0"/>
              <a:t>Permite que la codificación sea menos molestosa.</a:t>
            </a:r>
          </a:p>
          <a:p>
            <a:r>
              <a:rPr lang="es-PE" sz="2800" dirty="0" smtClean="0"/>
              <a:t>Aumenta la reusabilidad.</a:t>
            </a:r>
          </a:p>
          <a:p>
            <a:r>
              <a:rPr lang="es-PE" sz="2800" dirty="0" smtClean="0"/>
              <a:t>Reduce los bugs</a:t>
            </a:r>
            <a:r>
              <a:rPr lang="es-PE" sz="2800" dirty="0"/>
              <a:t>.</a:t>
            </a:r>
            <a:endParaRPr lang="es-PE" sz="2800" dirty="0" smtClean="0"/>
          </a:p>
        </p:txBody>
      </p:sp>
    </p:spTree>
    <p:extLst>
      <p:ext uri="{BB962C8B-B14F-4D97-AF65-F5344CB8AC3E}">
        <p14:creationId xmlns:p14="http://schemas.microsoft.com/office/powerpoint/2010/main" val="13279352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l="1296"/>
          <a:stretch/>
        </p:blipFill>
        <p:spPr>
          <a:xfrm>
            <a:off x="78452" y="147820"/>
            <a:ext cx="8989108" cy="6535063"/>
          </a:xfrm>
          <a:prstGeom prst="rect">
            <a:avLst/>
          </a:prstGeom>
        </p:spPr>
      </p:pic>
    </p:spTree>
    <p:extLst>
      <p:ext uri="{BB962C8B-B14F-4D97-AF65-F5344CB8AC3E}">
        <p14:creationId xmlns:p14="http://schemas.microsoft.com/office/powerpoint/2010/main" val="36956796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
        <p:nvSpPr>
          <p:cNvPr id="4" name="3 CuadroTexto"/>
          <p:cNvSpPr txBox="1"/>
          <p:nvPr/>
        </p:nvSpPr>
        <p:spPr>
          <a:xfrm>
            <a:off x="323529" y="2893000"/>
            <a:ext cx="8496944" cy="2308324"/>
          </a:xfrm>
          <a:prstGeom prst="rect">
            <a:avLst/>
          </a:prstGeom>
          <a:noFill/>
        </p:spPr>
        <p:txBody>
          <a:bodyPr wrap="square" rtlCol="0">
            <a:spAutoFit/>
          </a:bodyPr>
          <a:lstStyle/>
          <a:p>
            <a:pPr marL="285750" indent="-285750">
              <a:buFont typeface="Arial" pitchFamily="34" charset="0"/>
              <a:buChar char="•"/>
            </a:pPr>
            <a:r>
              <a:rPr lang="es-PE" sz="2400" dirty="0" smtClean="0"/>
              <a:t>A cada persona se le ha entregado un catálogo de </a:t>
            </a:r>
            <a:r>
              <a:rPr lang="es-PE" sz="2400" dirty="0" err="1" smtClean="0"/>
              <a:t>Refactorings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que </a:t>
            </a:r>
            <a:r>
              <a:rPr lang="es-PE" sz="2400" dirty="0" err="1" smtClean="0"/>
              <a:t>refactorings</a:t>
            </a:r>
            <a:r>
              <a:rPr lang="es-PE" sz="2400" dirty="0" smtClean="0"/>
              <a:t> de ese catálogo solucionarían cada uno de todos los </a:t>
            </a:r>
            <a:r>
              <a:rPr lang="es-PE" sz="2400" dirty="0" err="1" smtClean="0"/>
              <a:t>smells</a:t>
            </a:r>
            <a:r>
              <a:rPr lang="es-PE" sz="2400" dirty="0" smtClean="0"/>
              <a:t>.</a:t>
            </a:r>
            <a:r>
              <a:rPr lang="es-PE" sz="2400" dirty="0"/>
              <a:t/>
            </a:r>
            <a:br>
              <a:rPr lang="es-PE" sz="2400" dirty="0"/>
            </a:br>
            <a:r>
              <a:rPr lang="es-PE" sz="2400" dirty="0" smtClean="0"/>
              <a:t>(Utilizar la tabla para apuntar las respuestas)</a:t>
            </a:r>
          </a:p>
        </p:txBody>
      </p:sp>
    </p:spTree>
    <p:extLst>
      <p:ext uri="{BB962C8B-B14F-4D97-AF65-F5344CB8AC3E}">
        <p14:creationId xmlns:p14="http://schemas.microsoft.com/office/powerpoint/2010/main" val="11304379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11561" y="3462099"/>
            <a:ext cx="7920879" cy="830997"/>
          </a:xfrm>
          <a:prstGeom prst="rect">
            <a:avLst/>
          </a:prstGeom>
          <a:noFill/>
        </p:spPr>
        <p:txBody>
          <a:bodyPr wrap="square" rtlCol="0">
            <a:spAutoFit/>
          </a:bodyPr>
          <a:lstStyle/>
          <a:p>
            <a:pPr algn="ctr"/>
            <a:r>
              <a:rPr lang="es-PE" sz="2400" dirty="0" smtClean="0"/>
              <a:t>En grupos, discutir y contrastar los resultados con las otras parejas del grupo.</a:t>
            </a:r>
            <a:endParaRPr lang="es-PE" sz="2400" dirty="0"/>
          </a:p>
        </p:txBody>
      </p:sp>
      <p:sp>
        <p:nvSpPr>
          <p:cNvPr id="5" name="2 Título"/>
          <p:cNvSpPr txBox="1">
            <a:spLocks/>
          </p:cNvSpPr>
          <p:nvPr/>
        </p:nvSpPr>
        <p:spPr bwMode="auto">
          <a:xfrm>
            <a:off x="446856" y="1124744"/>
            <a:ext cx="8229600" cy="20882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Tree>
    <p:extLst>
      <p:ext uri="{BB962C8B-B14F-4D97-AF65-F5344CB8AC3E}">
        <p14:creationId xmlns:p14="http://schemas.microsoft.com/office/powerpoint/2010/main" val="3658122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6" name="5 Marcador de contenido"/>
          <p:cNvSpPr txBox="1">
            <a:spLocks/>
          </p:cNvSpPr>
          <p:nvPr/>
        </p:nvSpPr>
        <p:spPr bwMode="auto">
          <a:xfrm>
            <a:off x="3347864" y="1145777"/>
            <a:ext cx="2304256"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err="1" smtClean="0">
                <a:solidFill>
                  <a:srgbClr val="FF0000"/>
                </a:solidFill>
              </a:rPr>
              <a:t>Baby</a:t>
            </a:r>
            <a:r>
              <a:rPr lang="es-PE" b="1" dirty="0" smtClean="0">
                <a:solidFill>
                  <a:srgbClr val="FF0000"/>
                </a:solidFill>
              </a:rPr>
              <a:t> </a:t>
            </a:r>
            <a:r>
              <a:rPr lang="es-PE" b="1" dirty="0" err="1" smtClean="0">
                <a:solidFill>
                  <a:srgbClr val="FF0000"/>
                </a:solidFill>
              </a:rPr>
              <a:t>Steps</a:t>
            </a:r>
            <a:endParaRPr lang="es-PE" b="1" dirty="0">
              <a:solidFill>
                <a:srgbClr val="FF0000"/>
              </a:solidFill>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332" y="2092806"/>
            <a:ext cx="4191769" cy="2848362"/>
          </a:xfrm>
          <a:prstGeom prst="rect">
            <a:avLst/>
          </a:prstGeom>
          <a:ln>
            <a:noFill/>
          </a:ln>
          <a:effectLst>
            <a:softEdge rad="112500"/>
          </a:effectLst>
        </p:spPr>
      </p:pic>
      <p:sp>
        <p:nvSpPr>
          <p:cNvPr id="5" name="5 Marcador de contenido"/>
          <p:cNvSpPr txBox="1">
            <a:spLocks/>
          </p:cNvSpPr>
          <p:nvPr/>
        </p:nvSpPr>
        <p:spPr bwMode="auto">
          <a:xfrm>
            <a:off x="395536" y="2668870"/>
            <a:ext cx="4176464"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En pasos pequeños ayuda a prevenir la introducción de defectos. </a:t>
            </a:r>
            <a:endParaRPr lang="es-PE" sz="2800" dirty="0">
              <a:solidFill>
                <a:schemeClr val="tx1">
                  <a:lumMod val="95000"/>
                </a:schemeClr>
              </a:solidFill>
            </a:endParaRPr>
          </a:p>
        </p:txBody>
      </p:sp>
    </p:spTree>
    <p:extLst>
      <p:ext uri="{BB962C8B-B14F-4D97-AF65-F5344CB8AC3E}">
        <p14:creationId xmlns:p14="http://schemas.microsoft.com/office/powerpoint/2010/main" val="18598860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9" name="5 Marcador de contenido"/>
          <p:cNvSpPr txBox="1">
            <a:spLocks/>
          </p:cNvSpPr>
          <p:nvPr/>
        </p:nvSpPr>
        <p:spPr bwMode="auto">
          <a:xfrm>
            <a:off x="1583668" y="1412776"/>
            <a:ext cx="59766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smtClean="0">
                <a:solidFill>
                  <a:srgbClr val="FF0000"/>
                </a:solidFill>
              </a:rPr>
              <a:t>Ejecutar </a:t>
            </a:r>
            <a:r>
              <a:rPr lang="es-PE" b="1" dirty="0" err="1" smtClean="0">
                <a:solidFill>
                  <a:srgbClr val="FF0000"/>
                </a:solidFill>
              </a:rPr>
              <a:t>Tests</a:t>
            </a:r>
            <a:r>
              <a:rPr lang="es-PE" b="1" dirty="0" smtClean="0">
                <a:solidFill>
                  <a:srgbClr val="FF0000"/>
                </a:solidFill>
              </a:rPr>
              <a:t> Frecuentemente </a:t>
            </a:r>
            <a:endParaRPr lang="es-PE" b="1" dirty="0">
              <a:solidFill>
                <a:srgbClr val="FF0000"/>
              </a:solidFill>
            </a:endParaRPr>
          </a:p>
        </p:txBody>
      </p:sp>
      <p:sp>
        <p:nvSpPr>
          <p:cNvPr id="11" name="5 Marcador de contenido"/>
          <p:cNvSpPr txBox="1">
            <a:spLocks/>
          </p:cNvSpPr>
          <p:nvPr/>
        </p:nvSpPr>
        <p:spPr bwMode="auto">
          <a:xfrm>
            <a:off x="395536" y="2204864"/>
            <a:ext cx="835292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Cualquier cambio al código puede introducir defectos. Ejecutar los </a:t>
            </a:r>
            <a:r>
              <a:rPr lang="es-PE" sz="2800" dirty="0" err="1" smtClean="0">
                <a:solidFill>
                  <a:schemeClr val="tx1">
                    <a:lumMod val="95000"/>
                  </a:schemeClr>
                </a:solidFill>
              </a:rPr>
              <a:t>tests</a:t>
            </a:r>
            <a:r>
              <a:rPr lang="es-PE" sz="2800" dirty="0" smtClean="0">
                <a:solidFill>
                  <a:schemeClr val="tx1">
                    <a:lumMod val="95000"/>
                  </a:schemeClr>
                </a:solidFill>
              </a:rPr>
              <a:t> luego de cada cambio nos permitirá detectar errores de manera oportuna.</a:t>
            </a:r>
            <a:endParaRPr lang="es-PE" sz="2800" dirty="0">
              <a:solidFill>
                <a:schemeClr val="tx1">
                  <a:lumMod val="95000"/>
                </a:schemeClr>
              </a:solidFill>
            </a:endParaRPr>
          </a:p>
        </p:txBody>
      </p:sp>
      <p:graphicFrame>
        <p:nvGraphicFramePr>
          <p:cNvPr id="13" name="12 Diagrama"/>
          <p:cNvGraphicFramePr/>
          <p:nvPr>
            <p:extLst>
              <p:ext uri="{D42A27DB-BD31-4B8C-83A1-F6EECF244321}">
                <p14:modId xmlns:p14="http://schemas.microsoft.com/office/powerpoint/2010/main" val="1038885685"/>
              </p:ext>
            </p:extLst>
          </p:nvPr>
        </p:nvGraphicFramePr>
        <p:xfrm>
          <a:off x="656531" y="4005064"/>
          <a:ext cx="7992887" cy="758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224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416320"/>
          </a:xfrm>
          <a:prstGeom prst="rect">
            <a:avLst/>
          </a:prstGeom>
          <a:noFill/>
        </p:spPr>
        <p:txBody>
          <a:bodyPr wrap="square" rtlCol="0">
            <a:spAutoFit/>
          </a:bodyPr>
          <a:lstStyle/>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8207808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05024" y="548680"/>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8" name="5 Marcador de contenido"/>
          <p:cNvSpPr txBox="1">
            <a:spLocks/>
          </p:cNvSpPr>
          <p:nvPr/>
        </p:nvSpPr>
        <p:spPr bwMode="auto">
          <a:xfrm>
            <a:off x="539552" y="1763688"/>
            <a:ext cx="8208912"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Nunca comenzar a </a:t>
            </a:r>
            <a:r>
              <a:rPr lang="es-PE" sz="2800" dirty="0" err="1" smtClean="0"/>
              <a:t>refactorizar</a:t>
            </a:r>
            <a:r>
              <a:rPr lang="es-PE" sz="2800" dirty="0" smtClean="0"/>
              <a:t> en rojo.</a:t>
            </a:r>
          </a:p>
          <a:p>
            <a:r>
              <a:rPr lang="es-PE" sz="2800" dirty="0" smtClean="0"/>
              <a:t>Evitar errores de compilación o resolverlos muy rápidamente.</a:t>
            </a:r>
          </a:p>
          <a:p>
            <a:r>
              <a:rPr lang="es-PE" sz="2800" dirty="0" smtClean="0"/>
              <a:t>Siempre realizar pasos muy pequeños.</a:t>
            </a:r>
          </a:p>
          <a:p>
            <a:r>
              <a:rPr lang="es-PE" sz="2800" dirty="0" smtClean="0"/>
              <a:t>Ejecutar los test constantemente.</a:t>
            </a:r>
          </a:p>
          <a:p>
            <a:pPr marL="0" indent="0">
              <a:buNone/>
            </a:pPr>
            <a:endParaRPr lang="es-PE" sz="2800" dirty="0" smtClean="0"/>
          </a:p>
          <a:p>
            <a:pPr marL="0" indent="0" algn="ctr">
              <a:buNone/>
            </a:pPr>
            <a:r>
              <a:rPr lang="es-PE" sz="2800" dirty="0" smtClean="0">
                <a:solidFill>
                  <a:srgbClr val="FFC000"/>
                </a:solidFill>
              </a:rPr>
              <a:t>El mejor camino es tomar una actitud cautelosa, siempre en pasos muy pequeños y fáciles de revertir.</a:t>
            </a:r>
            <a:endParaRPr lang="es-PE" sz="2800" dirty="0">
              <a:solidFill>
                <a:srgbClr val="FFC000"/>
              </a:solidFill>
            </a:endParaRPr>
          </a:p>
          <a:p>
            <a:pPr marL="0" indent="0">
              <a:buNone/>
            </a:pPr>
            <a:endParaRPr lang="es-PE" sz="2800" dirty="0"/>
          </a:p>
        </p:txBody>
      </p:sp>
    </p:spTree>
    <p:extLst>
      <p:ext uri="{BB962C8B-B14F-4D97-AF65-F5344CB8AC3E}">
        <p14:creationId xmlns:p14="http://schemas.microsoft.com/office/powerpoint/2010/main" val="36493387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a aplicar </a:t>
            </a:r>
            <a:r>
              <a:rPr lang="es-PE" dirty="0" err="1" smtClean="0">
                <a:solidFill>
                  <a:srgbClr val="00823B"/>
                </a:solidFill>
              </a:rPr>
              <a:t>Refactorings</a:t>
            </a:r>
            <a:r>
              <a:rPr lang="es-PE" dirty="0" smtClean="0">
                <a:solidFill>
                  <a:srgbClr val="00823B"/>
                </a:solidFill>
              </a:rPr>
              <a:t> de </a:t>
            </a:r>
            <a:r>
              <a:rPr lang="es-PE" dirty="0">
                <a:solidFill>
                  <a:srgbClr val="00823B"/>
                </a:solidFill>
              </a:rPr>
              <a:t>F</a:t>
            </a:r>
            <a:r>
              <a:rPr lang="es-PE" dirty="0" smtClean="0">
                <a:solidFill>
                  <a:srgbClr val="00823B"/>
                </a:solidFill>
              </a:rPr>
              <a:t>orma </a:t>
            </a:r>
            <a:r>
              <a:rPr lang="es-PE" dirty="0">
                <a:solidFill>
                  <a:srgbClr val="00823B"/>
                </a:solidFill>
              </a:rPr>
              <a:t>M</a:t>
            </a:r>
            <a:r>
              <a:rPr lang="es-PE" dirty="0" smtClean="0">
                <a:solidFill>
                  <a:srgbClr val="00823B"/>
                </a:solidFill>
              </a:rPr>
              <a:t>anual</a:t>
            </a:r>
            <a:endParaRPr lang="es-PE" dirty="0">
              <a:solidFill>
                <a:srgbClr val="00823B"/>
              </a:solidFill>
            </a:endParaRPr>
          </a:p>
        </p:txBody>
      </p:sp>
      <p:sp>
        <p:nvSpPr>
          <p:cNvPr id="5" name="4 CuadroTexto"/>
          <p:cNvSpPr txBox="1"/>
          <p:nvPr/>
        </p:nvSpPr>
        <p:spPr>
          <a:xfrm>
            <a:off x="446856" y="2686268"/>
            <a:ext cx="8445623" cy="2677656"/>
          </a:xfrm>
          <a:prstGeom prst="rect">
            <a:avLst/>
          </a:prstGeom>
          <a:noFill/>
        </p:spPr>
        <p:txBody>
          <a:bodyPr wrap="square" rtlCol="0">
            <a:spAutoFit/>
          </a:bodyPr>
          <a:lstStyle/>
          <a:p>
            <a:pPr algn="ctr"/>
            <a:r>
              <a:rPr lang="es-PE" sz="2400" dirty="0" smtClean="0"/>
              <a:t>Aprenderemos  a aplicar "</a:t>
            </a:r>
            <a:r>
              <a:rPr lang="es-PE" sz="2400" dirty="0" err="1" smtClean="0"/>
              <a:t>Extract</a:t>
            </a:r>
            <a:r>
              <a:rPr lang="es-PE" sz="2400" dirty="0" smtClean="0"/>
              <a:t> </a:t>
            </a:r>
            <a:r>
              <a:rPr lang="es-PE" sz="2400" dirty="0" err="1" smtClean="0"/>
              <a:t>Method</a:t>
            </a:r>
            <a:r>
              <a:rPr lang="es-PE" sz="2400" dirty="0" smtClean="0"/>
              <a:t>" siguiendo paso a paso la mecánica manual para este </a:t>
            </a:r>
            <a:r>
              <a:rPr lang="es-PE" sz="2400" dirty="0" err="1" smtClean="0"/>
              <a:t>refactoring</a:t>
            </a:r>
            <a:r>
              <a:rPr lang="es-PE" sz="2400" dirty="0" smtClean="0"/>
              <a:t>. </a:t>
            </a:r>
          </a:p>
          <a:p>
            <a:pPr algn="ctr"/>
            <a:endParaRPr lang="es-PE" sz="2400" dirty="0"/>
          </a:p>
          <a:p>
            <a:r>
              <a:rPr lang="es-PE" sz="2400" dirty="0" smtClean="0"/>
              <a:t>Aplicaremos este </a:t>
            </a:r>
            <a:r>
              <a:rPr lang="es-PE" sz="2400" dirty="0" err="1" smtClean="0"/>
              <a:t>refactoring</a:t>
            </a:r>
            <a:r>
              <a:rPr lang="es-PE" sz="2400" dirty="0" smtClean="0"/>
              <a:t> en 3 tipos de contextos:</a:t>
            </a:r>
          </a:p>
          <a:p>
            <a:pPr marL="342900" indent="-342900">
              <a:buFont typeface="Arial" pitchFamily="34" charset="0"/>
              <a:buChar char="•"/>
            </a:pPr>
            <a:r>
              <a:rPr lang="es-PE" sz="2400" dirty="0" smtClean="0"/>
              <a:t>Código sin Variables Locales</a:t>
            </a:r>
          </a:p>
          <a:p>
            <a:pPr marL="342900" indent="-342900">
              <a:buFont typeface="Arial" pitchFamily="34" charset="0"/>
              <a:buChar char="•"/>
            </a:pPr>
            <a:r>
              <a:rPr lang="es-PE" sz="2400" dirty="0" smtClean="0"/>
              <a:t>Código con Variables Locales</a:t>
            </a:r>
          </a:p>
          <a:p>
            <a:pPr marL="342900" indent="-342900">
              <a:buFont typeface="Arial" pitchFamily="34" charset="0"/>
              <a:buChar char="•"/>
            </a:pPr>
            <a:r>
              <a:rPr lang="es-PE" sz="2400" dirty="0" smtClean="0"/>
              <a:t>Reasignando el valor de Variables Locales</a:t>
            </a:r>
          </a:p>
        </p:txBody>
      </p:sp>
    </p:spTree>
    <p:extLst>
      <p:ext uri="{BB962C8B-B14F-4D97-AF65-F5344CB8AC3E}">
        <p14:creationId xmlns:p14="http://schemas.microsoft.com/office/powerpoint/2010/main" val="15415238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60648"/>
            <a:ext cx="8229600" cy="796950"/>
          </a:xfrm>
        </p:spPr>
        <p:txBody>
          <a:bodyPr/>
          <a:lstStyle/>
          <a:p>
            <a:r>
              <a:rPr lang="es-PE" dirty="0" smtClean="0">
                <a:solidFill>
                  <a:srgbClr val="00823B"/>
                </a:solidFill>
              </a:rPr>
              <a:t>Herramientas </a:t>
            </a:r>
            <a:r>
              <a:rPr lang="es-PE" dirty="0" err="1" smtClean="0">
                <a:solidFill>
                  <a:srgbClr val="00823B"/>
                </a:solidFill>
              </a:rPr>
              <a:t>Refactoring</a:t>
            </a:r>
            <a:endParaRPr lang="es-PE" dirty="0">
              <a:solidFill>
                <a:srgbClr val="00823B"/>
              </a:solidFill>
            </a:endParaRPr>
          </a:p>
        </p:txBody>
      </p:sp>
      <p:sp>
        <p:nvSpPr>
          <p:cNvPr id="7" name="5 Marcador de contenido"/>
          <p:cNvSpPr txBox="1">
            <a:spLocks/>
          </p:cNvSpPr>
          <p:nvPr/>
        </p:nvSpPr>
        <p:spPr bwMode="auto">
          <a:xfrm>
            <a:off x="393882" y="5358226"/>
            <a:ext cx="8428243" cy="10669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La gran mayoría de </a:t>
            </a:r>
            <a:r>
              <a:rPr lang="es-PE" sz="2600" dirty="0" err="1" smtClean="0">
                <a:solidFill>
                  <a:schemeClr val="tx1">
                    <a:lumMod val="95000"/>
                  </a:schemeClr>
                </a:solidFill>
              </a:rPr>
              <a:t>IDEs</a:t>
            </a:r>
            <a:r>
              <a:rPr lang="es-PE" sz="2600" dirty="0" smtClean="0">
                <a:solidFill>
                  <a:schemeClr val="tx1">
                    <a:lumMod val="95000"/>
                  </a:schemeClr>
                </a:solidFill>
              </a:rPr>
              <a:t> ya proveen estas herramientas.</a:t>
            </a:r>
          </a:p>
          <a:p>
            <a:r>
              <a:rPr lang="es-PE" sz="2600" dirty="0" smtClean="0">
                <a:solidFill>
                  <a:schemeClr val="tx1">
                    <a:lumMod val="95000"/>
                  </a:schemeClr>
                </a:solidFill>
              </a:rPr>
              <a:t>No son perfectas.</a:t>
            </a:r>
            <a:endParaRPr lang="es-PE" sz="2600" dirty="0">
              <a:solidFill>
                <a:schemeClr val="tx1">
                  <a:lumMod val="95000"/>
                </a:schemeClr>
              </a:solidFill>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605" r="-1" b="17955"/>
          <a:stretch/>
        </p:blipFill>
        <p:spPr bwMode="auto">
          <a:xfrm>
            <a:off x="2842267" y="2261882"/>
            <a:ext cx="353147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1151620" y="1124744"/>
            <a:ext cx="6912768" cy="954107"/>
          </a:xfrm>
          <a:prstGeom prst="rect">
            <a:avLst/>
          </a:prstGeom>
        </p:spPr>
        <p:txBody>
          <a:bodyPr wrap="square">
            <a:spAutoFit/>
          </a:bodyPr>
          <a:lstStyle/>
          <a:p>
            <a:pPr algn="ctr"/>
            <a:r>
              <a:rPr lang="es-PE" sz="2800" dirty="0" smtClean="0">
                <a:solidFill>
                  <a:srgbClr val="FFC000"/>
                </a:solidFill>
              </a:rPr>
              <a:t>Permiten producir </a:t>
            </a:r>
            <a:r>
              <a:rPr lang="es-PE" sz="2800" dirty="0">
                <a:solidFill>
                  <a:srgbClr val="FFC000"/>
                </a:solidFill>
              </a:rPr>
              <a:t>mejoras significativas en el diseño sin mucho </a:t>
            </a:r>
            <a:r>
              <a:rPr lang="es-PE" sz="2800" dirty="0" smtClean="0">
                <a:solidFill>
                  <a:srgbClr val="FFC000"/>
                </a:solidFill>
              </a:rPr>
              <a:t>esfuerzo. </a:t>
            </a:r>
            <a:endParaRPr lang="es-PE" sz="2800" dirty="0">
              <a:solidFill>
                <a:srgbClr val="FFC000"/>
              </a:solidFill>
            </a:endParaRPr>
          </a:p>
        </p:txBody>
      </p:sp>
    </p:spTree>
    <p:extLst>
      <p:ext uri="{BB962C8B-B14F-4D97-AF65-F5344CB8AC3E}">
        <p14:creationId xmlns:p14="http://schemas.microsoft.com/office/powerpoint/2010/main" val="2011015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a usar las Herramientas de Refactoring</a:t>
            </a:r>
            <a:endParaRPr lang="es-PE" dirty="0">
              <a:solidFill>
                <a:srgbClr val="00823B"/>
              </a:solidFill>
            </a:endParaRPr>
          </a:p>
        </p:txBody>
      </p:sp>
      <p:sp>
        <p:nvSpPr>
          <p:cNvPr id="4" name="3 CuadroTexto"/>
          <p:cNvSpPr txBox="1"/>
          <p:nvPr/>
        </p:nvSpPr>
        <p:spPr>
          <a:xfrm>
            <a:off x="323529" y="2636912"/>
            <a:ext cx="8496944" cy="3046988"/>
          </a:xfrm>
          <a:prstGeom prst="rect">
            <a:avLst/>
          </a:prstGeom>
          <a:noFill/>
        </p:spPr>
        <p:txBody>
          <a:bodyPr wrap="square" rtlCol="0">
            <a:spAutoFit/>
          </a:bodyPr>
          <a:lstStyle/>
          <a:p>
            <a:pPr marL="285750" indent="-285750">
              <a:buFont typeface="Arial" pitchFamily="34" charset="0"/>
              <a:buChar char="•"/>
            </a:pPr>
            <a:r>
              <a:rPr lang="es-PE" sz="2400" i="1" dirty="0" smtClean="0"/>
              <a:t>Refactoring</a:t>
            </a:r>
            <a:r>
              <a:rPr lang="es-PE" sz="2400" dirty="0" smtClean="0"/>
              <a:t> es realizar cambios en el código para mejorar la calidad interna.</a:t>
            </a:r>
          </a:p>
          <a:p>
            <a:pPr marL="285750" indent="-285750">
              <a:buFont typeface="Arial" pitchFamily="34" charset="0"/>
              <a:buChar char="•"/>
            </a:pPr>
            <a:endParaRPr lang="es-PE" sz="2400" dirty="0" smtClean="0"/>
          </a:p>
          <a:p>
            <a:pPr marL="285750" indent="-285750">
              <a:buFont typeface="Arial" pitchFamily="34" charset="0"/>
              <a:buChar char="•"/>
            </a:pPr>
            <a:r>
              <a:rPr lang="es-PE" sz="2400" i="1" dirty="0" err="1" smtClean="0"/>
              <a:t>Refuctoring</a:t>
            </a:r>
            <a:r>
              <a:rPr lang="es-PE" sz="2400" dirty="0" smtClean="0"/>
              <a:t> es tomar un código bien diseñado, realizar una serie cambios, hasta hacerlo </a:t>
            </a:r>
            <a:r>
              <a:rPr lang="es-PE" sz="2400" dirty="0" err="1" smtClean="0"/>
              <a:t>inmantenible</a:t>
            </a:r>
            <a:r>
              <a:rPr lang="es-PE" sz="2400" dirty="0" smtClean="0"/>
              <a:t>.</a:t>
            </a:r>
          </a:p>
          <a:p>
            <a:pPr marL="285750" indent="-285750">
              <a:buFont typeface="Arial" pitchFamily="34" charset="0"/>
              <a:buChar char="•"/>
            </a:pPr>
            <a:endParaRPr lang="es-PE" sz="2400" dirty="0" smtClean="0"/>
          </a:p>
          <a:p>
            <a:pPr algn="ctr"/>
            <a:r>
              <a:rPr lang="es-PE" sz="2400" dirty="0" smtClean="0"/>
              <a:t>Vamos a identificar y practicar las herramientas automatizadas, </a:t>
            </a:r>
            <a:r>
              <a:rPr lang="es-PE" sz="2400" dirty="0" err="1" smtClean="0"/>
              <a:t>refuctorizando</a:t>
            </a:r>
            <a:r>
              <a:rPr lang="es-PE" sz="2400" dirty="0" smtClean="0"/>
              <a:t> un simple: </a:t>
            </a:r>
            <a:r>
              <a:rPr lang="es-PE" sz="2400" i="1" dirty="0" err="1" smtClean="0"/>
              <a:t>return</a:t>
            </a:r>
            <a:r>
              <a:rPr lang="es-PE" sz="2400" i="1" dirty="0" smtClean="0"/>
              <a:t> "Hola Mundo".</a:t>
            </a:r>
          </a:p>
        </p:txBody>
      </p:sp>
    </p:spTree>
    <p:extLst>
      <p:ext uri="{BB962C8B-B14F-4D97-AF65-F5344CB8AC3E}">
        <p14:creationId xmlns:p14="http://schemas.microsoft.com/office/powerpoint/2010/main" val="4228502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a aplicar Refactoring de manera Efectiva y Eficiente.</a:t>
            </a:r>
            <a:endParaRPr lang="es-PE" dirty="0">
              <a:solidFill>
                <a:srgbClr val="00823B"/>
              </a:solidFill>
            </a:endParaRPr>
          </a:p>
        </p:txBody>
      </p:sp>
      <p:sp>
        <p:nvSpPr>
          <p:cNvPr id="4" name="3 CuadroTexto"/>
          <p:cNvSpPr txBox="1"/>
          <p:nvPr/>
        </p:nvSpPr>
        <p:spPr>
          <a:xfrm>
            <a:off x="323529" y="2636912"/>
            <a:ext cx="8496944" cy="2677656"/>
          </a:xfrm>
          <a:prstGeom prst="rect">
            <a:avLst/>
          </a:prstGeom>
          <a:noFill/>
        </p:spPr>
        <p:txBody>
          <a:bodyPr wrap="square" rtlCol="0">
            <a:spAutoFit/>
          </a:bodyPr>
          <a:lstStyle/>
          <a:p>
            <a:pPr algn="ctr"/>
            <a:r>
              <a:rPr lang="es-PE" sz="2400" dirty="0" smtClean="0"/>
              <a:t>De manera guiada vamos a </a:t>
            </a:r>
            <a:r>
              <a:rPr lang="es-PE" sz="2400" dirty="0" err="1" smtClean="0"/>
              <a:t>refactorizar</a:t>
            </a:r>
            <a:r>
              <a:rPr lang="es-PE" sz="2400" dirty="0" smtClean="0"/>
              <a:t> el famoso ejemplo de "</a:t>
            </a:r>
            <a:r>
              <a:rPr lang="es-PE" sz="2400" dirty="0" err="1" smtClean="0"/>
              <a:t>Movie</a:t>
            </a:r>
            <a:r>
              <a:rPr lang="es-PE" sz="2400" dirty="0" smtClean="0"/>
              <a:t> </a:t>
            </a:r>
            <a:r>
              <a:rPr lang="es-PE" sz="2400" dirty="0" err="1" smtClean="0"/>
              <a:t>Rental</a:t>
            </a:r>
            <a:r>
              <a:rPr lang="es-PE" sz="2400" dirty="0" smtClean="0"/>
              <a:t>".</a:t>
            </a:r>
          </a:p>
          <a:p>
            <a:endParaRPr lang="es-PE" sz="2400" dirty="0"/>
          </a:p>
          <a:p>
            <a:r>
              <a:rPr lang="es-PE" sz="2400" dirty="0" smtClean="0"/>
              <a:t>Objetivos:</a:t>
            </a:r>
          </a:p>
          <a:p>
            <a:pPr marL="342900" indent="-342900">
              <a:buFont typeface="Arial" pitchFamily="34" charset="0"/>
              <a:buChar char="•"/>
            </a:pPr>
            <a:r>
              <a:rPr lang="es-PE" sz="2400" dirty="0" smtClean="0"/>
              <a:t>Comprender y aplicar la mecánica que se debe de seguir para </a:t>
            </a:r>
            <a:r>
              <a:rPr lang="es-PE" sz="2400" dirty="0" err="1" smtClean="0"/>
              <a:t>refactorizar</a:t>
            </a:r>
            <a:r>
              <a:rPr lang="es-PE" sz="2400" dirty="0" smtClean="0"/>
              <a:t> de manera efectiva y eficiente</a:t>
            </a:r>
          </a:p>
          <a:p>
            <a:pPr marL="342900" indent="-342900">
              <a:buFont typeface="Arial" pitchFamily="34" charset="0"/>
              <a:buChar char="•"/>
            </a:pPr>
            <a:r>
              <a:rPr lang="es-PE" sz="2400" dirty="0" smtClean="0"/>
              <a:t>Comprender y utilizar Herramientas Automatizadas.</a:t>
            </a:r>
          </a:p>
        </p:txBody>
      </p:sp>
    </p:spTree>
    <p:extLst>
      <p:ext uri="{BB962C8B-B14F-4D97-AF65-F5344CB8AC3E}">
        <p14:creationId xmlns:p14="http://schemas.microsoft.com/office/powerpoint/2010/main" val="34131269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446856" y="2276872"/>
            <a:ext cx="8445623" cy="3046988"/>
          </a:xfrm>
          <a:prstGeom prst="rect">
            <a:avLst/>
          </a:prstGeom>
          <a:noFill/>
        </p:spPr>
        <p:txBody>
          <a:bodyPr wrap="square" rtlCol="0">
            <a:spAutoFit/>
          </a:bodyPr>
          <a:lstStyle/>
          <a:p>
            <a:r>
              <a:rPr lang="es-PE" sz="2400" dirty="0" smtClean="0"/>
              <a:t>Necesitamos revertir un Refactoring cuando:</a:t>
            </a:r>
          </a:p>
          <a:p>
            <a:pPr marL="342900" indent="-342900">
              <a:buFont typeface="Arial" pitchFamily="34" charset="0"/>
              <a:buChar char="•"/>
            </a:pPr>
            <a:r>
              <a:rPr lang="es-PE" sz="2400" dirty="0" smtClean="0"/>
              <a:t>Hemos realizado un paso muy grande que ha producido errores</a:t>
            </a:r>
          </a:p>
          <a:p>
            <a:pPr marL="342900" indent="-342900">
              <a:buFont typeface="Arial" pitchFamily="34" charset="0"/>
              <a:buChar char="•"/>
            </a:pPr>
            <a:r>
              <a:rPr lang="es-PE" sz="2400" dirty="0" smtClean="0"/>
              <a:t>Un cambio  que era bueno hoy ya no parece tan bueno para mañana.</a:t>
            </a:r>
          </a:p>
          <a:p>
            <a:pPr marL="342900" indent="-342900">
              <a:buFont typeface="Arial" pitchFamily="34" charset="0"/>
              <a:buChar char="•"/>
            </a:pPr>
            <a:endParaRPr lang="es-PE" sz="2400" dirty="0" smtClean="0"/>
          </a:p>
          <a:p>
            <a:pPr algn="ctr"/>
            <a:r>
              <a:rPr lang="es-PE" sz="2400" dirty="0" smtClean="0"/>
              <a:t>En parejas, para cada uno de los </a:t>
            </a:r>
            <a:r>
              <a:rPr lang="es-PE" sz="2400" dirty="0" err="1" smtClean="0"/>
              <a:t>Refactorings</a:t>
            </a:r>
            <a:r>
              <a:rPr lang="es-PE" sz="2400" dirty="0" smtClean="0"/>
              <a:t> que se entregarán a continuación, </a:t>
            </a:r>
            <a:r>
              <a:rPr lang="es-PE" sz="2400" dirty="0" err="1" smtClean="0"/>
              <a:t>identifca</a:t>
            </a:r>
            <a:r>
              <a:rPr lang="es-PE" sz="2400" dirty="0" smtClean="0"/>
              <a:t> cuál es el nombre del </a:t>
            </a:r>
            <a:r>
              <a:rPr lang="es-PE" sz="2400" dirty="0" err="1" smtClean="0"/>
              <a:t>refactoring</a:t>
            </a:r>
            <a:r>
              <a:rPr lang="es-PE" sz="2400" dirty="0" smtClean="0"/>
              <a:t> que revierte su cambio.</a:t>
            </a:r>
          </a:p>
        </p:txBody>
      </p:sp>
      <p:sp>
        <p:nvSpPr>
          <p:cNvPr id="6" name="2 Título"/>
          <p:cNvSpPr txBox="1">
            <a:spLocks/>
          </p:cNvSpPr>
          <p:nvPr/>
        </p:nvSpPr>
        <p:spPr bwMode="auto">
          <a:xfrm>
            <a:off x="446856" y="395372"/>
            <a:ext cx="8229600" cy="13774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err="1" smtClean="0">
                <a:solidFill>
                  <a:srgbClr val="00823B"/>
                </a:solidFill>
              </a:rPr>
              <a:t>Refactorings</a:t>
            </a:r>
            <a:r>
              <a:rPr lang="es-PE" dirty="0" smtClean="0">
                <a:solidFill>
                  <a:srgbClr val="00823B"/>
                </a:solidFill>
              </a:rPr>
              <a:t> Inversos</a:t>
            </a:r>
            <a:endParaRPr lang="es-PE" dirty="0">
              <a:solidFill>
                <a:srgbClr val="00823B"/>
              </a:solidFill>
            </a:endParaRPr>
          </a:p>
        </p:txBody>
      </p:sp>
    </p:spTree>
    <p:extLst>
      <p:ext uri="{BB962C8B-B14F-4D97-AF65-F5344CB8AC3E}">
        <p14:creationId xmlns:p14="http://schemas.microsoft.com/office/powerpoint/2010/main" val="32227842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112474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a aplicar Refactoring de manera Efectiva y Eficiente.</a:t>
            </a:r>
            <a:endParaRPr lang="es-PE" dirty="0">
              <a:solidFill>
                <a:srgbClr val="00823B"/>
              </a:solidFill>
            </a:endParaRPr>
          </a:p>
        </p:txBody>
      </p:sp>
      <p:sp>
        <p:nvSpPr>
          <p:cNvPr id="4" name="3 CuadroTexto"/>
          <p:cNvSpPr txBox="1"/>
          <p:nvPr/>
        </p:nvSpPr>
        <p:spPr>
          <a:xfrm>
            <a:off x="323529" y="3501008"/>
            <a:ext cx="8496944" cy="830997"/>
          </a:xfrm>
          <a:prstGeom prst="rect">
            <a:avLst/>
          </a:prstGeom>
          <a:noFill/>
        </p:spPr>
        <p:txBody>
          <a:bodyPr wrap="square" rtlCol="0">
            <a:spAutoFit/>
          </a:bodyPr>
          <a:lstStyle/>
          <a:p>
            <a:pPr algn="ctr"/>
            <a:r>
              <a:rPr lang="es-PE" sz="2400" dirty="0" smtClean="0"/>
              <a:t>Vamos a poner a prueba nuestros conocimientos de </a:t>
            </a:r>
            <a:r>
              <a:rPr lang="es-PE" sz="2400" dirty="0" err="1" smtClean="0"/>
              <a:t>refactoring</a:t>
            </a:r>
            <a:r>
              <a:rPr lang="es-PE" sz="2400" dirty="0" smtClean="0"/>
              <a:t>. </a:t>
            </a:r>
            <a:br>
              <a:rPr lang="es-PE" sz="2400" dirty="0" smtClean="0"/>
            </a:br>
            <a:r>
              <a:rPr lang="es-PE" sz="2400" dirty="0" smtClean="0"/>
              <a:t>"Refactoring Golf"</a:t>
            </a:r>
          </a:p>
        </p:txBody>
      </p:sp>
    </p:spTree>
    <p:extLst>
      <p:ext uri="{BB962C8B-B14F-4D97-AF65-F5344CB8AC3E}">
        <p14:creationId xmlns:p14="http://schemas.microsoft.com/office/powerpoint/2010/main" val="30285317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899592" y="1412776"/>
            <a:ext cx="734481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Patrones que nos ayudan a enfrentar cambios grandes o complejos en el diseño.</a:t>
            </a:r>
          </a:p>
          <a:p>
            <a:pPr marL="0" indent="0">
              <a:buNone/>
            </a:pPr>
            <a:endParaRPr lang="es-PE" sz="2800" dirty="0" smtClean="0"/>
          </a:p>
          <a:p>
            <a:r>
              <a:rPr lang="es-PE" sz="2800" dirty="0" err="1"/>
              <a:t>Unified</a:t>
            </a:r>
            <a:r>
              <a:rPr lang="es-PE" sz="2800" dirty="0"/>
              <a:t> </a:t>
            </a:r>
            <a:r>
              <a:rPr lang="es-PE" sz="2800" dirty="0" err="1" smtClean="0"/>
              <a:t>Methods</a:t>
            </a:r>
            <a:endParaRPr lang="es-PE" sz="2800" dirty="0" smtClean="0"/>
          </a:p>
          <a:p>
            <a:r>
              <a:rPr lang="es-PE" sz="2800" dirty="0" err="1" smtClean="0"/>
              <a:t>Narrowed</a:t>
            </a:r>
            <a:r>
              <a:rPr lang="es-PE" sz="2800" dirty="0" smtClean="0"/>
              <a:t>  </a:t>
            </a:r>
            <a:r>
              <a:rPr lang="es-PE" sz="2800" dirty="0" err="1" smtClean="0"/>
              <a:t>Change</a:t>
            </a:r>
            <a:endParaRPr lang="es-PE" sz="2800" dirty="0" smtClean="0"/>
          </a:p>
          <a:p>
            <a:r>
              <a:rPr lang="es-PE" sz="2800" dirty="0" err="1" smtClean="0"/>
              <a:t>Parallel</a:t>
            </a:r>
            <a:r>
              <a:rPr lang="es-PE" sz="2800" dirty="0" smtClean="0"/>
              <a:t> </a:t>
            </a:r>
            <a:r>
              <a:rPr lang="es-PE" sz="2800" dirty="0" err="1" smtClean="0"/>
              <a:t>Change</a:t>
            </a:r>
            <a:endParaRPr lang="es-PE" sz="2800" dirty="0" smtClean="0"/>
          </a:p>
        </p:txBody>
      </p:sp>
      <p:sp>
        <p:nvSpPr>
          <p:cNvPr id="8" name="1 Título"/>
          <p:cNvSpPr>
            <a:spLocks noGrp="1"/>
          </p:cNvSpPr>
          <p:nvPr>
            <p:ph type="title"/>
          </p:nvPr>
        </p:nvSpPr>
        <p:spPr>
          <a:xfrm>
            <a:off x="529208" y="51761"/>
            <a:ext cx="8229600" cy="1143000"/>
          </a:xfrm>
        </p:spPr>
        <p:txBody>
          <a:bodyPr/>
          <a:lstStyle/>
          <a:p>
            <a:r>
              <a:rPr lang="es-PE" dirty="0" smtClean="0">
                <a:solidFill>
                  <a:srgbClr val="009A46"/>
                </a:solidFill>
              </a:rPr>
              <a:t>Refactoring </a:t>
            </a:r>
            <a:r>
              <a:rPr lang="es-PE" dirty="0" err="1" smtClean="0">
                <a:solidFill>
                  <a:srgbClr val="009A46"/>
                </a:solidFill>
              </a:rPr>
              <a:t>Patterns</a:t>
            </a:r>
            <a:endParaRPr lang="es-PE" dirty="0">
              <a:solidFill>
                <a:srgbClr val="009A46"/>
              </a:solidFill>
            </a:endParaRPr>
          </a:p>
        </p:txBody>
      </p:sp>
    </p:spTree>
    <p:extLst>
      <p:ext uri="{BB962C8B-B14F-4D97-AF65-F5344CB8AC3E}">
        <p14:creationId xmlns:p14="http://schemas.microsoft.com/office/powerpoint/2010/main" val="9463589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268760"/>
            <a:ext cx="8424936"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Asilar los lugares que necesitan ser cambiados antes de realizar el cambio.</a:t>
            </a:r>
            <a:br>
              <a:rPr lang="es-PE" sz="2800" dirty="0" smtClean="0"/>
            </a:br>
            <a:r>
              <a:rPr lang="es-PE" sz="2800" dirty="0"/>
              <a:t>(</a:t>
            </a:r>
            <a:r>
              <a:rPr lang="es-PE" sz="2800" dirty="0" err="1"/>
              <a:t>Refactorizar</a:t>
            </a:r>
            <a:r>
              <a:rPr lang="es-PE" sz="2800" dirty="0"/>
              <a:t> 3 en vez de 50)</a:t>
            </a:r>
          </a:p>
          <a:p>
            <a:pPr marL="0" indent="0">
              <a:buNone/>
            </a:pPr>
            <a:endParaRPr lang="en-US" sz="2800" dirty="0" smtClean="0"/>
          </a:p>
          <a:p>
            <a:pPr marL="0" indent="0">
              <a:buNone/>
            </a:pPr>
            <a:r>
              <a:rPr lang="en-US" sz="2800" dirty="0" err="1" smtClean="0">
                <a:solidFill>
                  <a:srgbClr val="FFC000"/>
                </a:solidFill>
              </a:rPr>
              <a:t>Mecánica</a:t>
            </a:r>
            <a:endParaRPr lang="es-PE" sz="2800" dirty="0" smtClean="0">
              <a:solidFill>
                <a:srgbClr val="FFC000"/>
              </a:solidFill>
            </a:endParaRPr>
          </a:p>
          <a:p>
            <a:r>
              <a:rPr lang="es-PE" sz="2800" dirty="0" smtClean="0"/>
              <a:t>Extraer métodos que consoliden los lugares a cambiar</a:t>
            </a:r>
            <a:r>
              <a:rPr lang="es-PE" sz="2800" dirty="0"/>
              <a:t>. </a:t>
            </a:r>
            <a:endParaRPr lang="es-PE" sz="2800" dirty="0" smtClean="0"/>
          </a:p>
          <a:p>
            <a:r>
              <a:rPr lang="es-PE" sz="2800" dirty="0" smtClean="0"/>
              <a:t>Cambiar el código dentro de los métodos </a:t>
            </a:r>
            <a:r>
              <a:rPr lang="es-PE" sz="2800" dirty="0" err="1" smtClean="0"/>
              <a:t>extraidos</a:t>
            </a:r>
            <a:r>
              <a:rPr lang="es-PE" sz="2800" dirty="0" smtClean="0"/>
              <a:t>.</a:t>
            </a:r>
          </a:p>
          <a:p>
            <a:r>
              <a:rPr lang="es-PE" sz="2800" dirty="0" smtClean="0"/>
              <a:t>Realizar un </a:t>
            </a:r>
            <a:r>
              <a:rPr lang="es-PE" sz="2800" dirty="0" err="1" smtClean="0"/>
              <a:t>Inline</a:t>
            </a:r>
            <a:r>
              <a:rPr lang="es-PE" sz="2800" dirty="0" smtClean="0"/>
              <a:t> para propagar el cambio y eliminar el método </a:t>
            </a:r>
            <a:r>
              <a:rPr lang="es-PE" sz="2800" dirty="0" err="1" smtClean="0"/>
              <a:t>extraido</a:t>
            </a:r>
            <a:r>
              <a:rPr lang="es-PE" sz="2800" dirty="0" smtClean="0"/>
              <a:t>.</a:t>
            </a:r>
            <a:endParaRPr lang="es-PE" sz="2800" dirty="0"/>
          </a:p>
        </p:txBody>
      </p:sp>
      <p:sp>
        <p:nvSpPr>
          <p:cNvPr id="8" name="1 Título"/>
          <p:cNvSpPr>
            <a:spLocks noGrp="1"/>
          </p:cNvSpPr>
          <p:nvPr>
            <p:ph type="title"/>
          </p:nvPr>
        </p:nvSpPr>
        <p:spPr>
          <a:xfrm>
            <a:off x="529208" y="51761"/>
            <a:ext cx="8229600" cy="1143000"/>
          </a:xfrm>
        </p:spPr>
        <p:txBody>
          <a:bodyPr/>
          <a:lstStyle/>
          <a:p>
            <a:r>
              <a:rPr lang="es-PE" dirty="0" err="1" smtClean="0">
                <a:solidFill>
                  <a:srgbClr val="009A46"/>
                </a:solidFill>
              </a:rPr>
              <a:t>Narrowed</a:t>
            </a:r>
            <a:r>
              <a:rPr lang="es-PE" dirty="0" smtClean="0">
                <a:solidFill>
                  <a:srgbClr val="009A46"/>
                </a:solidFill>
              </a:rPr>
              <a:t> </a:t>
            </a:r>
            <a:r>
              <a:rPr lang="es-PE" dirty="0" err="1" smtClean="0">
                <a:solidFill>
                  <a:srgbClr val="009A46"/>
                </a:solidFill>
              </a:rPr>
              <a:t>Change</a:t>
            </a:r>
            <a:endParaRPr lang="es-PE" dirty="0">
              <a:solidFill>
                <a:srgbClr val="009A46"/>
              </a:solidFill>
            </a:endParaRPr>
          </a:p>
        </p:txBody>
      </p:sp>
    </p:spTree>
    <p:extLst>
      <p:ext uri="{BB962C8B-B14F-4D97-AF65-F5344CB8AC3E}">
        <p14:creationId xmlns:p14="http://schemas.microsoft.com/office/powerpoint/2010/main" val="27870667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1520" y="1268760"/>
            <a:ext cx="8568952" cy="49685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Agregar el todo nuevo código sin eliminar el anterior, eliminar de manera paulatina el código viejo.</a:t>
            </a:r>
          </a:p>
          <a:p>
            <a:pPr marL="0" indent="0">
              <a:buNone/>
            </a:pPr>
            <a:endParaRPr lang="es-PE" sz="2800" dirty="0" smtClean="0"/>
          </a:p>
          <a:p>
            <a:pPr marL="0" indent="0">
              <a:buNone/>
            </a:pPr>
            <a:r>
              <a:rPr lang="es-PE" sz="2800" dirty="0" smtClean="0">
                <a:solidFill>
                  <a:srgbClr val="FFC000"/>
                </a:solidFill>
              </a:rPr>
              <a:t>Mecánica</a:t>
            </a:r>
          </a:p>
          <a:p>
            <a:r>
              <a:rPr lang="es-PE" sz="2800" dirty="0" smtClean="0"/>
              <a:t>Agregar el nuevo código justo a lado de cada código que queremos cambiar. No eliminar el código antiguo.</a:t>
            </a:r>
          </a:p>
          <a:p>
            <a:r>
              <a:rPr lang="es-PE" sz="2800" dirty="0" smtClean="0"/>
              <a:t>Cuando se haya agregado todo el código nuevo,  ambos deben convivir sin afectar ninguna funcionalidad.</a:t>
            </a:r>
          </a:p>
          <a:p>
            <a:r>
              <a:rPr lang="es-PE" sz="2800" dirty="0" smtClean="0"/>
              <a:t>Gradualmente ir retirando el código antiguo.</a:t>
            </a:r>
          </a:p>
          <a:p>
            <a:endParaRPr lang="es-PE" sz="2800" dirty="0"/>
          </a:p>
        </p:txBody>
      </p:sp>
      <p:sp>
        <p:nvSpPr>
          <p:cNvPr id="8" name="1 Título"/>
          <p:cNvSpPr>
            <a:spLocks noGrp="1"/>
          </p:cNvSpPr>
          <p:nvPr>
            <p:ph type="title"/>
          </p:nvPr>
        </p:nvSpPr>
        <p:spPr>
          <a:xfrm>
            <a:off x="529208" y="51761"/>
            <a:ext cx="8229600" cy="1143000"/>
          </a:xfrm>
        </p:spPr>
        <p:txBody>
          <a:bodyPr/>
          <a:lstStyle/>
          <a:p>
            <a:r>
              <a:rPr lang="es-PE" dirty="0" err="1" smtClean="0">
                <a:solidFill>
                  <a:srgbClr val="009A46"/>
                </a:solidFill>
              </a:rPr>
              <a:t>Parallel</a:t>
            </a:r>
            <a:r>
              <a:rPr lang="es-PE" dirty="0" smtClean="0">
                <a:solidFill>
                  <a:srgbClr val="009A46"/>
                </a:solidFill>
              </a:rPr>
              <a:t> </a:t>
            </a:r>
            <a:r>
              <a:rPr lang="es-PE" dirty="0" err="1" smtClean="0">
                <a:solidFill>
                  <a:srgbClr val="009A46"/>
                </a:solidFill>
              </a:rPr>
              <a:t>Change</a:t>
            </a:r>
            <a:endParaRPr lang="es-PE" dirty="0">
              <a:solidFill>
                <a:srgbClr val="009A46"/>
              </a:solidFill>
            </a:endParaRPr>
          </a:p>
        </p:txBody>
      </p:sp>
    </p:spTree>
    <p:extLst>
      <p:ext uri="{BB962C8B-B14F-4D97-AF65-F5344CB8AC3E}">
        <p14:creationId xmlns:p14="http://schemas.microsoft.com/office/powerpoint/2010/main" val="1817539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785652"/>
          </a:xfrm>
          <a:prstGeom prst="rect">
            <a:avLst/>
          </a:prstGeom>
          <a:noFill/>
        </p:spPr>
        <p:txBody>
          <a:bodyPr wrap="square" rtlCol="0">
            <a:spAutoFit/>
          </a:bodyPr>
          <a:lstStyle/>
          <a:p>
            <a:pPr marL="342900" indent="-342900">
              <a:buFont typeface="Arial" pitchFamily="34" charset="0"/>
              <a:buChar char="•"/>
            </a:pPr>
            <a:r>
              <a:rPr lang="es-PE" sz="2400" dirty="0" smtClean="0"/>
              <a:t>Responder de manera muy lenta ante nuevas funcionalidades o cambios.</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Número elevado de errores en post producción.</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Dificultad para incorporar nuevos recursos  y rotación de empleados.</a:t>
            </a:r>
            <a:endParaRPr lang="es-PE" sz="2400" dirty="0"/>
          </a:p>
          <a:p>
            <a:pPr marL="342900" indent="-342900">
              <a:buFont typeface="Arial" pitchFamily="34" charset="0"/>
              <a:buChar char="•"/>
            </a:pPr>
            <a:endParaRPr lang="es-PE" sz="2400" dirty="0"/>
          </a:p>
          <a:p>
            <a:pPr marL="342900" indent="-342900">
              <a:buFont typeface="Arial" pitchFamily="34" charset="0"/>
              <a:buChar char="•"/>
            </a:pPr>
            <a:r>
              <a:rPr lang="es-PE" sz="2400" dirty="0" smtClean="0"/>
              <a:t>Incapacidad de predecir o estimar algo sobre la aplicación.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Perdida de Dinero</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103613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112474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Refactoring </a:t>
            </a:r>
            <a:r>
              <a:rPr lang="es-PE" dirty="0" err="1" smtClean="0">
                <a:solidFill>
                  <a:srgbClr val="00823B"/>
                </a:solidFill>
              </a:rPr>
              <a:t>Patterns</a:t>
            </a:r>
            <a:endParaRPr lang="es-PE" dirty="0">
              <a:solidFill>
                <a:srgbClr val="00823B"/>
              </a:solidFill>
            </a:endParaRPr>
          </a:p>
        </p:txBody>
      </p:sp>
      <p:sp>
        <p:nvSpPr>
          <p:cNvPr id="4" name="3 CuadroTexto"/>
          <p:cNvSpPr txBox="1"/>
          <p:nvPr/>
        </p:nvSpPr>
        <p:spPr>
          <a:xfrm>
            <a:off x="323529" y="3429000"/>
            <a:ext cx="8496944" cy="830997"/>
          </a:xfrm>
          <a:prstGeom prst="rect">
            <a:avLst/>
          </a:prstGeom>
          <a:noFill/>
        </p:spPr>
        <p:txBody>
          <a:bodyPr wrap="square" rtlCol="0">
            <a:spAutoFit/>
          </a:bodyPr>
          <a:lstStyle/>
          <a:p>
            <a:pPr algn="ctr"/>
            <a:r>
              <a:rPr lang="es-PE" sz="2400" dirty="0" smtClean="0"/>
              <a:t>Aplicar las técnicas de "</a:t>
            </a:r>
            <a:r>
              <a:rPr lang="es-PE" sz="2400" dirty="0" err="1" smtClean="0"/>
              <a:t>Narrowed</a:t>
            </a:r>
            <a:r>
              <a:rPr lang="es-PE" sz="2400" dirty="0" smtClean="0"/>
              <a:t> </a:t>
            </a:r>
            <a:r>
              <a:rPr lang="es-PE" sz="2400" dirty="0" err="1" smtClean="0"/>
              <a:t>Change</a:t>
            </a:r>
            <a:r>
              <a:rPr lang="es-PE" sz="2400" dirty="0" smtClean="0"/>
              <a:t>" y "</a:t>
            </a:r>
            <a:r>
              <a:rPr lang="es-PE" sz="2400" dirty="0" err="1" smtClean="0"/>
              <a:t>Paralell</a:t>
            </a:r>
            <a:r>
              <a:rPr lang="es-PE" sz="2400" dirty="0" smtClean="0"/>
              <a:t> </a:t>
            </a:r>
            <a:r>
              <a:rPr lang="es-PE" sz="2400" dirty="0" err="1" smtClean="0"/>
              <a:t>Change</a:t>
            </a:r>
            <a:r>
              <a:rPr lang="es-PE" sz="2400" dirty="0" smtClean="0"/>
              <a:t>" para </a:t>
            </a:r>
            <a:r>
              <a:rPr lang="es-PE" sz="2400" dirty="0" err="1" smtClean="0"/>
              <a:t>refactorizar</a:t>
            </a:r>
            <a:r>
              <a:rPr lang="es-PE" sz="2400" dirty="0" smtClean="0"/>
              <a:t> una clase "</a:t>
            </a:r>
            <a:r>
              <a:rPr lang="es-PE" sz="2400" dirty="0" err="1" smtClean="0"/>
              <a:t>Stack</a:t>
            </a:r>
            <a:r>
              <a:rPr lang="es-PE" sz="2400" dirty="0" smtClean="0"/>
              <a:t>". </a:t>
            </a:r>
          </a:p>
        </p:txBody>
      </p:sp>
    </p:spTree>
    <p:extLst>
      <p:ext uri="{BB962C8B-B14F-4D97-AF65-F5344CB8AC3E}">
        <p14:creationId xmlns:p14="http://schemas.microsoft.com/office/powerpoint/2010/main" val="12799269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17646" y="1106741"/>
            <a:ext cx="8424936" cy="15965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Para remover código duplicado en métodos grandes o complejos, uniformizarlos de tal manera que sean lo más idénticos posibles.</a:t>
            </a:r>
          </a:p>
        </p:txBody>
      </p:sp>
      <p:sp>
        <p:nvSpPr>
          <p:cNvPr id="8" name="1 Título"/>
          <p:cNvSpPr>
            <a:spLocks noGrp="1"/>
          </p:cNvSpPr>
          <p:nvPr>
            <p:ph type="title"/>
          </p:nvPr>
        </p:nvSpPr>
        <p:spPr>
          <a:xfrm>
            <a:off x="529208" y="242645"/>
            <a:ext cx="8229600" cy="784951"/>
          </a:xfrm>
        </p:spPr>
        <p:txBody>
          <a:bodyPr/>
          <a:lstStyle/>
          <a:p>
            <a:r>
              <a:rPr lang="es-PE" dirty="0" err="1" smtClean="0">
                <a:solidFill>
                  <a:srgbClr val="009A46"/>
                </a:solidFill>
              </a:rPr>
              <a:t>Unified</a:t>
            </a:r>
            <a:r>
              <a:rPr lang="es-PE" dirty="0" smtClean="0">
                <a:solidFill>
                  <a:srgbClr val="009A46"/>
                </a:solidFill>
              </a:rPr>
              <a:t> </a:t>
            </a:r>
            <a:r>
              <a:rPr lang="es-PE" dirty="0" err="1" smtClean="0">
                <a:solidFill>
                  <a:srgbClr val="009A46"/>
                </a:solidFill>
              </a:rPr>
              <a:t>Methods</a:t>
            </a:r>
            <a:endParaRPr lang="es-PE" dirty="0">
              <a:solidFill>
                <a:srgbClr val="009A46"/>
              </a:solidFill>
            </a:endParaRPr>
          </a:p>
        </p:txBody>
      </p:sp>
      <p:pic>
        <p:nvPicPr>
          <p:cNvPr id="5" name="Picture 2" descr="http://p.twimg.com/Ap26m73CQAEebn3.jpg:large"/>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Effect>
                      <a14:colorTemperature colorTemp="11200"/>
                    </a14:imgEffect>
                  </a14:imgLayer>
                </a14:imgProps>
              </a:ext>
              <a:ext uri="{28A0092B-C50C-407E-A947-70E740481C1C}">
                <a14:useLocalDpi xmlns:a14="http://schemas.microsoft.com/office/drawing/2010/main" val="0"/>
              </a:ext>
            </a:extLst>
          </a:blip>
          <a:srcRect l="6870" t="7995" r="6730" b="29074"/>
          <a:stretch/>
        </p:blipFill>
        <p:spPr bwMode="auto">
          <a:xfrm>
            <a:off x="2547663" y="2635595"/>
            <a:ext cx="4114800" cy="2457602"/>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467544" y="5211197"/>
            <a:ext cx="8275038" cy="954107"/>
          </a:xfrm>
          <a:prstGeom prst="rect">
            <a:avLst/>
          </a:prstGeom>
        </p:spPr>
        <p:txBody>
          <a:bodyPr wrap="square">
            <a:spAutoFit/>
          </a:bodyPr>
          <a:lstStyle/>
          <a:p>
            <a:pPr algn="ctr"/>
            <a:r>
              <a:rPr lang="es-PE" sz="2800" dirty="0"/>
              <a:t>Extraer el código que es uniforme a todos estos métodos y compartirlo (ya no duplicarlo).</a:t>
            </a:r>
          </a:p>
        </p:txBody>
      </p:sp>
    </p:spTree>
    <p:extLst>
      <p:ext uri="{BB962C8B-B14F-4D97-AF65-F5344CB8AC3E}">
        <p14:creationId xmlns:p14="http://schemas.microsoft.com/office/powerpoint/2010/main" val="28573594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112474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Refactoring </a:t>
            </a:r>
            <a:r>
              <a:rPr lang="es-PE" dirty="0" err="1" smtClean="0">
                <a:solidFill>
                  <a:srgbClr val="00823B"/>
                </a:solidFill>
              </a:rPr>
              <a:t>Patterns</a:t>
            </a:r>
            <a:endParaRPr lang="es-PE" dirty="0">
              <a:solidFill>
                <a:srgbClr val="00823B"/>
              </a:solidFill>
            </a:endParaRPr>
          </a:p>
        </p:txBody>
      </p:sp>
      <p:sp>
        <p:nvSpPr>
          <p:cNvPr id="4" name="3 CuadroTexto"/>
          <p:cNvSpPr txBox="1"/>
          <p:nvPr/>
        </p:nvSpPr>
        <p:spPr>
          <a:xfrm>
            <a:off x="323529" y="3429000"/>
            <a:ext cx="8496944" cy="830997"/>
          </a:xfrm>
          <a:prstGeom prst="rect">
            <a:avLst/>
          </a:prstGeom>
          <a:noFill/>
        </p:spPr>
        <p:txBody>
          <a:bodyPr wrap="square" rtlCol="0">
            <a:spAutoFit/>
          </a:bodyPr>
          <a:lstStyle/>
          <a:p>
            <a:pPr algn="ctr"/>
            <a:r>
              <a:rPr lang="es-PE" sz="2400" dirty="0" smtClean="0"/>
              <a:t>Aplicar las técnicas de "</a:t>
            </a:r>
            <a:r>
              <a:rPr lang="es-PE" sz="2400" dirty="0" err="1" smtClean="0"/>
              <a:t>Unified</a:t>
            </a:r>
            <a:r>
              <a:rPr lang="es-PE" sz="2400" dirty="0" smtClean="0"/>
              <a:t> </a:t>
            </a:r>
            <a:r>
              <a:rPr lang="es-PE" sz="2400" dirty="0" err="1" smtClean="0"/>
              <a:t>Methods</a:t>
            </a:r>
            <a:r>
              <a:rPr lang="es-PE" sz="2400" dirty="0" smtClean="0"/>
              <a:t>" y </a:t>
            </a:r>
            <a:r>
              <a:rPr lang="es-PE" sz="2400" dirty="0"/>
              <a:t> </a:t>
            </a:r>
            <a:r>
              <a:rPr lang="es-PE" sz="2400" dirty="0" smtClean="0"/>
              <a:t>a una </a:t>
            </a:r>
            <a:r>
              <a:rPr lang="es-PE" sz="2400" dirty="0"/>
              <a:t>j</a:t>
            </a:r>
            <a:r>
              <a:rPr lang="es-PE" sz="2400" dirty="0" smtClean="0"/>
              <a:t>erarquía de clases "</a:t>
            </a:r>
            <a:r>
              <a:rPr lang="es-PE" sz="2400" dirty="0" err="1" smtClean="0"/>
              <a:t>Employee</a:t>
            </a:r>
            <a:r>
              <a:rPr lang="es-PE" sz="2400" dirty="0"/>
              <a:t>"</a:t>
            </a:r>
            <a:r>
              <a:rPr lang="es-PE" sz="2400" dirty="0" smtClean="0"/>
              <a:t> </a:t>
            </a:r>
          </a:p>
        </p:txBody>
      </p:sp>
    </p:spTree>
    <p:extLst>
      <p:ext uri="{BB962C8B-B14F-4D97-AF65-F5344CB8AC3E}">
        <p14:creationId xmlns:p14="http://schemas.microsoft.com/office/powerpoint/2010/main" val="25534072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28600" y="1700808"/>
            <a:ext cx="8686800" cy="2700300"/>
          </a:xfrm>
        </p:spPr>
        <p:txBody>
          <a:bodyPr/>
          <a:lstStyle/>
          <a:p>
            <a:r>
              <a:rPr lang="es-PE" sz="8000" dirty="0" smtClean="0">
                <a:solidFill>
                  <a:srgbClr val="FFC000"/>
                </a:solidFill>
              </a:rPr>
              <a:t>Conclusiones</a:t>
            </a:r>
            <a:endParaRPr lang="es-PE" sz="8000" dirty="0">
              <a:solidFill>
                <a:srgbClr val="00823B"/>
              </a:solidFill>
            </a:endParaRPr>
          </a:p>
        </p:txBody>
      </p:sp>
    </p:spTree>
    <p:extLst>
      <p:ext uri="{BB962C8B-B14F-4D97-AF65-F5344CB8AC3E}">
        <p14:creationId xmlns:p14="http://schemas.microsoft.com/office/powerpoint/2010/main" val="34100047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bwMode="auto">
          <a:xfrm>
            <a:off x="467544" y="216350"/>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lnSpcReduction="10000"/>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latin typeface="Arial" pitchFamily="34" charset="0"/>
                <a:cs typeface="Arial" pitchFamily="34" charset="0"/>
              </a:rPr>
              <a:t>Referencias</a:t>
            </a:r>
            <a:endParaRPr lang="es-PE" dirty="0">
              <a:solidFill>
                <a:srgbClr val="009A46"/>
              </a:solidFill>
              <a:latin typeface="Arial" pitchFamily="34" charset="0"/>
              <a:cs typeface="Arial" pitchFamily="34" charset="0"/>
            </a:endParaRPr>
          </a:p>
        </p:txBody>
      </p:sp>
      <p:sp>
        <p:nvSpPr>
          <p:cNvPr id="9" name="8 CuadroTexto"/>
          <p:cNvSpPr txBox="1"/>
          <p:nvPr/>
        </p:nvSpPr>
        <p:spPr>
          <a:xfrm>
            <a:off x="251520" y="1196752"/>
            <a:ext cx="8638873" cy="3046988"/>
          </a:xfrm>
          <a:prstGeom prst="rect">
            <a:avLst/>
          </a:prstGeom>
          <a:noFill/>
        </p:spPr>
        <p:txBody>
          <a:bodyPr wrap="square" rtlCol="0">
            <a:spAutoFit/>
          </a:bodyPr>
          <a:lstStyle/>
          <a:p>
            <a:pPr>
              <a:buNone/>
            </a:pPr>
            <a:r>
              <a:rPr lang="es-PE" sz="2400" b="1" dirty="0" smtClean="0">
                <a:latin typeface="Arial" pitchFamily="34" charset="0"/>
                <a:cs typeface="Arial" pitchFamily="34" charset="0"/>
              </a:rPr>
              <a:t>Páginas</a:t>
            </a:r>
            <a:endParaRPr lang="es-PE" sz="2000" b="1" dirty="0">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smtClean="0">
                <a:latin typeface="Arial" pitchFamily="34" charset="0"/>
                <a:cs typeface="Arial" pitchFamily="34" charset="0"/>
              </a:rPr>
              <a:t>Martin </a:t>
            </a:r>
            <a:r>
              <a:rPr lang="es-PE" sz="2000" dirty="0" err="1" smtClean="0">
                <a:latin typeface="Arial" pitchFamily="34" charset="0"/>
                <a:cs typeface="Arial" pitchFamily="34" charset="0"/>
              </a:rPr>
              <a:t>fowler</a:t>
            </a:r>
            <a:r>
              <a:rPr lang="es-PE" sz="2000" dirty="0" smtClean="0">
                <a:latin typeface="Arial" pitchFamily="34" charset="0"/>
                <a:cs typeface="Arial" pitchFamily="34" charset="0"/>
              </a:rPr>
              <a:t> - </a:t>
            </a:r>
            <a:r>
              <a:rPr lang="es-PE" sz="2000" dirty="0" smtClean="0">
                <a:solidFill>
                  <a:srgbClr val="FF0000"/>
                </a:solidFill>
                <a:latin typeface="Arial" pitchFamily="34" charset="0"/>
                <a:ea typeface="Calibri" pitchFamily="34" charset="0"/>
                <a:cs typeface="Arial" pitchFamily="34" charset="0"/>
              </a:rPr>
              <a:t>http</a:t>
            </a:r>
            <a:r>
              <a:rPr lang="es-PE" sz="2000" dirty="0">
                <a:solidFill>
                  <a:srgbClr val="FF0000"/>
                </a:solidFill>
                <a:latin typeface="Arial" pitchFamily="34" charset="0"/>
                <a:ea typeface="Calibri" pitchFamily="34" charset="0"/>
                <a:cs typeface="Arial" pitchFamily="34" charset="0"/>
              </a:rPr>
              <a:t>://martinfowler.com/bliki/refactoring.html</a:t>
            </a:r>
            <a:r>
              <a:rPr lang="es-PE" sz="2000" dirty="0">
                <a:solidFill>
                  <a:srgbClr val="FF0000"/>
                </a:solidFill>
                <a:latin typeface="Arial" pitchFamily="34" charset="0"/>
                <a:cs typeface="Arial" pitchFamily="34" charset="0"/>
              </a:rPr>
              <a:t> </a:t>
            </a:r>
            <a:endParaRPr lang="es-PE" sz="2000" dirty="0" smtClean="0">
              <a:solidFill>
                <a:srgbClr val="FF0000"/>
              </a:solidFill>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err="1" smtClean="0">
                <a:latin typeface="Arial" pitchFamily="34" charset="0"/>
                <a:cs typeface="Arial" pitchFamily="34" charset="0"/>
              </a:rPr>
              <a:t>Source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Making</a:t>
            </a:r>
            <a:r>
              <a:rPr lang="es-PE" sz="2000" dirty="0" smtClean="0">
                <a:latin typeface="Arial" pitchFamily="34" charset="0"/>
                <a:cs typeface="Arial" pitchFamily="34" charset="0"/>
              </a:rPr>
              <a:t> - </a:t>
            </a:r>
            <a:r>
              <a:rPr lang="es-PE" sz="2000" dirty="0">
                <a:solidFill>
                  <a:srgbClr val="FF0000"/>
                </a:solidFill>
                <a:latin typeface="Arial" pitchFamily="34" charset="0"/>
                <a:ea typeface="Calibri" pitchFamily="34" charset="0"/>
                <a:cs typeface="Arial" pitchFamily="34" charset="0"/>
              </a:rPr>
              <a:t>http://sourcemaking.com/refactoring</a:t>
            </a:r>
            <a:r>
              <a:rPr lang="es-PE" sz="2000" dirty="0">
                <a:solidFill>
                  <a:srgbClr val="0070C0"/>
                </a:solidFill>
                <a:latin typeface="Arial" pitchFamily="34" charset="0"/>
                <a:cs typeface="Arial" pitchFamily="34" charset="0"/>
              </a:rPr>
              <a:t> </a:t>
            </a:r>
          </a:p>
          <a:p>
            <a:pPr>
              <a:buNone/>
            </a:pPr>
            <a:endParaRPr lang="es-PE" sz="2400" b="1" dirty="0">
              <a:latin typeface="Arial" pitchFamily="34" charset="0"/>
              <a:cs typeface="Arial" pitchFamily="34" charset="0"/>
            </a:endParaRPr>
          </a:p>
          <a:p>
            <a:pPr>
              <a:buNone/>
            </a:pPr>
            <a:r>
              <a:rPr lang="es-PE" sz="2400" b="1" dirty="0" smtClean="0">
                <a:latin typeface="Arial" pitchFamily="34" charset="0"/>
                <a:cs typeface="Arial" pitchFamily="34" charset="0"/>
              </a:rPr>
              <a:t>Libros</a:t>
            </a:r>
          </a:p>
          <a:p>
            <a:pPr marL="342900" indent="-342900">
              <a:buFont typeface="Arial" pitchFamily="34" charset="0"/>
              <a:buChar char="•"/>
            </a:pPr>
            <a:r>
              <a:rPr lang="es-PE" sz="2000" dirty="0" err="1" smtClean="0">
                <a:latin typeface="Arial" pitchFamily="34" charset="0"/>
                <a:cs typeface="Arial" pitchFamily="34" charset="0"/>
              </a:rPr>
              <a:t>Clean</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err="1" smtClean="0">
                <a:latin typeface="Arial" pitchFamily="34" charset="0"/>
                <a:cs typeface="Arial" pitchFamily="34" charset="0"/>
              </a:rPr>
              <a:t>Improving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the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Design</a:t>
            </a:r>
            <a:r>
              <a:rPr lang="es-PE" sz="2000" dirty="0" smtClean="0">
                <a:latin typeface="Arial" pitchFamily="34" charset="0"/>
                <a:cs typeface="Arial" pitchFamily="34" charset="0"/>
              </a:rPr>
              <a:t> of </a:t>
            </a:r>
            <a:r>
              <a:rPr lang="es-PE" sz="2000" dirty="0" err="1" smtClean="0">
                <a:latin typeface="Arial" pitchFamily="34" charset="0"/>
                <a:cs typeface="Arial" pitchFamily="34" charset="0"/>
              </a:rPr>
              <a:t>Existing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smtClean="0">
                <a:latin typeface="Arial" pitchFamily="34" charset="0"/>
                <a:cs typeface="Arial" pitchFamily="34" charset="0"/>
              </a:rPr>
              <a:t>Refactoring </a:t>
            </a:r>
            <a:r>
              <a:rPr lang="es-PE" sz="2000" dirty="0" err="1" smtClean="0">
                <a:latin typeface="Arial" pitchFamily="34" charset="0"/>
                <a:cs typeface="Arial" pitchFamily="34" charset="0"/>
              </a:rPr>
              <a:t>to</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Patterns</a:t>
            </a:r>
            <a:endParaRPr lang="es-PE" sz="2000" dirty="0" smtClean="0">
              <a:latin typeface="Arial" pitchFamily="34" charset="0"/>
              <a:cs typeface="Arial" pitchFamily="34" charset="0"/>
            </a:endParaRPr>
          </a:p>
          <a:p>
            <a:pPr marL="342900" indent="-342900">
              <a:buFont typeface="Arial" pitchFamily="34" charset="0"/>
              <a:buChar char="•"/>
            </a:pPr>
            <a:r>
              <a:rPr lang="es-PE" sz="2000" dirty="0">
                <a:latin typeface="Arial" pitchFamily="34" charset="0"/>
                <a:ea typeface="Calibri" pitchFamily="34" charset="0"/>
                <a:cs typeface="Arial" pitchFamily="34" charset="0"/>
              </a:rPr>
              <a:t>Refactoring </a:t>
            </a:r>
            <a:r>
              <a:rPr lang="es-PE" sz="2000" dirty="0" err="1" smtClean="0">
                <a:latin typeface="Arial" pitchFamily="34" charset="0"/>
                <a:ea typeface="Calibri" pitchFamily="34" charset="0"/>
                <a:cs typeface="Arial" pitchFamily="34" charset="0"/>
              </a:rPr>
              <a:t>Workbook</a:t>
            </a:r>
            <a:endParaRPr lang="es-PE" sz="2000" dirty="0">
              <a:latin typeface="Arial" pitchFamily="34" charset="0"/>
              <a:ea typeface="Calibri" pitchFamily="34" charset="0"/>
              <a:cs typeface="Arial" pitchFamily="34" charset="0"/>
            </a:endParaRPr>
          </a:p>
        </p:txBody>
      </p:sp>
      <p:sp>
        <p:nvSpPr>
          <p:cNvPr id="12"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13"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929104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76672"/>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Enfrenta la Cruda Realidad</a:t>
            </a:r>
            <a:br>
              <a:rPr lang="es-PE" dirty="0" smtClean="0">
                <a:solidFill>
                  <a:srgbClr val="009A46"/>
                </a:solidFill>
              </a:rPr>
            </a:br>
            <a:r>
              <a:rPr lang="es-PE" dirty="0" smtClean="0">
                <a:solidFill>
                  <a:srgbClr val="009A46"/>
                </a:solidFill>
              </a:rPr>
              <a:t>"Te va a Suceder"</a:t>
            </a:r>
            <a:endParaRPr lang="es-ES" dirty="0">
              <a:solidFill>
                <a:srgbClr val="009A46"/>
              </a:solidFill>
            </a:endParaRPr>
          </a:p>
        </p:txBody>
      </p:sp>
      <p:pic>
        <p:nvPicPr>
          <p:cNvPr id="4" name="3 Imagen"/>
          <p:cNvPicPr>
            <a:picLocks noChangeAspect="1"/>
          </p:cNvPicPr>
          <p:nvPr/>
        </p:nvPicPr>
        <p:blipFill rotWithShape="1">
          <a:blip r:embed="rId3">
            <a:extLst>
              <a:ext uri="{28A0092B-C50C-407E-A947-70E740481C1C}">
                <a14:useLocalDpi xmlns:a14="http://schemas.microsoft.com/office/drawing/2010/main" val="0"/>
              </a:ext>
            </a:extLst>
          </a:blip>
          <a:srcRect b="29286"/>
          <a:stretch/>
        </p:blipFill>
        <p:spPr>
          <a:xfrm>
            <a:off x="1051315" y="1700808"/>
            <a:ext cx="7041369" cy="4849586"/>
          </a:xfrm>
          <a:prstGeom prst="rect">
            <a:avLst/>
          </a:prstGeom>
        </p:spPr>
      </p:pic>
      <p:pic>
        <p:nvPicPr>
          <p:cNvPr id="8" name="7 Imagen"/>
          <p:cNvPicPr>
            <a:picLocks noChangeAspect="1"/>
          </p:cNvPicPr>
          <p:nvPr/>
        </p:nvPicPr>
        <p:blipFill rotWithShape="1">
          <a:blip r:embed="rId4">
            <a:extLst>
              <a:ext uri="{28A0092B-C50C-407E-A947-70E740481C1C}">
                <a14:useLocalDpi xmlns:a14="http://schemas.microsoft.com/office/drawing/2010/main" val="0"/>
              </a:ext>
            </a:extLst>
          </a:blip>
          <a:srcRect t="15476" b="4485"/>
          <a:stretch/>
        </p:blipFill>
        <p:spPr>
          <a:xfrm>
            <a:off x="431540" y="1698419"/>
            <a:ext cx="8280920" cy="4970941"/>
          </a:xfrm>
          <a:prstGeom prst="rect">
            <a:avLst/>
          </a:prstGeom>
        </p:spPr>
      </p:pic>
    </p:spTree>
    <p:extLst>
      <p:ext uri="{BB962C8B-B14F-4D97-AF65-F5344CB8AC3E}">
        <p14:creationId xmlns:p14="http://schemas.microsoft.com/office/powerpoint/2010/main" val="3042781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de flecha"/>
          <p:cNvCxnSpPr/>
          <p:nvPr/>
        </p:nvCxnSpPr>
        <p:spPr>
          <a:xfrm flipV="1">
            <a:off x="2038456" y="1799838"/>
            <a:ext cx="0" cy="424847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2038456" y="6021030"/>
            <a:ext cx="5485872"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33 Forma libre"/>
          <p:cNvSpPr/>
          <p:nvPr/>
        </p:nvSpPr>
        <p:spPr>
          <a:xfrm>
            <a:off x="2038456" y="2951966"/>
            <a:ext cx="4392488" cy="3069064"/>
          </a:xfrm>
          <a:custGeom>
            <a:avLst/>
            <a:gdLst>
              <a:gd name="connsiteX0" fmla="*/ 0 w 5859624"/>
              <a:gd name="connsiteY0" fmla="*/ 4273420 h 4273420"/>
              <a:gd name="connsiteX1" fmla="*/ 2519265 w 5859624"/>
              <a:gd name="connsiteY1" fmla="*/ 3265714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62817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14266 h 4273420"/>
              <a:gd name="connsiteX2" fmla="*/ 4469398 w 5859624"/>
              <a:gd name="connsiteY2" fmla="*/ 2091876 h 4273420"/>
              <a:gd name="connsiteX3" fmla="*/ 5859624 w 5859624"/>
              <a:gd name="connsiteY3" fmla="*/ 0 h 4273420"/>
              <a:gd name="connsiteX0" fmla="*/ 0 w 5859624"/>
              <a:gd name="connsiteY0" fmla="*/ 4273420 h 4273420"/>
              <a:gd name="connsiteX1" fmla="*/ 1050718 w 5859624"/>
              <a:gd name="connsiteY1" fmla="*/ 3900972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702473 w 5859624"/>
              <a:gd name="connsiteY2" fmla="*/ 3314266 h 4273420"/>
              <a:gd name="connsiteX3" fmla="*/ 4469398 w 5859624"/>
              <a:gd name="connsiteY3" fmla="*/ 2091876 h 4273420"/>
              <a:gd name="connsiteX4" fmla="*/ 5859624 w 5859624"/>
              <a:gd name="connsiteY4" fmla="*/ 0 h 4273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9624" h="4273420">
                <a:moveTo>
                  <a:pt x="0" y="4273420"/>
                </a:moveTo>
                <a:lnTo>
                  <a:pt x="1072910" y="3962420"/>
                </a:lnTo>
                <a:cubicBezTo>
                  <a:pt x="1507899" y="3851113"/>
                  <a:pt x="2136392" y="3626023"/>
                  <a:pt x="2702473" y="3314266"/>
                </a:cubicBezTo>
                <a:cubicBezTo>
                  <a:pt x="3268554" y="3002509"/>
                  <a:pt x="3943206" y="2644254"/>
                  <a:pt x="4469398" y="2091876"/>
                </a:cubicBezTo>
                <a:cubicBezTo>
                  <a:pt x="4995590" y="1539498"/>
                  <a:pt x="5363547" y="810208"/>
                  <a:pt x="5859624" y="0"/>
                </a:cubicBezTo>
              </a:path>
            </a:pathLst>
          </a:custGeom>
          <a:ln w="38100">
            <a:solidFill>
              <a:srgbClr val="FFC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1" name="50 Forma libre"/>
          <p:cNvSpPr/>
          <p:nvPr/>
        </p:nvSpPr>
        <p:spPr>
          <a:xfrm>
            <a:off x="2038456" y="5255920"/>
            <a:ext cx="4392488" cy="765110"/>
          </a:xfrm>
          <a:custGeom>
            <a:avLst/>
            <a:gdLst>
              <a:gd name="connsiteX0" fmla="*/ 0 w 4982547"/>
              <a:gd name="connsiteY0" fmla="*/ 765110 h 765110"/>
              <a:gd name="connsiteX1" fmla="*/ 1772817 w 4982547"/>
              <a:gd name="connsiteY1" fmla="*/ 597159 h 765110"/>
              <a:gd name="connsiteX2" fmla="*/ 3060441 w 4982547"/>
              <a:gd name="connsiteY2" fmla="*/ 447869 h 765110"/>
              <a:gd name="connsiteX3" fmla="*/ 3900196 w 4982547"/>
              <a:gd name="connsiteY3" fmla="*/ 279918 h 765110"/>
              <a:gd name="connsiteX4" fmla="*/ 4982547 w 4982547"/>
              <a:gd name="connsiteY4" fmla="*/ 0 h 765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547" h="765110">
                <a:moveTo>
                  <a:pt x="0" y="765110"/>
                </a:moveTo>
                <a:lnTo>
                  <a:pt x="1772817" y="597159"/>
                </a:lnTo>
                <a:cubicBezTo>
                  <a:pt x="2282891" y="544285"/>
                  <a:pt x="2705878" y="500743"/>
                  <a:pt x="3060441" y="447869"/>
                </a:cubicBezTo>
                <a:cubicBezTo>
                  <a:pt x="3415004" y="394995"/>
                  <a:pt x="3579845" y="354563"/>
                  <a:pt x="3900196" y="279918"/>
                </a:cubicBezTo>
                <a:cubicBezTo>
                  <a:pt x="4220547" y="205273"/>
                  <a:pt x="4814596" y="59094"/>
                  <a:pt x="4982547" y="0"/>
                </a:cubicBezTo>
              </a:path>
            </a:pathLst>
          </a:cu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3" name="52 CuadroTexto"/>
          <p:cNvSpPr txBox="1"/>
          <p:nvPr/>
        </p:nvSpPr>
        <p:spPr>
          <a:xfrm>
            <a:off x="3955693" y="6074132"/>
            <a:ext cx="1308371" cy="523220"/>
          </a:xfrm>
          <a:prstGeom prst="rect">
            <a:avLst/>
          </a:prstGeom>
          <a:noFill/>
        </p:spPr>
        <p:txBody>
          <a:bodyPr wrap="none" rtlCol="0">
            <a:spAutoFit/>
          </a:bodyPr>
          <a:lstStyle/>
          <a:p>
            <a:r>
              <a:rPr lang="es-PE" sz="2800" b="1" dirty="0" smtClean="0"/>
              <a:t>Tiempo</a:t>
            </a:r>
            <a:endParaRPr lang="es-PE" sz="2800" b="1" dirty="0"/>
          </a:p>
        </p:txBody>
      </p:sp>
      <p:sp>
        <p:nvSpPr>
          <p:cNvPr id="57" name="56 Forma libre"/>
          <p:cNvSpPr/>
          <p:nvPr/>
        </p:nvSpPr>
        <p:spPr>
          <a:xfrm>
            <a:off x="2256667" y="1405086"/>
            <a:ext cx="5099716" cy="2559183"/>
          </a:xfrm>
          <a:custGeom>
            <a:avLst/>
            <a:gdLst>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454434 w 4676503"/>
              <a:gd name="connsiteY6" fmla="*/ 1672046 h 2129246"/>
              <a:gd name="connsiteX7" fmla="*/ 4676503 w 4676503"/>
              <a:gd name="connsiteY7" fmla="*/ 2129246 h 2129246"/>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585063 w 4676503"/>
              <a:gd name="connsiteY6" fmla="*/ 1815737 h 2129246"/>
              <a:gd name="connsiteX7" fmla="*/ 4676503 w 4676503"/>
              <a:gd name="connsiteY7" fmla="*/ 2129246 h 2129246"/>
              <a:gd name="connsiteX0" fmla="*/ 0 w 4859383"/>
              <a:gd name="connsiteY0" fmla="*/ 0 h 2272937"/>
              <a:gd name="connsiteX1" fmla="*/ 1018903 w 4859383"/>
              <a:gd name="connsiteY1" fmla="*/ 104503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64008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70663 w 4859383"/>
              <a:gd name="connsiteY4" fmla="*/ 901337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07623"/>
              <a:gd name="connsiteX1" fmla="*/ 992777 w 4859383"/>
              <a:gd name="connsiteY1" fmla="*/ 156754 h 2207623"/>
              <a:gd name="connsiteX2" fmla="*/ 2286001 w 4859383"/>
              <a:gd name="connsiteY2" fmla="*/ 431075 h 2207623"/>
              <a:gd name="connsiteX3" fmla="*/ 3135086 w 4859383"/>
              <a:gd name="connsiteY3" fmla="*/ 640080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431075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326572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19330 h 2226953"/>
              <a:gd name="connsiteX1" fmla="*/ 1136468 w 4859383"/>
              <a:gd name="connsiteY1" fmla="*/ 19330 h 2226953"/>
              <a:gd name="connsiteX2" fmla="*/ 2286001 w 4859383"/>
              <a:gd name="connsiteY2" fmla="*/ 345902 h 2226953"/>
              <a:gd name="connsiteX3" fmla="*/ 3161212 w 4859383"/>
              <a:gd name="connsiteY3" fmla="*/ 633285 h 2226953"/>
              <a:gd name="connsiteX4" fmla="*/ 3670663 w 4859383"/>
              <a:gd name="connsiteY4" fmla="*/ 855353 h 2226953"/>
              <a:gd name="connsiteX5" fmla="*/ 4101737 w 4859383"/>
              <a:gd name="connsiteY5" fmla="*/ 1168862 h 2226953"/>
              <a:gd name="connsiteX6" fmla="*/ 4585063 w 4859383"/>
              <a:gd name="connsiteY6" fmla="*/ 1769753 h 2226953"/>
              <a:gd name="connsiteX7" fmla="*/ 4859383 w 4859383"/>
              <a:gd name="connsiteY7" fmla="*/ 2226953 h 2226953"/>
              <a:gd name="connsiteX0" fmla="*/ 0 w 4833258"/>
              <a:gd name="connsiteY0" fmla="*/ 0 h 2495005"/>
              <a:gd name="connsiteX1" fmla="*/ 1110343 w 4833258"/>
              <a:gd name="connsiteY1" fmla="*/ 287382 h 2495005"/>
              <a:gd name="connsiteX2" fmla="*/ 2259876 w 4833258"/>
              <a:gd name="connsiteY2" fmla="*/ 613954 h 2495005"/>
              <a:gd name="connsiteX3" fmla="*/ 3135087 w 4833258"/>
              <a:gd name="connsiteY3" fmla="*/ 901337 h 2495005"/>
              <a:gd name="connsiteX4" fmla="*/ 3644538 w 4833258"/>
              <a:gd name="connsiteY4" fmla="*/ 1123405 h 2495005"/>
              <a:gd name="connsiteX5" fmla="*/ 4075612 w 4833258"/>
              <a:gd name="connsiteY5" fmla="*/ 1436914 h 2495005"/>
              <a:gd name="connsiteX6" fmla="*/ 4558938 w 4833258"/>
              <a:gd name="connsiteY6" fmla="*/ 2037805 h 2495005"/>
              <a:gd name="connsiteX7" fmla="*/ 4833258 w 4833258"/>
              <a:gd name="connsiteY7" fmla="*/ 2495005 h 2495005"/>
              <a:gd name="connsiteX0" fmla="*/ 0 w 4833258"/>
              <a:gd name="connsiteY0" fmla="*/ 0 h 2442754"/>
              <a:gd name="connsiteX1" fmla="*/ 1110343 w 4833258"/>
              <a:gd name="connsiteY1" fmla="*/ 235131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72939 w 4833258"/>
              <a:gd name="connsiteY2" fmla="*/ 522514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65927 w 4833258"/>
              <a:gd name="connsiteY4" fmla="*/ 105511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7 w 4833258"/>
              <a:gd name="connsiteY4" fmla="*/ 107650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940205"/>
              <a:gd name="connsiteY0" fmla="*/ 0 h 2383933"/>
              <a:gd name="connsiteX1" fmla="*/ 1256478 w 4940205"/>
              <a:gd name="connsiteY1" fmla="*/ 110996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40205"/>
              <a:gd name="connsiteY0" fmla="*/ 0 h 2383933"/>
              <a:gd name="connsiteX1" fmla="*/ 1176267 w 4940205"/>
              <a:gd name="connsiteY1" fmla="*/ 46827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24163"/>
              <a:gd name="connsiteY0" fmla="*/ 0 h 2426712"/>
              <a:gd name="connsiteX1" fmla="*/ 1160225 w 4924163"/>
              <a:gd name="connsiteY1" fmla="*/ 89606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24163"/>
              <a:gd name="connsiteY0" fmla="*/ 0 h 2426712"/>
              <a:gd name="connsiteX1" fmla="*/ 1165572 w 4924163"/>
              <a:gd name="connsiteY1" fmla="*/ 127038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692046 w 4966366"/>
              <a:gd name="connsiteY6" fmla="*/ 2025783 h 2482983"/>
              <a:gd name="connsiteX7" fmla="*/ 4966366 w 4966366"/>
              <a:gd name="connsiteY7" fmla="*/ 2482983 h 2482983"/>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739671 w 4966366"/>
              <a:gd name="connsiteY6" fmla="*/ 1997208 h 2482983"/>
              <a:gd name="connsiteX7" fmla="*/ 4966366 w 4966366"/>
              <a:gd name="connsiteY7" fmla="*/ 2482983 h 2482983"/>
              <a:gd name="connsiteX0" fmla="*/ 0 w 5023289"/>
              <a:gd name="connsiteY0" fmla="*/ 0 h 2482983"/>
              <a:gd name="connsiteX1" fmla="*/ 1207775 w 5023289"/>
              <a:gd name="connsiteY1" fmla="*/ 183309 h 2482983"/>
              <a:gd name="connsiteX2" fmla="*/ 2422089 w 5023289"/>
              <a:gd name="connsiteY2" fmla="*/ 546701 h 2482983"/>
              <a:gd name="connsiteX3" fmla="*/ 3294932 w 5023289"/>
              <a:gd name="connsiteY3" fmla="*/ 883967 h 2482983"/>
              <a:gd name="connsiteX4" fmla="*/ 3777645 w 5023289"/>
              <a:gd name="connsiteY4" fmla="*/ 1116731 h 2482983"/>
              <a:gd name="connsiteX5" fmla="*/ 4208720 w 5023289"/>
              <a:gd name="connsiteY5" fmla="*/ 1424892 h 2482983"/>
              <a:gd name="connsiteX6" fmla="*/ 4739671 w 5023289"/>
              <a:gd name="connsiteY6" fmla="*/ 1997208 h 2482983"/>
              <a:gd name="connsiteX7" fmla="*/ 5014016 w 5023289"/>
              <a:gd name="connsiteY7" fmla="*/ 2389644 h 2482983"/>
              <a:gd name="connsiteX8" fmla="*/ 4966366 w 5023289"/>
              <a:gd name="connsiteY8" fmla="*/ 2482983 h 2482983"/>
              <a:gd name="connsiteX0" fmla="*/ 0 w 5080666"/>
              <a:gd name="connsiteY0" fmla="*/ 0 h 2530608"/>
              <a:gd name="connsiteX1" fmla="*/ 1207775 w 5080666"/>
              <a:gd name="connsiteY1" fmla="*/ 183309 h 2530608"/>
              <a:gd name="connsiteX2" fmla="*/ 2422089 w 5080666"/>
              <a:gd name="connsiteY2" fmla="*/ 546701 h 2530608"/>
              <a:gd name="connsiteX3" fmla="*/ 3294932 w 5080666"/>
              <a:gd name="connsiteY3" fmla="*/ 883967 h 2530608"/>
              <a:gd name="connsiteX4" fmla="*/ 3777645 w 5080666"/>
              <a:gd name="connsiteY4" fmla="*/ 1116731 h 2530608"/>
              <a:gd name="connsiteX5" fmla="*/ 4208720 w 5080666"/>
              <a:gd name="connsiteY5" fmla="*/ 1424892 h 2530608"/>
              <a:gd name="connsiteX6" fmla="*/ 4739671 w 5080666"/>
              <a:gd name="connsiteY6" fmla="*/ 1997208 h 2530608"/>
              <a:gd name="connsiteX7" fmla="*/ 5014016 w 5080666"/>
              <a:gd name="connsiteY7" fmla="*/ 2389644 h 2530608"/>
              <a:gd name="connsiteX8" fmla="*/ 5080666 w 5080666"/>
              <a:gd name="connsiteY8" fmla="*/ 2530608 h 253060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5014016 w 5099716"/>
              <a:gd name="connsiteY7" fmla="*/ 2389644 h 2549658"/>
              <a:gd name="connsiteX8" fmla="*/ 5099716 w 5099716"/>
              <a:gd name="connsiteY8" fmla="*/ 2549658 h 254965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4956866 w 5099716"/>
              <a:gd name="connsiteY7" fmla="*/ 2275344 h 2549658"/>
              <a:gd name="connsiteX8" fmla="*/ 5099716 w 5099716"/>
              <a:gd name="connsiteY8" fmla="*/ 2549658 h 2549658"/>
              <a:gd name="connsiteX0" fmla="*/ 0 w 5147341"/>
              <a:gd name="connsiteY0" fmla="*/ 0 h 2540133"/>
              <a:gd name="connsiteX1" fmla="*/ 1207775 w 5147341"/>
              <a:gd name="connsiteY1" fmla="*/ 183309 h 2540133"/>
              <a:gd name="connsiteX2" fmla="*/ 2422089 w 5147341"/>
              <a:gd name="connsiteY2" fmla="*/ 546701 h 2540133"/>
              <a:gd name="connsiteX3" fmla="*/ 3294932 w 5147341"/>
              <a:gd name="connsiteY3" fmla="*/ 883967 h 2540133"/>
              <a:gd name="connsiteX4" fmla="*/ 3777645 w 5147341"/>
              <a:gd name="connsiteY4" fmla="*/ 1116731 h 2540133"/>
              <a:gd name="connsiteX5" fmla="*/ 4208720 w 5147341"/>
              <a:gd name="connsiteY5" fmla="*/ 1424892 h 2540133"/>
              <a:gd name="connsiteX6" fmla="*/ 4739671 w 5147341"/>
              <a:gd name="connsiteY6" fmla="*/ 1997208 h 2540133"/>
              <a:gd name="connsiteX7" fmla="*/ 4956866 w 5147341"/>
              <a:gd name="connsiteY7" fmla="*/ 2275344 h 2540133"/>
              <a:gd name="connsiteX8" fmla="*/ 5147341 w 5147341"/>
              <a:gd name="connsiteY8" fmla="*/ 2540133 h 254013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56866 w 5099716"/>
              <a:gd name="connsiteY7" fmla="*/ 2275344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20621 w 5099716"/>
              <a:gd name="connsiteY6" fmla="*/ 189243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01571 w 5099716"/>
              <a:gd name="connsiteY6" fmla="*/ 1901958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37295 w 5099716"/>
              <a:gd name="connsiteY5" fmla="*/ 1415367 h 2559183"/>
              <a:gd name="connsiteX6" fmla="*/ 4701571 w 5099716"/>
              <a:gd name="connsiteY6" fmla="*/ 1901958 h 2559183"/>
              <a:gd name="connsiteX7" fmla="*/ 4966391 w 5099716"/>
              <a:gd name="connsiteY7" fmla="*/ 2284869 h 2559183"/>
              <a:gd name="connsiteX8" fmla="*/ 5099716 w 5099716"/>
              <a:gd name="connsiteY8" fmla="*/ 2559183 h 255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9716" h="2559183">
                <a:moveTo>
                  <a:pt x="0" y="0"/>
                </a:moveTo>
                <a:cubicBezTo>
                  <a:pt x="316774" y="26126"/>
                  <a:pt x="804094" y="92192"/>
                  <a:pt x="1207775" y="183309"/>
                </a:cubicBezTo>
                <a:cubicBezTo>
                  <a:pt x="1611456" y="274426"/>
                  <a:pt x="2074230" y="429925"/>
                  <a:pt x="2422089" y="546701"/>
                </a:cubicBezTo>
                <a:cubicBezTo>
                  <a:pt x="2769948" y="663477"/>
                  <a:pt x="3069006" y="788962"/>
                  <a:pt x="3294932" y="883967"/>
                </a:cubicBezTo>
                <a:cubicBezTo>
                  <a:pt x="3520858" y="978972"/>
                  <a:pt x="3620585" y="1028164"/>
                  <a:pt x="3777645" y="1116731"/>
                </a:cubicBezTo>
                <a:cubicBezTo>
                  <a:pt x="3934705" y="1205298"/>
                  <a:pt x="4083307" y="1284496"/>
                  <a:pt x="4237295" y="1415367"/>
                </a:cubicBezTo>
                <a:cubicBezTo>
                  <a:pt x="4391283" y="1546238"/>
                  <a:pt x="4580055" y="1757041"/>
                  <a:pt x="4701571" y="1901958"/>
                </a:cubicBezTo>
                <a:cubicBezTo>
                  <a:pt x="4823087" y="2046875"/>
                  <a:pt x="4928609" y="2203907"/>
                  <a:pt x="4966391" y="2284869"/>
                </a:cubicBezTo>
                <a:cubicBezTo>
                  <a:pt x="5004173" y="2365831"/>
                  <a:pt x="5094958" y="2551564"/>
                  <a:pt x="5099716" y="25591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8" name="57 CuadroTexto"/>
          <p:cNvSpPr txBox="1"/>
          <p:nvPr/>
        </p:nvSpPr>
        <p:spPr>
          <a:xfrm>
            <a:off x="4054680" y="1112857"/>
            <a:ext cx="2232248" cy="830997"/>
          </a:xfrm>
          <a:prstGeom prst="rect">
            <a:avLst/>
          </a:prstGeom>
          <a:noFill/>
        </p:spPr>
        <p:txBody>
          <a:bodyPr wrap="square" rtlCol="0">
            <a:spAutoFit/>
          </a:bodyPr>
          <a:lstStyle/>
          <a:p>
            <a:pPr algn="ctr"/>
            <a:r>
              <a:rPr lang="es-PE" sz="2400" b="1" dirty="0" smtClean="0">
                <a:solidFill>
                  <a:srgbClr val="FF0000"/>
                </a:solidFill>
              </a:rPr>
              <a:t>Respuesta al Cliente</a:t>
            </a:r>
            <a:endParaRPr lang="es-PE" sz="2400" b="1" dirty="0">
              <a:solidFill>
                <a:srgbClr val="FF0000"/>
              </a:solidFill>
            </a:endParaRPr>
          </a:p>
        </p:txBody>
      </p:sp>
      <p:sp>
        <p:nvSpPr>
          <p:cNvPr id="59" name="58 CuadroTexto"/>
          <p:cNvSpPr txBox="1"/>
          <p:nvPr/>
        </p:nvSpPr>
        <p:spPr>
          <a:xfrm>
            <a:off x="1422903" y="2087870"/>
            <a:ext cx="615553" cy="3524298"/>
          </a:xfrm>
          <a:prstGeom prst="rect">
            <a:avLst/>
          </a:prstGeom>
          <a:noFill/>
        </p:spPr>
        <p:txBody>
          <a:bodyPr vert="vert270" wrap="none" rtlCol="0">
            <a:spAutoFit/>
          </a:bodyPr>
          <a:lstStyle/>
          <a:p>
            <a:r>
              <a:rPr lang="es-PE" sz="2800" b="1" dirty="0" smtClean="0"/>
              <a:t>Costo del cambio (</a:t>
            </a:r>
            <a:r>
              <a:rPr lang="es-PE" sz="2800" b="1" dirty="0" err="1" smtClean="0"/>
              <a:t>CoC</a:t>
            </a:r>
            <a:r>
              <a:rPr lang="es-PE" sz="2800" b="1" dirty="0" smtClean="0"/>
              <a:t>)</a:t>
            </a:r>
            <a:endParaRPr lang="es-PE" sz="2800" b="1" dirty="0"/>
          </a:p>
        </p:txBody>
      </p:sp>
      <p:sp>
        <p:nvSpPr>
          <p:cNvPr id="60" name="59 CuadroTexto"/>
          <p:cNvSpPr txBox="1"/>
          <p:nvPr/>
        </p:nvSpPr>
        <p:spPr>
          <a:xfrm>
            <a:off x="4572000" y="3066365"/>
            <a:ext cx="1559102"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Actual</a:t>
            </a:r>
            <a:endParaRPr lang="es-PE" sz="2400" b="1" dirty="0">
              <a:solidFill>
                <a:srgbClr val="FFC000"/>
              </a:solidFill>
            </a:endParaRPr>
          </a:p>
        </p:txBody>
      </p:sp>
      <p:sp>
        <p:nvSpPr>
          <p:cNvPr id="61" name="60 CuadroTexto"/>
          <p:cNvSpPr txBox="1"/>
          <p:nvPr/>
        </p:nvSpPr>
        <p:spPr>
          <a:xfrm>
            <a:off x="5903883" y="5370621"/>
            <a:ext cx="1764461"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Óptimo</a:t>
            </a:r>
            <a:endParaRPr lang="es-PE" sz="2400" b="1" dirty="0">
              <a:solidFill>
                <a:srgbClr val="FFC000"/>
              </a:solidFill>
            </a:endParaRPr>
          </a:p>
        </p:txBody>
      </p:sp>
      <p:sp>
        <p:nvSpPr>
          <p:cNvPr id="63" name="1 Título"/>
          <p:cNvSpPr>
            <a:spLocks noGrp="1"/>
          </p:cNvSpPr>
          <p:nvPr>
            <p:ph type="title"/>
          </p:nvPr>
        </p:nvSpPr>
        <p:spPr>
          <a:xfrm>
            <a:off x="457200" y="195573"/>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009A46"/>
                </a:solidFill>
              </a:rPr>
              <a:t>Curva de la </a:t>
            </a:r>
            <a:r>
              <a:rPr lang="es-PE" dirty="0" smtClean="0">
                <a:solidFill>
                  <a:srgbClr val="009A46"/>
                </a:solidFill>
              </a:rPr>
              <a:t>Deuda </a:t>
            </a:r>
            <a:r>
              <a:rPr lang="es-PE" dirty="0">
                <a:solidFill>
                  <a:srgbClr val="009A46"/>
                </a:solidFill>
              </a:rPr>
              <a:t>Técnica</a:t>
            </a:r>
            <a:endParaRPr lang="es-ES" dirty="0">
              <a:solidFill>
                <a:srgbClr val="009A46"/>
              </a:solidFill>
            </a:endParaRPr>
          </a:p>
        </p:txBody>
      </p:sp>
      <p:cxnSp>
        <p:nvCxnSpPr>
          <p:cNvPr id="65" name="64 Conector recto de flecha"/>
          <p:cNvCxnSpPr/>
          <p:nvPr/>
        </p:nvCxnSpPr>
        <p:spPr>
          <a:xfrm flipV="1">
            <a:off x="6334698" y="3249525"/>
            <a:ext cx="0" cy="1920130"/>
          </a:xfrm>
          <a:prstGeom prst="straightConnector1">
            <a:avLst/>
          </a:prstGeom>
          <a:ln w="38100">
            <a:solidFill>
              <a:schemeClr val="accent5">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6300192" y="4005064"/>
            <a:ext cx="2029488" cy="461665"/>
          </a:xfrm>
          <a:prstGeom prst="rect">
            <a:avLst/>
          </a:prstGeom>
          <a:noFill/>
        </p:spPr>
        <p:txBody>
          <a:bodyPr wrap="square" rtlCol="0">
            <a:spAutoFit/>
          </a:bodyPr>
          <a:lstStyle/>
          <a:p>
            <a:pPr algn="ctr"/>
            <a:r>
              <a:rPr lang="es-PE" sz="2400" b="1" dirty="0" smtClean="0">
                <a:solidFill>
                  <a:schemeClr val="accent5">
                    <a:lumMod val="75000"/>
                  </a:schemeClr>
                </a:solidFill>
              </a:rPr>
              <a:t>Deuda Técnica</a:t>
            </a:r>
            <a:endParaRPr lang="es-PE" sz="2400" b="1" dirty="0">
              <a:solidFill>
                <a:schemeClr val="accent5">
                  <a:lumMod val="75000"/>
                </a:schemeClr>
              </a:solidFill>
            </a:endParaRPr>
          </a:p>
        </p:txBody>
      </p:sp>
    </p:spTree>
    <p:extLst>
      <p:ext uri="{BB962C8B-B14F-4D97-AF65-F5344CB8AC3E}">
        <p14:creationId xmlns:p14="http://schemas.microsoft.com/office/powerpoint/2010/main" val="283868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P spid="61" grpId="0"/>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362854753"/>
              </p:ext>
            </p:extLst>
          </p:nvPr>
        </p:nvGraphicFramePr>
        <p:xfrm>
          <a:off x="1332000" y="260647"/>
          <a:ext cx="6480000" cy="53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1 Título"/>
          <p:cNvSpPr>
            <a:spLocks noGrp="1"/>
          </p:cNvSpPr>
          <p:nvPr>
            <p:ph type="title"/>
          </p:nvPr>
        </p:nvSpPr>
        <p:spPr>
          <a:xfrm>
            <a:off x="457200" y="570709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sz="2800" dirty="0"/>
              <a:t>La deuda técnica no es como </a:t>
            </a:r>
            <a:r>
              <a:rPr lang="es-PE" sz="2800" dirty="0" smtClean="0"/>
              <a:t>una </a:t>
            </a:r>
            <a:r>
              <a:rPr lang="es-PE" sz="2800" dirty="0"/>
              <a:t>deuda con el banco. </a:t>
            </a:r>
            <a:r>
              <a:rPr lang="es-PE" sz="2800" dirty="0" smtClean="0"/>
              <a:t/>
            </a:r>
            <a:br>
              <a:rPr lang="es-PE" sz="2800" dirty="0" smtClean="0"/>
            </a:br>
            <a:r>
              <a:rPr lang="es-PE" sz="2800" dirty="0" smtClean="0"/>
              <a:t>"Es una </a:t>
            </a:r>
            <a:r>
              <a:rPr lang="es-PE" sz="2800" dirty="0"/>
              <a:t>deuda con la </a:t>
            </a:r>
            <a:r>
              <a:rPr lang="es-PE" sz="2800" dirty="0" smtClean="0"/>
              <a:t>mafia".</a:t>
            </a:r>
            <a:endParaRPr lang="es-ES" sz="2800" dirty="0"/>
          </a:p>
        </p:txBody>
      </p:sp>
    </p:spTree>
    <p:extLst>
      <p:ext uri="{BB962C8B-B14F-4D97-AF65-F5344CB8AC3E}">
        <p14:creationId xmlns:p14="http://schemas.microsoft.com/office/powerpoint/2010/main" val="2872199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34210</TotalTime>
  <Words>2354</Words>
  <Application>Microsoft Office PowerPoint</Application>
  <PresentationFormat>Presentación en pantalla (4:3)</PresentationFormat>
  <Paragraphs>353</Paragraphs>
  <Slides>64</Slides>
  <Notes>40</Notes>
  <HiddenSlides>3</HiddenSlides>
  <MMClips>0</MMClips>
  <ScaleCrop>false</ScaleCrop>
  <HeadingPairs>
    <vt:vector size="4" baseType="variant">
      <vt:variant>
        <vt:lpstr>Tema</vt:lpstr>
      </vt:variant>
      <vt:variant>
        <vt:i4>1</vt:i4>
      </vt:variant>
      <vt:variant>
        <vt:lpstr>Títulos de diapositiva</vt:lpstr>
      </vt:variant>
      <vt:variant>
        <vt:i4>64</vt:i4>
      </vt:variant>
    </vt:vector>
  </HeadingPairs>
  <TitlesOfParts>
    <vt:vector size="65" baseType="lpstr">
      <vt:lpstr>BlackTheme</vt:lpstr>
      <vt:lpstr>Licencia de Uso</vt:lpstr>
      <vt:lpstr>Technical Debt</vt:lpstr>
      <vt:lpstr>Ejercicio  Entender la Deuda Técnica.</vt:lpstr>
      <vt:lpstr>Technical Debt</vt:lpstr>
      <vt:lpstr>Problemas de la Deuda Técnica</vt:lpstr>
      <vt:lpstr>Problemas de la Deuda Técnica</vt:lpstr>
      <vt:lpstr>Enfrenta la Cruda Realidad "Te va a Suceder"</vt:lpstr>
      <vt:lpstr>Curva de la Deuda Técnica</vt:lpstr>
      <vt:lpstr>La deuda técnica no es como una deuda con el banco.  "Es una deuda con la mafia".</vt:lpstr>
      <vt:lpstr>¿Por qué esta metáfora es particularmente importante?</vt:lpstr>
      <vt:lpstr>Mantén la Deuda Técnica  Bajo Control</vt:lpstr>
      <vt:lpstr>Code Smells</vt:lpstr>
      <vt:lpstr>Presentación de PowerPoint</vt:lpstr>
      <vt:lpstr>Code Smells</vt:lpstr>
      <vt:lpstr>Presentación de PowerPoint</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Ejercicio  Aprender y reconocer Code Smells dentro del código</vt:lpstr>
      <vt:lpstr>Duplicated Code</vt:lpstr>
      <vt:lpstr>Switch Statements</vt:lpstr>
      <vt:lpstr>Long Parameter List</vt:lpstr>
      <vt:lpstr>Lazy Class</vt:lpstr>
      <vt:lpstr>Data Clumps</vt:lpstr>
      <vt:lpstr>Shotgun Surgery</vt:lpstr>
      <vt:lpstr>Primitive Obsession</vt:lpstr>
      <vt:lpstr>Feature Envy</vt:lpstr>
      <vt:lpstr>Divergent Change</vt:lpstr>
      <vt:lpstr>Refused Bequest</vt:lpstr>
      <vt:lpstr>Long Method</vt:lpstr>
      <vt:lpstr>Indecent Exposure</vt:lpstr>
      <vt:lpstr>Speculative Generality</vt:lpstr>
      <vt:lpstr>Dead Code</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Refactoring</vt:lpstr>
      <vt:lpstr>Presentación de PowerPoint</vt:lpstr>
      <vt:lpstr>¿Qué es Refactoring ?</vt:lpstr>
      <vt:lpstr>¿Qué es Refactoring ?</vt:lpstr>
      <vt:lpstr>¿Por qué es importante? Por qué necesito arreglar algo si no está roto</vt:lpstr>
      <vt:lpstr>Beneficios del Refactoring</vt:lpstr>
      <vt:lpstr>Presentación de PowerPoint</vt:lpstr>
      <vt:lpstr>Ejercicio  Identificando Refactorings dentro del código.</vt:lpstr>
      <vt:lpstr>Presentación de PowerPoint</vt:lpstr>
      <vt:lpstr>¿Cómo refactorizar?</vt:lpstr>
      <vt:lpstr>¿Cómo refactorizar?</vt:lpstr>
      <vt:lpstr>¿Cómo refactorizar?</vt:lpstr>
      <vt:lpstr>Ejercicio  Aprender a aplicar Refactorings de Forma Manual</vt:lpstr>
      <vt:lpstr>Herramientas Refactoring</vt:lpstr>
      <vt:lpstr>Ejercicio  Aprendiendo a usar las Herramientas de Refactoring</vt:lpstr>
      <vt:lpstr>Ejercicio  Aprendiendo a aplicar Refactoring de manera Efectiva y Eficiente.</vt:lpstr>
      <vt:lpstr>Presentación de PowerPoint</vt:lpstr>
      <vt:lpstr>Ejercicio  Aprendiendo a aplicar Refactoring de manera Efectiva y Eficiente.</vt:lpstr>
      <vt:lpstr>Refactoring Patterns</vt:lpstr>
      <vt:lpstr>Narrowed Change</vt:lpstr>
      <vt:lpstr>Parallel Change</vt:lpstr>
      <vt:lpstr>Ejercicio  Aprendiendo Refactoring Patterns</vt:lpstr>
      <vt:lpstr>Unified Methods</vt:lpstr>
      <vt:lpstr>Ejercicio  Aprendiendo Refactoring Patterns</vt:lpstr>
      <vt:lpstr>Conclusiones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Snahider</cp:lastModifiedBy>
  <cp:revision>891</cp:revision>
  <dcterms:created xsi:type="dcterms:W3CDTF">2010-05-16T05:09:58Z</dcterms:created>
  <dcterms:modified xsi:type="dcterms:W3CDTF">2013-06-13T10:15:45Z</dcterms:modified>
</cp:coreProperties>
</file>