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1" r:id="rId6"/>
    <p:sldId id="262" r:id="rId7"/>
    <p:sldId id="263" r:id="rId8"/>
    <p:sldId id="266" r:id="rId9"/>
    <p:sldId id="268" r:id="rId10"/>
    <p:sldId id="269" r:id="rId11"/>
    <p:sldId id="267" r:id="rId1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6600"/>
    <a:srgbClr val="008000"/>
    <a:srgbClr val="245794"/>
    <a:srgbClr val="F94C07"/>
    <a:srgbClr val="FF3300"/>
    <a:srgbClr val="275EA1"/>
    <a:srgbClr val="FA3A06"/>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9" autoAdjust="0"/>
  </p:normalViewPr>
  <p:slideViewPr>
    <p:cSldViewPr>
      <p:cViewPr varScale="1">
        <p:scale>
          <a:sx n="88" d="100"/>
          <a:sy n="88" d="100"/>
        </p:scale>
        <p:origin x="-2128"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9D31D-A4A7-4388-8D6E-2035DF7AF6AE}" type="datetimeFigureOut">
              <a:rPr lang="es-PE" smtClean="0"/>
              <a:t>8/13/17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D0504E-A398-466F-BEA7-CB196C14635F}" type="slidenum">
              <a:rPr lang="es-PE" smtClean="0"/>
              <a:t>‹#›</a:t>
            </a:fld>
            <a:endParaRPr lang="es-PE"/>
          </a:p>
        </p:txBody>
      </p:sp>
    </p:spTree>
    <p:extLst>
      <p:ext uri="{BB962C8B-B14F-4D97-AF65-F5344CB8AC3E}">
        <p14:creationId xmlns:p14="http://schemas.microsoft.com/office/powerpoint/2010/main" val="195469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a:t>
            </a:fld>
            <a:endParaRPr lang="es-PE"/>
          </a:p>
        </p:txBody>
      </p:sp>
    </p:spTree>
    <p:extLst>
      <p:ext uri="{BB962C8B-B14F-4D97-AF65-F5344CB8AC3E}">
        <p14:creationId xmlns:p14="http://schemas.microsoft.com/office/powerpoint/2010/main" val="414326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For example you could</a:t>
            </a:r>
          </a:p>
          <a:p>
            <a:r>
              <a:rPr lang="en-US" dirty="0" smtClean="0"/>
              <a:t>ask each person to first write down something they learnt, something that surprised them and</a:t>
            </a:r>
          </a:p>
          <a:p>
            <a:r>
              <a:rPr lang="en-US" dirty="0" smtClean="0"/>
              <a:t>something they still don’t understand, then go around each person asking them to share. </a:t>
            </a:r>
          </a:p>
          <a:p>
            <a:endParaRPr lang="en-US" dirty="0" smtClean="0"/>
          </a:p>
          <a:p>
            <a:pPr marL="171450" indent="-171450">
              <a:buFontTx/>
              <a:buChar char="-"/>
            </a:pPr>
            <a:r>
              <a:rPr lang="en-US" dirty="0" smtClean="0"/>
              <a:t>What surprised you</a:t>
            </a:r>
          </a:p>
          <a:p>
            <a:pPr marL="171450" indent="-171450">
              <a:buFontTx/>
              <a:buChar char="-"/>
            </a:pPr>
            <a:r>
              <a:rPr lang="en-US" dirty="0" smtClean="0"/>
              <a:t>What</a:t>
            </a:r>
            <a:r>
              <a:rPr lang="en-US" baseline="0" dirty="0" smtClean="0"/>
              <a:t> did you learn</a:t>
            </a:r>
          </a:p>
          <a:p>
            <a:pPr marL="171450" indent="-171450">
              <a:buFontTx/>
              <a:buChar char="-"/>
            </a:pPr>
            <a:r>
              <a:rPr lang="en-US" baseline="0" dirty="0" smtClean="0"/>
              <a:t>What do you want to achieve.</a:t>
            </a:r>
          </a:p>
          <a:p>
            <a:pPr marL="171450" indent="-171450">
              <a:buFontTx/>
              <a:buChar char="-"/>
            </a:pPr>
            <a:endParaRPr lang="en-US" baseline="0" dirty="0" smtClean="0"/>
          </a:p>
          <a:p>
            <a:pPr marL="0" indent="0">
              <a:buFontTx/>
              <a:buNone/>
            </a:pPr>
            <a:r>
              <a:rPr lang="en-US" baseline="0" dirty="0" smtClean="0"/>
              <a:t>• “What have we learned?”: Reﬂecting and discussing</a:t>
            </a:r>
          </a:p>
          <a:p>
            <a:pPr marL="0" indent="0">
              <a:buFontTx/>
              <a:buNone/>
            </a:pPr>
            <a:r>
              <a:rPr lang="en-US" baseline="0" dirty="0" smtClean="0"/>
              <a:t>what was learned is an effective way to make learning</a:t>
            </a:r>
          </a:p>
          <a:p>
            <a:pPr marL="0" indent="0">
              <a:buFontTx/>
              <a:buNone/>
            </a:pPr>
            <a:r>
              <a:rPr lang="en-US" baseline="0" dirty="0" smtClean="0"/>
              <a:t>an active process and to verify that the session met its</a:t>
            </a:r>
          </a:p>
          <a:p>
            <a:pPr marL="0" indent="0">
              <a:buFontTx/>
              <a:buNone/>
            </a:pPr>
            <a:r>
              <a:rPr lang="en-US" baseline="0" dirty="0" smtClean="0"/>
              <a:t>goals.</a:t>
            </a:r>
          </a:p>
          <a:p>
            <a:pPr marL="0" indent="0">
              <a:buFontTx/>
              <a:buNone/>
            </a:pPr>
            <a:r>
              <a:rPr lang="en-US" baseline="0" dirty="0" smtClean="0"/>
              <a:t>• “What has hindered learning?”: The negative aspects of a meeting are discussed, and the main impediments are identiﬁed. The group performs a root</a:t>
            </a:r>
          </a:p>
          <a:p>
            <a:pPr marL="0" indent="0">
              <a:buFontTx/>
              <a:buNone/>
            </a:pPr>
            <a:r>
              <a:rPr lang="en-US" baseline="0" dirty="0" smtClean="0"/>
              <a:t>cause analysis and discusses how these impediments</a:t>
            </a:r>
          </a:p>
          <a:p>
            <a:pPr marL="0" indent="0">
              <a:buFontTx/>
              <a:buNone/>
            </a:pPr>
            <a:r>
              <a:rPr lang="en-US" baseline="0" dirty="0" smtClean="0"/>
              <a:t>could be eliminated, coming up with a series of action</a:t>
            </a:r>
          </a:p>
          <a:p>
            <a:pPr marL="0" indent="0">
              <a:buFontTx/>
              <a:buNone/>
            </a:pPr>
            <a:r>
              <a:rPr lang="en-US" baseline="0" dirty="0" smtClean="0"/>
              <a:t>items. People take responsibility to handle each action</a:t>
            </a:r>
          </a:p>
          <a:p>
            <a:pPr marL="0" indent="0">
              <a:buFontTx/>
              <a:buNone/>
            </a:pPr>
            <a:r>
              <a:rPr lang="en-US" baseline="0" dirty="0" smtClean="0"/>
              <a:t>item for the next meeting, the results are recorded for</a:t>
            </a:r>
          </a:p>
          <a:p>
            <a:pPr marL="0" indent="0">
              <a:buFontTx/>
              <a:buNone/>
            </a:pPr>
            <a:r>
              <a:rPr lang="en-US" baseline="0" dirty="0" smtClean="0"/>
              <a:t>future reﬂection, and the effects of the change are reevaluated in the next retrospective.</a:t>
            </a:r>
          </a:p>
          <a:p>
            <a:pPr marL="0" indent="0">
              <a:buFontTx/>
              <a:buNone/>
            </a:pPr>
            <a:endParaRPr lang="en-US" baseline="0" dirty="0" smtClean="0"/>
          </a:p>
          <a:p>
            <a:pPr marL="0" indent="0">
              <a:buFontTx/>
              <a:buNone/>
            </a:pPr>
            <a:r>
              <a:rPr lang="en-US" baseline="0" dirty="0" smtClean="0"/>
              <a:t>“What went well?”</a:t>
            </a:r>
          </a:p>
          <a:p>
            <a:pPr marL="0" indent="0">
              <a:buFontTx/>
              <a:buNone/>
            </a:pPr>
            <a:r>
              <a:rPr lang="en-US" baseline="0" dirty="0" smtClean="0"/>
              <a:t>and “What could be improved?”</a:t>
            </a:r>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Dojo: "El lugar de la vía"</a:t>
            </a:r>
            <a:r>
              <a:rPr lang="es-PE" baseline="0" dirty="0" smtClean="0"/>
              <a:t> == Búsqueda de la perfección.</a:t>
            </a:r>
          </a:p>
          <a:p>
            <a:endParaRPr lang="es-PE" baseline="0" dirty="0" smtClean="0"/>
          </a:p>
          <a:p>
            <a:r>
              <a:rPr lang="es-PE" sz="1200" b="1" kern="1200" dirty="0" smtClean="0">
                <a:solidFill>
                  <a:schemeClr val="tx1"/>
                </a:solidFill>
                <a:effectLst/>
                <a:latin typeface="+mn-lt"/>
                <a:ea typeface="+mn-ea"/>
                <a:cs typeface="+mn-cs"/>
              </a:rPr>
              <a:t>¿Por qué "Dojo"?</a:t>
            </a:r>
            <a:endParaRPr lang="en-US"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Dojo es un término de origen japonés, mediante el cual se designa a los espacios destinados al aprendizaje, la meditación y la sabiduría. Quién ocupa el lugar de "guía" en un Dojo, es llamado Sensei.</a:t>
            </a:r>
            <a:endParaRPr lang="en-US"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Por ello, el significado semántico de Dojo, se refiere a la búsqueda de la perfección y de allí, es que se adopta el término de "Coding Dojo": </a:t>
            </a:r>
            <a:r>
              <a:rPr lang="es-PE" sz="1200" b="1" kern="1200" dirty="0" smtClean="0">
                <a:solidFill>
                  <a:schemeClr val="tx1"/>
                </a:solidFill>
                <a:effectLst/>
                <a:latin typeface="+mn-lt"/>
                <a:ea typeface="+mn-ea"/>
                <a:cs typeface="+mn-cs"/>
              </a:rPr>
              <a:t>el lugar donde los programadores se reúnen en búsqueda de perfeccionarse profesionalmente.</a:t>
            </a:r>
            <a:endParaRPr lang="en-US" sz="1200" kern="1200" dirty="0" smtClean="0">
              <a:solidFill>
                <a:schemeClr val="tx1"/>
              </a:solidFill>
              <a:effectLst/>
              <a:latin typeface="+mn-lt"/>
              <a:ea typeface="+mn-ea"/>
              <a:cs typeface="+mn-cs"/>
            </a:endParaRPr>
          </a:p>
          <a:p>
            <a:endParaRPr lang="es-PE" dirty="0" smtClean="0"/>
          </a:p>
          <a:p>
            <a:r>
              <a:rPr lang="es-PE" sz="1200" b="1" kern="1200" dirty="0" smtClean="0">
                <a:solidFill>
                  <a:schemeClr val="tx1"/>
                </a:solidFill>
                <a:effectLst/>
                <a:latin typeface="+mn-lt"/>
                <a:ea typeface="+mn-ea"/>
                <a:cs typeface="+mn-cs"/>
              </a:rPr>
              <a:t>Coding Dojo</a:t>
            </a:r>
            <a:endParaRPr lang="en-US"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El Coding Dojo es una reunión de desarrolladores con el objetivo de aprender, enseñar y mejorar nuevas habilidades y técnicas.</a:t>
            </a:r>
            <a:endParaRPr lang="en-US" sz="1200" kern="1200" dirty="0" smtClean="0">
              <a:solidFill>
                <a:schemeClr val="tx1"/>
              </a:solidFill>
              <a:effectLst/>
              <a:latin typeface="+mn-lt"/>
              <a:ea typeface="+mn-ea"/>
              <a:cs typeface="+mn-cs"/>
            </a:endParaRPr>
          </a:p>
          <a:p>
            <a:endParaRPr lang="es-PE" dirty="0" smtClean="0"/>
          </a:p>
          <a:p>
            <a:endParaRPr lang="es-PE" dirty="0" smtClean="0"/>
          </a:p>
          <a:p>
            <a:r>
              <a:rPr lang="es-PE" sz="1200" b="1" kern="1200" dirty="0" smtClean="0">
                <a:solidFill>
                  <a:schemeClr val="tx1"/>
                </a:solidFill>
                <a:effectLst/>
                <a:latin typeface="+mn-lt"/>
                <a:ea typeface="+mn-ea"/>
                <a:cs typeface="+mn-cs"/>
              </a:rPr>
              <a:t>¿Por qué asistir a un Coding Dojo? ¿Cuál es la finalidad?</a:t>
            </a:r>
            <a:endParaRPr lang="en-US"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Fundamentalmente entender que adquirir nuevas habilidades de programación es un proceso continuo en la que como programadores debemos estar abiertos siempre a aprender nuevas técnicas y tecnologías.</a:t>
            </a:r>
            <a:endParaRPr lang="en-US"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Para un desarrollador, participar de un Coding Dojo es una experiencia vital para su carrera. </a:t>
            </a:r>
            <a:r>
              <a:rPr lang="es-PE" sz="1200" b="1" kern="1200" dirty="0" smtClean="0">
                <a:solidFill>
                  <a:schemeClr val="tx1"/>
                </a:solidFill>
                <a:effectLst/>
                <a:latin typeface="+mn-lt"/>
                <a:ea typeface="+mn-ea"/>
                <a:cs typeface="+mn-cs"/>
              </a:rPr>
              <a:t>La finalidad de un Coding Dojo, es aprender de otros programadores y adquirir nuevas habilidades.</a:t>
            </a:r>
            <a:endParaRPr lang="en-US"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Un Coding Dojo, es un lugar exento de competitividad y por el contrario, se sostiene sobre la base de un espíritu de colaboración mutua entre todos los participantes. Esto, es un concepto fundamental, ya que marca la máxima diferencia, con cualquier otro tipo de eventos para programadores.</a:t>
            </a:r>
            <a:endParaRPr lang="en-US"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Es muy divertido ya que estamos para pasar un buen rato a parte de aprender.</a:t>
            </a:r>
            <a:endParaRPr lang="en-US" sz="1200" kern="1200" dirty="0" smtClean="0">
              <a:solidFill>
                <a:schemeClr val="tx1"/>
              </a:solidFill>
              <a:effectLst/>
              <a:latin typeface="+mn-lt"/>
              <a:ea typeface="+mn-ea"/>
              <a:cs typeface="+mn-cs"/>
            </a:endParaRPr>
          </a:p>
          <a:p>
            <a:endParaRPr lang="es-PE" dirty="0" smtClean="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a:t>
            </a:fld>
            <a:endParaRPr lang="es-PE"/>
          </a:p>
        </p:txBody>
      </p:sp>
    </p:spTree>
    <p:extLst>
      <p:ext uri="{BB962C8B-B14F-4D97-AF65-F5344CB8AC3E}">
        <p14:creationId xmlns:p14="http://schemas.microsoft.com/office/powerpoint/2010/main" val="428486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Muchos expertos en varias disciplinas han</a:t>
            </a:r>
            <a:r>
              <a:rPr lang="es-ES" baseline="0" dirty="0" smtClean="0"/>
              <a:t> logrado lo que saben y pueden </a:t>
            </a:r>
            <a:r>
              <a:rPr lang="es-ES" dirty="0" smtClean="0"/>
              <a:t>debido al gran esfuerzo</a:t>
            </a:r>
            <a:r>
              <a:rPr lang="es-ES" baseline="0" dirty="0" smtClean="0"/>
              <a:t> que han puesto en lograr maestría y artesanía en sus respectivos trabajos. Y muchos han revelado que la cantidad y calidad de la práctica que han realizado es un factor clave en el nivel de </a:t>
            </a:r>
            <a:r>
              <a:rPr lang="es-ES" baseline="0" dirty="0" err="1" smtClean="0"/>
              <a:t>expertise</a:t>
            </a:r>
            <a:r>
              <a:rPr lang="es-ES" baseline="0" dirty="0" smtClean="0"/>
              <a:t> que han logrado.</a:t>
            </a:r>
            <a:endParaRPr lang="es-ES" dirty="0" smtClean="0"/>
          </a:p>
          <a:p>
            <a:endParaRPr lang="es-ES" dirty="0" smtClean="0"/>
          </a:p>
          <a:p>
            <a:endParaRPr lang="es-ES" baseline="0" dirty="0" smtClean="0"/>
          </a:p>
          <a:p>
            <a:r>
              <a:rPr lang="es-ES" baseline="0" dirty="0" smtClean="0"/>
              <a:t>No toda la práctica nos ayuda a mejorar (no mejoramos solo por hacer nuestro trabajo), necesitamos un tipo de práctica en particular, la practica </a:t>
            </a:r>
            <a:r>
              <a:rPr lang="es-ES" baseline="0" dirty="0" err="1" smtClean="0"/>
              <a:t>deliverada</a:t>
            </a:r>
            <a:r>
              <a:rPr lang="es-ES" baseline="0" dirty="0" smtClean="0"/>
              <a:t> (que es un momento de práctica enfocada, con un propósito en particular, para mejorar habilidades que no las hacemos muy bien)</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 muchas otras profesiones en la música, los doctores, los</a:t>
            </a:r>
            <a:r>
              <a:rPr lang="es-ES" baseline="0" dirty="0" smtClean="0"/>
              <a:t> deportes, tienen momentos </a:t>
            </a:r>
            <a:r>
              <a:rPr lang="es-ES" baseline="0" dirty="0" err="1" smtClean="0"/>
              <a:t>deliverados</a:t>
            </a:r>
            <a:r>
              <a:rPr lang="es-ES" baseline="0" dirty="0" smtClean="0"/>
              <a:t> de práctica, no solo la practica del trabajo.</a:t>
            </a:r>
          </a:p>
          <a:p>
            <a:endParaRPr lang="es-ES" dirty="0" smtClean="0"/>
          </a:p>
          <a:p>
            <a:r>
              <a:rPr lang="es-ES" dirty="0" smtClean="0"/>
              <a:t>Este es un momento de práctica</a:t>
            </a:r>
            <a:r>
              <a:rPr lang="es-ES" baseline="0" dirty="0" smtClean="0"/>
              <a:t> </a:t>
            </a:r>
            <a:r>
              <a:rPr lang="es-ES" baseline="0" dirty="0" err="1" smtClean="0"/>
              <a:t>deliverada</a:t>
            </a:r>
            <a:r>
              <a:rPr lang="es-ES" baseline="0" dirty="0" smtClean="0"/>
              <a:t>.</a:t>
            </a:r>
            <a:endParaRPr lang="es-ES" dirty="0"/>
          </a:p>
        </p:txBody>
      </p:sp>
      <p:sp>
        <p:nvSpPr>
          <p:cNvPr id="4" name="Slide Number Placeholder 3"/>
          <p:cNvSpPr>
            <a:spLocks noGrp="1"/>
          </p:cNvSpPr>
          <p:nvPr>
            <p:ph type="sldNum" sz="quarter" idx="10"/>
          </p:nvPr>
        </p:nvSpPr>
        <p:spPr/>
        <p:txBody>
          <a:bodyPr/>
          <a:lstStyle/>
          <a:p>
            <a:fld id="{92D0504E-A398-466F-BEA7-CB196C14635F}" type="slidenum">
              <a:rPr lang="es-PE" smtClean="0"/>
              <a:t>3</a:t>
            </a:fld>
            <a:endParaRPr lang="es-PE"/>
          </a:p>
        </p:txBody>
      </p:sp>
    </p:spTree>
    <p:extLst>
      <p:ext uri="{BB962C8B-B14F-4D97-AF65-F5344CB8AC3E}">
        <p14:creationId xmlns:p14="http://schemas.microsoft.com/office/powerpoint/2010/main" val="36538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Un kata es la repetición de movimiento establecidos,</a:t>
            </a:r>
            <a:r>
              <a:rPr lang="es-PE" baseline="0" dirty="0" smtClean="0"/>
              <a:t> buscando la perfección en su ejecución y parte de nuestra memoria muscular.</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Nos divertiremos y mejoraremos nuestra habilidades de codificación  resolviendo un problema de programación aplicando Pair Programming y TDD.</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El objetivo no es resolver el problema, sino aprender y entrenar</a:t>
            </a:r>
            <a:r>
              <a:rPr lang="es-PE" baseline="0" dirty="0" smtClean="0"/>
              <a:t> nuestras habilidades y técnicas.</a:t>
            </a:r>
            <a:endParaRPr lang="es-PE" dirty="0" smtClean="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182182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50632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92D0504E-A398-466F-BEA7-CB196C14635F}" type="slidenum">
              <a:rPr lang="es-PE" smtClean="0"/>
              <a:t>6</a:t>
            </a:fld>
            <a:endParaRPr lang="es-PE"/>
          </a:p>
        </p:txBody>
      </p:sp>
    </p:spTree>
    <p:extLst>
      <p:ext uri="{BB962C8B-B14F-4D97-AF65-F5344CB8AC3E}">
        <p14:creationId xmlns:p14="http://schemas.microsoft.com/office/powerpoint/2010/main" val="3712105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smtClean="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9</a:t>
            </a:fld>
            <a:endParaRPr lang="es-PE"/>
          </a:p>
        </p:txBody>
      </p:sp>
    </p:spTree>
    <p:extLst>
      <p:ext uri="{BB962C8B-B14F-4D97-AF65-F5344CB8AC3E}">
        <p14:creationId xmlns:p14="http://schemas.microsoft.com/office/powerpoint/2010/main" val="182182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FCE2F2F3-FB49-4DEF-A20F-C298C96728F0}" type="datetimeFigureOut">
              <a:rPr lang="es-PE" smtClean="0"/>
              <a:t>8/13/17</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C9950930-8421-4D73-BA25-AB5E8A31A2D2}" type="slidenum">
              <a:rPr lang="es-PE" smtClean="0"/>
              <a:t>‹#›</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dirty="0"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FCE2F2F3-FB49-4DEF-A20F-C298C96728F0}" type="datetimeFigureOut">
              <a:rPr lang="es-PE" smtClean="0"/>
              <a:t>8/13/17</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C9950930-8421-4D73-BA25-AB5E8A31A2D2}" type="slidenum">
              <a:rPr lang="es-PE" smtClean="0"/>
              <a:t>‹#›</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rgbClr val="275EA1"/>
          </a:solidFill>
          <a:latin typeface="Dosis"/>
          <a:ea typeface="+mj-ea"/>
          <a:cs typeface="Dosi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Dosis"/>
          <a:ea typeface="+mn-ea"/>
          <a:cs typeface="Dosi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Dosis"/>
          <a:ea typeface="+mn-ea"/>
          <a:cs typeface="Dosi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Dosis"/>
          <a:ea typeface="+mn-ea"/>
          <a:cs typeface="Dosi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Dosis"/>
          <a:ea typeface="+mn-ea"/>
          <a:cs typeface="Dosi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Dosis"/>
          <a:ea typeface="+mn-ea"/>
          <a:cs typeface="Dosi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96221" y="764704"/>
            <a:ext cx="8784976" cy="1584176"/>
          </a:xfrm>
        </p:spPr>
        <p:txBody>
          <a:bodyPr/>
          <a:lstStyle/>
          <a:p>
            <a:r>
              <a:rPr lang="es-PE" sz="13800" spc="600" dirty="0" smtClean="0">
                <a:solidFill>
                  <a:srgbClr val="275EA1"/>
                </a:solidFill>
                <a:latin typeface="Matura MT Script Capitals" pitchFamily="66" charset="0"/>
              </a:rPr>
              <a:t>Coding</a:t>
            </a:r>
            <a:endParaRPr lang="es-ES" sz="13800" spc="600" dirty="0">
              <a:solidFill>
                <a:srgbClr val="275EA1"/>
              </a:solidFill>
              <a:latin typeface="Matura MT Script Capitals" pitchFamily="66" charset="0"/>
            </a:endParaRPr>
          </a:p>
        </p:txBody>
      </p:sp>
      <p:pic>
        <p:nvPicPr>
          <p:cNvPr id="7" name="6 Imagen"/>
          <p:cNvPicPr>
            <a:picLocks noChangeAspect="1"/>
          </p:cNvPicPr>
          <p:nvPr/>
        </p:nvPicPr>
        <p:blipFill>
          <a:blip r:embed="rId3">
            <a:extLst>
              <a:ext uri="{BEBA8EAE-BF5A-486C-A8C5-ECC9F3942E4B}">
                <a14:imgProps xmlns:a14="http://schemas.microsoft.com/office/drawing/2010/main">
                  <a14:imgLayer r:embed="rId4">
                    <a14:imgEffect>
                      <a14:backgroundRemoval t="9816" b="100000" l="0" r="100000">
                        <a14:foregroundMark x1="11741" y1="66871" x2="12146" y2="74233"/>
                        <a14:foregroundMark x1="80972" y1="46626" x2="90283" y2="49080"/>
                        <a14:foregroundMark x1="89069" y1="34356" x2="87854" y2="15337"/>
                        <a14:foregroundMark x1="25101" y1="17178" x2="25101" y2="17178"/>
                        <a14:foregroundMark x1="61134" y1="34356" x2="61134" y2="34356"/>
                        <a14:foregroundMark x1="8097" y1="34969" x2="8097" y2="34969"/>
                        <a14:foregroundMark x1="10526" y1="20245" x2="10526" y2="20245"/>
                      </a14:backgroundRemoval>
                    </a14:imgEffect>
                  </a14:imgLayer>
                </a14:imgProps>
              </a:ext>
              <a:ext uri="{28A0092B-C50C-407E-A947-70E740481C1C}">
                <a14:useLocalDpi xmlns:a14="http://schemas.microsoft.com/office/drawing/2010/main" val="0"/>
              </a:ext>
            </a:extLst>
          </a:blip>
          <a:stretch>
            <a:fillRect/>
          </a:stretch>
        </p:blipFill>
        <p:spPr>
          <a:xfrm>
            <a:off x="3402297" y="2391270"/>
            <a:ext cx="2339407" cy="1543819"/>
          </a:xfrm>
          <a:prstGeom prst="rect">
            <a:avLst/>
          </a:prstGeom>
        </p:spPr>
      </p:pic>
      <p:sp>
        <p:nvSpPr>
          <p:cNvPr id="8" name="7 CuadroTexto"/>
          <p:cNvSpPr txBox="1"/>
          <p:nvPr/>
        </p:nvSpPr>
        <p:spPr>
          <a:xfrm>
            <a:off x="4014720" y="3789040"/>
            <a:ext cx="1114561" cy="584776"/>
          </a:xfrm>
          <a:prstGeom prst="rect">
            <a:avLst/>
          </a:prstGeom>
          <a:noFill/>
        </p:spPr>
        <p:txBody>
          <a:bodyPr wrap="none" rtlCol="0">
            <a:spAutoFit/>
          </a:bodyPr>
          <a:lstStyle>
            <a:defPPr>
              <a:defRPr lang="es-PE"/>
            </a:defPPr>
            <a:lvl1pPr algn="ctr">
              <a:defRPr sz="2400">
                <a:solidFill>
                  <a:schemeClr val="tx1">
                    <a:lumMod val="50000"/>
                  </a:schemeClr>
                </a:solidFill>
                <a:latin typeface="Arial" pitchFamily="34" charset="0"/>
                <a:cs typeface="Arial" pitchFamily="34" charset="0"/>
              </a:defRPr>
            </a:lvl1pPr>
          </a:lstStyle>
          <a:p>
            <a:r>
              <a:rPr lang="es-PE" sz="3200" dirty="0" smtClean="0">
                <a:latin typeface="Dosis"/>
                <a:cs typeface="Dosis"/>
              </a:rPr>
              <a:t>(</a:t>
            </a:r>
            <a:r>
              <a:rPr lang="es-PE" sz="3200" dirty="0" err="1" smtClean="0">
                <a:latin typeface="Dosis"/>
                <a:cs typeface="Dosis"/>
              </a:rPr>
              <a:t>Dojo</a:t>
            </a:r>
            <a:r>
              <a:rPr lang="es-PE" sz="3200" dirty="0" smtClean="0">
                <a:latin typeface="Dosis"/>
                <a:cs typeface="Dosis"/>
              </a:rPr>
              <a:t>)</a:t>
            </a:r>
            <a:endParaRPr lang="es-PE" sz="3200" dirty="0">
              <a:latin typeface="Dosis"/>
              <a:cs typeface="Dosis"/>
            </a:endParaRPr>
          </a:p>
        </p:txBody>
      </p:sp>
      <p:sp>
        <p:nvSpPr>
          <p:cNvPr id="10" name="Text Box 2"/>
          <p:cNvSpPr txBox="1">
            <a:spLocks noChangeArrowheads="1"/>
          </p:cNvSpPr>
          <p:nvPr/>
        </p:nvSpPr>
        <p:spPr bwMode="auto">
          <a:xfrm>
            <a:off x="1547664" y="4797152"/>
            <a:ext cx="379571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9088" indent="-315913"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1pPr>
            <a:lvl2pPr marL="742950" indent="-28575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2pPr>
            <a:lvl3pPr marL="11430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3pPr>
            <a:lvl4pPr marL="16002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4pPr>
            <a:lvl5pPr marL="20574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9pPr>
          </a:lstStyle>
          <a:p>
            <a:pPr eaLnBrk="1" hangingPunct="1">
              <a:spcBef>
                <a:spcPts val="700"/>
              </a:spcBef>
              <a:buSzPct val="60000"/>
            </a:pPr>
            <a:r>
              <a:rPr lang="es-PE" sz="3200" b="1" i="1" dirty="0" smtClean="0">
                <a:solidFill>
                  <a:srgbClr val="000000"/>
                </a:solidFill>
                <a:latin typeface="Dosis"/>
                <a:cs typeface="Dosis"/>
              </a:rPr>
              <a:t>Angel N</a:t>
            </a:r>
            <a:r>
              <a:rPr lang="en-US" sz="3200" b="1" i="1" dirty="0" smtClean="0">
                <a:solidFill>
                  <a:srgbClr val="000000"/>
                </a:solidFill>
                <a:latin typeface="Dosis"/>
                <a:cs typeface="Dosis"/>
              </a:rPr>
              <a:t>ú</a:t>
            </a:r>
            <a:r>
              <a:rPr lang="es-PE" sz="3200" b="1" i="1" dirty="0" err="1" smtClean="0">
                <a:solidFill>
                  <a:srgbClr val="000000"/>
                </a:solidFill>
                <a:latin typeface="Dosis"/>
                <a:cs typeface="Dosis"/>
              </a:rPr>
              <a:t>ñez</a:t>
            </a:r>
            <a:r>
              <a:rPr lang="es-PE" sz="3200" b="1" i="1" dirty="0" smtClean="0">
                <a:solidFill>
                  <a:srgbClr val="000000"/>
                </a:solidFill>
                <a:latin typeface="Dosis"/>
                <a:cs typeface="Dosis"/>
              </a:rPr>
              <a:t> Salazar</a:t>
            </a:r>
            <a:endParaRPr lang="es-PE" sz="3200" b="1" i="1" dirty="0">
              <a:solidFill>
                <a:srgbClr val="000000"/>
              </a:solidFill>
              <a:latin typeface="Dosis"/>
              <a:cs typeface="Dosis"/>
            </a:endParaRPr>
          </a:p>
          <a:p>
            <a:pPr eaLnBrk="1" hangingPunct="1">
              <a:spcBef>
                <a:spcPts val="700"/>
              </a:spcBef>
              <a:buSzPct val="60000"/>
            </a:pPr>
            <a:r>
              <a:rPr lang="es-PE" dirty="0">
                <a:solidFill>
                  <a:srgbClr val="000000"/>
                </a:solidFill>
                <a:latin typeface="Dosis"/>
                <a:ea typeface="+mn-ea"/>
                <a:cs typeface="Dosis"/>
              </a:rPr>
              <a:t>angel.nunez</a:t>
            </a:r>
            <a:r>
              <a:rPr lang="es-PE" dirty="0" smtClean="0">
                <a:solidFill>
                  <a:srgbClr val="000000"/>
                </a:solidFill>
                <a:latin typeface="Dosis"/>
                <a:ea typeface="+mn-ea"/>
                <a:cs typeface="Dosis"/>
              </a:rPr>
              <a:t>@kleer.la</a:t>
            </a:r>
            <a:endParaRPr lang="es-PE" dirty="0">
              <a:solidFill>
                <a:srgbClr val="000000"/>
              </a:solidFill>
              <a:latin typeface="Dosis"/>
              <a:ea typeface="+mn-ea"/>
              <a:cs typeface="Dosis"/>
            </a:endParaRPr>
          </a:p>
          <a:p>
            <a:pPr eaLnBrk="1" hangingPunct="1">
              <a:spcBef>
                <a:spcPts val="700"/>
              </a:spcBef>
              <a:buSzPct val="60000"/>
            </a:pPr>
            <a:r>
              <a:rPr lang="es-PE" dirty="0">
                <a:solidFill>
                  <a:srgbClr val="000000"/>
                </a:solidFill>
                <a:latin typeface="Dosis"/>
                <a:ea typeface="+mn-ea"/>
                <a:cs typeface="Dosis"/>
              </a:rPr>
              <a:t>@</a:t>
            </a:r>
            <a:r>
              <a:rPr lang="es-PE" dirty="0" smtClean="0">
                <a:solidFill>
                  <a:srgbClr val="000000"/>
                </a:solidFill>
                <a:latin typeface="Dosis"/>
                <a:ea typeface="+mn-ea"/>
                <a:cs typeface="Dosis"/>
              </a:rPr>
              <a:t>snahider</a:t>
            </a:r>
            <a:endParaRPr lang="es-PE" dirty="0">
              <a:solidFill>
                <a:srgbClr val="000000"/>
              </a:solidFill>
              <a:latin typeface="Dosis"/>
              <a:ea typeface="+mn-ea"/>
              <a:cs typeface="Dosis"/>
            </a:endParaRPr>
          </a:p>
        </p:txBody>
      </p:sp>
      <p:pic>
        <p:nvPicPr>
          <p:cNvPr id="3" name="Picture 2"/>
          <p:cNvPicPr>
            <a:picLocks noChangeAspect="1"/>
          </p:cNvPicPr>
          <p:nvPr/>
        </p:nvPicPr>
        <p:blipFill>
          <a:blip r:embed="rId5"/>
          <a:stretch>
            <a:fillRect/>
          </a:stretch>
        </p:blipFill>
        <p:spPr>
          <a:xfrm>
            <a:off x="323528" y="5013176"/>
            <a:ext cx="1137949" cy="1137949"/>
          </a:xfrm>
          <a:prstGeom prst="rect">
            <a:avLst/>
          </a:prstGeom>
        </p:spPr>
      </p:pic>
    </p:spTree>
    <p:extLst>
      <p:ext uri="{BB962C8B-B14F-4D97-AF65-F5344CB8AC3E}">
        <p14:creationId xmlns:p14="http://schemas.microsoft.com/office/powerpoint/2010/main" val="28017808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b="1" dirty="0" smtClean="0"/>
              <a:t>Referencias</a:t>
            </a:r>
            <a:endParaRPr lang="es-PE" b="1" dirty="0"/>
          </a:p>
        </p:txBody>
      </p:sp>
      <p:sp>
        <p:nvSpPr>
          <p:cNvPr id="9" name="2 Marcador de contenido"/>
          <p:cNvSpPr txBox="1">
            <a:spLocks/>
          </p:cNvSpPr>
          <p:nvPr/>
        </p:nvSpPr>
        <p:spPr bwMode="auto">
          <a:xfrm>
            <a:off x="468156" y="1124744"/>
            <a:ext cx="8182786"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100000"/>
              <a:buNone/>
            </a:pPr>
            <a:r>
              <a:rPr lang="es-PE" sz="2800" b="1" dirty="0" smtClean="0">
                <a:solidFill>
                  <a:srgbClr val="000000"/>
                </a:solidFill>
                <a:latin typeface="Dosis"/>
                <a:cs typeface="Dosis"/>
              </a:rPr>
              <a:t>Más sobre </a:t>
            </a:r>
            <a:r>
              <a:rPr lang="es-PE" sz="2800" b="1" dirty="0" err="1" smtClean="0">
                <a:solidFill>
                  <a:srgbClr val="000000"/>
                </a:solidFill>
                <a:latin typeface="Dosis"/>
                <a:cs typeface="Dosis"/>
              </a:rPr>
              <a:t>Coding</a:t>
            </a:r>
            <a:r>
              <a:rPr lang="es-PE" sz="2800" b="1" dirty="0" smtClean="0">
                <a:solidFill>
                  <a:srgbClr val="000000"/>
                </a:solidFill>
                <a:latin typeface="Dosis"/>
                <a:cs typeface="Dosis"/>
              </a:rPr>
              <a:t> </a:t>
            </a:r>
            <a:r>
              <a:rPr lang="es-PE" sz="2800" b="1" dirty="0" err="1" smtClean="0">
                <a:solidFill>
                  <a:srgbClr val="000000"/>
                </a:solidFill>
                <a:latin typeface="Dosis"/>
                <a:cs typeface="Dosis"/>
              </a:rPr>
              <a:t>Dojo</a:t>
            </a:r>
            <a:endParaRPr lang="es-PE" sz="2800" b="1" dirty="0">
              <a:solidFill>
                <a:srgbClr val="000000"/>
              </a:solidFill>
              <a:latin typeface="Dosis"/>
              <a:cs typeface="Dosis"/>
            </a:endParaRPr>
          </a:p>
          <a:p>
            <a:pPr marL="0" indent="0">
              <a:buSzPct val="100000"/>
              <a:buNone/>
            </a:pPr>
            <a:r>
              <a:rPr lang="es-PE" sz="2400" dirty="0" smtClean="0">
                <a:solidFill>
                  <a:srgbClr val="000000"/>
                </a:solidFill>
                <a:latin typeface="Dosis"/>
                <a:cs typeface="Dosis"/>
              </a:rPr>
              <a:t>http</a:t>
            </a:r>
            <a:r>
              <a:rPr lang="es-PE" sz="2400" dirty="0">
                <a:solidFill>
                  <a:srgbClr val="000000"/>
                </a:solidFill>
                <a:latin typeface="Dosis"/>
                <a:cs typeface="Dosis"/>
              </a:rPr>
              <a:t>://codingdojo.org/ </a:t>
            </a:r>
            <a:r>
              <a:rPr lang="es-PE" sz="2400" dirty="0" smtClean="0">
                <a:solidFill>
                  <a:srgbClr val="000000"/>
                </a:solidFill>
                <a:latin typeface="Dosis"/>
                <a:cs typeface="Dosis"/>
              </a:rPr>
              <a:t>(incluye catálogo </a:t>
            </a:r>
            <a:r>
              <a:rPr lang="es-PE" sz="2400" dirty="0">
                <a:solidFill>
                  <a:srgbClr val="000000"/>
                </a:solidFill>
                <a:latin typeface="Dosis"/>
                <a:cs typeface="Dosis"/>
              </a:rPr>
              <a:t>de K</a:t>
            </a:r>
            <a:r>
              <a:rPr lang="es-PE" sz="2400" dirty="0" smtClean="0">
                <a:solidFill>
                  <a:srgbClr val="000000"/>
                </a:solidFill>
                <a:latin typeface="Dosis"/>
                <a:cs typeface="Dosis"/>
              </a:rPr>
              <a:t>atas)</a:t>
            </a:r>
          </a:p>
          <a:p>
            <a:pPr marL="0" indent="0">
              <a:buSzPct val="100000"/>
              <a:buNone/>
            </a:pPr>
            <a:endParaRPr lang="es-PE" sz="1400" dirty="0">
              <a:solidFill>
                <a:srgbClr val="000000"/>
              </a:solidFill>
              <a:latin typeface="Dosis"/>
              <a:cs typeface="Dosis"/>
            </a:endParaRPr>
          </a:p>
          <a:p>
            <a:pPr marL="0" indent="0">
              <a:buSzPct val="100000"/>
              <a:buNone/>
            </a:pPr>
            <a:endParaRPr lang="es-PE" sz="1400" dirty="0">
              <a:solidFill>
                <a:srgbClr val="000000"/>
              </a:solidFill>
              <a:latin typeface="Dosis"/>
              <a:cs typeface="Dosis"/>
            </a:endParaRPr>
          </a:p>
          <a:p>
            <a:pPr marL="0" indent="0">
              <a:buSzPct val="150000"/>
              <a:buFont typeface="Arial" charset="0"/>
              <a:buNone/>
            </a:pPr>
            <a:r>
              <a:rPr lang="es-PE" sz="2800" b="1" dirty="0" smtClean="0">
                <a:solidFill>
                  <a:srgbClr val="000000"/>
                </a:solidFill>
                <a:latin typeface="Dosis"/>
                <a:cs typeface="Dosis"/>
              </a:rPr>
              <a:t>Libros</a:t>
            </a:r>
          </a:p>
          <a:p>
            <a:pPr marL="0" indent="0">
              <a:buSzPct val="100000"/>
              <a:buNone/>
            </a:pPr>
            <a:r>
              <a:rPr lang="en-US" sz="2400" dirty="0">
                <a:solidFill>
                  <a:srgbClr val="000000"/>
                </a:solidFill>
                <a:latin typeface="Dosis"/>
                <a:cs typeface="Dosis"/>
              </a:rPr>
              <a:t>“The Coding Dojo </a:t>
            </a:r>
            <a:r>
              <a:rPr lang="en-US" sz="2400" dirty="0" smtClean="0">
                <a:solidFill>
                  <a:srgbClr val="000000"/>
                </a:solidFill>
                <a:latin typeface="Dosis"/>
                <a:cs typeface="Dosis"/>
              </a:rPr>
              <a:t>Handbook”, Emily Bache</a:t>
            </a:r>
            <a:endParaRPr lang="en-US" sz="2400" dirty="0">
              <a:solidFill>
                <a:srgbClr val="000000"/>
              </a:solidFill>
              <a:latin typeface="Dosis"/>
              <a:cs typeface="Dosis"/>
            </a:endParaRPr>
          </a:p>
          <a:p>
            <a:pPr marL="0" indent="0">
              <a:buSzPct val="100000"/>
              <a:buNone/>
            </a:pPr>
            <a:r>
              <a:rPr lang="en-US" sz="2400" dirty="0" smtClean="0">
                <a:solidFill>
                  <a:srgbClr val="000000"/>
                </a:solidFill>
                <a:latin typeface="Dosis"/>
                <a:cs typeface="Dosis"/>
              </a:rPr>
              <a:t>“</a:t>
            </a:r>
            <a:r>
              <a:rPr lang="en-US" sz="2400" dirty="0">
                <a:solidFill>
                  <a:srgbClr val="000000"/>
                </a:solidFill>
                <a:latin typeface="Dosis"/>
                <a:cs typeface="Dosis"/>
              </a:rPr>
              <a:t>Test Driven Development by Example”, Kent </a:t>
            </a:r>
            <a:r>
              <a:rPr lang="en-US" sz="2400" dirty="0" smtClean="0">
                <a:solidFill>
                  <a:srgbClr val="000000"/>
                </a:solidFill>
                <a:latin typeface="Dosis"/>
                <a:cs typeface="Dosis"/>
              </a:rPr>
              <a:t>Beck.</a:t>
            </a:r>
            <a:endParaRPr lang="en-US" sz="2400" dirty="0">
              <a:solidFill>
                <a:srgbClr val="000000"/>
              </a:solidFill>
              <a:latin typeface="Dosis"/>
              <a:cs typeface="Dosis"/>
            </a:endParaRPr>
          </a:p>
          <a:p>
            <a:pPr marL="0" indent="0">
              <a:buSzPct val="100000"/>
              <a:buNone/>
            </a:pPr>
            <a:r>
              <a:rPr lang="en-US" sz="2400" dirty="0">
                <a:solidFill>
                  <a:srgbClr val="000000"/>
                </a:solidFill>
                <a:latin typeface="Dosis"/>
                <a:cs typeface="Dosis"/>
              </a:rPr>
              <a:t>"Refactoring </a:t>
            </a:r>
            <a:r>
              <a:rPr lang="en-US" sz="2400" dirty="0" smtClean="0">
                <a:solidFill>
                  <a:srgbClr val="000000"/>
                </a:solidFill>
                <a:latin typeface="Dosis"/>
                <a:cs typeface="Dosis"/>
              </a:rPr>
              <a:t>, Improving </a:t>
            </a:r>
            <a:r>
              <a:rPr lang="en-US" sz="2400" dirty="0">
                <a:solidFill>
                  <a:srgbClr val="000000"/>
                </a:solidFill>
                <a:latin typeface="Dosis"/>
                <a:cs typeface="Dosis"/>
              </a:rPr>
              <a:t>the Design of Existing </a:t>
            </a:r>
            <a:r>
              <a:rPr lang="en-US" sz="2400" dirty="0" smtClean="0">
                <a:solidFill>
                  <a:srgbClr val="000000"/>
                </a:solidFill>
                <a:latin typeface="Dosis"/>
                <a:cs typeface="Dosis"/>
              </a:rPr>
              <a:t>Code”, M. Fowler.</a:t>
            </a:r>
            <a:endParaRPr lang="en-US" sz="2400" dirty="0">
              <a:solidFill>
                <a:srgbClr val="000000"/>
              </a:solidFill>
              <a:latin typeface="Dosis"/>
              <a:cs typeface="Dosis"/>
            </a:endParaRPr>
          </a:p>
          <a:p>
            <a:pPr marL="0" indent="0">
              <a:buSzPct val="100000"/>
              <a:buNone/>
            </a:pPr>
            <a:r>
              <a:rPr lang="en-US" sz="2400" dirty="0">
                <a:solidFill>
                  <a:srgbClr val="000000"/>
                </a:solidFill>
                <a:latin typeface="Dosis"/>
                <a:cs typeface="Dosis"/>
              </a:rPr>
              <a:t>“Clean Code”, Robert C. Martin.</a:t>
            </a:r>
          </a:p>
        </p:txBody>
      </p:sp>
    </p:spTree>
    <p:extLst>
      <p:ext uri="{BB962C8B-B14F-4D97-AF65-F5344CB8AC3E}">
        <p14:creationId xmlns:p14="http://schemas.microsoft.com/office/powerpoint/2010/main" val="2571467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b="1" dirty="0" smtClean="0"/>
              <a:t>Cierre y Feedback</a:t>
            </a:r>
            <a:endParaRPr lang="es-PE" b="1" dirty="0"/>
          </a:p>
        </p:txBody>
      </p:sp>
      <p:pic>
        <p:nvPicPr>
          <p:cNvPr id="3" name="Picture 2"/>
          <p:cNvPicPr>
            <a:picLocks noChangeAspect="1"/>
          </p:cNvPicPr>
          <p:nvPr/>
        </p:nvPicPr>
        <p:blipFill>
          <a:blip r:embed="rId3"/>
          <a:stretch>
            <a:fillRect/>
          </a:stretch>
        </p:blipFill>
        <p:spPr>
          <a:xfrm>
            <a:off x="1115616" y="2708920"/>
            <a:ext cx="6732240" cy="2214907"/>
          </a:xfrm>
          <a:prstGeom prst="rect">
            <a:avLst/>
          </a:prstGeom>
        </p:spPr>
      </p:pic>
    </p:spTree>
    <p:extLst>
      <p:ext uri="{BB962C8B-B14F-4D97-AF65-F5344CB8AC3E}">
        <p14:creationId xmlns:p14="http://schemas.microsoft.com/office/powerpoint/2010/main" val="54196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bwMode="auto">
          <a:xfrm>
            <a:off x="467544" y="476672"/>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b="1" dirty="0" smtClean="0">
                <a:solidFill>
                  <a:srgbClr val="275EA1"/>
                </a:solidFill>
                <a:latin typeface="Dosis"/>
                <a:cs typeface="Dosis"/>
              </a:rPr>
              <a:t>¿ Qué es un </a:t>
            </a:r>
            <a:r>
              <a:rPr lang="es-PE" b="1" dirty="0" err="1" smtClean="0">
                <a:solidFill>
                  <a:srgbClr val="275EA1"/>
                </a:solidFill>
                <a:latin typeface="Dosis"/>
                <a:cs typeface="Dosis"/>
              </a:rPr>
              <a:t>Coding</a:t>
            </a:r>
            <a:r>
              <a:rPr lang="es-PE" b="1" dirty="0" smtClean="0">
                <a:solidFill>
                  <a:srgbClr val="275EA1"/>
                </a:solidFill>
                <a:latin typeface="Dosis"/>
                <a:cs typeface="Dosis"/>
              </a:rPr>
              <a:t> </a:t>
            </a:r>
            <a:r>
              <a:rPr lang="es-PE" b="1" dirty="0" err="1" smtClean="0">
                <a:solidFill>
                  <a:srgbClr val="275EA1"/>
                </a:solidFill>
                <a:latin typeface="Dosis"/>
                <a:cs typeface="Dosis"/>
              </a:rPr>
              <a:t>Dojo</a:t>
            </a:r>
            <a:r>
              <a:rPr lang="es-PE" b="1" dirty="0" smtClean="0">
                <a:solidFill>
                  <a:srgbClr val="275EA1"/>
                </a:solidFill>
                <a:latin typeface="Dosis"/>
                <a:cs typeface="Dosis"/>
              </a:rPr>
              <a:t>?</a:t>
            </a:r>
          </a:p>
        </p:txBody>
      </p:sp>
      <p:sp>
        <p:nvSpPr>
          <p:cNvPr id="5" name="2 Marcador de contenido"/>
          <p:cNvSpPr txBox="1">
            <a:spLocks/>
          </p:cNvSpPr>
          <p:nvPr/>
        </p:nvSpPr>
        <p:spPr bwMode="auto">
          <a:xfrm>
            <a:off x="381324" y="2753218"/>
            <a:ext cx="8348948" cy="23319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latin typeface="Dosis"/>
                <a:cs typeface="Dosis"/>
              </a:rPr>
              <a:t>Aprender, enseñar </a:t>
            </a:r>
            <a:r>
              <a:rPr lang="es-PE" sz="3600" i="1" dirty="0">
                <a:latin typeface="Dosis"/>
                <a:cs typeface="Dosis"/>
              </a:rPr>
              <a:t>y mejorar nuestras habilidades de </a:t>
            </a:r>
            <a:r>
              <a:rPr lang="es-PE" sz="3600" i="1" dirty="0" smtClean="0">
                <a:latin typeface="Dosis"/>
                <a:cs typeface="Dosis"/>
              </a:rPr>
              <a:t>diseño y programación, compartiendo </a:t>
            </a:r>
            <a:r>
              <a:rPr lang="es-PE" sz="3600" i="1" dirty="0">
                <a:latin typeface="Dosis"/>
                <a:cs typeface="Dosis"/>
              </a:rPr>
              <a:t>con </a:t>
            </a:r>
            <a:r>
              <a:rPr lang="es-PE" sz="3600" i="1" dirty="0" smtClean="0">
                <a:latin typeface="Dosis"/>
                <a:cs typeface="Dosis"/>
              </a:rPr>
              <a:t>otros desarrolladores de Software.</a:t>
            </a:r>
            <a:endParaRPr lang="es-PE" sz="3600" i="1" dirty="0">
              <a:latin typeface="Dosis"/>
              <a:cs typeface="Dosis"/>
            </a:endParaRPr>
          </a:p>
        </p:txBody>
      </p:sp>
      <p:sp>
        <p:nvSpPr>
          <p:cNvPr id="10" name="9 CuadroTexto"/>
          <p:cNvSpPr txBox="1"/>
          <p:nvPr/>
        </p:nvSpPr>
        <p:spPr>
          <a:xfrm>
            <a:off x="1482285" y="1268760"/>
            <a:ext cx="6351580" cy="461665"/>
          </a:xfrm>
          <a:prstGeom prst="rect">
            <a:avLst/>
          </a:prstGeom>
          <a:noFill/>
        </p:spPr>
        <p:txBody>
          <a:bodyPr wrap="none" rtlCol="0">
            <a:spAutoFit/>
          </a:bodyPr>
          <a:lstStyle/>
          <a:p>
            <a:pPr algn="ctr"/>
            <a:r>
              <a:rPr lang="es-PE" sz="2400" dirty="0" err="1">
                <a:solidFill>
                  <a:schemeClr val="tx1">
                    <a:lumMod val="50000"/>
                  </a:schemeClr>
                </a:solidFill>
                <a:latin typeface="Dosis"/>
                <a:cs typeface="Dosis"/>
              </a:rPr>
              <a:t>Dojo</a:t>
            </a:r>
            <a:r>
              <a:rPr lang="es-AR" sz="2400" dirty="0">
                <a:solidFill>
                  <a:schemeClr val="tx1">
                    <a:lumMod val="50000"/>
                  </a:schemeClr>
                </a:solidFill>
                <a:latin typeface="Dosis"/>
                <a:cs typeface="Dosis"/>
              </a:rPr>
              <a:t> (</a:t>
            </a:r>
            <a:r>
              <a:rPr lang="zh-CN" altLang="es-PE" sz="2400" dirty="0">
                <a:solidFill>
                  <a:schemeClr val="tx1">
                    <a:lumMod val="50000"/>
                  </a:schemeClr>
                </a:solidFill>
                <a:latin typeface="Dosis"/>
                <a:cs typeface="Dosis"/>
              </a:rPr>
              <a:t>道場</a:t>
            </a:r>
            <a:r>
              <a:rPr lang="es-AR" sz="2400" dirty="0" smtClean="0">
                <a:solidFill>
                  <a:schemeClr val="tx1">
                    <a:lumMod val="50000"/>
                  </a:schemeClr>
                </a:solidFill>
                <a:latin typeface="Dosis"/>
                <a:cs typeface="Dosis"/>
              </a:rPr>
              <a:t>)</a:t>
            </a:r>
            <a:r>
              <a:rPr lang="es-PE" sz="2400" dirty="0" smtClean="0">
                <a:solidFill>
                  <a:schemeClr val="tx1">
                    <a:lumMod val="50000"/>
                  </a:schemeClr>
                </a:solidFill>
                <a:latin typeface="Dosis"/>
                <a:cs typeface="Dosis"/>
              </a:rPr>
              <a:t>: El camino en búsqueda de la perfección.</a:t>
            </a:r>
          </a:p>
        </p:txBody>
      </p:sp>
    </p:spTree>
    <p:extLst>
      <p:ext uri="{BB962C8B-B14F-4D97-AF65-F5344CB8AC3E}">
        <p14:creationId xmlns:p14="http://schemas.microsoft.com/office/powerpoint/2010/main" val="7847558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4544" y="0"/>
            <a:ext cx="10005371" cy="6885384"/>
          </a:xfrm>
          <a:prstGeom prst="rect">
            <a:avLst/>
          </a:prstGeom>
        </p:spPr>
      </p:pic>
      <p:sp>
        <p:nvSpPr>
          <p:cNvPr id="9" name="8 Rectángulo"/>
          <p:cNvSpPr/>
          <p:nvPr/>
        </p:nvSpPr>
        <p:spPr>
          <a:xfrm>
            <a:off x="-324544" y="0"/>
            <a:ext cx="10005371" cy="98072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PE" dirty="0"/>
          </a:p>
        </p:txBody>
      </p:sp>
      <p:sp>
        <p:nvSpPr>
          <p:cNvPr id="4" name="1 Título"/>
          <p:cNvSpPr>
            <a:spLocks noGrp="1"/>
          </p:cNvSpPr>
          <p:nvPr>
            <p:ph type="title"/>
          </p:nvPr>
        </p:nvSpPr>
        <p:spPr>
          <a:xfrm>
            <a:off x="251520" y="116632"/>
            <a:ext cx="8229600" cy="720080"/>
          </a:xfrm>
        </p:spPr>
        <p:txBody>
          <a:bodyPr/>
          <a:lstStyle/>
          <a:p>
            <a:r>
              <a:rPr lang="es-PE" b="1" dirty="0" err="1">
                <a:solidFill>
                  <a:srgbClr val="275EA1"/>
                </a:solidFill>
              </a:rPr>
              <a:t>Deliverate</a:t>
            </a:r>
            <a:r>
              <a:rPr lang="es-PE" b="1" dirty="0">
                <a:solidFill>
                  <a:srgbClr val="275EA1"/>
                </a:solidFill>
              </a:rPr>
              <a:t> </a:t>
            </a:r>
            <a:r>
              <a:rPr lang="es-PE" b="1" dirty="0" err="1">
                <a:solidFill>
                  <a:srgbClr val="275EA1"/>
                </a:solidFill>
              </a:rPr>
              <a:t>Practice</a:t>
            </a:r>
            <a:endParaRPr lang="es-PE" b="1" dirty="0">
              <a:solidFill>
                <a:srgbClr val="275EA1"/>
              </a:solidFill>
            </a:endParaRPr>
          </a:p>
        </p:txBody>
      </p:sp>
    </p:spTree>
    <p:extLst>
      <p:ext uri="{BB962C8B-B14F-4D97-AF65-F5344CB8AC3E}">
        <p14:creationId xmlns:p14="http://schemas.microsoft.com/office/powerpoint/2010/main" val="37156005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03220" y="260648"/>
            <a:ext cx="8229600" cy="720080"/>
          </a:xfrm>
        </p:spPr>
        <p:txBody>
          <a:bodyPr/>
          <a:lstStyle/>
          <a:p>
            <a:r>
              <a:rPr lang="es-PE" b="1" dirty="0" err="1" smtClean="0">
                <a:solidFill>
                  <a:srgbClr val="275EA1"/>
                </a:solidFill>
              </a:rPr>
              <a:t>Code</a:t>
            </a:r>
            <a:r>
              <a:rPr lang="es-PE" b="1" dirty="0" smtClean="0">
                <a:solidFill>
                  <a:srgbClr val="275EA1"/>
                </a:solidFill>
              </a:rPr>
              <a:t> Kata</a:t>
            </a:r>
            <a:endParaRPr lang="es-PE" b="1" dirty="0">
              <a:solidFill>
                <a:srgbClr val="275EA1"/>
              </a:solidFill>
            </a:endParaRPr>
          </a:p>
        </p:txBody>
      </p:sp>
      <p:sp>
        <p:nvSpPr>
          <p:cNvPr id="6" name="5 CuadroTexto"/>
          <p:cNvSpPr txBox="1"/>
          <p:nvPr/>
        </p:nvSpPr>
        <p:spPr>
          <a:xfrm>
            <a:off x="405552" y="1022293"/>
            <a:ext cx="8424936" cy="830997"/>
          </a:xfrm>
          <a:prstGeom prst="rect">
            <a:avLst/>
          </a:prstGeom>
          <a:noFill/>
        </p:spPr>
        <p:txBody>
          <a:bodyPr wrap="square" rtlCol="0">
            <a:spAutoFit/>
          </a:bodyPr>
          <a:lstStyle/>
          <a:p>
            <a:pPr algn="ctr"/>
            <a:r>
              <a:rPr lang="es-PE" sz="2400" dirty="0" smtClean="0">
                <a:solidFill>
                  <a:schemeClr val="tx1">
                    <a:lumMod val="50000"/>
                  </a:schemeClr>
                </a:solidFill>
                <a:latin typeface="Dosis"/>
                <a:cs typeface="Dosis"/>
              </a:rPr>
              <a:t>Kata(型 </a:t>
            </a:r>
            <a:r>
              <a:rPr lang="es-PE" sz="2400" dirty="0">
                <a:solidFill>
                  <a:schemeClr val="tx1">
                    <a:lumMod val="50000"/>
                  </a:schemeClr>
                </a:solidFill>
                <a:latin typeface="Dosis"/>
                <a:cs typeface="Dosis"/>
              </a:rPr>
              <a:t>o </a:t>
            </a:r>
            <a:r>
              <a:rPr lang="es-PE" sz="2400" dirty="0" smtClean="0">
                <a:solidFill>
                  <a:schemeClr val="tx1">
                    <a:lumMod val="50000"/>
                  </a:schemeClr>
                </a:solidFill>
                <a:latin typeface="Dosis"/>
                <a:cs typeface="Dosis"/>
              </a:rPr>
              <a:t>形): repetición de </a:t>
            </a:r>
            <a:r>
              <a:rPr lang="es-PE" sz="2400" dirty="0">
                <a:solidFill>
                  <a:schemeClr val="tx1">
                    <a:lumMod val="50000"/>
                  </a:schemeClr>
                </a:solidFill>
                <a:latin typeface="Dosis"/>
                <a:cs typeface="Dosis"/>
              </a:rPr>
              <a:t>movimientos </a:t>
            </a:r>
            <a:r>
              <a:rPr lang="es-PE" sz="2400" dirty="0" smtClean="0">
                <a:solidFill>
                  <a:schemeClr val="tx1">
                    <a:lumMod val="50000"/>
                  </a:schemeClr>
                </a:solidFill>
                <a:latin typeface="Dosis"/>
                <a:cs typeface="Dosis"/>
              </a:rPr>
              <a:t>establecidos, buscando la perfección en la ejecución.</a:t>
            </a:r>
            <a:endParaRPr lang="es-PE" sz="2400" dirty="0">
              <a:solidFill>
                <a:schemeClr val="tx1">
                  <a:lumMod val="50000"/>
                </a:schemeClr>
              </a:solidFill>
              <a:latin typeface="Dosis"/>
              <a:cs typeface="Dosis"/>
            </a:endParaRPr>
          </a:p>
        </p:txBody>
      </p:sp>
      <p:sp>
        <p:nvSpPr>
          <p:cNvPr id="7" name="2 Marcador de contenido"/>
          <p:cNvSpPr>
            <a:spLocks noGrp="1"/>
          </p:cNvSpPr>
          <p:nvPr>
            <p:ph idx="1"/>
          </p:nvPr>
        </p:nvSpPr>
        <p:spPr>
          <a:xfrm>
            <a:off x="627641" y="5229200"/>
            <a:ext cx="7980759" cy="1440160"/>
          </a:xfrm>
        </p:spPr>
        <p:txBody>
          <a:bodyPr/>
          <a:lstStyle/>
          <a:p>
            <a:pPr marL="0" indent="0" algn="ctr">
              <a:buSzPct val="150000"/>
              <a:buNone/>
            </a:pPr>
            <a:r>
              <a:rPr lang="es-PE" sz="2800" i="1" dirty="0" smtClean="0">
                <a:solidFill>
                  <a:srgbClr val="000000"/>
                </a:solidFill>
              </a:rPr>
              <a:t>Nos divertiremos y mejoraremos nuestras </a:t>
            </a:r>
            <a:r>
              <a:rPr lang="es-PE" sz="2800" i="1" dirty="0" smtClean="0">
                <a:solidFill>
                  <a:srgbClr val="000000"/>
                </a:solidFill>
              </a:rPr>
              <a:t>habilidades de </a:t>
            </a:r>
            <a:r>
              <a:rPr lang="es-PE" sz="2800" i="1" dirty="0" smtClean="0">
                <a:solidFill>
                  <a:srgbClr val="000000"/>
                </a:solidFill>
              </a:rPr>
              <a:t>desarrollo resolviendo un </a:t>
            </a:r>
            <a:r>
              <a:rPr lang="es-PE" sz="2800" i="1" dirty="0" smtClean="0">
                <a:solidFill>
                  <a:srgbClr val="000000"/>
                </a:solidFill>
              </a:rPr>
              <a:t>problema de programación aplicando </a:t>
            </a:r>
            <a:r>
              <a:rPr lang="es-PE" sz="2800" i="1" dirty="0" smtClean="0">
                <a:solidFill>
                  <a:srgbClr val="000000"/>
                </a:solidFill>
              </a:rPr>
              <a:t>TDD y Pair </a:t>
            </a:r>
            <a:r>
              <a:rPr lang="es-PE" sz="2800" i="1" dirty="0" smtClean="0">
                <a:solidFill>
                  <a:srgbClr val="000000"/>
                </a:solidFill>
              </a:rPr>
              <a:t>Programing.</a:t>
            </a:r>
            <a:endParaRPr lang="es-PE" sz="2800" i="1" dirty="0">
              <a:solidFill>
                <a:srgbClr val="000000"/>
              </a:solidFill>
            </a:endParaRPr>
          </a:p>
        </p:txBody>
      </p:sp>
      <p:pic>
        <p:nvPicPr>
          <p:cNvPr id="5"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988840"/>
            <a:ext cx="4720912" cy="3138904"/>
          </a:xfrm>
          <a:prstGeom prst="rect">
            <a:avLst/>
          </a:prstGeom>
        </p:spPr>
      </p:pic>
    </p:spTree>
    <p:extLst>
      <p:ext uri="{BB962C8B-B14F-4D97-AF65-F5344CB8AC3E}">
        <p14:creationId xmlns:p14="http://schemas.microsoft.com/office/powerpoint/2010/main" val="1106027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b="1" dirty="0" smtClean="0">
                <a:solidFill>
                  <a:srgbClr val="275EA1"/>
                </a:solidFill>
              </a:rPr>
              <a:t>Test </a:t>
            </a:r>
            <a:r>
              <a:rPr lang="es-PE" b="1" dirty="0" err="1" smtClean="0">
                <a:solidFill>
                  <a:srgbClr val="275EA1"/>
                </a:solidFill>
              </a:rPr>
              <a:t>Driven</a:t>
            </a:r>
            <a:r>
              <a:rPr lang="es-PE" b="1" dirty="0" smtClean="0">
                <a:solidFill>
                  <a:srgbClr val="275EA1"/>
                </a:solidFill>
              </a:rPr>
              <a:t> </a:t>
            </a:r>
            <a:r>
              <a:rPr lang="es-PE" b="1" dirty="0" err="1" smtClean="0">
                <a:solidFill>
                  <a:srgbClr val="275EA1"/>
                </a:solidFill>
              </a:rPr>
              <a:t>Development</a:t>
            </a:r>
            <a:endParaRPr lang="es-PE" b="1" dirty="0">
              <a:solidFill>
                <a:srgbClr val="275EA1"/>
              </a:solidFill>
            </a:endParaRPr>
          </a:p>
        </p:txBody>
      </p:sp>
      <p:sp>
        <p:nvSpPr>
          <p:cNvPr id="34" name="33 Elipse"/>
          <p:cNvSpPr/>
          <p:nvPr/>
        </p:nvSpPr>
        <p:spPr>
          <a:xfrm>
            <a:off x="3417497" y="1253979"/>
            <a:ext cx="2309005" cy="1569865"/>
          </a:xfrm>
          <a:prstGeom prst="ellipse">
            <a:avLst/>
          </a:prstGeom>
          <a:solidFill>
            <a:srgbClr val="D9D9D9"/>
          </a:solidFill>
          <a:ln>
            <a:noFill/>
          </a:ln>
        </p:spPr>
        <p:style>
          <a:lnRef idx="2">
            <a:schemeClr val="accent5">
              <a:shade val="50000"/>
            </a:schemeClr>
          </a:lnRef>
          <a:fillRef idx="1">
            <a:schemeClr val="accent5"/>
          </a:fillRef>
          <a:effectRef idx="0">
            <a:schemeClr val="accent5"/>
          </a:effectRef>
          <a:fontRef idx="minor">
            <a:schemeClr val="lt1"/>
          </a:fontRef>
        </p:style>
      </p:sp>
      <p:grpSp>
        <p:nvGrpSpPr>
          <p:cNvPr id="6" name="5 Grupo"/>
          <p:cNvGrpSpPr/>
          <p:nvPr/>
        </p:nvGrpSpPr>
        <p:grpSpPr>
          <a:xfrm>
            <a:off x="5366519" y="2559592"/>
            <a:ext cx="305783" cy="529829"/>
            <a:chOff x="4358915" y="1306113"/>
            <a:chExt cx="305783" cy="529829"/>
          </a:xfrm>
        </p:grpSpPr>
        <p:sp>
          <p:nvSpPr>
            <p:cNvPr id="32" name="31 Flecha derecha"/>
            <p:cNvSpPr/>
            <p:nvPr/>
          </p:nvSpPr>
          <p:spPr>
            <a:xfrm rot="2379933">
              <a:off x="4358915" y="1306113"/>
              <a:ext cx="305783" cy="52982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3" name="Flecha derecha 6"/>
            <p:cNvSpPr/>
            <p:nvPr/>
          </p:nvSpPr>
          <p:spPr>
            <a:xfrm rot="2379933">
              <a:off x="4369474" y="1382802"/>
              <a:ext cx="214048" cy="3178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PE" sz="2200" kern="1200">
                <a:latin typeface="Dosis"/>
                <a:cs typeface="Dosis"/>
              </a:endParaRPr>
            </a:p>
          </p:txBody>
        </p:sp>
      </p:grpSp>
      <p:sp>
        <p:nvSpPr>
          <p:cNvPr id="35" name="Elipse 4"/>
          <p:cNvSpPr/>
          <p:nvPr/>
        </p:nvSpPr>
        <p:spPr>
          <a:xfrm>
            <a:off x="3755643" y="1483880"/>
            <a:ext cx="1632713" cy="111006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s-PE" sz="2800" kern="1200" dirty="0" smtClean="0">
                <a:latin typeface="Dosis"/>
                <a:cs typeface="Dosis"/>
              </a:rPr>
              <a:t>Ejemplo Concreto</a:t>
            </a:r>
            <a:br>
              <a:rPr lang="es-PE" sz="2800" kern="1200" dirty="0" smtClean="0">
                <a:latin typeface="Dosis"/>
                <a:cs typeface="Dosis"/>
              </a:rPr>
            </a:br>
            <a:r>
              <a:rPr lang="es-PE" sz="2800" kern="1200" dirty="0" smtClean="0">
                <a:latin typeface="Dosis"/>
                <a:cs typeface="Dosis"/>
              </a:rPr>
              <a:t>(Prueba)</a:t>
            </a:r>
          </a:p>
        </p:txBody>
      </p:sp>
      <p:sp>
        <p:nvSpPr>
          <p:cNvPr id="30" name="29 Elipse"/>
          <p:cNvSpPr/>
          <p:nvPr/>
        </p:nvSpPr>
        <p:spPr>
          <a:xfrm>
            <a:off x="5325644" y="2836217"/>
            <a:ext cx="2309005" cy="156986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sp>
      <p:grpSp>
        <p:nvGrpSpPr>
          <p:cNvPr id="8" name="7 Grupo"/>
          <p:cNvGrpSpPr/>
          <p:nvPr/>
        </p:nvGrpSpPr>
        <p:grpSpPr>
          <a:xfrm>
            <a:off x="6011709" y="4504501"/>
            <a:ext cx="529829" cy="265797"/>
            <a:chOff x="5004105" y="3251022"/>
            <a:chExt cx="529829" cy="265797"/>
          </a:xfrm>
        </p:grpSpPr>
        <p:sp>
          <p:nvSpPr>
            <p:cNvPr id="28" name="27 Flecha derecha"/>
            <p:cNvSpPr/>
            <p:nvPr/>
          </p:nvSpPr>
          <p:spPr>
            <a:xfrm rot="6079481">
              <a:off x="5136121" y="3119006"/>
              <a:ext cx="265797" cy="52982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Flecha derecha 10"/>
            <p:cNvSpPr/>
            <p:nvPr/>
          </p:nvSpPr>
          <p:spPr>
            <a:xfrm rot="16879481">
              <a:off x="5183820" y="3185879"/>
              <a:ext cx="186058" cy="3178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PE" sz="2200" kern="1200">
                <a:latin typeface="Dosis"/>
                <a:cs typeface="Dosis"/>
              </a:endParaRPr>
            </a:p>
          </p:txBody>
        </p:sp>
      </p:grpSp>
      <p:sp>
        <p:nvSpPr>
          <p:cNvPr id="31" name="Elipse 8"/>
          <p:cNvSpPr/>
          <p:nvPr/>
        </p:nvSpPr>
        <p:spPr>
          <a:xfrm>
            <a:off x="5663790" y="3066118"/>
            <a:ext cx="1632713" cy="1110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s-PE" sz="2800" kern="1200" dirty="0" smtClean="0">
                <a:latin typeface="Dosis"/>
                <a:cs typeface="Dosis"/>
              </a:rPr>
              <a:t>Falla</a:t>
            </a:r>
            <a:endParaRPr lang="es-PE" sz="2800" kern="1200" dirty="0">
              <a:latin typeface="Dosis"/>
              <a:cs typeface="Dosis"/>
            </a:endParaRPr>
          </a:p>
        </p:txBody>
      </p:sp>
      <p:sp>
        <p:nvSpPr>
          <p:cNvPr id="26" name="25 Elipse"/>
          <p:cNvSpPr/>
          <p:nvPr/>
        </p:nvSpPr>
        <p:spPr>
          <a:xfrm>
            <a:off x="4915645" y="4883471"/>
            <a:ext cx="2309005" cy="1569865"/>
          </a:xfrm>
          <a:prstGeom prst="ellipse">
            <a:avLst/>
          </a:prstGeom>
          <a:solidFill>
            <a:srgbClr val="D9D9D9"/>
          </a:solidFill>
          <a:ln>
            <a:noFill/>
          </a:ln>
        </p:spPr>
        <p:style>
          <a:lnRef idx="2">
            <a:schemeClr val="accent5">
              <a:shade val="50000"/>
            </a:schemeClr>
          </a:lnRef>
          <a:fillRef idx="1">
            <a:schemeClr val="accent5"/>
          </a:fillRef>
          <a:effectRef idx="0">
            <a:schemeClr val="accent5"/>
          </a:effectRef>
          <a:fontRef idx="minor">
            <a:schemeClr val="lt1"/>
          </a:fontRef>
        </p:style>
      </p:sp>
      <p:grpSp>
        <p:nvGrpSpPr>
          <p:cNvPr id="10" name="9 Grupo"/>
          <p:cNvGrpSpPr/>
          <p:nvPr/>
        </p:nvGrpSpPr>
        <p:grpSpPr>
          <a:xfrm>
            <a:off x="4490199" y="5403482"/>
            <a:ext cx="300648" cy="529829"/>
            <a:chOff x="3482595" y="4150003"/>
            <a:chExt cx="300648" cy="529829"/>
          </a:xfrm>
        </p:grpSpPr>
        <p:sp>
          <p:nvSpPr>
            <p:cNvPr id="24" name="23 Flecha derecha"/>
            <p:cNvSpPr/>
            <p:nvPr/>
          </p:nvSpPr>
          <p:spPr>
            <a:xfrm rot="10800015">
              <a:off x="3482595" y="4150003"/>
              <a:ext cx="300648" cy="52982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Flecha derecha 14"/>
            <p:cNvSpPr/>
            <p:nvPr/>
          </p:nvSpPr>
          <p:spPr>
            <a:xfrm rot="21600015">
              <a:off x="3572789" y="4255969"/>
              <a:ext cx="210454" cy="3178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PE" sz="2200" kern="1200">
                <a:latin typeface="Dosis"/>
                <a:cs typeface="Dosis"/>
              </a:endParaRPr>
            </a:p>
          </p:txBody>
        </p:sp>
      </p:grpSp>
      <p:sp>
        <p:nvSpPr>
          <p:cNvPr id="27" name="Elipse 12"/>
          <p:cNvSpPr/>
          <p:nvPr/>
        </p:nvSpPr>
        <p:spPr>
          <a:xfrm>
            <a:off x="5253791" y="5113372"/>
            <a:ext cx="1632713" cy="111006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s-PE" sz="2800" kern="1200" dirty="0" smtClean="0">
                <a:latin typeface="Dosis"/>
                <a:cs typeface="Dosis"/>
              </a:rPr>
              <a:t>Codificar</a:t>
            </a:r>
            <a:endParaRPr lang="es-PE" sz="2800" kern="1200" dirty="0">
              <a:latin typeface="Dosis"/>
              <a:cs typeface="Dosis"/>
            </a:endParaRPr>
          </a:p>
        </p:txBody>
      </p:sp>
      <p:sp>
        <p:nvSpPr>
          <p:cNvPr id="22" name="21 Elipse"/>
          <p:cNvSpPr/>
          <p:nvPr/>
        </p:nvSpPr>
        <p:spPr>
          <a:xfrm>
            <a:off x="2039378" y="4883458"/>
            <a:ext cx="2309005" cy="1569865"/>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sp>
      <p:grpSp>
        <p:nvGrpSpPr>
          <p:cNvPr id="12" name="11 Grupo"/>
          <p:cNvGrpSpPr/>
          <p:nvPr/>
        </p:nvGrpSpPr>
        <p:grpSpPr>
          <a:xfrm>
            <a:off x="2665898" y="4515105"/>
            <a:ext cx="529829" cy="274363"/>
            <a:chOff x="1658294" y="3261626"/>
            <a:chExt cx="529829" cy="274363"/>
          </a:xfrm>
        </p:grpSpPr>
        <p:sp>
          <p:nvSpPr>
            <p:cNvPr id="20" name="19 Flecha derecha"/>
            <p:cNvSpPr/>
            <p:nvPr/>
          </p:nvSpPr>
          <p:spPr>
            <a:xfrm rot="15329094">
              <a:off x="1786027" y="3133893"/>
              <a:ext cx="274363" cy="52982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18"/>
            <p:cNvSpPr/>
            <p:nvPr/>
          </p:nvSpPr>
          <p:spPr>
            <a:xfrm rot="26129094">
              <a:off x="1837496" y="3279700"/>
              <a:ext cx="192054" cy="3178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PE" sz="2200" kern="1200">
                <a:latin typeface="Dosis"/>
                <a:cs typeface="Dosis"/>
              </a:endParaRPr>
            </a:p>
          </p:txBody>
        </p:sp>
      </p:grpSp>
      <p:sp>
        <p:nvSpPr>
          <p:cNvPr id="23" name="Elipse 16"/>
          <p:cNvSpPr/>
          <p:nvPr/>
        </p:nvSpPr>
        <p:spPr>
          <a:xfrm>
            <a:off x="2377524" y="5113359"/>
            <a:ext cx="1632713" cy="1110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s-PE" sz="2800" kern="1200" dirty="0" smtClean="0">
                <a:latin typeface="Dosis"/>
                <a:cs typeface="Dosis"/>
              </a:rPr>
              <a:t>Funciona</a:t>
            </a:r>
            <a:endParaRPr lang="es-PE" sz="2800" kern="1200" dirty="0">
              <a:latin typeface="Dosis"/>
              <a:cs typeface="Dosis"/>
            </a:endParaRPr>
          </a:p>
        </p:txBody>
      </p:sp>
      <p:sp>
        <p:nvSpPr>
          <p:cNvPr id="18" name="17 Elipse"/>
          <p:cNvSpPr/>
          <p:nvPr/>
        </p:nvSpPr>
        <p:spPr>
          <a:xfrm>
            <a:off x="1509350" y="2836217"/>
            <a:ext cx="2309005" cy="1569865"/>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sp>
      <p:grpSp>
        <p:nvGrpSpPr>
          <p:cNvPr id="15" name="14 Grupo"/>
          <p:cNvGrpSpPr/>
          <p:nvPr/>
        </p:nvGrpSpPr>
        <p:grpSpPr>
          <a:xfrm>
            <a:off x="3458372" y="2570640"/>
            <a:ext cx="305783" cy="529829"/>
            <a:chOff x="2450768" y="1317161"/>
            <a:chExt cx="305783" cy="529829"/>
          </a:xfrm>
        </p:grpSpPr>
        <p:sp>
          <p:nvSpPr>
            <p:cNvPr id="16" name="15 Flecha derecha"/>
            <p:cNvSpPr/>
            <p:nvPr/>
          </p:nvSpPr>
          <p:spPr>
            <a:xfrm rot="19220067">
              <a:off x="2450768" y="1317161"/>
              <a:ext cx="305783" cy="52982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lecha derecha 22"/>
            <p:cNvSpPr/>
            <p:nvPr/>
          </p:nvSpPr>
          <p:spPr>
            <a:xfrm rot="19220067">
              <a:off x="2461327" y="1452404"/>
              <a:ext cx="214048" cy="3178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PE" sz="2200" kern="1200">
                <a:latin typeface="Dosis"/>
                <a:cs typeface="Dosis"/>
              </a:endParaRPr>
            </a:p>
          </p:txBody>
        </p:sp>
      </p:grpSp>
      <p:sp>
        <p:nvSpPr>
          <p:cNvPr id="19" name="Elipse 20"/>
          <p:cNvSpPr/>
          <p:nvPr/>
        </p:nvSpPr>
        <p:spPr>
          <a:xfrm>
            <a:off x="1847496" y="3066118"/>
            <a:ext cx="1632713" cy="1110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s-PE" sz="2800" kern="1200" dirty="0" smtClean="0">
                <a:latin typeface="Dosis"/>
                <a:cs typeface="Dosis"/>
              </a:rPr>
              <a:t>Mejorar</a:t>
            </a:r>
            <a:endParaRPr lang="es-PE" sz="2400" kern="1200" dirty="0">
              <a:latin typeface="Dosis"/>
              <a:cs typeface="Dosis"/>
            </a:endParaRPr>
          </a:p>
        </p:txBody>
      </p:sp>
    </p:spTree>
    <p:extLst>
      <p:ext uri="{BB962C8B-B14F-4D97-AF65-F5344CB8AC3E}">
        <p14:creationId xmlns:p14="http://schemas.microsoft.com/office/powerpoint/2010/main" val="2171745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b="1" dirty="0" err="1" smtClean="0">
                <a:solidFill>
                  <a:srgbClr val="275EA1"/>
                </a:solidFill>
              </a:rPr>
              <a:t>Pair</a:t>
            </a:r>
            <a:r>
              <a:rPr lang="es-PE" b="1" dirty="0" smtClean="0">
                <a:solidFill>
                  <a:srgbClr val="275EA1"/>
                </a:solidFill>
              </a:rPr>
              <a:t> </a:t>
            </a:r>
            <a:r>
              <a:rPr lang="es-PE" b="1" dirty="0" err="1" smtClean="0">
                <a:solidFill>
                  <a:srgbClr val="275EA1"/>
                </a:solidFill>
              </a:rPr>
              <a:t>Programming</a:t>
            </a:r>
            <a:endParaRPr lang="es-PE" b="1" dirty="0">
              <a:solidFill>
                <a:srgbClr val="275EA1"/>
              </a:solidFill>
            </a:endParaRPr>
          </a:p>
        </p:txBody>
      </p:sp>
      <p:pic>
        <p:nvPicPr>
          <p:cNvPr id="5" name="4 Imagen"/>
          <p:cNvPicPr>
            <a:picLocks noChangeAspect="1"/>
          </p:cNvPicPr>
          <p:nvPr/>
        </p:nvPicPr>
        <p:blipFill rotWithShape="1">
          <a:blip r:embed="rId3">
            <a:extLst>
              <a:ext uri="{28A0092B-C50C-407E-A947-70E740481C1C}">
                <a14:useLocalDpi xmlns:a14="http://schemas.microsoft.com/office/drawing/2010/main" val="0"/>
              </a:ext>
            </a:extLst>
          </a:blip>
          <a:srcRect l="2631" r="2631" b="3568"/>
          <a:stretch/>
        </p:blipFill>
        <p:spPr>
          <a:xfrm flipH="1">
            <a:off x="2463080" y="1412776"/>
            <a:ext cx="4331368" cy="3306679"/>
          </a:xfrm>
          <a:prstGeom prst="rect">
            <a:avLst/>
          </a:prstGeom>
          <a:ln>
            <a:noFill/>
          </a:ln>
          <a:effectLst>
            <a:softEdge rad="112500"/>
          </a:effectLst>
        </p:spPr>
      </p:pic>
      <p:sp>
        <p:nvSpPr>
          <p:cNvPr id="6" name="5 Llamada rectangular redondeada"/>
          <p:cNvSpPr/>
          <p:nvPr/>
        </p:nvSpPr>
        <p:spPr>
          <a:xfrm flipH="1">
            <a:off x="492224" y="2005730"/>
            <a:ext cx="1728192" cy="946951"/>
          </a:xfrm>
          <a:prstGeom prst="wedgeRoundRectCallout">
            <a:avLst>
              <a:gd name="adj1" fmla="val -135009"/>
              <a:gd name="adj2" fmla="val 35395"/>
              <a:gd name="adj3" fmla="val 16667"/>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400" dirty="0" smtClean="0">
                <a:latin typeface="Dosis"/>
                <a:cs typeface="Dosis"/>
              </a:rPr>
              <a:t>Driver</a:t>
            </a:r>
            <a:endParaRPr lang="es-PE" sz="2000" dirty="0">
              <a:latin typeface="Dosis"/>
              <a:cs typeface="Dosis"/>
            </a:endParaRPr>
          </a:p>
        </p:txBody>
      </p:sp>
      <p:sp>
        <p:nvSpPr>
          <p:cNvPr id="8" name="7 Llamada rectangular redondeada"/>
          <p:cNvSpPr/>
          <p:nvPr/>
        </p:nvSpPr>
        <p:spPr>
          <a:xfrm>
            <a:off x="7004230" y="2005730"/>
            <a:ext cx="1728192" cy="946951"/>
          </a:xfrm>
          <a:prstGeom prst="wedgeRoundRectCallout">
            <a:avLst>
              <a:gd name="adj1" fmla="val -115516"/>
              <a:gd name="adj2" fmla="val 40477"/>
              <a:gd name="adj3" fmla="val 16667"/>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400" dirty="0" err="1" smtClean="0">
                <a:latin typeface="Dosis"/>
                <a:cs typeface="Dosis"/>
              </a:rPr>
              <a:t>Navigator</a:t>
            </a:r>
            <a:endParaRPr lang="es-PE" sz="2000" dirty="0">
              <a:latin typeface="Dosis"/>
              <a:cs typeface="Dosis"/>
            </a:endParaRPr>
          </a:p>
        </p:txBody>
      </p:sp>
      <p:sp>
        <p:nvSpPr>
          <p:cNvPr id="11" name="10 Flecha izquierda y derecha"/>
          <p:cNvSpPr/>
          <p:nvPr/>
        </p:nvSpPr>
        <p:spPr>
          <a:xfrm>
            <a:off x="1209637" y="4869160"/>
            <a:ext cx="6724727" cy="78106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smtClean="0">
                <a:latin typeface="Dosis"/>
                <a:cs typeface="Dosis"/>
              </a:rPr>
              <a:t>Comunicación , debate y rotación constante</a:t>
            </a:r>
            <a:endParaRPr lang="es-PE" dirty="0">
              <a:latin typeface="Dosis"/>
              <a:cs typeface="Dosis"/>
            </a:endParaRPr>
          </a:p>
        </p:txBody>
      </p:sp>
      <p:sp>
        <p:nvSpPr>
          <p:cNvPr id="12" name="11 CuadroTexto"/>
          <p:cNvSpPr txBox="1"/>
          <p:nvPr/>
        </p:nvSpPr>
        <p:spPr>
          <a:xfrm>
            <a:off x="92696" y="3005525"/>
            <a:ext cx="2463080" cy="1200329"/>
          </a:xfrm>
          <a:prstGeom prst="rect">
            <a:avLst/>
          </a:prstGeom>
          <a:noFill/>
        </p:spPr>
        <p:txBody>
          <a:bodyPr wrap="square" rtlCol="0">
            <a:spAutoFit/>
          </a:bodyPr>
          <a:lstStyle/>
          <a:p>
            <a:pPr algn="ctr"/>
            <a:r>
              <a:rPr lang="es-PE" sz="2400" dirty="0" smtClean="0">
                <a:solidFill>
                  <a:srgbClr val="000000"/>
                </a:solidFill>
                <a:latin typeface="Dosis"/>
                <a:cs typeface="Dosis"/>
              </a:rPr>
              <a:t>Escribe código limpio, compila y ejecuta</a:t>
            </a:r>
            <a:endParaRPr lang="es-PE" sz="2000" dirty="0" smtClean="0">
              <a:solidFill>
                <a:srgbClr val="000000"/>
              </a:solidFill>
              <a:latin typeface="Dosis"/>
              <a:cs typeface="Dosis"/>
            </a:endParaRPr>
          </a:p>
        </p:txBody>
      </p:sp>
      <p:sp>
        <p:nvSpPr>
          <p:cNvPr id="13" name="12 CuadroTexto"/>
          <p:cNvSpPr txBox="1"/>
          <p:nvPr/>
        </p:nvSpPr>
        <p:spPr>
          <a:xfrm>
            <a:off x="6660232" y="3005525"/>
            <a:ext cx="2349552" cy="1200329"/>
          </a:xfrm>
          <a:prstGeom prst="rect">
            <a:avLst/>
          </a:prstGeom>
          <a:noFill/>
        </p:spPr>
        <p:txBody>
          <a:bodyPr wrap="square" rtlCol="0">
            <a:spAutoFit/>
          </a:bodyPr>
          <a:lstStyle/>
          <a:p>
            <a:pPr algn="ctr"/>
            <a:r>
              <a:rPr lang="es-PE" sz="2400" dirty="0" smtClean="0">
                <a:latin typeface="Dosis"/>
                <a:cs typeface="Dosis"/>
              </a:rPr>
              <a:t>Orienta sobre el diseño, pruebas y </a:t>
            </a:r>
            <a:r>
              <a:rPr lang="es-PE" sz="2400" dirty="0" err="1" smtClean="0">
                <a:latin typeface="Dosis"/>
                <a:cs typeface="Dosis"/>
              </a:rPr>
              <a:t>refactoring</a:t>
            </a:r>
            <a:endParaRPr lang="es-PE" sz="2000" dirty="0" smtClean="0">
              <a:latin typeface="Dosis"/>
              <a:cs typeface="Dosis"/>
            </a:endParaRPr>
          </a:p>
        </p:txBody>
      </p:sp>
    </p:spTree>
    <p:extLst>
      <p:ext uri="{BB962C8B-B14F-4D97-AF65-F5344CB8AC3E}">
        <p14:creationId xmlns:p14="http://schemas.microsoft.com/office/powerpoint/2010/main" val="283898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b="1" dirty="0" smtClean="0"/>
              <a:t>Modalidad: </a:t>
            </a:r>
            <a:r>
              <a:rPr lang="es-PE" b="1" dirty="0" err="1" smtClean="0"/>
              <a:t>Randori</a:t>
            </a:r>
            <a:endParaRPr lang="es-PE" b="1" dirty="0"/>
          </a:p>
        </p:txBody>
      </p:sp>
      <p:sp>
        <p:nvSpPr>
          <p:cNvPr id="9" name="2 Marcador de contenido"/>
          <p:cNvSpPr txBox="1">
            <a:spLocks/>
          </p:cNvSpPr>
          <p:nvPr/>
        </p:nvSpPr>
        <p:spPr bwMode="auto">
          <a:xfrm>
            <a:off x="504056" y="2924944"/>
            <a:ext cx="8100392"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150000"/>
              <a:buFont typeface="Arial" charset="0"/>
              <a:buNone/>
            </a:pPr>
            <a:r>
              <a:rPr lang="es-PE" sz="2800" b="1" dirty="0" smtClean="0">
                <a:solidFill>
                  <a:srgbClr val="000000"/>
                </a:solidFill>
                <a:latin typeface="Dosis"/>
                <a:cs typeface="Dosis"/>
              </a:rPr>
              <a:t>Cada 7 Minutos</a:t>
            </a:r>
          </a:p>
          <a:p>
            <a:pPr>
              <a:buSzPct val="150000"/>
              <a:buFontTx/>
              <a:buChar char="-"/>
            </a:pPr>
            <a:r>
              <a:rPr lang="es-PE" sz="2800" dirty="0" err="1" smtClean="0">
                <a:solidFill>
                  <a:srgbClr val="000000"/>
                </a:solidFill>
                <a:latin typeface="Dosis"/>
                <a:cs typeface="Dosis"/>
              </a:rPr>
              <a:t>Coder</a:t>
            </a:r>
            <a:r>
              <a:rPr lang="es-PE" sz="2800" dirty="0" smtClean="0">
                <a:solidFill>
                  <a:srgbClr val="000000"/>
                </a:solidFill>
                <a:latin typeface="Dosis"/>
                <a:cs typeface="Dosis"/>
              </a:rPr>
              <a:t> -&gt; Regresa al público</a:t>
            </a:r>
          </a:p>
          <a:p>
            <a:pPr>
              <a:buSzPct val="150000"/>
              <a:buFontTx/>
              <a:buChar char="-"/>
            </a:pPr>
            <a:r>
              <a:rPr lang="es-PE" sz="2800" dirty="0" smtClean="0">
                <a:solidFill>
                  <a:srgbClr val="000000"/>
                </a:solidFill>
                <a:latin typeface="Dosis"/>
                <a:cs typeface="Dosis"/>
              </a:rPr>
              <a:t>Copiloto -&gt; </a:t>
            </a:r>
            <a:r>
              <a:rPr lang="es-PE" sz="2800" dirty="0" err="1" smtClean="0">
                <a:solidFill>
                  <a:srgbClr val="000000"/>
                </a:solidFill>
                <a:latin typeface="Dosis"/>
                <a:cs typeface="Dosis"/>
              </a:rPr>
              <a:t>Coder</a:t>
            </a:r>
            <a:endParaRPr lang="es-PE" sz="2800" dirty="0" smtClean="0">
              <a:solidFill>
                <a:srgbClr val="000000"/>
              </a:solidFill>
              <a:latin typeface="Dosis"/>
              <a:cs typeface="Dosis"/>
            </a:endParaRPr>
          </a:p>
          <a:p>
            <a:pPr>
              <a:buSzPct val="150000"/>
              <a:buFontTx/>
              <a:buChar char="-"/>
            </a:pPr>
            <a:r>
              <a:rPr lang="es-PE" sz="2800" dirty="0" smtClean="0">
                <a:solidFill>
                  <a:srgbClr val="000000"/>
                </a:solidFill>
                <a:latin typeface="Dosis"/>
                <a:cs typeface="Dosis"/>
              </a:rPr>
              <a:t>Público -&gt; Copiloto</a:t>
            </a:r>
            <a:endParaRPr lang="es-PE" sz="2800" dirty="0">
              <a:solidFill>
                <a:srgbClr val="000000"/>
              </a:solidFill>
              <a:latin typeface="Dosis"/>
              <a:cs typeface="Dosis"/>
            </a:endParaRPr>
          </a:p>
        </p:txBody>
      </p:sp>
      <p:sp>
        <p:nvSpPr>
          <p:cNvPr id="6" name="2 Marcador de contenido"/>
          <p:cNvSpPr txBox="1">
            <a:spLocks/>
          </p:cNvSpPr>
          <p:nvPr/>
        </p:nvSpPr>
        <p:spPr bwMode="auto">
          <a:xfrm>
            <a:off x="540536" y="1196752"/>
            <a:ext cx="8063912"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150000"/>
              <a:buFont typeface="Arial" charset="0"/>
              <a:buNone/>
            </a:pPr>
            <a:r>
              <a:rPr lang="es-PE" sz="2800" b="1" dirty="0" smtClean="0">
                <a:solidFill>
                  <a:srgbClr val="000000"/>
                </a:solidFill>
                <a:latin typeface="Dosis"/>
                <a:cs typeface="Dosis"/>
              </a:rPr>
              <a:t>Una única computadora conectada al proyector</a:t>
            </a:r>
          </a:p>
          <a:p>
            <a:pPr>
              <a:buSzPct val="150000"/>
              <a:buFontTx/>
              <a:buChar char="-"/>
            </a:pPr>
            <a:r>
              <a:rPr lang="es-PE" sz="2800" dirty="0" smtClean="0">
                <a:solidFill>
                  <a:srgbClr val="000000"/>
                </a:solidFill>
                <a:latin typeface="Dosis"/>
                <a:cs typeface="Dosis"/>
              </a:rPr>
              <a:t>1 </a:t>
            </a:r>
            <a:r>
              <a:rPr lang="es-PE" sz="2800" dirty="0" err="1" smtClean="0">
                <a:solidFill>
                  <a:srgbClr val="000000"/>
                </a:solidFill>
                <a:latin typeface="Dosis"/>
                <a:cs typeface="Dosis"/>
              </a:rPr>
              <a:t>Coder</a:t>
            </a:r>
            <a:endParaRPr lang="es-PE" sz="2800" dirty="0" smtClean="0">
              <a:solidFill>
                <a:srgbClr val="000000"/>
              </a:solidFill>
              <a:latin typeface="Dosis"/>
              <a:cs typeface="Dosis"/>
            </a:endParaRPr>
          </a:p>
          <a:p>
            <a:pPr>
              <a:buSzPct val="150000"/>
              <a:buFontTx/>
              <a:buChar char="-"/>
            </a:pPr>
            <a:r>
              <a:rPr lang="es-PE" sz="2800" dirty="0" smtClean="0">
                <a:solidFill>
                  <a:srgbClr val="000000"/>
                </a:solidFill>
                <a:latin typeface="Dosis"/>
                <a:cs typeface="Dosis"/>
              </a:rPr>
              <a:t>1 Copiloto</a:t>
            </a:r>
          </a:p>
        </p:txBody>
      </p:sp>
      <p:sp>
        <p:nvSpPr>
          <p:cNvPr id="10" name="2 Marcador de contenido"/>
          <p:cNvSpPr txBox="1">
            <a:spLocks/>
          </p:cNvSpPr>
          <p:nvPr/>
        </p:nvSpPr>
        <p:spPr bwMode="auto">
          <a:xfrm>
            <a:off x="540536" y="5229200"/>
            <a:ext cx="8207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150000"/>
              <a:buFont typeface="Arial" charset="0"/>
              <a:buNone/>
            </a:pPr>
            <a:r>
              <a:rPr lang="es-PE" sz="2800" dirty="0" smtClean="0">
                <a:latin typeface="Dosis"/>
                <a:cs typeface="Dosis"/>
              </a:rPr>
              <a:t>Los asistentes prestan atención y brindan sugerencias.</a:t>
            </a:r>
          </a:p>
          <a:p>
            <a:pPr marL="0" indent="0">
              <a:buSzPct val="150000"/>
              <a:buFont typeface="Arial" charset="0"/>
              <a:buNone/>
            </a:pPr>
            <a:r>
              <a:rPr lang="es-PE" sz="2800" dirty="0" smtClean="0">
                <a:latin typeface="Dosis"/>
                <a:cs typeface="Dosis"/>
              </a:rPr>
              <a:t>La pareja en la computadora explica que está haciendo.</a:t>
            </a:r>
            <a:endParaRPr lang="es-PE" sz="2800" dirty="0">
              <a:latin typeface="Dosis"/>
              <a:cs typeface="Dosis"/>
            </a:endParaRPr>
          </a:p>
        </p:txBody>
      </p:sp>
    </p:spTree>
    <p:extLst>
      <p:ext uri="{BB962C8B-B14F-4D97-AF65-F5344CB8AC3E}">
        <p14:creationId xmlns:p14="http://schemas.microsoft.com/office/powerpoint/2010/main" val="194253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b="1" dirty="0" smtClean="0"/>
              <a:t>Modalidad: </a:t>
            </a:r>
            <a:r>
              <a:rPr lang="es-PE" b="1" dirty="0" err="1" smtClean="0"/>
              <a:t>Multi</a:t>
            </a:r>
            <a:r>
              <a:rPr lang="es-PE" b="1" dirty="0" smtClean="0"/>
              <a:t> </a:t>
            </a:r>
            <a:r>
              <a:rPr lang="es-PE" b="1" dirty="0" err="1" smtClean="0"/>
              <a:t>Randori</a:t>
            </a:r>
            <a:endParaRPr lang="es-PE" b="1" dirty="0"/>
          </a:p>
        </p:txBody>
      </p:sp>
      <p:sp>
        <p:nvSpPr>
          <p:cNvPr id="8" name="2 Marcador de contenido"/>
          <p:cNvSpPr>
            <a:spLocks noGrp="1"/>
          </p:cNvSpPr>
          <p:nvPr>
            <p:ph idx="1"/>
          </p:nvPr>
        </p:nvSpPr>
        <p:spPr>
          <a:xfrm>
            <a:off x="5148064" y="1268760"/>
            <a:ext cx="3744416" cy="2160240"/>
          </a:xfrm>
        </p:spPr>
        <p:txBody>
          <a:bodyPr/>
          <a:lstStyle/>
          <a:p>
            <a:pPr marL="0" indent="0" algn="ctr">
              <a:buSzPct val="150000"/>
              <a:buNone/>
            </a:pPr>
            <a:r>
              <a:rPr lang="es-PE" sz="2400" b="1" dirty="0" smtClean="0"/>
              <a:t>Cada Mesa</a:t>
            </a:r>
          </a:p>
          <a:p>
            <a:pPr>
              <a:buSzPct val="150000"/>
              <a:buFontTx/>
              <a:buChar char="-"/>
            </a:pPr>
            <a:r>
              <a:rPr lang="es-PE" sz="2400" dirty="0" smtClean="0"/>
              <a:t>1 </a:t>
            </a:r>
            <a:r>
              <a:rPr lang="es-PE" sz="2400" dirty="0" err="1" smtClean="0"/>
              <a:t>Coder</a:t>
            </a:r>
            <a:endParaRPr lang="es-PE" sz="2400" dirty="0" smtClean="0"/>
          </a:p>
          <a:p>
            <a:pPr>
              <a:buSzPct val="150000"/>
              <a:buFontTx/>
              <a:buChar char="-"/>
            </a:pPr>
            <a:r>
              <a:rPr lang="es-PE" sz="2400" dirty="0" smtClean="0"/>
              <a:t>1 Copiloto</a:t>
            </a:r>
          </a:p>
          <a:p>
            <a:pPr>
              <a:buSzPct val="150000"/>
              <a:buFontTx/>
              <a:buChar char="-"/>
            </a:pPr>
            <a:r>
              <a:rPr lang="es-PE" sz="2400" dirty="0" smtClean="0"/>
              <a:t>Asistentes interactuando</a:t>
            </a:r>
            <a:endParaRPr lang="es-PE" sz="2400" dirty="0"/>
          </a:p>
        </p:txBody>
      </p:sp>
      <p:sp>
        <p:nvSpPr>
          <p:cNvPr id="9" name="2 Marcador de contenido"/>
          <p:cNvSpPr txBox="1">
            <a:spLocks/>
          </p:cNvSpPr>
          <p:nvPr/>
        </p:nvSpPr>
        <p:spPr bwMode="auto">
          <a:xfrm>
            <a:off x="5148064" y="3645024"/>
            <a:ext cx="3744416"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400" b="1" dirty="0" smtClean="0">
                <a:solidFill>
                  <a:srgbClr val="000000"/>
                </a:solidFill>
                <a:latin typeface="Dosis"/>
                <a:cs typeface="Dosis"/>
              </a:rPr>
              <a:t>Cada 7 Minutos</a:t>
            </a:r>
          </a:p>
          <a:p>
            <a:pPr>
              <a:buSzPct val="150000"/>
              <a:buFontTx/>
              <a:buChar char="-"/>
            </a:pPr>
            <a:r>
              <a:rPr lang="es-PE" sz="2400" dirty="0" smtClean="0">
                <a:solidFill>
                  <a:srgbClr val="000000"/>
                </a:solidFill>
                <a:latin typeface="Dosis"/>
                <a:cs typeface="Dosis"/>
              </a:rPr>
              <a:t>Coder -&gt; Queda libre</a:t>
            </a:r>
          </a:p>
          <a:p>
            <a:pPr>
              <a:buSzPct val="150000"/>
              <a:buFontTx/>
              <a:buChar char="-"/>
            </a:pPr>
            <a:r>
              <a:rPr lang="es-PE" sz="2400" dirty="0" smtClean="0">
                <a:solidFill>
                  <a:srgbClr val="000000"/>
                </a:solidFill>
                <a:latin typeface="Dosis"/>
                <a:cs typeface="Dosis"/>
              </a:rPr>
              <a:t>Copiloto -&gt; Coder</a:t>
            </a:r>
          </a:p>
          <a:p>
            <a:pPr>
              <a:buSzPct val="150000"/>
              <a:buFontTx/>
              <a:buChar char="-"/>
            </a:pPr>
            <a:r>
              <a:rPr lang="es-PE" sz="2400" dirty="0" smtClean="0">
                <a:solidFill>
                  <a:srgbClr val="000000"/>
                </a:solidFill>
                <a:latin typeface="Dosis"/>
                <a:cs typeface="Dosis"/>
              </a:rPr>
              <a:t>Asistente -&gt; Copiloto</a:t>
            </a:r>
            <a:endParaRPr lang="es-PE" sz="2400" dirty="0">
              <a:solidFill>
                <a:srgbClr val="000000"/>
              </a:solidFill>
              <a:latin typeface="Dosis"/>
              <a:cs typeface="Dosis"/>
            </a:endParaRPr>
          </a:p>
        </p:txBody>
      </p:sp>
      <p:pic>
        <p:nvPicPr>
          <p:cNvPr id="6" name="5 Imagen"/>
          <p:cNvPicPr>
            <a:picLocks noChangeAspect="1"/>
          </p:cNvPicPr>
          <p:nvPr/>
        </p:nvPicPr>
        <p:blipFill>
          <a:blip r:embed="rId3">
            <a:lum/>
            <a:alphaModFix/>
          </a:blip>
          <a:srcRect/>
          <a:stretch>
            <a:fillRect/>
          </a:stretch>
        </p:blipFill>
        <p:spPr>
          <a:xfrm>
            <a:off x="395536" y="1772815"/>
            <a:ext cx="4608512" cy="3456385"/>
          </a:xfrm>
          <a:prstGeom prst="rect">
            <a:avLst/>
          </a:prstGeom>
          <a:noFill/>
          <a:ln>
            <a:noFill/>
          </a:ln>
        </p:spPr>
      </p:pic>
    </p:spTree>
    <p:extLst>
      <p:ext uri="{BB962C8B-B14F-4D97-AF65-F5344CB8AC3E}">
        <p14:creationId xmlns:p14="http://schemas.microsoft.com/office/powerpoint/2010/main" val="28388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03220" y="692696"/>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b="1" dirty="0"/>
              <a:t>Próximos Pasos</a:t>
            </a:r>
          </a:p>
        </p:txBody>
      </p:sp>
      <p:sp>
        <p:nvSpPr>
          <p:cNvPr id="7" name="2 Marcador de contenido"/>
          <p:cNvSpPr>
            <a:spLocks noGrp="1"/>
          </p:cNvSpPr>
          <p:nvPr>
            <p:ph idx="1"/>
          </p:nvPr>
        </p:nvSpPr>
        <p:spPr>
          <a:xfrm>
            <a:off x="627641" y="1916832"/>
            <a:ext cx="7980759" cy="2376264"/>
          </a:xfrm>
        </p:spPr>
        <p:txBody>
          <a:bodyPr/>
          <a:lstStyle/>
          <a:p>
            <a:pPr marL="0" indent="0" algn="ctr">
              <a:lnSpc>
                <a:spcPts val="4500"/>
              </a:lnSpc>
              <a:buSzPct val="150000"/>
              <a:buNone/>
            </a:pPr>
            <a:r>
              <a:rPr lang="es-PE" sz="3600" b="1" i="1" dirty="0" smtClean="0">
                <a:solidFill>
                  <a:srgbClr val="000000"/>
                </a:solidFill>
              </a:rPr>
              <a:t>Practiquen</a:t>
            </a:r>
            <a:r>
              <a:rPr lang="es-PE" sz="3600" i="1" dirty="0" smtClean="0">
                <a:solidFill>
                  <a:srgbClr val="000000"/>
                </a:solidFill>
              </a:rPr>
              <a:t> este u otro Kata en su casa.</a:t>
            </a:r>
          </a:p>
          <a:p>
            <a:pPr marL="0" indent="0" algn="ctr">
              <a:lnSpc>
                <a:spcPts val="4500"/>
              </a:lnSpc>
              <a:buSzPct val="150000"/>
              <a:buNone/>
            </a:pPr>
            <a:endParaRPr lang="es-PE" sz="3600" i="1" dirty="0" smtClean="0">
              <a:solidFill>
                <a:srgbClr val="000000"/>
              </a:solidFill>
            </a:endParaRPr>
          </a:p>
          <a:p>
            <a:pPr marL="0" indent="0" algn="ctr">
              <a:lnSpc>
                <a:spcPts val="4500"/>
              </a:lnSpc>
              <a:buSzPct val="150000"/>
              <a:buNone/>
            </a:pPr>
            <a:r>
              <a:rPr lang="es-PE" sz="3600" b="1" i="1" dirty="0" smtClean="0">
                <a:solidFill>
                  <a:srgbClr val="000000"/>
                </a:solidFill>
              </a:rPr>
              <a:t>Organicen</a:t>
            </a:r>
            <a:r>
              <a:rPr lang="es-PE" sz="3600" i="1" dirty="0" smtClean="0">
                <a:solidFill>
                  <a:srgbClr val="000000"/>
                </a:solidFill>
              </a:rPr>
              <a:t> sus propios </a:t>
            </a:r>
            <a:r>
              <a:rPr lang="es-PE" sz="3600" i="1" dirty="0" err="1" smtClean="0">
                <a:solidFill>
                  <a:srgbClr val="000000"/>
                </a:solidFill>
              </a:rPr>
              <a:t>Coding</a:t>
            </a:r>
            <a:r>
              <a:rPr lang="es-PE" sz="3600" i="1" dirty="0" smtClean="0">
                <a:solidFill>
                  <a:srgbClr val="000000"/>
                </a:solidFill>
              </a:rPr>
              <a:t> </a:t>
            </a:r>
            <a:r>
              <a:rPr lang="es-PE" sz="3600" i="1" dirty="0" err="1" smtClean="0">
                <a:solidFill>
                  <a:srgbClr val="000000"/>
                </a:solidFill>
              </a:rPr>
              <a:t>Dojo</a:t>
            </a:r>
            <a:r>
              <a:rPr lang="es-PE" sz="3600" i="1" dirty="0" smtClean="0">
                <a:solidFill>
                  <a:srgbClr val="000000"/>
                </a:solidFill>
              </a:rPr>
              <a:t> en su trabajo o comunidad. </a:t>
            </a:r>
          </a:p>
          <a:p>
            <a:pPr marL="0" indent="0" algn="ctr">
              <a:lnSpc>
                <a:spcPts val="4500"/>
              </a:lnSpc>
              <a:buSzPct val="150000"/>
              <a:buNone/>
            </a:pPr>
            <a:r>
              <a:rPr lang="es-PE" sz="3600" i="1" dirty="0" smtClean="0">
                <a:solidFill>
                  <a:srgbClr val="000000"/>
                </a:solidFill>
              </a:rPr>
              <a:t>(pueden utilizar esta presentación)</a:t>
            </a:r>
            <a:endParaRPr lang="es-PE" sz="3600" i="1" dirty="0">
              <a:solidFill>
                <a:srgbClr val="000000"/>
              </a:solidFill>
            </a:endParaRPr>
          </a:p>
        </p:txBody>
      </p:sp>
    </p:spTree>
    <p:extLst>
      <p:ext uri="{BB962C8B-B14F-4D97-AF65-F5344CB8AC3E}">
        <p14:creationId xmlns:p14="http://schemas.microsoft.com/office/powerpoint/2010/main" val="3142963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SinglePageApplications</Template>
  <TotalTime>4219</TotalTime>
  <Words>991</Words>
  <Application>Microsoft Macintosh PowerPoint</Application>
  <PresentationFormat>On-screen Show (4:3)</PresentationFormat>
  <Paragraphs>121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BlackTheme</vt:lpstr>
      <vt:lpstr>Coding</vt:lpstr>
      <vt:lpstr>PowerPoint Presentation</vt:lpstr>
      <vt:lpstr>Deliverate Practice</vt:lpstr>
      <vt:lpstr>Code Kata</vt:lpstr>
      <vt:lpstr>Test Driven Development</vt:lpstr>
      <vt:lpstr>Pair Programming</vt:lpstr>
      <vt:lpstr>Modalidad: Randori</vt:lpstr>
      <vt:lpstr>Modalidad: Multi Randori</vt:lpstr>
      <vt:lpstr>Próximos Pasos</vt:lpstr>
      <vt:lpstr>Referencias</vt:lpstr>
      <vt:lpstr>Cierre y 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Angel Nuñez</cp:lastModifiedBy>
  <cp:revision>96</cp:revision>
  <dcterms:created xsi:type="dcterms:W3CDTF">2012-06-16T10:16:08Z</dcterms:created>
  <dcterms:modified xsi:type="dcterms:W3CDTF">2017-08-14T00:12:54Z</dcterms:modified>
</cp:coreProperties>
</file>