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008000"/>
    <a:srgbClr val="245794"/>
    <a:srgbClr val="F94C07"/>
    <a:srgbClr val="FF3300"/>
    <a:srgbClr val="275EA1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9" autoAdjust="0"/>
  </p:normalViewPr>
  <p:slideViewPr>
    <p:cSldViewPr>
      <p:cViewPr varScale="1">
        <p:scale>
          <a:sx n="49" d="100"/>
          <a:sy n="49" d="100"/>
        </p:scale>
        <p:origin x="-1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266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Dojo</a:t>
            </a:r>
            <a:r>
              <a:rPr lang="es-PE" dirty="0" smtClean="0"/>
              <a:t>: "El lugar de la vía"</a:t>
            </a:r>
            <a:r>
              <a:rPr lang="es-PE" baseline="0" dirty="0" smtClean="0"/>
              <a:t> == Búsqueda de la perfección.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86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El objetivo no es resolver el problema, sino aprender y entrenar</a:t>
            </a:r>
            <a:r>
              <a:rPr lang="es-PE" baseline="0" dirty="0" smtClean="0"/>
              <a:t> nuestras habilidades y técnicas.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rule is that you must repeat the exercise, and every</a:t>
            </a:r>
            <a:r>
              <a:rPr lang="en-US" baseline="0" dirty="0" smtClean="0"/>
              <a:t> </a:t>
            </a:r>
            <a:r>
              <a:rPr lang="en-US" dirty="0" smtClean="0"/>
              <a:t>time try to improve the way you solve the problem. Not just the code you end up with, but the</a:t>
            </a:r>
            <a:r>
              <a:rPr lang="en-US" baseline="0" dirty="0" smtClean="0"/>
              <a:t> </a:t>
            </a:r>
            <a:r>
              <a:rPr lang="en-US" dirty="0" smtClean="0"/>
              <a:t>process by which you get to it.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82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32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 you could</a:t>
            </a:r>
          </a:p>
          <a:p>
            <a:r>
              <a:rPr lang="en-US" dirty="0" smtClean="0"/>
              <a:t>ask each person to first write down something they learnt, something that surprised them and</a:t>
            </a:r>
          </a:p>
          <a:p>
            <a:r>
              <a:rPr lang="en-US" dirty="0" smtClean="0"/>
              <a:t>something they still don’t understand, then go around each person asking them to share.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surprised you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did you learn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do you want to achieve.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• “What have we learned?”: Reﬂecting and discussing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what was learned is an effective way to make learning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 active process and to verify that the session met its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goals.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• “What has hindered learning?”: The negative aspects of a meeting are discussed, and the main impediments are identiﬁed. The group performs a root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cause analysis and discusses how these impediments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could be eliminated, coming up with a series of action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items. People take responsibility to handle each action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item for the next meeting, the results are recorded for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future reﬂection, and the effects of the change are reevaluated in the next retrospective.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“What went well?”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and “What could be improved?”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82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07/03/2013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79512" y="1095127"/>
            <a:ext cx="8784976" cy="1584176"/>
          </a:xfrm>
        </p:spPr>
        <p:txBody>
          <a:bodyPr/>
          <a:lstStyle/>
          <a:p>
            <a:r>
              <a:rPr lang="es-PE" sz="11500" b="1" spc="600" dirty="0" err="1" smtClean="0">
                <a:solidFill>
                  <a:srgbClr val="275EA1"/>
                </a:solidFill>
                <a:latin typeface="Matura MT Script Capitals" pitchFamily="66" charset="0"/>
              </a:rPr>
              <a:t>Coding</a:t>
            </a:r>
            <a:endParaRPr lang="es-ES" sz="11500" b="1" spc="600" dirty="0">
              <a:solidFill>
                <a:srgbClr val="275EA1"/>
              </a:solidFill>
              <a:latin typeface="Matura MT Script Capitals" pitchFamily="66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6" b="100000" l="0" r="100000">
                        <a14:foregroundMark x1="11741" y1="66871" x2="12146" y2="74233"/>
                        <a14:foregroundMark x1="80972" y1="46626" x2="90283" y2="49080"/>
                        <a14:foregroundMark x1="89069" y1="34356" x2="87854" y2="15337"/>
                        <a14:foregroundMark x1="25101" y1="17178" x2="25101" y2="17178"/>
                        <a14:foregroundMark x1="61134" y1="34356" x2="61134" y2="34356"/>
                        <a14:foregroundMark x1="8097" y1="34969" x2="8097" y2="34969"/>
                        <a14:foregroundMark x1="10526" y1="20245" x2="10526" y2="20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97" y="2391270"/>
            <a:ext cx="2339407" cy="1543819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059680" y="3903439"/>
            <a:ext cx="102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240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PE" dirty="0" smtClean="0"/>
              <a:t>(</a:t>
            </a:r>
            <a:r>
              <a:rPr lang="es-PE" dirty="0" err="1" smtClean="0"/>
              <a:t>Dojo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30061" y="4725144"/>
            <a:ext cx="3795712" cy="17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19088" indent="-315913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SzPct val="60000"/>
            </a:pPr>
            <a:r>
              <a:rPr lang="es-PE" sz="28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Angel N</a:t>
            </a:r>
            <a:r>
              <a:rPr lang="en-US" sz="28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ú</a:t>
            </a:r>
            <a:r>
              <a:rPr lang="es-PE" sz="28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ñez</a:t>
            </a:r>
            <a:r>
              <a:rPr lang="es-PE" sz="28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 Salazar</a:t>
            </a:r>
            <a:endParaRPr lang="es-PE" sz="2800" b="1" i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eaLnBrk="1" hangingPunct="1">
              <a:spcBef>
                <a:spcPts val="700"/>
              </a:spcBef>
              <a:buSzPct val="60000"/>
            </a:pPr>
            <a:r>
              <a:rPr lang="es-PE" sz="2000" dirty="0">
                <a:solidFill>
                  <a:schemeClr val="bg1"/>
                </a:solidFill>
                <a:latin typeface="+mn-lt"/>
                <a:ea typeface="+mn-ea"/>
              </a:rPr>
              <a:t>angel.nunez@openedgetech.com</a:t>
            </a:r>
          </a:p>
          <a:p>
            <a:pPr eaLnBrk="1" hangingPunct="1">
              <a:spcBef>
                <a:spcPts val="700"/>
              </a:spcBef>
              <a:buSzPct val="60000"/>
            </a:pPr>
            <a:r>
              <a:rPr lang="es-PE" sz="2000" dirty="0">
                <a:solidFill>
                  <a:schemeClr val="bg1"/>
                </a:solidFill>
                <a:latin typeface="+mn-lt"/>
                <a:ea typeface="+mn-ea"/>
              </a:rPr>
              <a:t>snahider.blogspot.com</a:t>
            </a:r>
          </a:p>
          <a:p>
            <a:pPr eaLnBrk="1" hangingPunct="1">
              <a:spcBef>
                <a:spcPts val="700"/>
              </a:spcBef>
              <a:buSzPct val="60000"/>
            </a:pPr>
            <a:r>
              <a:rPr lang="es-PE" sz="2000" dirty="0">
                <a:solidFill>
                  <a:schemeClr val="bg1"/>
                </a:solidFill>
                <a:latin typeface="+mn-lt"/>
                <a:ea typeface="+mn-ea"/>
              </a:rPr>
              <a:t>@</a:t>
            </a:r>
            <a:r>
              <a:rPr lang="es-PE" sz="2000" dirty="0" err="1">
                <a:solidFill>
                  <a:schemeClr val="bg1"/>
                </a:solidFill>
                <a:latin typeface="+mn-lt"/>
                <a:ea typeface="+mn-ea"/>
              </a:rPr>
              <a:t>snahider</a:t>
            </a:r>
            <a:endParaRPr lang="es-PE" sz="2000" dirty="0">
              <a:solidFill>
                <a:schemeClr val="bg1"/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700"/>
              </a:spcBef>
              <a:buSzPct val="60000"/>
            </a:pPr>
            <a:endParaRPr lang="es-PE" sz="1800" i="1" dirty="0">
              <a:latin typeface="Calibri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0" b="16970"/>
          <a:stretch/>
        </p:blipFill>
        <p:spPr>
          <a:xfrm>
            <a:off x="6228184" y="4725144"/>
            <a:ext cx="2619048" cy="17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03220" y="692696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Próximos Pasos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7641" y="1916832"/>
            <a:ext cx="7980759" cy="2376264"/>
          </a:xfrm>
        </p:spPr>
        <p:txBody>
          <a:bodyPr/>
          <a:lstStyle/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b="1" i="1" dirty="0" smtClean="0">
                <a:solidFill>
                  <a:schemeClr val="bg1"/>
                </a:solidFill>
              </a:rPr>
              <a:t>Practiquen</a:t>
            </a:r>
            <a:r>
              <a:rPr lang="es-PE" sz="3600" i="1" dirty="0" smtClean="0">
                <a:solidFill>
                  <a:schemeClr val="bg1"/>
                </a:solidFill>
              </a:rPr>
              <a:t> este u otro Kata en su casa.</a:t>
            </a:r>
          </a:p>
          <a:p>
            <a:pPr marL="0" indent="0" algn="ctr">
              <a:lnSpc>
                <a:spcPts val="4500"/>
              </a:lnSpc>
              <a:buSzPct val="150000"/>
              <a:buNone/>
            </a:pPr>
            <a:endParaRPr lang="es-PE" sz="3600" i="1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b="1" i="1" dirty="0" smtClean="0">
                <a:solidFill>
                  <a:schemeClr val="bg1"/>
                </a:solidFill>
                <a:cs typeface="Arial" pitchFamily="34" charset="0"/>
              </a:rPr>
              <a:t>Organicen</a:t>
            </a:r>
            <a:r>
              <a:rPr lang="es-PE" sz="3600" i="1" dirty="0" smtClean="0">
                <a:solidFill>
                  <a:schemeClr val="bg1"/>
                </a:solidFill>
                <a:cs typeface="Arial" pitchFamily="34" charset="0"/>
              </a:rPr>
              <a:t> sus propios </a:t>
            </a:r>
            <a:r>
              <a:rPr lang="es-PE" sz="3600" i="1" dirty="0" err="1" smtClean="0">
                <a:solidFill>
                  <a:schemeClr val="bg1"/>
                </a:solidFill>
                <a:cs typeface="Arial" pitchFamily="34" charset="0"/>
              </a:rPr>
              <a:t>Coding</a:t>
            </a:r>
            <a:r>
              <a:rPr lang="es-PE" sz="3600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PE" sz="3600" i="1" dirty="0" err="1" smtClean="0">
                <a:solidFill>
                  <a:schemeClr val="bg1"/>
                </a:solidFill>
                <a:cs typeface="Arial" pitchFamily="34" charset="0"/>
              </a:rPr>
              <a:t>Dojo</a:t>
            </a:r>
            <a:r>
              <a:rPr lang="es-PE" sz="3600" i="1" dirty="0" smtClean="0">
                <a:solidFill>
                  <a:schemeClr val="bg1"/>
                </a:solidFill>
                <a:cs typeface="Arial" pitchFamily="34" charset="0"/>
              </a:rPr>
              <a:t> en su trabajo o comunidad. </a:t>
            </a:r>
          </a:p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  <a:cs typeface="Arial" pitchFamily="34" charset="0"/>
              </a:rPr>
              <a:t>(pueden utilizar esta presentación)</a:t>
            </a:r>
            <a:endParaRPr lang="es-PE" sz="3600" i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Referencias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468156" y="1124744"/>
            <a:ext cx="818278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Más sobre </a:t>
            </a:r>
            <a:r>
              <a:rPr lang="es-PE" sz="2800" b="1" dirty="0" err="1" smtClean="0">
                <a:solidFill>
                  <a:schemeClr val="bg1"/>
                </a:solidFill>
              </a:rPr>
              <a:t>Coding</a:t>
            </a:r>
            <a:r>
              <a:rPr lang="es-PE" sz="2800" b="1" dirty="0" smtClean="0">
                <a:solidFill>
                  <a:schemeClr val="bg1"/>
                </a:solidFill>
              </a:rPr>
              <a:t> </a:t>
            </a:r>
            <a:r>
              <a:rPr lang="es-PE" sz="2800" b="1" dirty="0" err="1" smtClean="0">
                <a:solidFill>
                  <a:schemeClr val="bg1"/>
                </a:solidFill>
              </a:rPr>
              <a:t>Dojo</a:t>
            </a:r>
            <a:endParaRPr lang="es-PE" sz="2800" b="1" dirty="0">
              <a:solidFill>
                <a:schemeClr val="bg1"/>
              </a:solidFill>
            </a:endParaRPr>
          </a:p>
          <a:p>
            <a:pPr marL="0" indent="0">
              <a:buSzPct val="100000"/>
              <a:buNone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http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://codingdojo.org/ 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(incluye catálogo 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de K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atas)</a:t>
            </a:r>
          </a:p>
          <a:p>
            <a:pPr marL="0" indent="0">
              <a:buSzPct val="100000"/>
              <a:buNone/>
            </a:pPr>
            <a:endParaRPr lang="es-PE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Comunidad</a:t>
            </a:r>
          </a:p>
          <a:p>
            <a:pPr marL="0" indent="0">
              <a:buSzPct val="100000"/>
              <a:buNone/>
            </a:pP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s-PE" sz="2400" dirty="0" err="1">
                <a:solidFill>
                  <a:schemeClr val="bg1"/>
                </a:solidFill>
                <a:cs typeface="Arial" pitchFamily="34" charset="0"/>
              </a:rPr>
              <a:t>agileperu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s-PE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https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://groups.google.com/forum/#!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forum/agileperu </a:t>
            </a:r>
          </a:p>
          <a:p>
            <a:pPr marL="0" indent="0">
              <a:buSzPct val="100000"/>
              <a:buNone/>
            </a:pPr>
            <a:endParaRPr lang="es-PE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Libros</a:t>
            </a:r>
          </a:p>
          <a:p>
            <a:pPr marL="0" indent="0"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“Clean Code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”, Robert 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C. 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Martin.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“Test Driven Development by Example”, Kent 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Beck.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"Refactoring 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, Improving 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the Design of Existing 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Code”, M. Fowler.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“The Art of Agile Development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”, James Shore.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6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2256960"/>
            <a:ext cx="8077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15913" indent="-315913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F6640A"/>
              </a:buClr>
              <a:buSzPct val="60000"/>
            </a:pPr>
            <a:r>
              <a:rPr lang="es-ES" sz="2800" dirty="0">
                <a:solidFill>
                  <a:srgbClr val="404040"/>
                </a:solidFill>
                <a:latin typeface="+mj-lt"/>
              </a:rPr>
              <a:t>Somos una empresa de consultoría en </a:t>
            </a:r>
            <a:r>
              <a:rPr lang="es-ES" sz="2800" b="1" dirty="0">
                <a:solidFill>
                  <a:srgbClr val="404040"/>
                </a:solidFill>
                <a:latin typeface="+mj-lt"/>
              </a:rPr>
              <a:t>métodos ágiles 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que brinda training, </a:t>
            </a:r>
            <a:r>
              <a:rPr lang="es-ES" sz="2800" dirty="0" err="1">
                <a:solidFill>
                  <a:srgbClr val="404040"/>
                </a:solidFill>
                <a:latin typeface="+mj-lt"/>
              </a:rPr>
              <a:t>mentoría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 y </a:t>
            </a:r>
            <a:r>
              <a:rPr lang="es-ES" sz="2800" dirty="0" err="1">
                <a:solidFill>
                  <a:srgbClr val="404040"/>
                </a:solidFill>
                <a:latin typeface="+mj-lt"/>
              </a:rPr>
              <a:t>coaching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 en Scrum, Extreme </a:t>
            </a:r>
            <a:r>
              <a:rPr lang="es-ES" sz="2800" dirty="0" err="1">
                <a:solidFill>
                  <a:srgbClr val="404040"/>
                </a:solidFill>
                <a:latin typeface="+mj-lt"/>
              </a:rPr>
              <a:t>Programming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 y </a:t>
            </a:r>
            <a:r>
              <a:rPr lang="es-ES" sz="2800" dirty="0" err="1">
                <a:solidFill>
                  <a:srgbClr val="404040"/>
                </a:solidFill>
                <a:latin typeface="+mj-lt"/>
              </a:rPr>
              <a:t>Kanban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.</a:t>
            </a:r>
            <a:endParaRPr lang="es-PE" sz="2800" dirty="0">
              <a:solidFill>
                <a:srgbClr val="404040"/>
              </a:solidFill>
              <a:latin typeface="+mj-lt"/>
            </a:endParaRPr>
          </a:p>
        </p:txBody>
      </p:sp>
      <p:grpSp>
        <p:nvGrpSpPr>
          <p:cNvPr id="6" name="8 Grupo"/>
          <p:cNvGrpSpPr>
            <a:grpSpLocks/>
          </p:cNvGrpSpPr>
          <p:nvPr/>
        </p:nvGrpSpPr>
        <p:grpSpPr bwMode="auto">
          <a:xfrm>
            <a:off x="3060386" y="188640"/>
            <a:ext cx="3039102" cy="1987754"/>
            <a:chOff x="389808" y="5672352"/>
            <a:chExt cx="1720177" cy="1072114"/>
          </a:xfrm>
        </p:grpSpPr>
        <p:pic>
          <p:nvPicPr>
            <p:cNvPr id="7" name="Picture 6" descr="C:\Gustavo\Open Edge\Logos\OET_Logos\logo_9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86" b="21951"/>
            <a:stretch>
              <a:fillRect/>
            </a:stretch>
          </p:blipFill>
          <p:spPr bwMode="auto">
            <a:xfrm>
              <a:off x="457200" y="5672352"/>
              <a:ext cx="1600200" cy="90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7 Rectángulo"/>
            <p:cNvSpPr>
              <a:spLocks noChangeArrowheads="1"/>
            </p:cNvSpPr>
            <p:nvPr/>
          </p:nvSpPr>
          <p:spPr bwMode="auto">
            <a:xfrm>
              <a:off x="389808" y="6528663"/>
              <a:ext cx="1720177" cy="21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/>
                  </a:solidFill>
                  <a:latin typeface="Cambria" pitchFamily="18" charset="0"/>
                </a:rPr>
                <a:t>www.openedgetech.com</a:t>
              </a:r>
              <a:endParaRPr lang="es-E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932657" y="3904586"/>
            <a:ext cx="7278687" cy="2489200"/>
            <a:chOff x="1154113" y="4186238"/>
            <a:chExt cx="7278687" cy="2489200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113" y="4186238"/>
              <a:ext cx="3281362" cy="246221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25" y="4186238"/>
              <a:ext cx="3317875" cy="24892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21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 txBox="1">
            <a:spLocks/>
          </p:cNvSpPr>
          <p:nvPr/>
        </p:nvSpPr>
        <p:spPr bwMode="auto">
          <a:xfrm>
            <a:off x="467544" y="980728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Qué es un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Coding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Dojo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81324" y="2753218"/>
            <a:ext cx="834894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Aprender, enseñar </a:t>
            </a:r>
            <a:r>
              <a:rPr lang="es-PE" sz="3600" i="1" dirty="0">
                <a:solidFill>
                  <a:schemeClr val="bg1"/>
                </a:solidFill>
              </a:rPr>
              <a:t>y mejorar nuestras habilidades de programación compartiendo con </a:t>
            </a:r>
            <a:r>
              <a:rPr lang="es-PE" sz="3600" i="1" dirty="0" smtClean="0">
                <a:solidFill>
                  <a:schemeClr val="bg1"/>
                </a:solidFill>
              </a:rPr>
              <a:t>otros desarrolladores de Software.</a:t>
            </a:r>
            <a:endParaRPr lang="es-PE" sz="3600" i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7727" y="1742373"/>
            <a:ext cx="7460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err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Dojo</a:t>
            </a:r>
            <a:r>
              <a:rPr lang="es-AR" sz="24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zh-CN" altLang="es-PE" sz="24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道場</a:t>
            </a:r>
            <a:r>
              <a:rPr lang="es-AR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El camino en búsqueda de la perfección.</a:t>
            </a:r>
          </a:p>
        </p:txBody>
      </p:sp>
    </p:spTree>
    <p:extLst>
      <p:ext uri="{BB962C8B-B14F-4D97-AF65-F5344CB8AC3E}">
        <p14:creationId xmlns:p14="http://schemas.microsoft.com/office/powerpoint/2010/main" val="7847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544" y="0"/>
            <a:ext cx="10005371" cy="6885384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-324544" y="0"/>
            <a:ext cx="10005371" cy="980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0080"/>
          </a:xfrm>
        </p:spPr>
        <p:txBody>
          <a:bodyPr/>
          <a:lstStyle/>
          <a:p>
            <a:pPr algn="l"/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Deliverate</a:t>
            </a:r>
            <a:r>
              <a:rPr lang="es-PE" b="1" dirty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Practice</a:t>
            </a:r>
            <a:endParaRPr lang="es-PE" b="1" dirty="0">
              <a:solidFill>
                <a:srgbClr val="F94C07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03220" y="548680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05552" y="131032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Kata(型 </a:t>
            </a:r>
            <a:r>
              <a:rPr lang="es-PE" sz="24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形): repetición de </a:t>
            </a:r>
            <a:r>
              <a:rPr lang="es-PE" sz="24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movimientos </a:t>
            </a:r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establecidos, buscando la perfección en la ejecución.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7641" y="2636912"/>
            <a:ext cx="7980759" cy="2376264"/>
          </a:xfrm>
        </p:spPr>
        <p:txBody>
          <a:bodyPr/>
          <a:lstStyle/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Nos divertiremos y mejoraremos nuestras habilidades de codificación resolviendo un problema de programación aplicando </a:t>
            </a:r>
            <a:br>
              <a:rPr lang="es-PE" sz="3600" i="1" dirty="0" smtClean="0">
                <a:solidFill>
                  <a:schemeClr val="bg1"/>
                </a:solidFill>
              </a:rPr>
            </a:br>
            <a:r>
              <a:rPr lang="es-PE" sz="3600" i="1" dirty="0" err="1" smtClean="0">
                <a:solidFill>
                  <a:schemeClr val="bg1"/>
                </a:solidFill>
              </a:rPr>
              <a:t>Pair</a:t>
            </a:r>
            <a:r>
              <a:rPr lang="es-PE" sz="3600" i="1" dirty="0" smtClean="0">
                <a:solidFill>
                  <a:schemeClr val="bg1"/>
                </a:solidFill>
              </a:rPr>
              <a:t> </a:t>
            </a:r>
            <a:r>
              <a:rPr lang="es-PE" sz="3600" i="1" dirty="0" err="1" smtClean="0">
                <a:solidFill>
                  <a:schemeClr val="bg1"/>
                </a:solidFill>
              </a:rPr>
              <a:t>Programing</a:t>
            </a:r>
            <a:r>
              <a:rPr lang="es-PE" sz="3600" i="1" dirty="0" smtClean="0">
                <a:solidFill>
                  <a:schemeClr val="bg1"/>
                </a:solidFill>
              </a:rPr>
              <a:t> y TDD.</a:t>
            </a:r>
            <a:endParaRPr lang="es-PE" sz="36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Driven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3417497" y="1052736"/>
            <a:ext cx="2309005" cy="1569865"/>
            <a:chOff x="2409893" y="500"/>
            <a:chExt cx="2309005" cy="1569865"/>
          </a:xfrm>
        </p:grpSpPr>
        <p:sp>
          <p:nvSpPr>
            <p:cNvPr id="34" name="33 Elipse"/>
            <p:cNvSpPr/>
            <p:nvPr/>
          </p:nvSpPr>
          <p:spPr>
            <a:xfrm>
              <a:off x="2409893" y="500"/>
              <a:ext cx="2309005" cy="156986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35" name="Elipse 4"/>
            <p:cNvSpPr/>
            <p:nvPr/>
          </p:nvSpPr>
          <p:spPr>
            <a:xfrm>
              <a:off x="2748039" y="230401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Ejemplo Concreto</a:t>
              </a:r>
              <a:br>
                <a:rPr lang="es-PE" sz="2800" kern="1200" dirty="0" smtClean="0"/>
              </a:br>
              <a:r>
                <a:rPr lang="es-PE" sz="2800" kern="1200" dirty="0" smtClean="0"/>
                <a:t>(Prueba)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5366519" y="2358349"/>
            <a:ext cx="305783" cy="529829"/>
            <a:chOff x="4358915" y="1306113"/>
            <a:chExt cx="305783" cy="529829"/>
          </a:xfrm>
        </p:grpSpPr>
        <p:sp>
          <p:nvSpPr>
            <p:cNvPr id="32" name="31 Flecha derecha"/>
            <p:cNvSpPr/>
            <p:nvPr/>
          </p:nvSpPr>
          <p:spPr>
            <a:xfrm rot="2379933">
              <a:off x="4358915" y="1306113"/>
              <a:ext cx="305783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echa derecha 6"/>
            <p:cNvSpPr/>
            <p:nvPr/>
          </p:nvSpPr>
          <p:spPr>
            <a:xfrm rot="2379933">
              <a:off x="4369474" y="1382802"/>
              <a:ext cx="214048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5325644" y="2634974"/>
            <a:ext cx="2309005" cy="1569865"/>
            <a:chOff x="4318040" y="1582738"/>
            <a:chExt cx="2309005" cy="1569865"/>
          </a:xfrm>
        </p:grpSpPr>
        <p:sp>
          <p:nvSpPr>
            <p:cNvPr id="30" name="29 Elipse"/>
            <p:cNvSpPr/>
            <p:nvPr/>
          </p:nvSpPr>
          <p:spPr>
            <a:xfrm>
              <a:off x="4318040" y="1582738"/>
              <a:ext cx="2309005" cy="15698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Elipse 8"/>
            <p:cNvSpPr/>
            <p:nvPr/>
          </p:nvSpPr>
          <p:spPr>
            <a:xfrm>
              <a:off x="4656186" y="1812639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Falla</a:t>
              </a:r>
              <a:endParaRPr lang="es-PE" sz="2800" kern="1200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6011709" y="4303258"/>
            <a:ext cx="529829" cy="265797"/>
            <a:chOff x="5004105" y="3251022"/>
            <a:chExt cx="529829" cy="265797"/>
          </a:xfrm>
        </p:grpSpPr>
        <p:sp>
          <p:nvSpPr>
            <p:cNvPr id="28" name="27 Flecha derecha"/>
            <p:cNvSpPr/>
            <p:nvPr/>
          </p:nvSpPr>
          <p:spPr>
            <a:xfrm rot="6079481">
              <a:off x="5136121" y="3119006"/>
              <a:ext cx="265797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lecha derecha 10"/>
            <p:cNvSpPr/>
            <p:nvPr/>
          </p:nvSpPr>
          <p:spPr>
            <a:xfrm rot="16879481">
              <a:off x="5183820" y="3185879"/>
              <a:ext cx="186058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4915645" y="4682228"/>
            <a:ext cx="2309005" cy="1569865"/>
            <a:chOff x="3908041" y="3629992"/>
            <a:chExt cx="2309005" cy="1569865"/>
          </a:xfrm>
        </p:grpSpPr>
        <p:sp>
          <p:nvSpPr>
            <p:cNvPr id="26" name="25 Elipse"/>
            <p:cNvSpPr/>
            <p:nvPr/>
          </p:nvSpPr>
          <p:spPr>
            <a:xfrm>
              <a:off x="3908041" y="3629992"/>
              <a:ext cx="2309005" cy="156986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7" name="Elipse 12"/>
            <p:cNvSpPr/>
            <p:nvPr/>
          </p:nvSpPr>
          <p:spPr>
            <a:xfrm>
              <a:off x="4246187" y="3859893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Codificar</a:t>
              </a:r>
              <a:endParaRPr lang="es-PE" sz="2800" kern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4490199" y="5202239"/>
            <a:ext cx="300648" cy="529829"/>
            <a:chOff x="3482595" y="4150003"/>
            <a:chExt cx="300648" cy="529829"/>
          </a:xfrm>
        </p:grpSpPr>
        <p:sp>
          <p:nvSpPr>
            <p:cNvPr id="24" name="23 Flecha derecha"/>
            <p:cNvSpPr/>
            <p:nvPr/>
          </p:nvSpPr>
          <p:spPr>
            <a:xfrm rot="10800015">
              <a:off x="3482595" y="4150003"/>
              <a:ext cx="300648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lecha derecha 14"/>
            <p:cNvSpPr/>
            <p:nvPr/>
          </p:nvSpPr>
          <p:spPr>
            <a:xfrm rot="21600015">
              <a:off x="3572789" y="4255969"/>
              <a:ext cx="210454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039378" y="4682215"/>
            <a:ext cx="2309005" cy="1569865"/>
            <a:chOff x="1031774" y="3629979"/>
            <a:chExt cx="2309005" cy="1569865"/>
          </a:xfrm>
        </p:grpSpPr>
        <p:sp>
          <p:nvSpPr>
            <p:cNvPr id="22" name="21 Elipse"/>
            <p:cNvSpPr/>
            <p:nvPr/>
          </p:nvSpPr>
          <p:spPr>
            <a:xfrm>
              <a:off x="1031774" y="3629979"/>
              <a:ext cx="2309005" cy="15698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3" name="Elipse 16"/>
            <p:cNvSpPr/>
            <p:nvPr/>
          </p:nvSpPr>
          <p:spPr>
            <a:xfrm>
              <a:off x="1369920" y="3859880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Funciona</a:t>
              </a:r>
              <a:endParaRPr lang="es-PE" sz="2800" kern="1200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665898" y="4313862"/>
            <a:ext cx="529829" cy="274363"/>
            <a:chOff x="1658294" y="3261626"/>
            <a:chExt cx="529829" cy="274363"/>
          </a:xfrm>
        </p:grpSpPr>
        <p:sp>
          <p:nvSpPr>
            <p:cNvPr id="20" name="19 Flecha derecha"/>
            <p:cNvSpPr/>
            <p:nvPr/>
          </p:nvSpPr>
          <p:spPr>
            <a:xfrm rot="15329094">
              <a:off x="1786027" y="3133893"/>
              <a:ext cx="274363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lecha derecha 18"/>
            <p:cNvSpPr/>
            <p:nvPr/>
          </p:nvSpPr>
          <p:spPr>
            <a:xfrm rot="26129094">
              <a:off x="1837496" y="3279700"/>
              <a:ext cx="192054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1509350" y="2634974"/>
            <a:ext cx="2309005" cy="1569865"/>
            <a:chOff x="501746" y="1582738"/>
            <a:chExt cx="2309005" cy="1569865"/>
          </a:xfrm>
        </p:grpSpPr>
        <p:sp>
          <p:nvSpPr>
            <p:cNvPr id="18" name="17 Elipse"/>
            <p:cNvSpPr/>
            <p:nvPr/>
          </p:nvSpPr>
          <p:spPr>
            <a:xfrm>
              <a:off x="501746" y="1582738"/>
              <a:ext cx="2309005" cy="15698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9" name="Elipse 20"/>
            <p:cNvSpPr/>
            <p:nvPr/>
          </p:nvSpPr>
          <p:spPr>
            <a:xfrm>
              <a:off x="839892" y="1812639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Mejorar</a:t>
              </a:r>
              <a:endParaRPr lang="es-PE" sz="2400" kern="1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458372" y="2369397"/>
            <a:ext cx="305783" cy="529829"/>
            <a:chOff x="2450768" y="1317161"/>
            <a:chExt cx="305783" cy="529829"/>
          </a:xfrm>
        </p:grpSpPr>
        <p:sp>
          <p:nvSpPr>
            <p:cNvPr id="16" name="15 Flecha derecha"/>
            <p:cNvSpPr/>
            <p:nvPr/>
          </p:nvSpPr>
          <p:spPr>
            <a:xfrm rot="19220067">
              <a:off x="2450768" y="1317161"/>
              <a:ext cx="305783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lecha derecha 22"/>
            <p:cNvSpPr/>
            <p:nvPr/>
          </p:nvSpPr>
          <p:spPr>
            <a:xfrm rot="19220067">
              <a:off x="2461327" y="1452404"/>
              <a:ext cx="214048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717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Pair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2631" b="3568"/>
          <a:stretch/>
        </p:blipFill>
        <p:spPr>
          <a:xfrm flipH="1">
            <a:off x="2463080" y="1412776"/>
            <a:ext cx="4331368" cy="33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Llamada rectangular redondeada"/>
          <p:cNvSpPr/>
          <p:nvPr/>
        </p:nvSpPr>
        <p:spPr>
          <a:xfrm flipH="1">
            <a:off x="492224" y="2005730"/>
            <a:ext cx="1728192" cy="946951"/>
          </a:xfrm>
          <a:prstGeom prst="wedgeRoundRectCallout">
            <a:avLst>
              <a:gd name="adj1" fmla="val -135009"/>
              <a:gd name="adj2" fmla="val 3539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Driver</a:t>
            </a:r>
            <a:endParaRPr lang="es-PE" b="1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004230" y="2005730"/>
            <a:ext cx="1728192" cy="946951"/>
          </a:xfrm>
          <a:prstGeom prst="wedgeRoundRectCallout">
            <a:avLst>
              <a:gd name="adj1" fmla="val -115516"/>
              <a:gd name="adj2" fmla="val 404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/>
              <a:t>Navigator</a:t>
            </a:r>
            <a:endParaRPr lang="es-PE" b="1" dirty="0"/>
          </a:p>
        </p:txBody>
      </p:sp>
      <p:sp>
        <p:nvSpPr>
          <p:cNvPr id="11" name="10 Flecha izquierda y derecha"/>
          <p:cNvSpPr/>
          <p:nvPr/>
        </p:nvSpPr>
        <p:spPr>
          <a:xfrm>
            <a:off x="1209637" y="4952191"/>
            <a:ext cx="6724727" cy="736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Comunicación , debate y rotación constante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696" y="3005525"/>
            <a:ext cx="246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Escribe código limpio, compila y ejecuta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660232" y="3005525"/>
            <a:ext cx="23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Orienta sobre el diseño, pruebas y </a:t>
            </a:r>
            <a:r>
              <a:rPr lang="es-PE" sz="2400" dirty="0" err="1" smtClean="0">
                <a:solidFill>
                  <a:schemeClr val="bg1"/>
                </a:solidFill>
              </a:rPr>
              <a:t>refactoring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504056" y="2852936"/>
            <a:ext cx="810039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r>
              <a:rPr lang="es-PE" sz="2800" dirty="0" smtClean="0">
                <a:solidFill>
                  <a:schemeClr val="bg1"/>
                </a:solidFill>
              </a:rPr>
              <a:t> -&gt; Regresa al público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Copiloto -&gt; </a:t>
            </a:r>
            <a:r>
              <a:rPr lang="es-PE" sz="2800" dirty="0" err="1" smtClean="0">
                <a:solidFill>
                  <a:schemeClr val="bg1"/>
                </a:solidFill>
                <a:cs typeface="Arial" pitchFamily="34" charset="0"/>
              </a:rPr>
              <a:t>Coder</a:t>
            </a:r>
            <a:endParaRPr lang="es-PE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Público -&gt; Copiloto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540536" y="1196752"/>
            <a:ext cx="80639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Una única computadora conectada al proyector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</a:rPr>
              <a:t>1 </a:t>
            </a: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endParaRPr lang="es-PE" sz="28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1 Copiloto</a:t>
            </a: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 bwMode="auto">
          <a:xfrm>
            <a:off x="540536" y="5229200"/>
            <a:ext cx="82079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50000"/>
              <a:buFont typeface="Arial" charset="0"/>
              <a:buNone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Los asistentes prestan atención y brindan sugerencias.</a:t>
            </a:r>
          </a:p>
          <a:p>
            <a:pPr marL="0" indent="0">
              <a:buSzPct val="150000"/>
              <a:buFont typeface="Arial" charset="0"/>
              <a:buNone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La pareja en la computadora explica que está haciendo.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5148064" y="1268760"/>
            <a:ext cx="3744416" cy="2160240"/>
          </a:xfrm>
        </p:spPr>
        <p:txBody>
          <a:bodyPr/>
          <a:lstStyle/>
          <a:p>
            <a:pPr marL="0" indent="0" algn="ctr">
              <a:buSzPct val="150000"/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Cada Mesa</a:t>
            </a:r>
          </a:p>
          <a:p>
            <a:pPr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</a:rPr>
              <a:t>1 </a:t>
            </a:r>
            <a:r>
              <a:rPr lang="es-PE" sz="2400" dirty="0" err="1" smtClean="0">
                <a:solidFill>
                  <a:schemeClr val="bg1"/>
                </a:solidFill>
              </a:rPr>
              <a:t>Coder</a:t>
            </a:r>
            <a:endParaRPr lang="es-PE" sz="24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1 Copiloto</a:t>
            </a:r>
          </a:p>
          <a:p>
            <a:pPr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Asistentes interactuando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5148064" y="3645024"/>
            <a:ext cx="374441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400" b="1" smtClean="0">
                <a:solidFill>
                  <a:schemeClr val="bg1"/>
                </a:solidFill>
              </a:rPr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400" smtClean="0">
                <a:solidFill>
                  <a:schemeClr val="bg1"/>
                </a:solidFill>
              </a:rPr>
              <a:t>Coder -&gt; Queda libre</a:t>
            </a:r>
          </a:p>
          <a:p>
            <a:pPr>
              <a:buSzPct val="150000"/>
              <a:buFontTx/>
              <a:buChar char="-"/>
            </a:pPr>
            <a:r>
              <a:rPr lang="es-PE" sz="2400" smtClean="0">
                <a:solidFill>
                  <a:schemeClr val="bg1"/>
                </a:solidFill>
                <a:cs typeface="Arial" pitchFamily="34" charset="0"/>
              </a:rPr>
              <a:t>Copiloto -&gt; Coder</a:t>
            </a:r>
          </a:p>
          <a:p>
            <a:pPr>
              <a:buSzPct val="150000"/>
              <a:buFontTx/>
              <a:buChar char="-"/>
            </a:pPr>
            <a:r>
              <a:rPr lang="es-PE" sz="2400" smtClean="0">
                <a:solidFill>
                  <a:schemeClr val="bg1"/>
                </a:solidFill>
                <a:cs typeface="Arial" pitchFamily="34" charset="0"/>
              </a:rPr>
              <a:t>Asistente -&gt; Copiloto</a:t>
            </a:r>
            <a:endParaRPr lang="es-PE" sz="240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5536" y="1772815"/>
            <a:ext cx="4608512" cy="3456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Retrospectiva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2496</TotalTime>
  <Words>585</Words>
  <Application>Microsoft Office PowerPoint</Application>
  <PresentationFormat>Presentación en pantalla (4:3)</PresentationFormat>
  <Paragraphs>102</Paragraphs>
  <Slides>12</Slides>
  <Notes>10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BlackTheme</vt:lpstr>
      <vt:lpstr>Coding</vt:lpstr>
      <vt:lpstr>Presentación de PowerPoint</vt:lpstr>
      <vt:lpstr>Deliverate Practice</vt:lpstr>
      <vt:lpstr>Code Kata</vt:lpstr>
      <vt:lpstr>Test Driven Development</vt:lpstr>
      <vt:lpstr>Pair Programming</vt:lpstr>
      <vt:lpstr>Modalidad: Randori</vt:lpstr>
      <vt:lpstr>Modalidad: Multi Randori</vt:lpstr>
      <vt:lpstr>Retrospectiva</vt:lpstr>
      <vt:lpstr>Próximos Pasos</vt:lpstr>
      <vt:lpstr>Referencias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72</cp:revision>
  <dcterms:created xsi:type="dcterms:W3CDTF">2012-06-16T10:16:08Z</dcterms:created>
  <dcterms:modified xsi:type="dcterms:W3CDTF">2013-03-07T11:13:31Z</dcterms:modified>
</cp:coreProperties>
</file>