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69" r:id="rId2"/>
    <p:sldId id="256" r:id="rId3"/>
    <p:sldId id="270" r:id="rId4"/>
    <p:sldId id="271" r:id="rId5"/>
    <p:sldId id="277" r:id="rId6"/>
    <p:sldId id="267" r:id="rId7"/>
    <p:sldId id="266" r:id="rId8"/>
    <p:sldId id="272" r:id="rId9"/>
    <p:sldId id="278" r:id="rId10"/>
    <p:sldId id="273" r:id="rId11"/>
    <p:sldId id="274" r:id="rId12"/>
    <p:sldId id="275" r:id="rId13"/>
    <p:sldId id="276" r:id="rId14"/>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5794"/>
    <a:srgbClr val="008000"/>
    <a:srgbClr val="F3A10D"/>
    <a:srgbClr val="FC9804"/>
    <a:srgbClr val="FDAA03"/>
    <a:srgbClr val="275EA1"/>
    <a:srgbClr val="CC0000"/>
    <a:srgbClr val="006600"/>
    <a:srgbClr val="F94C07"/>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4" autoAdjust="0"/>
    <p:restoredTop sz="68235" autoAdjust="0"/>
  </p:normalViewPr>
  <p:slideViewPr>
    <p:cSldViewPr>
      <p:cViewPr varScale="1">
        <p:scale>
          <a:sx n="43" d="100"/>
          <a:sy n="43" d="100"/>
        </p:scale>
        <p:origin x="-1158"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59D31D-A4A7-4388-8D6E-2035DF7AF6AE}" type="datetimeFigureOut">
              <a:rPr lang="es-PE" smtClean="0"/>
              <a:t>05/07/2012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D0504E-A398-466F-BEA7-CB196C14635F}" type="slidenum">
              <a:rPr lang="es-PE" smtClean="0"/>
              <a:t>‹Nº›</a:t>
            </a:fld>
            <a:endParaRPr lang="es-PE"/>
          </a:p>
        </p:txBody>
      </p:sp>
    </p:spTree>
    <p:extLst>
      <p:ext uri="{BB962C8B-B14F-4D97-AF65-F5344CB8AC3E}">
        <p14:creationId xmlns:p14="http://schemas.microsoft.com/office/powerpoint/2010/main" val="1954690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1</a:t>
            </a:fld>
            <a:endParaRPr lang="es-PE"/>
          </a:p>
        </p:txBody>
      </p:sp>
    </p:spTree>
    <p:extLst>
      <p:ext uri="{BB962C8B-B14F-4D97-AF65-F5344CB8AC3E}">
        <p14:creationId xmlns:p14="http://schemas.microsoft.com/office/powerpoint/2010/main" val="4284866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Estos</a:t>
            </a:r>
            <a:r>
              <a:rPr lang="es-PE" baseline="0" dirty="0" smtClean="0"/>
              <a:t> 10 primeros minutos son los más incomodos.</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10</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s-PE" sz="1200" b="1" i="1" kern="1200" dirty="0" err="1" smtClean="0">
                <a:solidFill>
                  <a:schemeClr val="tx1"/>
                </a:solidFill>
                <a:effectLst/>
                <a:latin typeface="+mn-lt"/>
                <a:ea typeface="+mn-ea"/>
                <a:cs typeface="+mn-cs"/>
              </a:rPr>
              <a:t>You</a:t>
            </a:r>
            <a:r>
              <a:rPr lang="es-PE" sz="1200" b="1" i="1" kern="1200" dirty="0" smtClean="0">
                <a:solidFill>
                  <a:schemeClr val="tx1"/>
                </a:solidFill>
                <a:effectLst/>
                <a:latin typeface="+mn-lt"/>
                <a:ea typeface="+mn-ea"/>
                <a:cs typeface="+mn-cs"/>
              </a:rPr>
              <a:t>:</a:t>
            </a:r>
            <a:r>
              <a:rPr lang="es-PE" sz="1200" i="1" kern="1200" dirty="0" smtClean="0">
                <a:solidFill>
                  <a:schemeClr val="tx1"/>
                </a:solidFill>
                <a:effectLst/>
                <a:latin typeface="+mn-lt"/>
                <a:ea typeface="+mn-ea"/>
                <a:cs typeface="+mn-cs"/>
              </a:rPr>
              <a:t> </a:t>
            </a:r>
            <a:r>
              <a:rPr lang="es-PE" sz="1200" i="1" kern="1200" dirty="0" err="1" smtClean="0">
                <a:solidFill>
                  <a:schemeClr val="tx1"/>
                </a:solidFill>
                <a:effectLst/>
                <a:latin typeface="+mn-lt"/>
                <a:ea typeface="+mn-ea"/>
                <a:cs typeface="+mn-cs"/>
              </a:rPr>
              <a:t>Why</a:t>
            </a:r>
            <a:r>
              <a:rPr lang="es-PE" sz="1200" i="1" kern="1200" dirty="0" smtClean="0">
                <a:solidFill>
                  <a:schemeClr val="tx1"/>
                </a:solidFill>
                <a:effectLst/>
                <a:latin typeface="+mn-lt"/>
                <a:ea typeface="+mn-ea"/>
                <a:cs typeface="+mn-cs"/>
              </a:rPr>
              <a:t> </a:t>
            </a:r>
            <a:r>
              <a:rPr lang="es-PE" sz="1200" i="1" kern="1200" dirty="0" err="1" smtClean="0">
                <a:solidFill>
                  <a:schemeClr val="tx1"/>
                </a:solidFill>
                <a:effectLst/>
                <a:latin typeface="+mn-lt"/>
                <a:ea typeface="+mn-ea"/>
                <a:cs typeface="+mn-cs"/>
              </a:rPr>
              <a:t>did</a:t>
            </a:r>
            <a:r>
              <a:rPr lang="es-PE" sz="1200" i="1" kern="1200" dirty="0" smtClean="0">
                <a:solidFill>
                  <a:schemeClr val="tx1"/>
                </a:solidFill>
                <a:effectLst/>
                <a:latin typeface="+mn-lt"/>
                <a:ea typeface="+mn-ea"/>
                <a:cs typeface="+mn-cs"/>
              </a:rPr>
              <a:t> </a:t>
            </a:r>
            <a:r>
              <a:rPr lang="es-PE" sz="1200" i="1" kern="1200" dirty="0" err="1" smtClean="0">
                <a:solidFill>
                  <a:schemeClr val="tx1"/>
                </a:solidFill>
                <a:effectLst/>
                <a:latin typeface="+mn-lt"/>
                <a:ea typeface="+mn-ea"/>
                <a:cs typeface="+mn-cs"/>
              </a:rPr>
              <a:t>you</a:t>
            </a:r>
            <a:r>
              <a:rPr lang="es-PE" sz="1200" i="1" kern="1200" dirty="0" smtClean="0">
                <a:solidFill>
                  <a:schemeClr val="tx1"/>
                </a:solidFill>
                <a:effectLst/>
                <a:latin typeface="+mn-lt"/>
                <a:ea typeface="+mn-ea"/>
                <a:cs typeface="+mn-cs"/>
              </a:rPr>
              <a:t> </a:t>
            </a:r>
            <a:r>
              <a:rPr lang="es-PE" sz="1200" i="1" kern="1200" dirty="0" err="1" smtClean="0">
                <a:solidFill>
                  <a:schemeClr val="tx1"/>
                </a:solidFill>
                <a:effectLst/>
                <a:latin typeface="+mn-lt"/>
                <a:ea typeface="+mn-ea"/>
                <a:cs typeface="+mn-cs"/>
              </a:rPr>
              <a:t>create</a:t>
            </a:r>
            <a:r>
              <a:rPr lang="es-PE" sz="1200" i="1" kern="1200" dirty="0" smtClean="0">
                <a:solidFill>
                  <a:schemeClr val="tx1"/>
                </a:solidFill>
                <a:effectLst/>
                <a:latin typeface="+mn-lt"/>
                <a:ea typeface="+mn-ea"/>
                <a:cs typeface="+mn-cs"/>
              </a:rPr>
              <a:t> </a:t>
            </a:r>
            <a:r>
              <a:rPr lang="es-PE" sz="1200" i="1" kern="1200" dirty="0" err="1" smtClean="0">
                <a:solidFill>
                  <a:schemeClr val="tx1"/>
                </a:solidFill>
                <a:effectLst/>
                <a:latin typeface="+mn-lt"/>
                <a:ea typeface="+mn-ea"/>
                <a:cs typeface="+mn-cs"/>
              </a:rPr>
              <a:t>that</a:t>
            </a:r>
            <a:r>
              <a:rPr lang="es-PE" sz="1200" i="1" kern="1200" dirty="0" smtClean="0">
                <a:solidFill>
                  <a:schemeClr val="tx1"/>
                </a:solidFill>
                <a:effectLst/>
                <a:latin typeface="+mn-lt"/>
                <a:ea typeface="+mn-ea"/>
                <a:cs typeface="+mn-cs"/>
              </a:rPr>
              <a:t> </a:t>
            </a:r>
            <a:r>
              <a:rPr lang="es-PE" sz="1200" i="1" kern="1200" dirty="0" err="1" smtClean="0">
                <a:solidFill>
                  <a:schemeClr val="tx1"/>
                </a:solidFill>
                <a:effectLst/>
                <a:latin typeface="+mn-lt"/>
                <a:ea typeface="+mn-ea"/>
                <a:cs typeface="+mn-cs"/>
              </a:rPr>
              <a:t>class</a:t>
            </a:r>
            <a:r>
              <a:rPr lang="es-PE" sz="1200" i="1" kern="1200" dirty="0" smtClean="0">
                <a:solidFill>
                  <a:schemeClr val="tx1"/>
                </a:solidFill>
                <a:effectLst/>
                <a:latin typeface="+mn-lt"/>
                <a:ea typeface="+mn-ea"/>
                <a:cs typeface="+mn-cs"/>
              </a:rPr>
              <a:t>?</a:t>
            </a:r>
            <a:endParaRPr lang="es-PE" sz="1200" kern="1200" dirty="0" smtClean="0">
              <a:solidFill>
                <a:schemeClr val="tx1"/>
              </a:solidFill>
              <a:effectLst/>
              <a:latin typeface="+mn-lt"/>
              <a:ea typeface="+mn-ea"/>
              <a:cs typeface="+mn-cs"/>
            </a:endParaRPr>
          </a:p>
          <a:p>
            <a:pPr fontAlgn="base"/>
            <a:r>
              <a:rPr lang="es-PE" sz="1200" b="1" i="1" kern="1200" dirty="0" err="1" smtClean="0">
                <a:solidFill>
                  <a:schemeClr val="tx1"/>
                </a:solidFill>
                <a:effectLst/>
                <a:latin typeface="+mn-lt"/>
                <a:ea typeface="+mn-ea"/>
                <a:cs typeface="+mn-cs"/>
              </a:rPr>
              <a:t>Participant</a:t>
            </a:r>
            <a:r>
              <a:rPr lang="es-PE" sz="1200" b="1" i="1" kern="1200" dirty="0" smtClean="0">
                <a:solidFill>
                  <a:schemeClr val="tx1"/>
                </a:solidFill>
                <a:effectLst/>
                <a:latin typeface="+mn-lt"/>
                <a:ea typeface="+mn-ea"/>
                <a:cs typeface="+mn-cs"/>
              </a:rPr>
              <a:t>:</a:t>
            </a:r>
            <a:r>
              <a:rPr lang="es-PE" sz="1200" i="1" kern="1200" dirty="0" smtClean="0">
                <a:solidFill>
                  <a:schemeClr val="tx1"/>
                </a:solidFill>
                <a:effectLst/>
                <a:latin typeface="+mn-lt"/>
                <a:ea typeface="+mn-ea"/>
                <a:cs typeface="+mn-cs"/>
              </a:rPr>
              <a:t> I </a:t>
            </a:r>
            <a:r>
              <a:rPr lang="es-PE" sz="1200" i="1" kern="1200" dirty="0" err="1" smtClean="0">
                <a:solidFill>
                  <a:schemeClr val="tx1"/>
                </a:solidFill>
                <a:effectLst/>
                <a:latin typeface="+mn-lt"/>
                <a:ea typeface="+mn-ea"/>
                <a:cs typeface="+mn-cs"/>
              </a:rPr>
              <a:t>thought</a:t>
            </a:r>
            <a:r>
              <a:rPr lang="es-PE" sz="1200" i="1" kern="1200" dirty="0" smtClean="0">
                <a:solidFill>
                  <a:schemeClr val="tx1"/>
                </a:solidFill>
                <a:effectLst/>
                <a:latin typeface="+mn-lt"/>
                <a:ea typeface="+mn-ea"/>
                <a:cs typeface="+mn-cs"/>
              </a:rPr>
              <a:t> </a:t>
            </a:r>
            <a:r>
              <a:rPr lang="es-PE" sz="1200" i="1" kern="1200" dirty="0" err="1" smtClean="0">
                <a:solidFill>
                  <a:schemeClr val="tx1"/>
                </a:solidFill>
                <a:effectLst/>
                <a:latin typeface="+mn-lt"/>
                <a:ea typeface="+mn-ea"/>
                <a:cs typeface="+mn-cs"/>
              </a:rPr>
              <a:t>we</a:t>
            </a:r>
            <a:r>
              <a:rPr lang="es-PE" sz="1200" i="1" kern="1200" dirty="0" smtClean="0">
                <a:solidFill>
                  <a:schemeClr val="tx1"/>
                </a:solidFill>
                <a:effectLst/>
                <a:latin typeface="+mn-lt"/>
                <a:ea typeface="+mn-ea"/>
                <a:cs typeface="+mn-cs"/>
              </a:rPr>
              <a:t> </a:t>
            </a:r>
            <a:r>
              <a:rPr lang="es-PE" sz="1200" i="1" kern="1200" dirty="0" err="1" smtClean="0">
                <a:solidFill>
                  <a:schemeClr val="tx1"/>
                </a:solidFill>
                <a:effectLst/>
                <a:latin typeface="+mn-lt"/>
                <a:ea typeface="+mn-ea"/>
                <a:cs typeface="+mn-cs"/>
              </a:rPr>
              <a:t>needed</a:t>
            </a:r>
            <a:r>
              <a:rPr lang="es-PE" sz="1200" i="1" kern="1200" dirty="0" smtClean="0">
                <a:solidFill>
                  <a:schemeClr val="tx1"/>
                </a:solidFill>
                <a:effectLst/>
                <a:latin typeface="+mn-lt"/>
                <a:ea typeface="+mn-ea"/>
                <a:cs typeface="+mn-cs"/>
              </a:rPr>
              <a:t> </a:t>
            </a:r>
            <a:r>
              <a:rPr lang="es-PE" sz="1200" i="1" kern="1200" dirty="0" err="1" smtClean="0">
                <a:solidFill>
                  <a:schemeClr val="tx1"/>
                </a:solidFill>
                <a:effectLst/>
                <a:latin typeface="+mn-lt"/>
                <a:ea typeface="+mn-ea"/>
                <a:cs typeface="+mn-cs"/>
              </a:rPr>
              <a:t>it</a:t>
            </a:r>
            <a:r>
              <a:rPr lang="es-PE" sz="1200" i="1" kern="1200" dirty="0" smtClean="0">
                <a:solidFill>
                  <a:schemeClr val="tx1"/>
                </a:solidFill>
                <a:effectLst/>
                <a:latin typeface="+mn-lt"/>
                <a:ea typeface="+mn-ea"/>
                <a:cs typeface="+mn-cs"/>
              </a:rPr>
              <a:t>.</a:t>
            </a:r>
            <a:endParaRPr lang="es-PE" sz="1200" kern="1200" dirty="0" smtClean="0">
              <a:solidFill>
                <a:schemeClr val="tx1"/>
              </a:solidFill>
              <a:effectLst/>
              <a:latin typeface="+mn-lt"/>
              <a:ea typeface="+mn-ea"/>
              <a:cs typeface="+mn-cs"/>
            </a:endParaRPr>
          </a:p>
          <a:p>
            <a:pPr fontAlgn="base"/>
            <a:r>
              <a:rPr lang="es-PE" sz="1200" b="1" i="1" kern="1200" dirty="0" err="1" smtClean="0">
                <a:solidFill>
                  <a:schemeClr val="tx1"/>
                </a:solidFill>
                <a:effectLst/>
                <a:latin typeface="+mn-lt"/>
                <a:ea typeface="+mn-ea"/>
                <a:cs typeface="+mn-cs"/>
              </a:rPr>
              <a:t>You</a:t>
            </a:r>
            <a:r>
              <a:rPr lang="es-PE" sz="1200" b="1" i="1" kern="1200" dirty="0" smtClean="0">
                <a:solidFill>
                  <a:schemeClr val="tx1"/>
                </a:solidFill>
                <a:effectLst/>
                <a:latin typeface="+mn-lt"/>
                <a:ea typeface="+mn-ea"/>
                <a:cs typeface="+mn-cs"/>
              </a:rPr>
              <a:t>:</a:t>
            </a:r>
            <a:r>
              <a:rPr lang="es-PE" sz="1200" i="1" kern="1200" dirty="0" smtClean="0">
                <a:solidFill>
                  <a:schemeClr val="tx1"/>
                </a:solidFill>
                <a:effectLst/>
                <a:latin typeface="+mn-lt"/>
                <a:ea typeface="+mn-ea"/>
                <a:cs typeface="+mn-cs"/>
              </a:rPr>
              <a:t> </a:t>
            </a:r>
            <a:r>
              <a:rPr lang="es-PE" sz="1200" i="1" kern="1200" dirty="0" err="1" smtClean="0">
                <a:solidFill>
                  <a:schemeClr val="tx1"/>
                </a:solidFill>
                <a:effectLst/>
                <a:latin typeface="+mn-lt"/>
                <a:ea typeface="+mn-ea"/>
                <a:cs typeface="+mn-cs"/>
              </a:rPr>
              <a:t>Why</a:t>
            </a:r>
            <a:r>
              <a:rPr lang="es-PE" sz="1200" i="1" kern="1200" dirty="0" smtClean="0">
                <a:solidFill>
                  <a:schemeClr val="tx1"/>
                </a:solidFill>
                <a:effectLst/>
                <a:latin typeface="+mn-lt"/>
                <a:ea typeface="+mn-ea"/>
                <a:cs typeface="+mn-cs"/>
              </a:rPr>
              <a:t>? </a:t>
            </a:r>
            <a:r>
              <a:rPr lang="es-PE" sz="1200" i="1" kern="1200" dirty="0" err="1" smtClean="0">
                <a:solidFill>
                  <a:schemeClr val="tx1"/>
                </a:solidFill>
                <a:effectLst/>
                <a:latin typeface="+mn-lt"/>
                <a:ea typeface="+mn-ea"/>
                <a:cs typeface="+mn-cs"/>
              </a:rPr>
              <a:t>Did</a:t>
            </a:r>
            <a:r>
              <a:rPr lang="es-PE" sz="1200" i="1" kern="1200" dirty="0" smtClean="0">
                <a:solidFill>
                  <a:schemeClr val="tx1"/>
                </a:solidFill>
                <a:effectLst/>
                <a:latin typeface="+mn-lt"/>
                <a:ea typeface="+mn-ea"/>
                <a:cs typeface="+mn-cs"/>
              </a:rPr>
              <a:t> </a:t>
            </a:r>
            <a:r>
              <a:rPr lang="es-PE" sz="1200" i="1" kern="1200" dirty="0" err="1" smtClean="0">
                <a:solidFill>
                  <a:schemeClr val="tx1"/>
                </a:solidFill>
                <a:effectLst/>
                <a:latin typeface="+mn-lt"/>
                <a:ea typeface="+mn-ea"/>
                <a:cs typeface="+mn-cs"/>
              </a:rPr>
              <a:t>one</a:t>
            </a:r>
            <a:r>
              <a:rPr lang="es-PE" sz="1200" i="1" kern="1200" dirty="0" smtClean="0">
                <a:solidFill>
                  <a:schemeClr val="tx1"/>
                </a:solidFill>
                <a:effectLst/>
                <a:latin typeface="+mn-lt"/>
                <a:ea typeface="+mn-ea"/>
                <a:cs typeface="+mn-cs"/>
              </a:rPr>
              <a:t> of </a:t>
            </a:r>
            <a:r>
              <a:rPr lang="es-PE" sz="1200" i="1" kern="1200" dirty="0" err="1" smtClean="0">
                <a:solidFill>
                  <a:schemeClr val="tx1"/>
                </a:solidFill>
                <a:effectLst/>
                <a:latin typeface="+mn-lt"/>
                <a:ea typeface="+mn-ea"/>
                <a:cs typeface="+mn-cs"/>
              </a:rPr>
              <a:t>the</a:t>
            </a:r>
            <a:r>
              <a:rPr lang="es-PE" sz="1200" i="1" kern="1200" dirty="0" smtClean="0">
                <a:solidFill>
                  <a:schemeClr val="tx1"/>
                </a:solidFill>
                <a:effectLst/>
                <a:latin typeface="+mn-lt"/>
                <a:ea typeface="+mn-ea"/>
                <a:cs typeface="+mn-cs"/>
              </a:rPr>
              <a:t> </a:t>
            </a:r>
            <a:r>
              <a:rPr lang="es-PE" sz="1200" i="1" kern="1200" dirty="0" err="1" smtClean="0">
                <a:solidFill>
                  <a:schemeClr val="tx1"/>
                </a:solidFill>
                <a:effectLst/>
                <a:latin typeface="+mn-lt"/>
                <a:ea typeface="+mn-ea"/>
                <a:cs typeface="+mn-cs"/>
              </a:rPr>
              <a:t>tests</a:t>
            </a:r>
            <a:r>
              <a:rPr lang="es-PE" sz="1200" i="1" kern="1200" dirty="0" smtClean="0">
                <a:solidFill>
                  <a:schemeClr val="tx1"/>
                </a:solidFill>
                <a:effectLst/>
                <a:latin typeface="+mn-lt"/>
                <a:ea typeface="+mn-ea"/>
                <a:cs typeface="+mn-cs"/>
              </a:rPr>
              <a:t> "drive" </a:t>
            </a:r>
            <a:r>
              <a:rPr lang="es-PE" sz="1200" i="1" kern="1200" dirty="0" err="1" smtClean="0">
                <a:solidFill>
                  <a:schemeClr val="tx1"/>
                </a:solidFill>
                <a:effectLst/>
                <a:latin typeface="+mn-lt"/>
                <a:ea typeface="+mn-ea"/>
                <a:cs typeface="+mn-cs"/>
              </a:rPr>
              <a:t>you</a:t>
            </a:r>
            <a:r>
              <a:rPr lang="es-PE" sz="1200" i="1" kern="1200" dirty="0" smtClean="0">
                <a:solidFill>
                  <a:schemeClr val="tx1"/>
                </a:solidFill>
                <a:effectLst/>
                <a:latin typeface="+mn-lt"/>
                <a:ea typeface="+mn-ea"/>
                <a:cs typeface="+mn-cs"/>
              </a:rPr>
              <a:t> </a:t>
            </a:r>
            <a:r>
              <a:rPr lang="es-PE" sz="1200" i="1" kern="1200" dirty="0" err="1" smtClean="0">
                <a:solidFill>
                  <a:schemeClr val="tx1"/>
                </a:solidFill>
                <a:effectLst/>
                <a:latin typeface="+mn-lt"/>
                <a:ea typeface="+mn-ea"/>
                <a:cs typeface="+mn-cs"/>
              </a:rPr>
              <a:t>to</a:t>
            </a:r>
            <a:r>
              <a:rPr lang="es-PE" sz="1200" i="1" kern="1200" dirty="0" smtClean="0">
                <a:solidFill>
                  <a:schemeClr val="tx1"/>
                </a:solidFill>
                <a:effectLst/>
                <a:latin typeface="+mn-lt"/>
                <a:ea typeface="+mn-ea"/>
                <a:cs typeface="+mn-cs"/>
              </a:rPr>
              <a:t> </a:t>
            </a:r>
            <a:r>
              <a:rPr lang="es-PE" sz="1200" i="1" kern="1200" dirty="0" err="1" smtClean="0">
                <a:solidFill>
                  <a:schemeClr val="tx1"/>
                </a:solidFill>
                <a:effectLst/>
                <a:latin typeface="+mn-lt"/>
                <a:ea typeface="+mn-ea"/>
                <a:cs typeface="+mn-cs"/>
              </a:rPr>
              <a:t>create</a:t>
            </a:r>
            <a:r>
              <a:rPr lang="es-PE" sz="1200" i="1" kern="1200" dirty="0" smtClean="0">
                <a:solidFill>
                  <a:schemeClr val="tx1"/>
                </a:solidFill>
                <a:effectLst/>
                <a:latin typeface="+mn-lt"/>
                <a:ea typeface="+mn-ea"/>
                <a:cs typeface="+mn-cs"/>
              </a:rPr>
              <a:t> </a:t>
            </a:r>
            <a:r>
              <a:rPr lang="es-PE" sz="1200" i="1" kern="1200" dirty="0" err="1" smtClean="0">
                <a:solidFill>
                  <a:schemeClr val="tx1"/>
                </a:solidFill>
                <a:effectLst/>
                <a:latin typeface="+mn-lt"/>
                <a:ea typeface="+mn-ea"/>
                <a:cs typeface="+mn-cs"/>
              </a:rPr>
              <a:t>it</a:t>
            </a:r>
            <a:r>
              <a:rPr lang="es-PE" sz="1200" i="1" kern="1200" dirty="0" smtClean="0">
                <a:solidFill>
                  <a:schemeClr val="tx1"/>
                </a:solidFill>
                <a:effectLst/>
                <a:latin typeface="+mn-lt"/>
                <a:ea typeface="+mn-ea"/>
                <a:cs typeface="+mn-cs"/>
              </a:rPr>
              <a:t>?</a:t>
            </a:r>
            <a:endParaRPr lang="es-PE" sz="1200" kern="1200" dirty="0" smtClean="0">
              <a:solidFill>
                <a:schemeClr val="tx1"/>
              </a:solidFill>
              <a:effectLst/>
              <a:latin typeface="+mn-lt"/>
              <a:ea typeface="+mn-ea"/>
              <a:cs typeface="+mn-cs"/>
            </a:endParaRPr>
          </a:p>
          <a:p>
            <a:pPr fontAlgn="base"/>
            <a:r>
              <a:rPr lang="es-PE" sz="1200" b="1" i="1" kern="1200" dirty="0" err="1" smtClean="0">
                <a:solidFill>
                  <a:schemeClr val="tx1"/>
                </a:solidFill>
                <a:effectLst/>
                <a:latin typeface="+mn-lt"/>
                <a:ea typeface="+mn-ea"/>
                <a:cs typeface="+mn-cs"/>
              </a:rPr>
              <a:t>Participant</a:t>
            </a:r>
            <a:r>
              <a:rPr lang="es-PE" sz="1200" b="1" i="1" kern="1200" dirty="0" smtClean="0">
                <a:solidFill>
                  <a:schemeClr val="tx1"/>
                </a:solidFill>
                <a:effectLst/>
                <a:latin typeface="+mn-lt"/>
                <a:ea typeface="+mn-ea"/>
                <a:cs typeface="+mn-cs"/>
              </a:rPr>
              <a:t>:</a:t>
            </a:r>
            <a:r>
              <a:rPr lang="es-PE" sz="1200" i="1" kern="1200" dirty="0" smtClean="0">
                <a:solidFill>
                  <a:schemeClr val="tx1"/>
                </a:solidFill>
                <a:effectLst/>
                <a:latin typeface="+mn-lt"/>
                <a:ea typeface="+mn-ea"/>
                <a:cs typeface="+mn-cs"/>
              </a:rPr>
              <a:t> </a:t>
            </a:r>
            <a:r>
              <a:rPr lang="es-PE" sz="1200" i="1" kern="1200" dirty="0" err="1" smtClean="0">
                <a:solidFill>
                  <a:schemeClr val="tx1"/>
                </a:solidFill>
                <a:effectLst/>
                <a:latin typeface="+mn-lt"/>
                <a:ea typeface="+mn-ea"/>
                <a:cs typeface="+mn-cs"/>
              </a:rPr>
              <a:t>Hmm</a:t>
            </a:r>
            <a:r>
              <a:rPr lang="es-PE" sz="1200" i="1" kern="1200" dirty="0" smtClean="0">
                <a:solidFill>
                  <a:schemeClr val="tx1"/>
                </a:solidFill>
                <a:effectLst/>
                <a:latin typeface="+mn-lt"/>
                <a:ea typeface="+mn-ea"/>
                <a:cs typeface="+mn-cs"/>
              </a:rPr>
              <a:t>....</a:t>
            </a:r>
            <a:endParaRPr lang="es-PE" sz="1200" kern="1200" dirty="0" smtClean="0">
              <a:solidFill>
                <a:schemeClr val="tx1"/>
              </a:solidFill>
              <a:effectLst/>
              <a:latin typeface="+mn-lt"/>
              <a:ea typeface="+mn-ea"/>
              <a:cs typeface="+mn-cs"/>
            </a:endParaRPr>
          </a:p>
          <a:p>
            <a:pPr fontAlgn="base"/>
            <a:r>
              <a:rPr lang="es-PE" sz="1200" b="1" i="1" kern="1200" dirty="0" err="1" smtClean="0">
                <a:solidFill>
                  <a:schemeClr val="tx1"/>
                </a:solidFill>
                <a:effectLst/>
                <a:latin typeface="+mn-lt"/>
                <a:ea typeface="+mn-ea"/>
                <a:cs typeface="+mn-cs"/>
              </a:rPr>
              <a:t>You</a:t>
            </a:r>
            <a:r>
              <a:rPr lang="es-PE" sz="1200" b="1" i="1" kern="1200" dirty="0" smtClean="0">
                <a:solidFill>
                  <a:schemeClr val="tx1"/>
                </a:solidFill>
                <a:effectLst/>
                <a:latin typeface="+mn-lt"/>
                <a:ea typeface="+mn-ea"/>
                <a:cs typeface="+mn-cs"/>
              </a:rPr>
              <a:t>:</a:t>
            </a:r>
            <a:r>
              <a:rPr lang="es-PE" sz="1200" i="1" kern="1200" dirty="0" smtClean="0">
                <a:solidFill>
                  <a:schemeClr val="tx1"/>
                </a:solidFill>
                <a:effectLst/>
                <a:latin typeface="+mn-lt"/>
                <a:ea typeface="+mn-ea"/>
                <a:cs typeface="+mn-cs"/>
              </a:rPr>
              <a:t> </a:t>
            </a:r>
            <a:r>
              <a:rPr lang="es-PE" sz="1200" i="1" kern="1200" dirty="0" err="1" smtClean="0">
                <a:solidFill>
                  <a:schemeClr val="tx1"/>
                </a:solidFill>
                <a:effectLst/>
                <a:latin typeface="+mn-lt"/>
                <a:ea typeface="+mn-ea"/>
                <a:cs typeface="+mn-cs"/>
              </a:rPr>
              <a:t>It</a:t>
            </a:r>
            <a:r>
              <a:rPr lang="es-PE" sz="1200" i="1" kern="1200" dirty="0" smtClean="0">
                <a:solidFill>
                  <a:schemeClr val="tx1"/>
                </a:solidFill>
                <a:effectLst/>
                <a:latin typeface="+mn-lt"/>
                <a:ea typeface="+mn-ea"/>
                <a:cs typeface="+mn-cs"/>
              </a:rPr>
              <a:t> looks </a:t>
            </a:r>
            <a:r>
              <a:rPr lang="es-PE" sz="1200" i="1" kern="1200" dirty="0" err="1" smtClean="0">
                <a:solidFill>
                  <a:schemeClr val="tx1"/>
                </a:solidFill>
                <a:effectLst/>
                <a:latin typeface="+mn-lt"/>
                <a:ea typeface="+mn-ea"/>
                <a:cs typeface="+mn-cs"/>
              </a:rPr>
              <a:t>to</a:t>
            </a:r>
            <a:r>
              <a:rPr lang="es-PE" sz="1200" i="1" kern="1200" dirty="0" smtClean="0">
                <a:solidFill>
                  <a:schemeClr val="tx1"/>
                </a:solidFill>
                <a:effectLst/>
                <a:latin typeface="+mn-lt"/>
                <a:ea typeface="+mn-ea"/>
                <a:cs typeface="+mn-cs"/>
              </a:rPr>
              <a:t> me </a:t>
            </a:r>
            <a:r>
              <a:rPr lang="es-PE" sz="1200" i="1" kern="1200" dirty="0" err="1" smtClean="0">
                <a:solidFill>
                  <a:schemeClr val="tx1"/>
                </a:solidFill>
                <a:effectLst/>
                <a:latin typeface="+mn-lt"/>
                <a:ea typeface="+mn-ea"/>
                <a:cs typeface="+mn-cs"/>
              </a:rPr>
              <a:t>like</a:t>
            </a:r>
            <a:r>
              <a:rPr lang="es-PE" sz="1200" i="1" kern="1200" dirty="0" smtClean="0">
                <a:solidFill>
                  <a:schemeClr val="tx1"/>
                </a:solidFill>
                <a:effectLst/>
                <a:latin typeface="+mn-lt"/>
                <a:ea typeface="+mn-ea"/>
                <a:cs typeface="+mn-cs"/>
              </a:rPr>
              <a:t> </a:t>
            </a:r>
            <a:r>
              <a:rPr lang="es-PE" sz="1200" i="1" kern="1200" dirty="0" err="1" smtClean="0">
                <a:solidFill>
                  <a:schemeClr val="tx1"/>
                </a:solidFill>
                <a:effectLst/>
                <a:latin typeface="+mn-lt"/>
                <a:ea typeface="+mn-ea"/>
                <a:cs typeface="+mn-cs"/>
              </a:rPr>
              <a:t>you</a:t>
            </a:r>
            <a:r>
              <a:rPr lang="es-PE" sz="1200" i="1" kern="1200" dirty="0" smtClean="0">
                <a:solidFill>
                  <a:schemeClr val="tx1"/>
                </a:solidFill>
                <a:effectLst/>
                <a:latin typeface="+mn-lt"/>
                <a:ea typeface="+mn-ea"/>
                <a:cs typeface="+mn-cs"/>
              </a:rPr>
              <a:t> </a:t>
            </a:r>
            <a:r>
              <a:rPr lang="es-PE" sz="1200" i="1" kern="1200" dirty="0" err="1" smtClean="0">
                <a:solidFill>
                  <a:schemeClr val="tx1"/>
                </a:solidFill>
                <a:effectLst/>
                <a:latin typeface="+mn-lt"/>
                <a:ea typeface="+mn-ea"/>
                <a:cs typeface="+mn-cs"/>
              </a:rPr>
              <a:t>might</a:t>
            </a:r>
            <a:r>
              <a:rPr lang="es-PE" sz="1200" i="1" kern="1200" dirty="0" smtClean="0">
                <a:solidFill>
                  <a:schemeClr val="tx1"/>
                </a:solidFill>
                <a:effectLst/>
                <a:latin typeface="+mn-lt"/>
                <a:ea typeface="+mn-ea"/>
                <a:cs typeface="+mn-cs"/>
              </a:rPr>
              <a:t> be </a:t>
            </a:r>
            <a:r>
              <a:rPr lang="es-PE" sz="1200" i="1" kern="1200" dirty="0" err="1" smtClean="0">
                <a:solidFill>
                  <a:schemeClr val="tx1"/>
                </a:solidFill>
                <a:effectLst/>
                <a:latin typeface="+mn-lt"/>
                <a:ea typeface="+mn-ea"/>
                <a:cs typeface="+mn-cs"/>
              </a:rPr>
              <a:t>taking</a:t>
            </a:r>
            <a:r>
              <a:rPr lang="es-PE" sz="1200" i="1" kern="1200" dirty="0" smtClean="0">
                <a:solidFill>
                  <a:schemeClr val="tx1"/>
                </a:solidFill>
                <a:effectLst/>
                <a:latin typeface="+mn-lt"/>
                <a:ea typeface="+mn-ea"/>
                <a:cs typeface="+mn-cs"/>
              </a:rPr>
              <a:t> </a:t>
            </a:r>
            <a:r>
              <a:rPr lang="es-PE" sz="1200" i="1" kern="1200" dirty="0" err="1" smtClean="0">
                <a:solidFill>
                  <a:schemeClr val="tx1"/>
                </a:solidFill>
                <a:effectLst/>
                <a:latin typeface="+mn-lt"/>
                <a:ea typeface="+mn-ea"/>
                <a:cs typeface="+mn-cs"/>
              </a:rPr>
              <a:t>too</a:t>
            </a:r>
            <a:r>
              <a:rPr lang="es-PE" sz="1200" i="1" kern="1200" dirty="0" smtClean="0">
                <a:solidFill>
                  <a:schemeClr val="tx1"/>
                </a:solidFill>
                <a:effectLst/>
                <a:latin typeface="+mn-lt"/>
                <a:ea typeface="+mn-ea"/>
                <a:cs typeface="+mn-cs"/>
              </a:rPr>
              <a:t> </a:t>
            </a:r>
            <a:r>
              <a:rPr lang="es-PE" sz="1200" i="1" kern="1200" dirty="0" err="1" smtClean="0">
                <a:solidFill>
                  <a:schemeClr val="tx1"/>
                </a:solidFill>
                <a:effectLst/>
                <a:latin typeface="+mn-lt"/>
                <a:ea typeface="+mn-ea"/>
                <a:cs typeface="+mn-cs"/>
              </a:rPr>
              <a:t>big</a:t>
            </a:r>
            <a:r>
              <a:rPr lang="es-PE" sz="1200" i="1" kern="1200" dirty="0" smtClean="0">
                <a:solidFill>
                  <a:schemeClr val="tx1"/>
                </a:solidFill>
                <a:effectLst/>
                <a:latin typeface="+mn-lt"/>
                <a:ea typeface="+mn-ea"/>
                <a:cs typeface="+mn-cs"/>
              </a:rPr>
              <a:t> of a </a:t>
            </a:r>
            <a:r>
              <a:rPr lang="es-PE" sz="1200" i="1" kern="1200" dirty="0" err="1" smtClean="0">
                <a:solidFill>
                  <a:schemeClr val="tx1"/>
                </a:solidFill>
                <a:effectLst/>
                <a:latin typeface="+mn-lt"/>
                <a:ea typeface="+mn-ea"/>
                <a:cs typeface="+mn-cs"/>
              </a:rPr>
              <a:t>step</a:t>
            </a:r>
            <a:r>
              <a:rPr lang="es-PE" sz="1200" i="1" kern="1200" dirty="0" smtClean="0">
                <a:solidFill>
                  <a:schemeClr val="tx1"/>
                </a:solidFill>
                <a:effectLst/>
                <a:latin typeface="+mn-lt"/>
                <a:ea typeface="+mn-ea"/>
                <a:cs typeface="+mn-cs"/>
              </a:rPr>
              <a:t> </a:t>
            </a:r>
            <a:r>
              <a:rPr lang="es-PE" sz="1200" i="1" kern="1200" dirty="0" err="1" smtClean="0">
                <a:solidFill>
                  <a:schemeClr val="tx1"/>
                </a:solidFill>
                <a:effectLst/>
                <a:latin typeface="+mn-lt"/>
                <a:ea typeface="+mn-ea"/>
                <a:cs typeface="+mn-cs"/>
              </a:rPr>
              <a:t>by</a:t>
            </a:r>
            <a:r>
              <a:rPr lang="es-PE" sz="1200" i="1" kern="1200" dirty="0" smtClean="0">
                <a:solidFill>
                  <a:schemeClr val="tx1"/>
                </a:solidFill>
                <a:effectLst/>
                <a:latin typeface="+mn-lt"/>
                <a:ea typeface="+mn-ea"/>
                <a:cs typeface="+mn-cs"/>
              </a:rPr>
              <a:t> </a:t>
            </a:r>
            <a:r>
              <a:rPr lang="es-PE" sz="1200" i="1" kern="1200" dirty="0" err="1" smtClean="0">
                <a:solidFill>
                  <a:schemeClr val="tx1"/>
                </a:solidFill>
                <a:effectLst/>
                <a:latin typeface="+mn-lt"/>
                <a:ea typeface="+mn-ea"/>
                <a:cs typeface="+mn-cs"/>
              </a:rPr>
              <a:t>creating</a:t>
            </a:r>
            <a:r>
              <a:rPr lang="es-PE" sz="1200" i="1" kern="1200" dirty="0" smtClean="0">
                <a:solidFill>
                  <a:schemeClr val="tx1"/>
                </a:solidFill>
                <a:effectLst/>
                <a:latin typeface="+mn-lt"/>
                <a:ea typeface="+mn-ea"/>
                <a:cs typeface="+mn-cs"/>
              </a:rPr>
              <a:t> </a:t>
            </a:r>
            <a:r>
              <a:rPr lang="es-PE" sz="1200" i="1" kern="1200" dirty="0" err="1" smtClean="0">
                <a:solidFill>
                  <a:schemeClr val="tx1"/>
                </a:solidFill>
                <a:effectLst/>
                <a:latin typeface="+mn-lt"/>
                <a:ea typeface="+mn-ea"/>
                <a:cs typeface="+mn-cs"/>
              </a:rPr>
              <a:t>the</a:t>
            </a:r>
            <a:r>
              <a:rPr lang="es-PE" sz="1200" i="1" kern="1200" dirty="0" smtClean="0">
                <a:solidFill>
                  <a:schemeClr val="tx1"/>
                </a:solidFill>
                <a:effectLst/>
                <a:latin typeface="+mn-lt"/>
                <a:ea typeface="+mn-ea"/>
                <a:cs typeface="+mn-cs"/>
              </a:rPr>
              <a:t> </a:t>
            </a:r>
            <a:r>
              <a:rPr lang="es-PE" sz="1200" i="1" kern="1200" dirty="0" err="1" smtClean="0">
                <a:solidFill>
                  <a:schemeClr val="tx1"/>
                </a:solidFill>
                <a:effectLst/>
                <a:latin typeface="+mn-lt"/>
                <a:ea typeface="+mn-ea"/>
                <a:cs typeface="+mn-cs"/>
              </a:rPr>
              <a:t>class</a:t>
            </a:r>
            <a:r>
              <a:rPr lang="es-PE" sz="1200" i="1" kern="1200" dirty="0" smtClean="0">
                <a:solidFill>
                  <a:schemeClr val="tx1"/>
                </a:solidFill>
                <a:effectLst/>
                <a:latin typeface="+mn-lt"/>
                <a:ea typeface="+mn-ea"/>
                <a:cs typeface="+mn-cs"/>
              </a:rPr>
              <a:t>. I </a:t>
            </a:r>
            <a:r>
              <a:rPr lang="es-PE" sz="1200" i="1" kern="1200" dirty="0" err="1" smtClean="0">
                <a:solidFill>
                  <a:schemeClr val="tx1"/>
                </a:solidFill>
                <a:effectLst/>
                <a:latin typeface="+mn-lt"/>
                <a:ea typeface="+mn-ea"/>
                <a:cs typeface="+mn-cs"/>
              </a:rPr>
              <a:t>suggest</a:t>
            </a:r>
            <a:r>
              <a:rPr lang="es-PE" sz="1200" i="1" kern="1200" dirty="0" smtClean="0">
                <a:solidFill>
                  <a:schemeClr val="tx1"/>
                </a:solidFill>
                <a:effectLst/>
                <a:latin typeface="+mn-lt"/>
                <a:ea typeface="+mn-ea"/>
                <a:cs typeface="+mn-cs"/>
              </a:rPr>
              <a:t> </a:t>
            </a:r>
            <a:r>
              <a:rPr lang="es-PE" sz="1200" i="1" kern="1200" dirty="0" err="1" smtClean="0">
                <a:solidFill>
                  <a:schemeClr val="tx1"/>
                </a:solidFill>
                <a:effectLst/>
                <a:latin typeface="+mn-lt"/>
                <a:ea typeface="+mn-ea"/>
                <a:cs typeface="+mn-cs"/>
              </a:rPr>
              <a:t>deleting</a:t>
            </a:r>
            <a:r>
              <a:rPr lang="es-PE" sz="1200" i="1" kern="1200" dirty="0" smtClean="0">
                <a:solidFill>
                  <a:schemeClr val="tx1"/>
                </a:solidFill>
                <a:effectLst/>
                <a:latin typeface="+mn-lt"/>
                <a:ea typeface="+mn-ea"/>
                <a:cs typeface="+mn-cs"/>
              </a:rPr>
              <a:t> </a:t>
            </a:r>
            <a:r>
              <a:rPr lang="es-PE" sz="1200" i="1" kern="1200" dirty="0" err="1" smtClean="0">
                <a:solidFill>
                  <a:schemeClr val="tx1"/>
                </a:solidFill>
                <a:effectLst/>
                <a:latin typeface="+mn-lt"/>
                <a:ea typeface="+mn-ea"/>
                <a:cs typeface="+mn-cs"/>
              </a:rPr>
              <a:t>the</a:t>
            </a:r>
            <a:r>
              <a:rPr lang="es-PE" sz="1200" i="1" kern="1200" dirty="0" smtClean="0">
                <a:solidFill>
                  <a:schemeClr val="tx1"/>
                </a:solidFill>
                <a:effectLst/>
                <a:latin typeface="+mn-lt"/>
                <a:ea typeface="+mn-ea"/>
                <a:cs typeface="+mn-cs"/>
              </a:rPr>
              <a:t> </a:t>
            </a:r>
            <a:r>
              <a:rPr lang="es-PE" sz="1200" i="1" kern="1200" dirty="0" err="1" smtClean="0">
                <a:solidFill>
                  <a:schemeClr val="tx1"/>
                </a:solidFill>
                <a:effectLst/>
                <a:latin typeface="+mn-lt"/>
                <a:ea typeface="+mn-ea"/>
                <a:cs typeface="+mn-cs"/>
              </a:rPr>
              <a:t>class</a:t>
            </a:r>
            <a:r>
              <a:rPr lang="es-PE" sz="1200" i="1" kern="1200" dirty="0" smtClean="0">
                <a:solidFill>
                  <a:schemeClr val="tx1"/>
                </a:solidFill>
                <a:effectLst/>
                <a:latin typeface="+mn-lt"/>
                <a:ea typeface="+mn-ea"/>
                <a:cs typeface="+mn-cs"/>
              </a:rPr>
              <a:t> and </a:t>
            </a:r>
            <a:r>
              <a:rPr lang="es-PE" sz="1200" i="1" kern="1200" dirty="0" err="1" smtClean="0">
                <a:solidFill>
                  <a:schemeClr val="tx1"/>
                </a:solidFill>
                <a:effectLst/>
                <a:latin typeface="+mn-lt"/>
                <a:ea typeface="+mn-ea"/>
                <a:cs typeface="+mn-cs"/>
              </a:rPr>
              <a:t>trying</a:t>
            </a:r>
            <a:r>
              <a:rPr lang="es-PE" sz="1200" i="1" kern="1200" dirty="0" smtClean="0">
                <a:solidFill>
                  <a:schemeClr val="tx1"/>
                </a:solidFill>
                <a:effectLst/>
                <a:latin typeface="+mn-lt"/>
                <a:ea typeface="+mn-ea"/>
                <a:cs typeface="+mn-cs"/>
              </a:rPr>
              <a:t> </a:t>
            </a:r>
            <a:r>
              <a:rPr lang="es-PE" sz="1200" i="1" kern="1200" dirty="0" err="1" smtClean="0">
                <a:solidFill>
                  <a:schemeClr val="tx1"/>
                </a:solidFill>
                <a:effectLst/>
                <a:latin typeface="+mn-lt"/>
                <a:ea typeface="+mn-ea"/>
                <a:cs typeface="+mn-cs"/>
              </a:rPr>
              <a:t>again</a:t>
            </a:r>
            <a:r>
              <a:rPr lang="es-PE" sz="1200" i="1" kern="1200" dirty="0" smtClean="0">
                <a:solidFill>
                  <a:schemeClr val="tx1"/>
                </a:solidFill>
                <a:effectLst/>
                <a:latin typeface="+mn-lt"/>
                <a:ea typeface="+mn-ea"/>
                <a:cs typeface="+mn-cs"/>
              </a:rPr>
              <a:t>.</a:t>
            </a:r>
          </a:p>
          <a:p>
            <a:pPr fontAlgn="base"/>
            <a:endParaRPr lang="es-PE" sz="1200" i="1" kern="1200" dirty="0" smtClean="0">
              <a:solidFill>
                <a:schemeClr val="tx1"/>
              </a:solidFill>
              <a:effectLst/>
              <a:latin typeface="+mn-lt"/>
              <a:ea typeface="+mn-ea"/>
              <a:cs typeface="+mn-cs"/>
            </a:endParaRPr>
          </a:p>
          <a:p>
            <a:pPr fontAlgn="base"/>
            <a:r>
              <a:rPr lang="es-PE" sz="1200" i="1" kern="1200" dirty="0" smtClean="0">
                <a:solidFill>
                  <a:schemeClr val="tx1"/>
                </a:solidFill>
                <a:effectLst/>
                <a:latin typeface="+mn-lt"/>
                <a:ea typeface="+mn-ea"/>
                <a:cs typeface="+mn-cs"/>
              </a:rPr>
              <a:t>¿Necesitan</a:t>
            </a:r>
            <a:r>
              <a:rPr lang="es-PE" sz="1200" i="1" kern="1200" baseline="0" dirty="0" smtClean="0">
                <a:solidFill>
                  <a:schemeClr val="tx1"/>
                </a:solidFill>
                <a:effectLst/>
                <a:latin typeface="+mn-lt"/>
                <a:ea typeface="+mn-ea"/>
                <a:cs typeface="+mn-cs"/>
              </a:rPr>
              <a:t> una infraestructura para </a:t>
            </a:r>
            <a:r>
              <a:rPr lang="es-PE" sz="1200" i="1" kern="1200" baseline="0" dirty="0" err="1" smtClean="0">
                <a:solidFill>
                  <a:schemeClr val="tx1"/>
                </a:solidFill>
                <a:effectLst/>
                <a:latin typeface="+mn-lt"/>
                <a:ea typeface="+mn-ea"/>
                <a:cs typeface="+mn-cs"/>
              </a:rPr>
              <a:t>caputar</a:t>
            </a:r>
            <a:r>
              <a:rPr lang="es-PE" sz="1200" i="1" kern="1200" baseline="0" dirty="0" smtClean="0">
                <a:solidFill>
                  <a:schemeClr val="tx1"/>
                </a:solidFill>
                <a:effectLst/>
                <a:latin typeface="+mn-lt"/>
                <a:ea typeface="+mn-ea"/>
                <a:cs typeface="+mn-cs"/>
              </a:rPr>
              <a:t> la implementación del test? Puedes crear un </a:t>
            </a:r>
            <a:r>
              <a:rPr lang="es-PE" sz="1200" i="1" kern="1200" baseline="0" dirty="0" err="1" smtClean="0">
                <a:solidFill>
                  <a:schemeClr val="tx1"/>
                </a:solidFill>
                <a:effectLst/>
                <a:latin typeface="+mn-lt"/>
                <a:ea typeface="+mn-ea"/>
                <a:cs typeface="+mn-cs"/>
              </a:rPr>
              <a:t>assert</a:t>
            </a:r>
            <a:r>
              <a:rPr lang="es-PE" sz="1200" i="1" kern="1200" baseline="0" dirty="0" smtClean="0">
                <a:solidFill>
                  <a:schemeClr val="tx1"/>
                </a:solidFill>
                <a:effectLst/>
                <a:latin typeface="+mn-lt"/>
                <a:ea typeface="+mn-ea"/>
                <a:cs typeface="+mn-cs"/>
              </a:rPr>
              <a:t>: </a:t>
            </a:r>
          </a:p>
          <a:p>
            <a:pPr fontAlgn="base"/>
            <a:r>
              <a:rPr lang="es-PE" sz="1200" i="1" kern="1200" baseline="0" dirty="0" smtClean="0">
                <a:solidFill>
                  <a:schemeClr val="tx1"/>
                </a:solidFill>
                <a:effectLst/>
                <a:latin typeface="+mn-lt"/>
                <a:ea typeface="+mn-ea"/>
                <a:cs typeface="+mn-cs"/>
              </a:rPr>
              <a:t>	9</a:t>
            </a:r>
            <a:r>
              <a:rPr lang="en-US" sz="1200" i="1" kern="1200" baseline="0" dirty="0" smtClean="0">
                <a:solidFill>
                  <a:schemeClr val="tx1"/>
                </a:solidFill>
                <a:effectLst/>
                <a:latin typeface="+mn-lt"/>
                <a:ea typeface="+mn-ea"/>
                <a:cs typeface="+mn-cs"/>
              </a:rPr>
              <a:t>==</a:t>
            </a:r>
            <a:r>
              <a:rPr lang="en-US" sz="1200" i="1" kern="1200" baseline="0" dirty="0" err="1" smtClean="0">
                <a:solidFill>
                  <a:schemeClr val="tx1"/>
                </a:solidFill>
                <a:effectLst/>
                <a:latin typeface="+mn-lt"/>
                <a:ea typeface="+mn-ea"/>
                <a:cs typeface="+mn-cs"/>
              </a:rPr>
              <a:t>totalcampos</a:t>
            </a:r>
            <a:r>
              <a:rPr lang="en-US" sz="1200" i="1" kern="1200" baseline="0" dirty="0" smtClean="0">
                <a:solidFill>
                  <a:schemeClr val="tx1"/>
                </a:solidFill>
                <a:effectLst/>
                <a:latin typeface="+mn-lt"/>
                <a:ea typeface="+mn-ea"/>
                <a:cs typeface="+mn-cs"/>
              </a:rPr>
              <a:t> </a:t>
            </a:r>
            <a:r>
              <a:rPr lang="es-PE" sz="1200" i="1" kern="1200" baseline="0" dirty="0" smtClean="0">
                <a:solidFill>
                  <a:schemeClr val="tx1"/>
                </a:solidFill>
                <a:effectLst/>
                <a:latin typeface="+mn-lt"/>
                <a:ea typeface="+mn-ea"/>
                <a:cs typeface="+mn-cs"/>
              </a:rPr>
              <a:t>(esta lleno) </a:t>
            </a:r>
          </a:p>
          <a:p>
            <a:pPr fontAlgn="base"/>
            <a:r>
              <a:rPr lang="en-US" sz="1200" i="1" kern="1200" baseline="0" dirty="0" smtClean="0">
                <a:solidFill>
                  <a:schemeClr val="tx1"/>
                </a:solidFill>
                <a:effectLst/>
                <a:latin typeface="+mn-lt"/>
                <a:ea typeface="+mn-ea"/>
                <a:cs typeface="+mn-cs"/>
              </a:rPr>
              <a:t>	9&gt;</a:t>
            </a:r>
            <a:r>
              <a:rPr lang="en-US" sz="1200" i="1" kern="1200" baseline="0" dirty="0" err="1" smtClean="0">
                <a:solidFill>
                  <a:schemeClr val="tx1"/>
                </a:solidFill>
                <a:effectLst/>
                <a:latin typeface="+mn-lt"/>
                <a:ea typeface="+mn-ea"/>
                <a:cs typeface="+mn-cs"/>
              </a:rPr>
              <a:t>totalcampos</a:t>
            </a:r>
            <a:r>
              <a:rPr lang="en-US" sz="1200" i="1" kern="1200" baseline="0" dirty="0" smtClean="0">
                <a:solidFill>
                  <a:schemeClr val="tx1"/>
                </a:solidFill>
                <a:effectLst/>
                <a:latin typeface="+mn-lt"/>
                <a:ea typeface="+mn-ea"/>
                <a:cs typeface="+mn-cs"/>
              </a:rPr>
              <a:t> </a:t>
            </a:r>
            <a:r>
              <a:rPr lang="es-PE" sz="1200" i="1" kern="1200" baseline="0" dirty="0" smtClean="0">
                <a:solidFill>
                  <a:schemeClr val="tx1"/>
                </a:solidFill>
                <a:effectLst/>
                <a:latin typeface="+mn-lt"/>
                <a:ea typeface="+mn-ea"/>
                <a:cs typeface="+mn-cs"/>
              </a:rPr>
              <a:t>(no esta lleno) </a:t>
            </a:r>
            <a:endParaRPr lang="es-PE" sz="120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92D0504E-A398-466F-BEA7-CB196C14635F}" type="slidenum">
              <a:rPr lang="es-PE" smtClean="0"/>
              <a:t>11</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s-PE" sz="1200" i="1" kern="1200" baseline="0" dirty="0" smtClean="0">
                <a:solidFill>
                  <a:schemeClr val="tx1"/>
                </a:solidFill>
                <a:effectLst/>
                <a:latin typeface="+mn-lt"/>
                <a:ea typeface="+mn-ea"/>
                <a:cs typeface="+mn-cs"/>
              </a:rPr>
              <a:t>Es difícil comenzar pero se acelera a medida que se avanza.</a:t>
            </a:r>
          </a:p>
          <a:p>
            <a:pPr fontAlgn="base"/>
            <a:r>
              <a:rPr lang="es-PE" sz="1200" i="1" kern="1200" baseline="0" dirty="0" smtClean="0">
                <a:solidFill>
                  <a:schemeClr val="tx1"/>
                </a:solidFill>
                <a:effectLst/>
                <a:latin typeface="+mn-lt"/>
                <a:ea typeface="+mn-ea"/>
                <a:cs typeface="+mn-cs"/>
              </a:rPr>
              <a:t>Enfocarse en el código mínimo para hacer pasar el test y no en como funciona el dominio.</a:t>
            </a:r>
            <a:endParaRPr lang="es-PE" sz="120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92D0504E-A398-466F-BEA7-CB196C14635F}" type="slidenum">
              <a:rPr lang="es-PE" smtClean="0"/>
              <a:t>12</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s-PE" sz="1200" i="0" kern="1200" baseline="0" dirty="0" smtClean="0">
                <a:solidFill>
                  <a:schemeClr val="tx1"/>
                </a:solidFill>
                <a:effectLst/>
                <a:latin typeface="+mn-lt"/>
                <a:ea typeface="+mn-ea"/>
                <a:cs typeface="+mn-cs"/>
              </a:rPr>
              <a:t>El costo/beneficio de retrasar decisiones de diseño.</a:t>
            </a:r>
          </a:p>
          <a:p>
            <a:pPr fontAlgn="base"/>
            <a:r>
              <a:rPr lang="es-PE" sz="1200" i="0" kern="1200" baseline="0" dirty="0" smtClean="0">
                <a:solidFill>
                  <a:schemeClr val="tx1"/>
                </a:solidFill>
                <a:effectLst/>
                <a:latin typeface="+mn-lt"/>
                <a:ea typeface="+mn-ea"/>
                <a:cs typeface="+mn-cs"/>
              </a:rPr>
              <a:t>Es más fácil empezar por los inputs o los outputs.</a:t>
            </a:r>
          </a:p>
          <a:p>
            <a:pPr fontAlgn="base"/>
            <a:endParaRPr lang="es-PE" sz="1200" i="0" kern="1200" baseline="0" dirty="0" smtClean="0">
              <a:solidFill>
                <a:schemeClr val="tx1"/>
              </a:solidFill>
              <a:effectLst/>
              <a:latin typeface="+mn-lt"/>
              <a:ea typeface="+mn-ea"/>
              <a:cs typeface="+mn-cs"/>
            </a:endParaRPr>
          </a:p>
          <a:p>
            <a:r>
              <a:rPr lang="es-PE" sz="1200" i="0" kern="1200" baseline="0" dirty="0" err="1" smtClean="0">
                <a:solidFill>
                  <a:schemeClr val="bg1"/>
                </a:solidFill>
                <a:effectLst/>
                <a:latin typeface="+mn-lt"/>
                <a:ea typeface="+mn-ea"/>
                <a:cs typeface="+mn-cs"/>
              </a:rPr>
              <a:t>Emergent</a:t>
            </a:r>
            <a:r>
              <a:rPr lang="es-PE" sz="1200" i="0" kern="1200" baseline="0" dirty="0" smtClean="0">
                <a:solidFill>
                  <a:schemeClr val="bg1"/>
                </a:solidFill>
                <a:effectLst/>
                <a:latin typeface="+mn-lt"/>
                <a:ea typeface="+mn-ea"/>
                <a:cs typeface="+mn-cs"/>
              </a:rPr>
              <a:t> </a:t>
            </a:r>
            <a:r>
              <a:rPr lang="es-PE" sz="1200" i="0" kern="1200" baseline="0" dirty="0" err="1" smtClean="0">
                <a:solidFill>
                  <a:schemeClr val="bg1"/>
                </a:solidFill>
                <a:effectLst/>
                <a:latin typeface="+mn-lt"/>
                <a:ea typeface="+mn-ea"/>
                <a:cs typeface="+mn-cs"/>
              </a:rPr>
              <a:t>Design</a:t>
            </a:r>
            <a:r>
              <a:rPr lang="es-PE" sz="1200" i="0" kern="1200" baseline="0" dirty="0" smtClean="0">
                <a:solidFill>
                  <a:schemeClr val="bg1"/>
                </a:solidFill>
                <a:effectLst/>
                <a:latin typeface="+mn-lt"/>
                <a:ea typeface="+mn-ea"/>
                <a:cs typeface="+mn-cs"/>
              </a:rPr>
              <a:t>.- </a:t>
            </a:r>
            <a:r>
              <a:rPr lang="es-PE" sz="1200" kern="1200" dirty="0" err="1" smtClean="0">
                <a:solidFill>
                  <a:schemeClr val="tx1"/>
                </a:solidFill>
                <a:effectLst/>
                <a:latin typeface="+mn-lt"/>
                <a:ea typeface="+mn-ea"/>
                <a:cs typeface="+mn-cs"/>
              </a:rPr>
              <a:t>It</a:t>
            </a:r>
            <a:r>
              <a:rPr lang="es-PE" sz="1200" kern="1200" dirty="0" smtClean="0">
                <a:solidFill>
                  <a:schemeClr val="tx1"/>
                </a:solidFill>
                <a:effectLst/>
                <a:latin typeface="+mn-lt"/>
                <a:ea typeface="+mn-ea"/>
                <a:cs typeface="+mn-cs"/>
              </a:rPr>
              <a:t> </a:t>
            </a:r>
            <a:r>
              <a:rPr lang="es-PE" sz="1200" kern="1200" dirty="0" err="1" smtClean="0">
                <a:solidFill>
                  <a:schemeClr val="tx1"/>
                </a:solidFill>
                <a:effectLst/>
                <a:latin typeface="+mn-lt"/>
                <a:ea typeface="+mn-ea"/>
                <a:cs typeface="+mn-cs"/>
              </a:rPr>
              <a:t>is</a:t>
            </a:r>
            <a:r>
              <a:rPr lang="es-PE" sz="1200" kern="1200" dirty="0" smtClean="0">
                <a:solidFill>
                  <a:schemeClr val="tx1"/>
                </a:solidFill>
                <a:effectLst/>
                <a:latin typeface="+mn-lt"/>
                <a:ea typeface="+mn-ea"/>
                <a:cs typeface="+mn-cs"/>
              </a:rPr>
              <a:t> a </a:t>
            </a:r>
            <a:r>
              <a:rPr lang="es-PE" sz="1200" kern="1200" dirty="0" err="1" smtClean="0">
                <a:solidFill>
                  <a:schemeClr val="tx1"/>
                </a:solidFill>
                <a:effectLst/>
                <a:latin typeface="+mn-lt"/>
                <a:ea typeface="+mn-ea"/>
                <a:cs typeface="+mn-cs"/>
              </a:rPr>
              <a:t>great</a:t>
            </a:r>
            <a:r>
              <a:rPr lang="es-PE" sz="1200" kern="1200" dirty="0" smtClean="0">
                <a:solidFill>
                  <a:schemeClr val="tx1"/>
                </a:solidFill>
                <a:effectLst/>
                <a:latin typeface="+mn-lt"/>
                <a:ea typeface="+mn-ea"/>
                <a:cs typeface="+mn-cs"/>
              </a:rPr>
              <a:t> </a:t>
            </a:r>
            <a:r>
              <a:rPr lang="es-PE" sz="1200" kern="1200" dirty="0" err="1" smtClean="0">
                <a:solidFill>
                  <a:schemeClr val="tx1"/>
                </a:solidFill>
                <a:effectLst/>
                <a:latin typeface="+mn-lt"/>
                <a:ea typeface="+mn-ea"/>
                <a:cs typeface="+mn-cs"/>
              </a:rPr>
              <a:t>exercise</a:t>
            </a:r>
            <a:r>
              <a:rPr lang="es-PE" sz="1200" kern="1200" dirty="0" smtClean="0">
                <a:solidFill>
                  <a:schemeClr val="tx1"/>
                </a:solidFill>
                <a:effectLst/>
                <a:latin typeface="+mn-lt"/>
                <a:ea typeface="+mn-ea"/>
                <a:cs typeface="+mn-cs"/>
              </a:rPr>
              <a:t> in </a:t>
            </a:r>
            <a:r>
              <a:rPr lang="es-PE" sz="1200" kern="1200" dirty="0" err="1" smtClean="0">
                <a:solidFill>
                  <a:schemeClr val="tx1"/>
                </a:solidFill>
                <a:effectLst/>
                <a:latin typeface="+mn-lt"/>
                <a:ea typeface="+mn-ea"/>
                <a:cs typeface="+mn-cs"/>
              </a:rPr>
              <a:t>emergent</a:t>
            </a:r>
            <a:r>
              <a:rPr lang="es-PE" sz="1200" kern="1200" dirty="0" smtClean="0">
                <a:solidFill>
                  <a:schemeClr val="tx1"/>
                </a:solidFill>
                <a:effectLst/>
                <a:latin typeface="+mn-lt"/>
                <a:ea typeface="+mn-ea"/>
                <a:cs typeface="+mn-cs"/>
              </a:rPr>
              <a:t> </a:t>
            </a:r>
            <a:r>
              <a:rPr lang="es-PE" sz="1200" kern="1200" dirty="0" err="1" smtClean="0">
                <a:solidFill>
                  <a:schemeClr val="tx1"/>
                </a:solidFill>
                <a:effectLst/>
                <a:latin typeface="+mn-lt"/>
                <a:ea typeface="+mn-ea"/>
                <a:cs typeface="+mn-cs"/>
              </a:rPr>
              <a:t>design</a:t>
            </a:r>
            <a:r>
              <a:rPr lang="es-PE" sz="1200" kern="1200" dirty="0" smtClean="0">
                <a:solidFill>
                  <a:schemeClr val="tx1"/>
                </a:solidFill>
                <a:effectLst/>
                <a:latin typeface="+mn-lt"/>
                <a:ea typeface="+mn-ea"/>
                <a:cs typeface="+mn-cs"/>
              </a:rPr>
              <a:t> </a:t>
            </a:r>
            <a:r>
              <a:rPr lang="es-PE" sz="1200" kern="1200" dirty="0" err="1" smtClean="0">
                <a:solidFill>
                  <a:schemeClr val="tx1"/>
                </a:solidFill>
                <a:effectLst/>
                <a:latin typeface="+mn-lt"/>
                <a:ea typeface="+mn-ea"/>
                <a:cs typeface="+mn-cs"/>
              </a:rPr>
              <a:t>that</a:t>
            </a:r>
            <a:r>
              <a:rPr lang="es-PE" sz="1200" kern="1200" dirty="0" smtClean="0">
                <a:solidFill>
                  <a:schemeClr val="tx1"/>
                </a:solidFill>
                <a:effectLst/>
                <a:latin typeface="+mn-lt"/>
                <a:ea typeface="+mn-ea"/>
                <a:cs typeface="+mn-cs"/>
              </a:rPr>
              <a:t> </a:t>
            </a:r>
            <a:r>
              <a:rPr lang="es-PE" sz="1200" kern="1200" dirty="0" err="1" smtClean="0">
                <a:solidFill>
                  <a:schemeClr val="tx1"/>
                </a:solidFill>
                <a:effectLst/>
                <a:latin typeface="+mn-lt"/>
                <a:ea typeface="+mn-ea"/>
                <a:cs typeface="+mn-cs"/>
              </a:rPr>
              <a:t>highlights</a:t>
            </a:r>
            <a:r>
              <a:rPr lang="es-PE" sz="1200" kern="1200" dirty="0" smtClean="0">
                <a:solidFill>
                  <a:schemeClr val="tx1"/>
                </a:solidFill>
                <a:effectLst/>
                <a:latin typeface="+mn-lt"/>
                <a:ea typeface="+mn-ea"/>
                <a:cs typeface="+mn-cs"/>
              </a:rPr>
              <a:t> </a:t>
            </a:r>
            <a:r>
              <a:rPr lang="es-PE" sz="1200" b="1" i="0" kern="1200" dirty="0" err="1" smtClean="0">
                <a:solidFill>
                  <a:schemeClr val="tx1"/>
                </a:solidFill>
                <a:effectLst/>
                <a:latin typeface="+mn-lt"/>
                <a:ea typeface="+mn-ea"/>
                <a:cs typeface="+mn-cs"/>
              </a:rPr>
              <a:t>how</a:t>
            </a:r>
            <a:r>
              <a:rPr lang="es-PE" sz="1200" b="1" i="0" kern="1200" dirty="0" smtClean="0">
                <a:solidFill>
                  <a:schemeClr val="tx1"/>
                </a:solidFill>
                <a:effectLst/>
                <a:latin typeface="+mn-lt"/>
                <a:ea typeface="+mn-ea"/>
                <a:cs typeface="+mn-cs"/>
              </a:rPr>
              <a:t> </a:t>
            </a:r>
            <a:r>
              <a:rPr lang="es-PE" sz="1200" b="1" i="0" kern="1200" dirty="0" err="1" smtClean="0">
                <a:solidFill>
                  <a:schemeClr val="tx1"/>
                </a:solidFill>
                <a:effectLst/>
                <a:latin typeface="+mn-lt"/>
                <a:ea typeface="+mn-ea"/>
                <a:cs typeface="+mn-cs"/>
              </a:rPr>
              <a:t>easily</a:t>
            </a:r>
            <a:r>
              <a:rPr lang="es-PE" sz="1200" b="1" i="0" kern="1200" dirty="0" smtClean="0">
                <a:solidFill>
                  <a:schemeClr val="tx1"/>
                </a:solidFill>
                <a:effectLst/>
                <a:latin typeface="+mn-lt"/>
                <a:ea typeface="+mn-ea"/>
                <a:cs typeface="+mn-cs"/>
              </a:rPr>
              <a:t> </a:t>
            </a:r>
            <a:r>
              <a:rPr lang="es-PE" sz="1200" b="1" i="0" kern="1200" dirty="0" err="1" smtClean="0">
                <a:solidFill>
                  <a:schemeClr val="tx1"/>
                </a:solidFill>
                <a:effectLst/>
                <a:latin typeface="+mn-lt"/>
                <a:ea typeface="+mn-ea"/>
                <a:cs typeface="+mn-cs"/>
              </a:rPr>
              <a:t>developers</a:t>
            </a:r>
            <a:r>
              <a:rPr lang="es-PE" sz="1200" b="1" i="0" kern="1200" dirty="0" smtClean="0">
                <a:solidFill>
                  <a:schemeClr val="tx1"/>
                </a:solidFill>
                <a:effectLst/>
                <a:latin typeface="+mn-lt"/>
                <a:ea typeface="+mn-ea"/>
                <a:cs typeface="+mn-cs"/>
              </a:rPr>
              <a:t> </a:t>
            </a:r>
            <a:r>
              <a:rPr lang="es-PE" sz="1200" b="1" i="0" kern="1200" dirty="0" err="1" smtClean="0">
                <a:solidFill>
                  <a:schemeClr val="tx1"/>
                </a:solidFill>
                <a:effectLst/>
                <a:latin typeface="+mn-lt"/>
                <a:ea typeface="+mn-ea"/>
                <a:cs typeface="+mn-cs"/>
              </a:rPr>
              <a:t>make</a:t>
            </a:r>
            <a:r>
              <a:rPr lang="es-PE" sz="1200" b="1" i="0" kern="1200" dirty="0" smtClean="0">
                <a:solidFill>
                  <a:schemeClr val="tx1"/>
                </a:solidFill>
                <a:effectLst/>
                <a:latin typeface="+mn-lt"/>
                <a:ea typeface="+mn-ea"/>
                <a:cs typeface="+mn-cs"/>
              </a:rPr>
              <a:t> </a:t>
            </a:r>
            <a:r>
              <a:rPr lang="es-PE" sz="1200" b="1" i="0" kern="1200" dirty="0" err="1" smtClean="0">
                <a:solidFill>
                  <a:schemeClr val="tx1"/>
                </a:solidFill>
                <a:effectLst/>
                <a:latin typeface="+mn-lt"/>
                <a:ea typeface="+mn-ea"/>
                <a:cs typeface="+mn-cs"/>
              </a:rPr>
              <a:t>assumption</a:t>
            </a:r>
            <a:r>
              <a:rPr lang="es-PE" sz="1200" b="1" i="0" kern="1200" dirty="0" smtClean="0">
                <a:solidFill>
                  <a:schemeClr val="tx1"/>
                </a:solidFill>
                <a:effectLst/>
                <a:latin typeface="+mn-lt"/>
                <a:ea typeface="+mn-ea"/>
                <a:cs typeface="+mn-cs"/>
              </a:rPr>
              <a:t> </a:t>
            </a:r>
            <a:r>
              <a:rPr lang="es-PE" sz="1200" b="1" i="0" kern="1200" dirty="0" err="1" smtClean="0">
                <a:solidFill>
                  <a:schemeClr val="tx1"/>
                </a:solidFill>
                <a:effectLst/>
                <a:latin typeface="+mn-lt"/>
                <a:ea typeface="+mn-ea"/>
                <a:cs typeface="+mn-cs"/>
              </a:rPr>
              <a:t>about</a:t>
            </a:r>
            <a:r>
              <a:rPr lang="es-PE" sz="1200" b="1" i="0" kern="1200" dirty="0" smtClean="0">
                <a:solidFill>
                  <a:schemeClr val="tx1"/>
                </a:solidFill>
                <a:effectLst/>
                <a:latin typeface="+mn-lt"/>
                <a:ea typeface="+mn-ea"/>
                <a:cs typeface="+mn-cs"/>
              </a:rPr>
              <a:t> </a:t>
            </a:r>
            <a:r>
              <a:rPr lang="es-PE" sz="1200" b="1" i="0" kern="1200" dirty="0" err="1" smtClean="0">
                <a:solidFill>
                  <a:schemeClr val="tx1"/>
                </a:solidFill>
                <a:effectLst/>
                <a:latin typeface="+mn-lt"/>
                <a:ea typeface="+mn-ea"/>
                <a:cs typeface="+mn-cs"/>
              </a:rPr>
              <a:t>the</a:t>
            </a:r>
            <a:r>
              <a:rPr lang="es-PE" sz="1200" b="1" i="0" kern="1200" dirty="0" smtClean="0">
                <a:solidFill>
                  <a:schemeClr val="tx1"/>
                </a:solidFill>
                <a:effectLst/>
                <a:latin typeface="+mn-lt"/>
                <a:ea typeface="+mn-ea"/>
                <a:cs typeface="+mn-cs"/>
              </a:rPr>
              <a:t> </a:t>
            </a:r>
            <a:r>
              <a:rPr lang="es-PE" sz="1200" b="1" i="0" kern="1200" dirty="0" err="1" smtClean="0">
                <a:solidFill>
                  <a:schemeClr val="tx1"/>
                </a:solidFill>
                <a:effectLst/>
                <a:latin typeface="+mn-lt"/>
                <a:ea typeface="+mn-ea"/>
                <a:cs typeface="+mn-cs"/>
              </a:rPr>
              <a:t>design</a:t>
            </a:r>
            <a:r>
              <a:rPr lang="es-PE" sz="1200" b="1" i="0" kern="1200" dirty="0" smtClean="0">
                <a:solidFill>
                  <a:schemeClr val="tx1"/>
                </a:solidFill>
                <a:effectLst/>
                <a:latin typeface="+mn-lt"/>
                <a:ea typeface="+mn-ea"/>
                <a:cs typeface="+mn-cs"/>
              </a:rPr>
              <a:t> </a:t>
            </a:r>
            <a:r>
              <a:rPr lang="es-PE" sz="1200" b="1" i="0" kern="1200" dirty="0" err="1" smtClean="0">
                <a:solidFill>
                  <a:schemeClr val="tx1"/>
                </a:solidFill>
                <a:effectLst/>
                <a:latin typeface="+mn-lt"/>
                <a:ea typeface="+mn-ea"/>
                <a:cs typeface="+mn-cs"/>
              </a:rPr>
              <a:t>rather</a:t>
            </a:r>
            <a:r>
              <a:rPr lang="es-PE" sz="1200" b="1" i="0" kern="1200" dirty="0" smtClean="0">
                <a:solidFill>
                  <a:schemeClr val="tx1"/>
                </a:solidFill>
                <a:effectLst/>
                <a:latin typeface="+mn-lt"/>
                <a:ea typeface="+mn-ea"/>
                <a:cs typeface="+mn-cs"/>
              </a:rPr>
              <a:t> </a:t>
            </a:r>
            <a:r>
              <a:rPr lang="es-PE" sz="1200" b="1" i="0" kern="1200" dirty="0" err="1" smtClean="0">
                <a:solidFill>
                  <a:schemeClr val="tx1"/>
                </a:solidFill>
                <a:effectLst/>
                <a:latin typeface="+mn-lt"/>
                <a:ea typeface="+mn-ea"/>
                <a:cs typeface="+mn-cs"/>
              </a:rPr>
              <a:t>than</a:t>
            </a:r>
            <a:r>
              <a:rPr lang="es-PE" sz="1200" b="1" i="0" kern="1200" dirty="0" smtClean="0">
                <a:solidFill>
                  <a:schemeClr val="tx1"/>
                </a:solidFill>
                <a:effectLst/>
                <a:latin typeface="+mn-lt"/>
                <a:ea typeface="+mn-ea"/>
                <a:cs typeface="+mn-cs"/>
              </a:rPr>
              <a:t> </a:t>
            </a:r>
            <a:r>
              <a:rPr lang="es-PE" sz="1200" b="1" i="0" kern="1200" dirty="0" err="1" smtClean="0">
                <a:solidFill>
                  <a:schemeClr val="tx1"/>
                </a:solidFill>
                <a:effectLst/>
                <a:latin typeface="+mn-lt"/>
                <a:ea typeface="+mn-ea"/>
                <a:cs typeface="+mn-cs"/>
              </a:rPr>
              <a:t>let</a:t>
            </a:r>
            <a:r>
              <a:rPr lang="es-PE" sz="1200" b="1" i="0" kern="1200" dirty="0" smtClean="0">
                <a:solidFill>
                  <a:schemeClr val="tx1"/>
                </a:solidFill>
                <a:effectLst/>
                <a:latin typeface="+mn-lt"/>
                <a:ea typeface="+mn-ea"/>
                <a:cs typeface="+mn-cs"/>
              </a:rPr>
              <a:t> </a:t>
            </a:r>
            <a:r>
              <a:rPr lang="es-PE" sz="1200" b="1" i="0" kern="1200" dirty="0" err="1" smtClean="0">
                <a:solidFill>
                  <a:schemeClr val="tx1"/>
                </a:solidFill>
                <a:effectLst/>
                <a:latin typeface="+mn-lt"/>
                <a:ea typeface="+mn-ea"/>
                <a:cs typeface="+mn-cs"/>
              </a:rPr>
              <a:t>it</a:t>
            </a:r>
            <a:r>
              <a:rPr lang="es-PE" sz="1200" b="1" i="0" kern="1200" dirty="0" smtClean="0">
                <a:solidFill>
                  <a:schemeClr val="tx1"/>
                </a:solidFill>
                <a:effectLst/>
                <a:latin typeface="+mn-lt"/>
                <a:ea typeface="+mn-ea"/>
                <a:cs typeface="+mn-cs"/>
              </a:rPr>
              <a:t> emerge.</a:t>
            </a:r>
            <a:r>
              <a:rPr lang="es-PE"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most important thing in </a:t>
            </a:r>
            <a:r>
              <a:rPr lang="en-US" sz="1200" i="1" kern="1200" dirty="0" smtClean="0">
                <a:solidFill>
                  <a:schemeClr val="tx1"/>
                </a:solidFill>
                <a:effectLst/>
                <a:latin typeface="+mn-lt"/>
                <a:ea typeface="+mn-ea"/>
                <a:cs typeface="+mn-cs"/>
              </a:rPr>
              <a:t>TDD as you meant</a:t>
            </a:r>
            <a:r>
              <a:rPr lang="en-US" sz="1200" kern="1200" dirty="0" smtClean="0">
                <a:solidFill>
                  <a:schemeClr val="tx1"/>
                </a:solidFill>
                <a:effectLst/>
                <a:latin typeface="+mn-lt"/>
                <a:ea typeface="+mn-ea"/>
                <a:cs typeface="+mn-cs"/>
              </a:rPr>
              <a:t> it, actually in </a:t>
            </a:r>
            <a:r>
              <a:rPr lang="en-US" sz="1200" i="1" kern="1200" dirty="0" smtClean="0">
                <a:solidFill>
                  <a:schemeClr val="tx1"/>
                </a:solidFill>
                <a:effectLst/>
                <a:latin typeface="+mn-lt"/>
                <a:ea typeface="+mn-ea"/>
                <a:cs typeface="+mn-cs"/>
              </a:rPr>
              <a:t>TDD</a:t>
            </a:r>
            <a:r>
              <a:rPr lang="en-US" sz="1200" kern="1200" dirty="0" smtClean="0">
                <a:solidFill>
                  <a:schemeClr val="tx1"/>
                </a:solidFill>
                <a:effectLst/>
                <a:latin typeface="+mn-lt"/>
                <a:ea typeface="+mn-ea"/>
                <a:cs typeface="+mn-cs"/>
              </a:rPr>
              <a:t> in general is to have </a:t>
            </a:r>
            <a:r>
              <a:rPr lang="en-US" sz="1200" b="1" u="sng" kern="1200" dirty="0" smtClean="0">
                <a:solidFill>
                  <a:schemeClr val="tx1"/>
                </a:solidFill>
                <a:effectLst/>
                <a:latin typeface="+mn-lt"/>
                <a:ea typeface="+mn-ea"/>
                <a:cs typeface="+mn-cs"/>
              </a:rPr>
              <a:t>NO</a:t>
            </a:r>
            <a:r>
              <a:rPr lang="en-US" sz="1200" kern="1200" dirty="0" smtClean="0">
                <a:solidFill>
                  <a:schemeClr val="tx1"/>
                </a:solidFill>
                <a:effectLst/>
                <a:latin typeface="+mn-lt"/>
                <a:ea typeface="+mn-ea"/>
                <a:cs typeface="+mn-cs"/>
              </a:rPr>
              <a:t> design plans up front.  Your mind must be clear of any predefined design choices!  The main focus is to let your test drive you design.  </a:t>
            </a:r>
          </a:p>
          <a:p>
            <a:r>
              <a:rPr lang="en-US" sz="1200" kern="1200" dirty="0" smtClean="0">
                <a:solidFill>
                  <a:schemeClr val="tx1"/>
                </a:solidFill>
                <a:effectLst/>
                <a:latin typeface="+mn-lt"/>
                <a:ea typeface="+mn-ea"/>
                <a:cs typeface="+mn-cs"/>
              </a:rPr>
              <a:t>La </a:t>
            </a:r>
            <a:r>
              <a:rPr lang="en-US" sz="1200" kern="1200" dirty="0" err="1" smtClean="0">
                <a:solidFill>
                  <a:schemeClr val="tx1"/>
                </a:solidFill>
                <a:effectLst/>
                <a:latin typeface="+mn-lt"/>
                <a:ea typeface="+mn-ea"/>
                <a:cs typeface="+mn-cs"/>
              </a:rPr>
              <a:t>tendencia</a:t>
            </a:r>
            <a:r>
              <a:rPr lang="en-US" sz="1200" kern="1200" dirty="0" smtClean="0">
                <a:solidFill>
                  <a:schemeClr val="tx1"/>
                </a:solidFill>
                <a:effectLst/>
                <a:latin typeface="+mn-lt"/>
                <a:ea typeface="+mn-ea"/>
                <a:cs typeface="+mn-cs"/>
              </a:rPr>
              <a:t> natural de los </a:t>
            </a:r>
            <a:r>
              <a:rPr lang="en-US" sz="1200" kern="1200" dirty="0" err="1" smtClean="0">
                <a:solidFill>
                  <a:schemeClr val="tx1"/>
                </a:solidFill>
                <a:effectLst/>
                <a:latin typeface="+mn-lt"/>
                <a:ea typeface="+mn-ea"/>
                <a:cs typeface="+mn-cs"/>
              </a:rPr>
              <a:t>programadores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crear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ese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arreglo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bidimencional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enumeranciones</a:t>
            </a:r>
            <a:r>
              <a:rPr lang="en-US" sz="1200" kern="1200" baseline="0" dirty="0" smtClean="0">
                <a:solidFill>
                  <a:schemeClr val="tx1"/>
                </a:solidFill>
                <a:effectLst/>
                <a:latin typeface="+mn-lt"/>
                <a:ea typeface="+mn-ea"/>
                <a:cs typeface="+mn-cs"/>
              </a:rPr>
              <a:t> y </a:t>
            </a:r>
            <a:r>
              <a:rPr lang="en-US" sz="1200" kern="1200" baseline="0" dirty="0" err="1" smtClean="0">
                <a:solidFill>
                  <a:schemeClr val="tx1"/>
                </a:solidFill>
                <a:effectLst/>
                <a:latin typeface="+mn-lt"/>
                <a:ea typeface="+mn-ea"/>
                <a:cs typeface="+mn-cs"/>
              </a:rPr>
              <a:t>toda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clase</a:t>
            </a:r>
            <a:r>
              <a:rPr lang="en-US" sz="1200" kern="1200" baseline="0" dirty="0" smtClean="0">
                <a:solidFill>
                  <a:schemeClr val="tx1"/>
                </a:solidFill>
                <a:effectLst/>
                <a:latin typeface="+mn-lt"/>
                <a:ea typeface="+mn-ea"/>
                <a:cs typeface="+mn-cs"/>
              </a:rPr>
              <a:t> de </a:t>
            </a:r>
            <a:r>
              <a:rPr lang="en-US" sz="1200" kern="1200" baseline="0" dirty="0" err="1" smtClean="0">
                <a:solidFill>
                  <a:schemeClr val="tx1"/>
                </a:solidFill>
                <a:effectLst/>
                <a:latin typeface="+mn-lt"/>
                <a:ea typeface="+mn-ea"/>
                <a:cs typeface="+mn-cs"/>
              </a:rPr>
              <a:t>representación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trtando</a:t>
            </a:r>
            <a:r>
              <a:rPr lang="en-US" sz="1200" kern="1200" baseline="0" dirty="0" smtClean="0">
                <a:solidFill>
                  <a:schemeClr val="tx1"/>
                </a:solidFill>
                <a:effectLst/>
                <a:latin typeface="+mn-lt"/>
                <a:ea typeface="+mn-ea"/>
                <a:cs typeface="+mn-cs"/>
              </a:rPr>
              <a:t> de </a:t>
            </a:r>
            <a:r>
              <a:rPr lang="en-US" sz="1200" kern="1200" baseline="0" dirty="0" err="1" smtClean="0">
                <a:solidFill>
                  <a:schemeClr val="tx1"/>
                </a:solidFill>
                <a:effectLst/>
                <a:latin typeface="+mn-lt"/>
                <a:ea typeface="+mn-ea"/>
                <a:cs typeface="+mn-cs"/>
              </a:rPr>
              <a:t>establecer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una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infraestructura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inicial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Pero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todo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estas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cosas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muchas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veces</a:t>
            </a:r>
            <a:r>
              <a:rPr lang="en-US" sz="1200" kern="1200" baseline="0" dirty="0" smtClean="0">
                <a:solidFill>
                  <a:schemeClr val="tx1"/>
                </a:solidFill>
                <a:effectLst/>
                <a:latin typeface="+mn-lt"/>
                <a:ea typeface="+mn-ea"/>
                <a:cs typeface="+mn-cs"/>
              </a:rPr>
              <a:t> no </a:t>
            </a:r>
            <a:r>
              <a:rPr lang="en-US" sz="1200" kern="1200" baseline="0" dirty="0" err="1" smtClean="0">
                <a:solidFill>
                  <a:schemeClr val="tx1"/>
                </a:solidFill>
                <a:effectLst/>
                <a:latin typeface="+mn-lt"/>
                <a:ea typeface="+mn-ea"/>
                <a:cs typeface="+mn-cs"/>
              </a:rPr>
              <a:t>es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necesaria</a:t>
            </a:r>
            <a:r>
              <a:rPr lang="en-US" sz="1200" kern="1200" baseline="0" dirty="0" smtClean="0">
                <a:solidFill>
                  <a:schemeClr val="tx1"/>
                </a:solidFill>
                <a:effectLst/>
                <a:latin typeface="+mn-lt"/>
                <a:ea typeface="+mn-ea"/>
                <a:cs typeface="+mn-cs"/>
              </a:rPr>
              <a:t>. </a:t>
            </a:r>
            <a:endParaRPr lang="es-PE" sz="1200" kern="1200" dirty="0" smtClean="0">
              <a:solidFill>
                <a:schemeClr val="tx1"/>
              </a:solidFill>
              <a:effectLst/>
              <a:latin typeface="+mn-lt"/>
              <a:ea typeface="+mn-ea"/>
              <a:cs typeface="+mn-cs"/>
            </a:endParaRPr>
          </a:p>
          <a:p>
            <a:r>
              <a:rPr lang="es-PE"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Then what is the difference with just normal TDD?  Well in </a:t>
            </a:r>
            <a:r>
              <a:rPr lang="en-US" sz="1200" i="1" kern="1200" dirty="0" smtClean="0">
                <a:solidFill>
                  <a:schemeClr val="tx1"/>
                </a:solidFill>
                <a:effectLst/>
                <a:latin typeface="+mn-lt"/>
                <a:ea typeface="+mn-ea"/>
                <a:cs typeface="+mn-cs"/>
              </a:rPr>
              <a:t>TDD as you meant it</a:t>
            </a:r>
            <a:r>
              <a:rPr lang="en-US" sz="1200" kern="1200" dirty="0" smtClean="0">
                <a:solidFill>
                  <a:schemeClr val="tx1"/>
                </a:solidFill>
                <a:effectLst/>
                <a:latin typeface="+mn-lt"/>
                <a:ea typeface="+mn-ea"/>
                <a:cs typeface="+mn-cs"/>
              </a:rPr>
              <a:t> you actually have no choice then to let the design flow out of your tests.  This is because you write the actual implementation code inside your test.  </a:t>
            </a:r>
            <a:endParaRPr lang="es-PE" sz="1200" kern="1200" dirty="0" smtClean="0">
              <a:solidFill>
                <a:schemeClr val="tx1"/>
              </a:solidFill>
              <a:effectLst/>
              <a:latin typeface="+mn-lt"/>
              <a:ea typeface="+mn-ea"/>
              <a:cs typeface="+mn-cs"/>
            </a:endParaRPr>
          </a:p>
          <a:p>
            <a:pPr fontAlgn="base"/>
            <a:endParaRPr lang="es-PE" sz="1200" i="0" kern="1200" baseline="0" dirty="0" smtClean="0">
              <a:solidFill>
                <a:schemeClr val="tx1"/>
              </a:solidFill>
              <a:effectLst/>
              <a:latin typeface="+mn-lt"/>
              <a:ea typeface="+mn-ea"/>
              <a:cs typeface="+mn-cs"/>
            </a:endParaRPr>
          </a:p>
          <a:p>
            <a:pPr fontAlgn="base"/>
            <a:endParaRPr lang="es-PE" sz="1200" i="0" kern="1200" baseline="0" dirty="0" smtClean="0">
              <a:solidFill>
                <a:schemeClr val="tx1"/>
              </a:solidFill>
              <a:effectLst/>
              <a:latin typeface="+mn-lt"/>
              <a:ea typeface="+mn-ea"/>
              <a:cs typeface="+mn-cs"/>
            </a:endParaRPr>
          </a:p>
          <a:p>
            <a:pPr fontAlgn="base"/>
            <a:r>
              <a:rPr lang="es-PE" sz="1200" i="0" kern="1200" baseline="0" dirty="0" err="1" smtClean="0">
                <a:solidFill>
                  <a:schemeClr val="tx1"/>
                </a:solidFill>
                <a:effectLst/>
                <a:latin typeface="+mn-lt"/>
                <a:ea typeface="+mn-ea"/>
                <a:cs typeface="+mn-cs"/>
              </a:rPr>
              <a:t>Models</a:t>
            </a:r>
            <a:r>
              <a:rPr lang="es-PE" sz="120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One of the basic ideas there is that the best models are not the most realistic ones but the ones that allow us to describe a particular problem efficiently. The best models are good because they serve a particular purpose in a particular context, so a bag of fields might be a better model of the tic-tac-toe game than a 3×3 board even if the latter feels much more realistic and natural.</a:t>
            </a:r>
            <a:endParaRPr lang="es-PE" sz="1200"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92D0504E-A398-466F-BEA7-CB196C14635F}" type="slidenum">
              <a:rPr lang="es-PE" smtClean="0"/>
              <a:t>13</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Esta sesión</a:t>
            </a:r>
            <a:r>
              <a:rPr lang="es-PE" baseline="0" dirty="0" smtClean="0"/>
              <a:t> es muy similar a un </a:t>
            </a:r>
            <a:r>
              <a:rPr lang="es-PE" baseline="0" dirty="0" err="1" smtClean="0"/>
              <a:t>coding</a:t>
            </a:r>
            <a:r>
              <a:rPr lang="es-PE" baseline="0" dirty="0" smtClean="0"/>
              <a:t> </a:t>
            </a:r>
            <a:r>
              <a:rPr lang="es-PE" baseline="0" dirty="0" err="1" smtClean="0"/>
              <a:t>dojo</a:t>
            </a:r>
            <a:r>
              <a:rPr lang="es-PE" baseline="0" dirty="0" smtClean="0"/>
              <a:t>, pero el objetivo principal será</a:t>
            </a:r>
            <a:r>
              <a:rPr lang="es-PE" dirty="0" smtClean="0"/>
              <a:t> explorar algunas ideas que resultarán</a:t>
            </a:r>
            <a:r>
              <a:rPr lang="es-PE" baseline="0" dirty="0" smtClean="0"/>
              <a:t> bastante útiles e interesantes sobre TDD.</a:t>
            </a:r>
          </a:p>
          <a:p>
            <a:r>
              <a:rPr lang="es-PE" baseline="0" dirty="0" smtClean="0"/>
              <a:t>La idea de esta sesión es proveer un ambiente donde sea seguro jugar con estas ideas con las cuales no necesariamente nos </a:t>
            </a:r>
            <a:r>
              <a:rPr lang="es-PE" baseline="0" dirty="0" err="1" smtClean="0"/>
              <a:t>sentíramos</a:t>
            </a:r>
            <a:r>
              <a:rPr lang="es-PE" baseline="0" dirty="0" smtClean="0"/>
              <a:t> seguros.</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2</a:t>
            </a:fld>
            <a:endParaRPr lang="es-PE"/>
          </a:p>
        </p:txBody>
      </p:sp>
    </p:spTree>
    <p:extLst>
      <p:ext uri="{BB962C8B-B14F-4D97-AF65-F5344CB8AC3E}">
        <p14:creationId xmlns:p14="http://schemas.microsoft.com/office/powerpoint/2010/main" val="3014506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kern="1200" dirty="0" smtClean="0">
                <a:solidFill>
                  <a:schemeClr val="tx1"/>
                </a:solidFill>
                <a:effectLst/>
                <a:latin typeface="+mn-lt"/>
                <a:ea typeface="+mn-ea"/>
                <a:cs typeface="+mn-cs"/>
              </a:rPr>
              <a:t>l diseño ocurre en la fase de refáctoring.  El test te dice cuál es la siguiente cosa que necesitas y en la fase de refáctoring es donde tomas esa decisión. De manera que en cada ciclo puedas evolucionar el diseño sin pensar mucho de manera anticipada.</a:t>
            </a:r>
          </a:p>
        </p:txBody>
      </p:sp>
      <p:sp>
        <p:nvSpPr>
          <p:cNvPr id="4" name="3 Marcador de número de diapositiva"/>
          <p:cNvSpPr>
            <a:spLocks noGrp="1"/>
          </p:cNvSpPr>
          <p:nvPr>
            <p:ph type="sldNum" sz="quarter" idx="10"/>
          </p:nvPr>
        </p:nvSpPr>
        <p:spPr/>
        <p:txBody>
          <a:bodyPr/>
          <a:lstStyle/>
          <a:p>
            <a:fld id="{92D0504E-A398-466F-BEA7-CB196C14635F}" type="slidenum">
              <a:rPr lang="es-PE" smtClean="0"/>
              <a:t>3</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28600" indent="-228600">
              <a:buAutoNum type="arabicParenR"/>
            </a:pPr>
            <a:r>
              <a:rPr lang="es-PE" dirty="0" smtClean="0"/>
              <a:t>Pensar</a:t>
            </a:r>
            <a:r>
              <a:rPr lang="es-PE" baseline="0" dirty="0" smtClean="0"/>
              <a:t> de manera anticipada como va a ser o de las cosas que voy a necesitar, algo que puede ser minutos, horas. Esto puede ser aún peor ya q pueden ser aún días que incluyan varios artefactos o documentos.</a:t>
            </a:r>
          </a:p>
          <a:p>
            <a:pPr marL="228600" indent="-228600">
              <a:buAutoNum type="arabicParenR"/>
            </a:pPr>
            <a:r>
              <a:rPr lang="es-PE" baseline="0" dirty="0" smtClean="0"/>
              <a:t>Creo </a:t>
            </a:r>
            <a:r>
              <a:rPr lang="es-PE" baseline="0" dirty="0" err="1" smtClean="0"/>
              <a:t>asserts</a:t>
            </a:r>
            <a:r>
              <a:rPr lang="es-PE" baseline="0" dirty="0" smtClean="0"/>
              <a:t> sobre este método que ya se que existirá y pruebo el valor que tendrá.</a:t>
            </a:r>
          </a:p>
          <a:p>
            <a:pPr marL="228600" indent="-228600">
              <a:buAutoNum type="arabicParenR"/>
            </a:pPr>
            <a:endParaRPr lang="es-PE" baseline="0" dirty="0" smtClean="0"/>
          </a:p>
          <a:p>
            <a:pPr marL="0" indent="0">
              <a:buNone/>
            </a:pPr>
            <a:r>
              <a:rPr lang="es-PE" baseline="0" dirty="0" smtClean="0"/>
              <a:t>El ciclo continuo se da en los pasos 2 y 3, dentro de este ciclo vemos que no se está haciendo nada de diseño, aún si </a:t>
            </a:r>
            <a:r>
              <a:rPr lang="es-PE" baseline="0" dirty="0" err="1" smtClean="0"/>
              <a:t>incluyeramos</a:t>
            </a:r>
            <a:r>
              <a:rPr lang="es-PE" baseline="0" dirty="0" smtClean="0"/>
              <a:t> el </a:t>
            </a:r>
            <a:r>
              <a:rPr lang="es-PE" baseline="0" dirty="0" err="1" smtClean="0"/>
              <a:t>refactoring</a:t>
            </a:r>
            <a:r>
              <a:rPr lang="es-PE" baseline="0" dirty="0" smtClean="0"/>
              <a:t> dentro de este ciclo, no sería una actividad de diseño </a:t>
            </a:r>
            <a:r>
              <a:rPr lang="es-PE" baseline="0" dirty="0" err="1" smtClean="0"/>
              <a:t>xq</a:t>
            </a:r>
            <a:r>
              <a:rPr lang="es-PE" baseline="0" dirty="0" smtClean="0"/>
              <a:t> el diseño ya lo hemos pensado o descrito de manera anticipada. Si necesitamos describir esta actividad, lo que diríamos sería que estamos haciendo una actividad de pruebas, en la que cada prueba sirve para verificar el código pero nada de diseño.</a:t>
            </a:r>
          </a:p>
          <a:p>
            <a:pPr marL="0" indent="0">
              <a:buNone/>
            </a:pPr>
            <a:endParaRPr lang="es-PE" baseline="0" dirty="0" smtClean="0"/>
          </a:p>
          <a:p>
            <a:pPr marL="0" indent="0">
              <a:buNone/>
            </a:pPr>
            <a:r>
              <a:rPr lang="es-PE" baseline="0" dirty="0" smtClean="0"/>
              <a:t>¿Quién ha visto un proceso como este? Algunas manos se levantan y el resto de ustedes son mentiroso</a:t>
            </a:r>
          </a:p>
          <a:p>
            <a:pPr marL="0" indent="0">
              <a:buNone/>
            </a:pPr>
            <a:endParaRPr lang="es-PE" baseline="0" dirty="0" smtClean="0"/>
          </a:p>
          <a:p>
            <a:pPr marL="0" indent="0">
              <a:buNone/>
            </a:pPr>
            <a:r>
              <a:rPr lang="es-PE" baseline="0" dirty="0" smtClean="0"/>
              <a:t>En realidad este proceso no es tan malo, en realidad es bastante bueno ya que todo el </a:t>
            </a:r>
            <a:r>
              <a:rPr lang="es-PE" baseline="0" dirty="0" err="1" smtClean="0"/>
              <a:t>codigo</a:t>
            </a:r>
            <a:r>
              <a:rPr lang="es-PE" baseline="0" dirty="0" smtClean="0"/>
              <a:t> que escribimos se encontrará debidamente probado. Pero no es TDD.</a:t>
            </a:r>
          </a:p>
          <a:p>
            <a:pPr marL="0" indent="0">
              <a:buNone/>
            </a:pPr>
            <a:endParaRPr lang="es-PE" baseline="0" dirty="0" smtClean="0"/>
          </a:p>
          <a:p>
            <a:pPr marL="0" indent="0">
              <a:buNone/>
            </a:pPr>
            <a:r>
              <a:rPr lang="es-PE" baseline="0" dirty="0" smtClean="0"/>
              <a:t>Experimentar qué es TDD de una manera muy estricta forzándonos a no caer en esto.</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4</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TDD </a:t>
            </a:r>
            <a:r>
              <a:rPr lang="es-PE" dirty="0" err="1" smtClean="0"/>
              <a:t>is</a:t>
            </a:r>
            <a:r>
              <a:rPr lang="es-PE" dirty="0" smtClean="0"/>
              <a:t> </a:t>
            </a:r>
            <a:r>
              <a:rPr lang="es-PE" dirty="0" err="1" smtClean="0"/>
              <a:t>about</a:t>
            </a:r>
            <a:r>
              <a:rPr lang="es-PE" dirty="0" smtClean="0"/>
              <a:t> </a:t>
            </a:r>
            <a:r>
              <a:rPr lang="es-PE" dirty="0" err="1" smtClean="0"/>
              <a:t>detailed</a:t>
            </a:r>
            <a:r>
              <a:rPr lang="es-PE" dirty="0" smtClean="0"/>
              <a:t> </a:t>
            </a:r>
            <a:r>
              <a:rPr lang="es-PE" dirty="0" err="1" smtClean="0"/>
              <a:t>feedback</a:t>
            </a:r>
            <a:r>
              <a:rPr lang="es-PE" baseline="0" dirty="0" smtClean="0"/>
              <a:t> </a:t>
            </a:r>
            <a:r>
              <a:rPr lang="es-PE" baseline="0" dirty="0" err="1" smtClean="0"/>
              <a:t>on</a:t>
            </a:r>
            <a:r>
              <a:rPr lang="es-PE" baseline="0" dirty="0" smtClean="0"/>
              <a:t> </a:t>
            </a:r>
            <a:r>
              <a:rPr lang="es-PE" baseline="0" dirty="0" err="1" smtClean="0"/>
              <a:t>design</a:t>
            </a:r>
            <a:r>
              <a:rPr lang="es-PE" baseline="0" dirty="0" smtClean="0"/>
              <a:t> </a:t>
            </a:r>
            <a:r>
              <a:rPr lang="es-PE" baseline="0" dirty="0" err="1" smtClean="0"/>
              <a:t>choices</a:t>
            </a:r>
            <a:r>
              <a:rPr lang="es-PE" baseline="0" dirty="0" smtClean="0"/>
              <a:t>:</a:t>
            </a:r>
          </a:p>
          <a:p>
            <a:pPr marL="171450" indent="-171450">
              <a:buFontTx/>
              <a:buChar char="-"/>
            </a:pPr>
            <a:r>
              <a:rPr lang="es-PE" baseline="0" dirty="0" smtClean="0"/>
              <a:t>El tiempo gastado pensando de manera anticipada en la solución es tiempo no invertido en obtener </a:t>
            </a:r>
            <a:r>
              <a:rPr lang="es-PE" baseline="0" dirty="0" err="1" smtClean="0"/>
              <a:t>feedback</a:t>
            </a:r>
            <a:r>
              <a:rPr lang="es-PE" baseline="0" dirty="0" smtClean="0"/>
              <a:t>. El </a:t>
            </a:r>
            <a:r>
              <a:rPr lang="es-PE" baseline="0" dirty="0" err="1" smtClean="0"/>
              <a:t>feedbak</a:t>
            </a:r>
            <a:r>
              <a:rPr lang="es-PE" baseline="0" dirty="0" smtClean="0"/>
              <a:t> proviene de ejecutar los </a:t>
            </a:r>
            <a:r>
              <a:rPr lang="es-PE" baseline="0" dirty="0" err="1" smtClean="0"/>
              <a:t>tests</a:t>
            </a:r>
            <a:r>
              <a:rPr lang="es-PE" baseline="0" dirty="0" smtClean="0"/>
              <a:t>. Ejecutarlos muy temprano y muy seguido.</a:t>
            </a:r>
          </a:p>
          <a:p>
            <a:pPr marL="171450" indent="-171450">
              <a:buFontTx/>
              <a:buChar char="-"/>
            </a:pPr>
            <a:endParaRPr lang="es-PE" baseline="0" dirty="0" smtClean="0"/>
          </a:p>
          <a:p>
            <a:pPr marL="0" indent="0">
              <a:buFontTx/>
              <a:buNone/>
            </a:pPr>
            <a:r>
              <a:rPr lang="es-PE" baseline="0" dirty="0" smtClean="0"/>
              <a:t>In TDD </a:t>
            </a:r>
            <a:r>
              <a:rPr lang="es-PE" baseline="0" dirty="0" err="1" smtClean="0"/>
              <a:t>design</a:t>
            </a:r>
            <a:r>
              <a:rPr lang="es-PE" baseline="0" dirty="0" smtClean="0"/>
              <a:t> </a:t>
            </a:r>
            <a:r>
              <a:rPr lang="es-PE" baseline="0" dirty="0" err="1" smtClean="0"/>
              <a:t>thinking</a:t>
            </a:r>
            <a:r>
              <a:rPr lang="es-PE" baseline="0" dirty="0" smtClean="0"/>
              <a:t> </a:t>
            </a:r>
            <a:r>
              <a:rPr lang="es-PE" baseline="0" dirty="0" err="1" smtClean="0"/>
              <a:t>goes</a:t>
            </a:r>
            <a:r>
              <a:rPr lang="es-PE" baseline="0" dirty="0" smtClean="0"/>
              <a:t> </a:t>
            </a:r>
            <a:r>
              <a:rPr lang="es-PE" baseline="0" dirty="0" err="1" smtClean="0"/>
              <a:t>on</a:t>
            </a:r>
            <a:r>
              <a:rPr lang="es-PE" baseline="0" dirty="0" smtClean="0"/>
              <a:t> </a:t>
            </a:r>
            <a:r>
              <a:rPr lang="es-PE" baseline="0" dirty="0" err="1" smtClean="0"/>
              <a:t>during</a:t>
            </a:r>
            <a:r>
              <a:rPr lang="es-PE" baseline="0" dirty="0" smtClean="0"/>
              <a:t> </a:t>
            </a:r>
            <a:r>
              <a:rPr lang="es-PE" baseline="0" dirty="0" err="1" smtClean="0"/>
              <a:t>refactoring</a:t>
            </a:r>
            <a:endParaRPr lang="es-PE" baseline="0" dirty="0" smtClean="0"/>
          </a:p>
          <a:p>
            <a:pPr marL="171450" indent="-171450">
              <a:buFontTx/>
              <a:buChar char="-"/>
            </a:pPr>
            <a:r>
              <a:rPr lang="es-PE" baseline="0" dirty="0" smtClean="0"/>
              <a:t>Mejorar </a:t>
            </a:r>
            <a:r>
              <a:rPr lang="es-PE" baseline="0" dirty="0" err="1" smtClean="0"/>
              <a:t>elcódigo</a:t>
            </a:r>
            <a:r>
              <a:rPr lang="es-PE" baseline="0" dirty="0" smtClean="0"/>
              <a:t> ya existente.</a:t>
            </a:r>
          </a:p>
          <a:p>
            <a:pPr marL="171450" indent="-171450">
              <a:buFontTx/>
              <a:buChar char="-"/>
            </a:pPr>
            <a:r>
              <a:rPr lang="es-PE" baseline="0" dirty="0" err="1" smtClean="0"/>
              <a:t>Expecíficamente</a:t>
            </a:r>
            <a:r>
              <a:rPr lang="es-PE" baseline="0" dirty="0" smtClean="0"/>
              <a:t> el código existente que sabemos que ya funciona.</a:t>
            </a:r>
          </a:p>
          <a:p>
            <a:pPr marL="171450" indent="-171450">
              <a:buFontTx/>
              <a:buChar char="-"/>
            </a:pPr>
            <a:endParaRPr lang="es-PE" baseline="0" dirty="0" smtClean="0"/>
          </a:p>
          <a:p>
            <a:pPr marL="0" indent="0">
              <a:buFontTx/>
              <a:buNone/>
            </a:pPr>
            <a:endParaRPr lang="es-PE" baseline="0" dirty="0" smtClean="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5</a:t>
            </a:fld>
            <a:endParaRPr lang="es-PE"/>
          </a:p>
        </p:txBody>
      </p:sp>
    </p:spTree>
    <p:extLst>
      <p:ext uri="{BB962C8B-B14F-4D97-AF65-F5344CB8AC3E}">
        <p14:creationId xmlns:p14="http://schemas.microsoft.com/office/powerpoint/2010/main" val="2393869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El engine de un pequeño juego de tic tac,</a:t>
            </a:r>
            <a:r>
              <a:rPr lang="es-PE" baseline="0" dirty="0" smtClean="0"/>
              <a:t> principalmente las salidas, nada de interfaz de usuario ni algo por el estilo.</a:t>
            </a:r>
          </a:p>
          <a:p>
            <a:r>
              <a:rPr lang="es-PE" baseline="0" dirty="0" smtClean="0"/>
              <a:t>Los requerimientos exactos que debe tener este juego los veremos en unos momentos.</a:t>
            </a:r>
          </a:p>
          <a:p>
            <a:r>
              <a:rPr lang="es-PE" baseline="0" dirty="0" smtClean="0"/>
              <a:t>Pero lo más importante es que debemos usar </a:t>
            </a:r>
            <a:r>
              <a:rPr lang="es-PE" baseline="0" dirty="0" err="1" smtClean="0"/>
              <a:t>estríctamente</a:t>
            </a:r>
            <a:r>
              <a:rPr lang="es-PE" baseline="0" dirty="0" smtClean="0"/>
              <a:t> el siguiente proceso para implementar este juego..</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6</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1)El más simple que podamos crear</a:t>
            </a:r>
          </a:p>
          <a:p>
            <a:r>
              <a:rPr lang="es-PE" dirty="0" smtClean="0"/>
              <a:t>2)Solo</a:t>
            </a:r>
            <a:r>
              <a:rPr lang="es-PE" baseline="0" dirty="0" smtClean="0"/>
              <a:t> </a:t>
            </a:r>
            <a:r>
              <a:rPr lang="es-PE" baseline="0" dirty="0" smtClean="0"/>
              <a:t>podemos agregar un nuevo método en la etapa de </a:t>
            </a:r>
            <a:r>
              <a:rPr lang="es-PE" baseline="0" dirty="0" err="1" smtClean="0"/>
              <a:t>refactoring</a:t>
            </a:r>
            <a:r>
              <a:rPr lang="es-PE" baseline="0" dirty="0" smtClean="0"/>
              <a:t> </a:t>
            </a:r>
          </a:p>
          <a:p>
            <a:r>
              <a:rPr lang="es-PE" baseline="0" dirty="0" smtClean="0"/>
              <a:t>3)Solo </a:t>
            </a:r>
            <a:r>
              <a:rPr lang="es-PE" baseline="0" dirty="0" smtClean="0"/>
              <a:t>podemos agregar una nueva clase únicamente si encontramos varios métodos que están relacionados entre sí. Y solo podemos poblar esa clase haciendo un </a:t>
            </a:r>
            <a:r>
              <a:rPr lang="es-PE" baseline="0" dirty="0" err="1" smtClean="0"/>
              <a:t>move</a:t>
            </a:r>
            <a:r>
              <a:rPr lang="es-PE" baseline="0" dirty="0" smtClean="0"/>
              <a:t> </a:t>
            </a:r>
            <a:r>
              <a:rPr lang="es-PE" baseline="0" dirty="0" err="1" smtClean="0"/>
              <a:t>method</a:t>
            </a:r>
            <a:r>
              <a:rPr lang="es-PE" baseline="0" dirty="0" smtClean="0"/>
              <a:t>.</a:t>
            </a:r>
          </a:p>
          <a:p>
            <a:endParaRPr lang="es-PE" baseline="0" dirty="0" smtClean="0"/>
          </a:p>
          <a:p>
            <a:r>
              <a:rPr lang="es-PE" baseline="0" dirty="0" err="1" smtClean="0"/>
              <a:t>Navigator</a:t>
            </a:r>
            <a:r>
              <a:rPr lang="es-PE" baseline="0" dirty="0" smtClean="0"/>
              <a:t> </a:t>
            </a:r>
            <a:r>
              <a:rPr lang="es-PE" baseline="0" dirty="0" err="1" smtClean="0"/>
              <a:t>keep</a:t>
            </a:r>
            <a:r>
              <a:rPr lang="es-PE" baseline="0" dirty="0" smtClean="0"/>
              <a:t> </a:t>
            </a:r>
            <a:r>
              <a:rPr lang="es-PE" baseline="0" dirty="0" err="1" smtClean="0"/>
              <a:t>you</a:t>
            </a:r>
            <a:r>
              <a:rPr lang="es-PE" baseline="0" dirty="0" smtClean="0"/>
              <a:t> </a:t>
            </a:r>
            <a:r>
              <a:rPr lang="es-PE" baseline="0" dirty="0" err="1" smtClean="0"/>
              <a:t>honest</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7</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Únicamente realizar</a:t>
            </a:r>
            <a:r>
              <a:rPr lang="es-PE" baseline="0" dirty="0" smtClean="0"/>
              <a:t> estos requerimientos y en orden.</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8</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9</a:t>
            </a:fld>
            <a:endParaRPr lang="es-PE"/>
          </a:p>
        </p:txBody>
      </p:sp>
    </p:spTree>
    <p:extLst>
      <p:ext uri="{BB962C8B-B14F-4D97-AF65-F5344CB8AC3E}">
        <p14:creationId xmlns:p14="http://schemas.microsoft.com/office/powerpoint/2010/main" val="3117317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FCE2F2F3-FB49-4DEF-A20F-C298C96728F0}" type="datetimeFigureOut">
              <a:rPr lang="es-PE" smtClean="0"/>
              <a:t>05/07/2012</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C9950930-8421-4D73-BA25-AB5E8A31A2D2}" type="slidenum">
              <a:rPr lang="es-PE" smtClean="0"/>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FCE2F2F3-FB49-4DEF-A20F-C298C96728F0}" type="datetimeFigureOut">
              <a:rPr lang="es-PE" smtClean="0"/>
              <a:t>05/07/2012</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C9950930-8421-4D73-BA25-AB5E8A31A2D2}"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FCE2F2F3-FB49-4DEF-A20F-C298C96728F0}" type="datetimeFigureOut">
              <a:rPr lang="es-PE" smtClean="0"/>
              <a:t>05/07/2012</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C9950930-8421-4D73-BA25-AB5E8A31A2D2}" type="slidenum">
              <a:rPr lang="es-PE" smtClean="0"/>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FCE2F2F3-FB49-4DEF-A20F-C298C96728F0}" type="datetimeFigureOut">
              <a:rPr lang="es-PE" smtClean="0"/>
              <a:t>05/07/2012</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C9950930-8421-4D73-BA25-AB5E8A31A2D2}" type="slidenum">
              <a:rPr lang="es-PE" smtClean="0"/>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FCE2F2F3-FB49-4DEF-A20F-C298C96728F0}" type="datetimeFigureOut">
              <a:rPr lang="es-PE" smtClean="0"/>
              <a:t>05/07/2012</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C9950930-8421-4D73-BA25-AB5E8A31A2D2}" type="slidenum">
              <a:rPr lang="es-PE" smtClean="0"/>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FCE2F2F3-FB49-4DEF-A20F-C298C96728F0}" type="datetimeFigureOut">
              <a:rPr lang="es-PE" smtClean="0"/>
              <a:t>05/07/2012</a:t>
            </a:fld>
            <a:endParaRPr lang="es-PE"/>
          </a:p>
        </p:txBody>
      </p:sp>
      <p:sp>
        <p:nvSpPr>
          <p:cNvPr id="6" name="4 Marcador de pie de página"/>
          <p:cNvSpPr>
            <a:spLocks noGrp="1"/>
          </p:cNvSpPr>
          <p:nvPr>
            <p:ph type="ftr" sz="quarter" idx="11"/>
          </p:nvPr>
        </p:nvSpPr>
        <p:spPr/>
        <p:txBody>
          <a:bodyPr/>
          <a:lstStyle>
            <a:lvl1pPr>
              <a:defRPr/>
            </a:lvl1pPr>
          </a:lstStyle>
          <a:p>
            <a:endParaRPr lang="es-PE"/>
          </a:p>
        </p:txBody>
      </p:sp>
      <p:sp>
        <p:nvSpPr>
          <p:cNvPr id="7" name="5 Marcador de número de diapositiva"/>
          <p:cNvSpPr>
            <a:spLocks noGrp="1"/>
          </p:cNvSpPr>
          <p:nvPr>
            <p:ph type="sldNum" sz="quarter" idx="12"/>
          </p:nvPr>
        </p:nvSpPr>
        <p:spPr/>
        <p:txBody>
          <a:bodyPr/>
          <a:lstStyle>
            <a:lvl1pPr>
              <a:defRPr/>
            </a:lvl1pPr>
          </a:lstStyle>
          <a:p>
            <a:fld id="{C9950930-8421-4D73-BA25-AB5E8A31A2D2}" type="slidenum">
              <a:rPr lang="es-PE" smtClean="0"/>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FCE2F2F3-FB49-4DEF-A20F-C298C96728F0}" type="datetimeFigureOut">
              <a:rPr lang="es-PE" smtClean="0"/>
              <a:t>05/07/2012</a:t>
            </a:fld>
            <a:endParaRPr lang="es-PE"/>
          </a:p>
        </p:txBody>
      </p:sp>
      <p:sp>
        <p:nvSpPr>
          <p:cNvPr id="8" name="4 Marcador de pie de página"/>
          <p:cNvSpPr>
            <a:spLocks noGrp="1"/>
          </p:cNvSpPr>
          <p:nvPr>
            <p:ph type="ftr" sz="quarter" idx="11"/>
          </p:nvPr>
        </p:nvSpPr>
        <p:spPr/>
        <p:txBody>
          <a:bodyPr/>
          <a:lstStyle>
            <a:lvl1pPr>
              <a:defRPr/>
            </a:lvl1pPr>
          </a:lstStyle>
          <a:p>
            <a:endParaRPr lang="es-PE"/>
          </a:p>
        </p:txBody>
      </p:sp>
      <p:sp>
        <p:nvSpPr>
          <p:cNvPr id="9" name="5 Marcador de número de diapositiva"/>
          <p:cNvSpPr>
            <a:spLocks noGrp="1"/>
          </p:cNvSpPr>
          <p:nvPr>
            <p:ph type="sldNum" sz="quarter" idx="12"/>
          </p:nvPr>
        </p:nvSpPr>
        <p:spPr/>
        <p:txBody>
          <a:bodyPr/>
          <a:lstStyle>
            <a:lvl1pPr>
              <a:defRPr/>
            </a:lvl1pPr>
          </a:lstStyle>
          <a:p>
            <a:fld id="{C9950930-8421-4D73-BA25-AB5E8A31A2D2}" type="slidenum">
              <a:rPr lang="es-PE" smtClean="0"/>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FCE2F2F3-FB49-4DEF-A20F-C298C96728F0}" type="datetimeFigureOut">
              <a:rPr lang="es-PE" smtClean="0"/>
              <a:t>05/07/2012</a:t>
            </a:fld>
            <a:endParaRPr lang="es-PE"/>
          </a:p>
        </p:txBody>
      </p:sp>
      <p:sp>
        <p:nvSpPr>
          <p:cNvPr id="4" name="4 Marcador de pie de página"/>
          <p:cNvSpPr>
            <a:spLocks noGrp="1"/>
          </p:cNvSpPr>
          <p:nvPr>
            <p:ph type="ftr" sz="quarter" idx="11"/>
          </p:nvPr>
        </p:nvSpPr>
        <p:spPr/>
        <p:txBody>
          <a:bodyPr/>
          <a:lstStyle>
            <a:lvl1pPr>
              <a:defRPr/>
            </a:lvl1pPr>
          </a:lstStyle>
          <a:p>
            <a:endParaRPr lang="es-PE"/>
          </a:p>
        </p:txBody>
      </p:sp>
      <p:sp>
        <p:nvSpPr>
          <p:cNvPr id="5" name="5 Marcador de número de diapositiva"/>
          <p:cNvSpPr>
            <a:spLocks noGrp="1"/>
          </p:cNvSpPr>
          <p:nvPr>
            <p:ph type="sldNum" sz="quarter" idx="12"/>
          </p:nvPr>
        </p:nvSpPr>
        <p:spPr/>
        <p:txBody>
          <a:bodyPr/>
          <a:lstStyle>
            <a:lvl1pPr>
              <a:defRPr/>
            </a:lvl1pPr>
          </a:lstStyle>
          <a:p>
            <a:fld id="{C9950930-8421-4D73-BA25-AB5E8A31A2D2}" type="slidenum">
              <a:rPr lang="es-PE" smtClean="0"/>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FCE2F2F3-FB49-4DEF-A20F-C298C96728F0}" type="datetimeFigureOut">
              <a:rPr lang="es-PE" smtClean="0"/>
              <a:t>05/07/2012</a:t>
            </a:fld>
            <a:endParaRPr lang="es-PE"/>
          </a:p>
        </p:txBody>
      </p:sp>
      <p:sp>
        <p:nvSpPr>
          <p:cNvPr id="3" name="4 Marcador de pie de página"/>
          <p:cNvSpPr>
            <a:spLocks noGrp="1"/>
          </p:cNvSpPr>
          <p:nvPr>
            <p:ph type="ftr" sz="quarter" idx="11"/>
          </p:nvPr>
        </p:nvSpPr>
        <p:spPr/>
        <p:txBody>
          <a:bodyPr/>
          <a:lstStyle>
            <a:lvl1pPr>
              <a:defRPr/>
            </a:lvl1pPr>
          </a:lstStyle>
          <a:p>
            <a:endParaRPr lang="es-PE"/>
          </a:p>
        </p:txBody>
      </p:sp>
      <p:sp>
        <p:nvSpPr>
          <p:cNvPr id="4" name="5 Marcador de número de diapositiva"/>
          <p:cNvSpPr>
            <a:spLocks noGrp="1"/>
          </p:cNvSpPr>
          <p:nvPr>
            <p:ph type="sldNum" sz="quarter" idx="12"/>
          </p:nvPr>
        </p:nvSpPr>
        <p:spPr/>
        <p:txBody>
          <a:bodyPr/>
          <a:lstStyle>
            <a:lvl1pPr>
              <a:defRPr/>
            </a:lvl1pPr>
          </a:lstStyle>
          <a:p>
            <a:fld id="{C9950930-8421-4D73-BA25-AB5E8A31A2D2}"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FCE2F2F3-FB49-4DEF-A20F-C298C96728F0}" type="datetimeFigureOut">
              <a:rPr lang="es-PE" smtClean="0"/>
              <a:t>05/07/2012</a:t>
            </a:fld>
            <a:endParaRPr lang="es-PE"/>
          </a:p>
        </p:txBody>
      </p:sp>
      <p:sp>
        <p:nvSpPr>
          <p:cNvPr id="6" name="4 Marcador de pie de página"/>
          <p:cNvSpPr>
            <a:spLocks noGrp="1"/>
          </p:cNvSpPr>
          <p:nvPr>
            <p:ph type="ftr" sz="quarter" idx="11"/>
          </p:nvPr>
        </p:nvSpPr>
        <p:spPr/>
        <p:txBody>
          <a:bodyPr/>
          <a:lstStyle>
            <a:lvl1pPr>
              <a:defRPr/>
            </a:lvl1pPr>
          </a:lstStyle>
          <a:p>
            <a:endParaRPr lang="es-PE"/>
          </a:p>
        </p:txBody>
      </p:sp>
      <p:sp>
        <p:nvSpPr>
          <p:cNvPr id="7" name="5 Marcador de número de diapositiva"/>
          <p:cNvSpPr>
            <a:spLocks noGrp="1"/>
          </p:cNvSpPr>
          <p:nvPr>
            <p:ph type="sldNum" sz="quarter" idx="12"/>
          </p:nvPr>
        </p:nvSpPr>
        <p:spPr/>
        <p:txBody>
          <a:bodyPr/>
          <a:lstStyle>
            <a:lvl1pPr>
              <a:defRPr/>
            </a:lvl1pPr>
          </a:lstStyle>
          <a:p>
            <a:fld id="{C9950930-8421-4D73-BA25-AB5E8A31A2D2}" type="slidenum">
              <a:rPr lang="es-PE" smtClean="0"/>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FCE2F2F3-FB49-4DEF-A20F-C298C96728F0}" type="datetimeFigureOut">
              <a:rPr lang="es-PE" smtClean="0"/>
              <a:t>05/07/2012</a:t>
            </a:fld>
            <a:endParaRPr lang="es-PE"/>
          </a:p>
        </p:txBody>
      </p:sp>
      <p:sp>
        <p:nvSpPr>
          <p:cNvPr id="6" name="4 Marcador de pie de página"/>
          <p:cNvSpPr>
            <a:spLocks noGrp="1"/>
          </p:cNvSpPr>
          <p:nvPr>
            <p:ph type="ftr" sz="quarter" idx="11"/>
          </p:nvPr>
        </p:nvSpPr>
        <p:spPr/>
        <p:txBody>
          <a:bodyPr/>
          <a:lstStyle>
            <a:lvl1pPr>
              <a:defRPr/>
            </a:lvl1pPr>
          </a:lstStyle>
          <a:p>
            <a:endParaRPr lang="es-PE"/>
          </a:p>
        </p:txBody>
      </p:sp>
      <p:sp>
        <p:nvSpPr>
          <p:cNvPr id="7" name="5 Marcador de número de diapositiva"/>
          <p:cNvSpPr>
            <a:spLocks noGrp="1"/>
          </p:cNvSpPr>
          <p:nvPr>
            <p:ph type="sldNum" sz="quarter" idx="12"/>
          </p:nvPr>
        </p:nvSpPr>
        <p:spPr/>
        <p:txBody>
          <a:bodyPr/>
          <a:lstStyle>
            <a:lvl1pPr>
              <a:defRPr/>
            </a:lvl1pPr>
          </a:lstStyle>
          <a:p>
            <a:fld id="{C9950930-8421-4D73-BA25-AB5E8A31A2D2}" type="slidenum">
              <a:rPr lang="es-PE" smtClean="0"/>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FCE2F2F3-FB49-4DEF-A20F-C298C96728F0}" type="datetimeFigureOut">
              <a:rPr lang="es-PE" smtClean="0"/>
              <a:t>05/07/2012</a:t>
            </a:fld>
            <a:endParaRPr lang="es-PE"/>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PE"/>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C9950930-8421-4D73-BA25-AB5E8A31A2D2}" type="slidenum">
              <a:rPr lang="es-PE" smtClean="0"/>
              <a:t>‹Nº›</a:t>
            </a:fld>
            <a:endParaRPr lang="es-PE"/>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2 Grupo"/>
          <p:cNvGrpSpPr/>
          <p:nvPr/>
        </p:nvGrpSpPr>
        <p:grpSpPr>
          <a:xfrm>
            <a:off x="2327921" y="1137849"/>
            <a:ext cx="4488158" cy="5443737"/>
            <a:chOff x="2327921" y="577551"/>
            <a:chExt cx="4488158" cy="5443737"/>
          </a:xfrm>
        </p:grpSpPr>
        <p:pic>
          <p:nvPicPr>
            <p:cNvPr id="1027" name="Picture 3"/>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327921" y="1628800"/>
              <a:ext cx="4488158" cy="1375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rotWithShape="1">
            <a:blip r:embed="rId5">
              <a:extLst>
                <a:ext uri="{BEBA8EAE-BF5A-486C-A8C5-ECC9F3942E4B}">
                  <a14:imgProps xmlns:a14="http://schemas.microsoft.com/office/drawing/2010/main">
                    <a14:imgLayer r:embed="rId6">
                      <a14:imgEffect>
                        <a14:sharpenSoften amount="25000"/>
                      </a14:imgEffect>
                    </a14:imgLayer>
                  </a14:imgProps>
                </a:ext>
                <a:ext uri="{28A0092B-C50C-407E-A947-70E740481C1C}">
                  <a14:useLocalDpi xmlns:a14="http://schemas.microsoft.com/office/drawing/2010/main" val="0"/>
                </a:ext>
              </a:extLst>
            </a:blip>
            <a:srcRect r="964"/>
            <a:stretch/>
          </p:blipFill>
          <p:spPr bwMode="auto">
            <a:xfrm>
              <a:off x="2327921" y="4710877"/>
              <a:ext cx="4488158" cy="1310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BEBA8EAE-BF5A-486C-A8C5-ECC9F3942E4B}">
                  <a14:imgProps xmlns:a14="http://schemas.microsoft.com/office/drawing/2010/main">
                    <a14:imgLayer r:embed="rId8">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327922" y="577551"/>
              <a:ext cx="4488157" cy="985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9">
              <a:extLst>
                <a:ext uri="{BEBA8EAE-BF5A-486C-A8C5-ECC9F3942E4B}">
                  <a14:imgProps xmlns:a14="http://schemas.microsoft.com/office/drawing/2010/main">
                    <a14:imgLayer r:embed="rId10">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327921" y="3068960"/>
              <a:ext cx="4488158" cy="1571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4" name="1 Título"/>
          <p:cNvSpPr>
            <a:spLocks noGrp="1"/>
          </p:cNvSpPr>
          <p:nvPr>
            <p:ph type="title"/>
          </p:nvPr>
        </p:nvSpPr>
        <p:spPr>
          <a:xfrm>
            <a:off x="467544" y="188640"/>
            <a:ext cx="8229600" cy="720080"/>
          </a:xfrm>
        </p:spPr>
        <p:txBody>
          <a:bodyPr/>
          <a:lstStyle/>
          <a:p>
            <a:r>
              <a:rPr lang="es-PE" dirty="0" smtClean="0">
                <a:solidFill>
                  <a:srgbClr val="C00000"/>
                </a:solidFill>
                <a:latin typeface="Arial" pitchFamily="34" charset="0"/>
                <a:cs typeface="Arial" pitchFamily="34" charset="0"/>
              </a:rPr>
              <a:t>Hoy: TDD </a:t>
            </a:r>
            <a:r>
              <a:rPr lang="es-PE" dirty="0" smtClean="0">
                <a:solidFill>
                  <a:srgbClr val="C00000"/>
                </a:solidFill>
                <a:latin typeface="Arial" pitchFamily="34" charset="0"/>
                <a:cs typeface="Arial" pitchFamily="34" charset="0"/>
              </a:rPr>
              <a:t>as </a:t>
            </a:r>
            <a:r>
              <a:rPr lang="es-PE" dirty="0" err="1" smtClean="0">
                <a:solidFill>
                  <a:srgbClr val="C00000"/>
                </a:solidFill>
                <a:latin typeface="Arial" pitchFamily="34" charset="0"/>
                <a:cs typeface="Arial" pitchFamily="34" charset="0"/>
              </a:rPr>
              <a:t>if</a:t>
            </a:r>
            <a:r>
              <a:rPr lang="es-PE" dirty="0" smtClean="0">
                <a:solidFill>
                  <a:srgbClr val="C00000"/>
                </a:solidFill>
                <a:latin typeface="Arial" pitchFamily="34" charset="0"/>
                <a:cs typeface="Arial" pitchFamily="34" charset="0"/>
              </a:rPr>
              <a:t> </a:t>
            </a:r>
            <a:r>
              <a:rPr lang="es-PE" dirty="0" err="1" smtClean="0">
                <a:solidFill>
                  <a:srgbClr val="C00000"/>
                </a:solidFill>
                <a:latin typeface="Arial" pitchFamily="34" charset="0"/>
                <a:cs typeface="Arial" pitchFamily="34" charset="0"/>
              </a:rPr>
              <a:t>you</a:t>
            </a:r>
            <a:r>
              <a:rPr lang="es-PE" dirty="0" smtClean="0">
                <a:solidFill>
                  <a:srgbClr val="C00000"/>
                </a:solidFill>
                <a:latin typeface="Arial" pitchFamily="34" charset="0"/>
                <a:cs typeface="Arial" pitchFamily="34" charset="0"/>
              </a:rPr>
              <a:t> </a:t>
            </a:r>
            <a:r>
              <a:rPr lang="es-PE" dirty="0" err="1" smtClean="0">
                <a:solidFill>
                  <a:srgbClr val="C00000"/>
                </a:solidFill>
                <a:latin typeface="Arial" pitchFamily="34" charset="0"/>
                <a:cs typeface="Arial" pitchFamily="34" charset="0"/>
              </a:rPr>
              <a:t>meant</a:t>
            </a:r>
            <a:r>
              <a:rPr lang="es-PE" dirty="0" smtClean="0">
                <a:solidFill>
                  <a:srgbClr val="C00000"/>
                </a:solidFill>
                <a:latin typeface="Arial" pitchFamily="34" charset="0"/>
                <a:cs typeface="Arial" pitchFamily="34" charset="0"/>
              </a:rPr>
              <a:t> </a:t>
            </a:r>
            <a:r>
              <a:rPr lang="es-PE" dirty="0" err="1" smtClean="0">
                <a:solidFill>
                  <a:srgbClr val="C00000"/>
                </a:solidFill>
                <a:latin typeface="Arial" pitchFamily="34" charset="0"/>
                <a:cs typeface="Arial" pitchFamily="34" charset="0"/>
              </a:rPr>
              <a:t>it</a:t>
            </a:r>
            <a:endParaRPr lang="es-PE"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5122304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Programa</a:t>
            </a:r>
            <a:endParaRPr lang="es-PE" dirty="0">
              <a:solidFill>
                <a:srgbClr val="C00000"/>
              </a:solidFill>
              <a:latin typeface="Arial" pitchFamily="34" charset="0"/>
              <a:cs typeface="Arial" pitchFamily="34" charset="0"/>
            </a:endParaRPr>
          </a:p>
        </p:txBody>
      </p:sp>
      <p:sp>
        <p:nvSpPr>
          <p:cNvPr id="5" name="2 Marcador de contenido"/>
          <p:cNvSpPr>
            <a:spLocks noGrp="1"/>
          </p:cNvSpPr>
          <p:nvPr>
            <p:ph idx="1"/>
          </p:nvPr>
        </p:nvSpPr>
        <p:spPr>
          <a:xfrm>
            <a:off x="1439652" y="1124744"/>
            <a:ext cx="6264696" cy="5112568"/>
          </a:xfrm>
        </p:spPr>
        <p:txBody>
          <a:bodyPr/>
          <a:lstStyle/>
          <a:p>
            <a:pPr>
              <a:lnSpc>
                <a:spcPct val="150000"/>
              </a:lnSpc>
            </a:pPr>
            <a:r>
              <a:rPr lang="es-PE" sz="2800" dirty="0" smtClean="0">
                <a:solidFill>
                  <a:schemeClr val="bg1"/>
                </a:solidFill>
              </a:rPr>
              <a:t>Introducción 			(15 min)</a:t>
            </a:r>
          </a:p>
          <a:p>
            <a:pPr>
              <a:lnSpc>
                <a:spcPct val="150000"/>
              </a:lnSpc>
            </a:pPr>
            <a:r>
              <a:rPr lang="es-PE" sz="2800" dirty="0" smtClean="0">
                <a:solidFill>
                  <a:schemeClr val="bg1"/>
                </a:solidFill>
              </a:rPr>
              <a:t>Codificación 			(10 min)</a:t>
            </a:r>
          </a:p>
          <a:p>
            <a:pPr>
              <a:lnSpc>
                <a:spcPct val="150000"/>
              </a:lnSpc>
            </a:pPr>
            <a:r>
              <a:rPr lang="es-PE" sz="2800" dirty="0" smtClean="0">
                <a:solidFill>
                  <a:schemeClr val="bg1"/>
                </a:solidFill>
              </a:rPr>
              <a:t>Primera retrospectiva 		(10 min)</a:t>
            </a:r>
          </a:p>
          <a:p>
            <a:pPr>
              <a:lnSpc>
                <a:spcPct val="150000"/>
              </a:lnSpc>
            </a:pPr>
            <a:r>
              <a:rPr lang="es-PE" sz="2800" dirty="0" smtClean="0">
                <a:solidFill>
                  <a:schemeClr val="bg1"/>
                </a:solidFill>
              </a:rPr>
              <a:t>Codificación 			(30 min)</a:t>
            </a:r>
          </a:p>
          <a:p>
            <a:pPr>
              <a:lnSpc>
                <a:spcPct val="150000"/>
              </a:lnSpc>
            </a:pPr>
            <a:r>
              <a:rPr lang="es-PE" sz="2800" dirty="0" smtClean="0">
                <a:solidFill>
                  <a:schemeClr val="bg1"/>
                </a:solidFill>
              </a:rPr>
              <a:t>Segunda retrospectiva 		(5 min)</a:t>
            </a:r>
          </a:p>
          <a:p>
            <a:pPr>
              <a:lnSpc>
                <a:spcPct val="150000"/>
              </a:lnSpc>
            </a:pPr>
            <a:r>
              <a:rPr lang="es-PE" sz="2800" dirty="0" smtClean="0">
                <a:solidFill>
                  <a:schemeClr val="bg1"/>
                </a:solidFill>
              </a:rPr>
              <a:t>Codificación 			(30 min)</a:t>
            </a:r>
          </a:p>
          <a:p>
            <a:pPr>
              <a:lnSpc>
                <a:spcPct val="150000"/>
              </a:lnSpc>
            </a:pPr>
            <a:r>
              <a:rPr lang="es-PE" sz="2800" dirty="0" smtClean="0">
                <a:solidFill>
                  <a:schemeClr val="bg1"/>
                </a:solidFill>
              </a:rPr>
              <a:t>Retrospectiva final		(15 min)</a:t>
            </a:r>
            <a:endParaRPr lang="es-PE" sz="2800" dirty="0">
              <a:solidFill>
                <a:schemeClr val="bg1"/>
              </a:solidFill>
            </a:endParaRPr>
          </a:p>
        </p:txBody>
      </p:sp>
    </p:spTree>
    <p:extLst>
      <p:ext uri="{BB962C8B-B14F-4D97-AF65-F5344CB8AC3E}">
        <p14:creationId xmlns:p14="http://schemas.microsoft.com/office/powerpoint/2010/main" val="1585338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a:spLocks noGrp="1"/>
          </p:cNvSpPr>
          <p:nvPr>
            <p:ph idx="1"/>
          </p:nvPr>
        </p:nvSpPr>
        <p:spPr>
          <a:xfrm>
            <a:off x="611560" y="1628800"/>
            <a:ext cx="8064896" cy="3456384"/>
          </a:xfrm>
        </p:spPr>
        <p:txBody>
          <a:bodyPr/>
          <a:lstStyle/>
          <a:p>
            <a:pPr>
              <a:lnSpc>
                <a:spcPct val="150000"/>
              </a:lnSpc>
            </a:pPr>
            <a:r>
              <a:rPr lang="es-PE" sz="2800" dirty="0" smtClean="0">
                <a:solidFill>
                  <a:schemeClr val="bg1"/>
                </a:solidFill>
              </a:rPr>
              <a:t>¿Alguien ha creado una clase llamada "</a:t>
            </a:r>
            <a:r>
              <a:rPr lang="es-PE" sz="2800" dirty="0" err="1" smtClean="0">
                <a:solidFill>
                  <a:schemeClr val="bg1"/>
                </a:solidFill>
              </a:rPr>
              <a:t>Game</a:t>
            </a:r>
            <a:r>
              <a:rPr lang="es-PE" sz="2800" dirty="0" smtClean="0">
                <a:solidFill>
                  <a:schemeClr val="bg1"/>
                </a:solidFill>
              </a:rPr>
              <a:t>", "</a:t>
            </a:r>
            <a:r>
              <a:rPr lang="es-PE" sz="2800" dirty="0" err="1" smtClean="0">
                <a:solidFill>
                  <a:schemeClr val="bg1"/>
                </a:solidFill>
              </a:rPr>
              <a:t>Board</a:t>
            </a:r>
            <a:r>
              <a:rPr lang="es-PE" sz="2800" dirty="0" smtClean="0">
                <a:solidFill>
                  <a:schemeClr val="bg1"/>
                </a:solidFill>
              </a:rPr>
              <a:t>" o algo parecido? ¿ Algún arreglo de 3x3 ?</a:t>
            </a:r>
          </a:p>
          <a:p>
            <a:pPr lvl="1">
              <a:lnSpc>
                <a:spcPct val="150000"/>
              </a:lnSpc>
            </a:pPr>
            <a:r>
              <a:rPr lang="es-PE" sz="2600" dirty="0" smtClean="0">
                <a:solidFill>
                  <a:schemeClr val="bg1"/>
                </a:solidFill>
              </a:rPr>
              <a:t>¿Era necesario para este requerimiento?</a:t>
            </a:r>
          </a:p>
          <a:p>
            <a:pPr lvl="1">
              <a:lnSpc>
                <a:spcPct val="150000"/>
              </a:lnSpc>
            </a:pPr>
            <a:r>
              <a:rPr lang="es-PE" sz="2600" dirty="0" smtClean="0">
                <a:solidFill>
                  <a:schemeClr val="bg1"/>
                </a:solidFill>
              </a:rPr>
              <a:t>¿Alguno de los test los llevó a crear esa clase?</a:t>
            </a:r>
          </a:p>
          <a:p>
            <a:pPr lvl="1">
              <a:lnSpc>
                <a:spcPct val="150000"/>
              </a:lnSpc>
            </a:pPr>
            <a:r>
              <a:rPr lang="es-PE" sz="2600" dirty="0" smtClean="0">
                <a:solidFill>
                  <a:schemeClr val="bg1"/>
                </a:solidFill>
              </a:rPr>
              <a:t>¿Han seguido estrictamente el proceso?</a:t>
            </a:r>
          </a:p>
        </p:txBody>
      </p:sp>
      <p:sp>
        <p:nvSpPr>
          <p:cNvPr id="6" name="1 Título"/>
          <p:cNvSpPr txBox="1">
            <a:spLocks/>
          </p:cNvSpPr>
          <p:nvPr/>
        </p:nvSpPr>
        <p:spPr bwMode="auto">
          <a:xfrm>
            <a:off x="467544" y="216350"/>
            <a:ext cx="8229600" cy="7200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C00000"/>
                </a:solidFill>
                <a:latin typeface="Arial" pitchFamily="34" charset="0"/>
                <a:cs typeface="Arial" pitchFamily="34" charset="0"/>
              </a:rPr>
              <a:t>Primera Retrospectiva</a:t>
            </a:r>
            <a:endParaRPr lang="es-PE"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3204631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a:spLocks noGrp="1"/>
          </p:cNvSpPr>
          <p:nvPr>
            <p:ph idx="1"/>
          </p:nvPr>
        </p:nvSpPr>
        <p:spPr>
          <a:xfrm>
            <a:off x="611560" y="1628800"/>
            <a:ext cx="8064896" cy="2232248"/>
          </a:xfrm>
        </p:spPr>
        <p:txBody>
          <a:bodyPr/>
          <a:lstStyle/>
          <a:p>
            <a:pPr>
              <a:lnSpc>
                <a:spcPct val="150000"/>
              </a:lnSpc>
            </a:pPr>
            <a:r>
              <a:rPr lang="es-PE" sz="2800" dirty="0" smtClean="0">
                <a:solidFill>
                  <a:schemeClr val="bg1"/>
                </a:solidFill>
              </a:rPr>
              <a:t>¿Están logrando progresos?</a:t>
            </a:r>
          </a:p>
          <a:p>
            <a:pPr>
              <a:lnSpc>
                <a:spcPct val="150000"/>
              </a:lnSpc>
            </a:pPr>
            <a:r>
              <a:rPr lang="es-PE" sz="2800" dirty="0" smtClean="0">
                <a:solidFill>
                  <a:schemeClr val="bg1"/>
                </a:solidFill>
              </a:rPr>
              <a:t>Algún comentario del código y el trabajo que vienen realizando hasta ahora.</a:t>
            </a:r>
            <a:endParaRPr lang="es-PE" sz="2600" dirty="0" smtClean="0">
              <a:solidFill>
                <a:schemeClr val="bg1"/>
              </a:solidFill>
            </a:endParaRPr>
          </a:p>
        </p:txBody>
      </p:sp>
      <p:sp>
        <p:nvSpPr>
          <p:cNvPr id="6" name="1 Título"/>
          <p:cNvSpPr txBox="1">
            <a:spLocks/>
          </p:cNvSpPr>
          <p:nvPr/>
        </p:nvSpPr>
        <p:spPr bwMode="auto">
          <a:xfrm>
            <a:off x="467544" y="216350"/>
            <a:ext cx="8229600" cy="7200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C00000"/>
                </a:solidFill>
                <a:latin typeface="Arial" pitchFamily="34" charset="0"/>
                <a:cs typeface="Arial" pitchFamily="34" charset="0"/>
              </a:rPr>
              <a:t>Segunda Retrospectiva</a:t>
            </a:r>
            <a:endParaRPr lang="es-PE"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2009617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a:spLocks noGrp="1"/>
          </p:cNvSpPr>
          <p:nvPr>
            <p:ph idx="1"/>
          </p:nvPr>
        </p:nvSpPr>
        <p:spPr>
          <a:xfrm>
            <a:off x="611560" y="1628800"/>
            <a:ext cx="8064896" cy="2232248"/>
          </a:xfrm>
        </p:spPr>
        <p:txBody>
          <a:bodyPr/>
          <a:lstStyle/>
          <a:p>
            <a:pPr>
              <a:lnSpc>
                <a:spcPct val="150000"/>
              </a:lnSpc>
            </a:pPr>
            <a:r>
              <a:rPr lang="es-PE" sz="2800" dirty="0" err="1" smtClean="0">
                <a:solidFill>
                  <a:schemeClr val="bg1"/>
                </a:solidFill>
              </a:rPr>
              <a:t>Emergent</a:t>
            </a:r>
            <a:r>
              <a:rPr lang="es-PE" sz="2800" dirty="0" smtClean="0">
                <a:solidFill>
                  <a:schemeClr val="bg1"/>
                </a:solidFill>
              </a:rPr>
              <a:t> </a:t>
            </a:r>
            <a:r>
              <a:rPr lang="es-PE" sz="2800" dirty="0" err="1" smtClean="0">
                <a:solidFill>
                  <a:schemeClr val="bg1"/>
                </a:solidFill>
              </a:rPr>
              <a:t>Design</a:t>
            </a:r>
            <a:r>
              <a:rPr lang="es-PE" sz="2800" dirty="0">
                <a:solidFill>
                  <a:schemeClr val="bg1"/>
                </a:solidFill>
              </a:rPr>
              <a:t> </a:t>
            </a:r>
            <a:r>
              <a:rPr lang="es-PE" sz="2800" dirty="0" smtClean="0">
                <a:solidFill>
                  <a:schemeClr val="bg1"/>
                </a:solidFill>
              </a:rPr>
              <a:t> / Big </a:t>
            </a:r>
            <a:r>
              <a:rPr lang="es-PE" sz="2800" dirty="0" err="1" smtClean="0">
                <a:solidFill>
                  <a:schemeClr val="bg1"/>
                </a:solidFill>
              </a:rPr>
              <a:t>Design</a:t>
            </a:r>
            <a:r>
              <a:rPr lang="es-PE" sz="2800" dirty="0" smtClean="0">
                <a:solidFill>
                  <a:schemeClr val="bg1"/>
                </a:solidFill>
              </a:rPr>
              <a:t> Up Front.</a:t>
            </a:r>
          </a:p>
          <a:p>
            <a:pPr>
              <a:lnSpc>
                <a:spcPct val="150000"/>
              </a:lnSpc>
            </a:pPr>
            <a:r>
              <a:rPr lang="es-PE" sz="2800" dirty="0" smtClean="0">
                <a:solidFill>
                  <a:schemeClr val="bg1"/>
                </a:solidFill>
              </a:rPr>
              <a:t>¿</a:t>
            </a:r>
            <a:r>
              <a:rPr lang="es-PE" sz="2800" dirty="0" err="1">
                <a:solidFill>
                  <a:schemeClr val="bg1"/>
                </a:solidFill>
              </a:rPr>
              <a:t>Realistic</a:t>
            </a:r>
            <a:r>
              <a:rPr lang="es-PE" sz="2800" dirty="0">
                <a:solidFill>
                  <a:schemeClr val="bg1"/>
                </a:solidFill>
              </a:rPr>
              <a:t> </a:t>
            </a:r>
            <a:r>
              <a:rPr lang="es-PE" sz="2800" dirty="0" err="1">
                <a:solidFill>
                  <a:schemeClr val="bg1"/>
                </a:solidFill>
              </a:rPr>
              <a:t>Models</a:t>
            </a:r>
            <a:r>
              <a:rPr lang="es-PE" sz="2800" dirty="0" smtClean="0">
                <a:solidFill>
                  <a:schemeClr val="bg1"/>
                </a:solidFill>
              </a:rPr>
              <a:t>?</a:t>
            </a:r>
          </a:p>
          <a:p>
            <a:pPr>
              <a:lnSpc>
                <a:spcPct val="150000"/>
              </a:lnSpc>
            </a:pPr>
            <a:r>
              <a:rPr lang="es-PE" sz="2800" dirty="0" smtClean="0">
                <a:solidFill>
                  <a:schemeClr val="bg1"/>
                </a:solidFill>
              </a:rPr>
              <a:t>TDD como actividad de pruebas o diseño.</a:t>
            </a:r>
          </a:p>
          <a:p>
            <a:pPr>
              <a:lnSpc>
                <a:spcPct val="150000"/>
              </a:lnSpc>
            </a:pPr>
            <a:r>
              <a:rPr lang="es-PE" sz="2800" dirty="0" smtClean="0">
                <a:solidFill>
                  <a:schemeClr val="bg1"/>
                </a:solidFill>
              </a:rPr>
              <a:t>¿ Qué ideas o conclusiones sacan del día de hoy ?</a:t>
            </a:r>
          </a:p>
        </p:txBody>
      </p:sp>
      <p:sp>
        <p:nvSpPr>
          <p:cNvPr id="6" name="1 Título"/>
          <p:cNvSpPr txBox="1">
            <a:spLocks/>
          </p:cNvSpPr>
          <p:nvPr/>
        </p:nvSpPr>
        <p:spPr bwMode="auto">
          <a:xfrm>
            <a:off x="467544" y="216350"/>
            <a:ext cx="8229600" cy="7200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C00000"/>
                </a:solidFill>
                <a:latin typeface="Arial" pitchFamily="34" charset="0"/>
                <a:cs typeface="Arial" pitchFamily="34" charset="0"/>
              </a:rPr>
              <a:t>Retrospectiva final</a:t>
            </a:r>
            <a:endParaRPr lang="es-PE"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3668332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Subtítulo"/>
          <p:cNvSpPr txBox="1">
            <a:spLocks/>
          </p:cNvSpPr>
          <p:nvPr/>
        </p:nvSpPr>
        <p:spPr bwMode="auto">
          <a:xfrm>
            <a:off x="179512" y="5399613"/>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8000"/>
                </a:solidFill>
                <a:effectLst/>
                <a:uLnTx/>
                <a:uFillTx/>
              </a:rPr>
              <a:t>Angel Núñez Salazar</a:t>
            </a:r>
          </a:p>
        </p:txBody>
      </p:sp>
      <p:sp>
        <p:nvSpPr>
          <p:cNvPr id="6" name="Rectangle 1"/>
          <p:cNvSpPr>
            <a:spLocks noChangeArrowheads="1"/>
          </p:cNvSpPr>
          <p:nvPr/>
        </p:nvSpPr>
        <p:spPr bwMode="auto">
          <a:xfrm>
            <a:off x="3715072" y="5149641"/>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b="1" dirty="0" smtClean="0">
                <a:solidFill>
                  <a:srgbClr val="008000"/>
                </a:solidFill>
                <a:latin typeface="Trebuchet MS" pitchFamily="34" charset="0"/>
                <a:ea typeface="Calibri" pitchFamily="34" charset="0"/>
                <a:cs typeface="Arial" pitchFamily="34" charset="0"/>
              </a:rPr>
              <a:t>angel.nunez.salazar@gmail.com</a:t>
            </a:r>
            <a:endParaRPr lang="en-US" sz="2000" b="1" dirty="0">
              <a:solidFill>
                <a:srgbClr val="008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b="1" dirty="0" smtClean="0">
                <a:solidFill>
                  <a:srgbClr val="008000"/>
                </a:solidFill>
                <a:latin typeface="Trebuchet MS" pitchFamily="34" charset="0"/>
                <a:ea typeface="Calibri" pitchFamily="34" charset="0"/>
                <a:cs typeface="Arial" pitchFamily="34" charset="0"/>
              </a:rPr>
              <a:t>http</a:t>
            </a:r>
            <a:r>
              <a:rPr lang="en-US" sz="2000" b="1" dirty="0">
                <a:solidFill>
                  <a:srgbClr val="008000"/>
                </a:solidFill>
                <a:latin typeface="Trebuchet MS" pitchFamily="34" charset="0"/>
                <a:ea typeface="Calibri" pitchFamily="34" charset="0"/>
                <a:cs typeface="Arial" pitchFamily="34" charset="0"/>
              </a:rPr>
              <a:t>://</a:t>
            </a:r>
            <a:r>
              <a:rPr lang="en-US" sz="2000" b="1" dirty="0" smtClean="0">
                <a:solidFill>
                  <a:srgbClr val="008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b="1" dirty="0" smtClean="0">
                <a:solidFill>
                  <a:srgbClr val="008000"/>
                </a:solidFill>
                <a:latin typeface="Trebuchet MS" pitchFamily="34" charset="0"/>
                <a:ea typeface="Calibri" pitchFamily="34" charset="0"/>
                <a:cs typeface="Arial" pitchFamily="34" charset="0"/>
              </a:rPr>
              <a:t>@</a:t>
            </a:r>
            <a:r>
              <a:rPr lang="en-US" sz="2000" b="1" dirty="0" err="1" smtClean="0">
                <a:solidFill>
                  <a:srgbClr val="008000"/>
                </a:solidFill>
                <a:latin typeface="Trebuchet MS" pitchFamily="34" charset="0"/>
                <a:ea typeface="Calibri" pitchFamily="34" charset="0"/>
                <a:cs typeface="Arial" pitchFamily="34" charset="0"/>
              </a:rPr>
              <a:t>snahider</a:t>
            </a:r>
            <a:r>
              <a:rPr lang="en-US" sz="2000" b="1" dirty="0" smtClean="0">
                <a:solidFill>
                  <a:srgbClr val="008000"/>
                </a:solidFill>
                <a:latin typeface="Trebuchet MS" pitchFamily="34" charset="0"/>
                <a:cs typeface="Arial" pitchFamily="34" charset="0"/>
              </a:rPr>
              <a:t> </a:t>
            </a:r>
          </a:p>
        </p:txBody>
      </p:sp>
      <p:sp>
        <p:nvSpPr>
          <p:cNvPr id="10" name="1 Título"/>
          <p:cNvSpPr>
            <a:spLocks noGrp="1"/>
          </p:cNvSpPr>
          <p:nvPr>
            <p:ph type="ctrTitle"/>
          </p:nvPr>
        </p:nvSpPr>
        <p:spPr>
          <a:xfrm>
            <a:off x="179512" y="1196752"/>
            <a:ext cx="8784976" cy="3240360"/>
          </a:xfrm>
        </p:spPr>
        <p:txBody>
          <a:bodyPr/>
          <a:lstStyle/>
          <a:p>
            <a:r>
              <a:rPr lang="es-PE" sz="11500" b="1" dirty="0" smtClean="0">
                <a:solidFill>
                  <a:schemeClr val="bg1">
                    <a:lumMod val="85000"/>
                    <a:lumOff val="15000"/>
                  </a:schemeClr>
                </a:solidFill>
              </a:rPr>
              <a:t>TDD</a:t>
            </a:r>
            <a:r>
              <a:rPr lang="es-PE" sz="11500" b="1" dirty="0" smtClean="0">
                <a:solidFill>
                  <a:srgbClr val="FF0000"/>
                </a:solidFill>
              </a:rPr>
              <a:t/>
            </a:r>
            <a:br>
              <a:rPr lang="es-PE" sz="11500" b="1" dirty="0" smtClean="0">
                <a:solidFill>
                  <a:srgbClr val="FF0000"/>
                </a:solidFill>
              </a:rPr>
            </a:br>
            <a:r>
              <a:rPr lang="es-PE" sz="7200" b="1" dirty="0" smtClean="0">
                <a:solidFill>
                  <a:srgbClr val="C00000"/>
                </a:solidFill>
              </a:rPr>
              <a:t>As </a:t>
            </a:r>
            <a:r>
              <a:rPr lang="es-PE" sz="7200" b="1" dirty="0" err="1" smtClean="0">
                <a:solidFill>
                  <a:srgbClr val="C00000"/>
                </a:solidFill>
              </a:rPr>
              <a:t>If</a:t>
            </a:r>
            <a:r>
              <a:rPr lang="es-PE" sz="7200" b="1" dirty="0" smtClean="0">
                <a:solidFill>
                  <a:srgbClr val="C00000"/>
                </a:solidFill>
              </a:rPr>
              <a:t> </a:t>
            </a:r>
            <a:r>
              <a:rPr lang="es-PE" sz="7200" b="1" dirty="0" err="1" smtClean="0">
                <a:solidFill>
                  <a:srgbClr val="C00000"/>
                </a:solidFill>
              </a:rPr>
              <a:t>You</a:t>
            </a:r>
            <a:r>
              <a:rPr lang="es-PE" sz="7200" b="1" dirty="0" smtClean="0">
                <a:solidFill>
                  <a:srgbClr val="C00000"/>
                </a:solidFill>
              </a:rPr>
              <a:t> </a:t>
            </a:r>
            <a:r>
              <a:rPr lang="es-PE" sz="7200" b="1" dirty="0" err="1" smtClean="0">
                <a:solidFill>
                  <a:srgbClr val="C00000"/>
                </a:solidFill>
              </a:rPr>
              <a:t>Meant</a:t>
            </a:r>
            <a:r>
              <a:rPr lang="es-PE" sz="7200" b="1" dirty="0" smtClean="0">
                <a:solidFill>
                  <a:srgbClr val="C00000"/>
                </a:solidFill>
              </a:rPr>
              <a:t> </a:t>
            </a:r>
            <a:r>
              <a:rPr lang="es-PE" sz="7200" b="1" dirty="0" err="1" smtClean="0">
                <a:solidFill>
                  <a:srgbClr val="C00000"/>
                </a:solidFill>
              </a:rPr>
              <a:t>It</a:t>
            </a:r>
            <a:endParaRPr lang="es-ES" sz="5400" b="1" dirty="0">
              <a:solidFill>
                <a:srgbClr val="C00000"/>
              </a:solidFill>
            </a:endParaRPr>
          </a:p>
        </p:txBody>
      </p:sp>
    </p:spTree>
    <p:extLst>
      <p:ext uri="{BB962C8B-B14F-4D97-AF65-F5344CB8AC3E}">
        <p14:creationId xmlns:p14="http://schemas.microsoft.com/office/powerpoint/2010/main" val="2801780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188640"/>
            <a:ext cx="8229600" cy="720080"/>
          </a:xfrm>
        </p:spPr>
        <p:txBody>
          <a:bodyPr/>
          <a:lstStyle/>
          <a:p>
            <a:r>
              <a:rPr lang="es-PE" dirty="0" smtClean="0">
                <a:solidFill>
                  <a:srgbClr val="C00000"/>
                </a:solidFill>
                <a:latin typeface="Arial" pitchFamily="34" charset="0"/>
                <a:cs typeface="Arial" pitchFamily="34" charset="0"/>
              </a:rPr>
              <a:t>Test </a:t>
            </a:r>
            <a:r>
              <a:rPr lang="es-PE" dirty="0" err="1" smtClean="0">
                <a:solidFill>
                  <a:srgbClr val="C00000"/>
                </a:solidFill>
                <a:latin typeface="Arial" pitchFamily="34" charset="0"/>
                <a:cs typeface="Arial" pitchFamily="34" charset="0"/>
              </a:rPr>
              <a:t>Driven</a:t>
            </a:r>
            <a:r>
              <a:rPr lang="es-PE" dirty="0" smtClean="0">
                <a:solidFill>
                  <a:srgbClr val="C00000"/>
                </a:solidFill>
                <a:latin typeface="Arial" pitchFamily="34" charset="0"/>
                <a:cs typeface="Arial" pitchFamily="34" charset="0"/>
              </a:rPr>
              <a:t> </a:t>
            </a:r>
            <a:r>
              <a:rPr lang="es-PE" dirty="0" err="1" smtClean="0">
                <a:solidFill>
                  <a:srgbClr val="C00000"/>
                </a:solidFill>
                <a:latin typeface="Arial" pitchFamily="34" charset="0"/>
                <a:cs typeface="Arial" pitchFamily="34" charset="0"/>
              </a:rPr>
              <a:t>Development</a:t>
            </a:r>
            <a:endParaRPr lang="es-PE" dirty="0">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555050" y="1124744"/>
            <a:ext cx="8033900" cy="5112568"/>
          </a:xfrm>
        </p:spPr>
        <p:txBody>
          <a:bodyPr/>
          <a:lstStyle/>
          <a:p>
            <a:pPr marL="457200" indent="-457200">
              <a:lnSpc>
                <a:spcPts val="4500"/>
              </a:lnSpc>
              <a:buSzPct val="100000"/>
              <a:buFont typeface="+mj-lt"/>
              <a:buAutoNum type="arabicParenR"/>
            </a:pPr>
            <a:r>
              <a:rPr lang="es-PE" sz="2800" dirty="0" smtClean="0">
                <a:solidFill>
                  <a:schemeClr val="bg1"/>
                </a:solidFill>
                <a:cs typeface="Arial" pitchFamily="34" charset="0"/>
              </a:rPr>
              <a:t>Escribir un nuevo test.</a:t>
            </a:r>
          </a:p>
          <a:p>
            <a:pPr marL="457200" indent="-457200">
              <a:lnSpc>
                <a:spcPts val="4500"/>
              </a:lnSpc>
              <a:buSzPct val="100000"/>
              <a:buFont typeface="+mj-lt"/>
              <a:buAutoNum type="arabicParenR"/>
            </a:pPr>
            <a:r>
              <a:rPr lang="es-PE" sz="2800" b="1" dirty="0" smtClean="0">
                <a:solidFill>
                  <a:srgbClr val="C00000"/>
                </a:solidFill>
                <a:cs typeface="Arial" pitchFamily="34" charset="0"/>
              </a:rPr>
              <a:t>Ver que falle el test.</a:t>
            </a:r>
          </a:p>
          <a:p>
            <a:pPr marL="457200" indent="-457200">
              <a:lnSpc>
                <a:spcPts val="4500"/>
              </a:lnSpc>
              <a:buSzPct val="100000"/>
              <a:buFont typeface="+mj-lt"/>
              <a:buAutoNum type="arabicParenR"/>
            </a:pPr>
            <a:r>
              <a:rPr lang="es-PE" sz="2800" dirty="0" smtClean="0">
                <a:solidFill>
                  <a:schemeClr val="bg1"/>
                </a:solidFill>
                <a:cs typeface="Arial" pitchFamily="34" charset="0"/>
              </a:rPr>
              <a:t>Escribir el código que pase el test.</a:t>
            </a:r>
          </a:p>
          <a:p>
            <a:pPr marL="457200" indent="-457200">
              <a:lnSpc>
                <a:spcPts val="4500"/>
              </a:lnSpc>
              <a:buSzPct val="100000"/>
              <a:buFont typeface="+mj-lt"/>
              <a:buAutoNum type="arabicParenR"/>
            </a:pPr>
            <a:r>
              <a:rPr lang="es-PE" sz="2800" b="1" dirty="0" smtClean="0">
                <a:solidFill>
                  <a:srgbClr val="008000"/>
                </a:solidFill>
                <a:cs typeface="Arial" pitchFamily="34" charset="0"/>
              </a:rPr>
              <a:t>Ver que todos los </a:t>
            </a:r>
            <a:r>
              <a:rPr lang="es-PE" sz="2800" b="1" dirty="0" err="1" smtClean="0">
                <a:solidFill>
                  <a:srgbClr val="008000"/>
                </a:solidFill>
                <a:cs typeface="Arial" pitchFamily="34" charset="0"/>
              </a:rPr>
              <a:t>tests</a:t>
            </a:r>
            <a:r>
              <a:rPr lang="es-PE" sz="2800" b="1" dirty="0" smtClean="0">
                <a:solidFill>
                  <a:srgbClr val="008000"/>
                </a:solidFill>
                <a:cs typeface="Arial" pitchFamily="34" charset="0"/>
              </a:rPr>
              <a:t> pasen. </a:t>
            </a:r>
            <a:br>
              <a:rPr lang="es-PE" sz="2800" b="1" dirty="0" smtClean="0">
                <a:solidFill>
                  <a:srgbClr val="008000"/>
                </a:solidFill>
                <a:cs typeface="Arial" pitchFamily="34" charset="0"/>
              </a:rPr>
            </a:br>
            <a:r>
              <a:rPr lang="es-PE" sz="2800" dirty="0" smtClean="0">
                <a:solidFill>
                  <a:schemeClr val="bg1"/>
                </a:solidFill>
                <a:cs typeface="Arial" pitchFamily="34" charset="0"/>
              </a:rPr>
              <a:t>Recibir </a:t>
            </a:r>
            <a:r>
              <a:rPr lang="es-PE" sz="2800" dirty="0" err="1" smtClean="0">
                <a:solidFill>
                  <a:schemeClr val="bg1"/>
                </a:solidFill>
                <a:cs typeface="Arial" pitchFamily="34" charset="0"/>
              </a:rPr>
              <a:t>feedback</a:t>
            </a:r>
            <a:r>
              <a:rPr lang="es-PE" sz="2800" dirty="0" smtClean="0">
                <a:solidFill>
                  <a:schemeClr val="bg1"/>
                </a:solidFill>
                <a:cs typeface="Arial" pitchFamily="34" charset="0"/>
              </a:rPr>
              <a:t> del diseño.</a:t>
            </a:r>
          </a:p>
          <a:p>
            <a:pPr marL="457200" indent="-457200">
              <a:lnSpc>
                <a:spcPts val="4500"/>
              </a:lnSpc>
              <a:buSzPct val="100000"/>
              <a:buFont typeface="+mj-lt"/>
              <a:buAutoNum type="arabicParenR"/>
            </a:pPr>
            <a:r>
              <a:rPr lang="es-PE" sz="2800" b="1" dirty="0" err="1" smtClean="0">
                <a:solidFill>
                  <a:srgbClr val="F3A10D"/>
                </a:solidFill>
                <a:cs typeface="Arial" pitchFamily="34" charset="0"/>
              </a:rPr>
              <a:t>Refactorizar</a:t>
            </a:r>
            <a:r>
              <a:rPr lang="es-PE" sz="2800" b="1" dirty="0" smtClean="0">
                <a:solidFill>
                  <a:srgbClr val="F3A10D"/>
                </a:solidFill>
                <a:cs typeface="Arial" pitchFamily="34" charset="0"/>
              </a:rPr>
              <a:t> </a:t>
            </a:r>
            <a:br>
              <a:rPr lang="es-PE" sz="2800" b="1" dirty="0" smtClean="0">
                <a:solidFill>
                  <a:srgbClr val="F3A10D"/>
                </a:solidFill>
                <a:cs typeface="Arial" pitchFamily="34" charset="0"/>
              </a:rPr>
            </a:br>
            <a:r>
              <a:rPr lang="es-PE" sz="2800" dirty="0" smtClean="0">
                <a:solidFill>
                  <a:schemeClr val="bg1"/>
                </a:solidFill>
                <a:cs typeface="Arial" pitchFamily="34" charset="0"/>
              </a:rPr>
              <a:t>Descubrir el diseño basado en el </a:t>
            </a:r>
            <a:r>
              <a:rPr lang="es-PE" sz="2800" dirty="0" err="1" smtClean="0">
                <a:solidFill>
                  <a:schemeClr val="bg1"/>
                </a:solidFill>
                <a:cs typeface="Arial" pitchFamily="34" charset="0"/>
              </a:rPr>
              <a:t>feedback</a:t>
            </a:r>
            <a:r>
              <a:rPr lang="es-PE" sz="2800" dirty="0" smtClean="0">
                <a:solidFill>
                  <a:schemeClr val="bg1"/>
                </a:solidFill>
                <a:cs typeface="Arial" pitchFamily="34" charset="0"/>
              </a:rPr>
              <a:t>.</a:t>
            </a:r>
          </a:p>
          <a:p>
            <a:pPr marL="457200" indent="-457200">
              <a:lnSpc>
                <a:spcPts val="4500"/>
              </a:lnSpc>
              <a:buSzPct val="100000"/>
              <a:buFont typeface="+mj-lt"/>
              <a:buAutoNum type="arabicParenR"/>
            </a:pPr>
            <a:r>
              <a:rPr lang="es-PE" sz="2800" dirty="0" smtClean="0">
                <a:solidFill>
                  <a:schemeClr val="bg1"/>
                </a:solidFill>
                <a:cs typeface="Arial" pitchFamily="34" charset="0"/>
              </a:rPr>
              <a:t>Repetir del 1 al 5.</a:t>
            </a:r>
            <a:endParaRPr lang="es-PE" sz="2800" dirty="0" smtClean="0">
              <a:solidFill>
                <a:schemeClr val="bg1"/>
              </a:solidFill>
              <a:cs typeface="Arial" pitchFamily="34" charset="0"/>
            </a:endParaRPr>
          </a:p>
        </p:txBody>
      </p:sp>
    </p:spTree>
    <p:extLst>
      <p:ext uri="{BB962C8B-B14F-4D97-AF65-F5344CB8AC3E}">
        <p14:creationId xmlns:p14="http://schemas.microsoft.com/office/powerpoint/2010/main" val="41213519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188640"/>
            <a:ext cx="8229600" cy="720080"/>
          </a:xfrm>
        </p:spPr>
        <p:txBody>
          <a:bodyPr/>
          <a:lstStyle/>
          <a:p>
            <a:r>
              <a:rPr lang="es-PE" strike="sngStrike" dirty="0" smtClean="0">
                <a:solidFill>
                  <a:srgbClr val="C00000"/>
                </a:solidFill>
                <a:latin typeface="Arial" pitchFamily="34" charset="0"/>
                <a:cs typeface="Arial" pitchFamily="34" charset="0"/>
              </a:rPr>
              <a:t>TDD</a:t>
            </a:r>
            <a:r>
              <a:rPr lang="es-PE" dirty="0" smtClean="0">
                <a:solidFill>
                  <a:srgbClr val="C00000"/>
                </a:solidFill>
                <a:latin typeface="Arial" pitchFamily="34" charset="0"/>
                <a:cs typeface="Arial" pitchFamily="34" charset="0"/>
              </a:rPr>
              <a:t> como se hace a menudo</a:t>
            </a:r>
            <a:endParaRPr lang="es-PE" dirty="0">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555050" y="1124744"/>
            <a:ext cx="8033900" cy="3672408"/>
          </a:xfrm>
        </p:spPr>
        <p:txBody>
          <a:bodyPr/>
          <a:lstStyle/>
          <a:p>
            <a:pPr marL="457200" indent="-457200">
              <a:lnSpc>
                <a:spcPct val="150000"/>
              </a:lnSpc>
              <a:buSzPct val="100000"/>
              <a:buFont typeface="+mj-lt"/>
              <a:buAutoNum type="arabicParenR"/>
            </a:pPr>
            <a:r>
              <a:rPr lang="es-PE" sz="2800" dirty="0" smtClean="0">
                <a:solidFill>
                  <a:schemeClr val="bg1"/>
                </a:solidFill>
                <a:cs typeface="Arial" pitchFamily="34" charset="0"/>
              </a:rPr>
              <a:t>Pensar en el diseño.</a:t>
            </a:r>
          </a:p>
          <a:p>
            <a:pPr marL="457200" indent="-457200">
              <a:lnSpc>
                <a:spcPct val="150000"/>
              </a:lnSpc>
              <a:buSzPct val="100000"/>
              <a:buFont typeface="+mj-lt"/>
              <a:buAutoNum type="arabicParenR"/>
            </a:pPr>
            <a:r>
              <a:rPr lang="es-PE" sz="2800" b="1" dirty="0" smtClean="0">
                <a:solidFill>
                  <a:srgbClr val="C00000"/>
                </a:solidFill>
                <a:cs typeface="Arial" pitchFamily="34" charset="0"/>
              </a:rPr>
              <a:t>Escribir una prueba que dice que el diseño existe.</a:t>
            </a:r>
          </a:p>
          <a:p>
            <a:pPr marL="457200" indent="-457200">
              <a:lnSpc>
                <a:spcPct val="150000"/>
              </a:lnSpc>
              <a:buSzPct val="100000"/>
              <a:buFont typeface="+mj-lt"/>
              <a:buAutoNum type="arabicParenR"/>
            </a:pPr>
            <a:r>
              <a:rPr lang="es-PE" sz="2800" b="1" dirty="0" smtClean="0">
                <a:solidFill>
                  <a:srgbClr val="008000"/>
                </a:solidFill>
                <a:cs typeface="Arial" pitchFamily="34" charset="0"/>
              </a:rPr>
              <a:t>Escribir la implementación.</a:t>
            </a:r>
          </a:p>
          <a:p>
            <a:pPr marL="457200" indent="-457200">
              <a:lnSpc>
                <a:spcPct val="150000"/>
              </a:lnSpc>
              <a:buSzPct val="100000"/>
              <a:buFont typeface="+mj-lt"/>
              <a:buAutoNum type="arabicParenR"/>
            </a:pPr>
            <a:r>
              <a:rPr lang="es-PE" sz="2800" dirty="0" smtClean="0">
                <a:solidFill>
                  <a:schemeClr val="bg1"/>
                </a:solidFill>
                <a:cs typeface="Arial" pitchFamily="34" charset="0"/>
              </a:rPr>
              <a:t>Repetir del 2 al 3</a:t>
            </a:r>
          </a:p>
          <a:p>
            <a:pPr marL="457200" indent="-457200">
              <a:lnSpc>
                <a:spcPct val="150000"/>
              </a:lnSpc>
              <a:buSzPct val="100000"/>
              <a:buFont typeface="+mj-lt"/>
              <a:buAutoNum type="arabicParenR"/>
            </a:pPr>
            <a:r>
              <a:rPr lang="es-PE" sz="2800" b="1" dirty="0" err="1" smtClean="0">
                <a:solidFill>
                  <a:srgbClr val="F3A10D"/>
                </a:solidFill>
                <a:cs typeface="Arial" pitchFamily="34" charset="0"/>
              </a:rPr>
              <a:t>Refactorizar</a:t>
            </a:r>
            <a:endParaRPr lang="es-PE" sz="2800" b="1" dirty="0">
              <a:solidFill>
                <a:srgbClr val="F3A10D"/>
              </a:solidFill>
              <a:cs typeface="Arial" pitchFamily="34" charset="0"/>
            </a:endParaRPr>
          </a:p>
        </p:txBody>
      </p:sp>
    </p:spTree>
    <p:extLst>
      <p:ext uri="{BB962C8B-B14F-4D97-AF65-F5344CB8AC3E}">
        <p14:creationId xmlns:p14="http://schemas.microsoft.com/office/powerpoint/2010/main" val="2787329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Marcador de contenido"/>
          <p:cNvSpPr>
            <a:spLocks noGrp="1"/>
          </p:cNvSpPr>
          <p:nvPr>
            <p:ph idx="1"/>
          </p:nvPr>
        </p:nvSpPr>
        <p:spPr>
          <a:xfrm>
            <a:off x="581621" y="1916832"/>
            <a:ext cx="7980759" cy="2376264"/>
          </a:xfrm>
        </p:spPr>
        <p:txBody>
          <a:bodyPr/>
          <a:lstStyle/>
          <a:p>
            <a:pPr marL="0" indent="0">
              <a:lnSpc>
                <a:spcPts val="4500"/>
              </a:lnSpc>
              <a:buSzPct val="150000"/>
              <a:buNone/>
            </a:pPr>
            <a:r>
              <a:rPr lang="es-PE" sz="3600" i="1" dirty="0" smtClean="0">
                <a:solidFill>
                  <a:schemeClr val="bg1"/>
                </a:solidFill>
              </a:rPr>
              <a:t>Experimentaremos de una manera muy estricta como TDD permite descubrir el diseño de las clases a través del </a:t>
            </a:r>
            <a:r>
              <a:rPr lang="es-PE" sz="3600" i="1" dirty="0" err="1" smtClean="0">
                <a:solidFill>
                  <a:schemeClr val="bg1"/>
                </a:solidFill>
              </a:rPr>
              <a:t>feedback</a:t>
            </a:r>
            <a:r>
              <a:rPr lang="es-PE" sz="3600" i="1" dirty="0" smtClean="0">
                <a:solidFill>
                  <a:schemeClr val="bg1"/>
                </a:solidFill>
              </a:rPr>
              <a:t> continuo y el </a:t>
            </a:r>
            <a:r>
              <a:rPr lang="es-PE" sz="3600" i="1" dirty="0" err="1" smtClean="0">
                <a:solidFill>
                  <a:schemeClr val="bg1"/>
                </a:solidFill>
              </a:rPr>
              <a:t>refactoring</a:t>
            </a:r>
            <a:r>
              <a:rPr lang="es-PE" sz="3600" i="1" dirty="0" smtClean="0">
                <a:solidFill>
                  <a:schemeClr val="bg1"/>
                </a:solidFill>
              </a:rPr>
              <a:t>.</a:t>
            </a:r>
            <a:endParaRPr lang="es-PE" sz="3600"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050449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Desafío: Tic – Tac - Toe</a:t>
            </a:r>
            <a:endParaRPr lang="es-PE" dirty="0">
              <a:solidFill>
                <a:srgbClr val="C00000"/>
              </a:solidFill>
              <a:latin typeface="Arial" pitchFamily="34" charset="0"/>
              <a:cs typeface="Arial" pitchFamily="34" charset="0"/>
            </a:endParaRPr>
          </a:p>
        </p:txBody>
      </p:sp>
      <p:pic>
        <p:nvPicPr>
          <p:cNvPr id="1028" name="Picture 4" descr="http://www.heatonresearch.com/images/article/1604390093/1604390093c6f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633" y="1124744"/>
            <a:ext cx="6000750" cy="521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011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188640"/>
            <a:ext cx="8229600" cy="720080"/>
          </a:xfrm>
        </p:spPr>
        <p:txBody>
          <a:bodyPr/>
          <a:lstStyle/>
          <a:p>
            <a:r>
              <a:rPr lang="es-PE" dirty="0" smtClean="0">
                <a:solidFill>
                  <a:srgbClr val="C00000"/>
                </a:solidFill>
                <a:latin typeface="Arial" pitchFamily="34" charset="0"/>
                <a:cs typeface="Arial" pitchFamily="34" charset="0"/>
              </a:rPr>
              <a:t>TDD as </a:t>
            </a:r>
            <a:r>
              <a:rPr lang="es-PE" dirty="0" err="1" smtClean="0">
                <a:solidFill>
                  <a:srgbClr val="C00000"/>
                </a:solidFill>
                <a:latin typeface="Arial" pitchFamily="34" charset="0"/>
                <a:cs typeface="Arial" pitchFamily="34" charset="0"/>
              </a:rPr>
              <a:t>if</a:t>
            </a:r>
            <a:r>
              <a:rPr lang="es-PE" dirty="0" smtClean="0">
                <a:solidFill>
                  <a:srgbClr val="C00000"/>
                </a:solidFill>
                <a:latin typeface="Arial" pitchFamily="34" charset="0"/>
                <a:cs typeface="Arial" pitchFamily="34" charset="0"/>
              </a:rPr>
              <a:t> </a:t>
            </a:r>
            <a:r>
              <a:rPr lang="es-PE" dirty="0" err="1" smtClean="0">
                <a:solidFill>
                  <a:srgbClr val="C00000"/>
                </a:solidFill>
                <a:latin typeface="Arial" pitchFamily="34" charset="0"/>
                <a:cs typeface="Arial" pitchFamily="34" charset="0"/>
              </a:rPr>
              <a:t>you</a:t>
            </a:r>
            <a:r>
              <a:rPr lang="es-PE" dirty="0" smtClean="0">
                <a:solidFill>
                  <a:srgbClr val="C00000"/>
                </a:solidFill>
                <a:latin typeface="Arial" pitchFamily="34" charset="0"/>
                <a:cs typeface="Arial" pitchFamily="34" charset="0"/>
              </a:rPr>
              <a:t> </a:t>
            </a:r>
            <a:r>
              <a:rPr lang="es-PE" dirty="0" err="1" smtClean="0">
                <a:solidFill>
                  <a:srgbClr val="C00000"/>
                </a:solidFill>
                <a:latin typeface="Arial" pitchFamily="34" charset="0"/>
                <a:cs typeface="Arial" pitchFamily="34" charset="0"/>
              </a:rPr>
              <a:t>meant</a:t>
            </a:r>
            <a:r>
              <a:rPr lang="es-PE" dirty="0" smtClean="0">
                <a:solidFill>
                  <a:srgbClr val="C00000"/>
                </a:solidFill>
                <a:latin typeface="Arial" pitchFamily="34" charset="0"/>
                <a:cs typeface="Arial" pitchFamily="34" charset="0"/>
              </a:rPr>
              <a:t> </a:t>
            </a:r>
            <a:r>
              <a:rPr lang="es-PE" dirty="0" err="1" smtClean="0">
                <a:solidFill>
                  <a:srgbClr val="C00000"/>
                </a:solidFill>
                <a:latin typeface="Arial" pitchFamily="34" charset="0"/>
                <a:cs typeface="Arial" pitchFamily="34" charset="0"/>
              </a:rPr>
              <a:t>it</a:t>
            </a:r>
            <a:endParaRPr lang="es-PE" dirty="0">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241504" y="1196752"/>
            <a:ext cx="8666474" cy="5184576"/>
          </a:xfrm>
        </p:spPr>
        <p:txBody>
          <a:bodyPr/>
          <a:lstStyle/>
          <a:p>
            <a:pPr marL="357188" indent="-357188">
              <a:lnSpc>
                <a:spcPts val="4000"/>
              </a:lnSpc>
              <a:buSzPct val="100000"/>
              <a:buFont typeface="+mj-lt"/>
              <a:buAutoNum type="arabicParenR"/>
            </a:pPr>
            <a:r>
              <a:rPr lang="en-US" sz="2300" dirty="0" smtClean="0">
                <a:solidFill>
                  <a:schemeClr val="bg1"/>
                </a:solidFill>
                <a:cs typeface="Arial" pitchFamily="34" charset="0"/>
              </a:rPr>
              <a:t>Write</a:t>
            </a:r>
            <a:r>
              <a:rPr lang="es-PE" sz="2300" dirty="0" smtClean="0">
                <a:solidFill>
                  <a:schemeClr val="bg1"/>
                </a:solidFill>
                <a:cs typeface="Arial" pitchFamily="34" charset="0"/>
              </a:rPr>
              <a:t> </a:t>
            </a:r>
            <a:r>
              <a:rPr lang="es-PE" sz="2300" dirty="0" err="1" smtClean="0">
                <a:solidFill>
                  <a:schemeClr val="bg1"/>
                </a:solidFill>
                <a:cs typeface="Arial" pitchFamily="34" charset="0"/>
              </a:rPr>
              <a:t>exactly</a:t>
            </a:r>
            <a:r>
              <a:rPr lang="es-PE" sz="2300" dirty="0" smtClean="0">
                <a:solidFill>
                  <a:schemeClr val="bg1"/>
                </a:solidFill>
                <a:cs typeface="Arial" pitchFamily="34" charset="0"/>
              </a:rPr>
              <a:t> </a:t>
            </a:r>
            <a:r>
              <a:rPr lang="es-PE" sz="2300" b="1" dirty="0" err="1" smtClean="0">
                <a:solidFill>
                  <a:srgbClr val="C00000"/>
                </a:solidFill>
                <a:cs typeface="Arial" pitchFamily="34" charset="0"/>
              </a:rPr>
              <a:t>one</a:t>
            </a:r>
            <a:r>
              <a:rPr lang="es-PE" sz="2300" b="1" dirty="0" smtClean="0">
                <a:solidFill>
                  <a:srgbClr val="C00000"/>
                </a:solidFill>
                <a:cs typeface="Arial" pitchFamily="34" charset="0"/>
              </a:rPr>
              <a:t> </a:t>
            </a:r>
            <a:r>
              <a:rPr lang="es-PE" sz="2300" b="1" dirty="0" err="1" smtClean="0">
                <a:solidFill>
                  <a:srgbClr val="C00000"/>
                </a:solidFill>
                <a:cs typeface="Arial" pitchFamily="34" charset="0"/>
              </a:rPr>
              <a:t>failing</a:t>
            </a:r>
            <a:r>
              <a:rPr lang="es-PE" sz="2300" b="1" dirty="0" smtClean="0">
                <a:solidFill>
                  <a:srgbClr val="C00000"/>
                </a:solidFill>
                <a:cs typeface="Arial" pitchFamily="34" charset="0"/>
              </a:rPr>
              <a:t> test.</a:t>
            </a:r>
          </a:p>
          <a:p>
            <a:pPr marL="357188" indent="-357188">
              <a:lnSpc>
                <a:spcPts val="4000"/>
              </a:lnSpc>
              <a:buSzPct val="100000"/>
              <a:buFont typeface="+mj-lt"/>
              <a:buAutoNum type="arabicParenR"/>
            </a:pPr>
            <a:r>
              <a:rPr lang="es-PE" sz="2300" dirty="0" err="1" smtClean="0">
                <a:solidFill>
                  <a:schemeClr val="bg1"/>
                </a:solidFill>
                <a:cs typeface="Arial" pitchFamily="34" charset="0"/>
              </a:rPr>
              <a:t>Make</a:t>
            </a:r>
            <a:r>
              <a:rPr lang="es-PE" sz="2300" dirty="0" smtClean="0">
                <a:solidFill>
                  <a:schemeClr val="bg1"/>
                </a:solidFill>
                <a:cs typeface="Arial" pitchFamily="34" charset="0"/>
              </a:rPr>
              <a:t> </a:t>
            </a:r>
            <a:r>
              <a:rPr lang="es-PE" sz="2300" b="1" dirty="0" err="1" smtClean="0">
                <a:solidFill>
                  <a:srgbClr val="006600"/>
                </a:solidFill>
                <a:cs typeface="Arial" pitchFamily="34" charset="0"/>
              </a:rPr>
              <a:t>the</a:t>
            </a:r>
            <a:r>
              <a:rPr lang="es-PE" sz="2300" b="1" dirty="0" smtClean="0">
                <a:solidFill>
                  <a:srgbClr val="006600"/>
                </a:solidFill>
                <a:cs typeface="Arial" pitchFamily="34" charset="0"/>
              </a:rPr>
              <a:t> test </a:t>
            </a:r>
            <a:r>
              <a:rPr lang="es-PE" sz="2300" b="1" dirty="0" err="1" smtClean="0">
                <a:solidFill>
                  <a:srgbClr val="006600"/>
                </a:solidFill>
                <a:cs typeface="Arial" pitchFamily="34" charset="0"/>
              </a:rPr>
              <a:t>pass</a:t>
            </a:r>
            <a:r>
              <a:rPr lang="es-PE" sz="2300" b="1" dirty="0" smtClean="0">
                <a:solidFill>
                  <a:srgbClr val="006600"/>
                </a:solidFill>
                <a:cs typeface="Arial" pitchFamily="34" charset="0"/>
              </a:rPr>
              <a:t> </a:t>
            </a:r>
            <a:r>
              <a:rPr lang="es-PE" sz="2300" dirty="0" err="1" smtClean="0">
                <a:solidFill>
                  <a:schemeClr val="bg1"/>
                </a:solidFill>
                <a:cs typeface="Arial" pitchFamily="34" charset="0"/>
              </a:rPr>
              <a:t>by</a:t>
            </a:r>
            <a:r>
              <a:rPr lang="es-PE" sz="2300" dirty="0" smtClean="0">
                <a:solidFill>
                  <a:schemeClr val="bg1"/>
                </a:solidFill>
                <a:cs typeface="Arial" pitchFamily="34" charset="0"/>
              </a:rPr>
              <a:t> </a:t>
            </a:r>
            <a:r>
              <a:rPr lang="es-PE" sz="2300" dirty="0" err="1" smtClean="0">
                <a:solidFill>
                  <a:schemeClr val="bg1"/>
                </a:solidFill>
                <a:cs typeface="Arial" pitchFamily="34" charset="0"/>
              </a:rPr>
              <a:t>writing</a:t>
            </a:r>
            <a:r>
              <a:rPr lang="es-PE" sz="2300" dirty="0" smtClean="0">
                <a:solidFill>
                  <a:schemeClr val="bg1"/>
                </a:solidFill>
                <a:cs typeface="Arial" pitchFamily="34" charset="0"/>
              </a:rPr>
              <a:t> </a:t>
            </a:r>
            <a:r>
              <a:rPr lang="es-PE" sz="2300" dirty="0" err="1" smtClean="0">
                <a:solidFill>
                  <a:schemeClr val="bg1"/>
                </a:solidFill>
                <a:cs typeface="Arial" pitchFamily="34" charset="0"/>
              </a:rPr>
              <a:t>implementation</a:t>
            </a:r>
            <a:r>
              <a:rPr lang="es-PE" sz="2300" dirty="0" smtClean="0">
                <a:solidFill>
                  <a:schemeClr val="bg1"/>
                </a:solidFill>
                <a:cs typeface="Arial" pitchFamily="34" charset="0"/>
              </a:rPr>
              <a:t> </a:t>
            </a:r>
            <a:r>
              <a:rPr lang="es-PE" sz="2300" dirty="0" err="1" smtClean="0">
                <a:solidFill>
                  <a:schemeClr val="bg1"/>
                </a:solidFill>
                <a:cs typeface="Arial" pitchFamily="34" charset="0"/>
              </a:rPr>
              <a:t>code</a:t>
            </a:r>
            <a:r>
              <a:rPr lang="es-PE" sz="2300" dirty="0" smtClean="0">
                <a:solidFill>
                  <a:schemeClr val="bg1"/>
                </a:solidFill>
                <a:cs typeface="Arial" pitchFamily="34" charset="0"/>
              </a:rPr>
              <a:t> </a:t>
            </a:r>
            <a:r>
              <a:rPr lang="es-PE" sz="2300" b="1" i="1" dirty="0">
                <a:solidFill>
                  <a:srgbClr val="245794"/>
                </a:solidFill>
                <a:cs typeface="Arial" pitchFamily="34" charset="0"/>
              </a:rPr>
              <a:t>in </a:t>
            </a:r>
            <a:r>
              <a:rPr lang="es-PE" sz="2300" b="1" i="1" dirty="0" err="1">
                <a:solidFill>
                  <a:srgbClr val="245794"/>
                </a:solidFill>
                <a:cs typeface="Arial" pitchFamily="34" charset="0"/>
              </a:rPr>
              <a:t>the</a:t>
            </a:r>
            <a:r>
              <a:rPr lang="es-PE" sz="2300" b="1" i="1" dirty="0">
                <a:solidFill>
                  <a:srgbClr val="245794"/>
                </a:solidFill>
                <a:cs typeface="Arial" pitchFamily="34" charset="0"/>
              </a:rPr>
              <a:t> test </a:t>
            </a:r>
            <a:r>
              <a:rPr lang="es-PE" sz="2300" b="1" i="1" dirty="0" err="1" smtClean="0">
                <a:solidFill>
                  <a:srgbClr val="245794"/>
                </a:solidFill>
                <a:cs typeface="Arial" pitchFamily="34" charset="0"/>
              </a:rPr>
              <a:t>method</a:t>
            </a:r>
            <a:r>
              <a:rPr lang="es-PE" sz="2300" b="1" i="1" dirty="0" smtClean="0">
                <a:solidFill>
                  <a:srgbClr val="245794"/>
                </a:solidFill>
                <a:cs typeface="Arial" pitchFamily="34" charset="0"/>
              </a:rPr>
              <a:t>.</a:t>
            </a:r>
          </a:p>
          <a:p>
            <a:pPr marL="357188" indent="-357188">
              <a:lnSpc>
                <a:spcPts val="4000"/>
              </a:lnSpc>
              <a:buSzPct val="100000"/>
              <a:buFont typeface="+mj-lt"/>
              <a:buAutoNum type="arabicParenR"/>
            </a:pPr>
            <a:r>
              <a:rPr lang="es-PE" sz="2300" dirty="0" err="1" smtClean="0">
                <a:solidFill>
                  <a:schemeClr val="bg1"/>
                </a:solidFill>
                <a:cs typeface="Arial" pitchFamily="34" charset="0"/>
              </a:rPr>
              <a:t>Refactor</a:t>
            </a:r>
            <a:r>
              <a:rPr lang="es-PE" sz="2300" dirty="0" smtClean="0">
                <a:solidFill>
                  <a:schemeClr val="bg1"/>
                </a:solidFill>
                <a:cs typeface="Arial" pitchFamily="34" charset="0"/>
              </a:rPr>
              <a:t> </a:t>
            </a:r>
            <a:r>
              <a:rPr lang="es-PE" sz="2300" dirty="0" err="1" smtClean="0">
                <a:solidFill>
                  <a:schemeClr val="bg1"/>
                </a:solidFill>
                <a:cs typeface="Arial" pitchFamily="34" charset="0"/>
              </a:rPr>
              <a:t>to</a:t>
            </a:r>
            <a:r>
              <a:rPr lang="es-PE" sz="2300" dirty="0" smtClean="0">
                <a:solidFill>
                  <a:schemeClr val="bg1"/>
                </a:solidFill>
                <a:cs typeface="Arial" pitchFamily="34" charset="0"/>
              </a:rPr>
              <a:t> </a:t>
            </a:r>
            <a:r>
              <a:rPr lang="es-PE" sz="2300" b="1" dirty="0" err="1" smtClean="0">
                <a:solidFill>
                  <a:srgbClr val="F94C07"/>
                </a:solidFill>
                <a:cs typeface="Arial" pitchFamily="34" charset="0"/>
              </a:rPr>
              <a:t>remove</a:t>
            </a:r>
            <a:r>
              <a:rPr lang="es-PE" sz="2300" b="1" dirty="0" smtClean="0">
                <a:solidFill>
                  <a:srgbClr val="F94C07"/>
                </a:solidFill>
                <a:cs typeface="Arial" pitchFamily="34" charset="0"/>
              </a:rPr>
              <a:t> </a:t>
            </a:r>
            <a:r>
              <a:rPr lang="es-PE" sz="2300" b="1" dirty="0" err="1" smtClean="0">
                <a:solidFill>
                  <a:srgbClr val="F94C07"/>
                </a:solidFill>
                <a:cs typeface="Arial" pitchFamily="34" charset="0"/>
              </a:rPr>
              <a:t>duplication</a:t>
            </a:r>
            <a:r>
              <a:rPr lang="es-PE" sz="2300" b="1" dirty="0" smtClean="0">
                <a:solidFill>
                  <a:srgbClr val="F94C07"/>
                </a:solidFill>
                <a:cs typeface="Arial" pitchFamily="34" charset="0"/>
              </a:rPr>
              <a:t> </a:t>
            </a:r>
            <a:r>
              <a:rPr lang="es-PE" sz="2300" dirty="0" err="1" smtClean="0">
                <a:solidFill>
                  <a:schemeClr val="bg1"/>
                </a:solidFill>
                <a:cs typeface="Arial" pitchFamily="34" charset="0"/>
              </a:rPr>
              <a:t>or</a:t>
            </a:r>
            <a:r>
              <a:rPr lang="es-PE" sz="2300" dirty="0" smtClean="0">
                <a:solidFill>
                  <a:schemeClr val="bg1"/>
                </a:solidFill>
                <a:cs typeface="Arial" pitchFamily="34" charset="0"/>
              </a:rPr>
              <a:t> </a:t>
            </a:r>
            <a:r>
              <a:rPr lang="es-PE" sz="2300" dirty="0" err="1" smtClean="0">
                <a:solidFill>
                  <a:schemeClr val="bg1"/>
                </a:solidFill>
                <a:cs typeface="Arial" pitchFamily="34" charset="0"/>
              </a:rPr>
              <a:t>otherwise</a:t>
            </a:r>
            <a:r>
              <a:rPr lang="es-PE" sz="2300" dirty="0" smtClean="0">
                <a:solidFill>
                  <a:schemeClr val="bg1"/>
                </a:solidFill>
                <a:cs typeface="Arial" pitchFamily="34" charset="0"/>
              </a:rPr>
              <a:t> </a:t>
            </a:r>
            <a:r>
              <a:rPr lang="es-PE" sz="2300" dirty="0" err="1" smtClean="0">
                <a:solidFill>
                  <a:schemeClr val="bg1"/>
                </a:solidFill>
                <a:cs typeface="Arial" pitchFamily="34" charset="0"/>
              </a:rPr>
              <a:t>to</a:t>
            </a:r>
            <a:r>
              <a:rPr lang="es-PE" sz="2300" dirty="0" smtClean="0">
                <a:solidFill>
                  <a:schemeClr val="bg1"/>
                </a:solidFill>
                <a:cs typeface="Arial" pitchFamily="34" charset="0"/>
              </a:rPr>
              <a:t> </a:t>
            </a:r>
            <a:r>
              <a:rPr lang="es-PE" sz="2300" dirty="0" err="1" smtClean="0">
                <a:solidFill>
                  <a:schemeClr val="bg1"/>
                </a:solidFill>
                <a:cs typeface="Arial" pitchFamily="34" charset="0"/>
              </a:rPr>
              <a:t>improve</a:t>
            </a:r>
            <a:r>
              <a:rPr lang="es-PE" sz="2300" dirty="0" smtClean="0">
                <a:solidFill>
                  <a:schemeClr val="bg1"/>
                </a:solidFill>
                <a:cs typeface="Arial" pitchFamily="34" charset="0"/>
              </a:rPr>
              <a:t> </a:t>
            </a:r>
            <a:r>
              <a:rPr lang="es-PE" sz="2300" dirty="0" err="1" smtClean="0">
                <a:solidFill>
                  <a:schemeClr val="bg1"/>
                </a:solidFill>
                <a:cs typeface="Arial" pitchFamily="34" charset="0"/>
              </a:rPr>
              <a:t>the</a:t>
            </a:r>
            <a:r>
              <a:rPr lang="es-PE" sz="2300" dirty="0" smtClean="0">
                <a:solidFill>
                  <a:schemeClr val="bg1"/>
                </a:solidFill>
                <a:cs typeface="Arial" pitchFamily="34" charset="0"/>
              </a:rPr>
              <a:t> </a:t>
            </a:r>
            <a:r>
              <a:rPr lang="es-PE" sz="2300" dirty="0" err="1" smtClean="0">
                <a:solidFill>
                  <a:schemeClr val="bg1"/>
                </a:solidFill>
                <a:cs typeface="Arial" pitchFamily="34" charset="0"/>
              </a:rPr>
              <a:t>design</a:t>
            </a:r>
            <a:r>
              <a:rPr lang="es-PE" sz="2300" dirty="0" smtClean="0">
                <a:solidFill>
                  <a:schemeClr val="bg1"/>
                </a:solidFill>
                <a:cs typeface="Arial" pitchFamily="34" charset="0"/>
              </a:rPr>
              <a:t>. Be </a:t>
            </a:r>
            <a:r>
              <a:rPr lang="es-PE" sz="2300" dirty="0" err="1" smtClean="0">
                <a:solidFill>
                  <a:schemeClr val="bg1"/>
                </a:solidFill>
                <a:cs typeface="Arial" pitchFamily="34" charset="0"/>
              </a:rPr>
              <a:t>strict</a:t>
            </a:r>
            <a:r>
              <a:rPr lang="es-PE" sz="2300" dirty="0" smtClean="0">
                <a:solidFill>
                  <a:schemeClr val="bg1"/>
                </a:solidFill>
                <a:cs typeface="Arial" pitchFamily="34" charset="0"/>
              </a:rPr>
              <a:t> </a:t>
            </a:r>
            <a:r>
              <a:rPr lang="es-PE" sz="2300" dirty="0" err="1" smtClean="0">
                <a:solidFill>
                  <a:schemeClr val="bg1"/>
                </a:solidFill>
                <a:cs typeface="Arial" pitchFamily="34" charset="0"/>
              </a:rPr>
              <a:t>about</a:t>
            </a:r>
            <a:r>
              <a:rPr lang="es-PE" sz="2300" dirty="0" smtClean="0">
                <a:solidFill>
                  <a:schemeClr val="bg1"/>
                </a:solidFill>
                <a:cs typeface="Arial" pitchFamily="34" charset="0"/>
              </a:rPr>
              <a:t> </a:t>
            </a:r>
            <a:r>
              <a:rPr lang="es-PE" sz="2300" dirty="0" err="1" smtClean="0">
                <a:solidFill>
                  <a:schemeClr val="bg1"/>
                </a:solidFill>
                <a:cs typeface="Arial" pitchFamily="34" charset="0"/>
              </a:rPr>
              <a:t>using</a:t>
            </a:r>
            <a:r>
              <a:rPr lang="es-PE" sz="2300" dirty="0" smtClean="0">
                <a:solidFill>
                  <a:schemeClr val="bg1"/>
                </a:solidFill>
                <a:cs typeface="Arial" pitchFamily="34" charset="0"/>
              </a:rPr>
              <a:t> </a:t>
            </a:r>
            <a:r>
              <a:rPr lang="es-PE" sz="2300" dirty="0" err="1" smtClean="0">
                <a:solidFill>
                  <a:schemeClr val="bg1"/>
                </a:solidFill>
                <a:cs typeface="Arial" pitchFamily="34" charset="0"/>
              </a:rPr>
              <a:t>these</a:t>
            </a:r>
            <a:r>
              <a:rPr lang="es-PE" sz="2300" dirty="0" smtClean="0">
                <a:solidFill>
                  <a:schemeClr val="bg1"/>
                </a:solidFill>
                <a:cs typeface="Arial" pitchFamily="34" charset="0"/>
              </a:rPr>
              <a:t> </a:t>
            </a:r>
            <a:r>
              <a:rPr lang="es-PE" sz="2300" dirty="0" err="1" smtClean="0">
                <a:solidFill>
                  <a:schemeClr val="bg1"/>
                </a:solidFill>
                <a:cs typeface="Arial" pitchFamily="34" charset="0"/>
              </a:rPr>
              <a:t>moves</a:t>
            </a:r>
            <a:r>
              <a:rPr lang="es-PE" sz="2300" dirty="0" smtClean="0">
                <a:solidFill>
                  <a:schemeClr val="bg1"/>
                </a:solidFill>
                <a:cs typeface="Arial" pitchFamily="34" charset="0"/>
              </a:rPr>
              <a:t>:</a:t>
            </a:r>
          </a:p>
          <a:p>
            <a:pPr marL="712788" lvl="1" indent="-355600">
              <a:lnSpc>
                <a:spcPts val="4000"/>
              </a:lnSpc>
              <a:buSzPct val="100000"/>
              <a:buFont typeface="+mj-lt"/>
              <a:buAutoNum type="alphaLcParenR"/>
            </a:pPr>
            <a:r>
              <a:rPr lang="es-PE" sz="2200" dirty="0" err="1">
                <a:solidFill>
                  <a:schemeClr val="bg1"/>
                </a:solidFill>
                <a:cs typeface="Arial" pitchFamily="34" charset="0"/>
              </a:rPr>
              <a:t>Extract</a:t>
            </a:r>
            <a:r>
              <a:rPr lang="es-PE" sz="2200" dirty="0">
                <a:solidFill>
                  <a:schemeClr val="bg1"/>
                </a:solidFill>
                <a:cs typeface="Arial" pitchFamily="34" charset="0"/>
              </a:rPr>
              <a:t> </a:t>
            </a:r>
            <a:r>
              <a:rPr lang="es-PE" sz="2200" dirty="0" err="1">
                <a:solidFill>
                  <a:schemeClr val="bg1"/>
                </a:solidFill>
                <a:cs typeface="Arial" pitchFamily="34" charset="0"/>
              </a:rPr>
              <a:t>the</a:t>
            </a:r>
            <a:r>
              <a:rPr lang="es-PE" sz="2200" dirty="0">
                <a:solidFill>
                  <a:schemeClr val="bg1"/>
                </a:solidFill>
                <a:cs typeface="Arial" pitchFamily="34" charset="0"/>
              </a:rPr>
              <a:t> </a:t>
            </a:r>
            <a:r>
              <a:rPr lang="es-PE" sz="2200" dirty="0" err="1">
                <a:solidFill>
                  <a:schemeClr val="bg1"/>
                </a:solidFill>
                <a:cs typeface="Arial" pitchFamily="34" charset="0"/>
              </a:rPr>
              <a:t>implementation</a:t>
            </a:r>
            <a:r>
              <a:rPr lang="es-PE" sz="2200" dirty="0">
                <a:solidFill>
                  <a:schemeClr val="bg1"/>
                </a:solidFill>
                <a:cs typeface="Arial" pitchFamily="34" charset="0"/>
              </a:rPr>
              <a:t> in a new </a:t>
            </a:r>
            <a:r>
              <a:rPr lang="es-PE" sz="2200" dirty="0" err="1">
                <a:solidFill>
                  <a:schemeClr val="bg1"/>
                </a:solidFill>
                <a:cs typeface="Arial" pitchFamily="34" charset="0"/>
              </a:rPr>
              <a:t>method</a:t>
            </a:r>
            <a:r>
              <a:rPr lang="es-PE" sz="2200" dirty="0">
                <a:solidFill>
                  <a:schemeClr val="bg1"/>
                </a:solidFill>
                <a:cs typeface="Arial" pitchFamily="34" charset="0"/>
              </a:rPr>
              <a:t> </a:t>
            </a:r>
            <a:r>
              <a:rPr lang="es-PE" sz="2300" b="1" i="1" dirty="0">
                <a:solidFill>
                  <a:srgbClr val="245794"/>
                </a:solidFill>
                <a:cs typeface="Arial" pitchFamily="34" charset="0"/>
              </a:rPr>
              <a:t>in </a:t>
            </a:r>
            <a:r>
              <a:rPr lang="es-PE" sz="2300" b="1" i="1" dirty="0" err="1">
                <a:solidFill>
                  <a:srgbClr val="245794"/>
                </a:solidFill>
                <a:cs typeface="Arial" pitchFamily="34" charset="0"/>
              </a:rPr>
              <a:t>the</a:t>
            </a:r>
            <a:r>
              <a:rPr lang="es-PE" sz="2300" b="1" i="1" dirty="0">
                <a:solidFill>
                  <a:srgbClr val="245794"/>
                </a:solidFill>
                <a:cs typeface="Arial" pitchFamily="34" charset="0"/>
              </a:rPr>
              <a:t> test </a:t>
            </a:r>
            <a:r>
              <a:rPr lang="es-PE" sz="2300" b="1" i="1" dirty="0" err="1">
                <a:solidFill>
                  <a:srgbClr val="245794"/>
                </a:solidFill>
                <a:cs typeface="Arial" pitchFamily="34" charset="0"/>
              </a:rPr>
              <a:t>class</a:t>
            </a:r>
            <a:r>
              <a:rPr lang="es-PE" sz="2300" b="1" i="1" dirty="0">
                <a:solidFill>
                  <a:srgbClr val="245794"/>
                </a:solidFill>
                <a:cs typeface="Arial" pitchFamily="34" charset="0"/>
              </a:rPr>
              <a:t>.</a:t>
            </a:r>
          </a:p>
          <a:p>
            <a:pPr marL="712788" lvl="1" indent="-355600">
              <a:lnSpc>
                <a:spcPts val="4000"/>
              </a:lnSpc>
              <a:buSzPct val="100000"/>
              <a:buFont typeface="+mj-lt"/>
              <a:buAutoNum type="alphaLcParenR"/>
            </a:pPr>
            <a:r>
              <a:rPr lang="es-PE" sz="2200" dirty="0" err="1" smtClean="0">
                <a:solidFill>
                  <a:schemeClr val="bg1"/>
                </a:solidFill>
                <a:cs typeface="Arial" pitchFamily="34" charset="0"/>
              </a:rPr>
              <a:t>Move</a:t>
            </a:r>
            <a:r>
              <a:rPr lang="es-PE" sz="2200" dirty="0" smtClean="0">
                <a:solidFill>
                  <a:schemeClr val="bg1"/>
                </a:solidFill>
                <a:cs typeface="Arial" pitchFamily="34" charset="0"/>
              </a:rPr>
              <a:t> </a:t>
            </a:r>
            <a:r>
              <a:rPr lang="es-PE" sz="2200" dirty="0" err="1" smtClean="0">
                <a:solidFill>
                  <a:schemeClr val="bg1"/>
                </a:solidFill>
                <a:cs typeface="Arial" pitchFamily="34" charset="0"/>
              </a:rPr>
              <a:t>the</a:t>
            </a:r>
            <a:r>
              <a:rPr lang="es-PE" sz="2200" dirty="0" smtClean="0">
                <a:solidFill>
                  <a:schemeClr val="bg1"/>
                </a:solidFill>
                <a:cs typeface="Arial" pitchFamily="34" charset="0"/>
              </a:rPr>
              <a:t> </a:t>
            </a:r>
            <a:r>
              <a:rPr lang="es-PE" sz="2200" dirty="0" err="1" smtClean="0">
                <a:solidFill>
                  <a:schemeClr val="bg1"/>
                </a:solidFill>
                <a:cs typeface="Arial" pitchFamily="34" charset="0"/>
              </a:rPr>
              <a:t>implementation</a:t>
            </a:r>
            <a:r>
              <a:rPr lang="es-PE" sz="2200" dirty="0" smtClean="0">
                <a:solidFill>
                  <a:schemeClr val="bg1"/>
                </a:solidFill>
                <a:cs typeface="Arial" pitchFamily="34" charset="0"/>
              </a:rPr>
              <a:t> </a:t>
            </a:r>
            <a:r>
              <a:rPr lang="es-PE" sz="2200" dirty="0" err="1" smtClean="0">
                <a:solidFill>
                  <a:schemeClr val="bg1"/>
                </a:solidFill>
                <a:cs typeface="Arial" pitchFamily="34" charset="0"/>
              </a:rPr>
              <a:t>into</a:t>
            </a:r>
            <a:r>
              <a:rPr lang="es-PE" sz="2200" dirty="0" smtClean="0">
                <a:solidFill>
                  <a:schemeClr val="bg1"/>
                </a:solidFill>
                <a:cs typeface="Arial" pitchFamily="34" charset="0"/>
              </a:rPr>
              <a:t> </a:t>
            </a:r>
            <a:r>
              <a:rPr lang="es-PE" sz="2200" dirty="0" err="1" smtClean="0">
                <a:solidFill>
                  <a:schemeClr val="bg1"/>
                </a:solidFill>
                <a:cs typeface="Arial" pitchFamily="34" charset="0"/>
              </a:rPr>
              <a:t>an</a:t>
            </a:r>
            <a:r>
              <a:rPr lang="es-PE" sz="2200" dirty="0" smtClean="0">
                <a:solidFill>
                  <a:schemeClr val="bg1"/>
                </a:solidFill>
                <a:cs typeface="Arial" pitchFamily="34" charset="0"/>
              </a:rPr>
              <a:t> </a:t>
            </a:r>
            <a:r>
              <a:rPr lang="es-PE" sz="2200" dirty="0" err="1" smtClean="0">
                <a:solidFill>
                  <a:schemeClr val="bg1"/>
                </a:solidFill>
                <a:cs typeface="Arial" pitchFamily="34" charset="0"/>
              </a:rPr>
              <a:t>existing</a:t>
            </a:r>
            <a:r>
              <a:rPr lang="es-PE" sz="2200" dirty="0" smtClean="0">
                <a:solidFill>
                  <a:schemeClr val="bg1"/>
                </a:solidFill>
                <a:cs typeface="Arial" pitchFamily="34" charset="0"/>
              </a:rPr>
              <a:t> </a:t>
            </a:r>
            <a:r>
              <a:rPr lang="es-PE" sz="2200" dirty="0" err="1" smtClean="0">
                <a:solidFill>
                  <a:schemeClr val="bg1"/>
                </a:solidFill>
                <a:cs typeface="Arial" pitchFamily="34" charset="0"/>
              </a:rPr>
              <a:t>method</a:t>
            </a:r>
            <a:r>
              <a:rPr lang="es-PE" sz="2200" dirty="0" smtClean="0">
                <a:solidFill>
                  <a:schemeClr val="bg1"/>
                </a:solidFill>
                <a:cs typeface="Arial" pitchFamily="34" charset="0"/>
              </a:rPr>
              <a:t> </a:t>
            </a:r>
            <a:r>
              <a:rPr lang="es-PE" sz="2300" b="1" i="1" dirty="0">
                <a:solidFill>
                  <a:srgbClr val="245794"/>
                </a:solidFill>
                <a:cs typeface="Arial" pitchFamily="34" charset="0"/>
              </a:rPr>
              <a:t>in </a:t>
            </a:r>
            <a:r>
              <a:rPr lang="es-PE" sz="2300" b="1" i="1" dirty="0" err="1">
                <a:solidFill>
                  <a:srgbClr val="245794"/>
                </a:solidFill>
                <a:cs typeface="Arial" pitchFamily="34" charset="0"/>
              </a:rPr>
              <a:t>the</a:t>
            </a:r>
            <a:r>
              <a:rPr lang="es-PE" sz="2300" b="1" i="1" dirty="0">
                <a:solidFill>
                  <a:srgbClr val="245794"/>
                </a:solidFill>
                <a:cs typeface="Arial" pitchFamily="34" charset="0"/>
              </a:rPr>
              <a:t> test </a:t>
            </a:r>
            <a:r>
              <a:rPr lang="es-PE" sz="2300" b="1" i="1" dirty="0" err="1">
                <a:solidFill>
                  <a:srgbClr val="245794"/>
                </a:solidFill>
                <a:cs typeface="Arial" pitchFamily="34" charset="0"/>
              </a:rPr>
              <a:t>class</a:t>
            </a:r>
            <a:r>
              <a:rPr lang="es-PE" sz="2300" b="1" i="1" dirty="0">
                <a:solidFill>
                  <a:srgbClr val="245794"/>
                </a:solidFill>
                <a:cs typeface="Arial" pitchFamily="34" charset="0"/>
              </a:rPr>
              <a:t>.</a:t>
            </a:r>
            <a:endParaRPr lang="es-PE" sz="2300" b="1" i="1" dirty="0">
              <a:solidFill>
                <a:srgbClr val="245794"/>
              </a:solidFill>
              <a:cs typeface="Arial" pitchFamily="34" charset="0"/>
            </a:endParaRPr>
          </a:p>
          <a:p>
            <a:pPr marL="357188" indent="-357188">
              <a:lnSpc>
                <a:spcPts val="4000"/>
              </a:lnSpc>
              <a:buSzPct val="100000"/>
              <a:buFont typeface="+mj-lt"/>
              <a:buAutoNum type="arabicParenR"/>
            </a:pPr>
            <a:r>
              <a:rPr lang="es-PE" sz="2300" dirty="0" err="1" smtClean="0">
                <a:solidFill>
                  <a:schemeClr val="bg1"/>
                </a:solidFill>
                <a:cs typeface="Arial" pitchFamily="34" charset="0"/>
              </a:rPr>
              <a:t>When</a:t>
            </a:r>
            <a:r>
              <a:rPr lang="es-PE" sz="2300" dirty="0" smtClean="0">
                <a:solidFill>
                  <a:schemeClr val="bg1"/>
                </a:solidFill>
                <a:cs typeface="Arial" pitchFamily="34" charset="0"/>
              </a:rPr>
              <a:t> more </a:t>
            </a:r>
            <a:r>
              <a:rPr lang="es-PE" sz="2300" dirty="0" err="1" smtClean="0">
                <a:solidFill>
                  <a:schemeClr val="bg1"/>
                </a:solidFill>
                <a:cs typeface="Arial" pitchFamily="34" charset="0"/>
              </a:rPr>
              <a:t>methods</a:t>
            </a:r>
            <a:r>
              <a:rPr lang="es-PE" sz="2300" dirty="0" smtClean="0">
                <a:solidFill>
                  <a:schemeClr val="bg1"/>
                </a:solidFill>
                <a:cs typeface="Arial" pitchFamily="34" charset="0"/>
              </a:rPr>
              <a:t> </a:t>
            </a:r>
            <a:r>
              <a:rPr lang="es-PE" sz="2300" dirty="0" err="1" smtClean="0">
                <a:solidFill>
                  <a:schemeClr val="bg1"/>
                </a:solidFill>
                <a:cs typeface="Arial" pitchFamily="34" charset="0"/>
              </a:rPr>
              <a:t>belong</a:t>
            </a:r>
            <a:r>
              <a:rPr lang="es-PE" sz="2300" dirty="0" smtClean="0">
                <a:solidFill>
                  <a:schemeClr val="bg1"/>
                </a:solidFill>
                <a:cs typeface="Arial" pitchFamily="34" charset="0"/>
              </a:rPr>
              <a:t> </a:t>
            </a:r>
            <a:r>
              <a:rPr lang="es-PE" sz="2300" dirty="0" err="1" smtClean="0">
                <a:solidFill>
                  <a:schemeClr val="bg1"/>
                </a:solidFill>
                <a:cs typeface="Arial" pitchFamily="34" charset="0"/>
              </a:rPr>
              <a:t>together</a:t>
            </a:r>
            <a:r>
              <a:rPr lang="es-PE" sz="2300" dirty="0" smtClean="0">
                <a:solidFill>
                  <a:schemeClr val="bg1"/>
                </a:solidFill>
                <a:cs typeface="Arial" pitchFamily="34" charset="0"/>
              </a:rPr>
              <a:t> </a:t>
            </a:r>
            <a:r>
              <a:rPr lang="es-PE" sz="2300" dirty="0" err="1" smtClean="0">
                <a:solidFill>
                  <a:schemeClr val="bg1"/>
                </a:solidFill>
                <a:cs typeface="Arial" pitchFamily="34" charset="0"/>
              </a:rPr>
              <a:t>extract</a:t>
            </a:r>
            <a:r>
              <a:rPr lang="es-PE" sz="2300" dirty="0" smtClean="0">
                <a:solidFill>
                  <a:schemeClr val="bg1"/>
                </a:solidFill>
                <a:cs typeface="Arial" pitchFamily="34" charset="0"/>
              </a:rPr>
              <a:t> </a:t>
            </a:r>
            <a:r>
              <a:rPr lang="es-PE" sz="2300" dirty="0" err="1" smtClean="0">
                <a:solidFill>
                  <a:schemeClr val="bg1"/>
                </a:solidFill>
                <a:cs typeface="Arial" pitchFamily="34" charset="0"/>
              </a:rPr>
              <a:t>them</a:t>
            </a:r>
            <a:r>
              <a:rPr lang="es-PE" sz="2300" dirty="0" smtClean="0">
                <a:solidFill>
                  <a:schemeClr val="bg1"/>
                </a:solidFill>
                <a:cs typeface="Arial" pitchFamily="34" charset="0"/>
              </a:rPr>
              <a:t> </a:t>
            </a:r>
            <a:r>
              <a:rPr lang="es-PE" sz="2300" dirty="0" err="1" smtClean="0">
                <a:solidFill>
                  <a:schemeClr val="bg1"/>
                </a:solidFill>
                <a:cs typeface="Arial" pitchFamily="34" charset="0"/>
              </a:rPr>
              <a:t>into</a:t>
            </a:r>
            <a:r>
              <a:rPr lang="es-PE" sz="2300" dirty="0" smtClean="0">
                <a:solidFill>
                  <a:schemeClr val="bg1"/>
                </a:solidFill>
                <a:cs typeface="Arial" pitchFamily="34" charset="0"/>
              </a:rPr>
              <a:t> a new </a:t>
            </a:r>
            <a:r>
              <a:rPr lang="es-PE" sz="2300" dirty="0" err="1" smtClean="0">
                <a:solidFill>
                  <a:schemeClr val="bg1"/>
                </a:solidFill>
                <a:cs typeface="Arial" pitchFamily="34" charset="0"/>
              </a:rPr>
              <a:t>class</a:t>
            </a:r>
            <a:r>
              <a:rPr lang="es-PE" sz="2300" dirty="0" smtClean="0">
                <a:solidFill>
                  <a:schemeClr val="bg1"/>
                </a:solidFill>
                <a:cs typeface="Arial" pitchFamily="34" charset="0"/>
              </a:rPr>
              <a:t>.</a:t>
            </a:r>
          </a:p>
          <a:p>
            <a:pPr marL="357188" indent="-357188">
              <a:lnSpc>
                <a:spcPts val="4000"/>
              </a:lnSpc>
              <a:buSzPct val="100000"/>
              <a:buFont typeface="+mj-lt"/>
              <a:buAutoNum type="arabicParenR"/>
            </a:pPr>
            <a:r>
              <a:rPr lang="es-PE" sz="2300" dirty="0" err="1" smtClean="0">
                <a:solidFill>
                  <a:schemeClr val="bg1"/>
                </a:solidFill>
                <a:cs typeface="Arial" pitchFamily="34" charset="0"/>
              </a:rPr>
              <a:t>Repeat</a:t>
            </a:r>
            <a:r>
              <a:rPr lang="es-PE" sz="2300" dirty="0" smtClean="0">
                <a:solidFill>
                  <a:schemeClr val="bg1"/>
                </a:solidFill>
                <a:cs typeface="Arial" pitchFamily="34" charset="0"/>
              </a:rPr>
              <a:t> </a:t>
            </a:r>
            <a:r>
              <a:rPr lang="es-PE" sz="2300" dirty="0" err="1" smtClean="0">
                <a:solidFill>
                  <a:schemeClr val="bg1"/>
                </a:solidFill>
                <a:cs typeface="Arial" pitchFamily="34" charset="0"/>
              </a:rPr>
              <a:t>the</a:t>
            </a:r>
            <a:r>
              <a:rPr lang="es-PE" sz="2300" dirty="0" smtClean="0">
                <a:solidFill>
                  <a:schemeClr val="bg1"/>
                </a:solidFill>
                <a:cs typeface="Arial" pitchFamily="34" charset="0"/>
              </a:rPr>
              <a:t> </a:t>
            </a:r>
            <a:r>
              <a:rPr lang="es-PE" sz="2300" dirty="0" err="1" smtClean="0">
                <a:solidFill>
                  <a:schemeClr val="bg1"/>
                </a:solidFill>
                <a:cs typeface="Arial" pitchFamily="34" charset="0"/>
              </a:rPr>
              <a:t>process</a:t>
            </a:r>
            <a:r>
              <a:rPr lang="es-PE" sz="2300" dirty="0" smtClean="0">
                <a:solidFill>
                  <a:schemeClr val="bg1"/>
                </a:solidFill>
                <a:cs typeface="Arial" pitchFamily="34" charset="0"/>
              </a:rPr>
              <a:t>.</a:t>
            </a:r>
          </a:p>
        </p:txBody>
      </p:sp>
    </p:spTree>
    <p:extLst>
      <p:ext uri="{BB962C8B-B14F-4D97-AF65-F5344CB8AC3E}">
        <p14:creationId xmlns:p14="http://schemas.microsoft.com/office/powerpoint/2010/main" val="2401152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Requerimientos</a:t>
            </a:r>
            <a:endParaRPr lang="es-PE" dirty="0">
              <a:solidFill>
                <a:srgbClr val="C00000"/>
              </a:solidFill>
              <a:latin typeface="Arial" pitchFamily="34" charset="0"/>
              <a:cs typeface="Arial" pitchFamily="34" charset="0"/>
            </a:endParaRPr>
          </a:p>
        </p:txBody>
      </p:sp>
      <p:sp>
        <p:nvSpPr>
          <p:cNvPr id="5" name="2 Marcador de contenido"/>
          <p:cNvSpPr>
            <a:spLocks noGrp="1"/>
          </p:cNvSpPr>
          <p:nvPr>
            <p:ph idx="1"/>
          </p:nvPr>
        </p:nvSpPr>
        <p:spPr>
          <a:xfrm>
            <a:off x="467544" y="1124744"/>
            <a:ext cx="8265422" cy="4824536"/>
          </a:xfrm>
        </p:spPr>
        <p:txBody>
          <a:bodyPr/>
          <a:lstStyle/>
          <a:p>
            <a:pPr>
              <a:lnSpc>
                <a:spcPct val="150000"/>
              </a:lnSpc>
            </a:pPr>
            <a:r>
              <a:rPr lang="en-US" sz="2500" dirty="0" smtClean="0">
                <a:solidFill>
                  <a:schemeClr val="bg1"/>
                </a:solidFill>
              </a:rPr>
              <a:t>A </a:t>
            </a:r>
            <a:r>
              <a:rPr lang="en-US" sz="2500" dirty="0">
                <a:solidFill>
                  <a:schemeClr val="bg1"/>
                </a:solidFill>
              </a:rPr>
              <a:t>game is over when all fields are </a:t>
            </a:r>
            <a:r>
              <a:rPr lang="en-US" sz="2500" dirty="0" smtClean="0">
                <a:solidFill>
                  <a:schemeClr val="bg1"/>
                </a:solidFill>
              </a:rPr>
              <a:t>taken.</a:t>
            </a:r>
            <a:endParaRPr lang="en-US" sz="2500" dirty="0">
              <a:solidFill>
                <a:schemeClr val="bg1"/>
              </a:solidFill>
            </a:endParaRPr>
          </a:p>
          <a:p>
            <a:pPr>
              <a:lnSpc>
                <a:spcPct val="150000"/>
              </a:lnSpc>
            </a:pPr>
            <a:r>
              <a:rPr lang="en-US" sz="2500" dirty="0">
                <a:solidFill>
                  <a:schemeClr val="bg1"/>
                </a:solidFill>
              </a:rPr>
              <a:t>A</a:t>
            </a:r>
            <a:r>
              <a:rPr lang="en-US" sz="2500" dirty="0" smtClean="0">
                <a:solidFill>
                  <a:schemeClr val="bg1"/>
                </a:solidFill>
              </a:rPr>
              <a:t> </a:t>
            </a:r>
            <a:r>
              <a:rPr lang="en-US" sz="2500" dirty="0">
                <a:solidFill>
                  <a:schemeClr val="bg1"/>
                </a:solidFill>
              </a:rPr>
              <a:t>game is over when all fields in a column are taken by a </a:t>
            </a:r>
            <a:r>
              <a:rPr lang="en-US" sz="2500" dirty="0" smtClean="0">
                <a:solidFill>
                  <a:schemeClr val="bg1"/>
                </a:solidFill>
              </a:rPr>
              <a:t>player.</a:t>
            </a:r>
            <a:endParaRPr lang="en-US" sz="2500" dirty="0">
              <a:solidFill>
                <a:schemeClr val="bg1"/>
              </a:solidFill>
            </a:endParaRPr>
          </a:p>
          <a:p>
            <a:pPr>
              <a:lnSpc>
                <a:spcPct val="150000"/>
              </a:lnSpc>
            </a:pPr>
            <a:r>
              <a:rPr lang="en-US" sz="2500" dirty="0">
                <a:solidFill>
                  <a:schemeClr val="bg1"/>
                </a:solidFill>
              </a:rPr>
              <a:t>A</a:t>
            </a:r>
            <a:r>
              <a:rPr lang="en-US" sz="2500" dirty="0" smtClean="0">
                <a:solidFill>
                  <a:schemeClr val="bg1"/>
                </a:solidFill>
              </a:rPr>
              <a:t> </a:t>
            </a:r>
            <a:r>
              <a:rPr lang="en-US" sz="2500" dirty="0">
                <a:solidFill>
                  <a:schemeClr val="bg1"/>
                </a:solidFill>
              </a:rPr>
              <a:t>game is over when all fields in a row are taken by a </a:t>
            </a:r>
            <a:r>
              <a:rPr lang="en-US" sz="2500" dirty="0" smtClean="0">
                <a:solidFill>
                  <a:schemeClr val="bg1"/>
                </a:solidFill>
              </a:rPr>
              <a:t>player.</a:t>
            </a:r>
            <a:endParaRPr lang="en-US" sz="2500" dirty="0">
              <a:solidFill>
                <a:schemeClr val="bg1"/>
              </a:solidFill>
            </a:endParaRPr>
          </a:p>
          <a:p>
            <a:pPr>
              <a:lnSpc>
                <a:spcPct val="150000"/>
              </a:lnSpc>
            </a:pPr>
            <a:r>
              <a:rPr lang="en-US" sz="2500" dirty="0">
                <a:solidFill>
                  <a:schemeClr val="bg1"/>
                </a:solidFill>
              </a:rPr>
              <a:t>A</a:t>
            </a:r>
            <a:r>
              <a:rPr lang="en-US" sz="2500" dirty="0" smtClean="0">
                <a:solidFill>
                  <a:schemeClr val="bg1"/>
                </a:solidFill>
              </a:rPr>
              <a:t> </a:t>
            </a:r>
            <a:r>
              <a:rPr lang="en-US" sz="2500" dirty="0">
                <a:solidFill>
                  <a:schemeClr val="bg1"/>
                </a:solidFill>
              </a:rPr>
              <a:t>game is over when all fields in a diagonal are taken by a </a:t>
            </a:r>
            <a:r>
              <a:rPr lang="en-US" sz="2500" dirty="0" smtClean="0">
                <a:solidFill>
                  <a:schemeClr val="bg1"/>
                </a:solidFill>
              </a:rPr>
              <a:t>player.</a:t>
            </a:r>
            <a:endParaRPr lang="en-US" sz="2500" dirty="0">
              <a:solidFill>
                <a:schemeClr val="bg1"/>
              </a:solidFill>
            </a:endParaRPr>
          </a:p>
          <a:p>
            <a:pPr>
              <a:lnSpc>
                <a:spcPct val="150000"/>
              </a:lnSpc>
            </a:pPr>
            <a:r>
              <a:rPr lang="en-US" sz="2500" dirty="0">
                <a:solidFill>
                  <a:schemeClr val="bg1"/>
                </a:solidFill>
              </a:rPr>
              <a:t>A</a:t>
            </a:r>
            <a:r>
              <a:rPr lang="en-US" sz="2500" dirty="0" smtClean="0">
                <a:solidFill>
                  <a:schemeClr val="bg1"/>
                </a:solidFill>
              </a:rPr>
              <a:t> </a:t>
            </a:r>
            <a:r>
              <a:rPr lang="en-US" sz="2500" dirty="0">
                <a:solidFill>
                  <a:schemeClr val="bg1"/>
                </a:solidFill>
              </a:rPr>
              <a:t>player can take a field if not already </a:t>
            </a:r>
            <a:r>
              <a:rPr lang="en-US" sz="2500" dirty="0" smtClean="0">
                <a:solidFill>
                  <a:schemeClr val="bg1"/>
                </a:solidFill>
              </a:rPr>
              <a:t>taken.</a:t>
            </a:r>
            <a:endParaRPr lang="en-US" sz="2500" dirty="0">
              <a:solidFill>
                <a:schemeClr val="bg1"/>
              </a:solidFill>
            </a:endParaRPr>
          </a:p>
          <a:p>
            <a:pPr>
              <a:lnSpc>
                <a:spcPct val="150000"/>
              </a:lnSpc>
            </a:pPr>
            <a:r>
              <a:rPr lang="en-US" sz="2500" dirty="0">
                <a:solidFill>
                  <a:schemeClr val="bg1"/>
                </a:solidFill>
              </a:rPr>
              <a:t>P</a:t>
            </a:r>
            <a:r>
              <a:rPr lang="en-US" sz="2500" dirty="0" smtClean="0">
                <a:solidFill>
                  <a:schemeClr val="bg1"/>
                </a:solidFill>
              </a:rPr>
              <a:t>layers </a:t>
            </a:r>
            <a:r>
              <a:rPr lang="en-US" sz="2500" dirty="0">
                <a:solidFill>
                  <a:schemeClr val="bg1"/>
                </a:solidFill>
              </a:rPr>
              <a:t>take turns taking fields until the game is </a:t>
            </a:r>
            <a:r>
              <a:rPr lang="en-US" sz="2500" dirty="0" smtClean="0">
                <a:solidFill>
                  <a:schemeClr val="bg1"/>
                </a:solidFill>
              </a:rPr>
              <a:t>over.</a:t>
            </a:r>
            <a:endParaRPr lang="en-US" sz="2500" dirty="0">
              <a:solidFill>
                <a:schemeClr val="bg1"/>
              </a:solidFill>
            </a:endParaRPr>
          </a:p>
        </p:txBody>
      </p:sp>
    </p:spTree>
    <p:extLst>
      <p:ext uri="{BB962C8B-B14F-4D97-AF65-F5344CB8AC3E}">
        <p14:creationId xmlns:p14="http://schemas.microsoft.com/office/powerpoint/2010/main" val="929894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Reglas</a:t>
            </a:r>
            <a:endParaRPr lang="es-PE" dirty="0">
              <a:solidFill>
                <a:srgbClr val="C00000"/>
              </a:solidFill>
              <a:latin typeface="Arial" pitchFamily="34" charset="0"/>
              <a:cs typeface="Arial" pitchFamily="34" charset="0"/>
            </a:endParaRPr>
          </a:p>
        </p:txBody>
      </p:sp>
      <p:sp>
        <p:nvSpPr>
          <p:cNvPr id="5" name="2 Marcador de contenido"/>
          <p:cNvSpPr>
            <a:spLocks noGrp="1"/>
          </p:cNvSpPr>
          <p:nvPr>
            <p:ph idx="1"/>
          </p:nvPr>
        </p:nvSpPr>
        <p:spPr>
          <a:xfrm>
            <a:off x="467544" y="1124744"/>
            <a:ext cx="8280920" cy="4680520"/>
          </a:xfrm>
        </p:spPr>
        <p:txBody>
          <a:bodyPr/>
          <a:lstStyle/>
          <a:p>
            <a:pPr>
              <a:lnSpc>
                <a:spcPct val="150000"/>
              </a:lnSpc>
            </a:pPr>
            <a:r>
              <a:rPr lang="es-PE" sz="2600" dirty="0" smtClean="0">
                <a:solidFill>
                  <a:schemeClr val="bg1"/>
                </a:solidFill>
              </a:rPr>
              <a:t>Elegir tu pareja</a:t>
            </a:r>
          </a:p>
          <a:p>
            <a:pPr>
              <a:lnSpc>
                <a:spcPct val="150000"/>
              </a:lnSpc>
            </a:pPr>
            <a:r>
              <a:rPr lang="es-PE" sz="2600" dirty="0" smtClean="0">
                <a:solidFill>
                  <a:schemeClr val="bg1"/>
                </a:solidFill>
              </a:rPr>
              <a:t>Elegir un ambiente de programación y un framework de pruebas.</a:t>
            </a:r>
          </a:p>
          <a:p>
            <a:pPr>
              <a:lnSpc>
                <a:spcPct val="150000"/>
              </a:lnSpc>
            </a:pPr>
            <a:r>
              <a:rPr lang="es-PE" sz="2600" dirty="0" smtClean="0">
                <a:solidFill>
                  <a:schemeClr val="bg1"/>
                </a:solidFill>
              </a:rPr>
              <a:t>Seguir estrictamente el proceso  "TDD as </a:t>
            </a:r>
            <a:r>
              <a:rPr lang="es-PE" sz="2600" dirty="0" err="1" smtClean="0">
                <a:solidFill>
                  <a:schemeClr val="bg1"/>
                </a:solidFill>
              </a:rPr>
              <a:t>if</a:t>
            </a:r>
            <a:r>
              <a:rPr lang="es-PE" sz="2600" dirty="0" smtClean="0">
                <a:solidFill>
                  <a:schemeClr val="bg1"/>
                </a:solidFill>
              </a:rPr>
              <a:t> </a:t>
            </a:r>
            <a:r>
              <a:rPr lang="es-PE" sz="2600" dirty="0" err="1" smtClean="0">
                <a:solidFill>
                  <a:schemeClr val="bg1"/>
                </a:solidFill>
              </a:rPr>
              <a:t>you</a:t>
            </a:r>
            <a:r>
              <a:rPr lang="es-PE" sz="2600" dirty="0" smtClean="0">
                <a:solidFill>
                  <a:schemeClr val="bg1"/>
                </a:solidFill>
              </a:rPr>
              <a:t> </a:t>
            </a:r>
            <a:r>
              <a:rPr lang="es-PE" sz="2600" dirty="0" err="1" smtClean="0">
                <a:solidFill>
                  <a:schemeClr val="bg1"/>
                </a:solidFill>
              </a:rPr>
              <a:t>meant</a:t>
            </a:r>
            <a:r>
              <a:rPr lang="es-PE" sz="2600" dirty="0" smtClean="0">
                <a:solidFill>
                  <a:schemeClr val="bg1"/>
                </a:solidFill>
              </a:rPr>
              <a:t> </a:t>
            </a:r>
            <a:r>
              <a:rPr lang="es-PE" sz="2600" dirty="0" err="1" smtClean="0">
                <a:solidFill>
                  <a:schemeClr val="bg1"/>
                </a:solidFill>
              </a:rPr>
              <a:t>it</a:t>
            </a:r>
            <a:r>
              <a:rPr lang="es-PE" sz="2600" dirty="0" smtClean="0">
                <a:solidFill>
                  <a:schemeClr val="bg1"/>
                </a:solidFill>
              </a:rPr>
              <a:t>".</a:t>
            </a:r>
          </a:p>
          <a:p>
            <a:pPr>
              <a:lnSpc>
                <a:spcPct val="150000"/>
              </a:lnSpc>
            </a:pPr>
            <a:r>
              <a:rPr lang="es-PE" sz="2600" dirty="0" smtClean="0">
                <a:solidFill>
                  <a:schemeClr val="bg1"/>
                </a:solidFill>
              </a:rPr>
              <a:t>Implementar los requerimientos uno por uno y en orden.</a:t>
            </a:r>
          </a:p>
          <a:p>
            <a:pPr>
              <a:lnSpc>
                <a:spcPct val="150000"/>
              </a:lnSpc>
            </a:pPr>
            <a:r>
              <a:rPr lang="es-PE" sz="2600" dirty="0" smtClean="0">
                <a:solidFill>
                  <a:schemeClr val="bg1"/>
                </a:solidFill>
              </a:rPr>
              <a:t>Codificar en parejas.</a:t>
            </a:r>
          </a:p>
          <a:p>
            <a:pPr>
              <a:lnSpc>
                <a:spcPct val="150000"/>
              </a:lnSpc>
            </a:pPr>
            <a:r>
              <a:rPr lang="es-PE" sz="2600" dirty="0" smtClean="0">
                <a:solidFill>
                  <a:schemeClr val="bg1"/>
                </a:solidFill>
              </a:rPr>
              <a:t>Divertirse.</a:t>
            </a:r>
          </a:p>
        </p:txBody>
      </p:sp>
    </p:spTree>
    <p:extLst>
      <p:ext uri="{BB962C8B-B14F-4D97-AF65-F5344CB8AC3E}">
        <p14:creationId xmlns:p14="http://schemas.microsoft.com/office/powerpoint/2010/main" val="366996634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SinglePageApplications</Template>
  <TotalTime>3354</TotalTime>
  <Words>1021</Words>
  <Application>Microsoft Office PowerPoint</Application>
  <PresentationFormat>Presentación en pantalla (4:3)</PresentationFormat>
  <Paragraphs>127</Paragraphs>
  <Slides>13</Slides>
  <Notes>13</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BlackTheme</vt:lpstr>
      <vt:lpstr>Hoy: TDD as if you meant it</vt:lpstr>
      <vt:lpstr>TDD As If You Meant It</vt:lpstr>
      <vt:lpstr>Test Driven Development</vt:lpstr>
      <vt:lpstr>TDD como se hace a menudo</vt:lpstr>
      <vt:lpstr>Presentación de PowerPoint</vt:lpstr>
      <vt:lpstr>Desafío: Tic – Tac - Toe</vt:lpstr>
      <vt:lpstr>TDD as if you meant it</vt:lpstr>
      <vt:lpstr>Requerimientos</vt:lpstr>
      <vt:lpstr>Reglas</vt:lpstr>
      <vt:lpstr>Programa</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Snahider</dc:creator>
  <cp:lastModifiedBy>Snahider</cp:lastModifiedBy>
  <cp:revision>88</cp:revision>
  <dcterms:created xsi:type="dcterms:W3CDTF">2012-06-16T10:16:08Z</dcterms:created>
  <dcterms:modified xsi:type="dcterms:W3CDTF">2012-07-07T03:14:19Z</dcterms:modified>
</cp:coreProperties>
</file>