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63" r:id="rId4"/>
    <p:sldId id="264" r:id="rId5"/>
    <p:sldId id="266" r:id="rId6"/>
    <p:sldId id="267" r:id="rId7"/>
    <p:sldId id="270" r:id="rId8"/>
    <p:sldId id="269" r:id="rId9"/>
    <p:sldId id="271" r:id="rId10"/>
    <p:sldId id="272" r:id="rId11"/>
    <p:sldId id="273" r:id="rId12"/>
    <p:sldId id="274" r:id="rId13"/>
    <p:sldId id="275" r:id="rId14"/>
    <p:sldId id="276" r:id="rId15"/>
    <p:sldId id="277" r:id="rId16"/>
    <p:sldId id="278" r:id="rId17"/>
    <p:sldId id="279" r:id="rId18"/>
    <p:sldId id="268"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E5"/>
    <a:srgbClr val="840200"/>
    <a:srgbClr val="FD9803"/>
    <a:srgbClr val="F57E1B"/>
    <a:srgbClr val="F68E38"/>
    <a:srgbClr val="FFCC00"/>
    <a:srgbClr val="1F497D"/>
    <a:srgbClr val="1F217D"/>
    <a:srgbClr val="8DCD47"/>
    <a:srgbClr val="81A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067" autoAdjust="0"/>
  </p:normalViewPr>
  <p:slideViewPr>
    <p:cSldViewPr>
      <p:cViewPr varScale="1">
        <p:scale>
          <a:sx n="65" d="100"/>
          <a:sy n="65" d="100"/>
        </p:scale>
        <p:origin x="-67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9AA41-B9FE-423A-96B9-9AA3730BECD2}" type="doc">
      <dgm:prSet loTypeId="urn:diagrams.loki3.com/BracketList+Icon" loCatId="list" qsTypeId="urn:microsoft.com/office/officeart/2005/8/quickstyle/simple1" qsCatId="simple" csTypeId="urn:microsoft.com/office/officeart/2005/8/colors/accent0_3" csCatId="mainScheme" phldr="1"/>
      <dgm:spPr/>
      <dgm:t>
        <a:bodyPr/>
        <a:lstStyle/>
        <a:p>
          <a:endParaRPr lang="es-PE"/>
        </a:p>
      </dgm:t>
    </dgm:pt>
    <dgm:pt modelId="{AB189987-4296-4373-941D-DD25AA2630DF}">
      <dgm:prSet phldrT="[Texto]" custT="1"/>
      <dgm:spPr/>
      <dgm:t>
        <a:bodyPr/>
        <a:lstStyle/>
        <a:p>
          <a:r>
            <a:rPr lang="es-PE" sz="2800" b="1" dirty="0" smtClean="0">
              <a:solidFill>
                <a:srgbClr val="1F497D"/>
              </a:solidFill>
            </a:rPr>
            <a:t>MVC</a:t>
          </a:r>
          <a:endParaRPr lang="es-PE" sz="2800" b="1" dirty="0">
            <a:solidFill>
              <a:srgbClr val="1F497D"/>
            </a:solidFill>
          </a:endParaRPr>
        </a:p>
      </dgm:t>
    </dgm:pt>
    <dgm:pt modelId="{61E6D905-25BE-44F8-9027-230DBB38BBBA}" type="parTrans" cxnId="{C73824CA-F64D-49B1-92F0-35D7B7F42B6A}">
      <dgm:prSet/>
      <dgm:spPr/>
      <dgm:t>
        <a:bodyPr/>
        <a:lstStyle/>
        <a:p>
          <a:endParaRPr lang="es-PE"/>
        </a:p>
      </dgm:t>
    </dgm:pt>
    <dgm:pt modelId="{A6A10123-4098-4BFE-A2A2-F6846521B4C8}" type="sibTrans" cxnId="{C73824CA-F64D-49B1-92F0-35D7B7F42B6A}">
      <dgm:prSet/>
      <dgm:spPr/>
      <dgm:t>
        <a:bodyPr/>
        <a:lstStyle/>
        <a:p>
          <a:endParaRPr lang="es-PE"/>
        </a:p>
      </dgm:t>
    </dgm:pt>
    <dgm:pt modelId="{1F2551A9-22CC-4428-A96A-0704109C3B7C}">
      <dgm:prSet phldrT="[Texto]"/>
      <dgm:spPr/>
      <dgm:t>
        <a:bodyPr/>
        <a:lstStyle/>
        <a:p>
          <a:pPr marL="263525" indent="-263525"/>
          <a:r>
            <a:rPr lang="es-PE" dirty="0" smtClean="0">
              <a:latin typeface="Arial" pitchFamily="34" charset="0"/>
              <a:cs typeface="Arial" pitchFamily="34" charset="0"/>
            </a:rPr>
            <a:t>Backbone.js</a:t>
          </a:r>
          <a:endParaRPr lang="es-PE" dirty="0"/>
        </a:p>
      </dgm:t>
    </dgm:pt>
    <dgm:pt modelId="{98389EC7-C8CC-472F-B19A-BC10AEDE6DD8}" type="parTrans" cxnId="{81C5F6DF-1424-4CAE-BE0A-CD93E933CDEC}">
      <dgm:prSet/>
      <dgm:spPr/>
      <dgm:t>
        <a:bodyPr/>
        <a:lstStyle/>
        <a:p>
          <a:endParaRPr lang="es-PE"/>
        </a:p>
      </dgm:t>
    </dgm:pt>
    <dgm:pt modelId="{552DCDA7-4A98-4D69-88F1-90770BADD4D9}" type="sibTrans" cxnId="{81C5F6DF-1424-4CAE-BE0A-CD93E933CDEC}">
      <dgm:prSet/>
      <dgm:spPr/>
      <dgm:t>
        <a:bodyPr/>
        <a:lstStyle/>
        <a:p>
          <a:endParaRPr lang="es-PE"/>
        </a:p>
      </dgm:t>
    </dgm:pt>
    <dgm:pt modelId="{92E2AF5D-E42E-4D86-B754-14B608356911}">
      <dgm:prSet phldrT="[Texto]" custT="1"/>
      <dgm:spPr/>
      <dgm:t>
        <a:bodyPr/>
        <a:lstStyle/>
        <a:p>
          <a:r>
            <a:rPr lang="es-PE" sz="2800" b="1" dirty="0" smtClean="0">
              <a:solidFill>
                <a:srgbClr val="1F497D"/>
              </a:solidFill>
            </a:rPr>
            <a:t>MVVM</a:t>
          </a:r>
          <a:endParaRPr lang="es-PE" sz="2800" b="1" dirty="0">
            <a:solidFill>
              <a:srgbClr val="1F497D"/>
            </a:solidFill>
          </a:endParaRPr>
        </a:p>
      </dgm:t>
    </dgm:pt>
    <dgm:pt modelId="{34E4E666-171B-4B8A-AD16-D273F8603280}" type="parTrans" cxnId="{995BB8E1-F4B2-4FEE-B80A-5CAF4B1B4B1E}">
      <dgm:prSet/>
      <dgm:spPr/>
      <dgm:t>
        <a:bodyPr/>
        <a:lstStyle/>
        <a:p>
          <a:endParaRPr lang="es-PE"/>
        </a:p>
      </dgm:t>
    </dgm:pt>
    <dgm:pt modelId="{BCA99A23-4E84-4740-B2EC-DF1D5F03B15B}" type="sibTrans" cxnId="{995BB8E1-F4B2-4FEE-B80A-5CAF4B1B4B1E}">
      <dgm:prSet/>
      <dgm:spPr/>
      <dgm:t>
        <a:bodyPr/>
        <a:lstStyle/>
        <a:p>
          <a:endParaRPr lang="es-PE"/>
        </a:p>
      </dgm:t>
    </dgm:pt>
    <dgm:pt modelId="{DF603D37-530D-4011-8EAB-FFC5703976E1}">
      <dgm:prSet phldrT="[Texto]"/>
      <dgm:spPr/>
      <dgm:t>
        <a:bodyPr/>
        <a:lstStyle/>
        <a:p>
          <a:pPr marL="263525" indent="-263525"/>
          <a:r>
            <a:rPr lang="es-PE" dirty="0" smtClean="0">
              <a:latin typeface="Arial" pitchFamily="34" charset="0"/>
              <a:cs typeface="Arial" pitchFamily="34" charset="0"/>
            </a:rPr>
            <a:t>Knockout.js</a:t>
          </a:r>
          <a:endParaRPr lang="es-PE" dirty="0">
            <a:latin typeface="Arial" pitchFamily="34" charset="0"/>
            <a:cs typeface="Arial" pitchFamily="34" charset="0"/>
          </a:endParaRPr>
        </a:p>
      </dgm:t>
    </dgm:pt>
    <dgm:pt modelId="{7C10EC5C-4052-484A-AF04-69451E41A1F3}" type="parTrans" cxnId="{2D1133AA-8FEF-4A14-8EA3-974183019A40}">
      <dgm:prSet/>
      <dgm:spPr/>
      <dgm:t>
        <a:bodyPr/>
        <a:lstStyle/>
        <a:p>
          <a:endParaRPr lang="es-PE"/>
        </a:p>
      </dgm:t>
    </dgm:pt>
    <dgm:pt modelId="{F609F95C-67B7-4C13-BA50-0527B6AEE5C3}" type="sibTrans" cxnId="{2D1133AA-8FEF-4A14-8EA3-974183019A40}">
      <dgm:prSet/>
      <dgm:spPr/>
      <dgm:t>
        <a:bodyPr/>
        <a:lstStyle/>
        <a:p>
          <a:endParaRPr lang="es-PE"/>
        </a:p>
      </dgm:t>
    </dgm:pt>
    <dgm:pt modelId="{6CB4A79D-BDCA-4574-9A9F-58C44D580419}">
      <dgm:prSet/>
      <dgm:spPr/>
      <dgm:t>
        <a:bodyPr/>
        <a:lstStyle/>
        <a:p>
          <a:pPr marL="263525" indent="-263525"/>
          <a:r>
            <a:rPr lang="es-PE" dirty="0" err="1" smtClean="0">
              <a:latin typeface="Arial" pitchFamily="34" charset="0"/>
              <a:cs typeface="Arial" pitchFamily="34" charset="0"/>
            </a:rPr>
            <a:t>JavaScriptMVC</a:t>
          </a:r>
          <a:endParaRPr lang="es-PE" dirty="0" smtClean="0">
            <a:latin typeface="Arial" pitchFamily="34" charset="0"/>
            <a:cs typeface="Arial" pitchFamily="34" charset="0"/>
          </a:endParaRPr>
        </a:p>
      </dgm:t>
    </dgm:pt>
    <dgm:pt modelId="{BE55F3A2-8059-4821-A298-5E3F97B85012}" type="parTrans" cxnId="{1D66F57B-ADF5-4759-AA42-12D8C98B0B0C}">
      <dgm:prSet/>
      <dgm:spPr/>
      <dgm:t>
        <a:bodyPr/>
        <a:lstStyle/>
        <a:p>
          <a:endParaRPr lang="es-PE"/>
        </a:p>
      </dgm:t>
    </dgm:pt>
    <dgm:pt modelId="{1C21EDB1-AE88-402F-9AF5-C6D8CEC1F4F6}" type="sibTrans" cxnId="{1D66F57B-ADF5-4759-AA42-12D8C98B0B0C}">
      <dgm:prSet/>
      <dgm:spPr/>
      <dgm:t>
        <a:bodyPr/>
        <a:lstStyle/>
        <a:p>
          <a:endParaRPr lang="es-PE"/>
        </a:p>
      </dgm:t>
    </dgm:pt>
    <dgm:pt modelId="{497BBF67-49A5-4A9E-89EA-EA169174013D}">
      <dgm:prSet/>
      <dgm:spPr/>
      <dgm:t>
        <a:bodyPr/>
        <a:lstStyle/>
        <a:p>
          <a:pPr marL="263525" indent="-263525"/>
          <a:r>
            <a:rPr lang="es-PE" dirty="0" smtClean="0">
              <a:latin typeface="Arial" pitchFamily="34" charset="0"/>
              <a:cs typeface="Arial" pitchFamily="34" charset="0"/>
            </a:rPr>
            <a:t>Sammy.js</a:t>
          </a:r>
        </a:p>
      </dgm:t>
    </dgm:pt>
    <dgm:pt modelId="{1156D392-B923-428F-BE4C-16D6A62FBFA4}" type="parTrans" cxnId="{1AD9DC97-C936-4C3F-88DE-0E6419F76785}">
      <dgm:prSet/>
      <dgm:spPr/>
      <dgm:t>
        <a:bodyPr/>
        <a:lstStyle/>
        <a:p>
          <a:endParaRPr lang="es-PE"/>
        </a:p>
      </dgm:t>
    </dgm:pt>
    <dgm:pt modelId="{E53DD913-1134-4DF9-897B-FFE144A4A07E}" type="sibTrans" cxnId="{1AD9DC97-C936-4C3F-88DE-0E6419F76785}">
      <dgm:prSet/>
      <dgm:spPr/>
      <dgm:t>
        <a:bodyPr/>
        <a:lstStyle/>
        <a:p>
          <a:endParaRPr lang="es-PE"/>
        </a:p>
      </dgm:t>
    </dgm:pt>
    <dgm:pt modelId="{9729CF22-007E-4887-9BF4-FFE075028EC3}">
      <dgm:prSet/>
      <dgm:spPr/>
      <dgm:t>
        <a:bodyPr/>
        <a:lstStyle/>
        <a:p>
          <a:pPr marL="263525" indent="-263525"/>
          <a:r>
            <a:rPr lang="es-PE" dirty="0" smtClean="0">
              <a:latin typeface="Arial" pitchFamily="34" charset="0"/>
              <a:cs typeface="Arial" pitchFamily="34" charset="0"/>
            </a:rPr>
            <a:t>Spine.js</a:t>
          </a:r>
        </a:p>
      </dgm:t>
    </dgm:pt>
    <dgm:pt modelId="{B5074E8B-D041-489F-B256-8771A0EB6542}" type="parTrans" cxnId="{9BA952C1-6274-4E66-89F0-4530D42F5BCA}">
      <dgm:prSet/>
      <dgm:spPr/>
      <dgm:t>
        <a:bodyPr/>
        <a:lstStyle/>
        <a:p>
          <a:endParaRPr lang="es-PE"/>
        </a:p>
      </dgm:t>
    </dgm:pt>
    <dgm:pt modelId="{89D80638-5141-4DDC-9DC7-7F02B6F524C9}" type="sibTrans" cxnId="{9BA952C1-6274-4E66-89F0-4530D42F5BCA}">
      <dgm:prSet/>
      <dgm:spPr/>
      <dgm:t>
        <a:bodyPr/>
        <a:lstStyle/>
        <a:p>
          <a:endParaRPr lang="es-PE"/>
        </a:p>
      </dgm:t>
    </dgm:pt>
    <dgm:pt modelId="{1740F9A2-A366-4A6C-B595-CBBE0BB49FE6}">
      <dgm:prSet/>
      <dgm:spPr/>
      <dgm:t>
        <a:bodyPr/>
        <a:lstStyle/>
        <a:p>
          <a:pPr marL="263525" indent="-263525"/>
          <a:r>
            <a:rPr lang="es-PE" dirty="0" smtClean="0">
              <a:latin typeface="Arial" pitchFamily="34" charset="0"/>
              <a:cs typeface="Arial" pitchFamily="34" charset="0"/>
            </a:rPr>
            <a:t>Batman.js</a:t>
          </a:r>
        </a:p>
      </dgm:t>
    </dgm:pt>
    <dgm:pt modelId="{B5D9F902-EA56-4C50-BA36-E191CCFC1715}" type="parTrans" cxnId="{358EEE7C-2B6A-4A20-97C7-10D1E0B4554A}">
      <dgm:prSet/>
      <dgm:spPr/>
      <dgm:t>
        <a:bodyPr/>
        <a:lstStyle/>
        <a:p>
          <a:endParaRPr lang="es-PE"/>
        </a:p>
      </dgm:t>
    </dgm:pt>
    <dgm:pt modelId="{B5E8D87F-9581-4921-93F3-B1A79AA2DCAF}" type="sibTrans" cxnId="{358EEE7C-2B6A-4A20-97C7-10D1E0B4554A}">
      <dgm:prSet/>
      <dgm:spPr/>
      <dgm:t>
        <a:bodyPr/>
        <a:lstStyle/>
        <a:p>
          <a:endParaRPr lang="es-PE"/>
        </a:p>
      </dgm:t>
    </dgm:pt>
    <dgm:pt modelId="{0ED7C598-6193-4FE3-9042-48FAB7CDE087}">
      <dgm:prSet/>
      <dgm:spPr/>
      <dgm:t>
        <a:bodyPr/>
        <a:lstStyle/>
        <a:p>
          <a:pPr marL="263525" indent="-263525"/>
          <a:r>
            <a:rPr lang="es-PE" dirty="0" smtClean="0">
              <a:latin typeface="Arial" pitchFamily="34" charset="0"/>
              <a:cs typeface="Arial" pitchFamily="34" charset="0"/>
            </a:rPr>
            <a:t>Angular.js</a:t>
          </a:r>
        </a:p>
      </dgm:t>
    </dgm:pt>
    <dgm:pt modelId="{AC133000-CD72-49B8-AD64-E2E2B386A336}" type="parTrans" cxnId="{ECE965D4-6EF4-47C5-94EF-8C61675C6743}">
      <dgm:prSet/>
      <dgm:spPr/>
      <dgm:t>
        <a:bodyPr/>
        <a:lstStyle/>
        <a:p>
          <a:endParaRPr lang="es-PE"/>
        </a:p>
      </dgm:t>
    </dgm:pt>
    <dgm:pt modelId="{07429330-6DFB-4160-AB17-EAC88FA531D3}" type="sibTrans" cxnId="{ECE965D4-6EF4-47C5-94EF-8C61675C6743}">
      <dgm:prSet/>
      <dgm:spPr/>
      <dgm:t>
        <a:bodyPr/>
        <a:lstStyle/>
        <a:p>
          <a:endParaRPr lang="es-PE"/>
        </a:p>
      </dgm:t>
    </dgm:pt>
    <dgm:pt modelId="{15D53ED8-A481-425E-A5D0-A010E6C49BC9}">
      <dgm:prSet/>
      <dgm:spPr/>
      <dgm:t>
        <a:bodyPr/>
        <a:lstStyle/>
        <a:p>
          <a:pPr marL="263525" indent="-263525"/>
          <a:r>
            <a:rPr lang="es-PE" dirty="0" smtClean="0">
              <a:latin typeface="Arial" pitchFamily="34" charset="0"/>
              <a:cs typeface="Arial" pitchFamily="34" charset="0"/>
            </a:rPr>
            <a:t>Knockback.js</a:t>
          </a:r>
        </a:p>
      </dgm:t>
    </dgm:pt>
    <dgm:pt modelId="{31A3A784-3822-4733-9931-3B8FF6648F5F}" type="parTrans" cxnId="{ADFA1334-D108-471F-ACA0-B3D24D24E515}">
      <dgm:prSet/>
      <dgm:spPr/>
      <dgm:t>
        <a:bodyPr/>
        <a:lstStyle/>
        <a:p>
          <a:endParaRPr lang="es-PE"/>
        </a:p>
      </dgm:t>
    </dgm:pt>
    <dgm:pt modelId="{BDD05279-D3C8-463E-8B2B-F3DE807E7501}" type="sibTrans" cxnId="{ADFA1334-D108-471F-ACA0-B3D24D24E515}">
      <dgm:prSet/>
      <dgm:spPr/>
      <dgm:t>
        <a:bodyPr/>
        <a:lstStyle/>
        <a:p>
          <a:endParaRPr lang="es-PE"/>
        </a:p>
      </dgm:t>
    </dgm:pt>
    <dgm:pt modelId="{7D7F4297-CBB4-47BF-97D5-66182622A1A9}">
      <dgm:prSet/>
      <dgm:spPr/>
      <dgm:t>
        <a:bodyPr/>
        <a:lstStyle/>
        <a:p>
          <a:pPr marL="263525" indent="-263525"/>
          <a:r>
            <a:rPr lang="es-PE" dirty="0" smtClean="0">
              <a:latin typeface="Arial" pitchFamily="34" charset="0"/>
              <a:cs typeface="Arial" pitchFamily="34" charset="0"/>
            </a:rPr>
            <a:t>Kendo MVVM</a:t>
          </a:r>
          <a:endParaRPr lang="es-PE" dirty="0">
            <a:latin typeface="Arial" pitchFamily="34" charset="0"/>
            <a:cs typeface="Arial" pitchFamily="34" charset="0"/>
          </a:endParaRPr>
        </a:p>
      </dgm:t>
    </dgm:pt>
    <dgm:pt modelId="{29D312DF-9F28-4602-81CB-32E60B685805}" type="parTrans" cxnId="{B5AD809D-0383-40A2-A495-6172AB675B7D}">
      <dgm:prSet/>
      <dgm:spPr/>
      <dgm:t>
        <a:bodyPr/>
        <a:lstStyle/>
        <a:p>
          <a:endParaRPr lang="es-PE"/>
        </a:p>
      </dgm:t>
    </dgm:pt>
    <dgm:pt modelId="{2D290437-6410-43B1-B14E-D9E116FF9CD2}" type="sibTrans" cxnId="{B5AD809D-0383-40A2-A495-6172AB675B7D}">
      <dgm:prSet/>
      <dgm:spPr/>
      <dgm:t>
        <a:bodyPr/>
        <a:lstStyle/>
        <a:p>
          <a:endParaRPr lang="es-PE"/>
        </a:p>
      </dgm:t>
    </dgm:pt>
    <dgm:pt modelId="{FD844B4C-0C72-4D65-B03D-993ECD314C03}" type="pres">
      <dgm:prSet presAssocID="{2939AA41-B9FE-423A-96B9-9AA3730BECD2}" presName="Name0" presStyleCnt="0">
        <dgm:presLayoutVars>
          <dgm:dir/>
          <dgm:animLvl val="lvl"/>
          <dgm:resizeHandles val="exact"/>
        </dgm:presLayoutVars>
      </dgm:prSet>
      <dgm:spPr/>
      <dgm:t>
        <a:bodyPr/>
        <a:lstStyle/>
        <a:p>
          <a:endParaRPr lang="es-PE"/>
        </a:p>
      </dgm:t>
    </dgm:pt>
    <dgm:pt modelId="{4E55715F-3917-4690-934C-99DFC29B3BDB}" type="pres">
      <dgm:prSet presAssocID="{AB189987-4296-4373-941D-DD25AA2630DF}" presName="linNode" presStyleCnt="0"/>
      <dgm:spPr/>
    </dgm:pt>
    <dgm:pt modelId="{271BE591-2187-47ED-B6AB-3B2F1C13ED0F}" type="pres">
      <dgm:prSet presAssocID="{AB189987-4296-4373-941D-DD25AA2630DF}" presName="parTx" presStyleLbl="revTx" presStyleIdx="0" presStyleCnt="2">
        <dgm:presLayoutVars>
          <dgm:chMax val="1"/>
          <dgm:bulletEnabled val="1"/>
        </dgm:presLayoutVars>
      </dgm:prSet>
      <dgm:spPr/>
      <dgm:t>
        <a:bodyPr/>
        <a:lstStyle/>
        <a:p>
          <a:endParaRPr lang="es-PE"/>
        </a:p>
      </dgm:t>
    </dgm:pt>
    <dgm:pt modelId="{0E2D3370-52C0-4570-AC74-F531FE1DD27C}" type="pres">
      <dgm:prSet presAssocID="{AB189987-4296-4373-941D-DD25AA2630DF}" presName="bracket" presStyleLbl="parChTrans1D1" presStyleIdx="0" presStyleCnt="2"/>
      <dgm:spPr/>
    </dgm:pt>
    <dgm:pt modelId="{996D50B9-2AF3-4CE0-9A5A-42EACDDF7019}" type="pres">
      <dgm:prSet presAssocID="{AB189987-4296-4373-941D-DD25AA2630DF}" presName="spH" presStyleCnt="0"/>
      <dgm:spPr/>
    </dgm:pt>
    <dgm:pt modelId="{F060864A-A61B-41B5-85ED-FE5A21A33666}" type="pres">
      <dgm:prSet presAssocID="{AB189987-4296-4373-941D-DD25AA2630DF}" presName="desTx" presStyleLbl="node1" presStyleIdx="0" presStyleCnt="2" custScaleX="73515">
        <dgm:presLayoutVars>
          <dgm:bulletEnabled val="1"/>
        </dgm:presLayoutVars>
      </dgm:prSet>
      <dgm:spPr/>
      <dgm:t>
        <a:bodyPr/>
        <a:lstStyle/>
        <a:p>
          <a:endParaRPr lang="es-PE"/>
        </a:p>
      </dgm:t>
    </dgm:pt>
    <dgm:pt modelId="{37B20AC4-57B5-407F-A9A6-8EAA14993D07}" type="pres">
      <dgm:prSet presAssocID="{A6A10123-4098-4BFE-A2A2-F6846521B4C8}" presName="spV" presStyleCnt="0"/>
      <dgm:spPr/>
    </dgm:pt>
    <dgm:pt modelId="{098C389A-5974-4D35-AA1C-21BC9F2DC974}" type="pres">
      <dgm:prSet presAssocID="{92E2AF5D-E42E-4D86-B754-14B608356911}" presName="linNode" presStyleCnt="0"/>
      <dgm:spPr/>
    </dgm:pt>
    <dgm:pt modelId="{CB7EB4D2-4A01-4426-A72E-05B105892543}" type="pres">
      <dgm:prSet presAssocID="{92E2AF5D-E42E-4D86-B754-14B608356911}" presName="parTx" presStyleLbl="revTx" presStyleIdx="1" presStyleCnt="2">
        <dgm:presLayoutVars>
          <dgm:chMax val="1"/>
          <dgm:bulletEnabled val="1"/>
        </dgm:presLayoutVars>
      </dgm:prSet>
      <dgm:spPr/>
      <dgm:t>
        <a:bodyPr/>
        <a:lstStyle/>
        <a:p>
          <a:endParaRPr lang="es-PE"/>
        </a:p>
      </dgm:t>
    </dgm:pt>
    <dgm:pt modelId="{0C516AD2-1DCB-4A5F-B146-1D976F55B2AB}" type="pres">
      <dgm:prSet presAssocID="{92E2AF5D-E42E-4D86-B754-14B608356911}" presName="bracket" presStyleLbl="parChTrans1D1" presStyleIdx="1" presStyleCnt="2"/>
      <dgm:spPr/>
    </dgm:pt>
    <dgm:pt modelId="{DF07BCAB-C0C7-4435-9697-32B76A9FD47A}" type="pres">
      <dgm:prSet presAssocID="{92E2AF5D-E42E-4D86-B754-14B608356911}" presName="spH" presStyleCnt="0"/>
      <dgm:spPr/>
    </dgm:pt>
    <dgm:pt modelId="{5EF6D8B5-8D0D-4426-BDED-7BCE2F417CD3}" type="pres">
      <dgm:prSet presAssocID="{92E2AF5D-E42E-4D86-B754-14B608356911}" presName="desTx" presStyleLbl="node1" presStyleIdx="1" presStyleCnt="2" custScaleX="73515">
        <dgm:presLayoutVars>
          <dgm:bulletEnabled val="1"/>
        </dgm:presLayoutVars>
      </dgm:prSet>
      <dgm:spPr/>
      <dgm:t>
        <a:bodyPr/>
        <a:lstStyle/>
        <a:p>
          <a:endParaRPr lang="es-PE"/>
        </a:p>
      </dgm:t>
    </dgm:pt>
  </dgm:ptLst>
  <dgm:cxnLst>
    <dgm:cxn modelId="{1FD7D007-DF6A-4CA2-8F6E-E45E27EC97F7}" type="presOf" srcId="{DF603D37-530D-4011-8EAB-FFC5703976E1}" destId="{5EF6D8B5-8D0D-4426-BDED-7BCE2F417CD3}" srcOrd="0" destOrd="0" presId="urn:diagrams.loki3.com/BracketList+Icon"/>
    <dgm:cxn modelId="{CDF5CBFC-CBE2-4219-9EF2-1684FDC76376}" type="presOf" srcId="{1740F9A2-A366-4A6C-B595-CBBE0BB49FE6}" destId="{F060864A-A61B-41B5-85ED-FE5A21A33666}" srcOrd="0" destOrd="4" presId="urn:diagrams.loki3.com/BracketList+Icon"/>
    <dgm:cxn modelId="{9BA952C1-6274-4E66-89F0-4530D42F5BCA}" srcId="{AB189987-4296-4373-941D-DD25AA2630DF}" destId="{9729CF22-007E-4887-9BF4-FFE075028EC3}" srcOrd="3" destOrd="0" parTransId="{B5074E8B-D041-489F-B256-8771A0EB6542}" sibTransId="{89D80638-5141-4DDC-9DC7-7F02B6F524C9}"/>
    <dgm:cxn modelId="{B5AD809D-0383-40A2-A495-6172AB675B7D}" srcId="{92E2AF5D-E42E-4D86-B754-14B608356911}" destId="{7D7F4297-CBB4-47BF-97D5-66182622A1A9}" srcOrd="2" destOrd="0" parTransId="{29D312DF-9F28-4602-81CB-32E60B685805}" sibTransId="{2D290437-6410-43B1-B14E-D9E116FF9CD2}"/>
    <dgm:cxn modelId="{C73824CA-F64D-49B1-92F0-35D7B7F42B6A}" srcId="{2939AA41-B9FE-423A-96B9-9AA3730BECD2}" destId="{AB189987-4296-4373-941D-DD25AA2630DF}" srcOrd="0" destOrd="0" parTransId="{61E6D905-25BE-44F8-9027-230DBB38BBBA}" sibTransId="{A6A10123-4098-4BFE-A2A2-F6846521B4C8}"/>
    <dgm:cxn modelId="{B07DECD2-A1B2-46B3-9493-3B1562F81A56}" type="presOf" srcId="{497BBF67-49A5-4A9E-89EA-EA169174013D}" destId="{F060864A-A61B-41B5-85ED-FE5A21A33666}" srcOrd="0" destOrd="2" presId="urn:diagrams.loki3.com/BracketList+Icon"/>
    <dgm:cxn modelId="{81C5F6DF-1424-4CAE-BE0A-CD93E933CDEC}" srcId="{AB189987-4296-4373-941D-DD25AA2630DF}" destId="{1F2551A9-22CC-4428-A96A-0704109C3B7C}" srcOrd="0" destOrd="0" parTransId="{98389EC7-C8CC-472F-B19A-BC10AEDE6DD8}" sibTransId="{552DCDA7-4A98-4D69-88F1-90770BADD4D9}"/>
    <dgm:cxn modelId="{ADFA1334-D108-471F-ACA0-B3D24D24E515}" srcId="{92E2AF5D-E42E-4D86-B754-14B608356911}" destId="{15D53ED8-A481-425E-A5D0-A010E6C49BC9}" srcOrd="1" destOrd="0" parTransId="{31A3A784-3822-4733-9931-3B8FF6648F5F}" sibTransId="{BDD05279-D3C8-463E-8B2B-F3DE807E7501}"/>
    <dgm:cxn modelId="{5AE2ED05-084F-4D64-AF57-F89E3A147BE7}" type="presOf" srcId="{0ED7C598-6193-4FE3-9042-48FAB7CDE087}" destId="{F060864A-A61B-41B5-85ED-FE5A21A33666}" srcOrd="0" destOrd="5" presId="urn:diagrams.loki3.com/BracketList+Icon"/>
    <dgm:cxn modelId="{91A3CBAD-B955-44D2-95CD-67144164D3A4}" type="presOf" srcId="{7D7F4297-CBB4-47BF-97D5-66182622A1A9}" destId="{5EF6D8B5-8D0D-4426-BDED-7BCE2F417CD3}" srcOrd="0" destOrd="2" presId="urn:diagrams.loki3.com/BracketList+Icon"/>
    <dgm:cxn modelId="{1AD9DC97-C936-4C3F-88DE-0E6419F76785}" srcId="{AB189987-4296-4373-941D-DD25AA2630DF}" destId="{497BBF67-49A5-4A9E-89EA-EA169174013D}" srcOrd="2" destOrd="0" parTransId="{1156D392-B923-428F-BE4C-16D6A62FBFA4}" sibTransId="{E53DD913-1134-4DF9-897B-FFE144A4A07E}"/>
    <dgm:cxn modelId="{7F5E4F70-8288-425D-AC36-D42DEABA8267}" type="presOf" srcId="{AB189987-4296-4373-941D-DD25AA2630DF}" destId="{271BE591-2187-47ED-B6AB-3B2F1C13ED0F}" srcOrd="0" destOrd="0" presId="urn:diagrams.loki3.com/BracketList+Icon"/>
    <dgm:cxn modelId="{2D1133AA-8FEF-4A14-8EA3-974183019A40}" srcId="{92E2AF5D-E42E-4D86-B754-14B608356911}" destId="{DF603D37-530D-4011-8EAB-FFC5703976E1}" srcOrd="0" destOrd="0" parTransId="{7C10EC5C-4052-484A-AF04-69451E41A1F3}" sibTransId="{F609F95C-67B7-4C13-BA50-0527B6AEE5C3}"/>
    <dgm:cxn modelId="{B8AF4841-DF5B-4D7C-A8F5-9AE3ADBD5B77}" type="presOf" srcId="{2939AA41-B9FE-423A-96B9-9AA3730BECD2}" destId="{FD844B4C-0C72-4D65-B03D-993ECD314C03}" srcOrd="0" destOrd="0" presId="urn:diagrams.loki3.com/BracketList+Icon"/>
    <dgm:cxn modelId="{995BB8E1-F4B2-4FEE-B80A-5CAF4B1B4B1E}" srcId="{2939AA41-B9FE-423A-96B9-9AA3730BECD2}" destId="{92E2AF5D-E42E-4D86-B754-14B608356911}" srcOrd="1" destOrd="0" parTransId="{34E4E666-171B-4B8A-AD16-D273F8603280}" sibTransId="{BCA99A23-4E84-4740-B2EC-DF1D5F03B15B}"/>
    <dgm:cxn modelId="{2C6188F9-E37E-4895-A43A-855319689F78}" type="presOf" srcId="{15D53ED8-A481-425E-A5D0-A010E6C49BC9}" destId="{5EF6D8B5-8D0D-4426-BDED-7BCE2F417CD3}" srcOrd="0" destOrd="1" presId="urn:diagrams.loki3.com/BracketList+Icon"/>
    <dgm:cxn modelId="{CBF74254-1A15-4F87-A4F8-ED873B97A989}" type="presOf" srcId="{9729CF22-007E-4887-9BF4-FFE075028EC3}" destId="{F060864A-A61B-41B5-85ED-FE5A21A33666}" srcOrd="0" destOrd="3" presId="urn:diagrams.loki3.com/BracketList+Icon"/>
    <dgm:cxn modelId="{1D66F57B-ADF5-4759-AA42-12D8C98B0B0C}" srcId="{AB189987-4296-4373-941D-DD25AA2630DF}" destId="{6CB4A79D-BDCA-4574-9A9F-58C44D580419}" srcOrd="1" destOrd="0" parTransId="{BE55F3A2-8059-4821-A298-5E3F97B85012}" sibTransId="{1C21EDB1-AE88-402F-9AF5-C6D8CEC1F4F6}"/>
    <dgm:cxn modelId="{ECE965D4-6EF4-47C5-94EF-8C61675C6743}" srcId="{AB189987-4296-4373-941D-DD25AA2630DF}" destId="{0ED7C598-6193-4FE3-9042-48FAB7CDE087}" srcOrd="5" destOrd="0" parTransId="{AC133000-CD72-49B8-AD64-E2E2B386A336}" sibTransId="{07429330-6DFB-4160-AB17-EAC88FA531D3}"/>
    <dgm:cxn modelId="{0ECC7627-A3CD-418F-B129-F5FB26717CBC}" type="presOf" srcId="{1F2551A9-22CC-4428-A96A-0704109C3B7C}" destId="{F060864A-A61B-41B5-85ED-FE5A21A33666}" srcOrd="0" destOrd="0" presId="urn:diagrams.loki3.com/BracketList+Icon"/>
    <dgm:cxn modelId="{E372E7AB-D051-4C1C-A87C-63B8267225FA}" type="presOf" srcId="{6CB4A79D-BDCA-4574-9A9F-58C44D580419}" destId="{F060864A-A61B-41B5-85ED-FE5A21A33666}" srcOrd="0" destOrd="1" presId="urn:diagrams.loki3.com/BracketList+Icon"/>
    <dgm:cxn modelId="{358EEE7C-2B6A-4A20-97C7-10D1E0B4554A}" srcId="{AB189987-4296-4373-941D-DD25AA2630DF}" destId="{1740F9A2-A366-4A6C-B595-CBBE0BB49FE6}" srcOrd="4" destOrd="0" parTransId="{B5D9F902-EA56-4C50-BA36-E191CCFC1715}" sibTransId="{B5E8D87F-9581-4921-93F3-B1A79AA2DCAF}"/>
    <dgm:cxn modelId="{2D90BCFE-B287-48FB-9841-9896011CFEDA}" type="presOf" srcId="{92E2AF5D-E42E-4D86-B754-14B608356911}" destId="{CB7EB4D2-4A01-4426-A72E-05B105892543}" srcOrd="0" destOrd="0" presId="urn:diagrams.loki3.com/BracketList+Icon"/>
    <dgm:cxn modelId="{B1CF7DAC-EF96-430D-B802-27E3EBD55766}" type="presParOf" srcId="{FD844B4C-0C72-4D65-B03D-993ECD314C03}" destId="{4E55715F-3917-4690-934C-99DFC29B3BDB}" srcOrd="0" destOrd="0" presId="urn:diagrams.loki3.com/BracketList+Icon"/>
    <dgm:cxn modelId="{0746D44F-42FD-499D-814B-866AFF677101}" type="presParOf" srcId="{4E55715F-3917-4690-934C-99DFC29B3BDB}" destId="{271BE591-2187-47ED-B6AB-3B2F1C13ED0F}" srcOrd="0" destOrd="0" presId="urn:diagrams.loki3.com/BracketList+Icon"/>
    <dgm:cxn modelId="{6B1DB3E3-BFAD-4B5E-8440-55A83BFD9C20}" type="presParOf" srcId="{4E55715F-3917-4690-934C-99DFC29B3BDB}" destId="{0E2D3370-52C0-4570-AC74-F531FE1DD27C}" srcOrd="1" destOrd="0" presId="urn:diagrams.loki3.com/BracketList+Icon"/>
    <dgm:cxn modelId="{4674FB54-A200-4EC9-B1F6-A57B44ADE197}" type="presParOf" srcId="{4E55715F-3917-4690-934C-99DFC29B3BDB}" destId="{996D50B9-2AF3-4CE0-9A5A-42EACDDF7019}" srcOrd="2" destOrd="0" presId="urn:diagrams.loki3.com/BracketList+Icon"/>
    <dgm:cxn modelId="{CB9ABF96-8616-4BC4-989C-11F50E6BD181}" type="presParOf" srcId="{4E55715F-3917-4690-934C-99DFC29B3BDB}" destId="{F060864A-A61B-41B5-85ED-FE5A21A33666}" srcOrd="3" destOrd="0" presId="urn:diagrams.loki3.com/BracketList+Icon"/>
    <dgm:cxn modelId="{10E420F3-91A7-4D44-BFED-09ABC72604A6}" type="presParOf" srcId="{FD844B4C-0C72-4D65-B03D-993ECD314C03}" destId="{37B20AC4-57B5-407F-A9A6-8EAA14993D07}" srcOrd="1" destOrd="0" presId="urn:diagrams.loki3.com/BracketList+Icon"/>
    <dgm:cxn modelId="{1F737055-4376-4EDC-BC92-9CC622B842EC}" type="presParOf" srcId="{FD844B4C-0C72-4D65-B03D-993ECD314C03}" destId="{098C389A-5974-4D35-AA1C-21BC9F2DC974}" srcOrd="2" destOrd="0" presId="urn:diagrams.loki3.com/BracketList+Icon"/>
    <dgm:cxn modelId="{46F6A2FD-E74B-4C7C-8374-CC337810376C}" type="presParOf" srcId="{098C389A-5974-4D35-AA1C-21BC9F2DC974}" destId="{CB7EB4D2-4A01-4426-A72E-05B105892543}" srcOrd="0" destOrd="0" presId="urn:diagrams.loki3.com/BracketList+Icon"/>
    <dgm:cxn modelId="{76099C46-776C-4B31-B622-D4AC3C74374A}" type="presParOf" srcId="{098C389A-5974-4D35-AA1C-21BC9F2DC974}" destId="{0C516AD2-1DCB-4A5F-B146-1D976F55B2AB}" srcOrd="1" destOrd="0" presId="urn:diagrams.loki3.com/BracketList+Icon"/>
    <dgm:cxn modelId="{F17CB101-BB8D-428F-91AE-A7CEC353E4D0}" type="presParOf" srcId="{098C389A-5974-4D35-AA1C-21BC9F2DC974}" destId="{DF07BCAB-C0C7-4435-9697-32B76A9FD47A}" srcOrd="2" destOrd="0" presId="urn:diagrams.loki3.com/BracketList+Icon"/>
    <dgm:cxn modelId="{ADCD539E-C03F-4D8A-916C-D4C5D93006C6}" type="presParOf" srcId="{098C389A-5974-4D35-AA1C-21BC9F2DC974}" destId="{5EF6D8B5-8D0D-4426-BDED-7BCE2F417CD3}"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BE591-2187-47ED-B6AB-3B2F1C13ED0F}">
      <dsp:nvSpPr>
        <dsp:cNvPr id="0" name=""/>
        <dsp:cNvSpPr/>
      </dsp:nvSpPr>
      <dsp:spPr>
        <a:xfrm>
          <a:off x="551379" y="1027993"/>
          <a:ext cx="1522511" cy="54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r" defTabSz="1244600">
            <a:lnSpc>
              <a:spcPct val="90000"/>
            </a:lnSpc>
            <a:spcBef>
              <a:spcPct val="0"/>
            </a:spcBef>
            <a:spcAft>
              <a:spcPct val="35000"/>
            </a:spcAft>
          </a:pPr>
          <a:r>
            <a:rPr lang="es-PE" sz="2800" b="1" kern="1200" dirty="0" smtClean="0">
              <a:solidFill>
                <a:srgbClr val="1F497D"/>
              </a:solidFill>
            </a:rPr>
            <a:t>MVC</a:t>
          </a:r>
          <a:endParaRPr lang="es-PE" sz="2800" b="1" kern="1200" dirty="0">
            <a:solidFill>
              <a:srgbClr val="1F497D"/>
            </a:solidFill>
          </a:endParaRPr>
        </a:p>
      </dsp:txBody>
      <dsp:txXfrm>
        <a:off x="551379" y="1027993"/>
        <a:ext cx="1522511" cy="546975"/>
      </dsp:txXfrm>
    </dsp:sp>
    <dsp:sp modelId="{0E2D3370-52C0-4570-AC74-F531FE1DD27C}">
      <dsp:nvSpPr>
        <dsp:cNvPr id="0" name=""/>
        <dsp:cNvSpPr/>
      </dsp:nvSpPr>
      <dsp:spPr>
        <a:xfrm>
          <a:off x="2073890" y="2415"/>
          <a:ext cx="304502" cy="2598131"/>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60864A-A61B-41B5-85ED-FE5A21A33666}">
      <dsp:nvSpPr>
        <dsp:cNvPr id="0" name=""/>
        <dsp:cNvSpPr/>
      </dsp:nvSpPr>
      <dsp:spPr>
        <a:xfrm>
          <a:off x="2500194" y="2415"/>
          <a:ext cx="3044426" cy="259813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Backbone.js</a:t>
          </a:r>
          <a:endParaRPr lang="es-PE" sz="2600" kern="1200" dirty="0"/>
        </a:p>
        <a:p>
          <a:pPr marL="263525" lvl="1" indent="-263525" algn="l" defTabSz="1155700">
            <a:lnSpc>
              <a:spcPct val="90000"/>
            </a:lnSpc>
            <a:spcBef>
              <a:spcPct val="0"/>
            </a:spcBef>
            <a:spcAft>
              <a:spcPct val="15000"/>
            </a:spcAft>
            <a:buChar char="••"/>
          </a:pPr>
          <a:r>
            <a:rPr lang="es-PE" sz="2600" kern="1200" dirty="0" err="1" smtClean="0">
              <a:latin typeface="Arial" pitchFamily="34" charset="0"/>
              <a:cs typeface="Arial" pitchFamily="34" charset="0"/>
            </a:rPr>
            <a:t>JavaScriptMVC</a:t>
          </a:r>
          <a:endParaRPr lang="es-PE" sz="2600" kern="1200" dirty="0" smtClean="0">
            <a:latin typeface="Arial" pitchFamily="34" charset="0"/>
            <a:cs typeface="Arial" pitchFamily="34" charset="0"/>
          </a:endParaRP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Sammy.js</a:t>
          </a: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Spine.js</a:t>
          </a: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Batman.js</a:t>
          </a: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Angular.js</a:t>
          </a:r>
        </a:p>
      </dsp:txBody>
      <dsp:txXfrm>
        <a:off x="2500194" y="2415"/>
        <a:ext cx="3044426" cy="2598131"/>
      </dsp:txXfrm>
    </dsp:sp>
    <dsp:sp modelId="{CB7EB4D2-4A01-4426-A72E-05B105892543}">
      <dsp:nvSpPr>
        <dsp:cNvPr id="0" name=""/>
        <dsp:cNvSpPr/>
      </dsp:nvSpPr>
      <dsp:spPr>
        <a:xfrm>
          <a:off x="551379" y="3104378"/>
          <a:ext cx="1522511" cy="54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r" defTabSz="1244600">
            <a:lnSpc>
              <a:spcPct val="90000"/>
            </a:lnSpc>
            <a:spcBef>
              <a:spcPct val="0"/>
            </a:spcBef>
            <a:spcAft>
              <a:spcPct val="35000"/>
            </a:spcAft>
          </a:pPr>
          <a:r>
            <a:rPr lang="es-PE" sz="2800" b="1" kern="1200" dirty="0" smtClean="0">
              <a:solidFill>
                <a:srgbClr val="1F497D"/>
              </a:solidFill>
            </a:rPr>
            <a:t>MVVM</a:t>
          </a:r>
          <a:endParaRPr lang="es-PE" sz="2800" b="1" kern="1200" dirty="0">
            <a:solidFill>
              <a:srgbClr val="1F497D"/>
            </a:solidFill>
          </a:endParaRPr>
        </a:p>
      </dsp:txBody>
      <dsp:txXfrm>
        <a:off x="551379" y="3104378"/>
        <a:ext cx="1522511" cy="546975"/>
      </dsp:txXfrm>
    </dsp:sp>
    <dsp:sp modelId="{0C516AD2-1DCB-4A5F-B146-1D976F55B2AB}">
      <dsp:nvSpPr>
        <dsp:cNvPr id="0" name=""/>
        <dsp:cNvSpPr/>
      </dsp:nvSpPr>
      <dsp:spPr>
        <a:xfrm>
          <a:off x="2073890" y="2694146"/>
          <a:ext cx="304502" cy="1367437"/>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6D8B5-8D0D-4426-BDED-7BCE2F417CD3}">
      <dsp:nvSpPr>
        <dsp:cNvPr id="0" name=""/>
        <dsp:cNvSpPr/>
      </dsp:nvSpPr>
      <dsp:spPr>
        <a:xfrm>
          <a:off x="2500194" y="2694146"/>
          <a:ext cx="3044426" cy="136743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Knockout.js</a:t>
          </a:r>
          <a:endParaRPr lang="es-PE" sz="2600" kern="1200" dirty="0">
            <a:latin typeface="Arial" pitchFamily="34" charset="0"/>
            <a:cs typeface="Arial" pitchFamily="34" charset="0"/>
          </a:endParaRP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Knockback.js</a:t>
          </a:r>
        </a:p>
        <a:p>
          <a:pPr marL="263525" lvl="1" indent="-263525" algn="l" defTabSz="1155700">
            <a:lnSpc>
              <a:spcPct val="90000"/>
            </a:lnSpc>
            <a:spcBef>
              <a:spcPct val="0"/>
            </a:spcBef>
            <a:spcAft>
              <a:spcPct val="15000"/>
            </a:spcAft>
            <a:buChar char="••"/>
          </a:pPr>
          <a:r>
            <a:rPr lang="es-PE" sz="2600" kern="1200" dirty="0" smtClean="0">
              <a:latin typeface="Arial" pitchFamily="34" charset="0"/>
              <a:cs typeface="Arial" pitchFamily="34" charset="0"/>
            </a:rPr>
            <a:t>Kendo MVVM</a:t>
          </a:r>
          <a:endParaRPr lang="es-PE" sz="2600" kern="1200" dirty="0">
            <a:latin typeface="Arial" pitchFamily="34" charset="0"/>
            <a:cs typeface="Arial" pitchFamily="34" charset="0"/>
          </a:endParaRPr>
        </a:p>
      </dsp:txBody>
      <dsp:txXfrm>
        <a:off x="2500194" y="2694146"/>
        <a:ext cx="3044426" cy="1367437"/>
      </dsp:txXfrm>
    </dsp:sp>
  </dsp:spTree>
</dsp:drawing>
</file>

<file path=ppt/diagrams/layout1.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30/05/2012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Developing interactive websites is great for usability, but one common pitfall of modern websites is the lack of History and Back button support when JavaScript libraries and AJAX techniques are used.</a:t>
            </a:r>
          </a:p>
          <a:p>
            <a:r>
              <a:rPr lang="en-US" sz="1200" b="0" i="0" kern="1200" dirty="0" smtClean="0">
                <a:solidFill>
                  <a:schemeClr val="tx1"/>
                </a:solidFill>
                <a:effectLst/>
                <a:latin typeface="+mn-lt"/>
                <a:ea typeface="+mn-ea"/>
                <a:cs typeface="+mn-cs"/>
              </a:rPr>
              <a:t>Users expect to return to the previous state of the web page when they click the Back button; however, in a typical AJAX application, the Back button might take a user to a state from several actions ago. Not only does this confuse users, but most likely they think that your software has a bug and are less satisfied with their experience overall.</a:t>
            </a:r>
          </a:p>
          <a:p>
            <a:r>
              <a:rPr lang="en-US" sz="1200" b="0" i="0" kern="1200" dirty="0" smtClean="0">
                <a:solidFill>
                  <a:schemeClr val="tx1"/>
                </a:solidFill>
                <a:effectLst/>
                <a:latin typeface="+mn-lt"/>
                <a:ea typeface="+mn-ea"/>
                <a:cs typeface="+mn-cs"/>
              </a:rPr>
              <a:t>Part of the reason for this lack of support is that developers have to add additional logic to intercept the Back button and respond to it accordingly. </a:t>
            </a:r>
            <a:r>
              <a:rPr lang="en-US" sz="1200" b="0" i="0" kern="1200" smtClean="0">
                <a:solidFill>
                  <a:schemeClr val="tx1"/>
                </a:solidFill>
                <a:effectLst/>
                <a:latin typeface="+mn-lt"/>
                <a:ea typeface="+mn-ea"/>
                <a:cs typeface="+mn-cs"/>
              </a:rPr>
              <a:t>Because the web browser isn’t aware that you are manipulating the DOM behind the scenes, it does not keep track of that for you.</a:t>
            </a:r>
          </a:p>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30/05/2012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30/05/2012</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PE"/>
          </a:p>
        </p:txBody>
      </p:sp>
      <p:sp>
        <p:nvSpPr>
          <p:cNvPr id="3" name="2 Subtítulo"/>
          <p:cNvSpPr>
            <a:spLocks noGrp="1"/>
          </p:cNvSpPr>
          <p:nvPr>
            <p:ph type="subTitle" idx="1"/>
          </p:nvPr>
        </p:nvSpPr>
        <p:spPr/>
        <p:txBody>
          <a:bodyPr/>
          <a:lstStyle/>
          <a:p>
            <a:endParaRPr lang="es-PE"/>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MV* en JavaScript</a:t>
            </a:r>
            <a:endParaRPr lang="es-PE" dirty="0">
              <a:solidFill>
                <a:srgbClr val="C00000"/>
              </a:solidFill>
              <a:latin typeface="Arial" pitchFamily="34" charset="0"/>
              <a:cs typeface="Arial" pitchFamily="34" charset="0"/>
            </a:endParaRPr>
          </a:p>
        </p:txBody>
      </p:sp>
      <p:sp>
        <p:nvSpPr>
          <p:cNvPr id="53" name="52 CuadroTexto"/>
          <p:cNvSpPr txBox="1"/>
          <p:nvPr/>
        </p:nvSpPr>
        <p:spPr>
          <a:xfrm>
            <a:off x="2539605" y="977995"/>
            <a:ext cx="4068743"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Frameworks y Librerías MV*</a:t>
            </a:r>
            <a:endParaRPr lang="es-PE" sz="2400" dirty="0">
              <a:solidFill>
                <a:schemeClr val="tx1">
                  <a:lumMod val="50000"/>
                </a:schemeClr>
              </a:solidFill>
              <a:latin typeface="Arial" pitchFamily="34" charset="0"/>
              <a:cs typeface="Arial" pitchFamily="34" charset="0"/>
            </a:endParaRPr>
          </a:p>
        </p:txBody>
      </p:sp>
      <p:graphicFrame>
        <p:nvGraphicFramePr>
          <p:cNvPr id="7" name="6 Diagrama"/>
          <p:cNvGraphicFramePr/>
          <p:nvPr>
            <p:extLst>
              <p:ext uri="{D42A27DB-BD31-4B8C-83A1-F6EECF244321}">
                <p14:modId xmlns:p14="http://schemas.microsoft.com/office/powerpoint/2010/main" val="4090911721"/>
              </p:ext>
            </p:extLst>
          </p:nvPr>
        </p:nvGraphicFramePr>
        <p:xfrm>
          <a:off x="1331640" y="18714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4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8" name="27 Rectángulo redondeado"/>
          <p:cNvSpPr/>
          <p:nvPr/>
        </p:nvSpPr>
        <p:spPr>
          <a:xfrm>
            <a:off x="510565" y="1479788"/>
            <a:ext cx="8122870" cy="1728000"/>
          </a:xfrm>
          <a:prstGeom prst="roundRect">
            <a:avLst/>
          </a:prstGeom>
          <a:solidFill>
            <a:srgbClr val="FAE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MV* en JavaScript</a:t>
            </a:r>
            <a:endParaRPr lang="es-PE" dirty="0">
              <a:solidFill>
                <a:srgbClr val="C00000"/>
              </a:solidFill>
              <a:latin typeface="Arial" pitchFamily="34" charset="0"/>
              <a:cs typeface="Arial" pitchFamily="34" charset="0"/>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68" y="260648"/>
            <a:ext cx="3867805" cy="1126070"/>
          </a:xfrm>
          <a:prstGeom prst="rect">
            <a:avLst/>
          </a:prstGeom>
        </p:spPr>
      </p:pic>
      <p:grpSp>
        <p:nvGrpSpPr>
          <p:cNvPr id="31" name="30 Grupo"/>
          <p:cNvGrpSpPr/>
          <p:nvPr/>
        </p:nvGrpSpPr>
        <p:grpSpPr>
          <a:xfrm>
            <a:off x="1151620" y="3448789"/>
            <a:ext cx="6840760" cy="3134708"/>
            <a:chOff x="1129471" y="3448789"/>
            <a:chExt cx="6840760" cy="3134708"/>
          </a:xfrm>
        </p:grpSpPr>
        <p:sp>
          <p:nvSpPr>
            <p:cNvPr id="46" name="45 Rectángulo redondeado"/>
            <p:cNvSpPr/>
            <p:nvPr/>
          </p:nvSpPr>
          <p:spPr>
            <a:xfrm>
              <a:off x="1129471" y="3448789"/>
              <a:ext cx="6840760" cy="3134708"/>
            </a:xfrm>
            <a:prstGeom prst="roundRect">
              <a:avLst>
                <a:gd name="adj" fmla="val 8269"/>
              </a:avLst>
            </a:prstGeom>
            <a:solidFill>
              <a:srgbClr val="84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7" name="26 Grupo"/>
            <p:cNvGrpSpPr>
              <a:grpSpLocks noChangeAspect="1"/>
            </p:cNvGrpSpPr>
            <p:nvPr/>
          </p:nvGrpSpPr>
          <p:grpSpPr>
            <a:xfrm>
              <a:off x="1372656" y="3613507"/>
              <a:ext cx="6398689" cy="2767821"/>
              <a:chOff x="1004893" y="2113535"/>
              <a:chExt cx="6735459" cy="2913496"/>
            </a:xfrm>
          </p:grpSpPr>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96" y="3507583"/>
                <a:ext cx="5682615" cy="32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113535"/>
                <a:ext cx="6730702" cy="106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93" y="4147845"/>
                <a:ext cx="2991043" cy="87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16 Conector recto de flecha"/>
              <p:cNvCxnSpPr/>
              <p:nvPr/>
            </p:nvCxnSpPr>
            <p:spPr>
              <a:xfrm>
                <a:off x="3563888" y="2852936"/>
                <a:ext cx="1018456" cy="756084"/>
              </a:xfrm>
              <a:prstGeom prst="straightConnector1">
                <a:avLst/>
              </a:prstGeom>
              <a:ln w="76200">
                <a:solidFill>
                  <a:srgbClr val="FFCC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3635896" y="3771899"/>
                <a:ext cx="946448" cy="737221"/>
              </a:xfrm>
              <a:prstGeom prst="straightConnector1">
                <a:avLst/>
              </a:prstGeom>
              <a:ln w="76200">
                <a:solidFill>
                  <a:srgbClr val="FFCC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42" name="2 Marcador de contenido"/>
          <p:cNvSpPr>
            <a:spLocks noGrp="1"/>
          </p:cNvSpPr>
          <p:nvPr>
            <p:ph idx="1"/>
          </p:nvPr>
        </p:nvSpPr>
        <p:spPr>
          <a:xfrm>
            <a:off x="632154" y="1521352"/>
            <a:ext cx="7849429" cy="1652791"/>
          </a:xfrm>
        </p:spPr>
        <p:txBody>
          <a:bodyPr/>
          <a:lstStyle/>
          <a:p>
            <a:r>
              <a:rPr lang="es-PE" sz="2400" b="1" dirty="0" err="1" smtClean="0">
                <a:solidFill>
                  <a:schemeClr val="bg1"/>
                </a:solidFill>
              </a:rPr>
              <a:t>Dependency</a:t>
            </a:r>
            <a:r>
              <a:rPr lang="es-PE" sz="2400" b="1" dirty="0" smtClean="0">
                <a:solidFill>
                  <a:schemeClr val="bg1"/>
                </a:solidFill>
              </a:rPr>
              <a:t> Tracking</a:t>
            </a:r>
            <a:r>
              <a:rPr lang="es-PE" sz="2400" dirty="0" smtClean="0">
                <a:solidFill>
                  <a:schemeClr val="bg1"/>
                </a:solidFill>
              </a:rPr>
              <a:t> - actualiza automáticamente la vista cuando el modelo de datos haya cambiado</a:t>
            </a:r>
          </a:p>
          <a:p>
            <a:r>
              <a:rPr lang="es-PE" sz="2400" b="1" dirty="0" err="1" smtClean="0">
                <a:solidFill>
                  <a:schemeClr val="bg1"/>
                </a:solidFill>
              </a:rPr>
              <a:t>Bindings</a:t>
            </a:r>
            <a:r>
              <a:rPr lang="es-PE" sz="2400" dirty="0" smtClean="0">
                <a:solidFill>
                  <a:schemeClr val="bg1"/>
                </a:solidFill>
              </a:rPr>
              <a:t> - manera simple y obvia de conectar las partes de la vista al modelo de datos.</a:t>
            </a:r>
            <a:endParaRPr lang="es-PE" sz="2400" dirty="0">
              <a:solidFill>
                <a:schemeClr val="bg1"/>
              </a:solidFill>
            </a:endParaRPr>
          </a:p>
        </p:txBody>
      </p:sp>
    </p:spTree>
    <p:extLst>
      <p:ext uri="{BB962C8B-B14F-4D97-AF65-F5344CB8AC3E}">
        <p14:creationId xmlns:p14="http://schemas.microsoft.com/office/powerpoint/2010/main" val="3261145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87 Grupo"/>
          <p:cNvGrpSpPr/>
          <p:nvPr/>
        </p:nvGrpSpPr>
        <p:grpSpPr>
          <a:xfrm>
            <a:off x="708356" y="1462715"/>
            <a:ext cx="2448001" cy="1620000"/>
            <a:chOff x="582777" y="1285073"/>
            <a:chExt cx="2448001" cy="1620000"/>
          </a:xfrm>
        </p:grpSpPr>
        <p:grpSp>
          <p:nvGrpSpPr>
            <p:cNvPr id="60" name="59 Grupo"/>
            <p:cNvGrpSpPr/>
            <p:nvPr/>
          </p:nvGrpSpPr>
          <p:grpSpPr>
            <a:xfrm>
              <a:off x="582778" y="1285073"/>
              <a:ext cx="2448000" cy="1620000"/>
              <a:chOff x="916483" y="1984"/>
              <a:chExt cx="2030015" cy="1218009"/>
            </a:xfrm>
            <a:solidFill>
              <a:srgbClr val="92D05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solidFill>
                <a:srgbClr val="00B0F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1" name="60 CuadroTexto"/>
            <p:cNvSpPr txBox="1"/>
            <p:nvPr/>
          </p:nvSpPr>
          <p:spPr>
            <a:xfrm>
              <a:off x="582778" y="1582444"/>
              <a:ext cx="1210145" cy="646331"/>
            </a:xfrm>
            <a:prstGeom prst="rect">
              <a:avLst/>
            </a:prstGeom>
            <a:noFill/>
          </p:spPr>
          <p:txBody>
            <a:bodyPr wrap="square" rtlCol="0">
              <a:spAutoFit/>
            </a:bodyPr>
            <a:lstStyle/>
            <a:p>
              <a:r>
                <a:rPr lang="es-PE" sz="3600" b="1" dirty="0" smtClean="0"/>
                <a:t>Data</a:t>
              </a:r>
              <a:endParaRPr lang="es-PE" sz="3600" b="1" dirty="0"/>
            </a:p>
          </p:txBody>
        </p:sp>
        <p:sp>
          <p:nvSpPr>
            <p:cNvPr id="70" name="69 CuadroTexto"/>
            <p:cNvSpPr txBox="1"/>
            <p:nvPr/>
          </p:nvSpPr>
          <p:spPr>
            <a:xfrm>
              <a:off x="582777" y="2509754"/>
              <a:ext cx="1426548" cy="369332"/>
            </a:xfrm>
            <a:prstGeom prst="rect">
              <a:avLst/>
            </a:prstGeom>
            <a:noFill/>
          </p:spPr>
          <p:txBody>
            <a:bodyPr wrap="square" rtlCol="0">
              <a:spAutoFit/>
            </a:bodyPr>
            <a:lstStyle/>
            <a:p>
              <a:r>
                <a:rPr lang="es-PE" dirty="0" smtClean="0">
                  <a:solidFill>
                    <a:schemeClr val="bg1"/>
                  </a:solidFill>
                </a:rPr>
                <a:t>REST,  ODATA</a:t>
              </a:r>
              <a:endParaRPr lang="es-PE" dirty="0">
                <a:solidFill>
                  <a:schemeClr val="bg1"/>
                </a:solidFill>
              </a:endParaRPr>
            </a:p>
          </p:txBody>
        </p:sp>
      </p:grpSp>
      <p:grpSp>
        <p:nvGrpSpPr>
          <p:cNvPr id="4" name="3 Grupo"/>
          <p:cNvGrpSpPr/>
          <p:nvPr/>
        </p:nvGrpSpPr>
        <p:grpSpPr>
          <a:xfrm>
            <a:off x="3373249" y="1462715"/>
            <a:ext cx="2448000" cy="1639237"/>
            <a:chOff x="3156924" y="1285707"/>
            <a:chExt cx="2448000" cy="1639237"/>
          </a:xfrm>
          <a:solidFill>
            <a:srgbClr val="00B0F0"/>
          </a:solidFill>
        </p:grpSpPr>
        <p:grpSp>
          <p:nvGrpSpPr>
            <p:cNvPr id="62" name="61 Grupo"/>
            <p:cNvGrpSpPr/>
            <p:nvPr/>
          </p:nvGrpSpPr>
          <p:grpSpPr>
            <a:xfrm>
              <a:off x="3156924" y="1285707"/>
              <a:ext cx="2448000" cy="1620000"/>
              <a:chOff x="916483" y="1984"/>
              <a:chExt cx="2030015" cy="1218009"/>
            </a:xfrm>
            <a:grp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3" name="62 CuadroTexto"/>
            <p:cNvSpPr txBox="1"/>
            <p:nvPr/>
          </p:nvSpPr>
          <p:spPr>
            <a:xfrm>
              <a:off x="3178009" y="1582443"/>
              <a:ext cx="609462" cy="646331"/>
            </a:xfrm>
            <a:prstGeom prst="rect">
              <a:avLst/>
            </a:prstGeom>
            <a:grpFill/>
          </p:spPr>
          <p:txBody>
            <a:bodyPr wrap="none" rtlCol="0">
              <a:spAutoFit/>
            </a:bodyPr>
            <a:lstStyle/>
            <a:p>
              <a:r>
                <a:rPr lang="es-PE" sz="3600" b="1" dirty="0" smtClean="0"/>
                <a:t>UI</a:t>
              </a:r>
              <a:endParaRPr lang="es-PE" sz="3600" b="1" dirty="0"/>
            </a:p>
          </p:txBody>
        </p:sp>
        <p:sp>
          <p:nvSpPr>
            <p:cNvPr id="71" name="70 CuadroTexto"/>
            <p:cNvSpPr txBox="1"/>
            <p:nvPr/>
          </p:nvSpPr>
          <p:spPr>
            <a:xfrm>
              <a:off x="3164154" y="2278613"/>
              <a:ext cx="2440770" cy="646331"/>
            </a:xfrm>
            <a:prstGeom prst="rect">
              <a:avLst/>
            </a:prstGeom>
            <a:grpFill/>
          </p:spPr>
          <p:txBody>
            <a:bodyPr wrap="square" rtlCol="0">
              <a:spAutoFit/>
            </a:bodyPr>
            <a:lstStyle/>
            <a:p>
              <a:r>
                <a:rPr lang="es-PE" dirty="0" err="1" smtClean="0">
                  <a:solidFill>
                    <a:schemeClr val="bg1">
                      <a:lumMod val="85000"/>
                      <a:lumOff val="15000"/>
                    </a:schemeClr>
                  </a:solidFill>
                </a:rPr>
                <a:t>Code</a:t>
              </a:r>
              <a:r>
                <a:rPr lang="es-PE" dirty="0" smtClean="0">
                  <a:solidFill>
                    <a:schemeClr val="bg1">
                      <a:lumMod val="85000"/>
                      <a:lumOff val="15000"/>
                    </a:schemeClr>
                  </a:solidFill>
                </a:rPr>
                <a:t> </a:t>
              </a:r>
              <a:r>
                <a:rPr lang="es-PE" dirty="0" err="1" smtClean="0">
                  <a:solidFill>
                    <a:schemeClr val="bg1">
                      <a:lumMod val="85000"/>
                      <a:lumOff val="15000"/>
                    </a:schemeClr>
                  </a:solidFill>
                </a:rPr>
                <a:t>Organization</a:t>
              </a:r>
              <a:r>
                <a:rPr lang="es-PE" dirty="0" smtClean="0">
                  <a:solidFill>
                    <a:schemeClr val="bg1">
                      <a:lumMod val="85000"/>
                      <a:lumOff val="15000"/>
                    </a:schemeClr>
                  </a:solidFill>
                </a:rPr>
                <a:t>,</a:t>
              </a:r>
            </a:p>
            <a:p>
              <a:r>
                <a:rPr lang="es-PE" dirty="0" err="1" smtClean="0">
                  <a:solidFill>
                    <a:schemeClr val="bg1">
                      <a:lumMod val="85000"/>
                      <a:lumOff val="15000"/>
                    </a:schemeClr>
                  </a:solidFill>
                </a:rPr>
                <a:t>Patterns</a:t>
              </a:r>
              <a:r>
                <a:rPr lang="es-PE" dirty="0" smtClean="0">
                  <a:solidFill>
                    <a:schemeClr val="bg1">
                      <a:lumMod val="85000"/>
                      <a:lumOff val="15000"/>
                    </a:schemeClr>
                  </a:solidFill>
                </a:rPr>
                <a:t>:  MVC - MVVM</a:t>
              </a:r>
              <a:endParaRPr lang="es-PE" dirty="0">
                <a:solidFill>
                  <a:schemeClr val="bg1">
                    <a:lumMod val="85000"/>
                    <a:lumOff val="15000"/>
                  </a:schemeClr>
                </a:solidFill>
              </a:endParaRPr>
            </a:p>
          </p:txBody>
        </p:sp>
      </p:grpSp>
      <p:grpSp>
        <p:nvGrpSpPr>
          <p:cNvPr id="87" name="86 Grupo"/>
          <p:cNvGrpSpPr/>
          <p:nvPr/>
        </p:nvGrpSpPr>
        <p:grpSpPr>
          <a:xfrm>
            <a:off x="2134904" y="3365920"/>
            <a:ext cx="2463440" cy="1620000"/>
            <a:chOff x="-1880662" y="4312247"/>
            <a:chExt cx="2463440" cy="1620000"/>
          </a:xfrm>
        </p:grpSpPr>
        <p:grpSp>
          <p:nvGrpSpPr>
            <p:cNvPr id="66" name="65 Grupo"/>
            <p:cNvGrpSpPr/>
            <p:nvPr/>
          </p:nvGrpSpPr>
          <p:grpSpPr>
            <a:xfrm>
              <a:off x="-1865222" y="4312247"/>
              <a:ext cx="2448000" cy="1620000"/>
              <a:chOff x="916483" y="1984"/>
              <a:chExt cx="2030015" cy="1218009"/>
            </a:xfrm>
            <a:solidFill>
              <a:srgbClr val="00B0F0"/>
            </a:solidFill>
          </p:grpSpPr>
          <p:sp>
            <p:nvSpPr>
              <p:cNvPr id="77" name="76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77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7" name="66 CuadroTexto"/>
            <p:cNvSpPr txBox="1"/>
            <p:nvPr/>
          </p:nvSpPr>
          <p:spPr>
            <a:xfrm>
              <a:off x="-1880662" y="4615358"/>
              <a:ext cx="1545616" cy="646331"/>
            </a:xfrm>
            <a:prstGeom prst="rect">
              <a:avLst/>
            </a:prstGeom>
            <a:noFill/>
          </p:spPr>
          <p:txBody>
            <a:bodyPr wrap="none" rtlCol="0">
              <a:spAutoFit/>
            </a:bodyPr>
            <a:lstStyle/>
            <a:p>
              <a:r>
                <a:rPr lang="es-PE" sz="3600" b="1" dirty="0" smtClean="0"/>
                <a:t>Mobile</a:t>
              </a:r>
              <a:endParaRPr lang="es-PE" sz="3600" b="1" dirty="0"/>
            </a:p>
          </p:txBody>
        </p:sp>
        <p:sp>
          <p:nvSpPr>
            <p:cNvPr id="72" name="71 CuadroTexto"/>
            <p:cNvSpPr txBox="1"/>
            <p:nvPr/>
          </p:nvSpPr>
          <p:spPr>
            <a:xfrm>
              <a:off x="-1851367" y="5539130"/>
              <a:ext cx="1986030" cy="369332"/>
            </a:xfrm>
            <a:prstGeom prst="rect">
              <a:avLst/>
            </a:prstGeom>
            <a:noFill/>
          </p:spPr>
          <p:txBody>
            <a:bodyPr wrap="square" rtlCol="0">
              <a:spAutoFit/>
            </a:bodyPr>
            <a:lstStyle/>
            <a:p>
              <a:r>
                <a:rPr lang="es-PE" dirty="0" err="1" smtClean="0">
                  <a:solidFill>
                    <a:schemeClr val="bg1">
                      <a:lumMod val="85000"/>
                      <a:lumOff val="15000"/>
                    </a:schemeClr>
                  </a:solidFill>
                </a:rPr>
                <a:t>JQuery</a:t>
              </a:r>
              <a:r>
                <a:rPr lang="es-PE" dirty="0" smtClean="0">
                  <a:solidFill>
                    <a:schemeClr val="bg1">
                      <a:lumMod val="85000"/>
                      <a:lumOff val="15000"/>
                    </a:schemeClr>
                  </a:solidFill>
                </a:rPr>
                <a:t> Mobile</a:t>
              </a:r>
              <a:endParaRPr lang="es-PE" dirty="0">
                <a:solidFill>
                  <a:schemeClr val="bg1">
                    <a:lumMod val="85000"/>
                    <a:lumOff val="15000"/>
                  </a:schemeClr>
                </a:solidFill>
              </a:endParaRPr>
            </a:p>
          </p:txBody>
        </p:sp>
      </p:grpSp>
      <p:grpSp>
        <p:nvGrpSpPr>
          <p:cNvPr id="85" name="84 Grupo"/>
          <p:cNvGrpSpPr/>
          <p:nvPr/>
        </p:nvGrpSpPr>
        <p:grpSpPr>
          <a:xfrm>
            <a:off x="6012432" y="1481952"/>
            <a:ext cx="2448000" cy="1620000"/>
            <a:chOff x="5739916" y="1285707"/>
            <a:chExt cx="2448000" cy="1620000"/>
          </a:xfrm>
          <a:solidFill>
            <a:srgbClr val="92D050"/>
          </a:solidFill>
        </p:grpSpPr>
        <p:grpSp>
          <p:nvGrpSpPr>
            <p:cNvPr id="64" name="63 Grupo"/>
            <p:cNvGrpSpPr>
              <a:grpSpLocks/>
            </p:cNvGrpSpPr>
            <p:nvPr/>
          </p:nvGrpSpPr>
          <p:grpSpPr>
            <a:xfrm>
              <a:off x="5739916" y="1285707"/>
              <a:ext cx="2448000" cy="1620000"/>
              <a:chOff x="916483" y="1984"/>
              <a:chExt cx="2030015" cy="1218009"/>
            </a:xfrm>
            <a:grp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5" name="64 CuadroTexto"/>
            <p:cNvSpPr txBox="1"/>
            <p:nvPr/>
          </p:nvSpPr>
          <p:spPr>
            <a:xfrm>
              <a:off x="5739918" y="1580907"/>
              <a:ext cx="2248244" cy="646331"/>
            </a:xfrm>
            <a:prstGeom prst="rect">
              <a:avLst/>
            </a:prstGeom>
            <a:grpFill/>
          </p:spPr>
          <p:txBody>
            <a:bodyPr wrap="none" rtlCol="0">
              <a:spAutoFit/>
            </a:bodyPr>
            <a:lstStyle/>
            <a:p>
              <a:r>
                <a:rPr lang="es-PE" sz="3600" b="1" dirty="0" err="1" smtClean="0"/>
                <a:t>Navigation</a:t>
              </a:r>
              <a:endParaRPr lang="es-PE" sz="3600" b="1" dirty="0"/>
            </a:p>
          </p:txBody>
        </p:sp>
        <p:sp>
          <p:nvSpPr>
            <p:cNvPr id="73" name="72 CuadroTexto"/>
            <p:cNvSpPr txBox="1"/>
            <p:nvPr/>
          </p:nvSpPr>
          <p:spPr>
            <a:xfrm>
              <a:off x="5741584" y="2514047"/>
              <a:ext cx="2446332" cy="369332"/>
            </a:xfrm>
            <a:prstGeom prst="rect">
              <a:avLst/>
            </a:prstGeom>
            <a:grpFill/>
          </p:spPr>
          <p:txBody>
            <a:bodyPr wrap="square" rtlCol="0">
              <a:spAutoFit/>
            </a:bodyPr>
            <a:lstStyle/>
            <a:p>
              <a:r>
                <a:rPr lang="es-PE" dirty="0" smtClean="0">
                  <a:solidFill>
                    <a:schemeClr val="bg1">
                      <a:lumMod val="85000"/>
                      <a:lumOff val="15000"/>
                    </a:schemeClr>
                  </a:solidFill>
                </a:rPr>
                <a:t>SEO, Back </a:t>
              </a:r>
              <a:r>
                <a:rPr lang="es-PE" dirty="0" err="1" smtClean="0">
                  <a:solidFill>
                    <a:schemeClr val="bg1">
                      <a:lumMod val="85000"/>
                      <a:lumOff val="15000"/>
                    </a:schemeClr>
                  </a:solidFill>
                </a:rPr>
                <a:t>Button</a:t>
              </a:r>
              <a:r>
                <a:rPr lang="es-PE" dirty="0" smtClean="0">
                  <a:solidFill>
                    <a:schemeClr val="bg1">
                      <a:lumMod val="85000"/>
                      <a:lumOff val="15000"/>
                    </a:schemeClr>
                  </a:solidFill>
                </a:rPr>
                <a:t>, </a:t>
              </a:r>
              <a:r>
                <a:rPr lang="es-PE" dirty="0" err="1" smtClean="0">
                  <a:solidFill>
                    <a:schemeClr val="bg1">
                      <a:lumMod val="85000"/>
                      <a:lumOff val="15000"/>
                    </a:schemeClr>
                  </a:solidFill>
                </a:rPr>
                <a:t>URLs</a:t>
              </a:r>
              <a:endParaRPr lang="es-PE" dirty="0">
                <a:solidFill>
                  <a:schemeClr val="bg1">
                    <a:lumMod val="85000"/>
                    <a:lumOff val="15000"/>
                  </a:schemeClr>
                </a:solidFill>
              </a:endParaRPr>
            </a:p>
          </p:txBody>
        </p:sp>
      </p:grpSp>
      <p:grpSp>
        <p:nvGrpSpPr>
          <p:cNvPr id="86" name="85 Grupo"/>
          <p:cNvGrpSpPr/>
          <p:nvPr/>
        </p:nvGrpSpPr>
        <p:grpSpPr>
          <a:xfrm>
            <a:off x="4768005" y="3365920"/>
            <a:ext cx="2488854" cy="1620000"/>
            <a:chOff x="717451" y="4312247"/>
            <a:chExt cx="2488854" cy="1620000"/>
          </a:xfrm>
        </p:grpSpPr>
        <p:grpSp>
          <p:nvGrpSpPr>
            <p:cNvPr id="68" name="67 Grupo"/>
            <p:cNvGrpSpPr/>
            <p:nvPr/>
          </p:nvGrpSpPr>
          <p:grpSpPr>
            <a:xfrm>
              <a:off x="717451" y="4312247"/>
              <a:ext cx="2448000" cy="1620000"/>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9" name="68 CuadroTexto"/>
            <p:cNvSpPr txBox="1"/>
            <p:nvPr/>
          </p:nvSpPr>
          <p:spPr>
            <a:xfrm>
              <a:off x="717451" y="4615359"/>
              <a:ext cx="1497526" cy="646331"/>
            </a:xfrm>
            <a:prstGeom prst="rect">
              <a:avLst/>
            </a:prstGeom>
            <a:noFill/>
          </p:spPr>
          <p:txBody>
            <a:bodyPr wrap="none" rtlCol="0">
              <a:spAutoFit/>
            </a:bodyPr>
            <a:lstStyle/>
            <a:p>
              <a:r>
                <a:rPr lang="es-PE" sz="3600" b="1" dirty="0" smtClean="0"/>
                <a:t>Offline</a:t>
              </a:r>
              <a:endParaRPr lang="es-PE" sz="3600" b="1" dirty="0"/>
            </a:p>
          </p:txBody>
        </p:sp>
        <p:sp>
          <p:nvSpPr>
            <p:cNvPr id="74" name="73 CuadroTexto"/>
            <p:cNvSpPr txBox="1"/>
            <p:nvPr/>
          </p:nvSpPr>
          <p:spPr>
            <a:xfrm>
              <a:off x="717451" y="5268164"/>
              <a:ext cx="2488854" cy="646331"/>
            </a:xfrm>
            <a:prstGeom prst="rect">
              <a:avLst/>
            </a:prstGeom>
            <a:noFill/>
          </p:spPr>
          <p:txBody>
            <a:bodyPr wrap="square" rtlCol="0">
              <a:spAutoFit/>
            </a:bodyPr>
            <a:lstStyle/>
            <a:p>
              <a:r>
                <a:rPr lang="es-PE" dirty="0" smtClean="0">
                  <a:solidFill>
                    <a:schemeClr val="bg1">
                      <a:lumMod val="85000"/>
                      <a:lumOff val="15000"/>
                    </a:schemeClr>
                  </a:solidFill>
                </a:rPr>
                <a:t>HTML5 Local Storage, HTML5 App. Cache</a:t>
              </a:r>
              <a:endParaRPr lang="es-PE" dirty="0">
                <a:solidFill>
                  <a:schemeClr val="bg1">
                    <a:lumMod val="85000"/>
                    <a:lumOff val="15000"/>
                  </a:schemeClr>
                </a:solidFill>
              </a:endParaRPr>
            </a:p>
          </p:txBody>
        </p:sp>
      </p:grpSp>
      <p:sp>
        <p:nvSpPr>
          <p:cNvPr id="2" name="1 CuadroTexto"/>
          <p:cNvSpPr txBox="1"/>
          <p:nvPr/>
        </p:nvSpPr>
        <p:spPr>
          <a:xfrm>
            <a:off x="113490" y="5733256"/>
            <a:ext cx="3108543"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AGENDA</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1301681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a:solidFill>
                  <a:schemeClr val="bg1"/>
                </a:solidFill>
                <a:latin typeface="Arial" pitchFamily="34" charset="0"/>
                <a:cs typeface="Arial" pitchFamily="34" charset="0"/>
              </a:rPr>
              <a:t>3</a:t>
            </a:r>
            <a:r>
              <a:rPr lang="es-PE" dirty="0" smtClean="0">
                <a:solidFill>
                  <a:schemeClr val="bg1"/>
                </a:solidFill>
                <a:latin typeface="Arial" pitchFamily="34" charset="0"/>
                <a:cs typeface="Arial" pitchFamily="34" charset="0"/>
              </a:rPr>
              <a:t>: </a:t>
            </a:r>
            <a:r>
              <a:rPr lang="es-PE" dirty="0" err="1" smtClean="0">
                <a:solidFill>
                  <a:schemeClr val="bg1"/>
                </a:solidFill>
                <a:latin typeface="Arial" pitchFamily="34" charset="0"/>
                <a:cs typeface="Arial" pitchFamily="34" charset="0"/>
              </a:rPr>
              <a:t>Navigation</a:t>
            </a:r>
            <a:endParaRPr lang="es-PE" dirty="0">
              <a:solidFill>
                <a:schemeClr val="bg1"/>
              </a:solidFill>
              <a:latin typeface="Arial" pitchFamily="34" charset="0"/>
              <a:cs typeface="Arial" pitchFamily="34" charset="0"/>
            </a:endParaRPr>
          </a:p>
        </p:txBody>
      </p:sp>
      <p:sp>
        <p:nvSpPr>
          <p:cNvPr id="37" name="2 Marcador de contenido"/>
          <p:cNvSpPr>
            <a:spLocks noGrp="1"/>
          </p:cNvSpPr>
          <p:nvPr>
            <p:ph idx="1"/>
          </p:nvPr>
        </p:nvSpPr>
        <p:spPr>
          <a:xfrm>
            <a:off x="936636" y="1445876"/>
            <a:ext cx="7416824" cy="1224135"/>
          </a:xfrm>
        </p:spPr>
        <p:txBody>
          <a:bodyPr/>
          <a:lstStyle/>
          <a:p>
            <a:pPr marL="0" indent="0" algn="ctr">
              <a:buNone/>
            </a:pPr>
            <a:r>
              <a:rPr lang="es-PE" sz="2400" dirty="0" smtClean="0">
                <a:solidFill>
                  <a:schemeClr val="bg1"/>
                </a:solidFill>
                <a:latin typeface="Arial" pitchFamily="34" charset="0"/>
                <a:cs typeface="Arial" pitchFamily="34" charset="0"/>
              </a:rPr>
              <a:t>Un error común al utilizar </a:t>
            </a:r>
            <a:r>
              <a:rPr lang="es-PE" sz="2400" dirty="0" err="1" smtClean="0">
                <a:solidFill>
                  <a:schemeClr val="bg1"/>
                </a:solidFill>
                <a:latin typeface="Arial" pitchFamily="34" charset="0"/>
                <a:cs typeface="Arial" pitchFamily="34" charset="0"/>
              </a:rPr>
              <a:t>Javascript</a:t>
            </a:r>
            <a:r>
              <a:rPr lang="es-PE" sz="2400" dirty="0" smtClean="0">
                <a:solidFill>
                  <a:schemeClr val="bg1"/>
                </a:solidFill>
                <a:latin typeface="Arial" pitchFamily="34" charset="0"/>
                <a:cs typeface="Arial" pitchFamily="34" charset="0"/>
              </a:rPr>
              <a:t> y Ajax es la falta de </a:t>
            </a:r>
            <a:r>
              <a:rPr lang="es-PE" sz="2400" b="1" dirty="0" smtClean="0">
                <a:solidFill>
                  <a:srgbClr val="C00000"/>
                </a:solidFill>
                <a:latin typeface="Arial" pitchFamily="34" charset="0"/>
                <a:cs typeface="Arial" pitchFamily="34" charset="0"/>
              </a:rPr>
              <a:t>soporte al botón "atrás" </a:t>
            </a:r>
            <a:r>
              <a:rPr lang="es-PE" sz="2400" dirty="0" smtClean="0">
                <a:solidFill>
                  <a:schemeClr val="bg1"/>
                </a:solidFill>
                <a:latin typeface="Arial" pitchFamily="34" charset="0"/>
                <a:cs typeface="Arial" pitchFamily="34" charset="0"/>
              </a:rPr>
              <a:t>y el no mantener la historia de navegación.</a:t>
            </a:r>
          </a:p>
        </p:txBody>
      </p:sp>
      <p:sp>
        <p:nvSpPr>
          <p:cNvPr id="2" name="1 Rectángulo"/>
          <p:cNvSpPr/>
          <p:nvPr/>
        </p:nvSpPr>
        <p:spPr>
          <a:xfrm>
            <a:off x="1044648" y="3174067"/>
            <a:ext cx="7200800" cy="830997"/>
          </a:xfrm>
          <a:prstGeom prst="rect">
            <a:avLst/>
          </a:prstGeom>
        </p:spPr>
        <p:txBody>
          <a:bodyPr wrap="square">
            <a:spAutoFit/>
          </a:bodyPr>
          <a:lstStyle/>
          <a:p>
            <a:pPr algn="ctr"/>
            <a:r>
              <a:rPr lang="es-PE" sz="2400" dirty="0" smtClean="0">
                <a:solidFill>
                  <a:schemeClr val="bg1"/>
                </a:solidFill>
                <a:latin typeface="Arial" pitchFamily="34" charset="0"/>
                <a:cs typeface="Arial" pitchFamily="34" charset="0"/>
              </a:rPr>
              <a:t>Los usuarios almacenan y comparten </a:t>
            </a:r>
            <a:r>
              <a:rPr lang="es-PE" sz="2400" b="1" dirty="0" err="1" smtClean="0">
                <a:solidFill>
                  <a:srgbClr val="C00000"/>
                </a:solidFill>
                <a:latin typeface="Arial" pitchFamily="34" charset="0"/>
                <a:cs typeface="Arial" pitchFamily="34" charset="0"/>
              </a:rPr>
              <a:t>URLs</a:t>
            </a:r>
            <a:r>
              <a:rPr lang="es-PE" sz="2400" b="1" dirty="0" smtClean="0">
                <a:solidFill>
                  <a:srgbClr val="C00000"/>
                </a:solidFill>
                <a:latin typeface="Arial" pitchFamily="34" charset="0"/>
                <a:cs typeface="Arial" pitchFamily="34" charset="0"/>
              </a:rPr>
              <a:t> para acceder directamente</a:t>
            </a:r>
            <a:r>
              <a:rPr lang="es-PE" sz="2400" dirty="0" smtClean="0">
                <a:solidFill>
                  <a:schemeClr val="bg1"/>
                </a:solidFill>
                <a:latin typeface="Arial" pitchFamily="34" charset="0"/>
                <a:cs typeface="Arial" pitchFamily="34" charset="0"/>
              </a:rPr>
              <a:t> a determinada información.</a:t>
            </a:r>
            <a:endParaRPr lang="es-PE" sz="2400" dirty="0">
              <a:solidFill>
                <a:schemeClr val="bg1"/>
              </a:solidFill>
              <a:latin typeface="Arial" pitchFamily="34" charset="0"/>
              <a:cs typeface="Arial" pitchFamily="34" charset="0"/>
            </a:endParaRPr>
          </a:p>
        </p:txBody>
      </p:sp>
      <p:sp>
        <p:nvSpPr>
          <p:cNvPr id="39" name="38 Rectángulo"/>
          <p:cNvSpPr/>
          <p:nvPr/>
        </p:nvSpPr>
        <p:spPr>
          <a:xfrm>
            <a:off x="1044648" y="4614227"/>
            <a:ext cx="7200800" cy="1200329"/>
          </a:xfrm>
          <a:prstGeom prst="rect">
            <a:avLst/>
          </a:prstGeom>
        </p:spPr>
        <p:txBody>
          <a:bodyPr wrap="square">
            <a:spAutoFit/>
          </a:bodyPr>
          <a:lstStyle/>
          <a:p>
            <a:pPr algn="ctr"/>
            <a:r>
              <a:rPr lang="es-PE" sz="2400" dirty="0" smtClean="0">
                <a:solidFill>
                  <a:schemeClr val="bg1"/>
                </a:solidFill>
                <a:latin typeface="Arial" pitchFamily="34" charset="0"/>
                <a:cs typeface="Arial" pitchFamily="34" charset="0"/>
              </a:rPr>
              <a:t>Las aplicaciones interactivas que utilizan AJAX también necesitan </a:t>
            </a:r>
            <a:r>
              <a:rPr lang="es-PE" sz="2400" b="1" dirty="0" smtClean="0">
                <a:solidFill>
                  <a:srgbClr val="C00000"/>
                </a:solidFill>
                <a:latin typeface="Arial" pitchFamily="34" charset="0"/>
                <a:cs typeface="Arial" pitchFamily="34" charset="0"/>
              </a:rPr>
              <a:t>indexar contenido en los buscadores.</a:t>
            </a:r>
            <a:endParaRPr lang="es-PE" sz="24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48825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2 Marcador de contenido"/>
          <p:cNvSpPr>
            <a:spLocks noGrp="1"/>
          </p:cNvSpPr>
          <p:nvPr>
            <p:ph idx="1"/>
          </p:nvPr>
        </p:nvSpPr>
        <p:spPr>
          <a:xfrm>
            <a:off x="480560" y="1628800"/>
            <a:ext cx="8280920" cy="504056"/>
          </a:xfrm>
        </p:spPr>
        <p:txBody>
          <a:bodyPr/>
          <a:lstStyle/>
          <a:p>
            <a:r>
              <a:rPr lang="es-PE" sz="2400" dirty="0" err="1" smtClean="0">
                <a:solidFill>
                  <a:schemeClr val="bg1"/>
                </a:solidFill>
                <a:latin typeface="Arial" pitchFamily="34" charset="0"/>
                <a:cs typeface="Arial" pitchFamily="34" charset="0"/>
              </a:rPr>
              <a:t>Hashbangs</a:t>
            </a:r>
            <a:r>
              <a:rPr lang="es-PE" sz="2400" dirty="0" smtClean="0">
                <a:solidFill>
                  <a:schemeClr val="bg1"/>
                </a:solidFill>
                <a:latin typeface="Arial" pitchFamily="34" charset="0"/>
                <a:cs typeface="Arial" pitchFamily="34" charset="0"/>
              </a:rPr>
              <a:t>(#!), Hashes(#): </a:t>
            </a:r>
            <a:r>
              <a:rPr lang="es-PE" sz="2400" dirty="0" err="1" smtClean="0">
                <a:solidFill>
                  <a:schemeClr val="bg1"/>
                </a:solidFill>
                <a:latin typeface="Arial" pitchFamily="34" charset="0"/>
                <a:cs typeface="Arial" pitchFamily="34" charset="0"/>
              </a:rPr>
              <a:t>jQuery</a:t>
            </a:r>
            <a:r>
              <a:rPr lang="es-PE" sz="2400" dirty="0" smtClean="0">
                <a:solidFill>
                  <a:schemeClr val="bg1"/>
                </a:solidFill>
                <a:latin typeface="Arial" pitchFamily="34" charset="0"/>
                <a:cs typeface="Arial" pitchFamily="34" charset="0"/>
              </a:rPr>
              <a:t> BBQ, </a:t>
            </a:r>
            <a:r>
              <a:rPr lang="es-PE" sz="2400" dirty="0" err="1" smtClean="0">
                <a:solidFill>
                  <a:schemeClr val="bg1"/>
                </a:solidFill>
                <a:latin typeface="Arial" pitchFamily="34" charset="0"/>
                <a:cs typeface="Arial" pitchFamily="34" charset="0"/>
              </a:rPr>
              <a:t>jQuery</a:t>
            </a:r>
            <a:r>
              <a:rPr lang="es-PE" sz="2400" dirty="0" smtClean="0">
                <a:solidFill>
                  <a:schemeClr val="bg1"/>
                </a:solidFill>
                <a:latin typeface="Arial" pitchFamily="34" charset="0"/>
                <a:cs typeface="Arial" pitchFamily="34" charset="0"/>
              </a:rPr>
              <a:t> </a:t>
            </a:r>
            <a:r>
              <a:rPr lang="es-PE" sz="2400" dirty="0" err="1" smtClean="0">
                <a:solidFill>
                  <a:schemeClr val="bg1"/>
                </a:solidFill>
                <a:latin typeface="Arial" pitchFamily="34" charset="0"/>
                <a:cs typeface="Arial" pitchFamily="34" charset="0"/>
              </a:rPr>
              <a:t>Address</a:t>
            </a:r>
            <a:endParaRPr lang="es-PE" sz="2400" dirty="0" smtClean="0">
              <a:solidFill>
                <a:schemeClr val="bg1"/>
              </a:solidFill>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531" y="2175367"/>
            <a:ext cx="6138857" cy="191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txBox="1">
            <a:spLocks/>
          </p:cNvSpPr>
          <p:nvPr/>
        </p:nvSpPr>
        <p:spPr bwMode="auto">
          <a:xfrm>
            <a:off x="566439" y="4221088"/>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err="1" smtClean="0">
                <a:solidFill>
                  <a:schemeClr val="bg1"/>
                </a:solidFill>
                <a:latin typeface="Arial" pitchFamily="34" charset="0"/>
                <a:cs typeface="Arial" pitchFamily="34" charset="0"/>
              </a:rPr>
              <a:t>Routing</a:t>
            </a:r>
            <a:r>
              <a:rPr lang="es-PE" sz="2400" dirty="0" smtClean="0">
                <a:solidFill>
                  <a:schemeClr val="bg1"/>
                </a:solidFill>
                <a:latin typeface="Arial" pitchFamily="34" charset="0"/>
                <a:cs typeface="Arial" pitchFamily="34" charset="0"/>
              </a:rPr>
              <a:t>: Path.js, Sammy.js</a:t>
            </a:r>
            <a:endParaRPr lang="es-PE" sz="2400" dirty="0" smtClean="0">
              <a:solidFill>
                <a:schemeClr val="bg1"/>
              </a:solidFill>
              <a:latin typeface="Arial" pitchFamily="34" charset="0"/>
              <a:cs typeface="Arial" pitchFamily="34" charset="0"/>
            </a:endParaRPr>
          </a:p>
        </p:txBody>
      </p:sp>
      <p:sp>
        <p:nvSpPr>
          <p:cNvPr id="9" name="2 Marcador de contenido"/>
          <p:cNvSpPr txBox="1">
            <a:spLocks/>
          </p:cNvSpPr>
          <p:nvPr/>
        </p:nvSpPr>
        <p:spPr bwMode="auto">
          <a:xfrm>
            <a:off x="566439" y="5775768"/>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solidFill>
                  <a:schemeClr val="bg1"/>
                </a:solidFill>
                <a:latin typeface="Arial" pitchFamily="34" charset="0"/>
                <a:cs typeface="Arial" pitchFamily="34" charset="0"/>
              </a:rPr>
              <a:t>HTML 5 </a:t>
            </a:r>
            <a:r>
              <a:rPr lang="es-PE" sz="2400" dirty="0" err="1" smtClean="0">
                <a:solidFill>
                  <a:schemeClr val="bg1"/>
                </a:solidFill>
                <a:latin typeface="Arial" pitchFamily="34" charset="0"/>
                <a:cs typeface="Arial" pitchFamily="34" charset="0"/>
              </a:rPr>
              <a:t>History</a:t>
            </a:r>
            <a:r>
              <a:rPr lang="es-PE" sz="2400" dirty="0" smtClean="0">
                <a:solidFill>
                  <a:schemeClr val="bg1"/>
                </a:solidFill>
                <a:latin typeface="Arial" pitchFamily="34" charset="0"/>
                <a:cs typeface="Arial" pitchFamily="34" charset="0"/>
              </a:rPr>
              <a:t>, History.js</a:t>
            </a:r>
            <a:endParaRPr lang="es-PE" sz="2400" dirty="0" smtClean="0">
              <a:solidFill>
                <a:schemeClr val="bg1"/>
              </a:solidFill>
              <a:latin typeface="Arial" pitchFamily="34" charset="0"/>
              <a:cs typeface="Arial" pitchFamily="34"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746" y="4725144"/>
            <a:ext cx="42862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Navegación y </a:t>
            </a:r>
            <a:r>
              <a:rPr lang="es-PE" dirty="0" err="1" smtClean="0">
                <a:solidFill>
                  <a:srgbClr val="C00000"/>
                </a:solidFill>
                <a:latin typeface="Arial" pitchFamily="34" charset="0"/>
                <a:cs typeface="Arial" pitchFamily="34" charset="0"/>
              </a:rPr>
              <a:t>URLs</a:t>
            </a:r>
            <a:r>
              <a:rPr lang="es-PE" dirty="0" smtClean="0">
                <a:solidFill>
                  <a:srgbClr val="C00000"/>
                </a:solidFill>
                <a:latin typeface="Arial" pitchFamily="34" charset="0"/>
                <a:cs typeface="Arial" pitchFamily="34" charset="0"/>
              </a:rPr>
              <a:t> con AJAX </a:t>
            </a:r>
            <a:endParaRPr lang="es-PE" dirty="0">
              <a:solidFill>
                <a:srgbClr val="C00000"/>
              </a:solidFill>
              <a:latin typeface="Arial" pitchFamily="34" charset="0"/>
              <a:cs typeface="Arial" pitchFamily="34" charset="0"/>
            </a:endParaRPr>
          </a:p>
        </p:txBody>
      </p:sp>
      <p:sp>
        <p:nvSpPr>
          <p:cNvPr id="15" name="14 CuadroTexto"/>
          <p:cNvSpPr txBox="1"/>
          <p:nvPr/>
        </p:nvSpPr>
        <p:spPr>
          <a:xfrm>
            <a:off x="568742" y="977995"/>
            <a:ext cx="8010526"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Cómo solucionar el </a:t>
            </a:r>
            <a:r>
              <a:rPr lang="es-PE" sz="2400" dirty="0" smtClean="0">
                <a:solidFill>
                  <a:schemeClr val="tx1">
                    <a:lumMod val="50000"/>
                  </a:schemeClr>
                </a:solidFill>
                <a:latin typeface="Arial" pitchFamily="34" charset="0"/>
                <a:cs typeface="Arial" pitchFamily="34" charset="0"/>
              </a:rPr>
              <a:t>problema del</a:t>
            </a:r>
            <a:r>
              <a:rPr lang="es-PE" sz="2400" dirty="0" smtClean="0">
                <a:solidFill>
                  <a:schemeClr val="tx1">
                    <a:lumMod val="50000"/>
                  </a:schemeClr>
                </a:solidFill>
                <a:latin typeface="Arial" pitchFamily="34" charset="0"/>
                <a:cs typeface="Arial" pitchFamily="34" charset="0"/>
              </a:rPr>
              <a:t> SEO y la accesibilidad. </a:t>
            </a:r>
            <a:endParaRPr lang="es-PE" sz="240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8198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87 Grupo"/>
          <p:cNvGrpSpPr/>
          <p:nvPr/>
        </p:nvGrpSpPr>
        <p:grpSpPr>
          <a:xfrm>
            <a:off x="708356" y="1462715"/>
            <a:ext cx="2448001" cy="1620000"/>
            <a:chOff x="582777" y="1285073"/>
            <a:chExt cx="2448001" cy="1620000"/>
          </a:xfrm>
        </p:grpSpPr>
        <p:grpSp>
          <p:nvGrpSpPr>
            <p:cNvPr id="60" name="59 Grupo"/>
            <p:cNvGrpSpPr/>
            <p:nvPr/>
          </p:nvGrpSpPr>
          <p:grpSpPr>
            <a:xfrm>
              <a:off x="582778" y="1285073"/>
              <a:ext cx="2448000" cy="1620000"/>
              <a:chOff x="916483" y="1984"/>
              <a:chExt cx="2030015" cy="1218009"/>
            </a:xfrm>
            <a:solidFill>
              <a:srgbClr val="92D05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solidFill>
                <a:srgbClr val="00B0F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1" name="60 CuadroTexto"/>
            <p:cNvSpPr txBox="1"/>
            <p:nvPr/>
          </p:nvSpPr>
          <p:spPr>
            <a:xfrm>
              <a:off x="582778" y="1582444"/>
              <a:ext cx="1210145" cy="646331"/>
            </a:xfrm>
            <a:prstGeom prst="rect">
              <a:avLst/>
            </a:prstGeom>
            <a:noFill/>
          </p:spPr>
          <p:txBody>
            <a:bodyPr wrap="square" rtlCol="0">
              <a:spAutoFit/>
            </a:bodyPr>
            <a:lstStyle/>
            <a:p>
              <a:r>
                <a:rPr lang="es-PE" sz="3600" b="1" dirty="0" smtClean="0"/>
                <a:t>Data</a:t>
              </a:r>
              <a:endParaRPr lang="es-PE" sz="3600" b="1" dirty="0"/>
            </a:p>
          </p:txBody>
        </p:sp>
        <p:sp>
          <p:nvSpPr>
            <p:cNvPr id="70" name="69 CuadroTexto"/>
            <p:cNvSpPr txBox="1"/>
            <p:nvPr/>
          </p:nvSpPr>
          <p:spPr>
            <a:xfrm>
              <a:off x="582777" y="2509754"/>
              <a:ext cx="1426548" cy="369332"/>
            </a:xfrm>
            <a:prstGeom prst="rect">
              <a:avLst/>
            </a:prstGeom>
            <a:noFill/>
          </p:spPr>
          <p:txBody>
            <a:bodyPr wrap="square" rtlCol="0">
              <a:spAutoFit/>
            </a:bodyPr>
            <a:lstStyle/>
            <a:p>
              <a:r>
                <a:rPr lang="es-PE" dirty="0" smtClean="0">
                  <a:solidFill>
                    <a:schemeClr val="bg1"/>
                  </a:solidFill>
                </a:rPr>
                <a:t>REST,  ODATA</a:t>
              </a:r>
              <a:endParaRPr lang="es-PE" dirty="0">
                <a:solidFill>
                  <a:schemeClr val="bg1"/>
                </a:solidFill>
              </a:endParaRPr>
            </a:p>
          </p:txBody>
        </p:sp>
      </p:grpSp>
      <p:grpSp>
        <p:nvGrpSpPr>
          <p:cNvPr id="4" name="3 Grupo"/>
          <p:cNvGrpSpPr/>
          <p:nvPr/>
        </p:nvGrpSpPr>
        <p:grpSpPr>
          <a:xfrm>
            <a:off x="3373249" y="1462715"/>
            <a:ext cx="2448000" cy="1639237"/>
            <a:chOff x="3156924" y="1285707"/>
            <a:chExt cx="2448000" cy="1639237"/>
          </a:xfrm>
          <a:solidFill>
            <a:srgbClr val="00B0F0"/>
          </a:solidFill>
        </p:grpSpPr>
        <p:grpSp>
          <p:nvGrpSpPr>
            <p:cNvPr id="62" name="61 Grupo"/>
            <p:cNvGrpSpPr/>
            <p:nvPr/>
          </p:nvGrpSpPr>
          <p:grpSpPr>
            <a:xfrm>
              <a:off x="3156924" y="1285707"/>
              <a:ext cx="2448000" cy="1620000"/>
              <a:chOff x="916483" y="1984"/>
              <a:chExt cx="2030015" cy="1218009"/>
            </a:xfrm>
            <a:grp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3" name="62 CuadroTexto"/>
            <p:cNvSpPr txBox="1"/>
            <p:nvPr/>
          </p:nvSpPr>
          <p:spPr>
            <a:xfrm>
              <a:off x="3178009" y="1582443"/>
              <a:ext cx="609462" cy="646331"/>
            </a:xfrm>
            <a:prstGeom prst="rect">
              <a:avLst/>
            </a:prstGeom>
            <a:grpFill/>
          </p:spPr>
          <p:txBody>
            <a:bodyPr wrap="none" rtlCol="0">
              <a:spAutoFit/>
            </a:bodyPr>
            <a:lstStyle/>
            <a:p>
              <a:r>
                <a:rPr lang="es-PE" sz="3600" b="1" dirty="0" smtClean="0"/>
                <a:t>UI</a:t>
              </a:r>
              <a:endParaRPr lang="es-PE" sz="3600" b="1" dirty="0"/>
            </a:p>
          </p:txBody>
        </p:sp>
        <p:sp>
          <p:nvSpPr>
            <p:cNvPr id="71" name="70 CuadroTexto"/>
            <p:cNvSpPr txBox="1"/>
            <p:nvPr/>
          </p:nvSpPr>
          <p:spPr>
            <a:xfrm>
              <a:off x="3164154" y="2278613"/>
              <a:ext cx="2440770" cy="646331"/>
            </a:xfrm>
            <a:prstGeom prst="rect">
              <a:avLst/>
            </a:prstGeom>
            <a:grpFill/>
          </p:spPr>
          <p:txBody>
            <a:bodyPr wrap="square" rtlCol="0">
              <a:spAutoFit/>
            </a:bodyPr>
            <a:lstStyle/>
            <a:p>
              <a:r>
                <a:rPr lang="es-PE" dirty="0" err="1" smtClean="0">
                  <a:solidFill>
                    <a:schemeClr val="bg1">
                      <a:lumMod val="85000"/>
                      <a:lumOff val="15000"/>
                    </a:schemeClr>
                  </a:solidFill>
                </a:rPr>
                <a:t>Code</a:t>
              </a:r>
              <a:r>
                <a:rPr lang="es-PE" dirty="0" smtClean="0">
                  <a:solidFill>
                    <a:schemeClr val="bg1">
                      <a:lumMod val="85000"/>
                      <a:lumOff val="15000"/>
                    </a:schemeClr>
                  </a:solidFill>
                </a:rPr>
                <a:t> </a:t>
              </a:r>
              <a:r>
                <a:rPr lang="es-PE" dirty="0" err="1" smtClean="0">
                  <a:solidFill>
                    <a:schemeClr val="bg1">
                      <a:lumMod val="85000"/>
                      <a:lumOff val="15000"/>
                    </a:schemeClr>
                  </a:solidFill>
                </a:rPr>
                <a:t>Organization</a:t>
              </a:r>
              <a:r>
                <a:rPr lang="es-PE" dirty="0" smtClean="0">
                  <a:solidFill>
                    <a:schemeClr val="bg1">
                      <a:lumMod val="85000"/>
                      <a:lumOff val="15000"/>
                    </a:schemeClr>
                  </a:solidFill>
                </a:rPr>
                <a:t>,</a:t>
              </a:r>
            </a:p>
            <a:p>
              <a:r>
                <a:rPr lang="es-PE" dirty="0" err="1" smtClean="0">
                  <a:solidFill>
                    <a:schemeClr val="bg1">
                      <a:lumMod val="85000"/>
                      <a:lumOff val="15000"/>
                    </a:schemeClr>
                  </a:solidFill>
                </a:rPr>
                <a:t>Patterns</a:t>
              </a:r>
              <a:r>
                <a:rPr lang="es-PE" dirty="0" smtClean="0">
                  <a:solidFill>
                    <a:schemeClr val="bg1">
                      <a:lumMod val="85000"/>
                      <a:lumOff val="15000"/>
                    </a:schemeClr>
                  </a:solidFill>
                </a:rPr>
                <a:t>:  MVC - MVVM</a:t>
              </a:r>
              <a:endParaRPr lang="es-PE" dirty="0">
                <a:solidFill>
                  <a:schemeClr val="bg1">
                    <a:lumMod val="85000"/>
                    <a:lumOff val="15000"/>
                  </a:schemeClr>
                </a:solidFill>
              </a:endParaRPr>
            </a:p>
          </p:txBody>
        </p:sp>
      </p:grpSp>
      <p:grpSp>
        <p:nvGrpSpPr>
          <p:cNvPr id="87" name="86 Grupo"/>
          <p:cNvGrpSpPr/>
          <p:nvPr/>
        </p:nvGrpSpPr>
        <p:grpSpPr>
          <a:xfrm>
            <a:off x="2134904" y="3365920"/>
            <a:ext cx="2463440" cy="1620000"/>
            <a:chOff x="-1880662" y="4312247"/>
            <a:chExt cx="2463440" cy="1620000"/>
          </a:xfrm>
        </p:grpSpPr>
        <p:grpSp>
          <p:nvGrpSpPr>
            <p:cNvPr id="66" name="65 Grupo"/>
            <p:cNvGrpSpPr/>
            <p:nvPr/>
          </p:nvGrpSpPr>
          <p:grpSpPr>
            <a:xfrm>
              <a:off x="-1865222" y="4312247"/>
              <a:ext cx="2448000" cy="1620000"/>
              <a:chOff x="916483" y="1984"/>
              <a:chExt cx="2030015" cy="1218009"/>
            </a:xfrm>
            <a:solidFill>
              <a:srgbClr val="00B0F0"/>
            </a:solidFill>
          </p:grpSpPr>
          <p:sp>
            <p:nvSpPr>
              <p:cNvPr id="77" name="76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77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7" name="66 CuadroTexto"/>
            <p:cNvSpPr txBox="1"/>
            <p:nvPr/>
          </p:nvSpPr>
          <p:spPr>
            <a:xfrm>
              <a:off x="-1880662" y="4615358"/>
              <a:ext cx="1545616" cy="646331"/>
            </a:xfrm>
            <a:prstGeom prst="rect">
              <a:avLst/>
            </a:prstGeom>
            <a:noFill/>
          </p:spPr>
          <p:txBody>
            <a:bodyPr wrap="none" rtlCol="0">
              <a:spAutoFit/>
            </a:bodyPr>
            <a:lstStyle/>
            <a:p>
              <a:r>
                <a:rPr lang="es-PE" sz="3600" b="1" dirty="0" smtClean="0"/>
                <a:t>Mobile</a:t>
              </a:r>
              <a:endParaRPr lang="es-PE" sz="3600" b="1" dirty="0"/>
            </a:p>
          </p:txBody>
        </p:sp>
        <p:sp>
          <p:nvSpPr>
            <p:cNvPr id="72" name="71 CuadroTexto"/>
            <p:cNvSpPr txBox="1"/>
            <p:nvPr/>
          </p:nvSpPr>
          <p:spPr>
            <a:xfrm>
              <a:off x="-1851367" y="5539130"/>
              <a:ext cx="1986030" cy="369332"/>
            </a:xfrm>
            <a:prstGeom prst="rect">
              <a:avLst/>
            </a:prstGeom>
            <a:noFill/>
          </p:spPr>
          <p:txBody>
            <a:bodyPr wrap="square" rtlCol="0">
              <a:spAutoFit/>
            </a:bodyPr>
            <a:lstStyle/>
            <a:p>
              <a:r>
                <a:rPr lang="es-PE" dirty="0" err="1" smtClean="0">
                  <a:solidFill>
                    <a:schemeClr val="bg1">
                      <a:lumMod val="85000"/>
                      <a:lumOff val="15000"/>
                    </a:schemeClr>
                  </a:solidFill>
                </a:rPr>
                <a:t>JQuery</a:t>
              </a:r>
              <a:r>
                <a:rPr lang="es-PE" dirty="0" smtClean="0">
                  <a:solidFill>
                    <a:schemeClr val="bg1">
                      <a:lumMod val="85000"/>
                      <a:lumOff val="15000"/>
                    </a:schemeClr>
                  </a:solidFill>
                </a:rPr>
                <a:t> Mobile</a:t>
              </a:r>
              <a:endParaRPr lang="es-PE" dirty="0">
                <a:solidFill>
                  <a:schemeClr val="bg1">
                    <a:lumMod val="85000"/>
                    <a:lumOff val="15000"/>
                  </a:schemeClr>
                </a:solidFill>
              </a:endParaRPr>
            </a:p>
          </p:txBody>
        </p:sp>
      </p:grpSp>
      <p:grpSp>
        <p:nvGrpSpPr>
          <p:cNvPr id="85" name="84 Grupo"/>
          <p:cNvGrpSpPr/>
          <p:nvPr/>
        </p:nvGrpSpPr>
        <p:grpSpPr>
          <a:xfrm>
            <a:off x="6012432" y="1481952"/>
            <a:ext cx="2448000" cy="1620000"/>
            <a:chOff x="5739916" y="1285707"/>
            <a:chExt cx="2448000" cy="1620000"/>
          </a:xfrm>
          <a:solidFill>
            <a:srgbClr val="00B0F0"/>
          </a:solidFill>
        </p:grpSpPr>
        <p:grpSp>
          <p:nvGrpSpPr>
            <p:cNvPr id="64" name="63 Grupo"/>
            <p:cNvGrpSpPr>
              <a:grpSpLocks/>
            </p:cNvGrpSpPr>
            <p:nvPr/>
          </p:nvGrpSpPr>
          <p:grpSpPr>
            <a:xfrm>
              <a:off x="5739916" y="1285707"/>
              <a:ext cx="2448000" cy="1620000"/>
              <a:chOff x="916483" y="1984"/>
              <a:chExt cx="2030015" cy="1218009"/>
            </a:xfrm>
            <a:grp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5" name="64 CuadroTexto"/>
            <p:cNvSpPr txBox="1"/>
            <p:nvPr/>
          </p:nvSpPr>
          <p:spPr>
            <a:xfrm>
              <a:off x="5739918" y="1580907"/>
              <a:ext cx="2248244" cy="646331"/>
            </a:xfrm>
            <a:prstGeom prst="rect">
              <a:avLst/>
            </a:prstGeom>
            <a:grpFill/>
          </p:spPr>
          <p:txBody>
            <a:bodyPr wrap="none" rtlCol="0">
              <a:spAutoFit/>
            </a:bodyPr>
            <a:lstStyle/>
            <a:p>
              <a:r>
                <a:rPr lang="es-PE" sz="3600" b="1" dirty="0" err="1" smtClean="0"/>
                <a:t>Navigation</a:t>
              </a:r>
              <a:endParaRPr lang="es-PE" sz="3600" b="1" dirty="0"/>
            </a:p>
          </p:txBody>
        </p:sp>
        <p:sp>
          <p:nvSpPr>
            <p:cNvPr id="73" name="72 CuadroTexto"/>
            <p:cNvSpPr txBox="1"/>
            <p:nvPr/>
          </p:nvSpPr>
          <p:spPr>
            <a:xfrm>
              <a:off x="5741584" y="2514047"/>
              <a:ext cx="2446332" cy="369332"/>
            </a:xfrm>
            <a:prstGeom prst="rect">
              <a:avLst/>
            </a:prstGeom>
            <a:grpFill/>
          </p:spPr>
          <p:txBody>
            <a:bodyPr wrap="square" rtlCol="0">
              <a:spAutoFit/>
            </a:bodyPr>
            <a:lstStyle/>
            <a:p>
              <a:r>
                <a:rPr lang="es-PE" dirty="0" smtClean="0">
                  <a:solidFill>
                    <a:schemeClr val="bg1">
                      <a:lumMod val="85000"/>
                      <a:lumOff val="15000"/>
                    </a:schemeClr>
                  </a:solidFill>
                </a:rPr>
                <a:t>SEO, Back </a:t>
              </a:r>
              <a:r>
                <a:rPr lang="es-PE" dirty="0" err="1" smtClean="0">
                  <a:solidFill>
                    <a:schemeClr val="bg1">
                      <a:lumMod val="85000"/>
                      <a:lumOff val="15000"/>
                    </a:schemeClr>
                  </a:solidFill>
                </a:rPr>
                <a:t>Button</a:t>
              </a:r>
              <a:r>
                <a:rPr lang="es-PE" dirty="0" smtClean="0">
                  <a:solidFill>
                    <a:schemeClr val="bg1">
                      <a:lumMod val="85000"/>
                      <a:lumOff val="15000"/>
                    </a:schemeClr>
                  </a:solidFill>
                </a:rPr>
                <a:t>, </a:t>
              </a:r>
              <a:r>
                <a:rPr lang="es-PE" dirty="0" err="1" smtClean="0">
                  <a:solidFill>
                    <a:schemeClr val="bg1">
                      <a:lumMod val="85000"/>
                      <a:lumOff val="15000"/>
                    </a:schemeClr>
                  </a:solidFill>
                </a:rPr>
                <a:t>URLs</a:t>
              </a:r>
              <a:endParaRPr lang="es-PE" dirty="0">
                <a:solidFill>
                  <a:schemeClr val="bg1">
                    <a:lumMod val="85000"/>
                    <a:lumOff val="15000"/>
                  </a:schemeClr>
                </a:solidFill>
              </a:endParaRPr>
            </a:p>
          </p:txBody>
        </p:sp>
      </p:grpSp>
      <p:grpSp>
        <p:nvGrpSpPr>
          <p:cNvPr id="86" name="85 Grupo"/>
          <p:cNvGrpSpPr/>
          <p:nvPr/>
        </p:nvGrpSpPr>
        <p:grpSpPr>
          <a:xfrm>
            <a:off x="4768005" y="3365920"/>
            <a:ext cx="2448001" cy="1620000"/>
            <a:chOff x="717451" y="4312247"/>
            <a:chExt cx="2448001" cy="1620000"/>
          </a:xfrm>
          <a:solidFill>
            <a:srgbClr val="92D050"/>
          </a:solidFill>
        </p:grpSpPr>
        <p:grpSp>
          <p:nvGrpSpPr>
            <p:cNvPr id="68" name="67 Grupo"/>
            <p:cNvGrpSpPr/>
            <p:nvPr/>
          </p:nvGrpSpPr>
          <p:grpSpPr>
            <a:xfrm>
              <a:off x="717451" y="4312247"/>
              <a:ext cx="2448000" cy="1620000"/>
              <a:chOff x="916483" y="1984"/>
              <a:chExt cx="2030015" cy="1218009"/>
            </a:xfrm>
            <a:grp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9" name="68 CuadroTexto"/>
            <p:cNvSpPr txBox="1"/>
            <p:nvPr/>
          </p:nvSpPr>
          <p:spPr>
            <a:xfrm>
              <a:off x="717451" y="4615359"/>
              <a:ext cx="1497526" cy="646331"/>
            </a:xfrm>
            <a:prstGeom prst="rect">
              <a:avLst/>
            </a:prstGeom>
            <a:grpFill/>
          </p:spPr>
          <p:txBody>
            <a:bodyPr wrap="none" rtlCol="0">
              <a:spAutoFit/>
            </a:bodyPr>
            <a:lstStyle/>
            <a:p>
              <a:r>
                <a:rPr lang="es-PE" sz="3600" b="1" dirty="0" smtClean="0"/>
                <a:t>Offline</a:t>
              </a:r>
              <a:endParaRPr lang="es-PE" sz="3600" b="1" dirty="0"/>
            </a:p>
          </p:txBody>
        </p:sp>
        <p:sp>
          <p:nvSpPr>
            <p:cNvPr id="74" name="73 CuadroTexto"/>
            <p:cNvSpPr txBox="1"/>
            <p:nvPr/>
          </p:nvSpPr>
          <p:spPr>
            <a:xfrm>
              <a:off x="717452" y="5268164"/>
              <a:ext cx="2448000" cy="646331"/>
            </a:xfrm>
            <a:prstGeom prst="rect">
              <a:avLst/>
            </a:prstGeom>
            <a:grpFill/>
          </p:spPr>
          <p:txBody>
            <a:bodyPr wrap="square" rtlCol="0">
              <a:spAutoFit/>
            </a:bodyPr>
            <a:lstStyle/>
            <a:p>
              <a:r>
                <a:rPr lang="es-PE" dirty="0" smtClean="0">
                  <a:solidFill>
                    <a:schemeClr val="bg1">
                      <a:lumMod val="85000"/>
                      <a:lumOff val="15000"/>
                    </a:schemeClr>
                  </a:solidFill>
                </a:rPr>
                <a:t>HTML5 Local Storage, HTML5 App. Cache</a:t>
              </a:r>
              <a:endParaRPr lang="es-PE" dirty="0">
                <a:solidFill>
                  <a:schemeClr val="bg1">
                    <a:lumMod val="85000"/>
                    <a:lumOff val="15000"/>
                  </a:schemeClr>
                </a:solidFill>
              </a:endParaRPr>
            </a:p>
          </p:txBody>
        </p:sp>
      </p:grpSp>
      <p:sp>
        <p:nvSpPr>
          <p:cNvPr id="2" name="1 CuadroTexto"/>
          <p:cNvSpPr txBox="1"/>
          <p:nvPr/>
        </p:nvSpPr>
        <p:spPr>
          <a:xfrm>
            <a:off x="113490" y="5733256"/>
            <a:ext cx="3108543"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AGENDA</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406123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5: </a:t>
            </a:r>
            <a:r>
              <a:rPr lang="es-PE" dirty="0" smtClean="0">
                <a:solidFill>
                  <a:srgbClr val="141414"/>
                </a:solidFill>
                <a:latin typeface="Arial" pitchFamily="34" charset="0"/>
                <a:cs typeface="Arial" pitchFamily="34" charset="0"/>
              </a:rPr>
              <a:t>Offline</a:t>
            </a:r>
            <a:endParaRPr lang="es-PE" dirty="0">
              <a:solidFill>
                <a:srgbClr val="141414"/>
              </a:solidFill>
              <a:latin typeface="Arial" pitchFamily="34" charset="0"/>
              <a:cs typeface="Arial" pitchFamily="34" charset="0"/>
            </a:endParaRPr>
          </a:p>
        </p:txBody>
      </p:sp>
      <p:sp>
        <p:nvSpPr>
          <p:cNvPr id="6" name="2 Marcador de contenido"/>
          <p:cNvSpPr txBox="1">
            <a:spLocks/>
          </p:cNvSpPr>
          <p:nvPr/>
        </p:nvSpPr>
        <p:spPr bwMode="auto">
          <a:xfrm>
            <a:off x="755576" y="1484784"/>
            <a:ext cx="7920880"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4500"/>
              </a:lnSpc>
              <a:buSzPct val="150000"/>
              <a:buNone/>
            </a:pPr>
            <a:r>
              <a:rPr lang="es-PE" sz="2800" dirty="0" smtClean="0">
                <a:solidFill>
                  <a:schemeClr val="bg1">
                    <a:lumMod val="95000"/>
                    <a:lumOff val="5000"/>
                  </a:schemeClr>
                </a:solidFill>
                <a:latin typeface="Arial" pitchFamily="34" charset="0"/>
                <a:cs typeface="Arial" pitchFamily="34" charset="0"/>
              </a:rPr>
              <a:t>Tenemos que resolver los siguientes problemas:</a:t>
            </a:r>
          </a:p>
          <a:p>
            <a:pPr>
              <a:lnSpc>
                <a:spcPts val="4500"/>
              </a:lnSpc>
              <a:buSzPct val="150000"/>
              <a:buFont typeface="Arial" pitchFamily="34" charset="0"/>
              <a:buChar char="•"/>
            </a:pPr>
            <a:endParaRPr lang="es-PE" sz="2800" dirty="0" smtClean="0">
              <a:solidFill>
                <a:schemeClr val="bg1">
                  <a:lumMod val="95000"/>
                  <a:lumOff val="5000"/>
                </a:schemeClr>
              </a:solidFill>
              <a:latin typeface="Arial" pitchFamily="34" charset="0"/>
              <a:cs typeface="Arial" pitchFamily="34" charset="0"/>
            </a:endParaRPr>
          </a:p>
          <a:p>
            <a:pPr>
              <a:lnSpc>
                <a:spcPts val="4500"/>
              </a:lnSpc>
              <a:buSzPct val="150000"/>
              <a:buFont typeface="Arial" pitchFamily="34" charset="0"/>
              <a:buChar char="•"/>
            </a:pPr>
            <a:r>
              <a:rPr lang="es-PE" sz="2800" dirty="0" smtClean="0">
                <a:solidFill>
                  <a:schemeClr val="bg1">
                    <a:lumMod val="95000"/>
                    <a:lumOff val="5000"/>
                  </a:schemeClr>
                </a:solidFill>
                <a:latin typeface="Arial" pitchFamily="34" charset="0"/>
                <a:cs typeface="Arial" pitchFamily="34" charset="0"/>
              </a:rPr>
              <a:t>Cómo obtener los </a:t>
            </a:r>
            <a:r>
              <a:rPr lang="es-PE" sz="2800" b="1" dirty="0" smtClean="0">
                <a:solidFill>
                  <a:srgbClr val="C00000"/>
                </a:solidFill>
                <a:latin typeface="Arial" pitchFamily="34" charset="0"/>
                <a:cs typeface="Arial" pitchFamily="34" charset="0"/>
              </a:rPr>
              <a:t>datos (JSON)</a:t>
            </a:r>
            <a:r>
              <a:rPr lang="es-PE" sz="2800" dirty="0" smtClean="0">
                <a:solidFill>
                  <a:schemeClr val="bg1">
                    <a:lumMod val="95000"/>
                    <a:lumOff val="5000"/>
                  </a:schemeClr>
                </a:solidFill>
                <a:latin typeface="Arial" pitchFamily="34" charset="0"/>
                <a:cs typeface="Arial" pitchFamily="34" charset="0"/>
              </a:rPr>
              <a:t> si no hay un servidor que los provea.</a:t>
            </a:r>
          </a:p>
          <a:p>
            <a:pPr>
              <a:lnSpc>
                <a:spcPts val="4500"/>
              </a:lnSpc>
              <a:buSzPct val="150000"/>
              <a:buFont typeface="Arial" pitchFamily="34" charset="0"/>
              <a:buChar char="•"/>
            </a:pPr>
            <a:r>
              <a:rPr lang="es-PE" sz="2800" dirty="0" smtClean="0">
                <a:solidFill>
                  <a:schemeClr val="bg1">
                    <a:lumMod val="95000"/>
                    <a:lumOff val="5000"/>
                  </a:schemeClr>
                </a:solidFill>
                <a:latin typeface="Arial" pitchFamily="34" charset="0"/>
                <a:cs typeface="Arial" pitchFamily="34" charset="0"/>
              </a:rPr>
              <a:t>Cómo hacer que el </a:t>
            </a:r>
            <a:r>
              <a:rPr lang="es-PE" sz="2800" b="1" dirty="0" smtClean="0">
                <a:solidFill>
                  <a:srgbClr val="C00000"/>
                </a:solidFill>
                <a:latin typeface="Arial" pitchFamily="34" charset="0"/>
                <a:cs typeface="Arial" pitchFamily="34" charset="0"/>
              </a:rPr>
              <a:t>HTML/CSS/JS</a:t>
            </a:r>
            <a:r>
              <a:rPr lang="es-PE" sz="2800" dirty="0" smtClean="0">
                <a:solidFill>
                  <a:schemeClr val="bg1">
                    <a:lumMod val="95000"/>
                    <a:lumOff val="5000"/>
                  </a:schemeClr>
                </a:solidFill>
                <a:latin typeface="Arial" pitchFamily="34" charset="0"/>
                <a:cs typeface="Arial" pitchFamily="34" charset="0"/>
              </a:rPr>
              <a:t> esté disponible offline.</a:t>
            </a:r>
            <a:endParaRPr lang="es-PE" sz="2800" dirty="0">
              <a:solidFill>
                <a:schemeClr val="bg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836370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a:spLocks noGrp="1"/>
          </p:cNvSpPr>
          <p:nvPr>
            <p:ph type="title"/>
          </p:nvPr>
        </p:nvSpPr>
        <p:spPr>
          <a:xfrm>
            <a:off x="467544" y="216350"/>
            <a:ext cx="8229600" cy="720080"/>
          </a:xfrm>
        </p:spPr>
        <p:txBody>
          <a:bodyPr/>
          <a:lstStyle/>
          <a:p>
            <a:r>
              <a:rPr lang="es-PE" dirty="0" err="1" smtClean="0">
                <a:solidFill>
                  <a:srgbClr val="C00000"/>
                </a:solidFill>
                <a:latin typeface="Arial" pitchFamily="34" charset="0"/>
                <a:cs typeface="Arial" pitchFamily="34" charset="0"/>
              </a:rPr>
              <a:t>Challenge</a:t>
            </a:r>
            <a:r>
              <a:rPr lang="es-PE" dirty="0" smtClean="0">
                <a:solidFill>
                  <a:srgbClr val="C00000"/>
                </a:solidFill>
                <a:latin typeface="Arial" pitchFamily="34" charset="0"/>
                <a:cs typeface="Arial" pitchFamily="34" charset="0"/>
              </a:rPr>
              <a:t> 1: Offline Data</a:t>
            </a:r>
            <a:endParaRPr lang="es-PE" dirty="0">
              <a:solidFill>
                <a:srgbClr val="C00000"/>
              </a:solidFill>
              <a:latin typeface="Arial" pitchFamily="34" charset="0"/>
              <a:cs typeface="Arial" pitchFamily="34" charset="0"/>
            </a:endParaRPr>
          </a:p>
        </p:txBody>
      </p:sp>
      <p:sp>
        <p:nvSpPr>
          <p:cNvPr id="15" name="14 CuadroTexto"/>
          <p:cNvSpPr txBox="1"/>
          <p:nvPr/>
        </p:nvSpPr>
        <p:spPr>
          <a:xfrm>
            <a:off x="662944" y="954613"/>
            <a:ext cx="7856638"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Cómo </a:t>
            </a:r>
            <a:r>
              <a:rPr lang="es-PE" sz="2400" dirty="0">
                <a:solidFill>
                  <a:schemeClr val="tx1">
                    <a:lumMod val="50000"/>
                  </a:schemeClr>
                </a:solidFill>
                <a:latin typeface="Arial" pitchFamily="34" charset="0"/>
                <a:cs typeface="Arial" pitchFamily="34" charset="0"/>
              </a:rPr>
              <a:t>obtener los datos </a:t>
            </a:r>
            <a:r>
              <a:rPr lang="es-PE" sz="2400" dirty="0" smtClean="0">
                <a:solidFill>
                  <a:schemeClr val="tx1">
                    <a:lumMod val="50000"/>
                  </a:schemeClr>
                </a:solidFill>
                <a:latin typeface="Arial" pitchFamily="34" charset="0"/>
                <a:cs typeface="Arial" pitchFamily="34" charset="0"/>
              </a:rPr>
              <a:t>si </a:t>
            </a:r>
            <a:r>
              <a:rPr lang="es-PE" sz="2400" dirty="0">
                <a:solidFill>
                  <a:schemeClr val="tx1">
                    <a:lumMod val="50000"/>
                  </a:schemeClr>
                </a:solidFill>
                <a:latin typeface="Arial" pitchFamily="34" charset="0"/>
                <a:cs typeface="Arial" pitchFamily="34" charset="0"/>
              </a:rPr>
              <a:t>no hay un servidor </a:t>
            </a:r>
            <a:r>
              <a:rPr lang="es-PE" sz="2400" dirty="0" smtClean="0">
                <a:solidFill>
                  <a:schemeClr val="tx1">
                    <a:lumMod val="50000"/>
                  </a:schemeClr>
                </a:solidFill>
                <a:latin typeface="Arial" pitchFamily="34" charset="0"/>
                <a:cs typeface="Arial" pitchFamily="34" charset="0"/>
              </a:rPr>
              <a:t>disponible</a:t>
            </a:r>
            <a:endParaRPr lang="es-PE" sz="2400" dirty="0">
              <a:solidFill>
                <a:schemeClr val="tx1">
                  <a:lumMod val="50000"/>
                </a:schemeClr>
              </a:solidFill>
              <a:latin typeface="Arial" pitchFamily="34" charset="0"/>
              <a:cs typeface="Arial" pitchFamily="34" charset="0"/>
            </a:endParaRPr>
          </a:p>
        </p:txBody>
      </p:sp>
      <p:grpSp>
        <p:nvGrpSpPr>
          <p:cNvPr id="11" name="10 Grupo"/>
          <p:cNvGrpSpPr/>
          <p:nvPr/>
        </p:nvGrpSpPr>
        <p:grpSpPr>
          <a:xfrm>
            <a:off x="3667124" y="1821730"/>
            <a:ext cx="4892731" cy="1512000"/>
            <a:chOff x="903463" y="1984"/>
            <a:chExt cx="2043035" cy="1218009"/>
          </a:xfrm>
          <a:solidFill>
            <a:schemeClr val="accent6">
              <a:lumMod val="75000"/>
            </a:schemeClr>
          </a:solidFill>
        </p:grpSpPr>
        <p:sp>
          <p:nvSpPr>
            <p:cNvPr id="30" name="29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30 Rectángulo"/>
            <p:cNvSpPr/>
            <p:nvPr/>
          </p:nvSpPr>
          <p:spPr>
            <a:xfrm>
              <a:off x="90346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grpSp>
        <p:nvGrpSpPr>
          <p:cNvPr id="12" name="11 Grupo"/>
          <p:cNvGrpSpPr/>
          <p:nvPr/>
        </p:nvGrpSpPr>
        <p:grpSpPr>
          <a:xfrm>
            <a:off x="534631" y="1826160"/>
            <a:ext cx="2304256" cy="1507569"/>
            <a:chOff x="916483" y="1984"/>
            <a:chExt cx="2030015" cy="1218009"/>
          </a:xfrm>
          <a:solidFill>
            <a:schemeClr val="accent6">
              <a:lumMod val="75000"/>
            </a:schemeClr>
          </a:solidFill>
        </p:grpSpPr>
        <p:sp>
          <p:nvSpPr>
            <p:cNvPr id="28" name="27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28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2400" kern="1200" dirty="0"/>
            </a:p>
          </p:txBody>
        </p:sp>
      </p:grpSp>
      <p:grpSp>
        <p:nvGrpSpPr>
          <p:cNvPr id="13" name="12 Grupo"/>
          <p:cNvGrpSpPr>
            <a:grpSpLocks noChangeAspect="1"/>
          </p:cNvGrpSpPr>
          <p:nvPr/>
        </p:nvGrpSpPr>
        <p:grpSpPr>
          <a:xfrm>
            <a:off x="3451100" y="2823546"/>
            <a:ext cx="770055" cy="749470"/>
            <a:chOff x="1268321" y="4374148"/>
            <a:chExt cx="1283424" cy="1249116"/>
          </a:xfrm>
        </p:grpSpPr>
        <p:pic>
          <p:nvPicPr>
            <p:cNvPr id="24" name="2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321" y="4374148"/>
              <a:ext cx="632079" cy="624558"/>
            </a:xfrm>
            <a:prstGeom prst="rect">
              <a:avLst/>
            </a:prstGeom>
          </p:spPr>
        </p:pic>
        <p:pic>
          <p:nvPicPr>
            <p:cNvPr id="25" name="Picture 4" descr="http://web-browsers.findthebest.com/sites/default/files/494/media/images/Chrome_Web_Brows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068" y="4998706"/>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web-browsers.findthebest.com/sites/default/files/494/media/images/Mozilla_Firefox_Web_Brows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6452" y="4374148"/>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http://web-browsers.findthebest.com/sites/default/files/494/media/images/Safari_Web_Brows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0287" y="4999320"/>
              <a:ext cx="631458" cy="623944"/>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1" descr="http://cdn1.iconfinder.com/data/icons/VISTA/web_design/png/400/dedicated_serv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23310"/>
          <a:stretch/>
        </p:blipFill>
        <p:spPr bwMode="auto">
          <a:xfrm>
            <a:off x="295764" y="2820697"/>
            <a:ext cx="664027" cy="865855"/>
          </a:xfrm>
          <a:prstGeom prst="rect">
            <a:avLst/>
          </a:prstGeom>
          <a:noFill/>
          <a:extLst>
            <a:ext uri="{909E8E84-426E-40DD-AFC4-6F175D3DCCD1}">
              <a14:hiddenFill xmlns:a14="http://schemas.microsoft.com/office/drawing/2010/main">
                <a:solidFill>
                  <a:srgbClr val="FFFFFF"/>
                </a:solidFill>
              </a14:hiddenFill>
            </a:ext>
          </a:extLst>
        </p:spPr>
      </p:pic>
      <p:sp>
        <p:nvSpPr>
          <p:cNvPr id="17" name="16 Rectángulo redondeado"/>
          <p:cNvSpPr/>
          <p:nvPr/>
        </p:nvSpPr>
        <p:spPr>
          <a:xfrm>
            <a:off x="3835615" y="1963227"/>
            <a:ext cx="1960521" cy="77343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err="1" smtClean="0">
                <a:solidFill>
                  <a:srgbClr val="C00000"/>
                </a:solidFill>
              </a:rPr>
              <a:t>Agnostic</a:t>
            </a:r>
            <a:endParaRPr lang="es-PE" b="1" dirty="0" smtClean="0">
              <a:solidFill>
                <a:srgbClr val="C00000"/>
              </a:solidFill>
            </a:endParaRPr>
          </a:p>
          <a:p>
            <a:pPr algn="ctr"/>
            <a:r>
              <a:rPr lang="es-PE" b="1" dirty="0" smtClean="0"/>
              <a:t>Data Access </a:t>
            </a:r>
            <a:r>
              <a:rPr lang="es-PE" b="1" dirty="0" err="1" smtClean="0"/>
              <a:t>Layer</a:t>
            </a:r>
            <a:endParaRPr lang="es-PE" b="1" dirty="0" smtClean="0"/>
          </a:p>
        </p:txBody>
      </p:sp>
      <p:sp>
        <p:nvSpPr>
          <p:cNvPr id="18" name="17 Rectángulo redondeado"/>
          <p:cNvSpPr/>
          <p:nvPr/>
        </p:nvSpPr>
        <p:spPr>
          <a:xfrm>
            <a:off x="691874" y="1963227"/>
            <a:ext cx="1972243" cy="77343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Data </a:t>
            </a:r>
            <a:r>
              <a:rPr lang="es-PE" b="1" dirty="0" err="1" smtClean="0"/>
              <a:t>Services</a:t>
            </a:r>
            <a:endParaRPr lang="es-PE" b="1" dirty="0" smtClean="0"/>
          </a:p>
          <a:p>
            <a:pPr algn="ctr"/>
            <a:r>
              <a:rPr lang="es-PE" dirty="0" smtClean="0"/>
              <a:t>(JSON, XML) </a:t>
            </a:r>
            <a:endParaRPr lang="es-PE" dirty="0"/>
          </a:p>
        </p:txBody>
      </p:sp>
      <p:cxnSp>
        <p:nvCxnSpPr>
          <p:cNvPr id="19" name="18 Conector recto de flecha"/>
          <p:cNvCxnSpPr>
            <a:stCxn id="18" idx="3"/>
            <a:endCxn id="17" idx="1"/>
          </p:cNvCxnSpPr>
          <p:nvPr/>
        </p:nvCxnSpPr>
        <p:spPr>
          <a:xfrm>
            <a:off x="2664117" y="2349942"/>
            <a:ext cx="1171498" cy="0"/>
          </a:xfrm>
          <a:prstGeom prst="straightConnector1">
            <a:avLst/>
          </a:prstGeom>
          <a:ln w="508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1064633" y="2810510"/>
            <a:ext cx="1244251" cy="523220"/>
          </a:xfrm>
          <a:prstGeom prst="rect">
            <a:avLst/>
          </a:prstGeom>
          <a:noFill/>
        </p:spPr>
        <p:txBody>
          <a:bodyPr wrap="none" rtlCol="0">
            <a:spAutoFit/>
          </a:bodyPr>
          <a:lstStyle/>
          <a:p>
            <a:r>
              <a:rPr lang="es-PE" sz="2800" dirty="0" smtClean="0"/>
              <a:t>Server</a:t>
            </a:r>
            <a:endParaRPr lang="es-PE" sz="2800" dirty="0"/>
          </a:p>
        </p:txBody>
      </p:sp>
      <p:sp>
        <p:nvSpPr>
          <p:cNvPr id="40" name="39 CuadroTexto"/>
          <p:cNvSpPr txBox="1"/>
          <p:nvPr/>
        </p:nvSpPr>
        <p:spPr>
          <a:xfrm>
            <a:off x="5651070" y="2810509"/>
            <a:ext cx="1104790" cy="523220"/>
          </a:xfrm>
          <a:prstGeom prst="rect">
            <a:avLst/>
          </a:prstGeom>
          <a:noFill/>
        </p:spPr>
        <p:txBody>
          <a:bodyPr wrap="none" rtlCol="0">
            <a:spAutoFit/>
          </a:bodyPr>
          <a:lstStyle/>
          <a:p>
            <a:r>
              <a:rPr lang="es-PE" sz="2800" dirty="0" err="1" smtClean="0"/>
              <a:t>Client</a:t>
            </a:r>
            <a:endParaRPr lang="es-PE" sz="2800" dirty="0"/>
          </a:p>
        </p:txBody>
      </p:sp>
      <p:sp>
        <p:nvSpPr>
          <p:cNvPr id="46" name="45 Rectángulo redondeado"/>
          <p:cNvSpPr/>
          <p:nvPr/>
        </p:nvSpPr>
        <p:spPr>
          <a:xfrm>
            <a:off x="6820727" y="2099271"/>
            <a:ext cx="1608473" cy="501341"/>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Local Storage</a:t>
            </a:r>
            <a:endParaRPr lang="es-PE" b="1" dirty="0" smtClean="0"/>
          </a:p>
        </p:txBody>
      </p:sp>
      <p:cxnSp>
        <p:nvCxnSpPr>
          <p:cNvPr id="47" name="46 Conector recto de flecha"/>
          <p:cNvCxnSpPr>
            <a:stCxn id="17" idx="3"/>
            <a:endCxn id="46" idx="1"/>
          </p:cNvCxnSpPr>
          <p:nvPr/>
        </p:nvCxnSpPr>
        <p:spPr>
          <a:xfrm>
            <a:off x="5796136" y="2349942"/>
            <a:ext cx="1024591" cy="0"/>
          </a:xfrm>
          <a:prstGeom prst="straightConnector1">
            <a:avLst/>
          </a:prstGeom>
          <a:ln w="508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Abrir llave"/>
          <p:cNvSpPr/>
          <p:nvPr/>
        </p:nvSpPr>
        <p:spPr>
          <a:xfrm rot="5400000">
            <a:off x="4671875" y="2982565"/>
            <a:ext cx="288000" cy="1656000"/>
          </a:xfrm>
          <a:prstGeom prst="leftBrace">
            <a:avLst>
              <a:gd name="adj1" fmla="val 35000"/>
              <a:gd name="adj2" fmla="val 50000"/>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grpSp>
        <p:nvGrpSpPr>
          <p:cNvPr id="67" name="66 Grupo"/>
          <p:cNvGrpSpPr/>
          <p:nvPr/>
        </p:nvGrpSpPr>
        <p:grpSpPr>
          <a:xfrm>
            <a:off x="3729883" y="4070101"/>
            <a:ext cx="2171984" cy="1689187"/>
            <a:chOff x="2718135" y="426906"/>
            <a:chExt cx="2610448" cy="1689187"/>
          </a:xfrm>
        </p:grpSpPr>
        <p:sp>
          <p:nvSpPr>
            <p:cNvPr id="72" name="71 Rectángulo"/>
            <p:cNvSpPr/>
            <p:nvPr/>
          </p:nvSpPr>
          <p:spPr>
            <a:xfrm>
              <a:off x="2718135" y="426906"/>
              <a:ext cx="2610448" cy="1689187"/>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3" name="72 Rectángulo"/>
            <p:cNvSpPr/>
            <p:nvPr/>
          </p:nvSpPr>
          <p:spPr>
            <a:xfrm>
              <a:off x="2718135" y="426906"/>
              <a:ext cx="2610448" cy="16891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182563" lvl="1" indent="-182563" algn="l" defTabSz="889000">
                <a:lnSpc>
                  <a:spcPct val="90000"/>
                </a:lnSpc>
                <a:spcBef>
                  <a:spcPct val="0"/>
                </a:spcBef>
                <a:spcAft>
                  <a:spcPct val="15000"/>
                </a:spcAft>
                <a:buChar char="••"/>
              </a:pPr>
              <a:r>
                <a:rPr lang="es-PE" kern="1200" dirty="0" err="1" smtClean="0">
                  <a:latin typeface="Arial" pitchFamily="34" charset="0"/>
                  <a:cs typeface="Arial" pitchFamily="34" charset="0"/>
                </a:rPr>
                <a:t>JayData</a:t>
              </a:r>
              <a:endParaRPr lang="es-PE" kern="1200" dirty="0"/>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Upshot.js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Persistence.js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Active.js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MV* Data </a:t>
              </a:r>
              <a:r>
                <a:rPr lang="es-PE" kern="1200" dirty="0" err="1" smtClean="0">
                  <a:latin typeface="Arial" pitchFamily="34" charset="0"/>
                  <a:cs typeface="Arial" pitchFamily="34" charset="0"/>
                </a:rPr>
                <a:t>Layers</a:t>
              </a:r>
              <a:endParaRPr lang="es-PE" kern="1200" dirty="0" smtClean="0">
                <a:latin typeface="Arial" pitchFamily="34" charset="0"/>
                <a:cs typeface="Arial" pitchFamily="34" charset="0"/>
              </a:endParaRPr>
            </a:p>
          </p:txBody>
        </p:sp>
      </p:grpSp>
      <p:sp>
        <p:nvSpPr>
          <p:cNvPr id="68" name="67 Abrir llave"/>
          <p:cNvSpPr/>
          <p:nvPr/>
        </p:nvSpPr>
        <p:spPr>
          <a:xfrm rot="5400000">
            <a:off x="7458604" y="2982567"/>
            <a:ext cx="332717" cy="1656000"/>
          </a:xfrm>
          <a:prstGeom prst="leftBrace">
            <a:avLst>
              <a:gd name="adj1" fmla="val 35000"/>
              <a:gd name="adj2" fmla="val 50000"/>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grpSp>
        <p:nvGrpSpPr>
          <p:cNvPr id="69" name="68 Grupo"/>
          <p:cNvGrpSpPr/>
          <p:nvPr/>
        </p:nvGrpSpPr>
        <p:grpSpPr>
          <a:xfrm>
            <a:off x="6407096" y="4070101"/>
            <a:ext cx="2435732" cy="1287000"/>
            <a:chOff x="2718135" y="2350093"/>
            <a:chExt cx="2610448" cy="1287000"/>
          </a:xfrm>
        </p:grpSpPr>
        <p:sp>
          <p:nvSpPr>
            <p:cNvPr id="70" name="69 Rectángulo"/>
            <p:cNvSpPr/>
            <p:nvPr/>
          </p:nvSpPr>
          <p:spPr>
            <a:xfrm>
              <a:off x="2718135" y="2350093"/>
              <a:ext cx="2610448" cy="1287000"/>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1" name="70 Rectángulo"/>
            <p:cNvSpPr/>
            <p:nvPr/>
          </p:nvSpPr>
          <p:spPr>
            <a:xfrm>
              <a:off x="2718135" y="2350093"/>
              <a:ext cx="2610448" cy="1287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Html5 </a:t>
              </a:r>
              <a:r>
                <a:rPr lang="es-PE" kern="1200" dirty="0" err="1" smtClean="0">
                  <a:latin typeface="Arial" pitchFamily="34" charset="0"/>
                  <a:cs typeface="Arial" pitchFamily="34" charset="0"/>
                </a:rPr>
                <a:t>LocalStorage</a:t>
              </a:r>
              <a:endParaRPr lang="es-PE" kern="1200" dirty="0">
                <a:latin typeface="Arial" pitchFamily="34" charset="0"/>
                <a:cs typeface="Arial" pitchFamily="34" charset="0"/>
              </a:endParaRP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Html5 </a:t>
              </a:r>
              <a:r>
                <a:rPr lang="es-PE" kern="1200" dirty="0" err="1" smtClean="0">
                  <a:latin typeface="Arial" pitchFamily="34" charset="0"/>
                  <a:cs typeface="Arial" pitchFamily="34" charset="0"/>
                </a:rPr>
                <a:t>IndexedDB</a:t>
              </a:r>
              <a:endParaRPr lang="es-PE" kern="1200" dirty="0">
                <a:latin typeface="Arial" pitchFamily="34" charset="0"/>
                <a:cs typeface="Arial" pitchFamily="34" charset="0"/>
              </a:endParaRP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a:t>
              </a:r>
              <a:r>
                <a:rPr lang="es-PE" kern="1200" dirty="0" err="1" smtClean="0">
                  <a:latin typeface="Arial" pitchFamily="34" charset="0"/>
                  <a:cs typeface="Arial" pitchFamily="34" charset="0"/>
                </a:rPr>
                <a:t>PhoneGap</a:t>
              </a:r>
              <a:r>
                <a:rPr lang="es-PE" kern="1200" dirty="0" smtClean="0">
                  <a:latin typeface="Arial" pitchFamily="34" charset="0"/>
                  <a:cs typeface="Arial" pitchFamily="34" charset="0"/>
                </a:rPr>
                <a:t>*</a:t>
              </a:r>
              <a:endParaRPr lang="es-PE" kern="1200" dirty="0">
                <a:latin typeface="Arial" pitchFamily="34" charset="0"/>
                <a:cs typeface="Arial" pitchFamily="34" charset="0"/>
              </a:endParaRPr>
            </a:p>
          </p:txBody>
        </p:sp>
      </p:grpSp>
      <p:cxnSp>
        <p:nvCxnSpPr>
          <p:cNvPr id="77" name="76 Conector recto de flecha"/>
          <p:cNvCxnSpPr>
            <a:stCxn id="18" idx="3"/>
            <a:endCxn id="17" idx="1"/>
          </p:cNvCxnSpPr>
          <p:nvPr/>
        </p:nvCxnSpPr>
        <p:spPr>
          <a:xfrm>
            <a:off x="2664117" y="2349942"/>
            <a:ext cx="1171498" cy="0"/>
          </a:xfrm>
          <a:prstGeom prst="straightConnector1">
            <a:avLst/>
          </a:prstGeom>
          <a:ln w="50800">
            <a:solidFill>
              <a:srgbClr val="CCCC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744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29 Grupo"/>
          <p:cNvGrpSpPr/>
          <p:nvPr/>
        </p:nvGrpSpPr>
        <p:grpSpPr>
          <a:xfrm>
            <a:off x="4296538" y="1127260"/>
            <a:ext cx="2844340" cy="4747435"/>
            <a:chOff x="916483" y="1984"/>
            <a:chExt cx="2030015" cy="1218009"/>
          </a:xfrm>
          <a:solidFill>
            <a:schemeClr val="accent6">
              <a:lumMod val="75000"/>
            </a:schemeClr>
          </a:solidFill>
        </p:grpSpPr>
        <p:sp>
          <p:nvSpPr>
            <p:cNvPr id="31" name="3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3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grpSp>
        <p:nvGrpSpPr>
          <p:cNvPr id="25" name="24 Grupo"/>
          <p:cNvGrpSpPr/>
          <p:nvPr/>
        </p:nvGrpSpPr>
        <p:grpSpPr>
          <a:xfrm>
            <a:off x="1593108" y="1131693"/>
            <a:ext cx="2379418" cy="4723642"/>
            <a:chOff x="916483" y="1984"/>
            <a:chExt cx="2030015" cy="1218009"/>
          </a:xfrm>
          <a:solidFill>
            <a:schemeClr val="accent6">
              <a:lumMod val="75000"/>
            </a:schemeClr>
          </a:solidFill>
        </p:grpSpPr>
        <p:sp>
          <p:nvSpPr>
            <p:cNvPr id="28" name="27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28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1.- </a:t>
            </a:r>
            <a:r>
              <a:rPr lang="es-PE" dirty="0" err="1" smtClean="0">
                <a:solidFill>
                  <a:srgbClr val="141414"/>
                </a:solidFill>
                <a:latin typeface="Arial" pitchFamily="34" charset="0"/>
                <a:cs typeface="Arial" pitchFamily="34" charset="0"/>
              </a:rPr>
              <a:t>Handling</a:t>
            </a:r>
            <a:r>
              <a:rPr lang="es-PE" dirty="0" smtClean="0">
                <a:solidFill>
                  <a:srgbClr val="141414"/>
                </a:solidFill>
                <a:latin typeface="Arial" pitchFamily="34" charset="0"/>
                <a:cs typeface="Arial" pitchFamily="34" charset="0"/>
              </a:rPr>
              <a:t> Data</a:t>
            </a:r>
            <a:endParaRPr lang="es-PE" dirty="0">
              <a:solidFill>
                <a:srgbClr val="141414"/>
              </a:solidFill>
              <a:latin typeface="Arial" pitchFamily="34" charset="0"/>
              <a:cs typeface="Arial" pitchFamily="34" charset="0"/>
            </a:endParaRPr>
          </a:p>
        </p:txBody>
      </p:sp>
      <p:grpSp>
        <p:nvGrpSpPr>
          <p:cNvPr id="8" name="7 Grupo"/>
          <p:cNvGrpSpPr/>
          <p:nvPr/>
        </p:nvGrpSpPr>
        <p:grpSpPr>
          <a:xfrm>
            <a:off x="4456569" y="4691154"/>
            <a:ext cx="2535116" cy="640961"/>
            <a:chOff x="2972988" y="3712374"/>
            <a:chExt cx="2535116" cy="640961"/>
          </a:xfrm>
        </p:grpSpPr>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988" y="3728777"/>
              <a:ext cx="632079" cy="624558"/>
            </a:xfrm>
            <a:prstGeom prst="rect">
              <a:avLst/>
            </a:prstGeom>
          </p:spPr>
        </p:pic>
        <p:pic>
          <p:nvPicPr>
            <p:cNvPr id="10" name="Picture 4" descr="http://web-browsers.findthebest.com/sites/default/files/494/media/images/Chrome_Web_Brows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3427" y="3712374"/>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eb-browsers.findthebest.com/sites/default/files/494/media/images/Mozilla_Firefox_Web_Brows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1119" y="3728777"/>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eb-browsers.findthebest.com/sites/default/files/494/media/images/Safari_Web_Brows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646" y="3712988"/>
              <a:ext cx="631458" cy="62394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1" descr="http://cdn1.iconfinder.com/data/icons/VISTA/web_design/png/400/dedicated_server.png"/>
          <p:cNvPicPr>
            <a:picLocks noChangeAspect="1" noChangeArrowheads="1"/>
          </p:cNvPicPr>
          <p:nvPr/>
        </p:nvPicPr>
        <p:blipFill rotWithShape="1">
          <a:blip r:embed="rId7">
            <a:extLst>
              <a:ext uri="{28A0092B-C50C-407E-A947-70E740481C1C}">
                <a14:useLocalDpi xmlns:a14="http://schemas.microsoft.com/office/drawing/2010/main" val="0"/>
              </a:ext>
            </a:extLst>
          </a:blip>
          <a:srcRect r="23310"/>
          <a:stretch/>
        </p:blipFill>
        <p:spPr bwMode="auto">
          <a:xfrm>
            <a:off x="2154198" y="3683952"/>
            <a:ext cx="1328055" cy="1731711"/>
          </a:xfrm>
          <a:prstGeom prst="rect">
            <a:avLst/>
          </a:prstGeom>
          <a:noFill/>
          <a:extLst>
            <a:ext uri="{909E8E84-426E-40DD-AFC4-6F175D3DCCD1}">
              <a14:hiddenFill xmlns:a14="http://schemas.microsoft.com/office/drawing/2010/main">
                <a:solidFill>
                  <a:srgbClr val="FFFFFF"/>
                </a:solidFill>
              </a14:hiddenFill>
            </a:ext>
          </a:extLst>
        </p:spPr>
      </p:pic>
      <p:sp>
        <p:nvSpPr>
          <p:cNvPr id="14" name="13 Rectángulo redondeado"/>
          <p:cNvSpPr/>
          <p:nvPr/>
        </p:nvSpPr>
        <p:spPr>
          <a:xfrm>
            <a:off x="1744931" y="1348917"/>
            <a:ext cx="2083579" cy="93610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Web UI</a:t>
            </a:r>
          </a:p>
          <a:p>
            <a:pPr algn="ctr"/>
            <a:r>
              <a:rPr lang="es-PE" dirty="0" smtClean="0"/>
              <a:t>(</a:t>
            </a:r>
            <a:r>
              <a:rPr lang="es-PE" dirty="0" err="1" smtClean="0"/>
              <a:t>Logic</a:t>
            </a:r>
            <a:r>
              <a:rPr lang="es-PE" dirty="0" smtClean="0"/>
              <a:t>, HTML, </a:t>
            </a:r>
          </a:p>
          <a:p>
            <a:pPr algn="ctr"/>
            <a:r>
              <a:rPr lang="es-PE" dirty="0" smtClean="0"/>
              <a:t>CSS, JS) </a:t>
            </a:r>
            <a:endParaRPr lang="es-PE" dirty="0"/>
          </a:p>
        </p:txBody>
      </p:sp>
      <p:sp>
        <p:nvSpPr>
          <p:cNvPr id="15" name="14 Rectángulo redondeado"/>
          <p:cNvSpPr/>
          <p:nvPr/>
        </p:nvSpPr>
        <p:spPr>
          <a:xfrm>
            <a:off x="4553363" y="1432759"/>
            <a:ext cx="2341528" cy="64807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Visible UI</a:t>
            </a:r>
          </a:p>
          <a:p>
            <a:pPr algn="ctr"/>
            <a:r>
              <a:rPr lang="es-PE" dirty="0" smtClean="0"/>
              <a:t>(HTML, CSS) </a:t>
            </a:r>
            <a:endParaRPr lang="es-PE" dirty="0"/>
          </a:p>
        </p:txBody>
      </p:sp>
      <p:sp>
        <p:nvSpPr>
          <p:cNvPr id="16" name="15 Rectángulo redondeado"/>
          <p:cNvSpPr/>
          <p:nvPr/>
        </p:nvSpPr>
        <p:spPr>
          <a:xfrm>
            <a:off x="4552762" y="2620891"/>
            <a:ext cx="2342129" cy="64807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err="1" smtClean="0"/>
              <a:t>Application</a:t>
            </a:r>
            <a:r>
              <a:rPr lang="es-PE" b="1" dirty="0" smtClean="0"/>
              <a:t> </a:t>
            </a:r>
            <a:r>
              <a:rPr lang="es-PE" b="1" dirty="0" err="1" smtClean="0"/>
              <a:t>Layer</a:t>
            </a:r>
            <a:endParaRPr lang="es-PE" b="1" dirty="0" smtClean="0"/>
          </a:p>
          <a:p>
            <a:pPr algn="ctr"/>
            <a:r>
              <a:rPr lang="es-PE" dirty="0" smtClean="0"/>
              <a:t>(</a:t>
            </a:r>
            <a:r>
              <a:rPr lang="es-PE" dirty="0" err="1" smtClean="0"/>
              <a:t>Javascript</a:t>
            </a:r>
            <a:r>
              <a:rPr lang="es-PE" dirty="0" smtClean="0"/>
              <a:t>) </a:t>
            </a:r>
            <a:endParaRPr lang="es-PE" dirty="0"/>
          </a:p>
        </p:txBody>
      </p:sp>
      <p:sp>
        <p:nvSpPr>
          <p:cNvPr id="17" name="16 Rectángulo redondeado"/>
          <p:cNvSpPr/>
          <p:nvPr/>
        </p:nvSpPr>
        <p:spPr>
          <a:xfrm>
            <a:off x="4545835" y="3809023"/>
            <a:ext cx="2342728" cy="64807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Data Access </a:t>
            </a:r>
            <a:r>
              <a:rPr lang="es-PE" b="1" dirty="0" err="1" smtClean="0"/>
              <a:t>Layer</a:t>
            </a:r>
            <a:endParaRPr lang="es-PE" b="1" dirty="0" smtClean="0"/>
          </a:p>
          <a:p>
            <a:pPr algn="ctr"/>
            <a:r>
              <a:rPr lang="es-PE" dirty="0" smtClean="0"/>
              <a:t>(</a:t>
            </a:r>
            <a:r>
              <a:rPr lang="es-PE" dirty="0" err="1" smtClean="0"/>
              <a:t>Javascript</a:t>
            </a:r>
            <a:r>
              <a:rPr lang="es-PE" dirty="0" smtClean="0"/>
              <a:t>) </a:t>
            </a:r>
            <a:endParaRPr lang="es-PE" dirty="0"/>
          </a:p>
        </p:txBody>
      </p:sp>
      <p:sp>
        <p:nvSpPr>
          <p:cNvPr id="18" name="17 CuadroTexto"/>
          <p:cNvSpPr txBox="1"/>
          <p:nvPr/>
        </p:nvSpPr>
        <p:spPr>
          <a:xfrm>
            <a:off x="2162267" y="5351475"/>
            <a:ext cx="1244251" cy="523220"/>
          </a:xfrm>
          <a:prstGeom prst="rect">
            <a:avLst/>
          </a:prstGeom>
          <a:noFill/>
        </p:spPr>
        <p:txBody>
          <a:bodyPr wrap="none" rtlCol="0">
            <a:spAutoFit/>
          </a:bodyPr>
          <a:lstStyle/>
          <a:p>
            <a:r>
              <a:rPr lang="es-PE" sz="2800" dirty="0" smtClean="0"/>
              <a:t>Server</a:t>
            </a:r>
            <a:endParaRPr lang="es-PE" sz="2800" dirty="0"/>
          </a:p>
        </p:txBody>
      </p:sp>
      <p:sp>
        <p:nvSpPr>
          <p:cNvPr id="19" name="18 Rectángulo redondeado"/>
          <p:cNvSpPr/>
          <p:nvPr/>
        </p:nvSpPr>
        <p:spPr>
          <a:xfrm>
            <a:off x="1744633" y="2607858"/>
            <a:ext cx="2083579" cy="93610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Data </a:t>
            </a:r>
            <a:r>
              <a:rPr lang="es-PE" b="1" dirty="0" err="1" smtClean="0"/>
              <a:t>Services</a:t>
            </a:r>
            <a:endParaRPr lang="es-PE" b="1" dirty="0" smtClean="0"/>
          </a:p>
          <a:p>
            <a:pPr algn="ctr"/>
            <a:r>
              <a:rPr lang="es-PE" dirty="0" smtClean="0"/>
              <a:t>(JSON, XML) </a:t>
            </a:r>
            <a:endParaRPr lang="es-PE" dirty="0"/>
          </a:p>
        </p:txBody>
      </p:sp>
      <p:sp>
        <p:nvSpPr>
          <p:cNvPr id="20" name="19 CuadroTexto"/>
          <p:cNvSpPr txBox="1"/>
          <p:nvPr/>
        </p:nvSpPr>
        <p:spPr>
          <a:xfrm>
            <a:off x="5088648" y="5346900"/>
            <a:ext cx="1104790" cy="523220"/>
          </a:xfrm>
          <a:prstGeom prst="rect">
            <a:avLst/>
          </a:prstGeom>
          <a:noFill/>
        </p:spPr>
        <p:txBody>
          <a:bodyPr wrap="none" rtlCol="0">
            <a:spAutoFit/>
          </a:bodyPr>
          <a:lstStyle/>
          <a:p>
            <a:r>
              <a:rPr lang="es-PE" sz="2800" dirty="0" err="1" smtClean="0"/>
              <a:t>Client</a:t>
            </a:r>
            <a:endParaRPr lang="es-PE" sz="2800" dirty="0"/>
          </a:p>
        </p:txBody>
      </p:sp>
      <p:cxnSp>
        <p:nvCxnSpPr>
          <p:cNvPr id="21" name="20 Conector recto de flecha"/>
          <p:cNvCxnSpPr>
            <a:stCxn id="16" idx="2"/>
            <a:endCxn id="17" idx="0"/>
          </p:cNvCxnSpPr>
          <p:nvPr/>
        </p:nvCxnSpPr>
        <p:spPr>
          <a:xfrm flipH="1">
            <a:off x="5717199" y="3268963"/>
            <a:ext cx="6628" cy="540060"/>
          </a:xfrm>
          <a:prstGeom prst="straightConnector1">
            <a:avLst/>
          </a:prstGeom>
          <a:ln w="381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16" idx="0"/>
          </p:cNvCxnSpPr>
          <p:nvPr/>
        </p:nvCxnSpPr>
        <p:spPr>
          <a:xfrm flipH="1">
            <a:off x="5723827" y="2080831"/>
            <a:ext cx="300" cy="540060"/>
          </a:xfrm>
          <a:prstGeom prst="straightConnector1">
            <a:avLst/>
          </a:prstGeom>
          <a:ln w="381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19" idx="3"/>
            <a:endCxn id="17" idx="1"/>
          </p:cNvCxnSpPr>
          <p:nvPr/>
        </p:nvCxnSpPr>
        <p:spPr>
          <a:xfrm>
            <a:off x="3828212" y="3075910"/>
            <a:ext cx="717623" cy="1057149"/>
          </a:xfrm>
          <a:prstGeom prst="straightConnector1">
            <a:avLst/>
          </a:prstGeom>
          <a:ln w="5715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4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3789040"/>
            <a:ext cx="8640960" cy="523220"/>
          </a:xfrm>
          <a:prstGeom prst="rect">
            <a:avLst/>
          </a:prstGeom>
          <a:noFill/>
        </p:spPr>
        <p:txBody>
          <a:bodyPr wrap="square" rtlCol="0">
            <a:spAutoFit/>
          </a:bodyPr>
          <a:lstStyle/>
          <a:p>
            <a:pPr algn="ctr"/>
            <a:r>
              <a:rPr lang="es-PE" sz="2800" dirty="0" smtClean="0">
                <a:solidFill>
                  <a:srgbClr val="141414"/>
                </a:solidFill>
                <a:latin typeface="Arial" pitchFamily="34" charset="0"/>
                <a:cs typeface="Arial" pitchFamily="34" charset="0"/>
              </a:rPr>
              <a:t>Aplicaciones ricas y responsivas implementadas con:</a:t>
            </a:r>
            <a:endParaRPr lang="es-PE" sz="2400" b="1" dirty="0">
              <a:solidFill>
                <a:srgbClr val="141414"/>
              </a:solidFill>
              <a:latin typeface="Arial" pitchFamily="34" charset="0"/>
              <a:cs typeface="Arial" pitchFamily="34" charset="0"/>
            </a:endParaRPr>
          </a:p>
        </p:txBody>
      </p:sp>
      <p:sp>
        <p:nvSpPr>
          <p:cNvPr id="5" name="2 Marcador de contenido"/>
          <p:cNvSpPr txBox="1">
            <a:spLocks/>
          </p:cNvSpPr>
          <p:nvPr/>
        </p:nvSpPr>
        <p:spPr bwMode="auto">
          <a:xfrm>
            <a:off x="399517" y="1844824"/>
            <a:ext cx="8348948"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s-PE" sz="2800" dirty="0" smtClean="0">
                <a:solidFill>
                  <a:schemeClr val="bg1">
                    <a:lumMod val="95000"/>
                    <a:lumOff val="5000"/>
                  </a:schemeClr>
                </a:solidFill>
                <a:latin typeface="Arial" pitchFamily="34" charset="0"/>
                <a:cs typeface="Arial" pitchFamily="34" charset="0"/>
              </a:rPr>
              <a:t>Se </a:t>
            </a:r>
            <a:r>
              <a:rPr lang="es-PE" sz="2800" b="1" dirty="0" smtClean="0">
                <a:solidFill>
                  <a:schemeClr val="bg1">
                    <a:lumMod val="95000"/>
                    <a:lumOff val="5000"/>
                  </a:schemeClr>
                </a:solidFill>
                <a:latin typeface="Arial" pitchFamily="34" charset="0"/>
                <a:cs typeface="Arial" pitchFamily="34" charset="0"/>
              </a:rPr>
              <a:t>ejecutan persistentemente sobre la misma página sin necesidad de recargar </a:t>
            </a:r>
            <a:r>
              <a:rPr lang="es-PE" sz="2800" dirty="0" smtClean="0">
                <a:solidFill>
                  <a:schemeClr val="bg1">
                    <a:lumMod val="95000"/>
                    <a:lumOff val="5000"/>
                  </a:schemeClr>
                </a:solidFill>
                <a:latin typeface="Arial" pitchFamily="34" charset="0"/>
                <a:cs typeface="Arial" pitchFamily="34" charset="0"/>
              </a:rPr>
              <a:t>independientemente de como el usuario interactúe.</a:t>
            </a:r>
          </a:p>
        </p:txBody>
      </p:sp>
      <p:sp>
        <p:nvSpPr>
          <p:cNvPr id="6" name="1 Título"/>
          <p:cNvSpPr>
            <a:spLocks noGrp="1"/>
          </p:cNvSpPr>
          <p:nvPr>
            <p:ph type="title"/>
          </p:nvPr>
        </p:nvSpPr>
        <p:spPr>
          <a:xfrm>
            <a:off x="518865" y="332656"/>
            <a:ext cx="8229600" cy="720080"/>
          </a:xfrm>
        </p:spPr>
        <p:txBody>
          <a:bodyPr/>
          <a:lstStyle/>
          <a:p>
            <a:r>
              <a:rPr lang="es-PE" sz="4800" dirty="0" smtClean="0">
                <a:solidFill>
                  <a:srgbClr val="C00000"/>
                </a:solidFill>
                <a:latin typeface="Arial" pitchFamily="34" charset="0"/>
                <a:cs typeface="Arial" pitchFamily="34" charset="0"/>
              </a:rPr>
              <a:t>Single Page </a:t>
            </a:r>
            <a:r>
              <a:rPr lang="es-PE" sz="4800" dirty="0" err="1" smtClean="0">
                <a:solidFill>
                  <a:srgbClr val="C00000"/>
                </a:solidFill>
                <a:latin typeface="Arial" pitchFamily="34" charset="0"/>
                <a:cs typeface="Arial" pitchFamily="34" charset="0"/>
              </a:rPr>
              <a:t>Applications</a:t>
            </a:r>
            <a:endParaRPr lang="es-PE" sz="4800" dirty="0">
              <a:solidFill>
                <a:srgbClr val="C00000"/>
              </a:solidFill>
              <a:latin typeface="Arial" pitchFamily="34" charset="0"/>
              <a:cs typeface="Arial" pitchFamily="34" charset="0"/>
            </a:endParaRPr>
          </a:p>
        </p:txBody>
      </p:sp>
      <p:pic>
        <p:nvPicPr>
          <p:cNvPr id="11" name="10 Imagen"/>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06698" y="4157280"/>
            <a:ext cx="4734586" cy="1810003"/>
          </a:xfrm>
          <a:prstGeom prst="rect">
            <a:avLst/>
          </a:prstGeom>
        </p:spPr>
      </p:pic>
    </p:spTree>
    <p:extLst>
      <p:ext uri="{BB962C8B-B14F-4D97-AF65-F5344CB8AC3E}">
        <p14:creationId xmlns:p14="http://schemas.microsoft.com/office/powerpoint/2010/main" val="423616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 Qué beneficios tienen ?</a:t>
            </a:r>
            <a:endParaRPr lang="es-PE" dirty="0">
              <a:solidFill>
                <a:srgbClr val="C00000"/>
              </a:solidFill>
              <a:latin typeface="Arial" pitchFamily="34" charset="0"/>
              <a:cs typeface="Arial" pitchFamily="34" charset="0"/>
            </a:endParaRPr>
          </a:p>
        </p:txBody>
      </p:sp>
      <p:sp>
        <p:nvSpPr>
          <p:cNvPr id="41" name="2 Marcador de contenido"/>
          <p:cNvSpPr>
            <a:spLocks noGrp="1"/>
          </p:cNvSpPr>
          <p:nvPr>
            <p:ph idx="1"/>
          </p:nvPr>
        </p:nvSpPr>
        <p:spPr>
          <a:xfrm>
            <a:off x="923849" y="2248275"/>
            <a:ext cx="7752607" cy="3268957"/>
          </a:xfrm>
        </p:spPr>
        <p:txBody>
          <a:bodyPr/>
          <a:lstStyle/>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Buena experiencia de usuario</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Reducen la carga en el servidor.</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Similares a las aplicaciones nativas.</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Pueden trabajar offline.</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Pueden desplegarse en </a:t>
            </a:r>
            <a:r>
              <a:rPr lang="es-PE" sz="2800" dirty="0" smtClean="0">
                <a:solidFill>
                  <a:schemeClr val="bg1">
                    <a:lumMod val="95000"/>
                    <a:lumOff val="5000"/>
                  </a:schemeClr>
                </a:solidFill>
                <a:latin typeface="Arial" pitchFamily="34" charset="0"/>
                <a:cs typeface="Arial" pitchFamily="34" charset="0"/>
              </a:rPr>
              <a:t>App-</a:t>
            </a:r>
            <a:r>
              <a:rPr lang="es-PE" sz="2800" dirty="0" err="1" smtClean="0">
                <a:solidFill>
                  <a:schemeClr val="bg1">
                    <a:lumMod val="95000"/>
                    <a:lumOff val="5000"/>
                  </a:schemeClr>
                </a:solidFill>
                <a:latin typeface="Arial" pitchFamily="34" charset="0"/>
                <a:cs typeface="Arial" pitchFamily="34" charset="0"/>
              </a:rPr>
              <a:t>Stores</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927770" y="977995"/>
            <a:ext cx="7292381"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Porqué debería considerar este tipo de aplicaciones</a:t>
            </a:r>
            <a:endParaRPr lang="es-PE" sz="240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06700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87 Grupo"/>
          <p:cNvGrpSpPr/>
          <p:nvPr/>
        </p:nvGrpSpPr>
        <p:grpSpPr>
          <a:xfrm>
            <a:off x="708356" y="1462715"/>
            <a:ext cx="2448001" cy="1620000"/>
            <a:chOff x="582777" y="1285073"/>
            <a:chExt cx="2448001" cy="1620000"/>
          </a:xfrm>
          <a:solidFill>
            <a:srgbClr val="00B0F0"/>
          </a:solidFill>
        </p:grpSpPr>
        <p:grpSp>
          <p:nvGrpSpPr>
            <p:cNvPr id="60" name="59 Grupo"/>
            <p:cNvGrpSpPr/>
            <p:nvPr/>
          </p:nvGrpSpPr>
          <p:grpSpPr>
            <a:xfrm>
              <a:off x="582778" y="1285073"/>
              <a:ext cx="2448000" cy="1620000"/>
              <a:chOff x="916483" y="1984"/>
              <a:chExt cx="2030015" cy="1218009"/>
            </a:xfrm>
            <a:grp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1" name="60 CuadroTexto"/>
            <p:cNvSpPr txBox="1"/>
            <p:nvPr/>
          </p:nvSpPr>
          <p:spPr>
            <a:xfrm>
              <a:off x="582778" y="1582444"/>
              <a:ext cx="1210145" cy="646331"/>
            </a:xfrm>
            <a:prstGeom prst="rect">
              <a:avLst/>
            </a:prstGeom>
            <a:grpFill/>
          </p:spPr>
          <p:txBody>
            <a:bodyPr wrap="square" rtlCol="0">
              <a:spAutoFit/>
            </a:bodyPr>
            <a:lstStyle/>
            <a:p>
              <a:r>
                <a:rPr lang="es-PE" sz="3600" b="1" dirty="0" smtClean="0"/>
                <a:t>Data</a:t>
              </a:r>
              <a:endParaRPr lang="es-PE" sz="3600" b="1" dirty="0"/>
            </a:p>
          </p:txBody>
        </p:sp>
        <p:sp>
          <p:nvSpPr>
            <p:cNvPr id="70" name="69 CuadroTexto"/>
            <p:cNvSpPr txBox="1"/>
            <p:nvPr/>
          </p:nvSpPr>
          <p:spPr>
            <a:xfrm>
              <a:off x="582777" y="2509754"/>
              <a:ext cx="1426548" cy="369332"/>
            </a:xfrm>
            <a:prstGeom prst="rect">
              <a:avLst/>
            </a:prstGeom>
            <a:grpFill/>
          </p:spPr>
          <p:txBody>
            <a:bodyPr wrap="square" rtlCol="0">
              <a:spAutoFit/>
            </a:bodyPr>
            <a:lstStyle/>
            <a:p>
              <a:r>
                <a:rPr lang="es-PE" dirty="0" smtClean="0">
                  <a:solidFill>
                    <a:schemeClr val="bg1"/>
                  </a:solidFill>
                </a:rPr>
                <a:t>REST,  ODATA</a:t>
              </a:r>
              <a:endParaRPr lang="es-PE" dirty="0">
                <a:solidFill>
                  <a:schemeClr val="bg1"/>
                </a:solidFill>
              </a:endParaRPr>
            </a:p>
          </p:txBody>
        </p:sp>
      </p:grpSp>
      <p:grpSp>
        <p:nvGrpSpPr>
          <p:cNvPr id="4" name="3 Grupo"/>
          <p:cNvGrpSpPr/>
          <p:nvPr/>
        </p:nvGrpSpPr>
        <p:grpSpPr>
          <a:xfrm>
            <a:off x="3338914" y="1462715"/>
            <a:ext cx="2468480" cy="1639237"/>
            <a:chOff x="3136444" y="1285707"/>
            <a:chExt cx="2468480" cy="1639237"/>
          </a:xfrm>
        </p:grpSpPr>
        <p:grpSp>
          <p:nvGrpSpPr>
            <p:cNvPr id="62" name="61 Grupo"/>
            <p:cNvGrpSpPr/>
            <p:nvPr/>
          </p:nvGrpSpPr>
          <p:grpSpPr>
            <a:xfrm>
              <a:off x="3156924" y="1285707"/>
              <a:ext cx="2448000" cy="1620000"/>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3" name="62 CuadroTexto"/>
            <p:cNvSpPr txBox="1"/>
            <p:nvPr/>
          </p:nvSpPr>
          <p:spPr>
            <a:xfrm>
              <a:off x="3136444" y="1582443"/>
              <a:ext cx="609462" cy="646331"/>
            </a:xfrm>
            <a:prstGeom prst="rect">
              <a:avLst/>
            </a:prstGeom>
            <a:noFill/>
          </p:spPr>
          <p:txBody>
            <a:bodyPr wrap="none" rtlCol="0">
              <a:spAutoFit/>
            </a:bodyPr>
            <a:lstStyle/>
            <a:p>
              <a:r>
                <a:rPr lang="es-PE" sz="3600" b="1" dirty="0" smtClean="0"/>
                <a:t>UI</a:t>
              </a:r>
              <a:endParaRPr lang="es-PE" sz="3600" b="1" dirty="0"/>
            </a:p>
          </p:txBody>
        </p:sp>
        <p:sp>
          <p:nvSpPr>
            <p:cNvPr id="71" name="70 CuadroTexto"/>
            <p:cNvSpPr txBox="1"/>
            <p:nvPr/>
          </p:nvSpPr>
          <p:spPr>
            <a:xfrm>
              <a:off x="3136444" y="2278613"/>
              <a:ext cx="2468480" cy="646331"/>
            </a:xfrm>
            <a:prstGeom prst="rect">
              <a:avLst/>
            </a:prstGeom>
            <a:noFill/>
          </p:spPr>
          <p:txBody>
            <a:bodyPr wrap="square" rtlCol="0">
              <a:spAutoFit/>
            </a:bodyPr>
            <a:lstStyle/>
            <a:p>
              <a:r>
                <a:rPr lang="es-PE" dirty="0" err="1" smtClean="0">
                  <a:solidFill>
                    <a:schemeClr val="bg1">
                      <a:lumMod val="85000"/>
                      <a:lumOff val="15000"/>
                    </a:schemeClr>
                  </a:solidFill>
                </a:rPr>
                <a:t>Code</a:t>
              </a:r>
              <a:r>
                <a:rPr lang="es-PE" dirty="0" smtClean="0">
                  <a:solidFill>
                    <a:schemeClr val="bg1">
                      <a:lumMod val="85000"/>
                      <a:lumOff val="15000"/>
                    </a:schemeClr>
                  </a:solidFill>
                </a:rPr>
                <a:t> </a:t>
              </a:r>
              <a:r>
                <a:rPr lang="es-PE" dirty="0" err="1" smtClean="0">
                  <a:solidFill>
                    <a:schemeClr val="bg1">
                      <a:lumMod val="85000"/>
                      <a:lumOff val="15000"/>
                    </a:schemeClr>
                  </a:solidFill>
                </a:rPr>
                <a:t>Organization</a:t>
              </a:r>
              <a:r>
                <a:rPr lang="es-PE" dirty="0" smtClean="0">
                  <a:solidFill>
                    <a:schemeClr val="bg1">
                      <a:lumMod val="85000"/>
                      <a:lumOff val="15000"/>
                    </a:schemeClr>
                  </a:solidFill>
                </a:rPr>
                <a:t>,</a:t>
              </a:r>
            </a:p>
            <a:p>
              <a:r>
                <a:rPr lang="es-PE" dirty="0" err="1" smtClean="0">
                  <a:solidFill>
                    <a:schemeClr val="bg1">
                      <a:lumMod val="85000"/>
                      <a:lumOff val="15000"/>
                    </a:schemeClr>
                  </a:solidFill>
                </a:rPr>
                <a:t>Patterns</a:t>
              </a:r>
              <a:r>
                <a:rPr lang="es-PE" dirty="0" smtClean="0">
                  <a:solidFill>
                    <a:schemeClr val="bg1">
                      <a:lumMod val="85000"/>
                      <a:lumOff val="15000"/>
                    </a:schemeClr>
                  </a:solidFill>
                </a:rPr>
                <a:t>:  MVC - MVVM</a:t>
              </a:r>
              <a:endParaRPr lang="es-PE" dirty="0">
                <a:solidFill>
                  <a:schemeClr val="bg1">
                    <a:lumMod val="85000"/>
                    <a:lumOff val="15000"/>
                  </a:schemeClr>
                </a:solidFill>
              </a:endParaRPr>
            </a:p>
          </p:txBody>
        </p:sp>
      </p:grpSp>
      <p:grpSp>
        <p:nvGrpSpPr>
          <p:cNvPr id="87" name="86 Grupo"/>
          <p:cNvGrpSpPr/>
          <p:nvPr/>
        </p:nvGrpSpPr>
        <p:grpSpPr>
          <a:xfrm>
            <a:off x="2134904" y="3365920"/>
            <a:ext cx="2463440" cy="1620000"/>
            <a:chOff x="-1880662" y="4312247"/>
            <a:chExt cx="2463440" cy="1620000"/>
          </a:xfrm>
        </p:grpSpPr>
        <p:grpSp>
          <p:nvGrpSpPr>
            <p:cNvPr id="66" name="65 Grupo"/>
            <p:cNvGrpSpPr/>
            <p:nvPr/>
          </p:nvGrpSpPr>
          <p:grpSpPr>
            <a:xfrm>
              <a:off x="-1865222" y="4312247"/>
              <a:ext cx="2448000" cy="1620000"/>
              <a:chOff x="916483" y="1984"/>
              <a:chExt cx="2030015" cy="1218009"/>
            </a:xfrm>
            <a:solidFill>
              <a:srgbClr val="00B0F0"/>
            </a:solidFill>
          </p:grpSpPr>
          <p:sp>
            <p:nvSpPr>
              <p:cNvPr id="77" name="76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77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7" name="66 CuadroTexto"/>
            <p:cNvSpPr txBox="1"/>
            <p:nvPr/>
          </p:nvSpPr>
          <p:spPr>
            <a:xfrm>
              <a:off x="-1880662" y="4615358"/>
              <a:ext cx="1545616" cy="646331"/>
            </a:xfrm>
            <a:prstGeom prst="rect">
              <a:avLst/>
            </a:prstGeom>
            <a:noFill/>
          </p:spPr>
          <p:txBody>
            <a:bodyPr wrap="none" rtlCol="0">
              <a:spAutoFit/>
            </a:bodyPr>
            <a:lstStyle/>
            <a:p>
              <a:r>
                <a:rPr lang="es-PE" sz="3600" b="1" dirty="0" smtClean="0"/>
                <a:t>Mobile</a:t>
              </a:r>
              <a:endParaRPr lang="es-PE" sz="3600" b="1" dirty="0"/>
            </a:p>
          </p:txBody>
        </p:sp>
        <p:sp>
          <p:nvSpPr>
            <p:cNvPr id="72" name="71 CuadroTexto"/>
            <p:cNvSpPr txBox="1"/>
            <p:nvPr/>
          </p:nvSpPr>
          <p:spPr>
            <a:xfrm>
              <a:off x="-1851367" y="5539130"/>
              <a:ext cx="1986030" cy="369332"/>
            </a:xfrm>
            <a:prstGeom prst="rect">
              <a:avLst/>
            </a:prstGeom>
            <a:noFill/>
          </p:spPr>
          <p:txBody>
            <a:bodyPr wrap="square" rtlCol="0">
              <a:spAutoFit/>
            </a:bodyPr>
            <a:lstStyle/>
            <a:p>
              <a:r>
                <a:rPr lang="es-PE" dirty="0" err="1" smtClean="0">
                  <a:solidFill>
                    <a:schemeClr val="bg1">
                      <a:lumMod val="85000"/>
                      <a:lumOff val="15000"/>
                    </a:schemeClr>
                  </a:solidFill>
                </a:rPr>
                <a:t>JQuery</a:t>
              </a:r>
              <a:r>
                <a:rPr lang="es-PE" dirty="0" smtClean="0">
                  <a:solidFill>
                    <a:schemeClr val="bg1">
                      <a:lumMod val="85000"/>
                      <a:lumOff val="15000"/>
                    </a:schemeClr>
                  </a:solidFill>
                </a:rPr>
                <a:t> Mobile</a:t>
              </a:r>
              <a:endParaRPr lang="es-PE" dirty="0">
                <a:solidFill>
                  <a:schemeClr val="bg1">
                    <a:lumMod val="85000"/>
                    <a:lumOff val="15000"/>
                  </a:schemeClr>
                </a:solidFill>
              </a:endParaRPr>
            </a:p>
          </p:txBody>
        </p:sp>
      </p:grpSp>
      <p:grpSp>
        <p:nvGrpSpPr>
          <p:cNvPr id="85" name="84 Grupo"/>
          <p:cNvGrpSpPr/>
          <p:nvPr/>
        </p:nvGrpSpPr>
        <p:grpSpPr>
          <a:xfrm>
            <a:off x="6012432" y="1481952"/>
            <a:ext cx="2448000" cy="1620000"/>
            <a:chOff x="5739916" y="1285707"/>
            <a:chExt cx="2448000" cy="1620000"/>
          </a:xfrm>
        </p:grpSpPr>
        <p:grpSp>
          <p:nvGrpSpPr>
            <p:cNvPr id="64" name="63 Grupo"/>
            <p:cNvGrpSpPr>
              <a:grpSpLocks/>
            </p:cNvGrpSpPr>
            <p:nvPr/>
          </p:nvGrpSpPr>
          <p:grpSpPr>
            <a:xfrm>
              <a:off x="5739916" y="1285707"/>
              <a:ext cx="2448000" cy="1620000"/>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5" name="64 CuadroTexto"/>
            <p:cNvSpPr txBox="1"/>
            <p:nvPr/>
          </p:nvSpPr>
          <p:spPr>
            <a:xfrm>
              <a:off x="5739918" y="1580907"/>
              <a:ext cx="2248244" cy="646331"/>
            </a:xfrm>
            <a:prstGeom prst="rect">
              <a:avLst/>
            </a:prstGeom>
            <a:noFill/>
          </p:spPr>
          <p:txBody>
            <a:bodyPr wrap="none" rtlCol="0">
              <a:spAutoFit/>
            </a:bodyPr>
            <a:lstStyle/>
            <a:p>
              <a:r>
                <a:rPr lang="es-PE" sz="3600" b="1" dirty="0" err="1" smtClean="0"/>
                <a:t>Navigation</a:t>
              </a:r>
              <a:endParaRPr lang="es-PE" sz="3600" b="1" dirty="0"/>
            </a:p>
          </p:txBody>
        </p:sp>
        <p:sp>
          <p:nvSpPr>
            <p:cNvPr id="73" name="72 CuadroTexto"/>
            <p:cNvSpPr txBox="1"/>
            <p:nvPr/>
          </p:nvSpPr>
          <p:spPr>
            <a:xfrm>
              <a:off x="5741584" y="2514047"/>
              <a:ext cx="2446332" cy="369332"/>
            </a:xfrm>
            <a:prstGeom prst="rect">
              <a:avLst/>
            </a:prstGeom>
            <a:noFill/>
          </p:spPr>
          <p:txBody>
            <a:bodyPr wrap="square" rtlCol="0">
              <a:spAutoFit/>
            </a:bodyPr>
            <a:lstStyle/>
            <a:p>
              <a:r>
                <a:rPr lang="es-PE" dirty="0" smtClean="0">
                  <a:solidFill>
                    <a:schemeClr val="bg1">
                      <a:lumMod val="85000"/>
                      <a:lumOff val="15000"/>
                    </a:schemeClr>
                  </a:solidFill>
                </a:rPr>
                <a:t>SEO, Back </a:t>
              </a:r>
              <a:r>
                <a:rPr lang="es-PE" dirty="0" err="1" smtClean="0">
                  <a:solidFill>
                    <a:schemeClr val="bg1">
                      <a:lumMod val="85000"/>
                      <a:lumOff val="15000"/>
                    </a:schemeClr>
                  </a:solidFill>
                </a:rPr>
                <a:t>Button</a:t>
              </a:r>
              <a:r>
                <a:rPr lang="es-PE" dirty="0" smtClean="0">
                  <a:solidFill>
                    <a:schemeClr val="bg1">
                      <a:lumMod val="85000"/>
                      <a:lumOff val="15000"/>
                    </a:schemeClr>
                  </a:solidFill>
                </a:rPr>
                <a:t>, </a:t>
              </a:r>
              <a:r>
                <a:rPr lang="es-PE" dirty="0" err="1" smtClean="0">
                  <a:solidFill>
                    <a:schemeClr val="bg1">
                      <a:lumMod val="85000"/>
                      <a:lumOff val="15000"/>
                    </a:schemeClr>
                  </a:solidFill>
                </a:rPr>
                <a:t>URLs</a:t>
              </a:r>
              <a:endParaRPr lang="es-PE" dirty="0">
                <a:solidFill>
                  <a:schemeClr val="bg1">
                    <a:lumMod val="85000"/>
                    <a:lumOff val="15000"/>
                  </a:schemeClr>
                </a:solidFill>
              </a:endParaRPr>
            </a:p>
          </p:txBody>
        </p:sp>
      </p:grpSp>
      <p:grpSp>
        <p:nvGrpSpPr>
          <p:cNvPr id="86" name="85 Grupo"/>
          <p:cNvGrpSpPr/>
          <p:nvPr/>
        </p:nvGrpSpPr>
        <p:grpSpPr>
          <a:xfrm>
            <a:off x="4768005" y="3365920"/>
            <a:ext cx="2488854" cy="1620000"/>
            <a:chOff x="717451" y="4312247"/>
            <a:chExt cx="2488854" cy="1620000"/>
          </a:xfrm>
        </p:grpSpPr>
        <p:grpSp>
          <p:nvGrpSpPr>
            <p:cNvPr id="68" name="67 Grupo"/>
            <p:cNvGrpSpPr/>
            <p:nvPr/>
          </p:nvGrpSpPr>
          <p:grpSpPr>
            <a:xfrm>
              <a:off x="717451" y="4312247"/>
              <a:ext cx="2448000" cy="1620000"/>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9" name="68 CuadroTexto"/>
            <p:cNvSpPr txBox="1"/>
            <p:nvPr/>
          </p:nvSpPr>
          <p:spPr>
            <a:xfrm>
              <a:off x="717451" y="4615359"/>
              <a:ext cx="1497526" cy="646331"/>
            </a:xfrm>
            <a:prstGeom prst="rect">
              <a:avLst/>
            </a:prstGeom>
            <a:noFill/>
          </p:spPr>
          <p:txBody>
            <a:bodyPr wrap="none" rtlCol="0">
              <a:spAutoFit/>
            </a:bodyPr>
            <a:lstStyle/>
            <a:p>
              <a:r>
                <a:rPr lang="es-PE" sz="3600" b="1" dirty="0" smtClean="0"/>
                <a:t>Offline</a:t>
              </a:r>
              <a:endParaRPr lang="es-PE" sz="3600" b="1" dirty="0"/>
            </a:p>
          </p:txBody>
        </p:sp>
        <p:sp>
          <p:nvSpPr>
            <p:cNvPr id="74" name="73 CuadroTexto"/>
            <p:cNvSpPr txBox="1"/>
            <p:nvPr/>
          </p:nvSpPr>
          <p:spPr>
            <a:xfrm>
              <a:off x="717451" y="5268164"/>
              <a:ext cx="2488854" cy="646331"/>
            </a:xfrm>
            <a:prstGeom prst="rect">
              <a:avLst/>
            </a:prstGeom>
            <a:noFill/>
          </p:spPr>
          <p:txBody>
            <a:bodyPr wrap="square" rtlCol="0">
              <a:spAutoFit/>
            </a:bodyPr>
            <a:lstStyle/>
            <a:p>
              <a:r>
                <a:rPr lang="es-PE" dirty="0" smtClean="0">
                  <a:solidFill>
                    <a:schemeClr val="bg1">
                      <a:lumMod val="85000"/>
                      <a:lumOff val="15000"/>
                    </a:schemeClr>
                  </a:solidFill>
                </a:rPr>
                <a:t>HTML5 Local Storage, HTML5 App. Cache</a:t>
              </a:r>
              <a:endParaRPr lang="es-PE" dirty="0">
                <a:solidFill>
                  <a:schemeClr val="bg1">
                    <a:lumMod val="85000"/>
                    <a:lumOff val="15000"/>
                  </a:schemeClr>
                </a:solidFill>
              </a:endParaRPr>
            </a:p>
          </p:txBody>
        </p:sp>
      </p:grpSp>
      <p:sp>
        <p:nvSpPr>
          <p:cNvPr id="2" name="1 CuadroTexto"/>
          <p:cNvSpPr txBox="1"/>
          <p:nvPr/>
        </p:nvSpPr>
        <p:spPr>
          <a:xfrm>
            <a:off x="113490" y="5733256"/>
            <a:ext cx="3108543"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AGENDA</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2822584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87 Grupo"/>
          <p:cNvGrpSpPr/>
          <p:nvPr/>
        </p:nvGrpSpPr>
        <p:grpSpPr>
          <a:xfrm>
            <a:off x="708356" y="1462715"/>
            <a:ext cx="2448001" cy="1620000"/>
            <a:chOff x="582777" y="1285073"/>
            <a:chExt cx="2448001" cy="1620000"/>
          </a:xfrm>
        </p:grpSpPr>
        <p:grpSp>
          <p:nvGrpSpPr>
            <p:cNvPr id="60" name="59 Grupo"/>
            <p:cNvGrpSpPr/>
            <p:nvPr/>
          </p:nvGrpSpPr>
          <p:grpSpPr>
            <a:xfrm>
              <a:off x="582778" y="1285073"/>
              <a:ext cx="2448000" cy="1620000"/>
              <a:chOff x="916483" y="1984"/>
              <a:chExt cx="2030015" cy="1218009"/>
            </a:xfrm>
            <a:solidFill>
              <a:srgbClr val="92D05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1" name="60 CuadroTexto"/>
            <p:cNvSpPr txBox="1"/>
            <p:nvPr/>
          </p:nvSpPr>
          <p:spPr>
            <a:xfrm>
              <a:off x="582778" y="1582444"/>
              <a:ext cx="1210145" cy="646331"/>
            </a:xfrm>
            <a:prstGeom prst="rect">
              <a:avLst/>
            </a:prstGeom>
            <a:noFill/>
          </p:spPr>
          <p:txBody>
            <a:bodyPr wrap="square" rtlCol="0">
              <a:spAutoFit/>
            </a:bodyPr>
            <a:lstStyle/>
            <a:p>
              <a:r>
                <a:rPr lang="es-PE" sz="3600" b="1" dirty="0" smtClean="0"/>
                <a:t>Data</a:t>
              </a:r>
              <a:endParaRPr lang="es-PE" sz="3600" b="1" dirty="0"/>
            </a:p>
          </p:txBody>
        </p:sp>
        <p:sp>
          <p:nvSpPr>
            <p:cNvPr id="70" name="69 CuadroTexto"/>
            <p:cNvSpPr txBox="1"/>
            <p:nvPr/>
          </p:nvSpPr>
          <p:spPr>
            <a:xfrm>
              <a:off x="582777" y="2509754"/>
              <a:ext cx="1426548" cy="369332"/>
            </a:xfrm>
            <a:prstGeom prst="rect">
              <a:avLst/>
            </a:prstGeom>
            <a:noFill/>
          </p:spPr>
          <p:txBody>
            <a:bodyPr wrap="square" rtlCol="0">
              <a:spAutoFit/>
            </a:bodyPr>
            <a:lstStyle/>
            <a:p>
              <a:r>
                <a:rPr lang="es-PE" dirty="0" smtClean="0">
                  <a:solidFill>
                    <a:schemeClr val="bg1"/>
                  </a:solidFill>
                </a:rPr>
                <a:t>REST,  ODATA</a:t>
              </a:r>
              <a:endParaRPr lang="es-PE" dirty="0">
                <a:solidFill>
                  <a:schemeClr val="bg1"/>
                </a:solidFill>
              </a:endParaRPr>
            </a:p>
          </p:txBody>
        </p:sp>
      </p:grpSp>
      <p:grpSp>
        <p:nvGrpSpPr>
          <p:cNvPr id="4" name="3 Grupo"/>
          <p:cNvGrpSpPr/>
          <p:nvPr/>
        </p:nvGrpSpPr>
        <p:grpSpPr>
          <a:xfrm>
            <a:off x="3338914" y="1462715"/>
            <a:ext cx="2468480" cy="1639237"/>
            <a:chOff x="3136444" y="1285707"/>
            <a:chExt cx="2468480" cy="1639237"/>
          </a:xfrm>
        </p:grpSpPr>
        <p:grpSp>
          <p:nvGrpSpPr>
            <p:cNvPr id="62" name="61 Grupo"/>
            <p:cNvGrpSpPr/>
            <p:nvPr/>
          </p:nvGrpSpPr>
          <p:grpSpPr>
            <a:xfrm>
              <a:off x="3156924" y="1285707"/>
              <a:ext cx="2448000" cy="1620000"/>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3" name="62 CuadroTexto"/>
            <p:cNvSpPr txBox="1"/>
            <p:nvPr/>
          </p:nvSpPr>
          <p:spPr>
            <a:xfrm>
              <a:off x="3136444" y="1582443"/>
              <a:ext cx="609462" cy="646331"/>
            </a:xfrm>
            <a:prstGeom prst="rect">
              <a:avLst/>
            </a:prstGeom>
            <a:noFill/>
          </p:spPr>
          <p:txBody>
            <a:bodyPr wrap="none" rtlCol="0">
              <a:spAutoFit/>
            </a:bodyPr>
            <a:lstStyle/>
            <a:p>
              <a:r>
                <a:rPr lang="es-PE" sz="3600" b="1" dirty="0" smtClean="0"/>
                <a:t>UI</a:t>
              </a:r>
              <a:endParaRPr lang="es-PE" sz="3600" b="1" dirty="0"/>
            </a:p>
          </p:txBody>
        </p:sp>
        <p:sp>
          <p:nvSpPr>
            <p:cNvPr id="71" name="70 CuadroTexto"/>
            <p:cNvSpPr txBox="1"/>
            <p:nvPr/>
          </p:nvSpPr>
          <p:spPr>
            <a:xfrm>
              <a:off x="3136444" y="2278613"/>
              <a:ext cx="2468480" cy="646331"/>
            </a:xfrm>
            <a:prstGeom prst="rect">
              <a:avLst/>
            </a:prstGeom>
            <a:noFill/>
          </p:spPr>
          <p:txBody>
            <a:bodyPr wrap="square" rtlCol="0">
              <a:spAutoFit/>
            </a:bodyPr>
            <a:lstStyle/>
            <a:p>
              <a:r>
                <a:rPr lang="es-PE" dirty="0" err="1" smtClean="0">
                  <a:solidFill>
                    <a:schemeClr val="bg1">
                      <a:lumMod val="85000"/>
                      <a:lumOff val="15000"/>
                    </a:schemeClr>
                  </a:solidFill>
                </a:rPr>
                <a:t>Code</a:t>
              </a:r>
              <a:r>
                <a:rPr lang="es-PE" dirty="0" smtClean="0">
                  <a:solidFill>
                    <a:schemeClr val="bg1">
                      <a:lumMod val="85000"/>
                      <a:lumOff val="15000"/>
                    </a:schemeClr>
                  </a:solidFill>
                </a:rPr>
                <a:t> </a:t>
              </a:r>
              <a:r>
                <a:rPr lang="es-PE" dirty="0" err="1" smtClean="0">
                  <a:solidFill>
                    <a:schemeClr val="bg1">
                      <a:lumMod val="85000"/>
                      <a:lumOff val="15000"/>
                    </a:schemeClr>
                  </a:solidFill>
                </a:rPr>
                <a:t>Organization</a:t>
              </a:r>
              <a:r>
                <a:rPr lang="es-PE" dirty="0" smtClean="0">
                  <a:solidFill>
                    <a:schemeClr val="bg1">
                      <a:lumMod val="85000"/>
                      <a:lumOff val="15000"/>
                    </a:schemeClr>
                  </a:solidFill>
                </a:rPr>
                <a:t>,</a:t>
              </a:r>
            </a:p>
            <a:p>
              <a:r>
                <a:rPr lang="es-PE" dirty="0" err="1" smtClean="0">
                  <a:solidFill>
                    <a:schemeClr val="bg1">
                      <a:lumMod val="85000"/>
                      <a:lumOff val="15000"/>
                    </a:schemeClr>
                  </a:solidFill>
                </a:rPr>
                <a:t>Patterns</a:t>
              </a:r>
              <a:r>
                <a:rPr lang="es-PE" dirty="0" smtClean="0">
                  <a:solidFill>
                    <a:schemeClr val="bg1">
                      <a:lumMod val="85000"/>
                      <a:lumOff val="15000"/>
                    </a:schemeClr>
                  </a:solidFill>
                </a:rPr>
                <a:t>:  MVC - MVVM</a:t>
              </a:r>
              <a:endParaRPr lang="es-PE" dirty="0">
                <a:solidFill>
                  <a:schemeClr val="bg1">
                    <a:lumMod val="85000"/>
                    <a:lumOff val="15000"/>
                  </a:schemeClr>
                </a:solidFill>
              </a:endParaRPr>
            </a:p>
          </p:txBody>
        </p:sp>
      </p:grpSp>
      <p:grpSp>
        <p:nvGrpSpPr>
          <p:cNvPr id="87" name="86 Grupo"/>
          <p:cNvGrpSpPr/>
          <p:nvPr/>
        </p:nvGrpSpPr>
        <p:grpSpPr>
          <a:xfrm>
            <a:off x="2134904" y="3365920"/>
            <a:ext cx="2463440" cy="1620000"/>
            <a:chOff x="-1880662" y="4312247"/>
            <a:chExt cx="2463440" cy="1620000"/>
          </a:xfrm>
        </p:grpSpPr>
        <p:grpSp>
          <p:nvGrpSpPr>
            <p:cNvPr id="66" name="65 Grupo"/>
            <p:cNvGrpSpPr/>
            <p:nvPr/>
          </p:nvGrpSpPr>
          <p:grpSpPr>
            <a:xfrm>
              <a:off x="-1865222" y="4312247"/>
              <a:ext cx="2448000" cy="1620000"/>
              <a:chOff x="916483" y="1984"/>
              <a:chExt cx="2030015" cy="1218009"/>
            </a:xfrm>
            <a:solidFill>
              <a:srgbClr val="00B0F0"/>
            </a:solidFill>
          </p:grpSpPr>
          <p:sp>
            <p:nvSpPr>
              <p:cNvPr id="77" name="76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77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7" name="66 CuadroTexto"/>
            <p:cNvSpPr txBox="1"/>
            <p:nvPr/>
          </p:nvSpPr>
          <p:spPr>
            <a:xfrm>
              <a:off x="-1880662" y="4615358"/>
              <a:ext cx="1545616" cy="646331"/>
            </a:xfrm>
            <a:prstGeom prst="rect">
              <a:avLst/>
            </a:prstGeom>
            <a:noFill/>
          </p:spPr>
          <p:txBody>
            <a:bodyPr wrap="none" rtlCol="0">
              <a:spAutoFit/>
            </a:bodyPr>
            <a:lstStyle/>
            <a:p>
              <a:r>
                <a:rPr lang="es-PE" sz="3600" b="1" dirty="0" smtClean="0"/>
                <a:t>Mobile</a:t>
              </a:r>
              <a:endParaRPr lang="es-PE" sz="3600" b="1" dirty="0"/>
            </a:p>
          </p:txBody>
        </p:sp>
        <p:sp>
          <p:nvSpPr>
            <p:cNvPr id="72" name="71 CuadroTexto"/>
            <p:cNvSpPr txBox="1"/>
            <p:nvPr/>
          </p:nvSpPr>
          <p:spPr>
            <a:xfrm>
              <a:off x="-1851367" y="5539130"/>
              <a:ext cx="1986030" cy="369332"/>
            </a:xfrm>
            <a:prstGeom prst="rect">
              <a:avLst/>
            </a:prstGeom>
            <a:noFill/>
          </p:spPr>
          <p:txBody>
            <a:bodyPr wrap="square" rtlCol="0">
              <a:spAutoFit/>
            </a:bodyPr>
            <a:lstStyle/>
            <a:p>
              <a:r>
                <a:rPr lang="es-PE" dirty="0" err="1" smtClean="0">
                  <a:solidFill>
                    <a:schemeClr val="bg1">
                      <a:lumMod val="85000"/>
                      <a:lumOff val="15000"/>
                    </a:schemeClr>
                  </a:solidFill>
                </a:rPr>
                <a:t>JQuery</a:t>
              </a:r>
              <a:r>
                <a:rPr lang="es-PE" dirty="0" smtClean="0">
                  <a:solidFill>
                    <a:schemeClr val="bg1">
                      <a:lumMod val="85000"/>
                      <a:lumOff val="15000"/>
                    </a:schemeClr>
                  </a:solidFill>
                </a:rPr>
                <a:t> Mobile</a:t>
              </a:r>
              <a:endParaRPr lang="es-PE" dirty="0">
                <a:solidFill>
                  <a:schemeClr val="bg1">
                    <a:lumMod val="85000"/>
                    <a:lumOff val="15000"/>
                  </a:schemeClr>
                </a:solidFill>
              </a:endParaRPr>
            </a:p>
          </p:txBody>
        </p:sp>
      </p:grpSp>
      <p:grpSp>
        <p:nvGrpSpPr>
          <p:cNvPr id="85" name="84 Grupo"/>
          <p:cNvGrpSpPr/>
          <p:nvPr/>
        </p:nvGrpSpPr>
        <p:grpSpPr>
          <a:xfrm>
            <a:off x="6012432" y="1481952"/>
            <a:ext cx="2448000" cy="1620000"/>
            <a:chOff x="5739916" y="1285707"/>
            <a:chExt cx="2448000" cy="1620000"/>
          </a:xfrm>
        </p:grpSpPr>
        <p:grpSp>
          <p:nvGrpSpPr>
            <p:cNvPr id="64" name="63 Grupo"/>
            <p:cNvGrpSpPr>
              <a:grpSpLocks/>
            </p:cNvGrpSpPr>
            <p:nvPr/>
          </p:nvGrpSpPr>
          <p:grpSpPr>
            <a:xfrm>
              <a:off x="5739916" y="1285707"/>
              <a:ext cx="2448000" cy="1620000"/>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5" name="64 CuadroTexto"/>
            <p:cNvSpPr txBox="1"/>
            <p:nvPr/>
          </p:nvSpPr>
          <p:spPr>
            <a:xfrm>
              <a:off x="5739918" y="1580907"/>
              <a:ext cx="2248244" cy="646331"/>
            </a:xfrm>
            <a:prstGeom prst="rect">
              <a:avLst/>
            </a:prstGeom>
            <a:noFill/>
          </p:spPr>
          <p:txBody>
            <a:bodyPr wrap="none" rtlCol="0">
              <a:spAutoFit/>
            </a:bodyPr>
            <a:lstStyle/>
            <a:p>
              <a:r>
                <a:rPr lang="es-PE" sz="3600" b="1" dirty="0" err="1" smtClean="0"/>
                <a:t>Navigation</a:t>
              </a:r>
              <a:endParaRPr lang="es-PE" sz="3600" b="1" dirty="0"/>
            </a:p>
          </p:txBody>
        </p:sp>
        <p:sp>
          <p:nvSpPr>
            <p:cNvPr id="73" name="72 CuadroTexto"/>
            <p:cNvSpPr txBox="1"/>
            <p:nvPr/>
          </p:nvSpPr>
          <p:spPr>
            <a:xfrm>
              <a:off x="5741584" y="2514047"/>
              <a:ext cx="2446332" cy="369332"/>
            </a:xfrm>
            <a:prstGeom prst="rect">
              <a:avLst/>
            </a:prstGeom>
            <a:noFill/>
          </p:spPr>
          <p:txBody>
            <a:bodyPr wrap="square" rtlCol="0">
              <a:spAutoFit/>
            </a:bodyPr>
            <a:lstStyle/>
            <a:p>
              <a:r>
                <a:rPr lang="es-PE" dirty="0" smtClean="0">
                  <a:solidFill>
                    <a:schemeClr val="bg1">
                      <a:lumMod val="85000"/>
                      <a:lumOff val="15000"/>
                    </a:schemeClr>
                  </a:solidFill>
                </a:rPr>
                <a:t>SEO, Back </a:t>
              </a:r>
              <a:r>
                <a:rPr lang="es-PE" dirty="0" err="1" smtClean="0">
                  <a:solidFill>
                    <a:schemeClr val="bg1">
                      <a:lumMod val="85000"/>
                      <a:lumOff val="15000"/>
                    </a:schemeClr>
                  </a:solidFill>
                </a:rPr>
                <a:t>Button</a:t>
              </a:r>
              <a:r>
                <a:rPr lang="es-PE" dirty="0" smtClean="0">
                  <a:solidFill>
                    <a:schemeClr val="bg1">
                      <a:lumMod val="85000"/>
                      <a:lumOff val="15000"/>
                    </a:schemeClr>
                  </a:solidFill>
                </a:rPr>
                <a:t>, </a:t>
              </a:r>
              <a:r>
                <a:rPr lang="es-PE" dirty="0" err="1" smtClean="0">
                  <a:solidFill>
                    <a:schemeClr val="bg1">
                      <a:lumMod val="85000"/>
                      <a:lumOff val="15000"/>
                    </a:schemeClr>
                  </a:solidFill>
                </a:rPr>
                <a:t>URLs</a:t>
              </a:r>
              <a:endParaRPr lang="es-PE" dirty="0">
                <a:solidFill>
                  <a:schemeClr val="bg1">
                    <a:lumMod val="85000"/>
                    <a:lumOff val="15000"/>
                  </a:schemeClr>
                </a:solidFill>
              </a:endParaRPr>
            </a:p>
          </p:txBody>
        </p:sp>
      </p:grpSp>
      <p:grpSp>
        <p:nvGrpSpPr>
          <p:cNvPr id="86" name="85 Grupo"/>
          <p:cNvGrpSpPr/>
          <p:nvPr/>
        </p:nvGrpSpPr>
        <p:grpSpPr>
          <a:xfrm>
            <a:off x="4768005" y="3365920"/>
            <a:ext cx="2488854" cy="1620000"/>
            <a:chOff x="717451" y="4312247"/>
            <a:chExt cx="2488854" cy="1620000"/>
          </a:xfrm>
        </p:grpSpPr>
        <p:grpSp>
          <p:nvGrpSpPr>
            <p:cNvPr id="68" name="67 Grupo"/>
            <p:cNvGrpSpPr/>
            <p:nvPr/>
          </p:nvGrpSpPr>
          <p:grpSpPr>
            <a:xfrm>
              <a:off x="717451" y="4312247"/>
              <a:ext cx="2448000" cy="1620000"/>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9" name="68 CuadroTexto"/>
            <p:cNvSpPr txBox="1"/>
            <p:nvPr/>
          </p:nvSpPr>
          <p:spPr>
            <a:xfrm>
              <a:off x="717451" y="4615359"/>
              <a:ext cx="1497526" cy="646331"/>
            </a:xfrm>
            <a:prstGeom prst="rect">
              <a:avLst/>
            </a:prstGeom>
            <a:noFill/>
          </p:spPr>
          <p:txBody>
            <a:bodyPr wrap="none" rtlCol="0">
              <a:spAutoFit/>
            </a:bodyPr>
            <a:lstStyle/>
            <a:p>
              <a:r>
                <a:rPr lang="es-PE" sz="3600" b="1" dirty="0" smtClean="0"/>
                <a:t>Offline</a:t>
              </a:r>
              <a:endParaRPr lang="es-PE" sz="3600" b="1" dirty="0"/>
            </a:p>
          </p:txBody>
        </p:sp>
        <p:sp>
          <p:nvSpPr>
            <p:cNvPr id="74" name="73 CuadroTexto"/>
            <p:cNvSpPr txBox="1"/>
            <p:nvPr/>
          </p:nvSpPr>
          <p:spPr>
            <a:xfrm>
              <a:off x="717451" y="5268164"/>
              <a:ext cx="2488854" cy="646331"/>
            </a:xfrm>
            <a:prstGeom prst="rect">
              <a:avLst/>
            </a:prstGeom>
            <a:noFill/>
          </p:spPr>
          <p:txBody>
            <a:bodyPr wrap="square" rtlCol="0">
              <a:spAutoFit/>
            </a:bodyPr>
            <a:lstStyle/>
            <a:p>
              <a:r>
                <a:rPr lang="es-PE" dirty="0" smtClean="0">
                  <a:solidFill>
                    <a:schemeClr val="bg1">
                      <a:lumMod val="85000"/>
                      <a:lumOff val="15000"/>
                    </a:schemeClr>
                  </a:solidFill>
                </a:rPr>
                <a:t>HTML5 Local Storage, HTML5 App. Cache</a:t>
              </a:r>
              <a:endParaRPr lang="es-PE" dirty="0">
                <a:solidFill>
                  <a:schemeClr val="bg1">
                    <a:lumMod val="85000"/>
                    <a:lumOff val="15000"/>
                  </a:schemeClr>
                </a:solidFill>
              </a:endParaRPr>
            </a:p>
          </p:txBody>
        </p:sp>
      </p:grpSp>
      <p:sp>
        <p:nvSpPr>
          <p:cNvPr id="2" name="1 CuadroTexto"/>
          <p:cNvSpPr txBox="1"/>
          <p:nvPr/>
        </p:nvSpPr>
        <p:spPr>
          <a:xfrm>
            <a:off x="113490" y="5733256"/>
            <a:ext cx="3108543"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AGENDA</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12187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1: </a:t>
            </a:r>
            <a:r>
              <a:rPr lang="es-PE" dirty="0" err="1" smtClean="0">
                <a:solidFill>
                  <a:srgbClr val="141414"/>
                </a:solidFill>
                <a:latin typeface="Arial" pitchFamily="34" charset="0"/>
                <a:cs typeface="Arial" pitchFamily="34" charset="0"/>
              </a:rPr>
              <a:t>Handling</a:t>
            </a:r>
            <a:r>
              <a:rPr lang="es-PE" dirty="0" smtClean="0">
                <a:solidFill>
                  <a:srgbClr val="141414"/>
                </a:solidFill>
                <a:latin typeface="Arial" pitchFamily="34" charset="0"/>
                <a:cs typeface="Arial" pitchFamily="34" charset="0"/>
              </a:rPr>
              <a:t> </a:t>
            </a:r>
            <a:r>
              <a:rPr lang="es-PE" dirty="0" smtClean="0">
                <a:solidFill>
                  <a:srgbClr val="141414"/>
                </a:solidFill>
                <a:latin typeface="Arial" pitchFamily="34" charset="0"/>
                <a:cs typeface="Arial" pitchFamily="34" charset="0"/>
              </a:rPr>
              <a:t>Data</a:t>
            </a:r>
            <a:endParaRPr lang="es-PE" dirty="0">
              <a:solidFill>
                <a:srgbClr val="141414"/>
              </a:solidFill>
              <a:latin typeface="Arial" pitchFamily="34" charset="0"/>
              <a:cs typeface="Arial" pitchFamily="34" charset="0"/>
            </a:endParaRPr>
          </a:p>
        </p:txBody>
      </p:sp>
      <p:grpSp>
        <p:nvGrpSpPr>
          <p:cNvPr id="75" name="74 Grupo"/>
          <p:cNvGrpSpPr/>
          <p:nvPr/>
        </p:nvGrpSpPr>
        <p:grpSpPr>
          <a:xfrm>
            <a:off x="877602" y="1700808"/>
            <a:ext cx="7388797" cy="3034370"/>
            <a:chOff x="877602" y="1700808"/>
            <a:chExt cx="7388797" cy="3034370"/>
          </a:xfrm>
        </p:grpSpPr>
        <p:grpSp>
          <p:nvGrpSpPr>
            <p:cNvPr id="30" name="29 Grupo"/>
            <p:cNvGrpSpPr/>
            <p:nvPr/>
          </p:nvGrpSpPr>
          <p:grpSpPr>
            <a:xfrm>
              <a:off x="5997990" y="1700808"/>
              <a:ext cx="2268409" cy="1734968"/>
              <a:chOff x="903463" y="1984"/>
              <a:chExt cx="2043035" cy="1218009"/>
            </a:xfrm>
            <a:solidFill>
              <a:schemeClr val="accent6">
                <a:lumMod val="75000"/>
              </a:schemeClr>
            </a:solidFill>
          </p:grpSpPr>
          <p:sp>
            <p:nvSpPr>
              <p:cNvPr id="31" name="3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31 Rectángulo"/>
              <p:cNvSpPr/>
              <p:nvPr/>
            </p:nvSpPr>
            <p:spPr>
              <a:xfrm>
                <a:off x="90346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grpSp>
          <p:nvGrpSpPr>
            <p:cNvPr id="25" name="24 Grupo"/>
            <p:cNvGrpSpPr/>
            <p:nvPr/>
          </p:nvGrpSpPr>
          <p:grpSpPr>
            <a:xfrm>
              <a:off x="1037890" y="1705240"/>
              <a:ext cx="4068000" cy="1730535"/>
              <a:chOff x="916483" y="1984"/>
              <a:chExt cx="2030015" cy="1218009"/>
            </a:xfrm>
            <a:solidFill>
              <a:schemeClr val="accent6">
                <a:lumMod val="75000"/>
              </a:schemeClr>
            </a:solidFill>
          </p:grpSpPr>
          <p:sp>
            <p:nvSpPr>
              <p:cNvPr id="28" name="27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28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2400" kern="1200" dirty="0"/>
              </a:p>
            </p:txBody>
          </p:sp>
        </p:grpSp>
        <p:grpSp>
          <p:nvGrpSpPr>
            <p:cNvPr id="35" name="34 Grupo"/>
            <p:cNvGrpSpPr>
              <a:grpSpLocks noChangeAspect="1"/>
            </p:cNvGrpSpPr>
            <p:nvPr/>
          </p:nvGrpSpPr>
          <p:grpSpPr>
            <a:xfrm>
              <a:off x="5803999" y="2922427"/>
              <a:ext cx="770055" cy="749470"/>
              <a:chOff x="1268321" y="4374148"/>
              <a:chExt cx="1283424" cy="1249116"/>
            </a:xfrm>
          </p:grpSpPr>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321" y="4374148"/>
                <a:ext cx="632079" cy="624558"/>
              </a:xfrm>
              <a:prstGeom prst="rect">
                <a:avLst/>
              </a:prstGeom>
            </p:spPr>
          </p:pic>
          <p:pic>
            <p:nvPicPr>
              <p:cNvPr id="10" name="Picture 4" descr="http://web-browsers.findthebest.com/sites/default/files/494/media/images/Chrome_Web_Brows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068" y="4998706"/>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eb-browsers.findthebest.com/sites/default/files/494/media/images/Mozilla_Firefox_Web_Brows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6452" y="4374148"/>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eb-browsers.findthebest.com/sites/default/files/494/media/images/Safari_Web_Brows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0287" y="4999320"/>
                <a:ext cx="631458" cy="62394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1" descr="http://cdn1.iconfinder.com/data/icons/VISTA/web_design/png/400/dedicated_serv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23310"/>
            <a:stretch/>
          </p:blipFill>
          <p:spPr bwMode="auto">
            <a:xfrm>
              <a:off x="877602" y="2922427"/>
              <a:ext cx="664027" cy="865855"/>
            </a:xfrm>
            <a:prstGeom prst="rect">
              <a:avLst/>
            </a:prstGeom>
            <a:noFill/>
            <a:extLst>
              <a:ext uri="{909E8E84-426E-40DD-AFC4-6F175D3DCCD1}">
                <a14:hiddenFill xmlns:a14="http://schemas.microsoft.com/office/drawing/2010/main">
                  <a:solidFill>
                    <a:srgbClr val="FFFFFF"/>
                  </a:solidFill>
                </a14:hiddenFill>
              </a:ext>
            </a:extLst>
          </p:spPr>
        </p:pic>
        <p:sp>
          <p:nvSpPr>
            <p:cNvPr id="17" name="16 Rectángulo redondeado"/>
            <p:cNvSpPr/>
            <p:nvPr/>
          </p:nvSpPr>
          <p:spPr>
            <a:xfrm>
              <a:off x="6153106" y="2058331"/>
              <a:ext cx="1980000" cy="64807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err="1" smtClean="0"/>
                <a:t>JQuery</a:t>
              </a:r>
              <a:endParaRPr lang="es-PE" sz="2400" b="1" dirty="0" smtClean="0"/>
            </a:p>
          </p:txBody>
        </p:sp>
        <p:sp>
          <p:nvSpPr>
            <p:cNvPr id="19" name="18 Rectángulo redondeado"/>
            <p:cNvSpPr/>
            <p:nvPr/>
          </p:nvSpPr>
          <p:spPr>
            <a:xfrm>
              <a:off x="1209616" y="1914315"/>
              <a:ext cx="3756852" cy="93610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smtClean="0"/>
                <a:t>Data </a:t>
              </a:r>
              <a:r>
                <a:rPr lang="es-PE" sz="2400" b="1" dirty="0" err="1" smtClean="0"/>
                <a:t>Services</a:t>
              </a:r>
              <a:r>
                <a:rPr lang="es-PE" sz="2400" b="1" dirty="0" smtClean="0"/>
                <a:t>: </a:t>
              </a:r>
              <a:r>
                <a:rPr lang="es-PE" sz="2200" b="1" dirty="0" smtClean="0"/>
                <a:t>REST/ODATA</a:t>
              </a:r>
            </a:p>
            <a:p>
              <a:pPr algn="ctr"/>
              <a:r>
                <a:rPr lang="es-PE" sz="2000" dirty="0" smtClean="0"/>
                <a:t>(JSON, XML) </a:t>
              </a:r>
              <a:endParaRPr lang="es-PE" sz="2000" dirty="0"/>
            </a:p>
          </p:txBody>
        </p:sp>
        <p:cxnSp>
          <p:nvCxnSpPr>
            <p:cNvPr id="23" name="22 Conector recto de flecha"/>
            <p:cNvCxnSpPr>
              <a:stCxn id="19" idx="3"/>
              <a:endCxn id="17" idx="1"/>
            </p:cNvCxnSpPr>
            <p:nvPr/>
          </p:nvCxnSpPr>
          <p:spPr>
            <a:xfrm>
              <a:off x="4966468" y="2382367"/>
              <a:ext cx="1186638" cy="0"/>
            </a:xfrm>
            <a:prstGeom prst="straightConnector1">
              <a:avLst/>
            </a:prstGeom>
            <a:ln w="5715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1577690" y="2944392"/>
              <a:ext cx="2321017" cy="461665"/>
            </a:xfrm>
            <a:prstGeom prst="rect">
              <a:avLst/>
            </a:prstGeom>
            <a:noFill/>
          </p:spPr>
          <p:txBody>
            <a:bodyPr wrap="square" rtlCol="0">
              <a:spAutoFit/>
            </a:bodyPr>
            <a:lstStyle/>
            <a:p>
              <a:r>
                <a:rPr lang="es-PE" sz="2400" dirty="0" smtClean="0">
                  <a:solidFill>
                    <a:schemeClr val="bg1"/>
                  </a:solidFill>
                </a:rPr>
                <a:t>ASP.NET </a:t>
              </a:r>
              <a:r>
                <a:rPr lang="es-PE" sz="2400" dirty="0" err="1" smtClean="0">
                  <a:solidFill>
                    <a:schemeClr val="bg1"/>
                  </a:solidFill>
                </a:rPr>
                <a:t>WebAPI</a:t>
              </a:r>
              <a:endParaRPr lang="es-PE" sz="2400" dirty="0">
                <a:solidFill>
                  <a:schemeClr val="bg1"/>
                </a:solidFill>
              </a:endParaRPr>
            </a:p>
          </p:txBody>
        </p:sp>
        <p:sp>
          <p:nvSpPr>
            <p:cNvPr id="38" name="37 CuadroTexto"/>
            <p:cNvSpPr txBox="1"/>
            <p:nvPr/>
          </p:nvSpPr>
          <p:spPr>
            <a:xfrm>
              <a:off x="6606682" y="2944392"/>
              <a:ext cx="1515309" cy="461665"/>
            </a:xfrm>
            <a:prstGeom prst="rect">
              <a:avLst/>
            </a:prstGeom>
            <a:noFill/>
          </p:spPr>
          <p:txBody>
            <a:bodyPr wrap="square" rtlCol="0">
              <a:spAutoFit/>
            </a:bodyPr>
            <a:lstStyle/>
            <a:p>
              <a:pPr algn="ctr"/>
              <a:r>
                <a:rPr lang="es-PE" sz="2400" dirty="0" smtClean="0">
                  <a:solidFill>
                    <a:schemeClr val="bg1"/>
                  </a:solidFill>
                </a:rPr>
                <a:t>JavaScript</a:t>
              </a:r>
              <a:endParaRPr lang="es-PE" sz="2400" dirty="0">
                <a:solidFill>
                  <a:schemeClr val="bg1"/>
                </a:solidFill>
              </a:endParaRPr>
            </a:p>
          </p:txBody>
        </p:sp>
        <p:sp>
          <p:nvSpPr>
            <p:cNvPr id="39" name="38 Disco magnético"/>
            <p:cNvSpPr/>
            <p:nvPr/>
          </p:nvSpPr>
          <p:spPr>
            <a:xfrm>
              <a:off x="2001531" y="3943090"/>
              <a:ext cx="792088" cy="792088"/>
            </a:xfrm>
            <a:prstGeom prst="flowChartMagneticDisk">
              <a:avLst/>
            </a:prstGeom>
            <a:solidFill>
              <a:schemeClr val="accent3">
                <a:lumMod val="7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42" name="41 Conector recto de flecha"/>
            <p:cNvCxnSpPr>
              <a:stCxn id="39" idx="4"/>
            </p:cNvCxnSpPr>
            <p:nvPr/>
          </p:nvCxnSpPr>
          <p:spPr>
            <a:xfrm flipV="1">
              <a:off x="2793619" y="2850419"/>
              <a:ext cx="1440506" cy="1488715"/>
            </a:xfrm>
            <a:prstGeom prst="curvedConnector2">
              <a:avLst/>
            </a:prstGeom>
            <a:ln w="57150">
              <a:solidFill>
                <a:srgbClr val="CCCC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4669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87 Grupo"/>
          <p:cNvGrpSpPr/>
          <p:nvPr/>
        </p:nvGrpSpPr>
        <p:grpSpPr>
          <a:xfrm>
            <a:off x="708356" y="1462715"/>
            <a:ext cx="2448001" cy="1620000"/>
            <a:chOff x="582777" y="1285073"/>
            <a:chExt cx="2448001" cy="1620000"/>
          </a:xfrm>
        </p:grpSpPr>
        <p:grpSp>
          <p:nvGrpSpPr>
            <p:cNvPr id="60" name="59 Grupo"/>
            <p:cNvGrpSpPr/>
            <p:nvPr/>
          </p:nvGrpSpPr>
          <p:grpSpPr>
            <a:xfrm>
              <a:off x="582778" y="1285073"/>
              <a:ext cx="2448000" cy="1620000"/>
              <a:chOff x="916483" y="1984"/>
              <a:chExt cx="2030015" cy="1218009"/>
            </a:xfrm>
            <a:solidFill>
              <a:srgbClr val="92D05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solidFill>
                <a:srgbClr val="00B0F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1" name="60 CuadroTexto"/>
            <p:cNvSpPr txBox="1"/>
            <p:nvPr/>
          </p:nvSpPr>
          <p:spPr>
            <a:xfrm>
              <a:off x="582778" y="1582444"/>
              <a:ext cx="1210145" cy="646331"/>
            </a:xfrm>
            <a:prstGeom prst="rect">
              <a:avLst/>
            </a:prstGeom>
            <a:noFill/>
          </p:spPr>
          <p:txBody>
            <a:bodyPr wrap="square" rtlCol="0">
              <a:spAutoFit/>
            </a:bodyPr>
            <a:lstStyle/>
            <a:p>
              <a:r>
                <a:rPr lang="es-PE" sz="3600" b="1" dirty="0" smtClean="0"/>
                <a:t>Data</a:t>
              </a:r>
              <a:endParaRPr lang="es-PE" sz="3600" b="1" dirty="0"/>
            </a:p>
          </p:txBody>
        </p:sp>
        <p:sp>
          <p:nvSpPr>
            <p:cNvPr id="70" name="69 CuadroTexto"/>
            <p:cNvSpPr txBox="1"/>
            <p:nvPr/>
          </p:nvSpPr>
          <p:spPr>
            <a:xfrm>
              <a:off x="582777" y="2509754"/>
              <a:ext cx="1426548" cy="369332"/>
            </a:xfrm>
            <a:prstGeom prst="rect">
              <a:avLst/>
            </a:prstGeom>
            <a:noFill/>
          </p:spPr>
          <p:txBody>
            <a:bodyPr wrap="square" rtlCol="0">
              <a:spAutoFit/>
            </a:bodyPr>
            <a:lstStyle/>
            <a:p>
              <a:r>
                <a:rPr lang="es-PE" dirty="0" smtClean="0">
                  <a:solidFill>
                    <a:schemeClr val="bg1"/>
                  </a:solidFill>
                </a:rPr>
                <a:t>REST,  ODATA</a:t>
              </a:r>
              <a:endParaRPr lang="es-PE" dirty="0">
                <a:solidFill>
                  <a:schemeClr val="bg1"/>
                </a:solidFill>
              </a:endParaRPr>
            </a:p>
          </p:txBody>
        </p:sp>
      </p:grpSp>
      <p:grpSp>
        <p:nvGrpSpPr>
          <p:cNvPr id="4" name="3 Grupo"/>
          <p:cNvGrpSpPr/>
          <p:nvPr/>
        </p:nvGrpSpPr>
        <p:grpSpPr>
          <a:xfrm>
            <a:off x="3373249" y="1462715"/>
            <a:ext cx="2448000" cy="1639237"/>
            <a:chOff x="3156924" y="1285707"/>
            <a:chExt cx="2448000" cy="1639237"/>
          </a:xfrm>
          <a:solidFill>
            <a:srgbClr val="92D050"/>
          </a:solidFill>
        </p:grpSpPr>
        <p:grpSp>
          <p:nvGrpSpPr>
            <p:cNvPr id="62" name="61 Grupo"/>
            <p:cNvGrpSpPr/>
            <p:nvPr/>
          </p:nvGrpSpPr>
          <p:grpSpPr>
            <a:xfrm>
              <a:off x="3156924" y="1285707"/>
              <a:ext cx="2448000" cy="1620000"/>
              <a:chOff x="916483" y="1984"/>
              <a:chExt cx="2030015" cy="1218009"/>
            </a:xfrm>
            <a:grp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3" name="62 CuadroTexto"/>
            <p:cNvSpPr txBox="1"/>
            <p:nvPr/>
          </p:nvSpPr>
          <p:spPr>
            <a:xfrm>
              <a:off x="3178009" y="1582443"/>
              <a:ext cx="609462" cy="646331"/>
            </a:xfrm>
            <a:prstGeom prst="rect">
              <a:avLst/>
            </a:prstGeom>
            <a:grpFill/>
          </p:spPr>
          <p:txBody>
            <a:bodyPr wrap="none" rtlCol="0">
              <a:spAutoFit/>
            </a:bodyPr>
            <a:lstStyle/>
            <a:p>
              <a:r>
                <a:rPr lang="es-PE" sz="3600" b="1" dirty="0" smtClean="0"/>
                <a:t>UI</a:t>
              </a:r>
              <a:endParaRPr lang="es-PE" sz="3600" b="1" dirty="0"/>
            </a:p>
          </p:txBody>
        </p:sp>
        <p:sp>
          <p:nvSpPr>
            <p:cNvPr id="71" name="70 CuadroTexto"/>
            <p:cNvSpPr txBox="1"/>
            <p:nvPr/>
          </p:nvSpPr>
          <p:spPr>
            <a:xfrm>
              <a:off x="3164154" y="2278613"/>
              <a:ext cx="2440770" cy="646331"/>
            </a:xfrm>
            <a:prstGeom prst="rect">
              <a:avLst/>
            </a:prstGeom>
            <a:grpFill/>
          </p:spPr>
          <p:txBody>
            <a:bodyPr wrap="square" rtlCol="0">
              <a:spAutoFit/>
            </a:bodyPr>
            <a:lstStyle/>
            <a:p>
              <a:r>
                <a:rPr lang="es-PE" dirty="0" err="1" smtClean="0">
                  <a:solidFill>
                    <a:schemeClr val="bg1">
                      <a:lumMod val="85000"/>
                      <a:lumOff val="15000"/>
                    </a:schemeClr>
                  </a:solidFill>
                </a:rPr>
                <a:t>Code</a:t>
              </a:r>
              <a:r>
                <a:rPr lang="es-PE" dirty="0" smtClean="0">
                  <a:solidFill>
                    <a:schemeClr val="bg1">
                      <a:lumMod val="85000"/>
                      <a:lumOff val="15000"/>
                    </a:schemeClr>
                  </a:solidFill>
                </a:rPr>
                <a:t> </a:t>
              </a:r>
              <a:r>
                <a:rPr lang="es-PE" dirty="0" err="1" smtClean="0">
                  <a:solidFill>
                    <a:schemeClr val="bg1">
                      <a:lumMod val="85000"/>
                      <a:lumOff val="15000"/>
                    </a:schemeClr>
                  </a:solidFill>
                </a:rPr>
                <a:t>Organization</a:t>
              </a:r>
              <a:r>
                <a:rPr lang="es-PE" dirty="0" smtClean="0">
                  <a:solidFill>
                    <a:schemeClr val="bg1">
                      <a:lumMod val="85000"/>
                      <a:lumOff val="15000"/>
                    </a:schemeClr>
                  </a:solidFill>
                </a:rPr>
                <a:t>,</a:t>
              </a:r>
            </a:p>
            <a:p>
              <a:r>
                <a:rPr lang="es-PE" dirty="0" err="1" smtClean="0">
                  <a:solidFill>
                    <a:schemeClr val="bg1">
                      <a:lumMod val="85000"/>
                      <a:lumOff val="15000"/>
                    </a:schemeClr>
                  </a:solidFill>
                </a:rPr>
                <a:t>Patterns</a:t>
              </a:r>
              <a:r>
                <a:rPr lang="es-PE" dirty="0" smtClean="0">
                  <a:solidFill>
                    <a:schemeClr val="bg1">
                      <a:lumMod val="85000"/>
                      <a:lumOff val="15000"/>
                    </a:schemeClr>
                  </a:solidFill>
                </a:rPr>
                <a:t>:  MVC - MVVM</a:t>
              </a:r>
              <a:endParaRPr lang="es-PE" dirty="0">
                <a:solidFill>
                  <a:schemeClr val="bg1">
                    <a:lumMod val="85000"/>
                    <a:lumOff val="15000"/>
                  </a:schemeClr>
                </a:solidFill>
              </a:endParaRPr>
            </a:p>
          </p:txBody>
        </p:sp>
      </p:grpSp>
      <p:grpSp>
        <p:nvGrpSpPr>
          <p:cNvPr id="87" name="86 Grupo"/>
          <p:cNvGrpSpPr/>
          <p:nvPr/>
        </p:nvGrpSpPr>
        <p:grpSpPr>
          <a:xfrm>
            <a:off x="2134904" y="3365920"/>
            <a:ext cx="2463440" cy="1620000"/>
            <a:chOff x="-1880662" y="4312247"/>
            <a:chExt cx="2463440" cy="1620000"/>
          </a:xfrm>
        </p:grpSpPr>
        <p:grpSp>
          <p:nvGrpSpPr>
            <p:cNvPr id="66" name="65 Grupo"/>
            <p:cNvGrpSpPr/>
            <p:nvPr/>
          </p:nvGrpSpPr>
          <p:grpSpPr>
            <a:xfrm>
              <a:off x="-1865222" y="4312247"/>
              <a:ext cx="2448000" cy="1620000"/>
              <a:chOff x="916483" y="1984"/>
              <a:chExt cx="2030015" cy="1218009"/>
            </a:xfrm>
            <a:solidFill>
              <a:srgbClr val="00B0F0"/>
            </a:solidFill>
          </p:grpSpPr>
          <p:sp>
            <p:nvSpPr>
              <p:cNvPr id="77" name="76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77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7" name="66 CuadroTexto"/>
            <p:cNvSpPr txBox="1"/>
            <p:nvPr/>
          </p:nvSpPr>
          <p:spPr>
            <a:xfrm>
              <a:off x="-1880662" y="4615358"/>
              <a:ext cx="1545616" cy="646331"/>
            </a:xfrm>
            <a:prstGeom prst="rect">
              <a:avLst/>
            </a:prstGeom>
            <a:noFill/>
          </p:spPr>
          <p:txBody>
            <a:bodyPr wrap="none" rtlCol="0">
              <a:spAutoFit/>
            </a:bodyPr>
            <a:lstStyle/>
            <a:p>
              <a:r>
                <a:rPr lang="es-PE" sz="3600" b="1" dirty="0" smtClean="0"/>
                <a:t>Mobile</a:t>
              </a:r>
              <a:endParaRPr lang="es-PE" sz="3600" b="1" dirty="0"/>
            </a:p>
          </p:txBody>
        </p:sp>
        <p:sp>
          <p:nvSpPr>
            <p:cNvPr id="72" name="71 CuadroTexto"/>
            <p:cNvSpPr txBox="1"/>
            <p:nvPr/>
          </p:nvSpPr>
          <p:spPr>
            <a:xfrm>
              <a:off x="-1851367" y="5539130"/>
              <a:ext cx="1986030" cy="369332"/>
            </a:xfrm>
            <a:prstGeom prst="rect">
              <a:avLst/>
            </a:prstGeom>
            <a:noFill/>
          </p:spPr>
          <p:txBody>
            <a:bodyPr wrap="square" rtlCol="0">
              <a:spAutoFit/>
            </a:bodyPr>
            <a:lstStyle/>
            <a:p>
              <a:r>
                <a:rPr lang="es-PE" dirty="0" err="1" smtClean="0">
                  <a:solidFill>
                    <a:schemeClr val="bg1">
                      <a:lumMod val="85000"/>
                      <a:lumOff val="15000"/>
                    </a:schemeClr>
                  </a:solidFill>
                </a:rPr>
                <a:t>JQuery</a:t>
              </a:r>
              <a:r>
                <a:rPr lang="es-PE" dirty="0" smtClean="0">
                  <a:solidFill>
                    <a:schemeClr val="bg1">
                      <a:lumMod val="85000"/>
                      <a:lumOff val="15000"/>
                    </a:schemeClr>
                  </a:solidFill>
                </a:rPr>
                <a:t> Mobile</a:t>
              </a:r>
              <a:endParaRPr lang="es-PE" dirty="0">
                <a:solidFill>
                  <a:schemeClr val="bg1">
                    <a:lumMod val="85000"/>
                    <a:lumOff val="15000"/>
                  </a:schemeClr>
                </a:solidFill>
              </a:endParaRPr>
            </a:p>
          </p:txBody>
        </p:sp>
      </p:grpSp>
      <p:grpSp>
        <p:nvGrpSpPr>
          <p:cNvPr id="85" name="84 Grupo"/>
          <p:cNvGrpSpPr/>
          <p:nvPr/>
        </p:nvGrpSpPr>
        <p:grpSpPr>
          <a:xfrm>
            <a:off x="6012432" y="1481952"/>
            <a:ext cx="2448000" cy="1620000"/>
            <a:chOff x="5739916" y="1285707"/>
            <a:chExt cx="2448000" cy="1620000"/>
          </a:xfrm>
        </p:grpSpPr>
        <p:grpSp>
          <p:nvGrpSpPr>
            <p:cNvPr id="64" name="63 Grupo"/>
            <p:cNvGrpSpPr>
              <a:grpSpLocks/>
            </p:cNvGrpSpPr>
            <p:nvPr/>
          </p:nvGrpSpPr>
          <p:grpSpPr>
            <a:xfrm>
              <a:off x="5739916" y="1285707"/>
              <a:ext cx="2448000" cy="1620000"/>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5" name="64 CuadroTexto"/>
            <p:cNvSpPr txBox="1"/>
            <p:nvPr/>
          </p:nvSpPr>
          <p:spPr>
            <a:xfrm>
              <a:off x="5739918" y="1580907"/>
              <a:ext cx="2248244" cy="646331"/>
            </a:xfrm>
            <a:prstGeom prst="rect">
              <a:avLst/>
            </a:prstGeom>
            <a:noFill/>
          </p:spPr>
          <p:txBody>
            <a:bodyPr wrap="none" rtlCol="0">
              <a:spAutoFit/>
            </a:bodyPr>
            <a:lstStyle/>
            <a:p>
              <a:r>
                <a:rPr lang="es-PE" sz="3600" b="1" dirty="0" err="1" smtClean="0"/>
                <a:t>Navigation</a:t>
              </a:r>
              <a:endParaRPr lang="es-PE" sz="3600" b="1" dirty="0"/>
            </a:p>
          </p:txBody>
        </p:sp>
        <p:sp>
          <p:nvSpPr>
            <p:cNvPr id="73" name="72 CuadroTexto"/>
            <p:cNvSpPr txBox="1"/>
            <p:nvPr/>
          </p:nvSpPr>
          <p:spPr>
            <a:xfrm>
              <a:off x="5741584" y="2514047"/>
              <a:ext cx="2446332" cy="369332"/>
            </a:xfrm>
            <a:prstGeom prst="rect">
              <a:avLst/>
            </a:prstGeom>
            <a:noFill/>
          </p:spPr>
          <p:txBody>
            <a:bodyPr wrap="square" rtlCol="0">
              <a:spAutoFit/>
            </a:bodyPr>
            <a:lstStyle/>
            <a:p>
              <a:r>
                <a:rPr lang="es-PE" dirty="0" smtClean="0">
                  <a:solidFill>
                    <a:schemeClr val="bg1">
                      <a:lumMod val="85000"/>
                      <a:lumOff val="15000"/>
                    </a:schemeClr>
                  </a:solidFill>
                </a:rPr>
                <a:t>SEO, Back </a:t>
              </a:r>
              <a:r>
                <a:rPr lang="es-PE" dirty="0" err="1" smtClean="0">
                  <a:solidFill>
                    <a:schemeClr val="bg1">
                      <a:lumMod val="85000"/>
                      <a:lumOff val="15000"/>
                    </a:schemeClr>
                  </a:solidFill>
                </a:rPr>
                <a:t>Button</a:t>
              </a:r>
              <a:r>
                <a:rPr lang="es-PE" dirty="0" smtClean="0">
                  <a:solidFill>
                    <a:schemeClr val="bg1">
                      <a:lumMod val="85000"/>
                      <a:lumOff val="15000"/>
                    </a:schemeClr>
                  </a:solidFill>
                </a:rPr>
                <a:t>, </a:t>
              </a:r>
              <a:r>
                <a:rPr lang="es-PE" dirty="0" err="1" smtClean="0">
                  <a:solidFill>
                    <a:schemeClr val="bg1">
                      <a:lumMod val="85000"/>
                      <a:lumOff val="15000"/>
                    </a:schemeClr>
                  </a:solidFill>
                </a:rPr>
                <a:t>URLs</a:t>
              </a:r>
              <a:endParaRPr lang="es-PE" dirty="0">
                <a:solidFill>
                  <a:schemeClr val="bg1">
                    <a:lumMod val="85000"/>
                    <a:lumOff val="15000"/>
                  </a:schemeClr>
                </a:solidFill>
              </a:endParaRPr>
            </a:p>
          </p:txBody>
        </p:sp>
      </p:grpSp>
      <p:grpSp>
        <p:nvGrpSpPr>
          <p:cNvPr id="86" name="85 Grupo"/>
          <p:cNvGrpSpPr/>
          <p:nvPr/>
        </p:nvGrpSpPr>
        <p:grpSpPr>
          <a:xfrm>
            <a:off x="4768005" y="3365920"/>
            <a:ext cx="2488854" cy="1620000"/>
            <a:chOff x="717451" y="4312247"/>
            <a:chExt cx="2488854" cy="1620000"/>
          </a:xfrm>
        </p:grpSpPr>
        <p:grpSp>
          <p:nvGrpSpPr>
            <p:cNvPr id="68" name="67 Grupo"/>
            <p:cNvGrpSpPr/>
            <p:nvPr/>
          </p:nvGrpSpPr>
          <p:grpSpPr>
            <a:xfrm>
              <a:off x="717451" y="4312247"/>
              <a:ext cx="2448000" cy="1620000"/>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5600" kern="1200" dirty="0"/>
              </a:p>
            </p:txBody>
          </p:sp>
        </p:grpSp>
        <p:sp>
          <p:nvSpPr>
            <p:cNvPr id="69" name="68 CuadroTexto"/>
            <p:cNvSpPr txBox="1"/>
            <p:nvPr/>
          </p:nvSpPr>
          <p:spPr>
            <a:xfrm>
              <a:off x="717451" y="4615359"/>
              <a:ext cx="1497526" cy="646331"/>
            </a:xfrm>
            <a:prstGeom prst="rect">
              <a:avLst/>
            </a:prstGeom>
            <a:noFill/>
          </p:spPr>
          <p:txBody>
            <a:bodyPr wrap="none" rtlCol="0">
              <a:spAutoFit/>
            </a:bodyPr>
            <a:lstStyle/>
            <a:p>
              <a:r>
                <a:rPr lang="es-PE" sz="3600" b="1" dirty="0" smtClean="0"/>
                <a:t>Offline</a:t>
              </a:r>
              <a:endParaRPr lang="es-PE" sz="3600" b="1" dirty="0"/>
            </a:p>
          </p:txBody>
        </p:sp>
        <p:sp>
          <p:nvSpPr>
            <p:cNvPr id="74" name="73 CuadroTexto"/>
            <p:cNvSpPr txBox="1"/>
            <p:nvPr/>
          </p:nvSpPr>
          <p:spPr>
            <a:xfrm>
              <a:off x="717451" y="5268164"/>
              <a:ext cx="2488854" cy="646331"/>
            </a:xfrm>
            <a:prstGeom prst="rect">
              <a:avLst/>
            </a:prstGeom>
            <a:noFill/>
          </p:spPr>
          <p:txBody>
            <a:bodyPr wrap="square" rtlCol="0">
              <a:spAutoFit/>
            </a:bodyPr>
            <a:lstStyle/>
            <a:p>
              <a:r>
                <a:rPr lang="es-PE" dirty="0" smtClean="0">
                  <a:solidFill>
                    <a:schemeClr val="bg1">
                      <a:lumMod val="85000"/>
                      <a:lumOff val="15000"/>
                    </a:schemeClr>
                  </a:solidFill>
                </a:rPr>
                <a:t>HTML5 Local Storage, HTML5 App. Cache</a:t>
              </a:r>
              <a:endParaRPr lang="es-PE" dirty="0">
                <a:solidFill>
                  <a:schemeClr val="bg1">
                    <a:lumMod val="85000"/>
                    <a:lumOff val="15000"/>
                  </a:schemeClr>
                </a:solidFill>
              </a:endParaRPr>
            </a:p>
          </p:txBody>
        </p:sp>
      </p:grpSp>
      <p:sp>
        <p:nvSpPr>
          <p:cNvPr id="2" name="1 CuadroTexto"/>
          <p:cNvSpPr txBox="1"/>
          <p:nvPr/>
        </p:nvSpPr>
        <p:spPr>
          <a:xfrm>
            <a:off x="113490" y="5733256"/>
            <a:ext cx="3108543"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AGENDA</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92022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a:solidFill>
                  <a:srgbClr val="C00000"/>
                </a:solidFill>
                <a:latin typeface="Arial" pitchFamily="34" charset="0"/>
                <a:cs typeface="Arial" pitchFamily="34" charset="0"/>
              </a:rPr>
              <a:t>2</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User</a:t>
            </a:r>
            <a:r>
              <a:rPr lang="es-PE" dirty="0" smtClean="0">
                <a:solidFill>
                  <a:srgbClr val="C00000"/>
                </a:solidFill>
                <a:latin typeface="Arial" pitchFamily="34" charset="0"/>
                <a:cs typeface="Arial" pitchFamily="34" charset="0"/>
              </a:rPr>
              <a:t> Interface </a:t>
            </a:r>
            <a:r>
              <a:rPr lang="es-PE" dirty="0" err="1" smtClean="0">
                <a:solidFill>
                  <a:srgbClr val="C00000"/>
                </a:solidFill>
                <a:latin typeface="Arial" pitchFamily="34" charset="0"/>
                <a:cs typeface="Arial" pitchFamily="34" charset="0"/>
              </a:rPr>
              <a:t>Patterns</a:t>
            </a:r>
            <a:endParaRPr lang="es-PE" dirty="0">
              <a:solidFill>
                <a:srgbClr val="C00000"/>
              </a:solidFill>
              <a:latin typeface="Arial" pitchFamily="34" charset="0"/>
              <a:cs typeface="Arial" pitchFamily="34" charset="0"/>
            </a:endParaRPr>
          </a:p>
        </p:txBody>
      </p:sp>
      <p:grpSp>
        <p:nvGrpSpPr>
          <p:cNvPr id="181" name="180 Grupo"/>
          <p:cNvGrpSpPr/>
          <p:nvPr/>
        </p:nvGrpSpPr>
        <p:grpSpPr>
          <a:xfrm>
            <a:off x="389468" y="3816750"/>
            <a:ext cx="8365065" cy="2352075"/>
            <a:chOff x="511842" y="3861048"/>
            <a:chExt cx="8365065" cy="2352075"/>
          </a:xfrm>
        </p:grpSpPr>
        <p:grpSp>
          <p:nvGrpSpPr>
            <p:cNvPr id="142" name="141 Grupo"/>
            <p:cNvGrpSpPr/>
            <p:nvPr/>
          </p:nvGrpSpPr>
          <p:grpSpPr>
            <a:xfrm>
              <a:off x="511842" y="3861048"/>
              <a:ext cx="3960000" cy="2352075"/>
              <a:chOff x="2759393" y="1034534"/>
              <a:chExt cx="3960000" cy="2352075"/>
            </a:xfrm>
          </p:grpSpPr>
          <p:sp>
            <p:nvSpPr>
              <p:cNvPr id="116" name="115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4" name="23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6" name="25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7" name="26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45" name="44 Conector recto de flecha"/>
              <p:cNvCxnSpPr/>
              <p:nvPr/>
            </p:nvCxnSpPr>
            <p:spPr>
              <a:xfrm>
                <a:off x="4103493" y="1296470"/>
                <a:ext cx="774000"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4103493" y="1533837"/>
                <a:ext cx="793001"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a:off x="5616574" y="1679793"/>
                <a:ext cx="0" cy="697663"/>
              </a:xfrm>
              <a:prstGeom prst="straightConnector1">
                <a:avLst/>
              </a:prstGeom>
              <a:ln w="50800">
                <a:solidFill>
                  <a:schemeClr val="accent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43" name="142 Grupo"/>
            <p:cNvGrpSpPr/>
            <p:nvPr/>
          </p:nvGrpSpPr>
          <p:grpSpPr>
            <a:xfrm>
              <a:off x="4788024" y="3861048"/>
              <a:ext cx="4088883" cy="2352075"/>
              <a:chOff x="2645149" y="1034534"/>
              <a:chExt cx="4088883" cy="2352075"/>
            </a:xfrm>
          </p:grpSpPr>
          <p:sp>
            <p:nvSpPr>
              <p:cNvPr id="144" name="143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45" name="144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46" name="145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7" name="146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48" name="147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148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149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150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151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180" name="179 Grupo"/>
          <p:cNvGrpSpPr/>
          <p:nvPr/>
        </p:nvGrpSpPr>
        <p:grpSpPr>
          <a:xfrm>
            <a:off x="2475913" y="1196752"/>
            <a:ext cx="4192174" cy="2352075"/>
            <a:chOff x="4925562" y="1196752"/>
            <a:chExt cx="4192174" cy="2352075"/>
          </a:xfrm>
        </p:grpSpPr>
        <p:grpSp>
          <p:nvGrpSpPr>
            <p:cNvPr id="154" name="153 Grupo"/>
            <p:cNvGrpSpPr/>
            <p:nvPr/>
          </p:nvGrpSpPr>
          <p:grpSpPr>
            <a:xfrm>
              <a:off x="4925562" y="1196752"/>
              <a:ext cx="4192174" cy="2352075"/>
              <a:chOff x="2593504" y="1034534"/>
              <a:chExt cx="4192174" cy="2352075"/>
            </a:xfrm>
          </p:grpSpPr>
          <p:sp>
            <p:nvSpPr>
              <p:cNvPr id="155" name="154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56" name="155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57" name="156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158" name="157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9" name="158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159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160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161 Conector recto de flecha"/>
              <p:cNvCxnSpPr/>
              <p:nvPr/>
            </p:nvCxnSpPr>
            <p:spPr>
              <a:xfrm>
                <a:off x="5616574" y="1679793"/>
                <a:ext cx="0" cy="697663"/>
              </a:xfrm>
              <a:prstGeom prst="straightConnector1">
                <a:avLst/>
              </a:prstGeom>
              <a:ln w="50800">
                <a:solidFill>
                  <a:schemeClr val="accent2">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162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164" name="163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164 Conector recto de flecha"/>
            <p:cNvCxnSpPr/>
            <p:nvPr/>
          </p:nvCxnSpPr>
          <p:spPr>
            <a:xfrm>
              <a:off x="5400881" y="1842091"/>
              <a:ext cx="1689143" cy="1126492"/>
            </a:xfrm>
            <a:prstGeom prst="straightConnector1">
              <a:avLst/>
            </a:prstGeom>
            <a:ln w="57150">
              <a:solidFill>
                <a:schemeClr val="accent2">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740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1187624" y="2320283"/>
            <a:ext cx="6768752" cy="1756789"/>
          </a:xfrm>
        </p:spPr>
        <p:txBody>
          <a:bodyPr/>
          <a:lstStyle/>
          <a:p>
            <a:pPr marL="0" indent="0">
              <a:lnSpc>
                <a:spcPts val="4500"/>
              </a:lnSpc>
              <a:buSzPct val="150000"/>
              <a:buNone/>
            </a:pPr>
            <a:r>
              <a:rPr lang="es-PE" sz="2800" dirty="0" smtClean="0">
                <a:solidFill>
                  <a:schemeClr val="bg1">
                    <a:lumMod val="95000"/>
                    <a:lumOff val="5000"/>
                  </a:schemeClr>
                </a:solidFill>
                <a:latin typeface="Arial" pitchFamily="34" charset="0"/>
                <a:cs typeface="Arial" pitchFamily="34" charset="0"/>
              </a:rPr>
              <a:t>Los patrones más usados para organizar aplicaciones utilizando JavaScript son: </a:t>
            </a:r>
          </a:p>
          <a:p>
            <a:pPr marL="0" indent="0">
              <a:lnSpc>
                <a:spcPts val="4500"/>
              </a:lnSpc>
              <a:buSzPct val="150000"/>
              <a:buNone/>
            </a:pPr>
            <a:r>
              <a:rPr lang="es-PE" b="1" dirty="0" smtClean="0">
                <a:solidFill>
                  <a:srgbClr val="C00000"/>
                </a:solidFill>
                <a:latin typeface="Arial" pitchFamily="34" charset="0"/>
                <a:cs typeface="Arial" pitchFamily="34" charset="0"/>
              </a:rPr>
              <a:t>MVC</a:t>
            </a:r>
            <a:r>
              <a:rPr lang="es-PE" dirty="0" smtClean="0">
                <a:solidFill>
                  <a:schemeClr val="bg1">
                    <a:lumMod val="95000"/>
                    <a:lumOff val="5000"/>
                  </a:schemeClr>
                </a:solidFill>
                <a:latin typeface="Arial" pitchFamily="34" charset="0"/>
                <a:cs typeface="Arial" pitchFamily="34" charset="0"/>
              </a:rPr>
              <a:t> </a:t>
            </a:r>
            <a:r>
              <a:rPr lang="es-PE" sz="2800" dirty="0" smtClean="0">
                <a:solidFill>
                  <a:schemeClr val="bg1">
                    <a:lumMod val="95000"/>
                    <a:lumOff val="5000"/>
                  </a:schemeClr>
                </a:solidFill>
                <a:latin typeface="Arial" pitchFamily="34" charset="0"/>
                <a:cs typeface="Arial" pitchFamily="34" charset="0"/>
              </a:rPr>
              <a:t>y </a:t>
            </a:r>
            <a:r>
              <a:rPr lang="es-PE" b="1" dirty="0" smtClean="0">
                <a:solidFill>
                  <a:srgbClr val="C00000"/>
                </a:solidFill>
                <a:latin typeface="Arial" pitchFamily="34" charset="0"/>
                <a:cs typeface="Arial" pitchFamily="34" charset="0"/>
              </a:rPr>
              <a:t>MVVM</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228765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2042</TotalTime>
  <Words>705</Words>
  <Application>Microsoft Office PowerPoint</Application>
  <PresentationFormat>Presentación en pantalla (4:3)</PresentationFormat>
  <Paragraphs>171</Paragraphs>
  <Slides>18</Slides>
  <Notes>16</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BlackTheme</vt:lpstr>
      <vt:lpstr>Presentación de PowerPoint</vt:lpstr>
      <vt:lpstr>Single Page Applications</vt:lpstr>
      <vt:lpstr>¿ Qué beneficios tienen ?</vt:lpstr>
      <vt:lpstr>Presentación de PowerPoint</vt:lpstr>
      <vt:lpstr>Presentación de PowerPoint</vt:lpstr>
      <vt:lpstr>1: Handling Data</vt:lpstr>
      <vt:lpstr>Presentación de PowerPoint</vt:lpstr>
      <vt:lpstr>2: User Interface Patterns</vt:lpstr>
      <vt:lpstr>Presentación de PowerPoint</vt:lpstr>
      <vt:lpstr>Presentación de PowerPoint</vt:lpstr>
      <vt:lpstr>Presentación de PowerPoint</vt:lpstr>
      <vt:lpstr>Presentación de PowerPoint</vt:lpstr>
      <vt:lpstr>3: Navigation</vt:lpstr>
      <vt:lpstr>Navegación y URLs con AJAX </vt:lpstr>
      <vt:lpstr>Presentación de PowerPoint</vt:lpstr>
      <vt:lpstr>5: Offline</vt:lpstr>
      <vt:lpstr>Challenge 1: Offline Data</vt:lpstr>
      <vt:lpstr>1.- Handling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96</cp:revision>
  <dcterms:created xsi:type="dcterms:W3CDTF">2012-05-28T22:31:28Z</dcterms:created>
  <dcterms:modified xsi:type="dcterms:W3CDTF">2012-05-31T08:14:16Z</dcterms:modified>
</cp:coreProperties>
</file>