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8" r:id="rId2"/>
    <p:sldId id="266" r:id="rId3"/>
    <p:sldId id="271" r:id="rId4"/>
    <p:sldId id="270" r:id="rId5"/>
    <p:sldId id="274" r:id="rId6"/>
    <p:sldId id="267" r:id="rId7"/>
    <p:sldId id="272" r:id="rId8"/>
    <p:sldId id="269" r:id="rId9"/>
    <p:sldId id="268" r:id="rId10"/>
    <p:sldId id="273" r:id="rId1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F60000"/>
    <a:srgbClr val="EE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454" autoAdjust="0"/>
  </p:normalViewPr>
  <p:slideViewPr>
    <p:cSldViewPr>
      <p:cViewPr>
        <p:scale>
          <a:sx n="55" d="100"/>
          <a:sy n="55" d="100"/>
        </p:scale>
        <p:origin x="-149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01/02/2011</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r>
              <a:rPr lang="es-PE" sz="1200" dirty="0" smtClean="0"/>
              <a:t>Recordar que mientras más deuda acumulemos y no paguemos</a:t>
            </a:r>
            <a:r>
              <a:rPr lang="es-PE" sz="1200" baseline="0" dirty="0" smtClean="0"/>
              <a:t> el tiempo puede llegar a cubrir toda la iteración o ser cero.</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i="1" dirty="0" smtClean="0"/>
              <a:t>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Simple</a:t>
            </a:r>
            <a:r>
              <a:rPr lang="en-US" i="1" baseline="0" dirty="0" smtClean="0"/>
              <a:t> </a:t>
            </a:r>
            <a:r>
              <a:rPr lang="en-US" i="1" baseline="0" dirty="0" err="1" smtClean="0"/>
              <a:t>como</a:t>
            </a:r>
            <a:r>
              <a:rPr lang="en-US" i="1" baseline="0" dirty="0" smtClean="0"/>
              <a:t> </a:t>
            </a:r>
            <a:r>
              <a:rPr lang="en-US" i="1" baseline="0" dirty="0" err="1" smtClean="0"/>
              <a:t>organización</a:t>
            </a:r>
            <a:r>
              <a:rPr lang="en-US" i="1" baseline="0" dirty="0" smtClean="0"/>
              <a:t> de </a:t>
            </a:r>
            <a:r>
              <a:rPr lang="en-US" i="1" baseline="0" dirty="0" err="1" smtClean="0"/>
              <a:t>nombres</a:t>
            </a:r>
            <a:r>
              <a:rPr lang="en-US" i="1" baseline="0" dirty="0" smtClean="0"/>
              <a:t> o </a:t>
            </a:r>
            <a:r>
              <a:rPr lang="en-US" i="1" baseline="0" dirty="0" err="1" smtClean="0"/>
              <a:t>carpetas</a:t>
            </a:r>
            <a:r>
              <a:rPr lang="en-US" i="1" baseline="0" dirty="0" smtClean="0"/>
              <a:t> hasta </a:t>
            </a:r>
            <a:r>
              <a:rPr lang="en-US" i="1" baseline="0" dirty="0" err="1" smtClean="0"/>
              <a:t>conciliación</a:t>
            </a:r>
            <a:r>
              <a:rPr lang="en-US" i="1" baseline="0" dirty="0" smtClean="0"/>
              <a:t> de base de </a:t>
            </a:r>
            <a:r>
              <a:rPr lang="en-US" i="1" baseline="0" dirty="0" err="1" smtClean="0"/>
              <a:t>datos</a:t>
            </a:r>
            <a:r>
              <a:rPr lang="en-US" i="1" baseline="0" dirty="0" smtClean="0"/>
              <a:t>.</a:t>
            </a:r>
            <a:endParaRPr lang="en-US" i="1" dirty="0" smtClean="0"/>
          </a:p>
          <a:p>
            <a:endParaRPr lang="en-US" i="1" dirty="0" smtClean="0"/>
          </a:p>
          <a:p>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r>
              <a:rPr lang="es-PE" sz="1200" dirty="0" smtClean="0"/>
              <a:t>En la reunión de planificación antes de estimar alguna historia,  evaluar que deuda necesita ser pagada para introducir la nueva funcionalidad.</a:t>
            </a:r>
          </a:p>
          <a:p>
            <a:pPr marL="342900" indent="-342900">
              <a:buFont typeface="Arial" pitchFamily="34" charset="0"/>
              <a:buChar char="•"/>
            </a:pPr>
            <a:endParaRPr lang="es-PE" sz="1200" dirty="0" smtClean="0"/>
          </a:p>
          <a:p>
            <a:pPr marL="342900" indent="-342900">
              <a:buFont typeface="Arial" pitchFamily="34" charset="0"/>
              <a:buChar char="•"/>
            </a:pPr>
            <a:r>
              <a:rPr lang="es-PE" sz="1200" smtClean="0"/>
              <a:t>En las reunión de planificación determinar si hay mucha deuda acumulada y determinar un tiempo especial para pagarla.</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Verifying that your team’s </a:t>
            </a:r>
            <a:r>
              <a:rPr lang="en-US" dirty="0" err="1" smtClean="0"/>
              <a:t>DoD</a:t>
            </a:r>
            <a:r>
              <a:rPr lang="en-US" dirty="0" smtClean="0"/>
              <a:t> meets these criteria will ensure that you are delivering features that are truly done, not only in terms of functionality but in terms of quality as well. </a:t>
            </a:r>
          </a:p>
          <a:p>
            <a:endParaRPr lang="en-US" dirty="0" smtClean="0"/>
          </a:p>
          <a:p>
            <a:r>
              <a:rPr lang="en-US" b="1" dirty="0" smtClean="0"/>
              <a:t>Sprint Definition of done:</a:t>
            </a:r>
            <a:endParaRPr lang="en-US" dirty="0" smtClean="0"/>
          </a:p>
          <a:p>
            <a:r>
              <a:rPr lang="en-US" dirty="0" smtClean="0"/>
              <a:t>Product owner should have defined a sprint goal.</a:t>
            </a:r>
          </a:p>
          <a:p>
            <a:r>
              <a:rPr lang="en-US" dirty="0" smtClean="0"/>
              <a:t>All stories completed for the spring must be accepted by the product owner</a:t>
            </a:r>
          </a:p>
          <a:p>
            <a:r>
              <a:rPr lang="en-US" dirty="0" smtClean="0"/>
              <a:t>All the automated acceptance tests should be running for the stories in the sprint.</a:t>
            </a:r>
          </a:p>
          <a:p>
            <a:r>
              <a:rPr lang="en-US" dirty="0" smtClean="0"/>
              <a:t>All code should have been pair </a:t>
            </a:r>
            <a:r>
              <a:rPr lang="en-US" dirty="0" err="1" smtClean="0"/>
              <a:t>progrmmed</a:t>
            </a:r>
            <a:r>
              <a:rPr lang="en-US" dirty="0" smtClean="0"/>
              <a:t> or must have gone thorough a code review process.</a:t>
            </a:r>
          </a:p>
          <a:p>
            <a:r>
              <a:rPr lang="en-US" dirty="0" smtClean="0"/>
              <a:t>If there is a database involved, the database scripts must have been automated and tested.</a:t>
            </a:r>
          </a:p>
          <a:p>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r>
              <a:rPr lang="es-PE" sz="1200" dirty="0" smtClean="0"/>
              <a:t>Usualmente</a:t>
            </a:r>
            <a:r>
              <a:rPr lang="es-PE" sz="1200" baseline="0" dirty="0" smtClean="0"/>
              <a:t> el </a:t>
            </a:r>
            <a:r>
              <a:rPr lang="es-PE" sz="1200" baseline="0" dirty="0" err="1" smtClean="0"/>
              <a:t>scrum</a:t>
            </a:r>
            <a:r>
              <a:rPr lang="es-PE" sz="1200" baseline="0" dirty="0" smtClean="0"/>
              <a:t> master está pendiente de la deuda acumulada y evita que esta se vuelva un impedimento.</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r>
              <a:rPr lang="es-PE" sz="1200" dirty="0" smtClean="0"/>
              <a:t>Recordar que mientras más deuda acumulemos y no paguemos</a:t>
            </a:r>
            <a:r>
              <a:rPr lang="es-PE" sz="1200" baseline="0" dirty="0" smtClean="0"/>
              <a:t> el tiempo puede llegar a cubrir toda la iteración o ser cero.</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a:t>
            </a:fld>
            <a:endParaRPr lang="es-PE"/>
          </a:p>
        </p:txBody>
      </p:sp>
    </p:spTree>
    <p:extLst>
      <p:ext uri="{BB962C8B-B14F-4D97-AF65-F5344CB8AC3E}">
        <p14:creationId xmlns:p14="http://schemas.microsoft.com/office/powerpoint/2010/main" val="36145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01/02/2011</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01/02/2011</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01/02/2011</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01/02/2011</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01/02/2011</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01/02/2011</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01/02/2011</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01/02/2011</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01/02/2011</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01/02/2011</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01/02/2011</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01/02/2011</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7 Conector recto de flecha"/>
          <p:cNvCxnSpPr/>
          <p:nvPr/>
        </p:nvCxnSpPr>
        <p:spPr>
          <a:xfrm flipV="1">
            <a:off x="2038456" y="1799838"/>
            <a:ext cx="0" cy="424847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2038456" y="6021030"/>
            <a:ext cx="5485872"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33 Forma libre"/>
          <p:cNvSpPr/>
          <p:nvPr/>
        </p:nvSpPr>
        <p:spPr>
          <a:xfrm>
            <a:off x="2038456" y="2951966"/>
            <a:ext cx="4392488" cy="3069064"/>
          </a:xfrm>
          <a:custGeom>
            <a:avLst/>
            <a:gdLst>
              <a:gd name="connsiteX0" fmla="*/ 0 w 5859624"/>
              <a:gd name="connsiteY0" fmla="*/ 4273420 h 4273420"/>
              <a:gd name="connsiteX1" fmla="*/ 2519265 w 5859624"/>
              <a:gd name="connsiteY1" fmla="*/ 3265714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62817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14266 h 4273420"/>
              <a:gd name="connsiteX2" fmla="*/ 4469398 w 5859624"/>
              <a:gd name="connsiteY2" fmla="*/ 2091876 h 4273420"/>
              <a:gd name="connsiteX3" fmla="*/ 5859624 w 5859624"/>
              <a:gd name="connsiteY3" fmla="*/ 0 h 4273420"/>
              <a:gd name="connsiteX0" fmla="*/ 0 w 5859624"/>
              <a:gd name="connsiteY0" fmla="*/ 4273420 h 4273420"/>
              <a:gd name="connsiteX1" fmla="*/ 1050718 w 5859624"/>
              <a:gd name="connsiteY1" fmla="*/ 3900972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702473 w 5859624"/>
              <a:gd name="connsiteY2" fmla="*/ 3314266 h 4273420"/>
              <a:gd name="connsiteX3" fmla="*/ 4469398 w 5859624"/>
              <a:gd name="connsiteY3" fmla="*/ 2091876 h 4273420"/>
              <a:gd name="connsiteX4" fmla="*/ 5859624 w 5859624"/>
              <a:gd name="connsiteY4" fmla="*/ 0 h 4273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9624" h="4273420">
                <a:moveTo>
                  <a:pt x="0" y="4273420"/>
                </a:moveTo>
                <a:lnTo>
                  <a:pt x="1072910" y="3962420"/>
                </a:lnTo>
                <a:cubicBezTo>
                  <a:pt x="1507899" y="3851113"/>
                  <a:pt x="2136392" y="3626023"/>
                  <a:pt x="2702473" y="3314266"/>
                </a:cubicBezTo>
                <a:cubicBezTo>
                  <a:pt x="3268554" y="3002509"/>
                  <a:pt x="3943206" y="2644254"/>
                  <a:pt x="4469398" y="2091876"/>
                </a:cubicBezTo>
                <a:cubicBezTo>
                  <a:pt x="4995590" y="1539498"/>
                  <a:pt x="5363547" y="810208"/>
                  <a:pt x="5859624" y="0"/>
                </a:cubicBezTo>
              </a:path>
            </a:pathLst>
          </a:custGeom>
          <a:ln w="38100">
            <a:solidFill>
              <a:srgbClr val="FFC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1" name="50 Forma libre"/>
          <p:cNvSpPr/>
          <p:nvPr/>
        </p:nvSpPr>
        <p:spPr>
          <a:xfrm>
            <a:off x="2038456" y="5255920"/>
            <a:ext cx="4392488" cy="765110"/>
          </a:xfrm>
          <a:custGeom>
            <a:avLst/>
            <a:gdLst>
              <a:gd name="connsiteX0" fmla="*/ 0 w 4982547"/>
              <a:gd name="connsiteY0" fmla="*/ 765110 h 765110"/>
              <a:gd name="connsiteX1" fmla="*/ 1772817 w 4982547"/>
              <a:gd name="connsiteY1" fmla="*/ 597159 h 765110"/>
              <a:gd name="connsiteX2" fmla="*/ 3060441 w 4982547"/>
              <a:gd name="connsiteY2" fmla="*/ 447869 h 765110"/>
              <a:gd name="connsiteX3" fmla="*/ 3900196 w 4982547"/>
              <a:gd name="connsiteY3" fmla="*/ 279918 h 765110"/>
              <a:gd name="connsiteX4" fmla="*/ 4982547 w 4982547"/>
              <a:gd name="connsiteY4" fmla="*/ 0 h 765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547" h="765110">
                <a:moveTo>
                  <a:pt x="0" y="765110"/>
                </a:moveTo>
                <a:lnTo>
                  <a:pt x="1772817" y="597159"/>
                </a:lnTo>
                <a:cubicBezTo>
                  <a:pt x="2282891" y="544285"/>
                  <a:pt x="2705878" y="500743"/>
                  <a:pt x="3060441" y="447869"/>
                </a:cubicBezTo>
                <a:cubicBezTo>
                  <a:pt x="3415004" y="394995"/>
                  <a:pt x="3579845" y="354563"/>
                  <a:pt x="3900196" y="279918"/>
                </a:cubicBezTo>
                <a:cubicBezTo>
                  <a:pt x="4220547" y="205273"/>
                  <a:pt x="4814596" y="59094"/>
                  <a:pt x="4982547" y="0"/>
                </a:cubicBezTo>
              </a:path>
            </a:pathLst>
          </a:cu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3" name="52 CuadroTexto"/>
          <p:cNvSpPr txBox="1"/>
          <p:nvPr/>
        </p:nvSpPr>
        <p:spPr>
          <a:xfrm>
            <a:off x="3955693" y="6074132"/>
            <a:ext cx="1308371" cy="523220"/>
          </a:xfrm>
          <a:prstGeom prst="rect">
            <a:avLst/>
          </a:prstGeom>
          <a:noFill/>
        </p:spPr>
        <p:txBody>
          <a:bodyPr wrap="none" rtlCol="0">
            <a:spAutoFit/>
          </a:bodyPr>
          <a:lstStyle/>
          <a:p>
            <a:r>
              <a:rPr lang="es-PE" sz="2800" b="1" dirty="0" smtClean="0"/>
              <a:t>Tiempo</a:t>
            </a:r>
            <a:endParaRPr lang="es-PE" sz="2800" b="1" dirty="0"/>
          </a:p>
        </p:txBody>
      </p:sp>
      <p:sp>
        <p:nvSpPr>
          <p:cNvPr id="57" name="56 Forma libre"/>
          <p:cNvSpPr/>
          <p:nvPr/>
        </p:nvSpPr>
        <p:spPr>
          <a:xfrm>
            <a:off x="2256667" y="1405086"/>
            <a:ext cx="5099716" cy="2559183"/>
          </a:xfrm>
          <a:custGeom>
            <a:avLst/>
            <a:gdLst>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454434 w 4676503"/>
              <a:gd name="connsiteY6" fmla="*/ 1672046 h 2129246"/>
              <a:gd name="connsiteX7" fmla="*/ 4676503 w 4676503"/>
              <a:gd name="connsiteY7" fmla="*/ 2129246 h 2129246"/>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585063 w 4676503"/>
              <a:gd name="connsiteY6" fmla="*/ 1815737 h 2129246"/>
              <a:gd name="connsiteX7" fmla="*/ 4676503 w 4676503"/>
              <a:gd name="connsiteY7" fmla="*/ 2129246 h 2129246"/>
              <a:gd name="connsiteX0" fmla="*/ 0 w 4859383"/>
              <a:gd name="connsiteY0" fmla="*/ 0 h 2272937"/>
              <a:gd name="connsiteX1" fmla="*/ 1018903 w 4859383"/>
              <a:gd name="connsiteY1" fmla="*/ 104503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64008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70663 w 4859383"/>
              <a:gd name="connsiteY4" fmla="*/ 901337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07623"/>
              <a:gd name="connsiteX1" fmla="*/ 992777 w 4859383"/>
              <a:gd name="connsiteY1" fmla="*/ 156754 h 2207623"/>
              <a:gd name="connsiteX2" fmla="*/ 2286001 w 4859383"/>
              <a:gd name="connsiteY2" fmla="*/ 431075 h 2207623"/>
              <a:gd name="connsiteX3" fmla="*/ 3135086 w 4859383"/>
              <a:gd name="connsiteY3" fmla="*/ 640080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431075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326572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19330 h 2226953"/>
              <a:gd name="connsiteX1" fmla="*/ 1136468 w 4859383"/>
              <a:gd name="connsiteY1" fmla="*/ 19330 h 2226953"/>
              <a:gd name="connsiteX2" fmla="*/ 2286001 w 4859383"/>
              <a:gd name="connsiteY2" fmla="*/ 345902 h 2226953"/>
              <a:gd name="connsiteX3" fmla="*/ 3161212 w 4859383"/>
              <a:gd name="connsiteY3" fmla="*/ 633285 h 2226953"/>
              <a:gd name="connsiteX4" fmla="*/ 3670663 w 4859383"/>
              <a:gd name="connsiteY4" fmla="*/ 855353 h 2226953"/>
              <a:gd name="connsiteX5" fmla="*/ 4101737 w 4859383"/>
              <a:gd name="connsiteY5" fmla="*/ 1168862 h 2226953"/>
              <a:gd name="connsiteX6" fmla="*/ 4585063 w 4859383"/>
              <a:gd name="connsiteY6" fmla="*/ 1769753 h 2226953"/>
              <a:gd name="connsiteX7" fmla="*/ 4859383 w 4859383"/>
              <a:gd name="connsiteY7" fmla="*/ 2226953 h 2226953"/>
              <a:gd name="connsiteX0" fmla="*/ 0 w 4833258"/>
              <a:gd name="connsiteY0" fmla="*/ 0 h 2495005"/>
              <a:gd name="connsiteX1" fmla="*/ 1110343 w 4833258"/>
              <a:gd name="connsiteY1" fmla="*/ 287382 h 2495005"/>
              <a:gd name="connsiteX2" fmla="*/ 2259876 w 4833258"/>
              <a:gd name="connsiteY2" fmla="*/ 613954 h 2495005"/>
              <a:gd name="connsiteX3" fmla="*/ 3135087 w 4833258"/>
              <a:gd name="connsiteY3" fmla="*/ 901337 h 2495005"/>
              <a:gd name="connsiteX4" fmla="*/ 3644538 w 4833258"/>
              <a:gd name="connsiteY4" fmla="*/ 1123405 h 2495005"/>
              <a:gd name="connsiteX5" fmla="*/ 4075612 w 4833258"/>
              <a:gd name="connsiteY5" fmla="*/ 1436914 h 2495005"/>
              <a:gd name="connsiteX6" fmla="*/ 4558938 w 4833258"/>
              <a:gd name="connsiteY6" fmla="*/ 2037805 h 2495005"/>
              <a:gd name="connsiteX7" fmla="*/ 4833258 w 4833258"/>
              <a:gd name="connsiteY7" fmla="*/ 2495005 h 2495005"/>
              <a:gd name="connsiteX0" fmla="*/ 0 w 4833258"/>
              <a:gd name="connsiteY0" fmla="*/ 0 h 2442754"/>
              <a:gd name="connsiteX1" fmla="*/ 1110343 w 4833258"/>
              <a:gd name="connsiteY1" fmla="*/ 235131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72939 w 4833258"/>
              <a:gd name="connsiteY2" fmla="*/ 522514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65927 w 4833258"/>
              <a:gd name="connsiteY4" fmla="*/ 105511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7 w 4833258"/>
              <a:gd name="connsiteY4" fmla="*/ 107650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940205"/>
              <a:gd name="connsiteY0" fmla="*/ 0 h 2383933"/>
              <a:gd name="connsiteX1" fmla="*/ 1256478 w 4940205"/>
              <a:gd name="connsiteY1" fmla="*/ 110996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40205"/>
              <a:gd name="connsiteY0" fmla="*/ 0 h 2383933"/>
              <a:gd name="connsiteX1" fmla="*/ 1176267 w 4940205"/>
              <a:gd name="connsiteY1" fmla="*/ 46827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24163"/>
              <a:gd name="connsiteY0" fmla="*/ 0 h 2426712"/>
              <a:gd name="connsiteX1" fmla="*/ 1160225 w 4924163"/>
              <a:gd name="connsiteY1" fmla="*/ 89606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24163"/>
              <a:gd name="connsiteY0" fmla="*/ 0 h 2426712"/>
              <a:gd name="connsiteX1" fmla="*/ 1165572 w 4924163"/>
              <a:gd name="connsiteY1" fmla="*/ 127038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692046 w 4966366"/>
              <a:gd name="connsiteY6" fmla="*/ 2025783 h 2482983"/>
              <a:gd name="connsiteX7" fmla="*/ 4966366 w 4966366"/>
              <a:gd name="connsiteY7" fmla="*/ 2482983 h 2482983"/>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739671 w 4966366"/>
              <a:gd name="connsiteY6" fmla="*/ 1997208 h 2482983"/>
              <a:gd name="connsiteX7" fmla="*/ 4966366 w 4966366"/>
              <a:gd name="connsiteY7" fmla="*/ 2482983 h 2482983"/>
              <a:gd name="connsiteX0" fmla="*/ 0 w 5023289"/>
              <a:gd name="connsiteY0" fmla="*/ 0 h 2482983"/>
              <a:gd name="connsiteX1" fmla="*/ 1207775 w 5023289"/>
              <a:gd name="connsiteY1" fmla="*/ 183309 h 2482983"/>
              <a:gd name="connsiteX2" fmla="*/ 2422089 w 5023289"/>
              <a:gd name="connsiteY2" fmla="*/ 546701 h 2482983"/>
              <a:gd name="connsiteX3" fmla="*/ 3294932 w 5023289"/>
              <a:gd name="connsiteY3" fmla="*/ 883967 h 2482983"/>
              <a:gd name="connsiteX4" fmla="*/ 3777645 w 5023289"/>
              <a:gd name="connsiteY4" fmla="*/ 1116731 h 2482983"/>
              <a:gd name="connsiteX5" fmla="*/ 4208720 w 5023289"/>
              <a:gd name="connsiteY5" fmla="*/ 1424892 h 2482983"/>
              <a:gd name="connsiteX6" fmla="*/ 4739671 w 5023289"/>
              <a:gd name="connsiteY6" fmla="*/ 1997208 h 2482983"/>
              <a:gd name="connsiteX7" fmla="*/ 5014016 w 5023289"/>
              <a:gd name="connsiteY7" fmla="*/ 2389644 h 2482983"/>
              <a:gd name="connsiteX8" fmla="*/ 4966366 w 5023289"/>
              <a:gd name="connsiteY8" fmla="*/ 2482983 h 2482983"/>
              <a:gd name="connsiteX0" fmla="*/ 0 w 5080666"/>
              <a:gd name="connsiteY0" fmla="*/ 0 h 2530608"/>
              <a:gd name="connsiteX1" fmla="*/ 1207775 w 5080666"/>
              <a:gd name="connsiteY1" fmla="*/ 183309 h 2530608"/>
              <a:gd name="connsiteX2" fmla="*/ 2422089 w 5080666"/>
              <a:gd name="connsiteY2" fmla="*/ 546701 h 2530608"/>
              <a:gd name="connsiteX3" fmla="*/ 3294932 w 5080666"/>
              <a:gd name="connsiteY3" fmla="*/ 883967 h 2530608"/>
              <a:gd name="connsiteX4" fmla="*/ 3777645 w 5080666"/>
              <a:gd name="connsiteY4" fmla="*/ 1116731 h 2530608"/>
              <a:gd name="connsiteX5" fmla="*/ 4208720 w 5080666"/>
              <a:gd name="connsiteY5" fmla="*/ 1424892 h 2530608"/>
              <a:gd name="connsiteX6" fmla="*/ 4739671 w 5080666"/>
              <a:gd name="connsiteY6" fmla="*/ 1997208 h 2530608"/>
              <a:gd name="connsiteX7" fmla="*/ 5014016 w 5080666"/>
              <a:gd name="connsiteY7" fmla="*/ 2389644 h 2530608"/>
              <a:gd name="connsiteX8" fmla="*/ 5080666 w 5080666"/>
              <a:gd name="connsiteY8" fmla="*/ 2530608 h 253060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5014016 w 5099716"/>
              <a:gd name="connsiteY7" fmla="*/ 2389644 h 2549658"/>
              <a:gd name="connsiteX8" fmla="*/ 5099716 w 5099716"/>
              <a:gd name="connsiteY8" fmla="*/ 2549658 h 254965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4956866 w 5099716"/>
              <a:gd name="connsiteY7" fmla="*/ 2275344 h 2549658"/>
              <a:gd name="connsiteX8" fmla="*/ 5099716 w 5099716"/>
              <a:gd name="connsiteY8" fmla="*/ 2549658 h 2549658"/>
              <a:gd name="connsiteX0" fmla="*/ 0 w 5147341"/>
              <a:gd name="connsiteY0" fmla="*/ 0 h 2540133"/>
              <a:gd name="connsiteX1" fmla="*/ 1207775 w 5147341"/>
              <a:gd name="connsiteY1" fmla="*/ 183309 h 2540133"/>
              <a:gd name="connsiteX2" fmla="*/ 2422089 w 5147341"/>
              <a:gd name="connsiteY2" fmla="*/ 546701 h 2540133"/>
              <a:gd name="connsiteX3" fmla="*/ 3294932 w 5147341"/>
              <a:gd name="connsiteY3" fmla="*/ 883967 h 2540133"/>
              <a:gd name="connsiteX4" fmla="*/ 3777645 w 5147341"/>
              <a:gd name="connsiteY4" fmla="*/ 1116731 h 2540133"/>
              <a:gd name="connsiteX5" fmla="*/ 4208720 w 5147341"/>
              <a:gd name="connsiteY5" fmla="*/ 1424892 h 2540133"/>
              <a:gd name="connsiteX6" fmla="*/ 4739671 w 5147341"/>
              <a:gd name="connsiteY6" fmla="*/ 1997208 h 2540133"/>
              <a:gd name="connsiteX7" fmla="*/ 4956866 w 5147341"/>
              <a:gd name="connsiteY7" fmla="*/ 2275344 h 2540133"/>
              <a:gd name="connsiteX8" fmla="*/ 5147341 w 5147341"/>
              <a:gd name="connsiteY8" fmla="*/ 2540133 h 254013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56866 w 5099716"/>
              <a:gd name="connsiteY7" fmla="*/ 2275344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20621 w 5099716"/>
              <a:gd name="connsiteY6" fmla="*/ 189243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01571 w 5099716"/>
              <a:gd name="connsiteY6" fmla="*/ 1901958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37295 w 5099716"/>
              <a:gd name="connsiteY5" fmla="*/ 1415367 h 2559183"/>
              <a:gd name="connsiteX6" fmla="*/ 4701571 w 5099716"/>
              <a:gd name="connsiteY6" fmla="*/ 1901958 h 2559183"/>
              <a:gd name="connsiteX7" fmla="*/ 4966391 w 5099716"/>
              <a:gd name="connsiteY7" fmla="*/ 2284869 h 2559183"/>
              <a:gd name="connsiteX8" fmla="*/ 5099716 w 5099716"/>
              <a:gd name="connsiteY8" fmla="*/ 2559183 h 255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9716" h="2559183">
                <a:moveTo>
                  <a:pt x="0" y="0"/>
                </a:moveTo>
                <a:cubicBezTo>
                  <a:pt x="316774" y="26126"/>
                  <a:pt x="804094" y="92192"/>
                  <a:pt x="1207775" y="183309"/>
                </a:cubicBezTo>
                <a:cubicBezTo>
                  <a:pt x="1611456" y="274426"/>
                  <a:pt x="2074230" y="429925"/>
                  <a:pt x="2422089" y="546701"/>
                </a:cubicBezTo>
                <a:cubicBezTo>
                  <a:pt x="2769948" y="663477"/>
                  <a:pt x="3069006" y="788962"/>
                  <a:pt x="3294932" y="883967"/>
                </a:cubicBezTo>
                <a:cubicBezTo>
                  <a:pt x="3520858" y="978972"/>
                  <a:pt x="3620585" y="1028164"/>
                  <a:pt x="3777645" y="1116731"/>
                </a:cubicBezTo>
                <a:cubicBezTo>
                  <a:pt x="3934705" y="1205298"/>
                  <a:pt x="4083307" y="1284496"/>
                  <a:pt x="4237295" y="1415367"/>
                </a:cubicBezTo>
                <a:cubicBezTo>
                  <a:pt x="4391283" y="1546238"/>
                  <a:pt x="4580055" y="1757041"/>
                  <a:pt x="4701571" y="1901958"/>
                </a:cubicBezTo>
                <a:cubicBezTo>
                  <a:pt x="4823087" y="2046875"/>
                  <a:pt x="4928609" y="2203907"/>
                  <a:pt x="4966391" y="2284869"/>
                </a:cubicBezTo>
                <a:cubicBezTo>
                  <a:pt x="5004173" y="2365831"/>
                  <a:pt x="5094958" y="2551564"/>
                  <a:pt x="5099716" y="255918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8" name="57 CuadroTexto"/>
          <p:cNvSpPr txBox="1"/>
          <p:nvPr/>
        </p:nvSpPr>
        <p:spPr>
          <a:xfrm>
            <a:off x="4054680" y="1112857"/>
            <a:ext cx="2232248" cy="830997"/>
          </a:xfrm>
          <a:prstGeom prst="rect">
            <a:avLst/>
          </a:prstGeom>
          <a:noFill/>
        </p:spPr>
        <p:txBody>
          <a:bodyPr wrap="square" rtlCol="0">
            <a:spAutoFit/>
          </a:bodyPr>
          <a:lstStyle/>
          <a:p>
            <a:pPr algn="ctr"/>
            <a:r>
              <a:rPr lang="es-PE" sz="2400" b="1" dirty="0" smtClean="0">
                <a:solidFill>
                  <a:srgbClr val="FF0000"/>
                </a:solidFill>
              </a:rPr>
              <a:t>Respuesta al Cliente</a:t>
            </a:r>
            <a:endParaRPr lang="es-PE" sz="2400" b="1" dirty="0">
              <a:solidFill>
                <a:srgbClr val="FF0000"/>
              </a:solidFill>
            </a:endParaRPr>
          </a:p>
        </p:txBody>
      </p:sp>
      <p:sp>
        <p:nvSpPr>
          <p:cNvPr id="59" name="58 CuadroTexto"/>
          <p:cNvSpPr txBox="1"/>
          <p:nvPr/>
        </p:nvSpPr>
        <p:spPr>
          <a:xfrm>
            <a:off x="1422903" y="2087870"/>
            <a:ext cx="615553" cy="3524298"/>
          </a:xfrm>
          <a:prstGeom prst="rect">
            <a:avLst/>
          </a:prstGeom>
          <a:noFill/>
        </p:spPr>
        <p:txBody>
          <a:bodyPr vert="vert270" wrap="none" rtlCol="0">
            <a:spAutoFit/>
          </a:bodyPr>
          <a:lstStyle/>
          <a:p>
            <a:r>
              <a:rPr lang="es-PE" sz="2800" b="1" dirty="0" smtClean="0"/>
              <a:t>Costo del cambio (</a:t>
            </a:r>
            <a:r>
              <a:rPr lang="es-PE" sz="2800" b="1" dirty="0" err="1" smtClean="0"/>
              <a:t>CoC</a:t>
            </a:r>
            <a:r>
              <a:rPr lang="es-PE" sz="2800" b="1" dirty="0" smtClean="0"/>
              <a:t>)</a:t>
            </a:r>
            <a:endParaRPr lang="es-PE" sz="2800" b="1" dirty="0"/>
          </a:p>
        </p:txBody>
      </p:sp>
      <p:sp>
        <p:nvSpPr>
          <p:cNvPr id="60" name="59 CuadroTexto"/>
          <p:cNvSpPr txBox="1"/>
          <p:nvPr/>
        </p:nvSpPr>
        <p:spPr>
          <a:xfrm>
            <a:off x="4572000" y="3066365"/>
            <a:ext cx="1559102"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Actual</a:t>
            </a:r>
            <a:endParaRPr lang="es-PE" sz="2400" b="1" dirty="0">
              <a:solidFill>
                <a:srgbClr val="FFC000"/>
              </a:solidFill>
            </a:endParaRPr>
          </a:p>
        </p:txBody>
      </p:sp>
      <p:sp>
        <p:nvSpPr>
          <p:cNvPr id="61" name="60 CuadroTexto"/>
          <p:cNvSpPr txBox="1"/>
          <p:nvPr/>
        </p:nvSpPr>
        <p:spPr>
          <a:xfrm>
            <a:off x="5903883" y="5370621"/>
            <a:ext cx="1764461"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Óptimo</a:t>
            </a:r>
            <a:endParaRPr lang="es-PE" sz="2400" b="1" dirty="0">
              <a:solidFill>
                <a:srgbClr val="FFC000"/>
              </a:solidFill>
            </a:endParaRPr>
          </a:p>
        </p:txBody>
      </p:sp>
      <p:sp>
        <p:nvSpPr>
          <p:cNvPr id="63" name="1 Título"/>
          <p:cNvSpPr>
            <a:spLocks noGrp="1"/>
          </p:cNvSpPr>
          <p:nvPr>
            <p:ph type="title"/>
          </p:nvPr>
        </p:nvSpPr>
        <p:spPr>
          <a:xfrm>
            <a:off x="457200" y="195573"/>
            <a:ext cx="8229600" cy="818254"/>
          </a:xfrm>
        </p:spPr>
        <p:txBody>
          <a:bodyPr/>
          <a:lstStyle/>
          <a:p>
            <a:r>
              <a:rPr lang="es-PE" dirty="0" smtClean="0"/>
              <a:t>Curva de la deuda Técnica</a:t>
            </a:r>
            <a:endParaRPr lang="es-ES" dirty="0"/>
          </a:p>
        </p:txBody>
      </p:sp>
      <p:cxnSp>
        <p:nvCxnSpPr>
          <p:cNvPr id="65" name="64 Conector recto de flecha"/>
          <p:cNvCxnSpPr/>
          <p:nvPr/>
        </p:nvCxnSpPr>
        <p:spPr>
          <a:xfrm flipV="1">
            <a:off x="6334698" y="3249525"/>
            <a:ext cx="0" cy="1920130"/>
          </a:xfrm>
          <a:prstGeom prst="straightConnector1">
            <a:avLst/>
          </a:prstGeom>
          <a:ln w="38100">
            <a:solidFill>
              <a:srgbClr val="00823B"/>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6300192" y="4005064"/>
            <a:ext cx="2029488" cy="461665"/>
          </a:xfrm>
          <a:prstGeom prst="rect">
            <a:avLst/>
          </a:prstGeom>
          <a:noFill/>
        </p:spPr>
        <p:txBody>
          <a:bodyPr wrap="square" rtlCol="0">
            <a:spAutoFit/>
          </a:bodyPr>
          <a:lstStyle/>
          <a:p>
            <a:pPr algn="ctr"/>
            <a:r>
              <a:rPr lang="es-PE" sz="2400" b="1" dirty="0" smtClean="0">
                <a:solidFill>
                  <a:srgbClr val="00823B"/>
                </a:solidFill>
              </a:rPr>
              <a:t>Deuda Técnica</a:t>
            </a:r>
            <a:endParaRPr lang="es-PE" sz="2400" b="1" dirty="0">
              <a:solidFill>
                <a:srgbClr val="00823B"/>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P spid="61" grpId="0"/>
      <p:bldP spid="6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7" y="620688"/>
            <a:ext cx="8229600" cy="818254"/>
          </a:xfrm>
        </p:spPr>
        <p:txBody>
          <a:bodyPr/>
          <a:lstStyle/>
          <a:p>
            <a:r>
              <a:rPr lang="es-PE" dirty="0" smtClean="0"/>
              <a:t>¿ Que hacer con nuestro proyectos antiguos ?</a:t>
            </a:r>
            <a:endParaRPr lang="es-ES" dirty="0"/>
          </a:p>
        </p:txBody>
      </p:sp>
      <p:sp>
        <p:nvSpPr>
          <p:cNvPr id="20" name="19 CuadroTexto"/>
          <p:cNvSpPr txBox="1"/>
          <p:nvPr/>
        </p:nvSpPr>
        <p:spPr>
          <a:xfrm>
            <a:off x="384138" y="1794296"/>
            <a:ext cx="8561175" cy="4154984"/>
          </a:xfrm>
          <a:prstGeom prst="rect">
            <a:avLst/>
          </a:prstGeom>
          <a:noFill/>
        </p:spPr>
        <p:txBody>
          <a:bodyPr wrap="square" rtlCol="0">
            <a:spAutoFit/>
          </a:bodyPr>
          <a:lstStyle/>
          <a:p>
            <a:pPr marL="342900" indent="-342900">
              <a:buFont typeface="Arial" pitchFamily="34" charset="0"/>
              <a:buChar char="•"/>
            </a:pPr>
            <a:r>
              <a:rPr lang="es-PE" sz="2400" dirty="0" smtClean="0"/>
              <a:t>En las preventas evaluar la cantidad de deuda técnica a pagar para realizar la funcionalidad pedida e incluirla en el costo.</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Proyectos en ejecución:</a:t>
            </a:r>
          </a:p>
          <a:p>
            <a:pPr marL="800100" lvl="1" indent="-342900">
              <a:buFont typeface="Courier New" pitchFamily="49" charset="0"/>
              <a:buChar char="o"/>
            </a:pPr>
            <a:r>
              <a:rPr lang="es-PE" sz="2400" dirty="0" smtClean="0"/>
              <a:t>Tomar la decisión estratégica de invertir una cantidad importante de tiempo pagando la deuda </a:t>
            </a:r>
          </a:p>
          <a:p>
            <a:pPr marL="800100" lvl="1" indent="-342900">
              <a:buFont typeface="Courier New" pitchFamily="49" charset="0"/>
              <a:buChar char="o"/>
            </a:pPr>
            <a:endParaRPr lang="es-PE" sz="2400" dirty="0" smtClean="0"/>
          </a:p>
          <a:p>
            <a:pPr marL="800100" lvl="1" indent="-342900">
              <a:buFont typeface="Courier New" pitchFamily="49" charset="0"/>
              <a:buChar char="o"/>
            </a:pPr>
            <a:r>
              <a:rPr lang="es-PE" sz="2400" dirty="0" smtClean="0"/>
              <a:t>Dejarla pasar esperando que no se acumule más deuda, los costos no sean muchos y que el cliente no pida mantener constantemente la aplicación.</a:t>
            </a:r>
          </a:p>
          <a:p>
            <a:endParaRPr lang="es-PE" sz="2400" dirty="0"/>
          </a:p>
        </p:txBody>
      </p:sp>
    </p:spTree>
    <p:extLst>
      <p:ext uri="{BB962C8B-B14F-4D97-AF65-F5344CB8AC3E}">
        <p14:creationId xmlns:p14="http://schemas.microsoft.com/office/powerpoint/2010/main" val="2559642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404664"/>
            <a:ext cx="8229600" cy="818254"/>
          </a:xfrm>
        </p:spPr>
        <p:txBody>
          <a:bodyPr/>
          <a:lstStyle/>
          <a:p>
            <a:r>
              <a:rPr lang="en-US" smtClean="0"/>
              <a:t>Technical Debt</a:t>
            </a:r>
            <a:endParaRPr lang="en-US"/>
          </a:p>
        </p:txBody>
      </p:sp>
      <p:sp>
        <p:nvSpPr>
          <p:cNvPr id="20" name="19 CuadroTexto"/>
          <p:cNvSpPr txBox="1"/>
          <p:nvPr/>
        </p:nvSpPr>
        <p:spPr>
          <a:xfrm>
            <a:off x="384050" y="1436583"/>
            <a:ext cx="8561175" cy="1200329"/>
          </a:xfrm>
          <a:prstGeom prst="rect">
            <a:avLst/>
          </a:prstGeom>
          <a:noFill/>
        </p:spPr>
        <p:txBody>
          <a:bodyPr wrap="square" rtlCol="0">
            <a:spAutoFit/>
          </a:bodyPr>
          <a:lstStyle/>
          <a:p>
            <a:pPr algn="ctr"/>
            <a:r>
              <a:rPr lang="es-PE" sz="2400" dirty="0" smtClean="0"/>
              <a:t>Obligaciones que una organización toma cuando decide disminuir la calidad interna del producto para satisfacer metas a corto plazo pero que pueden ser perjudiciales a largo plazo.</a:t>
            </a:r>
            <a:endParaRPr lang="es-PE" sz="2400" dirty="0"/>
          </a:p>
        </p:txBody>
      </p:sp>
      <p:sp>
        <p:nvSpPr>
          <p:cNvPr id="4" name="3 CuadroTexto"/>
          <p:cNvSpPr txBox="1"/>
          <p:nvPr/>
        </p:nvSpPr>
        <p:spPr>
          <a:xfrm>
            <a:off x="384049" y="3140968"/>
            <a:ext cx="8561175" cy="2677656"/>
          </a:xfrm>
          <a:prstGeom prst="rect">
            <a:avLst/>
          </a:prstGeom>
          <a:noFill/>
        </p:spPr>
        <p:txBody>
          <a:bodyPr wrap="square" rtlCol="0">
            <a:spAutoFit/>
          </a:bodyPr>
          <a:lstStyle/>
          <a:p>
            <a:r>
              <a:rPr lang="es-PE" sz="2400" dirty="0" smtClean="0"/>
              <a:t>Existen 2 tipos:</a:t>
            </a:r>
          </a:p>
          <a:p>
            <a:endParaRPr lang="es-PE" sz="2400" dirty="0"/>
          </a:p>
          <a:p>
            <a:pPr marL="342900" indent="-342900">
              <a:buFont typeface="Arial" pitchFamily="34" charset="0"/>
              <a:buChar char="•"/>
            </a:pPr>
            <a:r>
              <a:rPr lang="es-PE" sz="2400" dirty="0" smtClean="0"/>
              <a:t>No intencional: Debido a la degradación natural del software o personal no capacitado.</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Intencional o estratégica:  Time </a:t>
            </a:r>
            <a:r>
              <a:rPr lang="es-PE" sz="2400" dirty="0" err="1" smtClean="0"/>
              <a:t>to</a:t>
            </a:r>
            <a:r>
              <a:rPr lang="es-PE" sz="2400" dirty="0" smtClean="0"/>
              <a:t> </a:t>
            </a:r>
            <a:r>
              <a:rPr lang="es-PE" sz="2400" dirty="0" err="1" smtClean="0"/>
              <a:t>market</a:t>
            </a:r>
            <a:r>
              <a:rPr lang="es-PE" sz="2400" dirty="0" smtClean="0"/>
              <a:t>, retraso en gastos de desarrollo.</a:t>
            </a:r>
            <a:endParaRPr lang="es-PE" sz="2400" dirty="0"/>
          </a:p>
        </p:txBody>
      </p:sp>
    </p:spTree>
    <p:extLst>
      <p:ext uri="{BB962C8B-B14F-4D97-AF65-F5344CB8AC3E}">
        <p14:creationId xmlns:p14="http://schemas.microsoft.com/office/powerpoint/2010/main" val="1862285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p:spPr>
        <p:txBody>
          <a:bodyPr/>
          <a:lstStyle/>
          <a:p>
            <a:r>
              <a:rPr lang="es-PE" dirty="0" smtClean="0"/>
              <a:t>Problemas Financieros</a:t>
            </a:r>
            <a:endParaRPr lang="es-ES" dirty="0"/>
          </a:p>
        </p:txBody>
      </p:sp>
      <p:sp>
        <p:nvSpPr>
          <p:cNvPr id="20" name="19 CuadroTexto"/>
          <p:cNvSpPr txBox="1"/>
          <p:nvPr/>
        </p:nvSpPr>
        <p:spPr>
          <a:xfrm>
            <a:off x="1187624" y="1484784"/>
            <a:ext cx="7272807" cy="3785652"/>
          </a:xfrm>
          <a:prstGeom prst="rect">
            <a:avLst/>
          </a:prstGeom>
          <a:noFill/>
        </p:spPr>
        <p:txBody>
          <a:bodyPr wrap="square" rtlCol="0">
            <a:spAutoFit/>
          </a:bodyPr>
          <a:lstStyle/>
          <a:p>
            <a:pPr marL="342900" indent="-342900">
              <a:buFont typeface="Arial" pitchFamily="34" charset="0"/>
              <a:buChar char="•"/>
            </a:pPr>
            <a:r>
              <a:rPr lang="es-PE" sz="2400" dirty="0" smtClean="0"/>
              <a:t>Responder de manera muy lenta ante nuevas funcionalidades o cambios.</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Número elevado de errores en post producción.</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Dificultad para incorporar nuevos recursos  y rotación de empleados.</a:t>
            </a:r>
            <a:endParaRPr lang="es-PE" sz="2400" dirty="0"/>
          </a:p>
          <a:p>
            <a:pPr marL="342900" indent="-342900">
              <a:buFont typeface="Arial" pitchFamily="34" charset="0"/>
              <a:buChar char="•"/>
            </a:pPr>
            <a:endParaRPr lang="es-PE" sz="2400" dirty="0"/>
          </a:p>
          <a:p>
            <a:pPr marL="342900" indent="-342900">
              <a:buFont typeface="Arial" pitchFamily="34" charset="0"/>
              <a:buChar char="•"/>
            </a:pPr>
            <a:r>
              <a:rPr lang="es-PE" sz="2400" dirty="0" smtClean="0"/>
              <a:t>Incapacidad de predecir o estimar algo sobre la aplicación.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Perdida de Dinero</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97246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p:spPr>
        <p:txBody>
          <a:bodyPr/>
          <a:lstStyle/>
          <a:p>
            <a:r>
              <a:rPr lang="es-PE" dirty="0" smtClean="0"/>
              <a:t>Como acumulamos deuda técnica</a:t>
            </a:r>
            <a:endParaRPr lang="es-ES" dirty="0"/>
          </a:p>
        </p:txBody>
      </p:sp>
      <p:sp>
        <p:nvSpPr>
          <p:cNvPr id="20" name="19 CuadroTexto"/>
          <p:cNvSpPr txBox="1"/>
          <p:nvPr/>
        </p:nvSpPr>
        <p:spPr>
          <a:xfrm>
            <a:off x="539552" y="1484784"/>
            <a:ext cx="7272807" cy="4893647"/>
          </a:xfrm>
          <a:prstGeom prst="rect">
            <a:avLst/>
          </a:prstGeom>
          <a:noFill/>
        </p:spPr>
        <p:txBody>
          <a:bodyPr wrap="square" rtlCol="0">
            <a:spAutoFit/>
          </a:bodyPr>
          <a:lstStyle/>
          <a:p>
            <a:pPr marL="342900" indent="-342900">
              <a:buFont typeface="Arial" pitchFamily="34" charset="0"/>
              <a:buChar char="•"/>
            </a:pPr>
            <a:r>
              <a:rPr lang="es-PE" sz="2400" dirty="0" smtClean="0"/>
              <a:t>Desarrolladores sin experiencia.</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Presión del tiempo</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Mal código o diseño</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No existen test unitarios </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Taras repetitivas no automatizadas</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No existe una definición común de terminado.</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Código no integrado.</a:t>
            </a:r>
          </a:p>
        </p:txBody>
      </p:sp>
    </p:spTree>
    <p:extLst>
      <p:ext uri="{BB962C8B-B14F-4D97-AF65-F5344CB8AC3E}">
        <p14:creationId xmlns:p14="http://schemas.microsoft.com/office/powerpoint/2010/main" val="2927755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522514"/>
            <a:ext cx="8229600" cy="818254"/>
          </a:xfrm>
        </p:spPr>
        <p:txBody>
          <a:bodyPr/>
          <a:lstStyle/>
          <a:p>
            <a:r>
              <a:rPr lang="es-PE" dirty="0" smtClean="0"/>
              <a:t>Cuantificar la Deuda </a:t>
            </a:r>
            <a:r>
              <a:rPr lang="es-PE" dirty="0" smtClean="0"/>
              <a:t>Técnica</a:t>
            </a:r>
            <a:br>
              <a:rPr lang="es-PE" dirty="0" smtClean="0"/>
            </a:br>
            <a:r>
              <a:rPr lang="es-PE" sz="3200" dirty="0" smtClean="0"/>
              <a:t>(Proyecto ING)</a:t>
            </a:r>
            <a:endParaRPr lang="es-ES" sz="32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57" y="1881733"/>
            <a:ext cx="8929039" cy="435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Elipse"/>
          <p:cNvSpPr/>
          <p:nvPr/>
        </p:nvSpPr>
        <p:spPr>
          <a:xfrm>
            <a:off x="4427984" y="4167534"/>
            <a:ext cx="1800200" cy="14217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733039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852936"/>
            <a:ext cx="8229600" cy="818254"/>
          </a:xfrm>
        </p:spPr>
        <p:txBody>
          <a:bodyPr/>
          <a:lstStyle/>
          <a:p>
            <a:r>
              <a:rPr lang="es-PE" sz="6000" dirty="0" smtClean="0"/>
              <a:t>Acciones a Realizar</a:t>
            </a:r>
            <a:endParaRPr lang="es-ES" sz="6000" dirty="0"/>
          </a:p>
        </p:txBody>
      </p:sp>
    </p:spTree>
    <p:extLst>
      <p:ext uri="{BB962C8B-B14F-4D97-AF65-F5344CB8AC3E}">
        <p14:creationId xmlns:p14="http://schemas.microsoft.com/office/powerpoint/2010/main" val="2814801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4618" y="450506"/>
            <a:ext cx="8229600" cy="818254"/>
          </a:xfrm>
        </p:spPr>
        <p:txBody>
          <a:bodyPr/>
          <a:lstStyle/>
          <a:p>
            <a:r>
              <a:rPr lang="es-PE" dirty="0" smtClean="0"/>
              <a:t>Tener una definición DONE</a:t>
            </a:r>
            <a:endParaRPr lang="es-ES" dirty="0"/>
          </a:p>
        </p:txBody>
      </p:sp>
      <p:sp>
        <p:nvSpPr>
          <p:cNvPr id="20" name="19 CuadroTexto"/>
          <p:cNvSpPr txBox="1"/>
          <p:nvPr/>
        </p:nvSpPr>
        <p:spPr>
          <a:xfrm>
            <a:off x="403310" y="1556792"/>
            <a:ext cx="8561175" cy="4154984"/>
          </a:xfrm>
          <a:prstGeom prst="rect">
            <a:avLst/>
          </a:prstGeom>
          <a:noFill/>
        </p:spPr>
        <p:txBody>
          <a:bodyPr wrap="square" rtlCol="0">
            <a:spAutoFit/>
          </a:bodyPr>
          <a:lstStyle/>
          <a:p>
            <a:pPr algn="ctr"/>
            <a:r>
              <a:rPr lang="es-PE" sz="2400" dirty="0" smtClean="0">
                <a:solidFill>
                  <a:srgbClr val="FF0000"/>
                </a:solidFill>
              </a:rPr>
              <a:t>Pasos verificables para considerar una historia, sprint o </a:t>
            </a:r>
            <a:r>
              <a:rPr lang="es-PE" sz="2400" dirty="0" err="1" smtClean="0">
                <a:solidFill>
                  <a:srgbClr val="FF0000"/>
                </a:solidFill>
              </a:rPr>
              <a:t>release</a:t>
            </a:r>
            <a:r>
              <a:rPr lang="es-PE" sz="2400" dirty="0" smtClean="0">
                <a:solidFill>
                  <a:srgbClr val="FF0000"/>
                </a:solidFill>
              </a:rPr>
              <a:t> realmente terminado. </a:t>
            </a:r>
          </a:p>
          <a:p>
            <a:endParaRPr lang="es-PE" sz="2400" dirty="0" smtClean="0"/>
          </a:p>
          <a:p>
            <a:r>
              <a:rPr lang="es-PE" sz="2400" dirty="0" err="1" smtClean="0"/>
              <a:t>Ejm</a:t>
            </a:r>
            <a:r>
              <a:rPr lang="es-PE" sz="2400" dirty="0" smtClean="0"/>
              <a:t>: Definición de done para una historia</a:t>
            </a:r>
            <a:endParaRPr lang="es-PE" sz="2400" dirty="0"/>
          </a:p>
          <a:p>
            <a:pPr marL="342900" indent="-342900">
              <a:buFont typeface="Arial" pitchFamily="34" charset="0"/>
              <a:buChar char="•"/>
            </a:pPr>
            <a:r>
              <a:rPr lang="es-PE" sz="2400" dirty="0" smtClean="0"/>
              <a:t>Código compilando.</a:t>
            </a:r>
          </a:p>
          <a:p>
            <a:pPr marL="342900" indent="-342900">
              <a:buFont typeface="Arial" pitchFamily="34" charset="0"/>
              <a:buChar char="•"/>
            </a:pPr>
            <a:r>
              <a:rPr lang="es-PE" sz="2400" dirty="0" smtClean="0"/>
              <a:t>Código en el repositorio</a:t>
            </a:r>
          </a:p>
          <a:p>
            <a:pPr marL="342900" indent="-342900">
              <a:buFont typeface="Arial" pitchFamily="34" charset="0"/>
              <a:buChar char="•"/>
            </a:pPr>
            <a:r>
              <a:rPr lang="es-PE" sz="2400" dirty="0" smtClean="0"/>
              <a:t>Escribir test unitarios que pasen.</a:t>
            </a:r>
          </a:p>
          <a:p>
            <a:pPr marL="342900" indent="-342900">
              <a:buFont typeface="Arial" pitchFamily="34" charset="0"/>
              <a:buChar char="•"/>
            </a:pPr>
            <a:r>
              <a:rPr lang="es-PE" sz="2400" dirty="0" smtClean="0"/>
              <a:t>Cierto nivel de cobertura de test en el código.</a:t>
            </a:r>
          </a:p>
          <a:p>
            <a:pPr marL="342900" indent="-342900">
              <a:buFont typeface="Arial" pitchFamily="34" charset="0"/>
              <a:buChar char="•"/>
            </a:pPr>
            <a:r>
              <a:rPr lang="es-PE" sz="2400" dirty="0" smtClean="0"/>
              <a:t>Aprobado por el </a:t>
            </a:r>
            <a:r>
              <a:rPr lang="es-PE" sz="2400" dirty="0" err="1" smtClean="0"/>
              <a:t>product</a:t>
            </a:r>
            <a:r>
              <a:rPr lang="es-PE" sz="2400" dirty="0" smtClean="0"/>
              <a:t> </a:t>
            </a:r>
            <a:r>
              <a:rPr lang="es-PE" sz="2400" dirty="0" err="1" smtClean="0"/>
              <a:t>owner</a:t>
            </a:r>
            <a:r>
              <a:rPr lang="es-PE" sz="2400" dirty="0" smtClean="0"/>
              <a:t>.</a:t>
            </a:r>
          </a:p>
          <a:p>
            <a:pPr marL="342900" indent="-342900">
              <a:buFont typeface="Arial" pitchFamily="34" charset="0"/>
              <a:buChar char="•"/>
            </a:pPr>
            <a:r>
              <a:rPr lang="es-PE" sz="2400" dirty="0" smtClean="0"/>
              <a:t>Funcionalidad desplegada en cierto ambiente.</a:t>
            </a:r>
          </a:p>
          <a:p>
            <a:pPr marL="342900" indent="-342900">
              <a:buFont typeface="Arial" pitchFamily="34" charset="0"/>
              <a:buChar char="•"/>
            </a:pPr>
            <a:r>
              <a:rPr lang="es-PE" sz="2400" dirty="0" smtClean="0"/>
              <a:t>Documentación actualizada.</a:t>
            </a:r>
          </a:p>
        </p:txBody>
      </p:sp>
    </p:spTree>
    <p:extLst>
      <p:ext uri="{BB962C8B-B14F-4D97-AF65-F5344CB8AC3E}">
        <p14:creationId xmlns:p14="http://schemas.microsoft.com/office/powerpoint/2010/main" val="3205088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p:spPr>
        <p:txBody>
          <a:bodyPr/>
          <a:lstStyle/>
          <a:p>
            <a:r>
              <a:rPr lang="es-PE" dirty="0" smtClean="0"/>
              <a:t>Identificar y Evaluar</a:t>
            </a:r>
            <a:endParaRPr lang="es-ES" dirty="0"/>
          </a:p>
        </p:txBody>
      </p:sp>
      <p:sp>
        <p:nvSpPr>
          <p:cNvPr id="20" name="19 CuadroTexto"/>
          <p:cNvSpPr txBox="1"/>
          <p:nvPr/>
        </p:nvSpPr>
        <p:spPr>
          <a:xfrm>
            <a:off x="384139" y="1772816"/>
            <a:ext cx="8561175" cy="3539430"/>
          </a:xfrm>
          <a:prstGeom prst="rect">
            <a:avLst/>
          </a:prstGeom>
          <a:noFill/>
        </p:spPr>
        <p:txBody>
          <a:bodyPr wrap="square" rtlCol="0">
            <a:spAutoFit/>
          </a:bodyPr>
          <a:lstStyle/>
          <a:p>
            <a:pPr marL="342900" indent="-342900">
              <a:buFont typeface="Arial" pitchFamily="34" charset="0"/>
              <a:buChar char="•"/>
            </a:pPr>
            <a:r>
              <a:rPr lang="es-PE" sz="2400" dirty="0"/>
              <a:t>Cada vez que se identifique cierta </a:t>
            </a:r>
            <a:r>
              <a:rPr lang="es-PE" sz="2400" dirty="0" smtClean="0"/>
              <a:t>deuda técnica </a:t>
            </a:r>
            <a:r>
              <a:rPr lang="es-PE" sz="2400" dirty="0"/>
              <a:t>(intencional o no) </a:t>
            </a:r>
            <a:r>
              <a:rPr lang="es-PE" sz="2400" dirty="0" smtClean="0"/>
              <a:t>colocarla </a:t>
            </a:r>
            <a:r>
              <a:rPr lang="es-PE" sz="2400" dirty="0"/>
              <a:t>en pequeños post-</a:t>
            </a:r>
            <a:r>
              <a:rPr lang="es-PE" sz="2400" dirty="0" err="1"/>
              <a:t>its</a:t>
            </a:r>
            <a:r>
              <a:rPr lang="es-PE" sz="2400" dirty="0"/>
              <a:t> cerca del </a:t>
            </a:r>
            <a:r>
              <a:rPr lang="es-PE" sz="2400" dirty="0" err="1"/>
              <a:t>backlog</a:t>
            </a:r>
            <a:r>
              <a:rPr lang="es-PE" sz="2400" dirty="0"/>
              <a:t>.</a:t>
            </a:r>
          </a:p>
          <a:p>
            <a:endParaRPr lang="es-PE" sz="2400" dirty="0"/>
          </a:p>
          <a:p>
            <a:pPr marL="342900" indent="-342900">
              <a:buFont typeface="Arial" pitchFamily="34" charset="0"/>
              <a:buChar char="•"/>
            </a:pPr>
            <a:r>
              <a:rPr lang="es-PE" sz="2400" dirty="0" smtClean="0"/>
              <a:t>Siempre que se incurra en un deuda intencional, realizar las siguientes </a:t>
            </a:r>
            <a:r>
              <a:rPr lang="es-PE" sz="2400" dirty="0" smtClean="0"/>
              <a:t>preguntas para evaluar el valor e impacto:</a:t>
            </a:r>
          </a:p>
          <a:p>
            <a:pPr marL="342900" indent="-342900">
              <a:buFont typeface="Arial" pitchFamily="34" charset="0"/>
              <a:buChar char="•"/>
            </a:pPr>
            <a:endParaRPr lang="es-PE" sz="2400" dirty="0" smtClean="0"/>
          </a:p>
          <a:p>
            <a:pPr marL="742950" lvl="1" indent="-285750">
              <a:buFont typeface="Courier New" pitchFamily="49" charset="0"/>
              <a:buChar char="o"/>
            </a:pPr>
            <a:r>
              <a:rPr lang="es-PE" sz="2000" dirty="0" smtClean="0"/>
              <a:t>¿ Realmente vale la pena tomar la deuda? ( ganancia vs capital + interés)</a:t>
            </a:r>
          </a:p>
          <a:p>
            <a:pPr marL="742950" lvl="1" indent="-285750">
              <a:buFont typeface="Courier New" pitchFamily="49" charset="0"/>
              <a:buChar char="o"/>
            </a:pPr>
            <a:r>
              <a:rPr lang="es-PE" sz="2000" dirty="0" smtClean="0"/>
              <a:t>¿ Cuánto interés voy a tomar ( cuando voy a pagar la deuda)? </a:t>
            </a:r>
          </a:p>
          <a:p>
            <a:pPr marL="742950" lvl="1" indent="-285750">
              <a:buFont typeface="Courier New" pitchFamily="49" charset="0"/>
              <a:buChar char="o"/>
            </a:pPr>
            <a:r>
              <a:rPr lang="es-PE" sz="2000" dirty="0" smtClean="0"/>
              <a:t>¿ Tendré suficiente e ganancia para pagar la deuda ( dinero, tiempo, recursos) ?</a:t>
            </a:r>
            <a:endParaRPr lang="es-PE" sz="2000" dirty="0"/>
          </a:p>
        </p:txBody>
      </p:sp>
    </p:spTree>
    <p:extLst>
      <p:ext uri="{BB962C8B-B14F-4D97-AF65-F5344CB8AC3E}">
        <p14:creationId xmlns:p14="http://schemas.microsoft.com/office/powerpoint/2010/main" val="2290654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7" y="403906"/>
            <a:ext cx="8229600" cy="818254"/>
          </a:xfrm>
        </p:spPr>
        <p:txBody>
          <a:bodyPr/>
          <a:lstStyle/>
          <a:p>
            <a:r>
              <a:rPr lang="es-PE" dirty="0" smtClean="0"/>
              <a:t>Pagar la Deuda</a:t>
            </a:r>
            <a:endParaRPr lang="es-ES" dirty="0"/>
          </a:p>
        </p:txBody>
      </p:sp>
      <p:sp>
        <p:nvSpPr>
          <p:cNvPr id="20" name="19 CuadroTexto"/>
          <p:cNvSpPr txBox="1"/>
          <p:nvPr/>
        </p:nvSpPr>
        <p:spPr>
          <a:xfrm>
            <a:off x="384138" y="1628800"/>
            <a:ext cx="8561175" cy="3785652"/>
          </a:xfrm>
          <a:prstGeom prst="rect">
            <a:avLst/>
          </a:prstGeom>
          <a:noFill/>
        </p:spPr>
        <p:txBody>
          <a:bodyPr wrap="square" rtlCol="0">
            <a:spAutoFit/>
          </a:bodyPr>
          <a:lstStyle/>
          <a:p>
            <a:pPr marL="342900" indent="-342900">
              <a:buFont typeface="Arial" pitchFamily="34" charset="0"/>
              <a:buChar char="•"/>
            </a:pPr>
            <a:r>
              <a:rPr lang="es-PE" sz="2400" dirty="0"/>
              <a:t>En la reunión de planificación antes de estimar alguna historia,  evaluar que deuda necesita ser pagada para introducir la nueva funcionalidad.</a:t>
            </a:r>
          </a:p>
          <a:p>
            <a:pPr marL="342900" indent="-342900">
              <a:buFont typeface="Arial" pitchFamily="34" charset="0"/>
              <a:buChar char="•"/>
            </a:pPr>
            <a:endParaRPr lang="es-PE" sz="2400" dirty="0"/>
          </a:p>
          <a:p>
            <a:pPr marL="342900" indent="-342900">
              <a:buFont typeface="Arial" pitchFamily="34" charset="0"/>
              <a:buChar char="•"/>
            </a:pPr>
            <a:r>
              <a:rPr lang="es-PE" sz="2400" dirty="0"/>
              <a:t>En las reunión de planificación determinar si hay mucha deuda acumulada y determinar un tiempo </a:t>
            </a:r>
            <a:r>
              <a:rPr lang="es-PE" sz="2400" dirty="0" smtClean="0"/>
              <a:t>exclusivo para pagarla.</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Dar prioridad a las funcionalidades que dan más valor, críticas o con alta frecuencia de cambios.</a:t>
            </a:r>
          </a:p>
          <a:p>
            <a:endParaRPr lang="es-PE" sz="2400" dirty="0"/>
          </a:p>
        </p:txBody>
      </p:sp>
    </p:spTree>
    <p:extLst>
      <p:ext uri="{BB962C8B-B14F-4D97-AF65-F5344CB8AC3E}">
        <p14:creationId xmlns:p14="http://schemas.microsoft.com/office/powerpoint/2010/main" val="3361273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6386</TotalTime>
  <Words>813</Words>
  <Application>Microsoft Office PowerPoint</Application>
  <PresentationFormat>Presentación en pantalla (4:3)</PresentationFormat>
  <Paragraphs>99</Paragraphs>
  <Slides>10</Slides>
  <Notes>10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BlackTheme</vt:lpstr>
      <vt:lpstr>Curva de la deuda Técnica</vt:lpstr>
      <vt:lpstr>Technical Debt</vt:lpstr>
      <vt:lpstr>Problemas Financieros</vt:lpstr>
      <vt:lpstr>Como acumulamos deuda técnica</vt:lpstr>
      <vt:lpstr>Cuantificar la Deuda Técnica (Proyecto ING)</vt:lpstr>
      <vt:lpstr>Acciones a Realizar</vt:lpstr>
      <vt:lpstr>Tener una definición DONE</vt:lpstr>
      <vt:lpstr>Identificar y Evaluar</vt:lpstr>
      <vt:lpstr>Pagar la Deuda</vt:lpstr>
      <vt:lpstr>¿ Que hacer con nuestro proyectos antiguos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251</cp:revision>
  <dcterms:created xsi:type="dcterms:W3CDTF">2010-05-16T05:09:58Z</dcterms:created>
  <dcterms:modified xsi:type="dcterms:W3CDTF">2011-02-01T17:14:31Z</dcterms:modified>
</cp:coreProperties>
</file>