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58" r:id="rId4"/>
    <p:sldId id="259" r:id="rId5"/>
    <p:sldId id="260" r:id="rId6"/>
    <p:sldId id="261" r:id="rId7"/>
    <p:sldId id="275" r:id="rId8"/>
    <p:sldId id="264" r:id="rId9"/>
    <p:sldId id="266" r:id="rId10"/>
    <p:sldId id="267" r:id="rId11"/>
    <p:sldId id="269" r:id="rId12"/>
    <p:sldId id="270" r:id="rId13"/>
    <p:sldId id="277" r:id="rId14"/>
    <p:sldId id="279" r:id="rId15"/>
    <p:sldId id="268" r:id="rId16"/>
    <p:sldId id="281" r:id="rId17"/>
    <p:sldId id="276" r:id="rId18"/>
    <p:sldId id="280" r:id="rId19"/>
    <p:sldId id="278" r:id="rId20"/>
    <p:sldId id="271" r:id="rId21"/>
    <p:sldId id="272" r:id="rId22"/>
    <p:sldId id="273" r:id="rId23"/>
    <p:sldId id="274" r:id="rId24"/>
    <p:sldId id="282" r:id="rId2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F60000"/>
    <a:srgbClr val="EE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101" autoAdjust="0"/>
  </p:normalViewPr>
  <p:slideViewPr>
    <p:cSldViewPr>
      <p:cViewPr varScale="1">
        <p:scale>
          <a:sx n="51" d="100"/>
          <a:sy n="51" d="100"/>
        </p:scale>
        <p:origin x="-162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ABBA63-6C04-418C-89A8-9287861F9D38}" type="doc">
      <dgm:prSet loTypeId="urn:microsoft.com/office/officeart/2005/8/layout/bProcess2" loCatId="process" qsTypeId="urn:microsoft.com/office/officeart/2005/8/quickstyle/simple5" qsCatId="simple" csTypeId="urn:microsoft.com/office/officeart/2005/8/colors/colorful2" csCatId="colorful" phldr="1"/>
      <dgm:spPr/>
      <dgm:t>
        <a:bodyPr/>
        <a:lstStyle/>
        <a:p>
          <a:endParaRPr lang="es-PE"/>
        </a:p>
      </dgm:t>
    </dgm:pt>
    <dgm:pt modelId="{E29C61F5-3BB1-4BCB-9644-ED9DAB958369}">
      <dgm:prSet phldrT="[Texto]" custT="1"/>
      <dgm:spPr/>
      <dgm:t>
        <a:bodyPr/>
        <a:lstStyle/>
        <a:p>
          <a:r>
            <a:rPr lang="es-PE" sz="1800" b="1" dirty="0" err="1" smtClean="0"/>
            <a:t>Request</a:t>
          </a:r>
          <a:endParaRPr lang="es-PE" sz="1800" b="1" dirty="0"/>
        </a:p>
      </dgm:t>
    </dgm:pt>
    <dgm:pt modelId="{2F5179E8-E41E-42AA-B486-48027E62F46B}" type="parTrans" cxnId="{06ED950A-F293-492E-9CB8-5977AA1DE486}">
      <dgm:prSet/>
      <dgm:spPr/>
      <dgm:t>
        <a:bodyPr/>
        <a:lstStyle/>
        <a:p>
          <a:endParaRPr lang="es-PE" sz="1800" b="1"/>
        </a:p>
      </dgm:t>
    </dgm:pt>
    <dgm:pt modelId="{F5744309-EC68-4687-BE12-DDAFF93502C4}" type="sibTrans" cxnId="{06ED950A-F293-492E-9CB8-5977AA1DE486}">
      <dgm:prSet/>
      <dgm:spPr/>
      <dgm:t>
        <a:bodyPr/>
        <a:lstStyle/>
        <a:p>
          <a:endParaRPr lang="es-PE" sz="1800" b="1"/>
        </a:p>
      </dgm:t>
    </dgm:pt>
    <dgm:pt modelId="{06AA0E96-9BB2-4D73-AC30-22DB7DC1B1E0}">
      <dgm:prSet phldrT="[Texto]" custT="1"/>
      <dgm:spPr/>
      <dgm:t>
        <a:bodyPr/>
        <a:lstStyle/>
        <a:p>
          <a:r>
            <a:rPr lang="es-PE" sz="1800" b="1" dirty="0" smtClean="0"/>
            <a:t>HTTP </a:t>
          </a:r>
          <a:r>
            <a:rPr lang="es-PE" sz="1800" b="1" dirty="0" err="1" smtClean="0"/>
            <a:t>Routing</a:t>
          </a:r>
          <a:endParaRPr lang="es-PE" sz="1800" b="1" dirty="0"/>
        </a:p>
      </dgm:t>
    </dgm:pt>
    <dgm:pt modelId="{D5B07A52-E53F-4305-A949-4A97DED57D5F}" type="parTrans" cxnId="{50AB7B77-B567-4EFF-B83D-97836352812B}">
      <dgm:prSet/>
      <dgm:spPr/>
      <dgm:t>
        <a:bodyPr/>
        <a:lstStyle/>
        <a:p>
          <a:endParaRPr lang="es-PE" sz="1800" b="1"/>
        </a:p>
      </dgm:t>
    </dgm:pt>
    <dgm:pt modelId="{3335A60A-06EF-4214-9615-932340A0FB84}" type="sibTrans" cxnId="{50AB7B77-B567-4EFF-B83D-97836352812B}">
      <dgm:prSet/>
      <dgm:spPr/>
      <dgm:t>
        <a:bodyPr/>
        <a:lstStyle/>
        <a:p>
          <a:endParaRPr lang="es-PE" sz="1800" b="1"/>
        </a:p>
      </dgm:t>
    </dgm:pt>
    <dgm:pt modelId="{55731FE3-CCCC-4F70-A971-2CBB1CF76590}">
      <dgm:prSet phldrT="[Texto]" custT="1"/>
      <dgm:spPr/>
      <dgm:t>
        <a:bodyPr/>
        <a:lstStyle/>
        <a:p>
          <a:r>
            <a:rPr lang="es-PE" sz="1800" b="1" dirty="0" err="1" smtClean="0"/>
            <a:t>Route</a:t>
          </a:r>
          <a:endParaRPr lang="es-PE" sz="1800" b="1" dirty="0"/>
        </a:p>
      </dgm:t>
    </dgm:pt>
    <dgm:pt modelId="{1C8C3E56-1272-4458-84BA-AAB1AFBF91E9}" type="parTrans" cxnId="{60EAC8C8-13DB-4246-B83F-AC493F9C4C79}">
      <dgm:prSet/>
      <dgm:spPr/>
      <dgm:t>
        <a:bodyPr/>
        <a:lstStyle/>
        <a:p>
          <a:endParaRPr lang="es-PE" sz="1800" b="1"/>
        </a:p>
      </dgm:t>
    </dgm:pt>
    <dgm:pt modelId="{20859BF0-A326-4858-B12A-D1CF48698EC7}" type="sibTrans" cxnId="{60EAC8C8-13DB-4246-B83F-AC493F9C4C79}">
      <dgm:prSet/>
      <dgm:spPr/>
      <dgm:t>
        <a:bodyPr/>
        <a:lstStyle/>
        <a:p>
          <a:endParaRPr lang="es-PE" sz="1800" b="1"/>
        </a:p>
      </dgm:t>
    </dgm:pt>
    <dgm:pt modelId="{D6962B72-EFF5-4E0D-8C35-78236F6D80A3}">
      <dgm:prSet phldrT="[Texto]" custT="1"/>
      <dgm:spPr/>
      <dgm:t>
        <a:bodyPr/>
        <a:lstStyle/>
        <a:p>
          <a:r>
            <a:rPr lang="es-PE" sz="1800" b="1" dirty="0" smtClean="0"/>
            <a:t>HTTP </a:t>
          </a:r>
          <a:r>
            <a:rPr lang="es-PE" sz="1800" b="1" dirty="0" err="1" smtClean="0"/>
            <a:t>Handler</a:t>
          </a:r>
          <a:endParaRPr lang="es-PE" sz="1800" b="1" dirty="0"/>
        </a:p>
      </dgm:t>
    </dgm:pt>
    <dgm:pt modelId="{B3F28149-B4EE-49C1-B0C1-5214ED51F113}" type="parTrans" cxnId="{C4265A5E-6105-4B0C-9064-152FB9AE302F}">
      <dgm:prSet/>
      <dgm:spPr/>
      <dgm:t>
        <a:bodyPr/>
        <a:lstStyle/>
        <a:p>
          <a:endParaRPr lang="es-PE" sz="1800" b="1"/>
        </a:p>
      </dgm:t>
    </dgm:pt>
    <dgm:pt modelId="{BCDBDE07-8244-4C3C-AC64-5118C9101ED7}" type="sibTrans" cxnId="{C4265A5E-6105-4B0C-9064-152FB9AE302F}">
      <dgm:prSet/>
      <dgm:spPr/>
      <dgm:t>
        <a:bodyPr/>
        <a:lstStyle/>
        <a:p>
          <a:endParaRPr lang="es-PE" sz="1800" b="1"/>
        </a:p>
      </dgm:t>
    </dgm:pt>
    <dgm:pt modelId="{3382B988-5D50-44C5-8BE9-4B4A641C1735}">
      <dgm:prSet phldrT="[Texto]" custT="1"/>
      <dgm:spPr/>
      <dgm:t>
        <a:bodyPr/>
        <a:lstStyle/>
        <a:p>
          <a:r>
            <a:rPr lang="es-PE" sz="1800" b="1" dirty="0" err="1" smtClean="0"/>
            <a:t>Route</a:t>
          </a:r>
          <a:r>
            <a:rPr lang="es-PE" sz="1800" b="1" dirty="0" smtClean="0"/>
            <a:t> </a:t>
          </a:r>
          <a:r>
            <a:rPr lang="es-PE" sz="1800" b="1" dirty="0" err="1" smtClean="0"/>
            <a:t>Handler</a:t>
          </a:r>
          <a:endParaRPr lang="es-PE" sz="1800" b="1" dirty="0"/>
        </a:p>
      </dgm:t>
    </dgm:pt>
    <dgm:pt modelId="{7A4385AB-E0E9-44A2-8EEB-523BBA154E0A}" type="parTrans" cxnId="{D4FE4A92-8785-4B01-93A0-E299D8777B42}">
      <dgm:prSet/>
      <dgm:spPr/>
      <dgm:t>
        <a:bodyPr/>
        <a:lstStyle/>
        <a:p>
          <a:endParaRPr lang="es-PE" sz="1800" b="1"/>
        </a:p>
      </dgm:t>
    </dgm:pt>
    <dgm:pt modelId="{AA042C9C-F4DE-415E-88D6-BE34584AD2CE}" type="sibTrans" cxnId="{D4FE4A92-8785-4B01-93A0-E299D8777B42}">
      <dgm:prSet/>
      <dgm:spPr/>
      <dgm:t>
        <a:bodyPr/>
        <a:lstStyle/>
        <a:p>
          <a:endParaRPr lang="es-PE" sz="1800" b="1"/>
        </a:p>
      </dgm:t>
    </dgm:pt>
    <dgm:pt modelId="{A126CE66-8636-4C9B-BA28-214B23B57601}">
      <dgm:prSet phldrT="[Texto]" custT="1"/>
      <dgm:spPr/>
      <dgm:t>
        <a:bodyPr/>
        <a:lstStyle/>
        <a:p>
          <a:r>
            <a:rPr lang="es-PE" sz="1800" b="1" dirty="0" err="1" smtClean="0"/>
            <a:t>Controller</a:t>
          </a:r>
          <a:r>
            <a:rPr lang="es-PE" sz="1800" b="1" dirty="0" smtClean="0"/>
            <a:t> Factory</a:t>
          </a:r>
          <a:endParaRPr lang="es-PE" sz="1800" b="1" dirty="0"/>
        </a:p>
      </dgm:t>
    </dgm:pt>
    <dgm:pt modelId="{0833FB6F-F5FA-4E5F-94C5-55B0C1C5C254}" type="parTrans" cxnId="{5DBEAD7E-8184-4BEF-8E01-9911C5388B39}">
      <dgm:prSet/>
      <dgm:spPr/>
      <dgm:t>
        <a:bodyPr/>
        <a:lstStyle/>
        <a:p>
          <a:endParaRPr lang="es-PE" sz="1800" b="1"/>
        </a:p>
      </dgm:t>
    </dgm:pt>
    <dgm:pt modelId="{E3061B22-0E30-4D2F-A78F-B1D360836FA9}" type="sibTrans" cxnId="{5DBEAD7E-8184-4BEF-8E01-9911C5388B39}">
      <dgm:prSet/>
      <dgm:spPr/>
      <dgm:t>
        <a:bodyPr/>
        <a:lstStyle/>
        <a:p>
          <a:endParaRPr lang="es-PE" sz="1800" b="1"/>
        </a:p>
      </dgm:t>
    </dgm:pt>
    <dgm:pt modelId="{9BE9656C-E4B7-4D84-9E6F-77ACDCF380EB}">
      <dgm:prSet phldrT="[Texto]" custT="1"/>
      <dgm:spPr/>
      <dgm:t>
        <a:bodyPr/>
        <a:lstStyle/>
        <a:p>
          <a:r>
            <a:rPr lang="es-PE" sz="1800" b="1" dirty="0" err="1" smtClean="0"/>
            <a:t>Controller</a:t>
          </a:r>
          <a:endParaRPr lang="es-PE" sz="1800" b="1" dirty="0"/>
        </a:p>
      </dgm:t>
    </dgm:pt>
    <dgm:pt modelId="{1BA6D908-929D-45D5-AADD-E8884DF27B52}" type="parTrans" cxnId="{03022CA4-E3E2-43F7-BCE5-30885AD684D2}">
      <dgm:prSet/>
      <dgm:spPr/>
      <dgm:t>
        <a:bodyPr/>
        <a:lstStyle/>
        <a:p>
          <a:endParaRPr lang="es-PE" sz="1800" b="1"/>
        </a:p>
      </dgm:t>
    </dgm:pt>
    <dgm:pt modelId="{68E4DCDB-8046-481A-A84A-159F895C231B}" type="sibTrans" cxnId="{03022CA4-E3E2-43F7-BCE5-30885AD684D2}">
      <dgm:prSet/>
      <dgm:spPr/>
      <dgm:t>
        <a:bodyPr/>
        <a:lstStyle/>
        <a:p>
          <a:endParaRPr lang="es-PE" sz="1800" b="1"/>
        </a:p>
      </dgm:t>
    </dgm:pt>
    <dgm:pt modelId="{F8DDE203-6EDE-452D-9CCF-DC907F92320A}">
      <dgm:prSet phldrT="[Texto]" custT="1"/>
      <dgm:spPr/>
      <dgm:t>
        <a:bodyPr/>
        <a:lstStyle/>
        <a:p>
          <a:r>
            <a:rPr lang="es-PE" sz="1800" b="1" dirty="0" smtClean="0"/>
            <a:t>View </a:t>
          </a:r>
          <a:r>
            <a:rPr lang="es-PE" sz="1800" b="1" dirty="0" err="1" smtClean="0"/>
            <a:t>Engine</a:t>
          </a:r>
          <a:endParaRPr lang="es-PE" sz="1800" b="1" dirty="0"/>
        </a:p>
      </dgm:t>
    </dgm:pt>
    <dgm:pt modelId="{3A5FE66D-3C6A-4333-9AB8-A9486FC9C523}" type="parTrans" cxnId="{EAB932FC-52B0-46DE-B300-31DFDF5330C6}">
      <dgm:prSet/>
      <dgm:spPr/>
      <dgm:t>
        <a:bodyPr/>
        <a:lstStyle/>
        <a:p>
          <a:endParaRPr lang="es-PE" sz="1800" b="1"/>
        </a:p>
      </dgm:t>
    </dgm:pt>
    <dgm:pt modelId="{9CC427CF-651F-4B5B-9C92-EE64D863B8F2}" type="sibTrans" cxnId="{EAB932FC-52B0-46DE-B300-31DFDF5330C6}">
      <dgm:prSet/>
      <dgm:spPr/>
      <dgm:t>
        <a:bodyPr/>
        <a:lstStyle/>
        <a:p>
          <a:endParaRPr lang="es-PE" sz="1800" b="1"/>
        </a:p>
      </dgm:t>
    </dgm:pt>
    <dgm:pt modelId="{687546CF-A6EB-45CB-AA89-AFD0CD6E59CF}">
      <dgm:prSet phldrT="[Texto]" custT="1"/>
      <dgm:spPr/>
      <dgm:t>
        <a:bodyPr/>
        <a:lstStyle/>
        <a:p>
          <a:r>
            <a:rPr lang="es-PE" sz="1800" b="1" dirty="0" smtClean="0"/>
            <a:t>View</a:t>
          </a:r>
          <a:endParaRPr lang="es-PE" sz="1800" b="1" dirty="0"/>
        </a:p>
      </dgm:t>
    </dgm:pt>
    <dgm:pt modelId="{B3E1E6F3-45D7-4695-8500-8B226C2143D2}" type="parTrans" cxnId="{AE43848B-2969-48C1-9DB8-4B4443B3B2E3}">
      <dgm:prSet/>
      <dgm:spPr/>
      <dgm:t>
        <a:bodyPr/>
        <a:lstStyle/>
        <a:p>
          <a:endParaRPr lang="es-PE" sz="1800" b="1"/>
        </a:p>
      </dgm:t>
    </dgm:pt>
    <dgm:pt modelId="{0B117023-700A-4899-91C7-5363B02EEF9C}" type="sibTrans" cxnId="{AE43848B-2969-48C1-9DB8-4B4443B3B2E3}">
      <dgm:prSet/>
      <dgm:spPr/>
      <dgm:t>
        <a:bodyPr/>
        <a:lstStyle/>
        <a:p>
          <a:endParaRPr lang="es-PE" sz="1800" b="1"/>
        </a:p>
      </dgm:t>
    </dgm:pt>
    <dgm:pt modelId="{C13F1A35-2631-415D-989E-A598F66DA068}">
      <dgm:prSet phldrT="[Texto]" custT="1"/>
      <dgm:spPr/>
      <dgm:t>
        <a:bodyPr/>
        <a:lstStyle/>
        <a:p>
          <a:r>
            <a:rPr lang="es-PE" sz="1800" b="1" dirty="0" err="1" smtClean="0"/>
            <a:t>Reponse</a:t>
          </a:r>
          <a:endParaRPr lang="es-PE" sz="1800" b="1" dirty="0"/>
        </a:p>
      </dgm:t>
    </dgm:pt>
    <dgm:pt modelId="{33CE0EF9-8136-47B5-B395-0A5BFDB363D9}" type="parTrans" cxnId="{A7D37910-D2CA-45FF-A18C-19AAAAFAA561}">
      <dgm:prSet/>
      <dgm:spPr/>
      <dgm:t>
        <a:bodyPr/>
        <a:lstStyle/>
        <a:p>
          <a:endParaRPr lang="es-PE" sz="1800" b="1"/>
        </a:p>
      </dgm:t>
    </dgm:pt>
    <dgm:pt modelId="{457C08C8-DDBD-408E-97DD-A1D08A5AD3DE}" type="sibTrans" cxnId="{A7D37910-D2CA-45FF-A18C-19AAAAFAA561}">
      <dgm:prSet/>
      <dgm:spPr/>
      <dgm:t>
        <a:bodyPr/>
        <a:lstStyle/>
        <a:p>
          <a:endParaRPr lang="es-PE" sz="1800" b="1"/>
        </a:p>
      </dgm:t>
    </dgm:pt>
    <dgm:pt modelId="{7BFE2A85-B480-4C6B-981D-46B339DA5872}" type="pres">
      <dgm:prSet presAssocID="{E5ABBA63-6C04-418C-89A8-9287861F9D38}" presName="diagram" presStyleCnt="0">
        <dgm:presLayoutVars>
          <dgm:dir/>
          <dgm:resizeHandles/>
        </dgm:presLayoutVars>
      </dgm:prSet>
      <dgm:spPr/>
      <dgm:t>
        <a:bodyPr/>
        <a:lstStyle/>
        <a:p>
          <a:endParaRPr lang="es-PE"/>
        </a:p>
      </dgm:t>
    </dgm:pt>
    <dgm:pt modelId="{971010A6-E17B-4B8B-BA4E-355C080A05A4}" type="pres">
      <dgm:prSet presAssocID="{E29C61F5-3BB1-4BCB-9644-ED9DAB958369}" presName="firstNode" presStyleLbl="node1" presStyleIdx="0" presStyleCnt="10" custScaleY="67424">
        <dgm:presLayoutVars>
          <dgm:bulletEnabled val="1"/>
        </dgm:presLayoutVars>
      </dgm:prSet>
      <dgm:spPr/>
      <dgm:t>
        <a:bodyPr/>
        <a:lstStyle/>
        <a:p>
          <a:endParaRPr lang="es-PE"/>
        </a:p>
      </dgm:t>
    </dgm:pt>
    <dgm:pt modelId="{1E4E9F7C-A302-42A8-88FC-6229FFC90CA2}" type="pres">
      <dgm:prSet presAssocID="{F5744309-EC68-4687-BE12-DDAFF93502C4}" presName="sibTrans" presStyleLbl="sibTrans2D1" presStyleIdx="0" presStyleCnt="9"/>
      <dgm:spPr/>
      <dgm:t>
        <a:bodyPr/>
        <a:lstStyle/>
        <a:p>
          <a:endParaRPr lang="es-PE"/>
        </a:p>
      </dgm:t>
    </dgm:pt>
    <dgm:pt modelId="{3E552E3C-A76D-4F98-88E1-97FA37F9227C}" type="pres">
      <dgm:prSet presAssocID="{06AA0E96-9BB2-4D73-AC30-22DB7DC1B1E0}" presName="middleNode" presStyleCnt="0"/>
      <dgm:spPr/>
    </dgm:pt>
    <dgm:pt modelId="{88C5F926-D447-4E69-AB1D-E3261CD91051}" type="pres">
      <dgm:prSet presAssocID="{06AA0E96-9BB2-4D73-AC30-22DB7DC1B1E0}" presName="padding" presStyleLbl="node1" presStyleIdx="0" presStyleCnt="10"/>
      <dgm:spPr/>
    </dgm:pt>
    <dgm:pt modelId="{EB94E0D5-7EF2-4D93-BC73-94566C92666F}" type="pres">
      <dgm:prSet presAssocID="{06AA0E96-9BB2-4D73-AC30-22DB7DC1B1E0}" presName="shape" presStyleLbl="node1" presStyleIdx="1" presStyleCnt="10" custScaleX="131218">
        <dgm:presLayoutVars>
          <dgm:bulletEnabled val="1"/>
        </dgm:presLayoutVars>
      </dgm:prSet>
      <dgm:spPr/>
      <dgm:t>
        <a:bodyPr/>
        <a:lstStyle/>
        <a:p>
          <a:endParaRPr lang="es-PE"/>
        </a:p>
      </dgm:t>
    </dgm:pt>
    <dgm:pt modelId="{939257D3-5E90-452A-8965-F2BE975B04AA}" type="pres">
      <dgm:prSet presAssocID="{3335A60A-06EF-4214-9615-932340A0FB84}" presName="sibTrans" presStyleLbl="sibTrans2D1" presStyleIdx="1" presStyleCnt="9"/>
      <dgm:spPr/>
      <dgm:t>
        <a:bodyPr/>
        <a:lstStyle/>
        <a:p>
          <a:endParaRPr lang="es-PE"/>
        </a:p>
      </dgm:t>
    </dgm:pt>
    <dgm:pt modelId="{7F7E58BD-E961-4F07-8ED8-7471EF26DBE9}" type="pres">
      <dgm:prSet presAssocID="{55731FE3-CCCC-4F70-A971-2CBB1CF76590}" presName="middleNode" presStyleCnt="0"/>
      <dgm:spPr/>
    </dgm:pt>
    <dgm:pt modelId="{1C057C04-AF45-4974-8B9B-A4271054A6C2}" type="pres">
      <dgm:prSet presAssocID="{55731FE3-CCCC-4F70-A971-2CBB1CF76590}" presName="padding" presStyleLbl="node1" presStyleIdx="1" presStyleCnt="10"/>
      <dgm:spPr/>
    </dgm:pt>
    <dgm:pt modelId="{D81614D6-777E-46D9-BDAC-F1A8CFDCA688}" type="pres">
      <dgm:prSet presAssocID="{55731FE3-CCCC-4F70-A971-2CBB1CF76590}" presName="shape" presStyleLbl="node1" presStyleIdx="2" presStyleCnt="10">
        <dgm:presLayoutVars>
          <dgm:bulletEnabled val="1"/>
        </dgm:presLayoutVars>
      </dgm:prSet>
      <dgm:spPr/>
      <dgm:t>
        <a:bodyPr/>
        <a:lstStyle/>
        <a:p>
          <a:endParaRPr lang="es-PE"/>
        </a:p>
      </dgm:t>
    </dgm:pt>
    <dgm:pt modelId="{D01E7B01-49F5-4633-874E-7A3E19B58D5E}" type="pres">
      <dgm:prSet presAssocID="{20859BF0-A326-4858-B12A-D1CF48698EC7}" presName="sibTrans" presStyleLbl="sibTrans2D1" presStyleIdx="2" presStyleCnt="9"/>
      <dgm:spPr/>
      <dgm:t>
        <a:bodyPr/>
        <a:lstStyle/>
        <a:p>
          <a:endParaRPr lang="es-PE"/>
        </a:p>
      </dgm:t>
    </dgm:pt>
    <dgm:pt modelId="{0B57652D-39AE-40A4-A25E-0CEB658D87B0}" type="pres">
      <dgm:prSet presAssocID="{D6962B72-EFF5-4E0D-8C35-78236F6D80A3}" presName="middleNode" presStyleCnt="0"/>
      <dgm:spPr/>
    </dgm:pt>
    <dgm:pt modelId="{7A87137B-F556-4D5E-91A9-9BBCAA86D72E}" type="pres">
      <dgm:prSet presAssocID="{D6962B72-EFF5-4E0D-8C35-78236F6D80A3}" presName="padding" presStyleLbl="node1" presStyleIdx="2" presStyleCnt="10"/>
      <dgm:spPr/>
    </dgm:pt>
    <dgm:pt modelId="{55507523-75B9-444C-BEA1-FA67C2002E30}" type="pres">
      <dgm:prSet presAssocID="{D6962B72-EFF5-4E0D-8C35-78236F6D80A3}" presName="shape" presStyleLbl="node1" presStyleIdx="3" presStyleCnt="10" custScaleX="159016">
        <dgm:presLayoutVars>
          <dgm:bulletEnabled val="1"/>
        </dgm:presLayoutVars>
      </dgm:prSet>
      <dgm:spPr/>
      <dgm:t>
        <a:bodyPr/>
        <a:lstStyle/>
        <a:p>
          <a:endParaRPr lang="es-PE"/>
        </a:p>
      </dgm:t>
    </dgm:pt>
    <dgm:pt modelId="{1CD3E256-0D20-4474-9816-7EAF4349BC4E}" type="pres">
      <dgm:prSet presAssocID="{BCDBDE07-8244-4C3C-AC64-5118C9101ED7}" presName="sibTrans" presStyleLbl="sibTrans2D1" presStyleIdx="3" presStyleCnt="9"/>
      <dgm:spPr/>
      <dgm:t>
        <a:bodyPr/>
        <a:lstStyle/>
        <a:p>
          <a:endParaRPr lang="es-PE"/>
        </a:p>
      </dgm:t>
    </dgm:pt>
    <dgm:pt modelId="{B68477C9-5D19-4981-AD14-16AE1B0DB4EA}" type="pres">
      <dgm:prSet presAssocID="{3382B988-5D50-44C5-8BE9-4B4A641C1735}" presName="middleNode" presStyleCnt="0"/>
      <dgm:spPr/>
    </dgm:pt>
    <dgm:pt modelId="{9E3EF462-6F13-4833-91F2-1E6BB3E6D872}" type="pres">
      <dgm:prSet presAssocID="{3382B988-5D50-44C5-8BE9-4B4A641C1735}" presName="padding" presStyleLbl="node1" presStyleIdx="3" presStyleCnt="10"/>
      <dgm:spPr/>
    </dgm:pt>
    <dgm:pt modelId="{85B04C09-9B95-41FD-9699-DB2964ADC6D9}" type="pres">
      <dgm:prSet presAssocID="{3382B988-5D50-44C5-8BE9-4B4A641C1735}" presName="shape" presStyleLbl="node1" presStyleIdx="4" presStyleCnt="10" custScaleX="159015" custLinFactNeighborX="1623" custLinFactNeighborY="6247">
        <dgm:presLayoutVars>
          <dgm:bulletEnabled val="1"/>
        </dgm:presLayoutVars>
      </dgm:prSet>
      <dgm:spPr/>
      <dgm:t>
        <a:bodyPr/>
        <a:lstStyle/>
        <a:p>
          <a:endParaRPr lang="es-PE"/>
        </a:p>
      </dgm:t>
    </dgm:pt>
    <dgm:pt modelId="{E3F9914D-F5C8-4140-B298-1C4D05B7B84A}" type="pres">
      <dgm:prSet presAssocID="{AA042C9C-F4DE-415E-88D6-BE34584AD2CE}" presName="sibTrans" presStyleLbl="sibTrans2D1" presStyleIdx="4" presStyleCnt="9"/>
      <dgm:spPr/>
      <dgm:t>
        <a:bodyPr/>
        <a:lstStyle/>
        <a:p>
          <a:endParaRPr lang="es-PE"/>
        </a:p>
      </dgm:t>
    </dgm:pt>
    <dgm:pt modelId="{945BD3CC-19DA-44EE-B5D8-AAE6DB25CBFA}" type="pres">
      <dgm:prSet presAssocID="{A126CE66-8636-4C9B-BA28-214B23B57601}" presName="middleNode" presStyleCnt="0"/>
      <dgm:spPr/>
    </dgm:pt>
    <dgm:pt modelId="{83891217-4829-4F79-98C7-132C2F1898ED}" type="pres">
      <dgm:prSet presAssocID="{A126CE66-8636-4C9B-BA28-214B23B57601}" presName="padding" presStyleLbl="node1" presStyleIdx="4" presStyleCnt="10"/>
      <dgm:spPr/>
    </dgm:pt>
    <dgm:pt modelId="{32C7056E-7CD1-4A21-82C3-4458D67333D4}" type="pres">
      <dgm:prSet presAssocID="{A126CE66-8636-4C9B-BA28-214B23B57601}" presName="shape" presStyleLbl="node1" presStyleIdx="5" presStyleCnt="10" custScaleX="164087" custLinFactNeighborX="2211" custLinFactNeighborY="6247">
        <dgm:presLayoutVars>
          <dgm:bulletEnabled val="1"/>
        </dgm:presLayoutVars>
      </dgm:prSet>
      <dgm:spPr/>
      <dgm:t>
        <a:bodyPr/>
        <a:lstStyle/>
        <a:p>
          <a:endParaRPr lang="es-PE"/>
        </a:p>
      </dgm:t>
    </dgm:pt>
    <dgm:pt modelId="{51314678-A2D7-472A-B3BD-DB960BFC4FDC}" type="pres">
      <dgm:prSet presAssocID="{E3061B22-0E30-4D2F-A78F-B1D360836FA9}" presName="sibTrans" presStyleLbl="sibTrans2D1" presStyleIdx="5" presStyleCnt="9"/>
      <dgm:spPr/>
      <dgm:t>
        <a:bodyPr/>
        <a:lstStyle/>
        <a:p>
          <a:endParaRPr lang="es-PE"/>
        </a:p>
      </dgm:t>
    </dgm:pt>
    <dgm:pt modelId="{82AB7765-C58E-4BDE-8E04-E6E568E12DCD}" type="pres">
      <dgm:prSet presAssocID="{9BE9656C-E4B7-4D84-9E6F-77ACDCF380EB}" presName="middleNode" presStyleCnt="0"/>
      <dgm:spPr/>
    </dgm:pt>
    <dgm:pt modelId="{9B645987-D71E-4E49-BC75-91490CC3EA27}" type="pres">
      <dgm:prSet presAssocID="{9BE9656C-E4B7-4D84-9E6F-77ACDCF380EB}" presName="padding" presStyleLbl="node1" presStyleIdx="5" presStyleCnt="10"/>
      <dgm:spPr/>
    </dgm:pt>
    <dgm:pt modelId="{42D85CAD-7909-45AE-8CD4-039503F062FF}" type="pres">
      <dgm:prSet presAssocID="{9BE9656C-E4B7-4D84-9E6F-77ACDCF380EB}" presName="shape" presStyleLbl="node1" presStyleIdx="6" presStyleCnt="10" custScaleX="162969" custLinFactNeighborX="1652" custLinFactNeighborY="-681">
        <dgm:presLayoutVars>
          <dgm:bulletEnabled val="1"/>
        </dgm:presLayoutVars>
      </dgm:prSet>
      <dgm:spPr/>
      <dgm:t>
        <a:bodyPr/>
        <a:lstStyle/>
        <a:p>
          <a:endParaRPr lang="es-PE"/>
        </a:p>
      </dgm:t>
    </dgm:pt>
    <dgm:pt modelId="{78F68452-9C43-4A79-9453-443B628B7AFD}" type="pres">
      <dgm:prSet presAssocID="{68E4DCDB-8046-481A-A84A-159F895C231B}" presName="sibTrans" presStyleLbl="sibTrans2D1" presStyleIdx="6" presStyleCnt="9"/>
      <dgm:spPr/>
      <dgm:t>
        <a:bodyPr/>
        <a:lstStyle/>
        <a:p>
          <a:endParaRPr lang="es-PE"/>
        </a:p>
      </dgm:t>
    </dgm:pt>
    <dgm:pt modelId="{BD97692B-C6AA-46C3-AC02-E01C5D040FDB}" type="pres">
      <dgm:prSet presAssocID="{F8DDE203-6EDE-452D-9CCF-DC907F92320A}" presName="middleNode" presStyleCnt="0"/>
      <dgm:spPr/>
    </dgm:pt>
    <dgm:pt modelId="{C08BAA79-B976-427C-B6F6-D7437BCB94E0}" type="pres">
      <dgm:prSet presAssocID="{F8DDE203-6EDE-452D-9CCF-DC907F92320A}" presName="padding" presStyleLbl="node1" presStyleIdx="6" presStyleCnt="10"/>
      <dgm:spPr/>
    </dgm:pt>
    <dgm:pt modelId="{CBFC0BE8-00A6-4D4C-8FA3-7AB464ECB61A}" type="pres">
      <dgm:prSet presAssocID="{F8DDE203-6EDE-452D-9CCF-DC907F92320A}" presName="shape" presStyleLbl="node1" presStyleIdx="7" presStyleCnt="10" custScaleX="161687" custLinFactNeighborX="9477" custLinFactNeighborY="-2439">
        <dgm:presLayoutVars>
          <dgm:bulletEnabled val="1"/>
        </dgm:presLayoutVars>
      </dgm:prSet>
      <dgm:spPr/>
      <dgm:t>
        <a:bodyPr/>
        <a:lstStyle/>
        <a:p>
          <a:endParaRPr lang="es-PE"/>
        </a:p>
      </dgm:t>
    </dgm:pt>
    <dgm:pt modelId="{61725452-B652-4DA5-AE6C-6A22A95ED9E0}" type="pres">
      <dgm:prSet presAssocID="{9CC427CF-651F-4B5B-9C92-EE64D863B8F2}" presName="sibTrans" presStyleLbl="sibTrans2D1" presStyleIdx="7" presStyleCnt="9"/>
      <dgm:spPr/>
      <dgm:t>
        <a:bodyPr/>
        <a:lstStyle/>
        <a:p>
          <a:endParaRPr lang="es-PE"/>
        </a:p>
      </dgm:t>
    </dgm:pt>
    <dgm:pt modelId="{6AA22AC6-FB56-4EBE-B6EF-DD36007A5A48}" type="pres">
      <dgm:prSet presAssocID="{687546CF-A6EB-45CB-AA89-AFD0CD6E59CF}" presName="middleNode" presStyleCnt="0"/>
      <dgm:spPr/>
    </dgm:pt>
    <dgm:pt modelId="{A31FC53B-2114-4F63-A2BE-BDB1C510CA66}" type="pres">
      <dgm:prSet presAssocID="{687546CF-A6EB-45CB-AA89-AFD0CD6E59CF}" presName="padding" presStyleLbl="node1" presStyleIdx="7" presStyleCnt="10"/>
      <dgm:spPr/>
    </dgm:pt>
    <dgm:pt modelId="{3EDE6FA6-96BA-4C5E-845C-7C3162863D73}" type="pres">
      <dgm:prSet presAssocID="{687546CF-A6EB-45CB-AA89-AFD0CD6E59CF}" presName="shape" presStyleLbl="node1" presStyleIdx="8" presStyleCnt="10" custLinFactNeighborX="-1841" custLinFactNeighborY="-1572">
        <dgm:presLayoutVars>
          <dgm:bulletEnabled val="1"/>
        </dgm:presLayoutVars>
      </dgm:prSet>
      <dgm:spPr/>
      <dgm:t>
        <a:bodyPr/>
        <a:lstStyle/>
        <a:p>
          <a:endParaRPr lang="es-PE"/>
        </a:p>
      </dgm:t>
    </dgm:pt>
    <dgm:pt modelId="{588E74CF-E864-4EED-AEA7-3A3069B58422}" type="pres">
      <dgm:prSet presAssocID="{0B117023-700A-4899-91C7-5363B02EEF9C}" presName="sibTrans" presStyleLbl="sibTrans2D1" presStyleIdx="8" presStyleCnt="9"/>
      <dgm:spPr/>
      <dgm:t>
        <a:bodyPr/>
        <a:lstStyle/>
        <a:p>
          <a:endParaRPr lang="es-PE"/>
        </a:p>
      </dgm:t>
    </dgm:pt>
    <dgm:pt modelId="{E3D0795E-8933-4E0A-AA88-907A6FF68C4D}" type="pres">
      <dgm:prSet presAssocID="{C13F1A35-2631-415D-989E-A598F66DA068}" presName="lastNode" presStyleLbl="node1" presStyleIdx="9" presStyleCnt="10" custScaleY="56432" custLinFactY="-100000" custLinFactNeighborX="-142" custLinFactNeighborY="-170004">
        <dgm:presLayoutVars>
          <dgm:bulletEnabled val="1"/>
        </dgm:presLayoutVars>
      </dgm:prSet>
      <dgm:spPr/>
      <dgm:t>
        <a:bodyPr/>
        <a:lstStyle/>
        <a:p>
          <a:endParaRPr lang="es-PE"/>
        </a:p>
      </dgm:t>
    </dgm:pt>
  </dgm:ptLst>
  <dgm:cxnLst>
    <dgm:cxn modelId="{D40F2EA5-14E0-4A28-9AB0-5EA2942A67D7}" type="presOf" srcId="{D6962B72-EFF5-4E0D-8C35-78236F6D80A3}" destId="{55507523-75B9-444C-BEA1-FA67C2002E30}" srcOrd="0" destOrd="0" presId="urn:microsoft.com/office/officeart/2005/8/layout/bProcess2"/>
    <dgm:cxn modelId="{CB1D622C-B1E8-4B79-A71F-5E23C3021A7C}" type="presOf" srcId="{0B117023-700A-4899-91C7-5363B02EEF9C}" destId="{588E74CF-E864-4EED-AEA7-3A3069B58422}" srcOrd="0" destOrd="0" presId="urn:microsoft.com/office/officeart/2005/8/layout/bProcess2"/>
    <dgm:cxn modelId="{7D88D05B-5539-4E98-B5FC-349E3015B6BB}" type="presOf" srcId="{E29C61F5-3BB1-4BCB-9644-ED9DAB958369}" destId="{971010A6-E17B-4B8B-BA4E-355C080A05A4}" srcOrd="0" destOrd="0" presId="urn:microsoft.com/office/officeart/2005/8/layout/bProcess2"/>
    <dgm:cxn modelId="{5C25B463-5B53-4649-BFD1-145F2ED8C241}" type="presOf" srcId="{E3061B22-0E30-4D2F-A78F-B1D360836FA9}" destId="{51314678-A2D7-472A-B3BD-DB960BFC4FDC}" srcOrd="0" destOrd="0" presId="urn:microsoft.com/office/officeart/2005/8/layout/bProcess2"/>
    <dgm:cxn modelId="{0229E9BC-14A2-474D-9F55-46259DCA57DF}" type="presOf" srcId="{E5ABBA63-6C04-418C-89A8-9287861F9D38}" destId="{7BFE2A85-B480-4C6B-981D-46B339DA5872}" srcOrd="0" destOrd="0" presId="urn:microsoft.com/office/officeart/2005/8/layout/bProcess2"/>
    <dgm:cxn modelId="{614808D9-D77E-446D-8B92-1B7B3E0AEA77}" type="presOf" srcId="{9CC427CF-651F-4B5B-9C92-EE64D863B8F2}" destId="{61725452-B652-4DA5-AE6C-6A22A95ED9E0}" srcOrd="0" destOrd="0" presId="urn:microsoft.com/office/officeart/2005/8/layout/bProcess2"/>
    <dgm:cxn modelId="{D0F4450D-5D05-4E72-9BC7-D9C6A42F07FC}" type="presOf" srcId="{55731FE3-CCCC-4F70-A971-2CBB1CF76590}" destId="{D81614D6-777E-46D9-BDAC-F1A8CFDCA688}" srcOrd="0" destOrd="0" presId="urn:microsoft.com/office/officeart/2005/8/layout/bProcess2"/>
    <dgm:cxn modelId="{1B7EE789-1302-49D6-8C1D-07FC7CC220B4}" type="presOf" srcId="{AA042C9C-F4DE-415E-88D6-BE34584AD2CE}" destId="{E3F9914D-F5C8-4140-B298-1C4D05B7B84A}" srcOrd="0" destOrd="0" presId="urn:microsoft.com/office/officeart/2005/8/layout/bProcess2"/>
    <dgm:cxn modelId="{E31E28A3-D315-4AF6-BB90-2E7D330B7366}" type="presOf" srcId="{F5744309-EC68-4687-BE12-DDAFF93502C4}" destId="{1E4E9F7C-A302-42A8-88FC-6229FFC90CA2}" srcOrd="0" destOrd="0" presId="urn:microsoft.com/office/officeart/2005/8/layout/bProcess2"/>
    <dgm:cxn modelId="{F53CB236-415E-4EB1-A38C-D59A21DAD8C2}" type="presOf" srcId="{687546CF-A6EB-45CB-AA89-AFD0CD6E59CF}" destId="{3EDE6FA6-96BA-4C5E-845C-7C3162863D73}" srcOrd="0" destOrd="0" presId="urn:microsoft.com/office/officeart/2005/8/layout/bProcess2"/>
    <dgm:cxn modelId="{60EAC8C8-13DB-4246-B83F-AC493F9C4C79}" srcId="{E5ABBA63-6C04-418C-89A8-9287861F9D38}" destId="{55731FE3-CCCC-4F70-A971-2CBB1CF76590}" srcOrd="2" destOrd="0" parTransId="{1C8C3E56-1272-4458-84BA-AAB1AFBF91E9}" sibTransId="{20859BF0-A326-4858-B12A-D1CF48698EC7}"/>
    <dgm:cxn modelId="{06ED950A-F293-492E-9CB8-5977AA1DE486}" srcId="{E5ABBA63-6C04-418C-89A8-9287861F9D38}" destId="{E29C61F5-3BB1-4BCB-9644-ED9DAB958369}" srcOrd="0" destOrd="0" parTransId="{2F5179E8-E41E-42AA-B486-48027E62F46B}" sibTransId="{F5744309-EC68-4687-BE12-DDAFF93502C4}"/>
    <dgm:cxn modelId="{98A2A20F-05BF-4BB1-9CFB-91A554A4A0DF}" type="presOf" srcId="{C13F1A35-2631-415D-989E-A598F66DA068}" destId="{E3D0795E-8933-4E0A-AA88-907A6FF68C4D}" srcOrd="0" destOrd="0" presId="urn:microsoft.com/office/officeart/2005/8/layout/bProcess2"/>
    <dgm:cxn modelId="{C9963D43-C307-4E3A-9C70-75526BBD158F}" type="presOf" srcId="{20859BF0-A326-4858-B12A-D1CF48698EC7}" destId="{D01E7B01-49F5-4633-874E-7A3E19B58D5E}" srcOrd="0" destOrd="0" presId="urn:microsoft.com/office/officeart/2005/8/layout/bProcess2"/>
    <dgm:cxn modelId="{D93CC9CD-BEF2-44B1-B28F-9A8DD3CCBF95}" type="presOf" srcId="{68E4DCDB-8046-481A-A84A-159F895C231B}" destId="{78F68452-9C43-4A79-9453-443B628B7AFD}" srcOrd="0" destOrd="0" presId="urn:microsoft.com/office/officeart/2005/8/layout/bProcess2"/>
    <dgm:cxn modelId="{03022CA4-E3E2-43F7-BCE5-30885AD684D2}" srcId="{E5ABBA63-6C04-418C-89A8-9287861F9D38}" destId="{9BE9656C-E4B7-4D84-9E6F-77ACDCF380EB}" srcOrd="6" destOrd="0" parTransId="{1BA6D908-929D-45D5-AADD-E8884DF27B52}" sibTransId="{68E4DCDB-8046-481A-A84A-159F895C231B}"/>
    <dgm:cxn modelId="{C1AAF631-3B29-4997-9729-E2202B55E08C}" type="presOf" srcId="{3382B988-5D50-44C5-8BE9-4B4A641C1735}" destId="{85B04C09-9B95-41FD-9699-DB2964ADC6D9}" srcOrd="0" destOrd="0" presId="urn:microsoft.com/office/officeart/2005/8/layout/bProcess2"/>
    <dgm:cxn modelId="{C4265A5E-6105-4B0C-9064-152FB9AE302F}" srcId="{E5ABBA63-6C04-418C-89A8-9287861F9D38}" destId="{D6962B72-EFF5-4E0D-8C35-78236F6D80A3}" srcOrd="3" destOrd="0" parTransId="{B3F28149-B4EE-49C1-B0C1-5214ED51F113}" sibTransId="{BCDBDE07-8244-4C3C-AC64-5118C9101ED7}"/>
    <dgm:cxn modelId="{5DBEAD7E-8184-4BEF-8E01-9911C5388B39}" srcId="{E5ABBA63-6C04-418C-89A8-9287861F9D38}" destId="{A126CE66-8636-4C9B-BA28-214B23B57601}" srcOrd="5" destOrd="0" parTransId="{0833FB6F-F5FA-4E5F-94C5-55B0C1C5C254}" sibTransId="{E3061B22-0E30-4D2F-A78F-B1D360836FA9}"/>
    <dgm:cxn modelId="{2A1839C2-BC2C-4361-B19F-56027E253CB0}" type="presOf" srcId="{A126CE66-8636-4C9B-BA28-214B23B57601}" destId="{32C7056E-7CD1-4A21-82C3-4458D67333D4}" srcOrd="0" destOrd="0" presId="urn:microsoft.com/office/officeart/2005/8/layout/bProcess2"/>
    <dgm:cxn modelId="{1D168B3B-9DC5-4BD0-A1CC-E58C274A8D0A}" type="presOf" srcId="{3335A60A-06EF-4214-9615-932340A0FB84}" destId="{939257D3-5E90-452A-8965-F2BE975B04AA}" srcOrd="0" destOrd="0" presId="urn:microsoft.com/office/officeart/2005/8/layout/bProcess2"/>
    <dgm:cxn modelId="{5BF40858-E7EB-4574-9DE2-2726D34674FC}" type="presOf" srcId="{BCDBDE07-8244-4C3C-AC64-5118C9101ED7}" destId="{1CD3E256-0D20-4474-9816-7EAF4349BC4E}" srcOrd="0" destOrd="0" presId="urn:microsoft.com/office/officeart/2005/8/layout/bProcess2"/>
    <dgm:cxn modelId="{50AB7B77-B567-4EFF-B83D-97836352812B}" srcId="{E5ABBA63-6C04-418C-89A8-9287861F9D38}" destId="{06AA0E96-9BB2-4D73-AC30-22DB7DC1B1E0}" srcOrd="1" destOrd="0" parTransId="{D5B07A52-E53F-4305-A949-4A97DED57D5F}" sibTransId="{3335A60A-06EF-4214-9615-932340A0FB84}"/>
    <dgm:cxn modelId="{87B11C03-88DB-403E-900A-E5525BB590C6}" type="presOf" srcId="{9BE9656C-E4B7-4D84-9E6F-77ACDCF380EB}" destId="{42D85CAD-7909-45AE-8CD4-039503F062FF}" srcOrd="0" destOrd="0" presId="urn:microsoft.com/office/officeart/2005/8/layout/bProcess2"/>
    <dgm:cxn modelId="{D4FE4A92-8785-4B01-93A0-E299D8777B42}" srcId="{E5ABBA63-6C04-418C-89A8-9287861F9D38}" destId="{3382B988-5D50-44C5-8BE9-4B4A641C1735}" srcOrd="4" destOrd="0" parTransId="{7A4385AB-E0E9-44A2-8EEB-523BBA154E0A}" sibTransId="{AA042C9C-F4DE-415E-88D6-BE34584AD2CE}"/>
    <dgm:cxn modelId="{EAB932FC-52B0-46DE-B300-31DFDF5330C6}" srcId="{E5ABBA63-6C04-418C-89A8-9287861F9D38}" destId="{F8DDE203-6EDE-452D-9CCF-DC907F92320A}" srcOrd="7" destOrd="0" parTransId="{3A5FE66D-3C6A-4333-9AB8-A9486FC9C523}" sibTransId="{9CC427CF-651F-4B5B-9C92-EE64D863B8F2}"/>
    <dgm:cxn modelId="{A7D37910-D2CA-45FF-A18C-19AAAAFAA561}" srcId="{E5ABBA63-6C04-418C-89A8-9287861F9D38}" destId="{C13F1A35-2631-415D-989E-A598F66DA068}" srcOrd="9" destOrd="0" parTransId="{33CE0EF9-8136-47B5-B395-0A5BFDB363D9}" sibTransId="{457C08C8-DDBD-408E-97DD-A1D08A5AD3DE}"/>
    <dgm:cxn modelId="{AE43848B-2969-48C1-9DB8-4B4443B3B2E3}" srcId="{E5ABBA63-6C04-418C-89A8-9287861F9D38}" destId="{687546CF-A6EB-45CB-AA89-AFD0CD6E59CF}" srcOrd="8" destOrd="0" parTransId="{B3E1E6F3-45D7-4695-8500-8B226C2143D2}" sibTransId="{0B117023-700A-4899-91C7-5363B02EEF9C}"/>
    <dgm:cxn modelId="{D8A8FD98-2504-4CCB-AF8E-02AC5367A540}" type="presOf" srcId="{F8DDE203-6EDE-452D-9CCF-DC907F92320A}" destId="{CBFC0BE8-00A6-4D4C-8FA3-7AB464ECB61A}" srcOrd="0" destOrd="0" presId="urn:microsoft.com/office/officeart/2005/8/layout/bProcess2"/>
    <dgm:cxn modelId="{EE652DD3-F26C-442D-8077-0C05A9566080}" type="presOf" srcId="{06AA0E96-9BB2-4D73-AC30-22DB7DC1B1E0}" destId="{EB94E0D5-7EF2-4D93-BC73-94566C92666F}" srcOrd="0" destOrd="0" presId="urn:microsoft.com/office/officeart/2005/8/layout/bProcess2"/>
    <dgm:cxn modelId="{AA720066-0615-4638-9DB7-5E7B59D40CDE}" type="presParOf" srcId="{7BFE2A85-B480-4C6B-981D-46B339DA5872}" destId="{971010A6-E17B-4B8B-BA4E-355C080A05A4}" srcOrd="0" destOrd="0" presId="urn:microsoft.com/office/officeart/2005/8/layout/bProcess2"/>
    <dgm:cxn modelId="{97A9100B-00CB-4A46-8557-DD112649C3D6}" type="presParOf" srcId="{7BFE2A85-B480-4C6B-981D-46B339DA5872}" destId="{1E4E9F7C-A302-42A8-88FC-6229FFC90CA2}" srcOrd="1" destOrd="0" presId="urn:microsoft.com/office/officeart/2005/8/layout/bProcess2"/>
    <dgm:cxn modelId="{7B79481D-EC83-457B-9440-B1DE081252CD}" type="presParOf" srcId="{7BFE2A85-B480-4C6B-981D-46B339DA5872}" destId="{3E552E3C-A76D-4F98-88E1-97FA37F9227C}" srcOrd="2" destOrd="0" presId="urn:microsoft.com/office/officeart/2005/8/layout/bProcess2"/>
    <dgm:cxn modelId="{22EE923E-B6F2-4401-B4F8-38AF419C17B7}" type="presParOf" srcId="{3E552E3C-A76D-4F98-88E1-97FA37F9227C}" destId="{88C5F926-D447-4E69-AB1D-E3261CD91051}" srcOrd="0" destOrd="0" presId="urn:microsoft.com/office/officeart/2005/8/layout/bProcess2"/>
    <dgm:cxn modelId="{8174F1DE-96DC-4CB1-BFE7-F114AC0039AB}" type="presParOf" srcId="{3E552E3C-A76D-4F98-88E1-97FA37F9227C}" destId="{EB94E0D5-7EF2-4D93-BC73-94566C92666F}" srcOrd="1" destOrd="0" presId="urn:microsoft.com/office/officeart/2005/8/layout/bProcess2"/>
    <dgm:cxn modelId="{965B7022-F4AC-4ABD-8D0F-B88C319032A4}" type="presParOf" srcId="{7BFE2A85-B480-4C6B-981D-46B339DA5872}" destId="{939257D3-5E90-452A-8965-F2BE975B04AA}" srcOrd="3" destOrd="0" presId="urn:microsoft.com/office/officeart/2005/8/layout/bProcess2"/>
    <dgm:cxn modelId="{754EE44C-E2BB-4F43-A68C-8669D7AC0ECC}" type="presParOf" srcId="{7BFE2A85-B480-4C6B-981D-46B339DA5872}" destId="{7F7E58BD-E961-4F07-8ED8-7471EF26DBE9}" srcOrd="4" destOrd="0" presId="urn:microsoft.com/office/officeart/2005/8/layout/bProcess2"/>
    <dgm:cxn modelId="{17066986-DE47-46DC-8DA0-11DF75E70E12}" type="presParOf" srcId="{7F7E58BD-E961-4F07-8ED8-7471EF26DBE9}" destId="{1C057C04-AF45-4974-8B9B-A4271054A6C2}" srcOrd="0" destOrd="0" presId="urn:microsoft.com/office/officeart/2005/8/layout/bProcess2"/>
    <dgm:cxn modelId="{E16F4B3F-6528-49DE-900E-A42246E5F260}" type="presParOf" srcId="{7F7E58BD-E961-4F07-8ED8-7471EF26DBE9}" destId="{D81614D6-777E-46D9-BDAC-F1A8CFDCA688}" srcOrd="1" destOrd="0" presId="urn:microsoft.com/office/officeart/2005/8/layout/bProcess2"/>
    <dgm:cxn modelId="{C8C55E8F-C4A9-4EF5-8BBD-E5CDA9A0E0C5}" type="presParOf" srcId="{7BFE2A85-B480-4C6B-981D-46B339DA5872}" destId="{D01E7B01-49F5-4633-874E-7A3E19B58D5E}" srcOrd="5" destOrd="0" presId="urn:microsoft.com/office/officeart/2005/8/layout/bProcess2"/>
    <dgm:cxn modelId="{9E4E56DC-0F8F-4417-8BB0-22A1EBD02D9E}" type="presParOf" srcId="{7BFE2A85-B480-4C6B-981D-46B339DA5872}" destId="{0B57652D-39AE-40A4-A25E-0CEB658D87B0}" srcOrd="6" destOrd="0" presId="urn:microsoft.com/office/officeart/2005/8/layout/bProcess2"/>
    <dgm:cxn modelId="{4AF369E9-DA36-4BB3-A222-411FD2A55C93}" type="presParOf" srcId="{0B57652D-39AE-40A4-A25E-0CEB658D87B0}" destId="{7A87137B-F556-4D5E-91A9-9BBCAA86D72E}" srcOrd="0" destOrd="0" presId="urn:microsoft.com/office/officeart/2005/8/layout/bProcess2"/>
    <dgm:cxn modelId="{9FE1E4E2-625B-4760-AB11-B9EED8F87087}" type="presParOf" srcId="{0B57652D-39AE-40A4-A25E-0CEB658D87B0}" destId="{55507523-75B9-444C-BEA1-FA67C2002E30}" srcOrd="1" destOrd="0" presId="urn:microsoft.com/office/officeart/2005/8/layout/bProcess2"/>
    <dgm:cxn modelId="{B666F05D-227E-464E-8754-1352A4532586}" type="presParOf" srcId="{7BFE2A85-B480-4C6B-981D-46B339DA5872}" destId="{1CD3E256-0D20-4474-9816-7EAF4349BC4E}" srcOrd="7" destOrd="0" presId="urn:microsoft.com/office/officeart/2005/8/layout/bProcess2"/>
    <dgm:cxn modelId="{B26C50A1-6466-4540-86D7-717A7A4597EC}" type="presParOf" srcId="{7BFE2A85-B480-4C6B-981D-46B339DA5872}" destId="{B68477C9-5D19-4981-AD14-16AE1B0DB4EA}" srcOrd="8" destOrd="0" presId="urn:microsoft.com/office/officeart/2005/8/layout/bProcess2"/>
    <dgm:cxn modelId="{2F00C441-936D-485E-ADBA-B203C2D4A0C3}" type="presParOf" srcId="{B68477C9-5D19-4981-AD14-16AE1B0DB4EA}" destId="{9E3EF462-6F13-4833-91F2-1E6BB3E6D872}" srcOrd="0" destOrd="0" presId="urn:microsoft.com/office/officeart/2005/8/layout/bProcess2"/>
    <dgm:cxn modelId="{726B8A98-0D2E-4DE3-A49F-4D1B6AFC968B}" type="presParOf" srcId="{B68477C9-5D19-4981-AD14-16AE1B0DB4EA}" destId="{85B04C09-9B95-41FD-9699-DB2964ADC6D9}" srcOrd="1" destOrd="0" presId="urn:microsoft.com/office/officeart/2005/8/layout/bProcess2"/>
    <dgm:cxn modelId="{3E55A5F0-0F37-4C1D-B3A2-4270520ECAC7}" type="presParOf" srcId="{7BFE2A85-B480-4C6B-981D-46B339DA5872}" destId="{E3F9914D-F5C8-4140-B298-1C4D05B7B84A}" srcOrd="9" destOrd="0" presId="urn:microsoft.com/office/officeart/2005/8/layout/bProcess2"/>
    <dgm:cxn modelId="{9DB71753-8F4D-4612-BA9B-A059AB156497}" type="presParOf" srcId="{7BFE2A85-B480-4C6B-981D-46B339DA5872}" destId="{945BD3CC-19DA-44EE-B5D8-AAE6DB25CBFA}" srcOrd="10" destOrd="0" presId="urn:microsoft.com/office/officeart/2005/8/layout/bProcess2"/>
    <dgm:cxn modelId="{267A7393-B68B-4C92-8A85-4CF4D9A62593}" type="presParOf" srcId="{945BD3CC-19DA-44EE-B5D8-AAE6DB25CBFA}" destId="{83891217-4829-4F79-98C7-132C2F1898ED}" srcOrd="0" destOrd="0" presId="urn:microsoft.com/office/officeart/2005/8/layout/bProcess2"/>
    <dgm:cxn modelId="{F4C5D86F-48C6-4099-852A-B06A9BCF7435}" type="presParOf" srcId="{945BD3CC-19DA-44EE-B5D8-AAE6DB25CBFA}" destId="{32C7056E-7CD1-4A21-82C3-4458D67333D4}" srcOrd="1" destOrd="0" presId="urn:microsoft.com/office/officeart/2005/8/layout/bProcess2"/>
    <dgm:cxn modelId="{00B5D2A1-AE6C-4069-A748-C960ED2CF3C3}" type="presParOf" srcId="{7BFE2A85-B480-4C6B-981D-46B339DA5872}" destId="{51314678-A2D7-472A-B3BD-DB960BFC4FDC}" srcOrd="11" destOrd="0" presId="urn:microsoft.com/office/officeart/2005/8/layout/bProcess2"/>
    <dgm:cxn modelId="{7EBFD069-EBA3-42A0-86FD-55F0304DAE67}" type="presParOf" srcId="{7BFE2A85-B480-4C6B-981D-46B339DA5872}" destId="{82AB7765-C58E-4BDE-8E04-E6E568E12DCD}" srcOrd="12" destOrd="0" presId="urn:microsoft.com/office/officeart/2005/8/layout/bProcess2"/>
    <dgm:cxn modelId="{52A5BF9F-CB3D-4DE4-8C9E-8DA5EB7E126B}" type="presParOf" srcId="{82AB7765-C58E-4BDE-8E04-E6E568E12DCD}" destId="{9B645987-D71E-4E49-BC75-91490CC3EA27}" srcOrd="0" destOrd="0" presId="urn:microsoft.com/office/officeart/2005/8/layout/bProcess2"/>
    <dgm:cxn modelId="{6C87D10F-3890-4F30-92EE-CF985867C2C5}" type="presParOf" srcId="{82AB7765-C58E-4BDE-8E04-E6E568E12DCD}" destId="{42D85CAD-7909-45AE-8CD4-039503F062FF}" srcOrd="1" destOrd="0" presId="urn:microsoft.com/office/officeart/2005/8/layout/bProcess2"/>
    <dgm:cxn modelId="{07683DD3-9A97-4E47-A58C-80E702A2F6CE}" type="presParOf" srcId="{7BFE2A85-B480-4C6B-981D-46B339DA5872}" destId="{78F68452-9C43-4A79-9453-443B628B7AFD}" srcOrd="13" destOrd="0" presId="urn:microsoft.com/office/officeart/2005/8/layout/bProcess2"/>
    <dgm:cxn modelId="{3ED89C87-03B7-48B8-B228-A64CC3973778}" type="presParOf" srcId="{7BFE2A85-B480-4C6B-981D-46B339DA5872}" destId="{BD97692B-C6AA-46C3-AC02-E01C5D040FDB}" srcOrd="14" destOrd="0" presId="urn:microsoft.com/office/officeart/2005/8/layout/bProcess2"/>
    <dgm:cxn modelId="{948D61E4-2548-49B3-82F4-4B18DFD98078}" type="presParOf" srcId="{BD97692B-C6AA-46C3-AC02-E01C5D040FDB}" destId="{C08BAA79-B976-427C-B6F6-D7437BCB94E0}" srcOrd="0" destOrd="0" presId="urn:microsoft.com/office/officeart/2005/8/layout/bProcess2"/>
    <dgm:cxn modelId="{3B1E290F-16B1-4D72-956A-946051D8EE6C}" type="presParOf" srcId="{BD97692B-C6AA-46C3-AC02-E01C5D040FDB}" destId="{CBFC0BE8-00A6-4D4C-8FA3-7AB464ECB61A}" srcOrd="1" destOrd="0" presId="urn:microsoft.com/office/officeart/2005/8/layout/bProcess2"/>
    <dgm:cxn modelId="{951B79B9-2587-42A7-9E75-A943DDD29B2E}" type="presParOf" srcId="{7BFE2A85-B480-4C6B-981D-46B339DA5872}" destId="{61725452-B652-4DA5-AE6C-6A22A95ED9E0}" srcOrd="15" destOrd="0" presId="urn:microsoft.com/office/officeart/2005/8/layout/bProcess2"/>
    <dgm:cxn modelId="{456BDBC2-42C5-46BA-ABEC-EA361083CF80}" type="presParOf" srcId="{7BFE2A85-B480-4C6B-981D-46B339DA5872}" destId="{6AA22AC6-FB56-4EBE-B6EF-DD36007A5A48}" srcOrd="16" destOrd="0" presId="urn:microsoft.com/office/officeart/2005/8/layout/bProcess2"/>
    <dgm:cxn modelId="{B1A9753E-0EE5-474A-9E72-5F1010057B91}" type="presParOf" srcId="{6AA22AC6-FB56-4EBE-B6EF-DD36007A5A48}" destId="{A31FC53B-2114-4F63-A2BE-BDB1C510CA66}" srcOrd="0" destOrd="0" presId="urn:microsoft.com/office/officeart/2005/8/layout/bProcess2"/>
    <dgm:cxn modelId="{A18831C7-C028-4828-B1DD-C0DE0051BC7B}" type="presParOf" srcId="{6AA22AC6-FB56-4EBE-B6EF-DD36007A5A48}" destId="{3EDE6FA6-96BA-4C5E-845C-7C3162863D73}" srcOrd="1" destOrd="0" presId="urn:microsoft.com/office/officeart/2005/8/layout/bProcess2"/>
    <dgm:cxn modelId="{FB0B2666-1541-4CDF-8EA5-4F6FADA6EBA8}" type="presParOf" srcId="{7BFE2A85-B480-4C6B-981D-46B339DA5872}" destId="{588E74CF-E864-4EED-AEA7-3A3069B58422}" srcOrd="17" destOrd="0" presId="urn:microsoft.com/office/officeart/2005/8/layout/bProcess2"/>
    <dgm:cxn modelId="{4B982F27-7E5D-47BE-9810-BA711C39AC30}" type="presParOf" srcId="{7BFE2A85-B480-4C6B-981D-46B339DA5872}" destId="{E3D0795E-8933-4E0A-AA88-907A6FF68C4D}" srcOrd="18"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010A6-E17B-4B8B-BA4E-355C080A05A4}">
      <dsp:nvSpPr>
        <dsp:cNvPr id="0" name=""/>
        <dsp:cNvSpPr/>
      </dsp:nvSpPr>
      <dsp:spPr>
        <a:xfrm>
          <a:off x="2239" y="25880"/>
          <a:ext cx="1423825" cy="959999"/>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PE" sz="1800" b="1" kern="1200" dirty="0" err="1" smtClean="0"/>
            <a:t>Request</a:t>
          </a:r>
          <a:endParaRPr lang="es-PE" sz="1800" b="1" kern="1200" dirty="0"/>
        </a:p>
      </dsp:txBody>
      <dsp:txXfrm>
        <a:off x="210753" y="166469"/>
        <a:ext cx="1006797" cy="678821"/>
      </dsp:txXfrm>
    </dsp:sp>
    <dsp:sp modelId="{1E4E9F7C-A302-42A8-88FC-6229FFC90CA2}">
      <dsp:nvSpPr>
        <dsp:cNvPr id="0" name=""/>
        <dsp:cNvSpPr/>
      </dsp:nvSpPr>
      <dsp:spPr>
        <a:xfrm rot="10800000">
          <a:off x="464982" y="1177606"/>
          <a:ext cx="498338" cy="373068"/>
        </a:xfrm>
        <a:prstGeom prst="triangl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EB94E0D5-7EF2-4D93-BC73-94566C92666F}">
      <dsp:nvSpPr>
        <dsp:cNvPr id="0" name=""/>
        <dsp:cNvSpPr/>
      </dsp:nvSpPr>
      <dsp:spPr>
        <a:xfrm>
          <a:off x="91068" y="1721285"/>
          <a:ext cx="1246166" cy="949691"/>
        </a:xfrm>
        <a:prstGeom prst="ellipse">
          <a:avLst/>
        </a:prstGeom>
        <a:gradFill rotWithShape="0">
          <a:gsLst>
            <a:gs pos="0">
              <a:schemeClr val="accent2">
                <a:hueOff val="520169"/>
                <a:satOff val="-649"/>
                <a:lumOff val="153"/>
                <a:alphaOff val="0"/>
                <a:shade val="51000"/>
                <a:satMod val="130000"/>
              </a:schemeClr>
            </a:gs>
            <a:gs pos="80000">
              <a:schemeClr val="accent2">
                <a:hueOff val="520169"/>
                <a:satOff val="-649"/>
                <a:lumOff val="153"/>
                <a:alphaOff val="0"/>
                <a:shade val="93000"/>
                <a:satMod val="130000"/>
              </a:schemeClr>
            </a:gs>
            <a:gs pos="100000">
              <a:schemeClr val="accent2">
                <a:hueOff val="520169"/>
                <a:satOff val="-649"/>
                <a:lumOff val="15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PE" sz="1800" b="1" kern="1200" dirty="0" smtClean="0"/>
            <a:t>HTTP </a:t>
          </a:r>
          <a:r>
            <a:rPr lang="es-PE" sz="1800" b="1" kern="1200" dirty="0" err="1" smtClean="0"/>
            <a:t>Routing</a:t>
          </a:r>
          <a:endParaRPr lang="es-PE" sz="1800" b="1" kern="1200" dirty="0"/>
        </a:p>
      </dsp:txBody>
      <dsp:txXfrm>
        <a:off x="273565" y="1860364"/>
        <a:ext cx="881172" cy="671533"/>
      </dsp:txXfrm>
    </dsp:sp>
    <dsp:sp modelId="{939257D3-5E90-452A-8965-F2BE975B04AA}">
      <dsp:nvSpPr>
        <dsp:cNvPr id="0" name=""/>
        <dsp:cNvSpPr/>
      </dsp:nvSpPr>
      <dsp:spPr>
        <a:xfrm rot="10800000">
          <a:off x="464982" y="2981237"/>
          <a:ext cx="498338" cy="373068"/>
        </a:xfrm>
        <a:prstGeom prst="triangle">
          <a:avLst/>
        </a:prstGeom>
        <a:gradFill rotWithShape="0">
          <a:gsLst>
            <a:gs pos="0">
              <a:schemeClr val="accent2">
                <a:hueOff val="585190"/>
                <a:satOff val="-730"/>
                <a:lumOff val="172"/>
                <a:alphaOff val="0"/>
                <a:shade val="51000"/>
                <a:satMod val="130000"/>
              </a:schemeClr>
            </a:gs>
            <a:gs pos="80000">
              <a:schemeClr val="accent2">
                <a:hueOff val="585190"/>
                <a:satOff val="-730"/>
                <a:lumOff val="172"/>
                <a:alphaOff val="0"/>
                <a:shade val="93000"/>
                <a:satMod val="130000"/>
              </a:schemeClr>
            </a:gs>
            <a:gs pos="100000">
              <a:schemeClr val="accent2">
                <a:hueOff val="585190"/>
                <a:satOff val="-730"/>
                <a:lumOff val="17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81614D6-777E-46D9-BDAC-F1A8CFDCA688}">
      <dsp:nvSpPr>
        <dsp:cNvPr id="0" name=""/>
        <dsp:cNvSpPr/>
      </dsp:nvSpPr>
      <dsp:spPr>
        <a:xfrm>
          <a:off x="239306" y="3643449"/>
          <a:ext cx="949691" cy="949691"/>
        </a:xfrm>
        <a:prstGeom prst="ellipse">
          <a:avLst/>
        </a:prstGeom>
        <a:gradFill rotWithShape="0">
          <a:gsLst>
            <a:gs pos="0">
              <a:schemeClr val="accent2">
                <a:hueOff val="1040338"/>
                <a:satOff val="-1298"/>
                <a:lumOff val="305"/>
                <a:alphaOff val="0"/>
                <a:shade val="51000"/>
                <a:satMod val="130000"/>
              </a:schemeClr>
            </a:gs>
            <a:gs pos="80000">
              <a:schemeClr val="accent2">
                <a:hueOff val="1040338"/>
                <a:satOff val="-1298"/>
                <a:lumOff val="305"/>
                <a:alphaOff val="0"/>
                <a:shade val="93000"/>
                <a:satMod val="130000"/>
              </a:schemeClr>
            </a:gs>
            <a:gs pos="100000">
              <a:schemeClr val="accent2">
                <a:hueOff val="1040338"/>
                <a:satOff val="-1298"/>
                <a:lumOff val="30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PE" sz="1800" b="1" kern="1200" dirty="0" err="1" smtClean="0"/>
            <a:t>Route</a:t>
          </a:r>
          <a:endParaRPr lang="es-PE" sz="1800" b="1" kern="1200" dirty="0"/>
        </a:p>
      </dsp:txBody>
      <dsp:txXfrm>
        <a:off x="378385" y="3782528"/>
        <a:ext cx="671533" cy="671533"/>
      </dsp:txXfrm>
    </dsp:sp>
    <dsp:sp modelId="{D01E7B01-49F5-4633-874E-7A3E19B58D5E}">
      <dsp:nvSpPr>
        <dsp:cNvPr id="0" name=""/>
        <dsp:cNvSpPr/>
      </dsp:nvSpPr>
      <dsp:spPr>
        <a:xfrm rot="5400000">
          <a:off x="1424876" y="3931760"/>
          <a:ext cx="498338" cy="373068"/>
        </a:xfrm>
        <a:prstGeom prst="triangle">
          <a:avLst/>
        </a:prstGeom>
        <a:gradFill rotWithShape="0">
          <a:gsLst>
            <a:gs pos="0">
              <a:schemeClr val="accent2">
                <a:hueOff val="1170380"/>
                <a:satOff val="-1460"/>
                <a:lumOff val="343"/>
                <a:alphaOff val="0"/>
                <a:shade val="51000"/>
                <a:satMod val="130000"/>
              </a:schemeClr>
            </a:gs>
            <a:gs pos="80000">
              <a:schemeClr val="accent2">
                <a:hueOff val="1170380"/>
                <a:satOff val="-1460"/>
                <a:lumOff val="343"/>
                <a:alphaOff val="0"/>
                <a:shade val="93000"/>
                <a:satMod val="130000"/>
              </a:schemeClr>
            </a:gs>
            <a:gs pos="100000">
              <a:schemeClr val="accent2">
                <a:hueOff val="1170380"/>
                <a:satOff val="-1460"/>
                <a:lumOff val="3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55507523-75B9-444C-BEA1-FA67C2002E30}">
      <dsp:nvSpPr>
        <dsp:cNvPr id="0" name=""/>
        <dsp:cNvSpPr/>
      </dsp:nvSpPr>
      <dsp:spPr>
        <a:xfrm>
          <a:off x="2137976" y="3643449"/>
          <a:ext cx="1510161" cy="949691"/>
        </a:xfrm>
        <a:prstGeom prst="ellipse">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PE" sz="1800" b="1" kern="1200" dirty="0" smtClean="0"/>
            <a:t>HTTP </a:t>
          </a:r>
          <a:r>
            <a:rPr lang="es-PE" sz="1800" b="1" kern="1200" dirty="0" err="1" smtClean="0"/>
            <a:t>Handler</a:t>
          </a:r>
          <a:endParaRPr lang="es-PE" sz="1800" b="1" kern="1200" dirty="0"/>
        </a:p>
      </dsp:txBody>
      <dsp:txXfrm>
        <a:off x="2359134" y="3782528"/>
        <a:ext cx="1067845" cy="671533"/>
      </dsp:txXfrm>
    </dsp:sp>
    <dsp:sp modelId="{1CD3E256-0D20-4474-9816-7EAF4349BC4E}">
      <dsp:nvSpPr>
        <dsp:cNvPr id="0" name=""/>
        <dsp:cNvSpPr/>
      </dsp:nvSpPr>
      <dsp:spPr>
        <a:xfrm rot="28444">
          <a:off x="2651682" y="2989784"/>
          <a:ext cx="498338" cy="373068"/>
        </a:xfrm>
        <a:prstGeom prst="triangle">
          <a:avLst/>
        </a:prstGeom>
        <a:gradFill rotWithShape="0">
          <a:gsLst>
            <a:gs pos="0">
              <a:schemeClr val="accent2">
                <a:hueOff val="1755570"/>
                <a:satOff val="-2190"/>
                <a:lumOff val="515"/>
                <a:alphaOff val="0"/>
                <a:shade val="51000"/>
                <a:satMod val="130000"/>
              </a:schemeClr>
            </a:gs>
            <a:gs pos="80000">
              <a:schemeClr val="accent2">
                <a:hueOff val="1755570"/>
                <a:satOff val="-2190"/>
                <a:lumOff val="515"/>
                <a:alphaOff val="0"/>
                <a:shade val="93000"/>
                <a:satMod val="130000"/>
              </a:schemeClr>
            </a:gs>
            <a:gs pos="100000">
              <a:schemeClr val="accent2">
                <a:hueOff val="1755570"/>
                <a:satOff val="-2190"/>
                <a:lumOff val="5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5B04C09-9B95-41FD-9699-DB2964ADC6D9}">
      <dsp:nvSpPr>
        <dsp:cNvPr id="0" name=""/>
        <dsp:cNvSpPr/>
      </dsp:nvSpPr>
      <dsp:spPr>
        <a:xfrm>
          <a:off x="2153395" y="1780612"/>
          <a:ext cx="1510151" cy="949691"/>
        </a:xfrm>
        <a:prstGeom prst="ellipse">
          <a:avLst/>
        </a:prstGeom>
        <a:gradFill rotWithShape="0">
          <a:gsLst>
            <a:gs pos="0">
              <a:schemeClr val="accent2">
                <a:hueOff val="2080675"/>
                <a:satOff val="-2595"/>
                <a:lumOff val="610"/>
                <a:alphaOff val="0"/>
                <a:shade val="51000"/>
                <a:satMod val="130000"/>
              </a:schemeClr>
            </a:gs>
            <a:gs pos="80000">
              <a:schemeClr val="accent2">
                <a:hueOff val="2080675"/>
                <a:satOff val="-2595"/>
                <a:lumOff val="610"/>
                <a:alphaOff val="0"/>
                <a:shade val="93000"/>
                <a:satMod val="130000"/>
              </a:schemeClr>
            </a:gs>
            <a:gs pos="100000">
              <a:schemeClr val="accent2">
                <a:hueOff val="2080675"/>
                <a:satOff val="-2595"/>
                <a:lumOff val="61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PE" sz="1800" b="1" kern="1200" dirty="0" err="1" smtClean="0"/>
            <a:t>Route</a:t>
          </a:r>
          <a:r>
            <a:rPr lang="es-PE" sz="1800" b="1" kern="1200" dirty="0" smtClean="0"/>
            <a:t> </a:t>
          </a:r>
          <a:r>
            <a:rPr lang="es-PE" sz="1800" b="1" kern="1200" dirty="0" err="1" smtClean="0"/>
            <a:t>Handler</a:t>
          </a:r>
          <a:endParaRPr lang="es-PE" sz="1800" b="1" kern="1200" dirty="0"/>
        </a:p>
      </dsp:txBody>
      <dsp:txXfrm>
        <a:off x="2374551" y="1919691"/>
        <a:ext cx="1067839" cy="671533"/>
      </dsp:txXfrm>
    </dsp:sp>
    <dsp:sp modelId="{E3F9914D-F5C8-4140-B298-1C4D05B7B84A}">
      <dsp:nvSpPr>
        <dsp:cNvPr id="0" name=""/>
        <dsp:cNvSpPr/>
      </dsp:nvSpPr>
      <dsp:spPr>
        <a:xfrm rot="5400000">
          <a:off x="3783686" y="2068924"/>
          <a:ext cx="498338" cy="373068"/>
        </a:xfrm>
        <a:prstGeom prst="triangle">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2C7056E-7CD1-4A21-82C3-4458D67333D4}">
      <dsp:nvSpPr>
        <dsp:cNvPr id="0" name=""/>
        <dsp:cNvSpPr/>
      </dsp:nvSpPr>
      <dsp:spPr>
        <a:xfrm>
          <a:off x="4381048" y="1780612"/>
          <a:ext cx="1558320" cy="949691"/>
        </a:xfrm>
        <a:prstGeom prst="ellipse">
          <a:avLst/>
        </a:prstGeom>
        <a:gradFill rotWithShape="0">
          <a:gsLst>
            <a:gs pos="0">
              <a:schemeClr val="accent2">
                <a:hueOff val="2600844"/>
                <a:satOff val="-3244"/>
                <a:lumOff val="763"/>
                <a:alphaOff val="0"/>
                <a:shade val="51000"/>
                <a:satMod val="130000"/>
              </a:schemeClr>
            </a:gs>
            <a:gs pos="80000">
              <a:schemeClr val="accent2">
                <a:hueOff val="2600844"/>
                <a:satOff val="-3244"/>
                <a:lumOff val="763"/>
                <a:alphaOff val="0"/>
                <a:shade val="93000"/>
                <a:satMod val="130000"/>
              </a:schemeClr>
            </a:gs>
            <a:gs pos="100000">
              <a:schemeClr val="accent2">
                <a:hueOff val="2600844"/>
                <a:satOff val="-3244"/>
                <a:lumOff val="76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PE" sz="1800" b="1" kern="1200" dirty="0" err="1" smtClean="0"/>
            <a:t>Controller</a:t>
          </a:r>
          <a:r>
            <a:rPr lang="es-PE" sz="1800" b="1" kern="1200" dirty="0" smtClean="0"/>
            <a:t> Factory</a:t>
          </a:r>
          <a:endParaRPr lang="es-PE" sz="1800" b="1" kern="1200" dirty="0"/>
        </a:p>
      </dsp:txBody>
      <dsp:txXfrm>
        <a:off x="4609259" y="1919691"/>
        <a:ext cx="1101898" cy="671533"/>
      </dsp:txXfrm>
    </dsp:sp>
    <dsp:sp modelId="{51314678-A2D7-472A-B3BD-DB960BFC4FDC}">
      <dsp:nvSpPr>
        <dsp:cNvPr id="0" name=""/>
        <dsp:cNvSpPr/>
      </dsp:nvSpPr>
      <dsp:spPr>
        <a:xfrm rot="10809831">
          <a:off x="4908354" y="3007667"/>
          <a:ext cx="498338" cy="373068"/>
        </a:xfrm>
        <a:prstGeom prst="triangle">
          <a:avLst/>
        </a:prstGeom>
        <a:gradFill rotWithShape="0">
          <a:gsLst>
            <a:gs pos="0">
              <a:schemeClr val="accent2">
                <a:hueOff val="2925949"/>
                <a:satOff val="-3649"/>
                <a:lumOff val="858"/>
                <a:alphaOff val="0"/>
                <a:shade val="51000"/>
                <a:satMod val="130000"/>
              </a:schemeClr>
            </a:gs>
            <a:gs pos="80000">
              <a:schemeClr val="accent2">
                <a:hueOff val="2925949"/>
                <a:satOff val="-3649"/>
                <a:lumOff val="858"/>
                <a:alphaOff val="0"/>
                <a:shade val="93000"/>
                <a:satMod val="130000"/>
              </a:schemeClr>
            </a:gs>
            <a:gs pos="100000">
              <a:schemeClr val="accent2">
                <a:hueOff val="2925949"/>
                <a:satOff val="-3649"/>
                <a:lumOff val="8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2D85CAD-7909-45AE-8CD4-039503F062FF}">
      <dsp:nvSpPr>
        <dsp:cNvPr id="0" name=""/>
        <dsp:cNvSpPr/>
      </dsp:nvSpPr>
      <dsp:spPr>
        <a:xfrm>
          <a:off x="4381048" y="3636982"/>
          <a:ext cx="1547702" cy="949691"/>
        </a:xfrm>
        <a:prstGeom prst="ellipse">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PE" sz="1800" b="1" kern="1200" dirty="0" err="1" smtClean="0"/>
            <a:t>Controller</a:t>
          </a:r>
          <a:endParaRPr lang="es-PE" sz="1800" b="1" kern="1200" dirty="0"/>
        </a:p>
      </dsp:txBody>
      <dsp:txXfrm>
        <a:off x="4607704" y="3776061"/>
        <a:ext cx="1094390" cy="671533"/>
      </dsp:txXfrm>
    </dsp:sp>
    <dsp:sp modelId="{78F68452-9C43-4A79-9453-443B628B7AFD}">
      <dsp:nvSpPr>
        <dsp:cNvPr id="0" name=""/>
        <dsp:cNvSpPr/>
      </dsp:nvSpPr>
      <dsp:spPr>
        <a:xfrm rot="5374439">
          <a:off x="6042024" y="3916844"/>
          <a:ext cx="498338" cy="373068"/>
        </a:xfrm>
        <a:prstGeom prst="triangle">
          <a:avLst/>
        </a:prstGeom>
        <a:gradFill rotWithShape="0">
          <a:gsLst>
            <a:gs pos="0">
              <a:schemeClr val="accent2">
                <a:hueOff val="3511139"/>
                <a:satOff val="-4379"/>
                <a:lumOff val="1030"/>
                <a:alphaOff val="0"/>
                <a:shade val="51000"/>
                <a:satMod val="130000"/>
              </a:schemeClr>
            </a:gs>
            <a:gs pos="80000">
              <a:schemeClr val="accent2">
                <a:hueOff val="3511139"/>
                <a:satOff val="-4379"/>
                <a:lumOff val="1030"/>
                <a:alphaOff val="0"/>
                <a:shade val="93000"/>
                <a:satMod val="130000"/>
              </a:schemeClr>
            </a:gs>
            <a:gs pos="100000">
              <a:schemeClr val="accent2">
                <a:hueOff val="3511139"/>
                <a:satOff val="-4379"/>
                <a:lumOff val="10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BFC0BE8-00A6-4D4C-8FA3-7AB464ECB61A}">
      <dsp:nvSpPr>
        <dsp:cNvPr id="0" name=""/>
        <dsp:cNvSpPr/>
      </dsp:nvSpPr>
      <dsp:spPr>
        <a:xfrm>
          <a:off x="6632522" y="3620286"/>
          <a:ext cx="1535527" cy="949691"/>
        </a:xfrm>
        <a:prstGeom prst="ellipse">
          <a:avLst/>
        </a:prstGeom>
        <a:gradFill rotWithShape="0">
          <a:gsLst>
            <a:gs pos="0">
              <a:schemeClr val="accent2">
                <a:hueOff val="3641181"/>
                <a:satOff val="-4541"/>
                <a:lumOff val="1068"/>
                <a:alphaOff val="0"/>
                <a:shade val="51000"/>
                <a:satMod val="130000"/>
              </a:schemeClr>
            </a:gs>
            <a:gs pos="80000">
              <a:schemeClr val="accent2">
                <a:hueOff val="3641181"/>
                <a:satOff val="-4541"/>
                <a:lumOff val="1068"/>
                <a:alphaOff val="0"/>
                <a:shade val="93000"/>
                <a:satMod val="130000"/>
              </a:schemeClr>
            </a:gs>
            <a:gs pos="100000">
              <a:schemeClr val="accent2">
                <a:hueOff val="3641181"/>
                <a:satOff val="-4541"/>
                <a:lumOff val="106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PE" sz="1800" b="1" kern="1200" dirty="0" smtClean="0"/>
            <a:t>View </a:t>
          </a:r>
          <a:r>
            <a:rPr lang="es-PE" sz="1800" b="1" kern="1200" dirty="0" err="1" smtClean="0"/>
            <a:t>Engine</a:t>
          </a:r>
          <a:endParaRPr lang="es-PE" sz="1800" b="1" kern="1200" dirty="0"/>
        </a:p>
      </dsp:txBody>
      <dsp:txXfrm>
        <a:off x="6857395" y="3759365"/>
        <a:ext cx="1085781" cy="671533"/>
      </dsp:txXfrm>
    </dsp:sp>
    <dsp:sp modelId="{61725452-B652-4DA5-AE6C-6A22A95ED9E0}">
      <dsp:nvSpPr>
        <dsp:cNvPr id="0" name=""/>
        <dsp:cNvSpPr/>
      </dsp:nvSpPr>
      <dsp:spPr>
        <a:xfrm rot="21564575">
          <a:off x="7141146" y="2941067"/>
          <a:ext cx="498338" cy="373068"/>
        </a:xfrm>
        <a:prstGeom prst="triangle">
          <a:avLst/>
        </a:prstGeom>
        <a:gradFill rotWithShape="0">
          <a:gsLst>
            <a:gs pos="0">
              <a:schemeClr val="accent2">
                <a:hueOff val="4096329"/>
                <a:satOff val="-5109"/>
                <a:lumOff val="1201"/>
                <a:alphaOff val="0"/>
                <a:shade val="51000"/>
                <a:satMod val="130000"/>
              </a:schemeClr>
            </a:gs>
            <a:gs pos="80000">
              <a:schemeClr val="accent2">
                <a:hueOff val="4096329"/>
                <a:satOff val="-5109"/>
                <a:lumOff val="1201"/>
                <a:alphaOff val="0"/>
                <a:shade val="93000"/>
                <a:satMod val="130000"/>
              </a:schemeClr>
            </a:gs>
            <a:gs pos="100000">
              <a:schemeClr val="accent2">
                <a:hueOff val="4096329"/>
                <a:satOff val="-5109"/>
                <a:lumOff val="120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EDE6FA6-96BA-4C5E-845C-7C3162863D73}">
      <dsp:nvSpPr>
        <dsp:cNvPr id="0" name=""/>
        <dsp:cNvSpPr/>
      </dsp:nvSpPr>
      <dsp:spPr>
        <a:xfrm>
          <a:off x="6905717" y="1706356"/>
          <a:ext cx="949691" cy="949691"/>
        </a:xfrm>
        <a:prstGeom prst="ellipse">
          <a:avLst/>
        </a:prstGeom>
        <a:gradFill rotWithShape="0">
          <a:gsLst>
            <a:gs pos="0">
              <a:schemeClr val="accent2">
                <a:hueOff val="4161350"/>
                <a:satOff val="-5190"/>
                <a:lumOff val="1220"/>
                <a:alphaOff val="0"/>
                <a:shade val="51000"/>
                <a:satMod val="130000"/>
              </a:schemeClr>
            </a:gs>
            <a:gs pos="80000">
              <a:schemeClr val="accent2">
                <a:hueOff val="4161350"/>
                <a:satOff val="-5190"/>
                <a:lumOff val="1220"/>
                <a:alphaOff val="0"/>
                <a:shade val="93000"/>
                <a:satMod val="130000"/>
              </a:schemeClr>
            </a:gs>
            <a:gs pos="100000">
              <a:schemeClr val="accent2">
                <a:hueOff val="4161350"/>
                <a:satOff val="-5190"/>
                <a:lumOff val="122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PE" sz="1800" b="1" kern="1200" dirty="0" smtClean="0"/>
            <a:t>View</a:t>
          </a:r>
          <a:endParaRPr lang="es-PE" sz="1800" b="1" kern="1200" dirty="0"/>
        </a:p>
      </dsp:txBody>
      <dsp:txXfrm>
        <a:off x="7044796" y="1845435"/>
        <a:ext cx="671533" cy="671533"/>
      </dsp:txXfrm>
    </dsp:sp>
    <dsp:sp modelId="{588E74CF-E864-4EED-AEA7-3A3069B58422}">
      <dsp:nvSpPr>
        <dsp:cNvPr id="0" name=""/>
        <dsp:cNvSpPr/>
      </dsp:nvSpPr>
      <dsp:spPr>
        <a:xfrm rot="29870">
          <a:off x="7139534" y="1057838"/>
          <a:ext cx="498338" cy="373068"/>
        </a:xfrm>
        <a:prstGeom prst="triangle">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E3D0795E-8933-4E0A-AA88-907A6FF68C4D}">
      <dsp:nvSpPr>
        <dsp:cNvPr id="0" name=""/>
        <dsp:cNvSpPr/>
      </dsp:nvSpPr>
      <dsp:spPr>
        <a:xfrm>
          <a:off x="6684112" y="0"/>
          <a:ext cx="1423825" cy="803492"/>
        </a:xfrm>
        <a:prstGeom prst="ellipse">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PE" sz="1800" b="1" kern="1200" dirty="0" err="1" smtClean="0"/>
            <a:t>Reponse</a:t>
          </a:r>
          <a:endParaRPr lang="es-PE" sz="1800" b="1" kern="1200" dirty="0"/>
        </a:p>
      </dsp:txBody>
      <dsp:txXfrm>
        <a:off x="6892626" y="117669"/>
        <a:ext cx="1006797" cy="56815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04/02/2011</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heim.ifi.uio.no/~trygver"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kern="1200" dirty="0" smtClean="0">
                <a:solidFill>
                  <a:schemeClr val="tx1"/>
                </a:solidFill>
                <a:effectLst/>
                <a:latin typeface="+mn-lt"/>
                <a:ea typeface="+mn-ea"/>
                <a:cs typeface="+mn-cs"/>
              </a:rPr>
              <a:t>Este es un patrón bastante simple y probablemente</a:t>
            </a:r>
            <a:r>
              <a:rPr lang="es-ES" sz="1200" kern="1200" baseline="0" dirty="0" smtClean="0">
                <a:solidFill>
                  <a:schemeClr val="tx1"/>
                </a:solidFill>
                <a:effectLst/>
                <a:latin typeface="+mn-lt"/>
                <a:ea typeface="+mn-ea"/>
                <a:cs typeface="+mn-cs"/>
              </a:rPr>
              <a:t> el patrón de </a:t>
            </a:r>
            <a:r>
              <a:rPr lang="es-ES" sz="1200" kern="1200" baseline="0" dirty="0" err="1" smtClean="0">
                <a:solidFill>
                  <a:schemeClr val="tx1"/>
                </a:solidFill>
                <a:effectLst/>
                <a:latin typeface="+mn-lt"/>
                <a:ea typeface="+mn-ea"/>
                <a:cs typeface="+mn-cs"/>
              </a:rPr>
              <a:t>arquitectra</a:t>
            </a:r>
            <a:r>
              <a:rPr lang="es-ES" sz="1200" kern="1200" baseline="0" dirty="0" smtClean="0">
                <a:solidFill>
                  <a:schemeClr val="tx1"/>
                </a:solidFill>
                <a:effectLst/>
                <a:latin typeface="+mn-lt"/>
                <a:ea typeface="+mn-ea"/>
                <a:cs typeface="+mn-cs"/>
              </a:rPr>
              <a:t> más antiguo que existe( alrededor de los 70s - </a:t>
            </a:r>
            <a:r>
              <a:rPr lang="es-PE" dirty="0" err="1" smtClean="0">
                <a:hlinkClick r:id="rId3"/>
              </a:rPr>
              <a:t>Trygve</a:t>
            </a:r>
            <a:r>
              <a:rPr lang="es-PE" dirty="0" smtClean="0">
                <a:hlinkClick r:id="rId3"/>
              </a:rPr>
              <a:t> </a:t>
            </a:r>
            <a:r>
              <a:rPr lang="es-PE" dirty="0" err="1" smtClean="0">
                <a:hlinkClick r:id="rId3"/>
              </a:rPr>
              <a:t>Reenskaug</a:t>
            </a:r>
            <a:r>
              <a:rPr lang="es-PE" dirty="0" smtClean="0"/>
              <a:t>{</a:t>
            </a:r>
            <a:r>
              <a:rPr lang="es-PE" dirty="0" err="1" smtClean="0"/>
              <a:t>tringvi</a:t>
            </a:r>
            <a:r>
              <a:rPr lang="es-PE" dirty="0" smtClean="0"/>
              <a:t> </a:t>
            </a:r>
            <a:r>
              <a:rPr lang="es-PE" dirty="0" err="1" smtClean="0"/>
              <a:t>riinskog</a:t>
            </a:r>
            <a:r>
              <a:rPr lang="es-PE" dirty="0" smtClean="0"/>
              <a:t>} mientras trabajaba en </a:t>
            </a:r>
            <a:r>
              <a:rPr lang="es-PE" dirty="0" err="1" smtClean="0"/>
              <a:t>smalltalk</a:t>
            </a:r>
            <a:r>
              <a:rPr lang="es-ES" sz="1200" kern="1200" baseline="0" dirty="0" smtClean="0">
                <a:solidFill>
                  <a:schemeClr val="tx1"/>
                </a:solidFill>
                <a:effectLst/>
                <a:latin typeface="+mn-lt"/>
                <a:ea typeface="+mn-ea"/>
                <a:cs typeface="+mn-cs"/>
              </a:rPr>
              <a:t>) que se puede ajustar a cualquier </a:t>
            </a:r>
            <a:r>
              <a:rPr lang="es-ES" sz="1200" kern="1200" baseline="0" dirty="0" err="1" smtClean="0">
                <a:solidFill>
                  <a:schemeClr val="tx1"/>
                </a:solidFill>
                <a:effectLst/>
                <a:latin typeface="+mn-lt"/>
                <a:ea typeface="+mn-ea"/>
                <a:cs typeface="+mn-cs"/>
              </a:rPr>
              <a:t>applicación</a:t>
            </a:r>
            <a:r>
              <a:rPr lang="es-ES" sz="1200" kern="1200" baseline="0" dirty="0" smtClean="0">
                <a:solidFill>
                  <a:schemeClr val="tx1"/>
                </a:solidFill>
                <a:effectLst/>
                <a:latin typeface="+mn-lt"/>
                <a:ea typeface="+mn-ea"/>
                <a:cs typeface="+mn-cs"/>
              </a:rPr>
              <a:t>.</a:t>
            </a:r>
          </a:p>
          <a:p>
            <a:r>
              <a:rPr lang="es-ES" sz="1200" kern="1200" baseline="0" dirty="0" smtClean="0">
                <a:solidFill>
                  <a:schemeClr val="tx1"/>
                </a:solidFill>
                <a:effectLst/>
                <a:latin typeface="+mn-lt"/>
                <a:ea typeface="+mn-ea"/>
                <a:cs typeface="+mn-cs"/>
              </a:rPr>
              <a:t>Desde esa época han surgido muchas implementaciones de este patrón en distintas plataformas, como </a:t>
            </a:r>
            <a:r>
              <a:rPr lang="es-ES" sz="1200" kern="1200" baseline="0" dirty="0" err="1" smtClean="0">
                <a:solidFill>
                  <a:schemeClr val="tx1"/>
                </a:solidFill>
                <a:effectLst/>
                <a:latin typeface="+mn-lt"/>
                <a:ea typeface="+mn-ea"/>
                <a:cs typeface="+mn-cs"/>
              </a:rPr>
              <a:t>rails</a:t>
            </a:r>
            <a:r>
              <a:rPr lang="es-ES" sz="1200" kern="1200" baseline="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Separación</a:t>
            </a:r>
            <a:r>
              <a:rPr lang="es-ES" sz="1200" kern="1200" baseline="0" dirty="0" smtClean="0">
                <a:solidFill>
                  <a:schemeClr val="tx1"/>
                </a:solidFill>
                <a:effectLst/>
                <a:latin typeface="+mn-lt"/>
                <a:ea typeface="+mn-ea"/>
                <a:cs typeface="+mn-cs"/>
              </a:rPr>
              <a:t> de responsabilidades que facilitan la </a:t>
            </a:r>
            <a:r>
              <a:rPr lang="es-ES" sz="1200" kern="1200" baseline="0" dirty="0" err="1" smtClean="0">
                <a:solidFill>
                  <a:schemeClr val="tx1"/>
                </a:solidFill>
                <a:effectLst/>
                <a:latin typeface="+mn-lt"/>
                <a:ea typeface="+mn-ea"/>
                <a:cs typeface="+mn-cs"/>
              </a:rPr>
              <a:t>mantenibilidad</a:t>
            </a:r>
            <a:r>
              <a:rPr lang="es-ES" sz="1200" kern="1200" baseline="0" dirty="0" smtClean="0">
                <a:solidFill>
                  <a:schemeClr val="tx1"/>
                </a:solidFill>
                <a:effectLst/>
                <a:latin typeface="+mn-lt"/>
                <a:ea typeface="+mn-ea"/>
                <a:cs typeface="+mn-cs"/>
              </a:rPr>
              <a:t> y testeabilidad.</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Vista.- Es la parte encargada de mostrar la interfaz de usuario.</a:t>
            </a:r>
            <a:endParaRPr lang="es-PE" sz="1200" kern="1200" dirty="0" smtClean="0">
              <a:solidFill>
                <a:schemeClr val="tx1"/>
              </a:solidFill>
              <a:effectLst/>
              <a:latin typeface="+mn-lt"/>
              <a:ea typeface="+mn-ea"/>
              <a:cs typeface="+mn-cs"/>
            </a:endParaRPr>
          </a:p>
          <a:p>
            <a:r>
              <a:rPr lang="es-PE" sz="1200" kern="1200" dirty="0" smtClean="0">
                <a:solidFill>
                  <a:schemeClr val="tx1"/>
                </a:solidFill>
                <a:effectLst/>
                <a:latin typeface="+mn-lt"/>
                <a:ea typeface="+mn-ea"/>
                <a:cs typeface="+mn-cs"/>
              </a:rPr>
              <a:t>Modelo.- No tiene una definición única y esta depende de la forma en la cual diseñemos nuestra aplicación:</a:t>
            </a:r>
          </a:p>
          <a:p>
            <a:pPr lvl="0"/>
            <a:r>
              <a:rPr lang="es-PE" sz="1200" kern="1200" dirty="0" smtClean="0">
                <a:solidFill>
                  <a:schemeClr val="tx1"/>
                </a:solidFill>
                <a:effectLst/>
                <a:latin typeface="+mn-lt"/>
                <a:ea typeface="+mn-ea"/>
                <a:cs typeface="+mn-cs"/>
              </a:rPr>
              <a:t>Conjunto de clases  que han sido diseñadas para satisfacer las necesidades de una vista en particular. En este caso, las clases toman el nombre de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a:t>
            </a:r>
          </a:p>
          <a:p>
            <a:pPr lvl="0"/>
            <a:r>
              <a:rPr lang="es-PE" sz="1200" kern="1200" dirty="0" smtClean="0">
                <a:solidFill>
                  <a:schemeClr val="tx1"/>
                </a:solidFill>
                <a:effectLst/>
                <a:latin typeface="+mn-lt"/>
                <a:ea typeface="+mn-ea"/>
                <a:cs typeface="+mn-cs"/>
              </a:rPr>
              <a:t>Conjunto de clases que contienen las reglas de negocio y tienen la información de cómo los datos serán cambiados y manipulados.</a:t>
            </a:r>
          </a:p>
          <a:p>
            <a:r>
              <a:rPr lang="es-ES" sz="1200" kern="1200" dirty="0" smtClean="0">
                <a:solidFill>
                  <a:schemeClr val="tx1"/>
                </a:solidFill>
                <a:effectLst/>
                <a:latin typeface="+mn-lt"/>
                <a:ea typeface="+mn-ea"/>
                <a:cs typeface="+mn-cs"/>
              </a:rPr>
              <a:t> Controlador.- Es el encargado de recibir y manejar las peticiones realizadas por los usuarios, y mostrar la vista adecuada.</a:t>
            </a:r>
            <a:endParaRPr lang="es-PE" sz="1200" kern="1200" dirty="0" smtClean="0">
              <a:solidFill>
                <a:schemeClr val="tx1"/>
              </a:solidFill>
              <a:effectLst/>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More than ever, web applications are increasingly becoming as rich as the applications you see on your desktops. With MVC, it gives you the ability to integrate with such toolkits (such as </a:t>
            </a:r>
            <a:r>
              <a:rPr lang="en-US" dirty="0" err="1" smtClean="0"/>
              <a:t>jQuery</a:t>
            </a:r>
            <a:r>
              <a:rPr lang="en-US" dirty="0" smtClean="0"/>
              <a:t>) with greater ease and more seamless than in Web Forms.</a:t>
            </a:r>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More than ever, web applications are increasingly becoming as rich as the applications you see on your desktops. With MVC, it gives you the ability to integrate with such toolkits (such as </a:t>
            </a:r>
            <a:r>
              <a:rPr lang="en-US" dirty="0" err="1" smtClean="0"/>
              <a:t>jQuery</a:t>
            </a:r>
            <a:r>
              <a:rPr lang="en-US" dirty="0" smtClean="0"/>
              <a:t>) with greater ease and more seamless than in Web Forms.</a:t>
            </a:r>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mtClean="0"/>
              <a:t>Routing </a:t>
            </a:r>
            <a:r>
              <a:rPr lang="en-US" dirty="0" smtClean="0"/>
              <a:t>isn’t aware of the concepts of “controller” and “action”—</a:t>
            </a:r>
          </a:p>
          <a:p>
            <a:r>
              <a:rPr lang="en-US" dirty="0" smtClean="0"/>
              <a:t>these parameter names are just arbitrary strings as far as routing is concerned, and are treated the same </a:t>
            </a:r>
          </a:p>
          <a:p>
            <a:r>
              <a:rPr lang="en-US" dirty="0" smtClean="0"/>
              <a:t>as any other parameter names you may choose to use. This chapter focuses on how to use routing with </a:t>
            </a:r>
          </a:p>
          <a:p>
            <a:r>
              <a:rPr lang="en-US" dirty="0" smtClean="0"/>
              <a:t>ASP.NET MVC, but much of the information also applies when using routing with other technologies.</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Para configurar nuestras aplicaciones tenemos muchas opciones, pero la peor de todas ellas es utilizar XML, no hay nada peor que escribir toneladas de </a:t>
            </a:r>
            <a:r>
              <a:rPr lang="es-PE" dirty="0" err="1" smtClean="0"/>
              <a:t>xml</a:t>
            </a:r>
            <a:r>
              <a:rPr lang="es-PE" dirty="0" smtClean="0"/>
              <a:t>, lo cuál</a:t>
            </a:r>
            <a:r>
              <a:rPr lang="es-PE" baseline="0" dirty="0" smtClean="0"/>
              <a:t> nos disminuye terriblemente la productividad (</a:t>
            </a:r>
            <a:r>
              <a:rPr lang="es-PE" baseline="0" dirty="0" err="1" smtClean="0"/>
              <a:t>xq</a:t>
            </a:r>
            <a:r>
              <a:rPr lang="es-PE" baseline="0" dirty="0" smtClean="0"/>
              <a:t> es malo: </a:t>
            </a:r>
            <a:r>
              <a:rPr lang="es-PE" baseline="0" dirty="0" err="1" smtClean="0"/>
              <a:t>dificil</a:t>
            </a:r>
            <a:r>
              <a:rPr lang="es-PE" baseline="0" dirty="0" smtClean="0"/>
              <a:t> de modificar, </a:t>
            </a:r>
            <a:r>
              <a:rPr lang="es-PE" baseline="0" dirty="0" err="1" smtClean="0"/>
              <a:t>refactoring</a:t>
            </a:r>
            <a:r>
              <a:rPr lang="es-PE" baseline="0" dirty="0" smtClean="0"/>
              <a:t>)</a:t>
            </a:r>
          </a:p>
          <a:p>
            <a:endParaRPr lang="es-PE" baseline="0" dirty="0" smtClean="0"/>
          </a:p>
          <a:p>
            <a:r>
              <a:rPr lang="es-PE" baseline="0" dirty="0" err="1" smtClean="0"/>
              <a:t>Convencion</a:t>
            </a:r>
            <a:r>
              <a:rPr lang="es-PE" baseline="0" dirty="0" smtClean="0"/>
              <a:t>.- conjunto de </a:t>
            </a:r>
            <a:r>
              <a:rPr lang="es-PE" baseline="0" dirty="0" err="1" smtClean="0"/>
              <a:t>estandares</a:t>
            </a:r>
            <a:r>
              <a:rPr lang="es-PE" baseline="0" dirty="0" smtClean="0"/>
              <a:t> </a:t>
            </a:r>
            <a:r>
              <a:rPr lang="es-PE" baseline="0" dirty="0" err="1" smtClean="0"/>
              <a:t>or</a:t>
            </a:r>
            <a:r>
              <a:rPr lang="es-PE" baseline="0" dirty="0" smtClean="0"/>
              <a:t> normas, estipulados o de aceptación general.</a:t>
            </a:r>
          </a:p>
          <a:p>
            <a:endParaRPr lang="es-PE" baseline="0" dirty="0" smtClean="0"/>
          </a:p>
          <a:p>
            <a:r>
              <a:rPr lang="es-PE" baseline="0" dirty="0" err="1" smtClean="0"/>
              <a:t>CoverC</a:t>
            </a:r>
            <a:r>
              <a:rPr lang="es-PE" baseline="0" dirty="0" smtClean="0"/>
              <a:t>.- </a:t>
            </a:r>
            <a:r>
              <a:rPr lang="es-PE" baseline="0" dirty="0" err="1" smtClean="0"/>
              <a:t>paradigam</a:t>
            </a:r>
            <a:r>
              <a:rPr lang="es-PE" baseline="0" dirty="0" smtClean="0"/>
              <a:t> de diseño que ayuda de disminuir el </a:t>
            </a:r>
            <a:r>
              <a:rPr lang="es-PE" baseline="0" dirty="0" err="1" smtClean="0"/>
              <a:t>úmero</a:t>
            </a:r>
            <a:r>
              <a:rPr lang="es-PE" baseline="0" dirty="0" smtClean="0"/>
              <a:t> de </a:t>
            </a:r>
            <a:r>
              <a:rPr lang="es-PE" baseline="0" dirty="0" err="1" smtClean="0"/>
              <a:t>cisiciones</a:t>
            </a:r>
            <a:r>
              <a:rPr lang="es-PE" baseline="0" dirty="0" smtClean="0"/>
              <a:t> que los </a:t>
            </a:r>
            <a:r>
              <a:rPr lang="es-PE" baseline="0" dirty="0" err="1" smtClean="0"/>
              <a:t>desarrolladore</a:t>
            </a:r>
            <a:r>
              <a:rPr lang="es-PE" baseline="0" dirty="0" smtClean="0"/>
              <a:t> tienes que tomar, pero sin perder flexibilidad,, estos significa que el </a:t>
            </a:r>
            <a:r>
              <a:rPr lang="es-PE" baseline="0" dirty="0" err="1" smtClean="0"/>
              <a:t>desarrolladore</a:t>
            </a:r>
            <a:r>
              <a:rPr lang="es-PE" baseline="0" dirty="0" smtClean="0"/>
              <a:t> solo necesita especificar aspectos no convencionales de la </a:t>
            </a:r>
            <a:r>
              <a:rPr lang="es-PE" baseline="0" dirty="0" err="1" smtClean="0"/>
              <a:t>aplación</a:t>
            </a:r>
            <a:r>
              <a:rPr lang="es-PE" baseline="0" dirty="0" smtClean="0"/>
              <a:t>. Patrones de configuración comunes.</a:t>
            </a:r>
          </a:p>
          <a:p>
            <a:endParaRPr lang="es-PE" baseline="0" dirty="0" smtClean="0"/>
          </a:p>
          <a:p>
            <a:r>
              <a:rPr lang="es-PE" baseline="0" dirty="0" smtClean="0"/>
              <a:t>Introduciendo algunas convenciones podemos disminuir drásticamente el trabajo sin perder </a:t>
            </a:r>
            <a:r>
              <a:rPr lang="es-PE" baseline="0" dirty="0" err="1" smtClean="0"/>
              <a:t>felxibilidad</a:t>
            </a:r>
            <a:r>
              <a:rPr lang="es-PE" baseline="0" dirty="0" smtClean="0"/>
              <a:t>.</a:t>
            </a:r>
          </a:p>
          <a:p>
            <a:endParaRPr lang="es-PE" baseline="0" dirty="0" smtClean="0"/>
          </a:p>
          <a:p>
            <a:r>
              <a:rPr lang="es-PE" baseline="0" dirty="0" smtClean="0"/>
              <a:t>Lo podemos ver representado en michos lugares de .NET= las convenciones están tomando su lugar dentro de .NET como </a:t>
            </a:r>
            <a:r>
              <a:rPr lang="es-PE" baseline="0" dirty="0" err="1" smtClean="0"/>
              <a:t>mainstream</a:t>
            </a:r>
            <a:r>
              <a:rPr lang="es-PE" baseline="0" dirty="0" smtClean="0"/>
              <a:t>. No solo MVC(rutas, vistas-acciones) sino también en el resto de </a:t>
            </a:r>
            <a:r>
              <a:rPr lang="es-PE" baseline="0" dirty="0" err="1" smtClean="0"/>
              <a:t>frameworks</a:t>
            </a:r>
            <a:endParaRPr lang="es-PE" baseline="0" dirty="0" smtClean="0"/>
          </a:p>
          <a:p>
            <a:endParaRPr lang="es-PE" baseline="0" dirty="0" smtClean="0"/>
          </a:p>
          <a:p>
            <a:endParaRPr lang="es-PE" baseline="0" dirty="0" smtClean="0"/>
          </a:p>
          <a:p>
            <a:r>
              <a:rPr lang="en-US" dirty="0" smtClean="0"/>
              <a:t>Software developers have sought to gain more productivity and make systems more dynamic by moving behavior out of imperative code and into declarative XML configuration. Many developers felt that the proliferation of XML configuration went too far and was becoming a harmful practice. The strategy of defaults over explicit configuration is also known as convention over configuration.</a:t>
            </a:r>
          </a:p>
          <a:p>
            <a:r>
              <a:rPr lang="en-US" dirty="0" smtClean="0"/>
              <a:t>Convention over configuration is a design philosophy and technique that seeks to apply defaults that can be implied from the structure of the code instead of requiring explicit code. The idea is to simplify development by allowing the developer to worry only about the unconventional parts of the application and architecture.</a:t>
            </a:r>
          </a:p>
          <a:p>
            <a:r>
              <a:rPr lang="en-US" dirty="0" smtClean="0"/>
              <a:t>Right now, many people are eagerly playing with the ASP.NET MVC Framework and experimenting with different ways to use it. In the MVC model of Web development there are a couple of sources of repetitive code that might be a great opportunity to apply conventions over configuration. </a:t>
            </a:r>
          </a:p>
          <a:p>
            <a:r>
              <a:rPr lang="en-US" dirty="0" smtClean="0"/>
              <a:t>Here are the five steps in the basic flow of a single request in the MVC model:</a:t>
            </a:r>
          </a:p>
          <a:p>
            <a:r>
              <a:rPr lang="en-US" dirty="0" smtClean="0"/>
              <a:t>Receive a URL from the client. The routing subsystem will parse the URL and determine the name of the controller that handles this URL.</a:t>
            </a:r>
          </a:p>
          <a:p>
            <a:r>
              <a:rPr lang="en-US" dirty="0" smtClean="0"/>
              <a:t>From the controller name determined by the routing subsystem, build or locate the proper controller object.</a:t>
            </a:r>
          </a:p>
          <a:p>
            <a:r>
              <a:rPr lang="en-US" dirty="0" smtClean="0"/>
              <a:t>Invoke the correct controller method.</a:t>
            </a:r>
          </a:p>
          <a:p>
            <a:r>
              <a:rPr lang="en-US" dirty="0" smtClean="0"/>
              <a:t>Select the proper view, and marshal the model data generated from the controller method to this view.</a:t>
            </a:r>
          </a:p>
          <a:p>
            <a:r>
              <a:rPr lang="en-US" dirty="0" smtClean="0"/>
              <a:t>Render the view. </a:t>
            </a:r>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19</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20</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kern="1200" dirty="0" smtClean="0">
                <a:solidFill>
                  <a:schemeClr val="tx1"/>
                </a:solidFill>
                <a:effectLst/>
                <a:latin typeface="+mn-lt"/>
                <a:ea typeface="+mn-ea"/>
                <a:cs typeface="+mn-cs"/>
              </a:rPr>
              <a:t>ASP.NET significó un gran cambio cuando apareció por primera vez, no solo en términos del nuevo .NET Framework sino en que pretendía cerrar la brecha entre el desarrollo de Windows </a:t>
            </a:r>
            <a:r>
              <a:rPr lang="es-ES" sz="1200" kern="1200" dirty="0" err="1" smtClean="0">
                <a:solidFill>
                  <a:schemeClr val="tx1"/>
                </a:solidFill>
                <a:effectLst/>
                <a:latin typeface="+mn-lt"/>
                <a:ea typeface="+mn-ea"/>
                <a:cs typeface="+mn-cs"/>
              </a:rPr>
              <a:t>Forms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statefull</a:t>
            </a:r>
            <a:r>
              <a:rPr lang="es-ES" sz="1200" kern="1200" dirty="0" smtClean="0">
                <a:solidFill>
                  <a:schemeClr val="tx1"/>
                </a:solidFill>
                <a:effectLst/>
                <a:latin typeface="+mn-lt"/>
                <a:ea typeface="+mn-ea"/>
                <a:cs typeface="+mn-cs"/>
              </a:rPr>
              <a:t>) y el desarrollo web - HTML (</a:t>
            </a:r>
            <a:r>
              <a:rPr lang="es-ES" sz="1200" kern="1200" dirty="0" err="1" smtClean="0">
                <a:solidFill>
                  <a:schemeClr val="tx1"/>
                </a:solidFill>
                <a:effectLst/>
                <a:latin typeface="+mn-lt"/>
                <a:ea typeface="+mn-ea"/>
                <a:cs typeface="+mn-cs"/>
              </a:rPr>
              <a:t>stateless</a:t>
            </a:r>
            <a:r>
              <a:rPr lang="es-ES" sz="1200" kern="1200" dirty="0" smtClean="0">
                <a:solidFill>
                  <a:schemeClr val="tx1"/>
                </a:solidFill>
                <a:effectLst/>
                <a:latin typeface="+mn-lt"/>
                <a:ea typeface="+mn-ea"/>
                <a:cs typeface="+mn-cs"/>
              </a:rPr>
              <a:t>).</a:t>
            </a:r>
            <a:endParaRPr lang="es-PE"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Se intentó ocultar toda la complejidad que significaba el manejo y conocimiento del HTTP y el HTML (en ese momento desconocido para muchos desarrolladores), mediante el modelado de la interfaz de usuario a través de una jerarquía de controles en el lado de servidor, que automáticamente se </a:t>
            </a:r>
            <a:r>
              <a:rPr lang="es-ES" sz="1200" kern="1200" dirty="0" err="1" smtClean="0">
                <a:solidFill>
                  <a:schemeClr val="tx1"/>
                </a:solidFill>
                <a:effectLst/>
                <a:latin typeface="+mn-lt"/>
                <a:ea typeface="+mn-ea"/>
                <a:cs typeface="+mn-cs"/>
              </a:rPr>
              <a:t>renderizaban</a:t>
            </a:r>
            <a:r>
              <a:rPr lang="es-ES" sz="1200" kern="1200" dirty="0" smtClean="0">
                <a:solidFill>
                  <a:schemeClr val="tx1"/>
                </a:solidFill>
                <a:effectLst/>
                <a:latin typeface="+mn-lt"/>
                <a:ea typeface="+mn-ea"/>
                <a:cs typeface="+mn-cs"/>
              </a:rPr>
              <a:t> como HTML y se conectaban con las acciones realizadas en el cliente, mediante eventos que se ejecutaban también en el lado del servidor. </a:t>
            </a:r>
            <a:endParaRPr lang="es-PE"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Los desarrolladores no tenían nunca más que preocuparse de las llamadas y respuestas independientes HTTP y podrían pensar en términos de una UI que mantenía su estado.</a:t>
            </a:r>
            <a:endParaRPr lang="es-PE" sz="1200" kern="1200" dirty="0" smtClean="0">
              <a:solidFill>
                <a:schemeClr val="tx1"/>
              </a:solidFill>
              <a:effectLst/>
              <a:latin typeface="+mn-lt"/>
              <a:ea typeface="+mn-ea"/>
              <a:cs typeface="+mn-cs"/>
            </a:endParaRPr>
          </a:p>
          <a:p>
            <a:r>
              <a:rPr lang="es-ES" sz="1200" kern="1200" dirty="0" err="1" smtClean="0">
                <a:solidFill>
                  <a:schemeClr val="tx1"/>
                </a:solidFill>
                <a:effectLst/>
                <a:latin typeface="+mn-lt"/>
                <a:ea typeface="+mn-ea"/>
                <a:cs typeface="+mn-cs"/>
              </a:rPr>
              <a:t>WebForms</a:t>
            </a:r>
            <a:r>
              <a:rPr lang="es-ES" sz="1200" kern="1200" dirty="0" smtClean="0">
                <a:solidFill>
                  <a:schemeClr val="tx1"/>
                </a:solidFill>
                <a:effectLst/>
                <a:latin typeface="+mn-lt"/>
                <a:ea typeface="+mn-ea"/>
                <a:cs typeface="+mn-cs"/>
              </a:rPr>
              <a:t> representa una excelente capa de abstracción para trabajar con una clásica UI orientada a eventos sobre la Web.</a:t>
            </a:r>
            <a:endParaRPr lang="es-PE" sz="1200" kern="1200" dirty="0" smtClean="0">
              <a:solidFill>
                <a:schemeClr val="tx1"/>
              </a:solidFill>
              <a:effectLst/>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22</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a:t>
            </a:r>
            <a:r>
              <a:rPr lang="es-ES" sz="1200" kern="1200" dirty="0" err="1" smtClean="0">
                <a:solidFill>
                  <a:schemeClr val="tx1"/>
                </a:solidFill>
                <a:effectLst/>
                <a:latin typeface="+mn-lt"/>
                <a:ea typeface="+mn-ea"/>
                <a:cs typeface="+mn-cs"/>
              </a:rPr>
              <a:t>framework</a:t>
            </a:r>
            <a:r>
              <a:rPr lang="es-ES" sz="1200" kern="1200" dirty="0" smtClean="0">
                <a:solidFill>
                  <a:schemeClr val="tx1"/>
                </a:solidFill>
                <a:effectLst/>
                <a:latin typeface="+mn-lt"/>
                <a:ea typeface="+mn-ea"/>
                <a:cs typeface="+mn-cs"/>
              </a:rPr>
              <a:t> MVC está construida sobre el </a:t>
            </a:r>
            <a:r>
              <a:rPr lang="es-ES" sz="1200" kern="1200" dirty="0" err="1" smtClean="0">
                <a:solidFill>
                  <a:schemeClr val="tx1"/>
                </a:solidFill>
                <a:effectLst/>
                <a:latin typeface="+mn-lt"/>
                <a:ea typeface="+mn-ea"/>
                <a:cs typeface="+mn-cs"/>
              </a:rPr>
              <a:t>core</a:t>
            </a:r>
            <a:r>
              <a:rPr lang="es-ES" sz="1200" kern="1200" dirty="0" smtClean="0">
                <a:solidFill>
                  <a:schemeClr val="tx1"/>
                </a:solidFill>
                <a:effectLst/>
                <a:latin typeface="+mn-lt"/>
                <a:ea typeface="+mn-ea"/>
                <a:cs typeface="+mn-cs"/>
              </a:rPr>
              <a:t> de ASP.NET lo que permite seguir utilizando muchas de sus características (Master </a:t>
            </a:r>
            <a:r>
              <a:rPr lang="es-ES" sz="1200" kern="1200" dirty="0" err="1" smtClean="0">
                <a:solidFill>
                  <a:schemeClr val="tx1"/>
                </a:solidFill>
                <a:effectLst/>
                <a:latin typeface="+mn-lt"/>
                <a:ea typeface="+mn-ea"/>
                <a:cs typeface="+mn-cs"/>
              </a:rPr>
              <a:t>Pages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Membership</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etc</a:t>
            </a:r>
            <a:r>
              <a:rPr lang="es-ES" sz="1200" kern="1200" dirty="0" smtClean="0">
                <a:solidFill>
                  <a:schemeClr val="tx1"/>
                </a:solidFill>
                <a:effectLst/>
                <a:latin typeface="+mn-lt"/>
                <a:ea typeface="+mn-ea"/>
                <a:cs typeface="+mn-cs"/>
              </a:rPr>
              <a:t>) y se encuentra dentro del </a:t>
            </a:r>
            <a:r>
              <a:rPr lang="es-ES" sz="1200" kern="1200" dirty="0" err="1" smtClean="0">
                <a:solidFill>
                  <a:schemeClr val="tx1"/>
                </a:solidFill>
                <a:effectLst/>
                <a:latin typeface="+mn-lt"/>
                <a:ea typeface="+mn-ea"/>
                <a:cs typeface="+mn-cs"/>
              </a:rPr>
              <a:t>Namespace</a:t>
            </a:r>
            <a:r>
              <a:rPr lang="es-ES" sz="1200" kern="1200" dirty="0" smtClean="0">
                <a:solidFill>
                  <a:schemeClr val="tx1"/>
                </a:solidFill>
                <a:effectLst/>
                <a:latin typeface="+mn-lt"/>
                <a:ea typeface="+mn-ea"/>
                <a:cs typeface="+mn-cs"/>
              </a:rPr>
              <a:t> </a:t>
            </a:r>
            <a:r>
              <a:rPr lang="es-ES" sz="1200" i="1" kern="1200" dirty="0" err="1" smtClean="0">
                <a:solidFill>
                  <a:schemeClr val="tx1"/>
                </a:solidFill>
                <a:effectLst/>
                <a:latin typeface="+mn-lt"/>
                <a:ea typeface="+mn-ea"/>
                <a:cs typeface="+mn-cs"/>
              </a:rPr>
              <a:t>System.Web.Mvc</a:t>
            </a:r>
            <a:r>
              <a:rPr lang="es-ES" sz="1200" kern="1200" dirty="0" smtClean="0">
                <a:solidFill>
                  <a:schemeClr val="tx1"/>
                </a:solidFill>
                <a:effectLst/>
                <a:latin typeface="+mn-lt"/>
                <a:ea typeface="+mn-ea"/>
                <a:cs typeface="+mn-cs"/>
              </a:rPr>
              <a:t>. Es más que nada un </a:t>
            </a:r>
            <a:r>
              <a:rPr lang="es-ES" sz="1200" kern="1200" dirty="0" err="1" smtClean="0">
                <a:solidFill>
                  <a:schemeClr val="tx1"/>
                </a:solidFill>
                <a:effectLst/>
                <a:latin typeface="+mn-lt"/>
                <a:ea typeface="+mn-ea"/>
                <a:cs typeface="+mn-cs"/>
              </a:rPr>
              <a:t>handler</a:t>
            </a:r>
            <a:r>
              <a:rPr lang="es-ES" sz="1200" kern="1200" baseline="0" dirty="0" smtClean="0">
                <a:solidFill>
                  <a:schemeClr val="tx1"/>
                </a:solidFill>
                <a:effectLst/>
                <a:latin typeface="+mn-lt"/>
                <a:ea typeface="+mn-ea"/>
                <a:cs typeface="+mn-cs"/>
              </a:rPr>
              <a:t> y el </a:t>
            </a:r>
            <a:r>
              <a:rPr lang="es-ES" sz="1200" kern="1200" baseline="0" dirty="0" err="1" smtClean="0">
                <a:solidFill>
                  <a:schemeClr val="tx1"/>
                </a:solidFill>
                <a:effectLst/>
                <a:latin typeface="+mn-lt"/>
                <a:ea typeface="+mn-ea"/>
                <a:cs typeface="+mn-cs"/>
              </a:rPr>
              <a:t>routing</a:t>
            </a:r>
            <a:r>
              <a:rPr lang="es-ES" sz="1200" kern="1200" baseline="0" dirty="0" smtClean="0">
                <a:solidFill>
                  <a:schemeClr val="tx1"/>
                </a:solidFill>
                <a:effectLst/>
                <a:latin typeface="+mn-lt"/>
                <a:ea typeface="+mn-ea"/>
                <a:cs typeface="+mn-cs"/>
              </a:rPr>
              <a:t> también </a:t>
            </a:r>
            <a:r>
              <a:rPr lang="es-ES" sz="1200" kern="1200" baseline="0" dirty="0" err="1" smtClean="0">
                <a:solidFill>
                  <a:schemeClr val="tx1"/>
                </a:solidFill>
                <a:effectLst/>
                <a:latin typeface="+mn-lt"/>
                <a:ea typeface="+mn-ea"/>
                <a:cs typeface="+mn-cs"/>
              </a:rPr>
              <a:t>ta</a:t>
            </a:r>
            <a:r>
              <a:rPr lang="es-ES" sz="1200" kern="1200" baseline="0" dirty="0" smtClean="0">
                <a:solidFill>
                  <a:schemeClr val="tx1"/>
                </a:solidFill>
                <a:effectLst/>
                <a:latin typeface="+mn-lt"/>
                <a:ea typeface="+mn-ea"/>
                <a:cs typeface="+mn-cs"/>
              </a:rPr>
              <a:t> separado en un nuevo proyecto.</a:t>
            </a:r>
            <a:endParaRPr lang="es-PE" sz="1200" kern="1200" dirty="0" smtClean="0">
              <a:solidFill>
                <a:schemeClr val="tx1"/>
              </a:solidFill>
              <a:effectLst/>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Estable: No hay nada a corto </a:t>
            </a:r>
            <a:r>
              <a:rPr lang="es-PE" dirty="0" err="1" smtClean="0"/>
              <a:t>plazó</a:t>
            </a:r>
            <a:r>
              <a:rPr lang="es-PE" dirty="0" smtClean="0"/>
              <a:t> que te haga </a:t>
            </a:r>
            <a:r>
              <a:rPr lang="es-PE" dirty="0" err="1" smtClean="0"/>
              <a:t>decír</a:t>
            </a:r>
            <a:r>
              <a:rPr lang="es-PE" dirty="0" smtClean="0"/>
              <a:t> AHA</a:t>
            </a:r>
            <a:r>
              <a:rPr lang="es-PE" baseline="0" dirty="0" smtClean="0"/>
              <a:t> o cuanto tiempo y dinero ahorraste al utilizar MVC. Pero si miramos un poco más </a:t>
            </a:r>
            <a:r>
              <a:rPr lang="es-PE" baseline="0" dirty="0" err="1" smtClean="0"/>
              <a:t>ayá</a:t>
            </a:r>
            <a:r>
              <a:rPr lang="es-PE" baseline="0" dirty="0" smtClean="0"/>
              <a:t> dentro de 1 o 2 años y la aplicación va a crecer y cambiar; y queremos tener menos fricción o alguna seguridad de que el impacto no es grande, </a:t>
            </a:r>
            <a:r>
              <a:rPr lang="es-PE" baseline="0" dirty="0" err="1" smtClean="0"/>
              <a:t>definitiamente</a:t>
            </a:r>
            <a:r>
              <a:rPr lang="es-PE" baseline="0" dirty="0" smtClean="0"/>
              <a:t> MVC es algo a considerar.</a:t>
            </a:r>
          </a:p>
          <a:p>
            <a:endParaRPr lang="es-PE" baseline="0" dirty="0" smtClean="0"/>
          </a:p>
          <a:p>
            <a:r>
              <a:rPr lang="es-PE" baseline="0" dirty="0" smtClean="0"/>
              <a:t>Conceptos y prácticas muy conocidas. Es muy importante para las personas de negocio que necesitan contratan nueva ayuda. Personas como tú que tiene un negocio relativamente nuevo o uno ya establecido siempre estarán en búsqueda de nuevas personas y cuando algo es fácil de adoptar y aprender esta tarea se facilita muchísimo, no solo por desarrolladores experimentados sino también por gente joven que recién está entrando al negocio que son por lo general el tipo de personas que tienen una especial rotación dentro de nuestro entorno. Y por que no personas con conocimientos en otras plataformas. </a:t>
            </a:r>
            <a:r>
              <a:rPr lang="es-PE" baseline="0" dirty="0" err="1" smtClean="0"/>
              <a:t>Xq</a:t>
            </a:r>
            <a:r>
              <a:rPr lang="es-PE" baseline="0" dirty="0" smtClean="0"/>
              <a:t> cuando algo es simple y basado en cosas muy conocidas y establecidas permite trabajar a cualquiera rápidamente sobre la tecnología.</a:t>
            </a:r>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04/02/2011</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04/02/2011</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04/02/2011</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04/02/2011</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04/02/2011</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04/02/2011</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04/02/2011</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04/02/2011</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04/02/2011</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04/02/2011</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04/02/2011</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04/02/2011</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2492896"/>
            <a:ext cx="7772400" cy="1584327"/>
          </a:xfrm>
        </p:spPr>
        <p:txBody>
          <a:bodyPr/>
          <a:lstStyle/>
          <a:p>
            <a:r>
              <a:rPr lang="es-PE" sz="3000" b="1" dirty="0" smtClean="0">
                <a:solidFill>
                  <a:srgbClr val="F60000"/>
                </a:solidFill>
              </a:rPr>
              <a:t>Desarrollo de Aplicaciones Web</a:t>
            </a:r>
            <a:br>
              <a:rPr lang="es-PE" sz="3000" b="1" dirty="0" smtClean="0">
                <a:solidFill>
                  <a:srgbClr val="F60000"/>
                </a:solidFill>
              </a:rPr>
            </a:br>
            <a:r>
              <a:rPr lang="es-PE" sz="5400" b="1" dirty="0" smtClean="0"/>
              <a:t>ASP.NET MVC</a:t>
            </a:r>
            <a:endParaRPr lang="es-ES" sz="5400" b="1" dirty="0"/>
          </a:p>
        </p:txBody>
      </p:sp>
      <p:sp>
        <p:nvSpPr>
          <p:cNvPr id="4" name="2 Subtítulo"/>
          <p:cNvSpPr txBox="1">
            <a:spLocks/>
          </p:cNvSpPr>
          <p:nvPr/>
        </p:nvSpPr>
        <p:spPr bwMode="auto">
          <a:xfrm>
            <a:off x="357162" y="5349894"/>
            <a:ext cx="3214709" cy="43656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800" b="1" i="0" u="none" strike="noStrike" kern="1200" cap="none" spc="0" normalizeH="0" baseline="0" noProof="0" dirty="0" smtClean="0">
                <a:ln>
                  <a:noFill/>
                </a:ln>
                <a:solidFill>
                  <a:srgbClr val="00B050"/>
                </a:solidFill>
                <a:effectLst/>
                <a:uLnTx/>
                <a:uFillTx/>
                <a:latin typeface="+mn-lt"/>
                <a:ea typeface="+mn-ea"/>
                <a:cs typeface="+mn-cs"/>
              </a:rPr>
              <a:t>Angel Núñez Salazar</a:t>
            </a:r>
            <a:br>
              <a:rPr kumimoji="0" lang="es-PE" sz="2800" b="1" i="0" u="none" strike="noStrike" kern="1200" cap="none" spc="0" normalizeH="0" baseline="0" noProof="0" dirty="0" smtClean="0">
                <a:ln>
                  <a:noFill/>
                </a:ln>
                <a:solidFill>
                  <a:srgbClr val="00B050"/>
                </a:solidFill>
                <a:effectLst/>
                <a:uLnTx/>
                <a:uFillTx/>
                <a:latin typeface="+mn-lt"/>
                <a:ea typeface="+mn-ea"/>
                <a:cs typeface="+mn-cs"/>
              </a:rPr>
            </a:br>
            <a:r>
              <a:rPr kumimoji="0" lang="es-PE" sz="2800" b="1" i="0" u="none" strike="noStrike" kern="1200" cap="none" spc="0" normalizeH="0" baseline="0" noProof="0" dirty="0" smtClean="0">
                <a:ln>
                  <a:noFill/>
                </a:ln>
                <a:solidFill>
                  <a:srgbClr val="00B050"/>
                </a:solidFill>
                <a:effectLst/>
                <a:uLnTx/>
                <a:uFillTx/>
                <a:latin typeface="+mn-lt"/>
                <a:ea typeface="+mn-ea"/>
                <a:cs typeface="+mn-cs"/>
              </a:rPr>
              <a:t>@</a:t>
            </a:r>
            <a:r>
              <a:rPr kumimoji="0" lang="es-PE" sz="2800" b="1" i="0" u="none" strike="noStrike" kern="1200" cap="none" spc="0" normalizeH="0" baseline="0" noProof="0" dirty="0" err="1" smtClean="0">
                <a:ln>
                  <a:noFill/>
                </a:ln>
                <a:solidFill>
                  <a:srgbClr val="00B050"/>
                </a:solidFill>
                <a:effectLst/>
                <a:uLnTx/>
                <a:uFillTx/>
                <a:latin typeface="+mn-lt"/>
                <a:ea typeface="+mn-ea"/>
                <a:cs typeface="+mn-cs"/>
              </a:rPr>
              <a:t>snahider</a:t>
            </a:r>
            <a:endParaRPr kumimoji="0" lang="es-ES" sz="2800" b="1" i="0" u="none" strike="noStrike" kern="1200" cap="none" spc="0" normalizeH="0" baseline="0" noProof="0" dirty="0">
              <a:ln>
                <a:noFill/>
              </a:ln>
              <a:solidFill>
                <a:srgbClr val="00B05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67544" y="548680"/>
            <a:ext cx="8229600" cy="1143000"/>
          </a:xfrm>
        </p:spPr>
        <p:txBody>
          <a:bodyPr/>
          <a:lstStyle/>
          <a:p>
            <a:r>
              <a:rPr lang="es-PE" dirty="0" smtClean="0"/>
              <a:t>1.- Arquitectura flexible y extensible</a:t>
            </a:r>
            <a:endParaRPr lang="es-PE" dirty="0"/>
          </a:p>
        </p:txBody>
      </p:sp>
      <p:graphicFrame>
        <p:nvGraphicFramePr>
          <p:cNvPr id="5" name="4 Diagrama"/>
          <p:cNvGraphicFramePr/>
          <p:nvPr>
            <p:extLst>
              <p:ext uri="{D42A27DB-BD31-4B8C-83A1-F6EECF244321}">
                <p14:modId xmlns:p14="http://schemas.microsoft.com/office/powerpoint/2010/main" val="2494079788"/>
              </p:ext>
            </p:extLst>
          </p:nvPr>
        </p:nvGraphicFramePr>
        <p:xfrm>
          <a:off x="508406" y="1525240"/>
          <a:ext cx="8168050" cy="4856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5903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57200" y="274639"/>
            <a:ext cx="8229600" cy="1143000"/>
          </a:xfrm>
        </p:spPr>
        <p:txBody>
          <a:bodyPr/>
          <a:lstStyle/>
          <a:p>
            <a:r>
              <a:rPr lang="es-PE" dirty="0" smtClean="0"/>
              <a:t>2.- Testeabilidad</a:t>
            </a:r>
            <a:endParaRPr lang="es-PE" dirty="0"/>
          </a:p>
        </p:txBody>
      </p:sp>
      <p:sp>
        <p:nvSpPr>
          <p:cNvPr id="4" name="2 Marcador de contenido"/>
          <p:cNvSpPr>
            <a:spLocks noGrp="1"/>
          </p:cNvSpPr>
          <p:nvPr>
            <p:ph idx="1"/>
          </p:nvPr>
        </p:nvSpPr>
        <p:spPr>
          <a:xfrm>
            <a:off x="354360" y="1456187"/>
            <a:ext cx="8435280" cy="2956455"/>
          </a:xfrm>
        </p:spPr>
        <p:txBody>
          <a:bodyPr/>
          <a:lstStyle/>
          <a:p>
            <a:r>
              <a:rPr lang="es-PE" sz="2800" dirty="0" smtClean="0">
                <a:solidFill>
                  <a:srgbClr val="FFC000"/>
                </a:solidFill>
              </a:rPr>
              <a:t>Cualquier </a:t>
            </a:r>
            <a:r>
              <a:rPr lang="es-PE" sz="2800" dirty="0" err="1" smtClean="0">
                <a:solidFill>
                  <a:srgbClr val="FFC000"/>
                </a:solidFill>
              </a:rPr>
              <a:t>Unit</a:t>
            </a:r>
            <a:r>
              <a:rPr lang="es-PE" sz="2800" dirty="0" smtClean="0">
                <a:solidFill>
                  <a:srgbClr val="FFC000"/>
                </a:solidFill>
              </a:rPr>
              <a:t> </a:t>
            </a:r>
            <a:r>
              <a:rPr lang="es-PE" sz="2800" dirty="0" err="1" smtClean="0">
                <a:solidFill>
                  <a:srgbClr val="FFC000"/>
                </a:solidFill>
              </a:rPr>
              <a:t>Testing</a:t>
            </a:r>
            <a:r>
              <a:rPr lang="es-PE" sz="2800" dirty="0" smtClean="0">
                <a:solidFill>
                  <a:srgbClr val="FFC000"/>
                </a:solidFill>
              </a:rPr>
              <a:t> Framework es soportada.</a:t>
            </a:r>
            <a:br>
              <a:rPr lang="es-PE" sz="2800" dirty="0" smtClean="0">
                <a:solidFill>
                  <a:srgbClr val="FFC000"/>
                </a:solidFill>
              </a:rPr>
            </a:br>
            <a:r>
              <a:rPr lang="es-PE" sz="2800" dirty="0" smtClean="0"/>
              <a:t>	- </a:t>
            </a:r>
            <a:r>
              <a:rPr lang="es-PE" sz="2000" i="1" dirty="0" err="1" smtClean="0"/>
              <a:t>NUnit</a:t>
            </a:r>
            <a:r>
              <a:rPr lang="es-PE" sz="2000" i="1" dirty="0" smtClean="0"/>
              <a:t>, </a:t>
            </a:r>
            <a:r>
              <a:rPr lang="es-PE" sz="2000" i="1" dirty="0" err="1" smtClean="0"/>
              <a:t>MSTest</a:t>
            </a:r>
            <a:r>
              <a:rPr lang="es-PE" sz="2000" i="1" dirty="0" smtClean="0"/>
              <a:t>, </a:t>
            </a:r>
            <a:r>
              <a:rPr lang="es-PE" sz="2000" i="1" dirty="0" err="1" smtClean="0"/>
              <a:t>MBUnit</a:t>
            </a:r>
            <a:r>
              <a:rPr lang="es-PE" sz="2000" i="1" dirty="0" smtClean="0"/>
              <a:t>, </a:t>
            </a:r>
            <a:r>
              <a:rPr lang="es-PE" sz="2000" i="1" dirty="0" err="1" smtClean="0"/>
              <a:t>XUnit.Net</a:t>
            </a:r>
            <a:endParaRPr lang="es-PE" sz="2000" i="1" dirty="0" smtClean="0"/>
          </a:p>
          <a:p>
            <a:r>
              <a:rPr lang="es-PE" sz="2800" dirty="0" smtClean="0"/>
              <a:t>Partes específicas de la </a:t>
            </a:r>
            <a:r>
              <a:rPr lang="es-PE" sz="2800" dirty="0" err="1" smtClean="0"/>
              <a:t>framework</a:t>
            </a:r>
            <a:r>
              <a:rPr lang="es-PE" sz="2800" dirty="0" smtClean="0"/>
              <a:t> son </a:t>
            </a:r>
            <a:r>
              <a:rPr lang="es-PE" sz="2800" dirty="0" smtClean="0">
                <a:solidFill>
                  <a:srgbClr val="FFC000"/>
                </a:solidFill>
              </a:rPr>
              <a:t>fácilmente </a:t>
            </a:r>
            <a:r>
              <a:rPr lang="es-PE" sz="2800" dirty="0" err="1" smtClean="0">
                <a:solidFill>
                  <a:srgbClr val="FFC000"/>
                </a:solidFill>
              </a:rPr>
              <a:t>mockeables</a:t>
            </a:r>
            <a:r>
              <a:rPr lang="es-PE" sz="2800" dirty="0" smtClean="0">
                <a:solidFill>
                  <a:srgbClr val="FFC000"/>
                </a:solidFill>
              </a:rPr>
              <a:t>.</a:t>
            </a:r>
          </a:p>
          <a:p>
            <a:endParaRPr lang="es-PE" sz="2000" i="1" dirty="0" smtClean="0"/>
          </a:p>
          <a:p>
            <a:r>
              <a:rPr lang="es-PE" sz="2800" dirty="0" smtClean="0"/>
              <a:t>Facilita la aplicación de </a:t>
            </a:r>
            <a:r>
              <a:rPr lang="es-PE" sz="2800" dirty="0" smtClean="0">
                <a:solidFill>
                  <a:srgbClr val="FFC000"/>
                </a:solidFill>
              </a:rPr>
              <a:t>prácticas ágiles.</a:t>
            </a:r>
            <a:endParaRPr lang="es-PE" sz="2000" dirty="0"/>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0685" y="4412642"/>
            <a:ext cx="3201144" cy="1896678"/>
          </a:xfrm>
          <a:prstGeom prst="rect">
            <a:avLst/>
          </a:prstGeom>
        </p:spPr>
      </p:pic>
    </p:spTree>
    <p:extLst>
      <p:ext uri="{BB962C8B-B14F-4D97-AF65-F5344CB8AC3E}">
        <p14:creationId xmlns:p14="http://schemas.microsoft.com/office/powerpoint/2010/main" val="4200941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57200" y="274639"/>
            <a:ext cx="8229600" cy="1143000"/>
          </a:xfrm>
        </p:spPr>
        <p:txBody>
          <a:bodyPr/>
          <a:lstStyle/>
          <a:p>
            <a:r>
              <a:rPr lang="es-PE" dirty="0" smtClean="0"/>
              <a:t>3.- Aplicación de otros conceptos</a:t>
            </a:r>
            <a:endParaRPr lang="es-PE" dirty="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0768"/>
            <a:ext cx="9144000" cy="4914810"/>
          </a:xfrm>
          <a:prstGeom prst="rect">
            <a:avLst/>
          </a:prstGeom>
        </p:spPr>
      </p:pic>
    </p:spTree>
    <p:extLst>
      <p:ext uri="{BB962C8B-B14F-4D97-AF65-F5344CB8AC3E}">
        <p14:creationId xmlns:p14="http://schemas.microsoft.com/office/powerpoint/2010/main" val="444347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57200" y="274639"/>
            <a:ext cx="8229600" cy="1143000"/>
          </a:xfrm>
        </p:spPr>
        <p:txBody>
          <a:bodyPr/>
          <a:lstStyle/>
          <a:p>
            <a:r>
              <a:rPr lang="es-PE" dirty="0" smtClean="0"/>
              <a:t>4.- Control sobre el HTML</a:t>
            </a:r>
            <a:endParaRPr lang="es-PE" dirty="0"/>
          </a:p>
        </p:txBody>
      </p:sp>
      <p:sp>
        <p:nvSpPr>
          <p:cNvPr id="2" name="1 CuadroTexto"/>
          <p:cNvSpPr txBox="1"/>
          <p:nvPr/>
        </p:nvSpPr>
        <p:spPr>
          <a:xfrm>
            <a:off x="467545" y="1628800"/>
            <a:ext cx="8280920" cy="2246769"/>
          </a:xfrm>
          <a:prstGeom prst="rect">
            <a:avLst/>
          </a:prstGeom>
          <a:noFill/>
        </p:spPr>
        <p:txBody>
          <a:bodyPr wrap="square" rtlCol="0">
            <a:spAutoFit/>
          </a:bodyPr>
          <a:lstStyle/>
          <a:p>
            <a:pPr marL="457200" indent="-457200">
              <a:buFont typeface="Arial" pitchFamily="34" charset="0"/>
              <a:buChar char="•"/>
            </a:pPr>
            <a:r>
              <a:rPr lang="es-PE" sz="2800" dirty="0" smtClean="0"/>
              <a:t>ASP.NET MVC reconoce la importancia de producir </a:t>
            </a:r>
            <a:r>
              <a:rPr lang="es-PE" sz="2800" dirty="0" smtClean="0">
                <a:solidFill>
                  <a:srgbClr val="FFC000"/>
                </a:solidFill>
              </a:rPr>
              <a:t>HTML limpio, semántico y compatible con los estándares.</a:t>
            </a:r>
          </a:p>
          <a:p>
            <a:pPr marL="457200" indent="-457200">
              <a:buFont typeface="Arial" pitchFamily="34" charset="0"/>
              <a:buChar char="•"/>
            </a:pPr>
            <a:endParaRPr lang="es-PE" sz="2800" dirty="0" smtClean="0"/>
          </a:p>
          <a:p>
            <a:pPr marL="457200" indent="-457200">
              <a:buFont typeface="Arial" pitchFamily="34" charset="0"/>
              <a:buChar char="•"/>
            </a:pPr>
            <a:r>
              <a:rPr lang="es-PE" sz="2800" dirty="0" smtClean="0"/>
              <a:t>Fácil </a:t>
            </a:r>
            <a:r>
              <a:rPr lang="es-PE" sz="2800" dirty="0"/>
              <a:t>i</a:t>
            </a:r>
            <a:r>
              <a:rPr lang="es-PE" sz="2800" dirty="0" smtClean="0"/>
              <a:t>ntegración con herramientas a nivel de cliente.</a:t>
            </a:r>
            <a:endParaRPr lang="es-PE"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3000" y="4077072"/>
            <a:ext cx="4590009" cy="229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503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57200" y="274639"/>
            <a:ext cx="8229600" cy="1143000"/>
          </a:xfrm>
        </p:spPr>
        <p:txBody>
          <a:bodyPr/>
          <a:lstStyle/>
          <a:p>
            <a:r>
              <a:rPr lang="es-PE" dirty="0" smtClean="0"/>
              <a:t>4.- Control sobre el HTML (cont.)</a:t>
            </a:r>
            <a:endParaRPr lang="es-PE" dirty="0"/>
          </a:p>
        </p:txBody>
      </p:sp>
      <p:sp>
        <p:nvSpPr>
          <p:cNvPr id="2" name="1 CuadroTexto"/>
          <p:cNvSpPr txBox="1"/>
          <p:nvPr/>
        </p:nvSpPr>
        <p:spPr>
          <a:xfrm>
            <a:off x="467545" y="1628800"/>
            <a:ext cx="8280920" cy="646331"/>
          </a:xfrm>
          <a:prstGeom prst="rect">
            <a:avLst/>
          </a:prstGeom>
          <a:noFill/>
        </p:spPr>
        <p:txBody>
          <a:bodyPr wrap="square" rtlCol="0">
            <a:spAutoFit/>
          </a:bodyPr>
          <a:lstStyle/>
          <a:p>
            <a:pPr marL="457200" indent="-457200">
              <a:buFont typeface="Arial" pitchFamily="34" charset="0"/>
              <a:buChar char="•"/>
            </a:pPr>
            <a:r>
              <a:rPr lang="es-PE" sz="2800" dirty="0" smtClean="0"/>
              <a:t>El nuevo </a:t>
            </a:r>
            <a:r>
              <a:rPr lang="es-PE" sz="3600" dirty="0" err="1" smtClean="0">
                <a:solidFill>
                  <a:srgbClr val="FFC000"/>
                </a:solidFill>
              </a:rPr>
              <a:t>Razor</a:t>
            </a:r>
            <a:r>
              <a:rPr lang="es-PE" sz="3600" dirty="0" smtClean="0">
                <a:solidFill>
                  <a:srgbClr val="FFC000"/>
                </a:solidFill>
              </a:rPr>
              <a:t> View Engine</a:t>
            </a:r>
            <a:endParaRPr lang="es-PE" sz="3600" dirty="0">
              <a:solidFill>
                <a:srgbClr val="FFC000"/>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018" y="2584239"/>
            <a:ext cx="8605973" cy="3283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5999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15 Título"/>
          <p:cNvSpPr>
            <a:spLocks noGrp="1"/>
          </p:cNvSpPr>
          <p:nvPr>
            <p:ph type="title"/>
          </p:nvPr>
        </p:nvSpPr>
        <p:spPr>
          <a:xfrm>
            <a:off x="107504" y="2676836"/>
            <a:ext cx="3419872" cy="491824"/>
          </a:xfrm>
        </p:spPr>
        <p:txBody>
          <a:bodyPr/>
          <a:lstStyle/>
          <a:p>
            <a:pPr algn="l"/>
            <a:r>
              <a:rPr lang="es-PE" dirty="0"/>
              <a:t>5</a:t>
            </a:r>
            <a:r>
              <a:rPr lang="es-PE" dirty="0" smtClean="0"/>
              <a:t>.- </a:t>
            </a:r>
            <a:r>
              <a:rPr lang="es-PE" dirty="0" err="1" smtClean="0"/>
              <a:t>Routing</a:t>
            </a:r>
            <a:endParaRPr lang="es-PE" dirty="0"/>
          </a:p>
        </p:txBody>
      </p:sp>
      <p:sp>
        <p:nvSpPr>
          <p:cNvPr id="7" name="6 CuadroTexto"/>
          <p:cNvSpPr txBox="1"/>
          <p:nvPr/>
        </p:nvSpPr>
        <p:spPr>
          <a:xfrm>
            <a:off x="115344" y="3165647"/>
            <a:ext cx="4016997" cy="615553"/>
          </a:xfrm>
          <a:prstGeom prst="rect">
            <a:avLst/>
          </a:prstGeom>
          <a:noFill/>
        </p:spPr>
        <p:txBody>
          <a:bodyPr wrap="none" rtlCol="0">
            <a:spAutoFit/>
          </a:bodyPr>
          <a:lstStyle/>
          <a:p>
            <a:r>
              <a:rPr lang="es-PE" sz="3400" dirty="0" err="1" smtClean="0">
                <a:ln>
                  <a:solidFill>
                    <a:srgbClr val="FFC000"/>
                  </a:solidFill>
                </a:ln>
                <a:solidFill>
                  <a:srgbClr val="FFC000"/>
                </a:solidFill>
              </a:rPr>
              <a:t>URLs</a:t>
            </a:r>
            <a:r>
              <a:rPr lang="es-PE" sz="3400" dirty="0" smtClean="0">
                <a:ln>
                  <a:solidFill>
                    <a:srgbClr val="FFC000"/>
                  </a:solidFill>
                </a:ln>
                <a:solidFill>
                  <a:srgbClr val="FFC000"/>
                </a:solidFill>
              </a:rPr>
              <a:t> amigables y SEO</a:t>
            </a:r>
            <a:endParaRPr lang="es-PE" sz="3400" dirty="0">
              <a:ln>
                <a:solidFill>
                  <a:srgbClr val="FFC000"/>
                </a:solidFill>
              </a:ln>
              <a:solidFill>
                <a:srgbClr val="FFC000"/>
              </a:solidFill>
            </a:endParaRPr>
          </a:p>
        </p:txBody>
      </p:sp>
    </p:spTree>
    <p:extLst>
      <p:ext uri="{BB962C8B-B14F-4D97-AF65-F5344CB8AC3E}">
        <p14:creationId xmlns:p14="http://schemas.microsoft.com/office/powerpoint/2010/main" val="3337044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57200" y="274639"/>
            <a:ext cx="8229600" cy="1143000"/>
          </a:xfrm>
        </p:spPr>
        <p:txBody>
          <a:bodyPr/>
          <a:lstStyle/>
          <a:p>
            <a:r>
              <a:rPr lang="es-PE" dirty="0" smtClean="0"/>
              <a:t>5.- </a:t>
            </a:r>
            <a:r>
              <a:rPr lang="es-PE" dirty="0" err="1" smtClean="0"/>
              <a:t>Routing</a:t>
            </a:r>
            <a:r>
              <a:rPr lang="es-PE" dirty="0" smtClean="0"/>
              <a:t> (cont.)</a:t>
            </a:r>
            <a:endParaRPr lang="es-PE" dirty="0"/>
          </a:p>
        </p:txBody>
      </p:sp>
      <p:sp>
        <p:nvSpPr>
          <p:cNvPr id="4" name="3 CuadroTexto"/>
          <p:cNvSpPr txBox="1"/>
          <p:nvPr/>
        </p:nvSpPr>
        <p:spPr>
          <a:xfrm>
            <a:off x="400974" y="1772816"/>
            <a:ext cx="8347490" cy="3970318"/>
          </a:xfrm>
          <a:prstGeom prst="rect">
            <a:avLst/>
          </a:prstGeom>
          <a:noFill/>
        </p:spPr>
        <p:txBody>
          <a:bodyPr wrap="square" rtlCol="0">
            <a:spAutoFit/>
          </a:bodyPr>
          <a:lstStyle/>
          <a:p>
            <a:pPr marL="342900" indent="-342900">
              <a:buFont typeface="Arial" pitchFamily="34" charset="0"/>
              <a:buChar char="•"/>
            </a:pPr>
            <a:r>
              <a:rPr lang="es-PE" sz="2800" dirty="0" smtClean="0"/>
              <a:t>Las </a:t>
            </a:r>
            <a:r>
              <a:rPr lang="es-PE" sz="2800" dirty="0" err="1" smtClean="0"/>
              <a:t>Urls</a:t>
            </a:r>
            <a:r>
              <a:rPr lang="es-PE" sz="2800" dirty="0" smtClean="0"/>
              <a:t> no corresponden a archivos ya que los </a:t>
            </a:r>
            <a:r>
              <a:rPr lang="es-PE" sz="2800" dirty="0" err="1" smtClean="0"/>
              <a:t>request</a:t>
            </a:r>
            <a:r>
              <a:rPr lang="es-PE" sz="2800" dirty="0" smtClean="0"/>
              <a:t> son manejados por los </a:t>
            </a:r>
            <a:r>
              <a:rPr lang="es-PE" sz="2800" dirty="0" err="1" smtClean="0"/>
              <a:t>controllers</a:t>
            </a:r>
            <a:r>
              <a:rPr lang="es-PE" sz="2800" dirty="0" smtClean="0"/>
              <a:t>.</a:t>
            </a:r>
          </a:p>
          <a:p>
            <a:pPr marL="342900" indent="-342900">
              <a:buFont typeface="Arial" pitchFamily="34" charset="0"/>
              <a:buChar char="•"/>
            </a:pPr>
            <a:endParaRPr lang="es-PE" sz="2800" dirty="0"/>
          </a:p>
          <a:p>
            <a:pPr marL="342900" indent="-342900">
              <a:buFont typeface="Arial" pitchFamily="34" charset="0"/>
              <a:buChar char="•"/>
            </a:pPr>
            <a:r>
              <a:rPr lang="es-PE" sz="2800" dirty="0" smtClean="0"/>
              <a:t>Completo control de las </a:t>
            </a:r>
            <a:r>
              <a:rPr lang="es-PE" sz="2800" dirty="0" err="1" smtClean="0"/>
              <a:t>URLs</a:t>
            </a:r>
            <a:r>
              <a:rPr lang="es-PE" sz="2800" dirty="0" smtClean="0"/>
              <a:t> permitiendo cualquier </a:t>
            </a:r>
            <a:r>
              <a:rPr lang="es-PE" sz="2800" dirty="0" err="1" smtClean="0"/>
              <a:t>patron</a:t>
            </a:r>
            <a:r>
              <a:rPr lang="es-PE" sz="2800" dirty="0" smtClean="0"/>
              <a:t> de mapeo URL – </a:t>
            </a:r>
            <a:r>
              <a:rPr lang="es-PE" sz="2800" dirty="0" err="1" smtClean="0"/>
              <a:t>controller</a:t>
            </a:r>
            <a:r>
              <a:rPr lang="es-PE" sz="2800" dirty="0" smtClean="0"/>
              <a:t>.</a:t>
            </a:r>
          </a:p>
          <a:p>
            <a:pPr marL="342900" indent="-342900">
              <a:buFont typeface="Arial" pitchFamily="34" charset="0"/>
              <a:buChar char="•"/>
            </a:pPr>
            <a:endParaRPr lang="es-PE" sz="2800" dirty="0"/>
          </a:p>
          <a:p>
            <a:pPr marL="342900" indent="-342900">
              <a:buFont typeface="Arial" pitchFamily="34" charset="0"/>
              <a:buChar char="•"/>
            </a:pPr>
            <a:r>
              <a:rPr lang="es-PE" sz="2800" dirty="0" smtClean="0"/>
              <a:t>El sistema de ruteo fue diseñado para ASP.NET MVC pero está en «</a:t>
            </a:r>
            <a:r>
              <a:rPr lang="es-PE" sz="2800" dirty="0" err="1" smtClean="0"/>
              <a:t>system.web.routing</a:t>
            </a:r>
            <a:r>
              <a:rPr lang="es-PE" sz="2800" dirty="0" smtClean="0"/>
              <a:t>» permitiendo su uso por </a:t>
            </a:r>
            <a:r>
              <a:rPr lang="es-PE" sz="2800" dirty="0" err="1" smtClean="0"/>
              <a:t>WebForms</a:t>
            </a:r>
            <a:r>
              <a:rPr lang="es-PE" sz="2800" dirty="0" smtClean="0"/>
              <a:t>.</a:t>
            </a:r>
            <a:endParaRPr lang="es-PE" sz="2800" dirty="0"/>
          </a:p>
        </p:txBody>
      </p:sp>
    </p:spTree>
    <p:extLst>
      <p:ext uri="{BB962C8B-B14F-4D97-AF65-F5344CB8AC3E}">
        <p14:creationId xmlns:p14="http://schemas.microsoft.com/office/powerpoint/2010/main" val="140537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57200" y="1052736"/>
            <a:ext cx="8229600" cy="1143000"/>
          </a:xfrm>
        </p:spPr>
        <p:txBody>
          <a:bodyPr/>
          <a:lstStyle/>
          <a:p>
            <a:r>
              <a:rPr lang="es-PE" dirty="0"/>
              <a:t>6</a:t>
            </a:r>
            <a:r>
              <a:rPr lang="es-PE" dirty="0" smtClean="0"/>
              <a:t>.- </a:t>
            </a:r>
            <a:r>
              <a:rPr lang="es-PE" dirty="0" err="1" smtClean="0"/>
              <a:t>Convention</a:t>
            </a:r>
            <a:r>
              <a:rPr lang="es-PE" dirty="0" smtClean="0"/>
              <a:t> </a:t>
            </a:r>
            <a:r>
              <a:rPr lang="es-PE" dirty="0" err="1" smtClean="0"/>
              <a:t>over</a:t>
            </a:r>
            <a:r>
              <a:rPr lang="es-PE" dirty="0" smtClean="0"/>
              <a:t> </a:t>
            </a:r>
            <a:r>
              <a:rPr lang="es-PE" dirty="0" err="1" smtClean="0"/>
              <a:t>Configuration</a:t>
            </a:r>
            <a:r>
              <a:rPr lang="es-PE" dirty="0" smtClean="0"/>
              <a:t/>
            </a:r>
            <a:br>
              <a:rPr lang="es-PE" dirty="0" smtClean="0"/>
            </a:br>
            <a:r>
              <a:rPr lang="es-PE" dirty="0" err="1" smtClean="0">
                <a:solidFill>
                  <a:srgbClr val="FF0000"/>
                </a:solidFill>
              </a:rPr>
              <a:t>Goodbye</a:t>
            </a:r>
            <a:r>
              <a:rPr lang="es-PE" dirty="0" smtClean="0">
                <a:solidFill>
                  <a:srgbClr val="FF0000"/>
                </a:solidFill>
              </a:rPr>
              <a:t> XML </a:t>
            </a:r>
            <a:r>
              <a:rPr lang="es-PE" dirty="0" err="1" smtClean="0">
                <a:solidFill>
                  <a:srgbClr val="FF0000"/>
                </a:solidFill>
              </a:rPr>
              <a:t>Hell</a:t>
            </a:r>
            <a:endParaRPr lang="es-PE" dirty="0">
              <a:solidFill>
                <a:srgbClr val="FF0000"/>
              </a:solidFill>
            </a:endParaRPr>
          </a:p>
        </p:txBody>
      </p:sp>
      <p:sp>
        <p:nvSpPr>
          <p:cNvPr id="4" name="2 Marcador de contenido"/>
          <p:cNvSpPr>
            <a:spLocks noGrp="1"/>
          </p:cNvSpPr>
          <p:nvPr/>
        </p:nvSpPr>
        <p:spPr bwMode="auto">
          <a:xfrm>
            <a:off x="424745" y="2708920"/>
            <a:ext cx="8229600" cy="25202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sz="2800" i="1" dirty="0" smtClean="0"/>
              <a:t>“From now on anyone who considers themselves to be a serious professional must refuse to write another line of </a:t>
            </a:r>
            <a:r>
              <a:rPr lang="en-US" sz="3600" i="1" dirty="0" smtClean="0">
                <a:solidFill>
                  <a:srgbClr val="FF0000"/>
                </a:solidFill>
              </a:rPr>
              <a:t>XML.</a:t>
            </a:r>
            <a:r>
              <a:rPr lang="en-US" sz="2800" i="1" dirty="0" smtClean="0"/>
              <a:t> When asked, </a:t>
            </a:r>
            <a:r>
              <a:rPr lang="en-US" sz="3600" i="1" dirty="0" smtClean="0">
                <a:solidFill>
                  <a:srgbClr val="FF0000"/>
                </a:solidFill>
              </a:rPr>
              <a:t>say NO</a:t>
            </a:r>
            <a:r>
              <a:rPr lang="en-US" sz="3600" i="1" dirty="0" smtClean="0"/>
              <a:t>”</a:t>
            </a:r>
          </a:p>
          <a:p>
            <a:pPr algn="ctr">
              <a:buNone/>
            </a:pPr>
            <a:r>
              <a:rPr lang="en-US" sz="2000" b="1" dirty="0" smtClean="0">
                <a:solidFill>
                  <a:srgbClr val="FFC000"/>
                </a:solidFill>
                <a:latin typeface="+mj-lt"/>
                <a:ea typeface="+mj-ea"/>
                <a:cs typeface="+mj-cs"/>
              </a:rPr>
              <a:t>						</a:t>
            </a:r>
          </a:p>
          <a:p>
            <a:pPr algn="ctr">
              <a:buNone/>
            </a:pPr>
            <a:r>
              <a:rPr lang="en-US" sz="2000" b="1" dirty="0" smtClean="0">
                <a:solidFill>
                  <a:srgbClr val="FFC000"/>
                </a:solidFill>
                <a:latin typeface="+mj-lt"/>
                <a:ea typeface="+mj-ea"/>
                <a:cs typeface="+mj-cs"/>
              </a:rPr>
              <a:t>						Robert C. Martin (Uncle Bob)</a:t>
            </a:r>
            <a:endParaRPr lang="es-PE" sz="2000" b="1" dirty="0" smtClean="0">
              <a:solidFill>
                <a:srgbClr val="FFC000"/>
              </a:solidFill>
              <a:latin typeface="+mj-lt"/>
              <a:ea typeface="+mj-ea"/>
              <a:cs typeface="+mj-cs"/>
            </a:endParaRPr>
          </a:p>
          <a:p>
            <a:pPr>
              <a:buNone/>
            </a:pPr>
            <a:endParaRPr lang="es-PE" b="1" dirty="0" smtClean="0">
              <a:solidFill>
                <a:srgbClr val="FFC000"/>
              </a:solidFill>
              <a:latin typeface="+mj-lt"/>
              <a:ea typeface="+mj-ea"/>
              <a:cs typeface="+mj-cs"/>
            </a:endParaRPr>
          </a:p>
          <a:p>
            <a:pPr>
              <a:buNone/>
            </a:pPr>
            <a:endParaRPr lang="es-PE" b="1" dirty="0" smtClean="0">
              <a:solidFill>
                <a:srgbClr val="FFC000"/>
              </a:solidFill>
              <a:latin typeface="+mj-lt"/>
              <a:ea typeface="+mj-ea"/>
              <a:cs typeface="+mj-cs"/>
            </a:endParaRPr>
          </a:p>
        </p:txBody>
      </p:sp>
    </p:spTree>
    <p:extLst>
      <p:ext uri="{BB962C8B-B14F-4D97-AF65-F5344CB8AC3E}">
        <p14:creationId xmlns:p14="http://schemas.microsoft.com/office/powerpoint/2010/main" val="2918277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35496" y="341784"/>
            <a:ext cx="8712968" cy="1143000"/>
          </a:xfrm>
        </p:spPr>
        <p:txBody>
          <a:bodyPr/>
          <a:lstStyle/>
          <a:p>
            <a:r>
              <a:rPr lang="es-PE" dirty="0"/>
              <a:t>6</a:t>
            </a:r>
            <a:r>
              <a:rPr lang="es-PE" dirty="0" smtClean="0"/>
              <a:t>.- </a:t>
            </a:r>
            <a:r>
              <a:rPr lang="es-PE" dirty="0" err="1" smtClean="0"/>
              <a:t>Convention</a:t>
            </a:r>
            <a:r>
              <a:rPr lang="es-PE" dirty="0" smtClean="0"/>
              <a:t> </a:t>
            </a:r>
            <a:r>
              <a:rPr lang="es-PE" dirty="0" err="1" smtClean="0"/>
              <a:t>over</a:t>
            </a:r>
            <a:r>
              <a:rPr lang="es-PE" dirty="0" smtClean="0"/>
              <a:t> </a:t>
            </a:r>
            <a:r>
              <a:rPr lang="es-PE" dirty="0" err="1" smtClean="0"/>
              <a:t>Configuration</a:t>
            </a:r>
            <a:r>
              <a:rPr lang="es-PE" dirty="0" smtClean="0"/>
              <a:t> </a:t>
            </a:r>
            <a:r>
              <a:rPr lang="es-PE" sz="3200" dirty="0" smtClean="0"/>
              <a:t>(cont.)</a:t>
            </a:r>
            <a:endParaRPr lang="es-PE" sz="4000" dirty="0">
              <a:solidFill>
                <a:srgbClr val="FF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556792"/>
            <a:ext cx="3024336"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1187624" y="5283205"/>
            <a:ext cx="1310615" cy="954107"/>
          </a:xfrm>
          <a:prstGeom prst="rect">
            <a:avLst/>
          </a:prstGeom>
          <a:noFill/>
        </p:spPr>
        <p:txBody>
          <a:bodyPr wrap="none" rtlCol="0">
            <a:spAutoFit/>
          </a:bodyPr>
          <a:lstStyle/>
          <a:p>
            <a:pPr algn="ctr"/>
            <a:r>
              <a:rPr lang="es-PE" sz="2800" dirty="0" smtClean="0"/>
              <a:t>IOC</a:t>
            </a:r>
          </a:p>
          <a:p>
            <a:pPr algn="ctr"/>
            <a:r>
              <a:rPr lang="es-PE" sz="2800" dirty="0" err="1" smtClean="0"/>
              <a:t>Routing</a:t>
            </a:r>
            <a:endParaRPr lang="es-PE" sz="2800" dirty="0"/>
          </a:p>
        </p:txBody>
      </p:sp>
      <p:sp>
        <p:nvSpPr>
          <p:cNvPr id="6" name="5 CuadroTexto"/>
          <p:cNvSpPr txBox="1"/>
          <p:nvPr/>
        </p:nvSpPr>
        <p:spPr>
          <a:xfrm>
            <a:off x="1660887" y="1970837"/>
            <a:ext cx="2119025" cy="954107"/>
          </a:xfrm>
          <a:prstGeom prst="rect">
            <a:avLst/>
          </a:prstGeom>
          <a:noFill/>
        </p:spPr>
        <p:txBody>
          <a:bodyPr wrap="square" rtlCol="0">
            <a:spAutoFit/>
          </a:bodyPr>
          <a:lstStyle/>
          <a:p>
            <a:pPr algn="ctr"/>
            <a:r>
              <a:rPr lang="es-PE" sz="2800" dirty="0" err="1" smtClean="0"/>
              <a:t>Controllers</a:t>
            </a:r>
            <a:endParaRPr lang="es-PE" sz="2800" dirty="0"/>
          </a:p>
          <a:p>
            <a:pPr algn="ctr"/>
            <a:r>
              <a:rPr lang="es-PE" sz="2800" dirty="0" err="1" smtClean="0"/>
              <a:t>Actions</a:t>
            </a:r>
            <a:endParaRPr lang="es-PE" sz="2800" dirty="0" smtClean="0"/>
          </a:p>
        </p:txBody>
      </p:sp>
      <p:sp>
        <p:nvSpPr>
          <p:cNvPr id="7" name="6 CuadroTexto"/>
          <p:cNvSpPr txBox="1"/>
          <p:nvPr/>
        </p:nvSpPr>
        <p:spPr>
          <a:xfrm>
            <a:off x="683568" y="3481844"/>
            <a:ext cx="2509020" cy="523220"/>
          </a:xfrm>
          <a:prstGeom prst="rect">
            <a:avLst/>
          </a:prstGeom>
          <a:noFill/>
        </p:spPr>
        <p:txBody>
          <a:bodyPr wrap="none" rtlCol="0">
            <a:spAutoFit/>
          </a:bodyPr>
          <a:lstStyle/>
          <a:p>
            <a:r>
              <a:rPr lang="es-PE" sz="2800" dirty="0" err="1" smtClean="0"/>
              <a:t>Model</a:t>
            </a:r>
            <a:r>
              <a:rPr lang="es-PE" sz="2800" dirty="0" smtClean="0"/>
              <a:t> </a:t>
            </a:r>
            <a:r>
              <a:rPr lang="es-PE" sz="2800" dirty="0" err="1" smtClean="0"/>
              <a:t>Mapping</a:t>
            </a:r>
            <a:endParaRPr lang="es-PE" sz="2800" dirty="0"/>
          </a:p>
        </p:txBody>
      </p:sp>
      <p:sp>
        <p:nvSpPr>
          <p:cNvPr id="8" name="7 CuadroTexto"/>
          <p:cNvSpPr txBox="1"/>
          <p:nvPr/>
        </p:nvSpPr>
        <p:spPr>
          <a:xfrm>
            <a:off x="2699792" y="4489956"/>
            <a:ext cx="1040606" cy="523220"/>
          </a:xfrm>
          <a:prstGeom prst="rect">
            <a:avLst/>
          </a:prstGeom>
          <a:noFill/>
        </p:spPr>
        <p:txBody>
          <a:bodyPr wrap="none" rtlCol="0">
            <a:spAutoFit/>
          </a:bodyPr>
          <a:lstStyle/>
          <a:p>
            <a:r>
              <a:rPr lang="es-PE" sz="2800" dirty="0" err="1" smtClean="0"/>
              <a:t>Views</a:t>
            </a:r>
            <a:endParaRPr lang="es-PE" sz="2800" dirty="0"/>
          </a:p>
        </p:txBody>
      </p:sp>
      <p:cxnSp>
        <p:nvCxnSpPr>
          <p:cNvPr id="5" name="4 Conector recto de flecha"/>
          <p:cNvCxnSpPr/>
          <p:nvPr/>
        </p:nvCxnSpPr>
        <p:spPr>
          <a:xfrm>
            <a:off x="3563888" y="2610765"/>
            <a:ext cx="1944216" cy="28531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3180136" y="3789040"/>
            <a:ext cx="2327968"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flipV="1">
            <a:off x="3740398" y="4296160"/>
            <a:ext cx="1767706" cy="50099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2339752" y="5723568"/>
            <a:ext cx="3168352" cy="34922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612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57200" y="274639"/>
            <a:ext cx="8229600" cy="1143000"/>
          </a:xfrm>
        </p:spPr>
        <p:txBody>
          <a:bodyPr/>
          <a:lstStyle/>
          <a:p>
            <a:r>
              <a:rPr lang="es-PE" dirty="0"/>
              <a:t>7</a:t>
            </a:r>
            <a:r>
              <a:rPr lang="es-PE" dirty="0" smtClean="0"/>
              <a:t>.- </a:t>
            </a:r>
            <a:r>
              <a:rPr lang="es-PE" dirty="0" err="1"/>
              <a:t>Community</a:t>
            </a:r>
            <a:r>
              <a:rPr lang="es-PE" dirty="0"/>
              <a:t> and </a:t>
            </a:r>
            <a:r>
              <a:rPr lang="es-PE" dirty="0" err="1"/>
              <a:t>Environment</a:t>
            </a:r>
            <a:endParaRPr lang="es-PE" dirty="0"/>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627" y="2132856"/>
            <a:ext cx="2452837" cy="812144"/>
          </a:xfrm>
          <a:prstGeom prst="rect">
            <a:avLst/>
          </a:prstGeom>
        </p:spPr>
      </p:pic>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485" y="2136264"/>
            <a:ext cx="1827635" cy="805328"/>
          </a:xfrm>
          <a:prstGeom prst="rect">
            <a:avLst/>
          </a:prstGeom>
          <a:noFill/>
          <a:ln>
            <a:noFill/>
          </a:ln>
        </p:spPr>
      </p:pic>
      <p:pic>
        <p:nvPicPr>
          <p:cNvPr id="9" name="8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608" y="2155359"/>
            <a:ext cx="2076608" cy="708740"/>
          </a:xfrm>
          <a:prstGeom prst="rect">
            <a:avLst/>
          </a:prstGeom>
        </p:spPr>
      </p:pic>
      <p:sp>
        <p:nvSpPr>
          <p:cNvPr id="12" name="2 Marcador de contenido"/>
          <p:cNvSpPr>
            <a:spLocks noGrp="1"/>
          </p:cNvSpPr>
          <p:nvPr>
            <p:ph idx="1"/>
          </p:nvPr>
        </p:nvSpPr>
        <p:spPr>
          <a:xfrm>
            <a:off x="354360" y="1456187"/>
            <a:ext cx="8435280" cy="532653"/>
          </a:xfrm>
        </p:spPr>
        <p:txBody>
          <a:bodyPr/>
          <a:lstStyle/>
          <a:p>
            <a:r>
              <a:rPr lang="es-PE" sz="2800" dirty="0" smtClean="0"/>
              <a:t>Gran cantidad </a:t>
            </a:r>
            <a:r>
              <a:rPr lang="es-PE" sz="2800" dirty="0" smtClean="0">
                <a:solidFill>
                  <a:srgbClr val="FFC000"/>
                </a:solidFill>
              </a:rPr>
              <a:t>de proyectos creados alrededor</a:t>
            </a:r>
            <a:r>
              <a:rPr lang="es-PE" sz="2800" dirty="0" smtClean="0">
                <a:solidFill>
                  <a:srgbClr val="FF0000"/>
                </a:solidFill>
              </a:rPr>
              <a:t> </a:t>
            </a:r>
            <a:r>
              <a:rPr lang="es-PE" sz="2800" dirty="0" smtClean="0"/>
              <a:t>de MVC</a:t>
            </a:r>
          </a:p>
        </p:txBody>
      </p:sp>
      <p:sp>
        <p:nvSpPr>
          <p:cNvPr id="13" name="2 Marcador de contenido"/>
          <p:cNvSpPr txBox="1">
            <a:spLocks/>
          </p:cNvSpPr>
          <p:nvPr/>
        </p:nvSpPr>
        <p:spPr bwMode="auto">
          <a:xfrm>
            <a:off x="385192" y="3106282"/>
            <a:ext cx="8435280" cy="5183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rgbClr val="FFC000"/>
                </a:solidFill>
              </a:rPr>
              <a:t>Conferencias y encuentros</a:t>
            </a:r>
            <a:r>
              <a:rPr lang="es-PE" sz="2800" dirty="0" smtClean="0"/>
              <a:t> continuos.</a:t>
            </a:r>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3758463"/>
            <a:ext cx="2936194" cy="67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0659" y="3887740"/>
            <a:ext cx="3959023" cy="38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2 Marcador de contenido"/>
          <p:cNvSpPr txBox="1">
            <a:spLocks/>
          </p:cNvSpPr>
          <p:nvPr/>
        </p:nvSpPr>
        <p:spPr bwMode="auto">
          <a:xfrm>
            <a:off x="385192" y="4669161"/>
            <a:ext cx="8435280"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Actualmente existen </a:t>
            </a:r>
            <a:r>
              <a:rPr lang="es-PE" sz="2800" dirty="0" smtClean="0">
                <a:solidFill>
                  <a:srgbClr val="FFC000"/>
                </a:solidFill>
              </a:rPr>
              <a:t>241 resultados </a:t>
            </a:r>
            <a:r>
              <a:rPr lang="es-PE" sz="2800" dirty="0" smtClean="0"/>
              <a:t>para "ASP.NET MVC" dentro de</a:t>
            </a:r>
          </a:p>
        </p:txBody>
      </p:sp>
      <p:pic>
        <p:nvPicPr>
          <p:cNvPr id="11" name="10 Imagen"/>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90696" y="5241215"/>
            <a:ext cx="3363384" cy="1193459"/>
          </a:xfrm>
          <a:prstGeom prst="rect">
            <a:avLst/>
          </a:prstGeom>
          <a:solidFill>
            <a:schemeClr val="tx1">
              <a:lumMod val="75000"/>
            </a:schemeClr>
          </a:solidFill>
        </p:spPr>
      </p:pic>
    </p:spTree>
    <p:extLst>
      <p:ext uri="{BB962C8B-B14F-4D97-AF65-F5344CB8AC3E}">
        <p14:creationId xmlns:p14="http://schemas.microsoft.com/office/powerpoint/2010/main" val="1872120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6 Marcador de contenido" descr="computer-baby1.jpg"/>
          <p:cNvPicPr>
            <a:picLocks noGrp="1" noChangeAspect="1"/>
          </p:cNvPicPr>
          <p:nvPr>
            <p:ph idx="1"/>
          </p:nvPr>
        </p:nvPicPr>
        <p:blipFill>
          <a:blip r:embed="rId2" cstate="print"/>
          <a:stretch>
            <a:fillRect/>
          </a:stretch>
        </p:blipFill>
        <p:spPr>
          <a:xfrm>
            <a:off x="0" y="-24"/>
            <a:ext cx="9301480" cy="6858024"/>
          </a:xfrm>
        </p:spPr>
      </p:pic>
      <p:sp>
        <p:nvSpPr>
          <p:cNvPr id="2" name="1 Título"/>
          <p:cNvSpPr>
            <a:spLocks noGrp="1"/>
          </p:cNvSpPr>
          <p:nvPr>
            <p:ph type="title"/>
          </p:nvPr>
        </p:nvSpPr>
        <p:spPr>
          <a:xfrm>
            <a:off x="3571868" y="0"/>
            <a:ext cx="5572132" cy="642943"/>
          </a:xfrm>
        </p:spPr>
        <p:txBody>
          <a:bodyPr/>
          <a:lstStyle/>
          <a:p>
            <a:r>
              <a:rPr lang="es-PE" b="1" dirty="0" smtClean="0">
                <a:solidFill>
                  <a:schemeClr val="bg1">
                    <a:lumMod val="65000"/>
                    <a:lumOff val="35000"/>
                  </a:schemeClr>
                </a:solidFill>
              </a:rPr>
              <a:t>Regresemos a lo </a:t>
            </a:r>
            <a:r>
              <a:rPr lang="es-PE" b="1" dirty="0" smtClean="0">
                <a:solidFill>
                  <a:srgbClr val="EE0000"/>
                </a:solidFill>
              </a:rPr>
              <a:t>Básico</a:t>
            </a:r>
            <a:endParaRPr lang="es-ES" b="1" dirty="0">
              <a:solidFill>
                <a:srgbClr val="EE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57200" y="274639"/>
            <a:ext cx="8229600" cy="1143000"/>
          </a:xfrm>
        </p:spPr>
        <p:txBody>
          <a:bodyPr/>
          <a:lstStyle/>
          <a:p>
            <a:r>
              <a:rPr lang="es-PE" dirty="0"/>
              <a:t>8</a:t>
            </a:r>
            <a:r>
              <a:rPr lang="es-PE" dirty="0" smtClean="0"/>
              <a:t>.- Open </a:t>
            </a:r>
            <a:r>
              <a:rPr lang="es-PE" dirty="0" err="1" smtClean="0"/>
              <a:t>Source</a:t>
            </a:r>
            <a:endParaRPr lang="es-PE" dirty="0"/>
          </a:p>
        </p:txBody>
      </p:sp>
      <p:sp>
        <p:nvSpPr>
          <p:cNvPr id="3" name="2 Marcador de contenido"/>
          <p:cNvSpPr>
            <a:spLocks noGrp="1"/>
          </p:cNvSpPr>
          <p:nvPr>
            <p:ph idx="1"/>
          </p:nvPr>
        </p:nvSpPr>
        <p:spPr>
          <a:xfrm>
            <a:off x="354360" y="1456187"/>
            <a:ext cx="8435280" cy="4493093"/>
          </a:xfrm>
        </p:spPr>
        <p:txBody>
          <a:bodyPr/>
          <a:lstStyle/>
          <a:p>
            <a:r>
              <a:rPr lang="es-PE" sz="2800" dirty="0" smtClean="0"/>
              <a:t>ASP.NET MVC ha sido </a:t>
            </a:r>
            <a:r>
              <a:rPr lang="es-PE" sz="2800" dirty="0" smtClean="0">
                <a:solidFill>
                  <a:srgbClr val="FFC000"/>
                </a:solidFill>
              </a:rPr>
              <a:t>liberado bajo MS-PL que es  una licencia open </a:t>
            </a:r>
            <a:r>
              <a:rPr lang="es-PE" sz="2800" dirty="0" err="1" smtClean="0">
                <a:solidFill>
                  <a:srgbClr val="FFC000"/>
                </a:solidFill>
              </a:rPr>
              <a:t>source</a:t>
            </a:r>
            <a:r>
              <a:rPr lang="es-PE" sz="2800" dirty="0" smtClean="0">
                <a:solidFill>
                  <a:srgbClr val="FFC000"/>
                </a:solidFill>
              </a:rPr>
              <a:t> aprobada por la OSI.</a:t>
            </a:r>
          </a:p>
          <a:p>
            <a:endParaRPr lang="es-PE" sz="2800" dirty="0"/>
          </a:p>
          <a:p>
            <a:r>
              <a:rPr lang="es-PE" sz="2800" dirty="0" smtClean="0"/>
              <a:t>Podemos descargar el código original  e inclusive modificarlo y compilar una nueva versión de el.</a:t>
            </a:r>
          </a:p>
          <a:p>
            <a:endParaRPr lang="es-PE" sz="2800" dirty="0" smtClean="0"/>
          </a:p>
          <a:p>
            <a:r>
              <a:rPr lang="es-PE" sz="2800" dirty="0" smtClean="0"/>
              <a:t>Depurar componentes del sistema y navegar por el código para entenderlo o ver las posibilidades de desarrollo.</a:t>
            </a:r>
            <a:endParaRPr lang="es-PE" sz="2800" dirty="0"/>
          </a:p>
          <a:p>
            <a:endParaRPr lang="es-PE" sz="2000" dirty="0"/>
          </a:p>
        </p:txBody>
      </p:sp>
    </p:spTree>
    <p:extLst>
      <p:ext uri="{BB962C8B-B14F-4D97-AF65-F5344CB8AC3E}">
        <p14:creationId xmlns:p14="http://schemas.microsoft.com/office/powerpoint/2010/main" val="3287401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57200" y="274639"/>
            <a:ext cx="8229600" cy="1143000"/>
          </a:xfrm>
        </p:spPr>
        <p:txBody>
          <a:bodyPr/>
          <a:lstStyle/>
          <a:p>
            <a:r>
              <a:rPr lang="es-PE" dirty="0" smtClean="0"/>
              <a:t>ASP.NET "Tradicional" - </a:t>
            </a:r>
            <a:r>
              <a:rPr lang="es-PE" dirty="0" err="1" smtClean="0"/>
              <a:t>WebForms</a:t>
            </a:r>
            <a:endParaRPr lang="es-PE" dirty="0"/>
          </a:p>
        </p:txBody>
      </p:sp>
      <p:sp>
        <p:nvSpPr>
          <p:cNvPr id="7" name="6 CuadroTexto"/>
          <p:cNvSpPr txBox="1"/>
          <p:nvPr/>
        </p:nvSpPr>
        <p:spPr>
          <a:xfrm>
            <a:off x="277837" y="1620083"/>
            <a:ext cx="8638873" cy="4401205"/>
          </a:xfrm>
          <a:prstGeom prst="rect">
            <a:avLst/>
          </a:prstGeom>
          <a:noFill/>
        </p:spPr>
        <p:txBody>
          <a:bodyPr wrap="square" rtlCol="0">
            <a:spAutoFit/>
          </a:bodyPr>
          <a:lstStyle/>
          <a:p>
            <a:r>
              <a:rPr lang="es-PE" sz="2800" dirty="0" smtClean="0"/>
              <a:t>ASP.NET significó un gran cambio cuando apareció por primera vez ya que </a:t>
            </a:r>
            <a:r>
              <a:rPr lang="es-PE" sz="2800" dirty="0" smtClean="0">
                <a:solidFill>
                  <a:srgbClr val="FF0000"/>
                </a:solidFill>
              </a:rPr>
              <a:t>pretendía cerrar la brecha entre el desarrollo en </a:t>
            </a:r>
            <a:r>
              <a:rPr lang="es-PE" sz="2800" dirty="0" err="1" smtClean="0">
                <a:solidFill>
                  <a:srgbClr val="FF0000"/>
                </a:solidFill>
              </a:rPr>
              <a:t>windows</a:t>
            </a:r>
            <a:r>
              <a:rPr lang="es-PE" sz="2800" dirty="0" smtClean="0">
                <a:solidFill>
                  <a:srgbClr val="FF0000"/>
                </a:solidFill>
              </a:rPr>
              <a:t> y el desarrollo web.</a:t>
            </a:r>
          </a:p>
          <a:p>
            <a:endParaRPr lang="es-PE" sz="2800" dirty="0" smtClean="0"/>
          </a:p>
          <a:p>
            <a:pPr marL="457200" indent="-457200">
              <a:buFont typeface="Arial" pitchFamily="34" charset="0"/>
              <a:buChar char="•"/>
            </a:pPr>
            <a:r>
              <a:rPr lang="es-PE" sz="2800" dirty="0" smtClean="0"/>
              <a:t>Jerarquía de controles que </a:t>
            </a:r>
            <a:r>
              <a:rPr lang="es-PE" sz="2800" dirty="0" err="1" smtClean="0">
                <a:solidFill>
                  <a:srgbClr val="FFC000"/>
                </a:solidFill>
              </a:rPr>
              <a:t>renderizaban</a:t>
            </a:r>
            <a:r>
              <a:rPr lang="es-PE" sz="2800" dirty="0" smtClean="0">
                <a:solidFill>
                  <a:srgbClr val="FFC000"/>
                </a:solidFill>
              </a:rPr>
              <a:t> automáticamente HTML.</a:t>
            </a:r>
          </a:p>
          <a:p>
            <a:pPr marL="457200" indent="-457200">
              <a:buFont typeface="Arial" pitchFamily="34" charset="0"/>
              <a:buChar char="•"/>
            </a:pPr>
            <a:endParaRPr lang="es-PE" sz="2800" dirty="0" smtClean="0"/>
          </a:p>
          <a:p>
            <a:pPr marL="457200" indent="-457200">
              <a:buFont typeface="Arial" pitchFamily="34" charset="0"/>
              <a:buChar char="•"/>
            </a:pPr>
            <a:r>
              <a:rPr lang="es-PE" sz="2800" dirty="0" smtClean="0"/>
              <a:t>UI que mantenía su estado y orientada a eventos lo que permitía al desarrollador </a:t>
            </a:r>
            <a:r>
              <a:rPr lang="es-PE" sz="2800" dirty="0" smtClean="0">
                <a:solidFill>
                  <a:srgbClr val="FFC000"/>
                </a:solidFill>
              </a:rPr>
              <a:t>despreocuparse de las llamadas y respuestas HTTP.</a:t>
            </a:r>
          </a:p>
        </p:txBody>
      </p:sp>
    </p:spTree>
    <p:extLst>
      <p:ext uri="{BB962C8B-B14F-4D97-AF65-F5344CB8AC3E}">
        <p14:creationId xmlns:p14="http://schemas.microsoft.com/office/powerpoint/2010/main" val="12090187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57200" y="548680"/>
            <a:ext cx="8229600" cy="1143000"/>
          </a:xfrm>
        </p:spPr>
        <p:txBody>
          <a:bodyPr/>
          <a:lstStyle/>
          <a:p>
            <a:r>
              <a:rPr lang="es-PE" dirty="0" smtClean="0"/>
              <a:t>¿ Cuál es el problema con el uso de </a:t>
            </a:r>
            <a:r>
              <a:rPr lang="es-PE" dirty="0" err="1" smtClean="0"/>
              <a:t>WebForms</a:t>
            </a:r>
            <a:r>
              <a:rPr lang="es-PE" dirty="0" smtClean="0"/>
              <a:t> ?</a:t>
            </a:r>
            <a:endParaRPr lang="es-PE" dirty="0"/>
          </a:p>
        </p:txBody>
      </p:sp>
      <p:sp>
        <p:nvSpPr>
          <p:cNvPr id="7" name="6 CuadroTexto"/>
          <p:cNvSpPr txBox="1"/>
          <p:nvPr/>
        </p:nvSpPr>
        <p:spPr>
          <a:xfrm>
            <a:off x="277837" y="2420888"/>
            <a:ext cx="8638873" cy="3108543"/>
          </a:xfrm>
          <a:prstGeom prst="rect">
            <a:avLst/>
          </a:prstGeom>
          <a:noFill/>
        </p:spPr>
        <p:txBody>
          <a:bodyPr wrap="square" rtlCol="0">
            <a:spAutoFit/>
          </a:bodyPr>
          <a:lstStyle/>
          <a:p>
            <a:pPr marL="457200" indent="-457200">
              <a:buFont typeface="Arial" pitchFamily="34" charset="0"/>
              <a:buChar char="•"/>
            </a:pPr>
            <a:r>
              <a:rPr lang="es-PE" sz="2800" dirty="0" err="1" smtClean="0"/>
              <a:t>ViewState</a:t>
            </a:r>
            <a:endParaRPr lang="es-PE" sz="2800" dirty="0" smtClean="0"/>
          </a:p>
          <a:p>
            <a:endParaRPr lang="es-PE" sz="2800" dirty="0" smtClean="0"/>
          </a:p>
          <a:p>
            <a:pPr marL="457200" indent="-457200">
              <a:buFont typeface="Arial" pitchFamily="34" charset="0"/>
              <a:buChar char="•"/>
            </a:pPr>
            <a:r>
              <a:rPr lang="es-PE" sz="2800" dirty="0" smtClean="0"/>
              <a:t>Page </a:t>
            </a:r>
            <a:r>
              <a:rPr lang="es-PE" sz="2800" dirty="0" err="1" smtClean="0"/>
              <a:t>LifeCycle</a:t>
            </a:r>
            <a:endParaRPr lang="es-PE" sz="2800" dirty="0" smtClean="0"/>
          </a:p>
          <a:p>
            <a:pPr marL="457200" indent="-457200">
              <a:buFont typeface="Arial" pitchFamily="34" charset="0"/>
              <a:buChar char="•"/>
            </a:pPr>
            <a:endParaRPr lang="es-PE" sz="2800" dirty="0" smtClean="0"/>
          </a:p>
          <a:p>
            <a:pPr marL="457200" indent="-457200">
              <a:buFont typeface="Arial" pitchFamily="34" charset="0"/>
              <a:buChar char="•"/>
            </a:pPr>
            <a:r>
              <a:rPr lang="es-PE" sz="2800" dirty="0" smtClean="0"/>
              <a:t>Limitado control del HTML</a:t>
            </a:r>
          </a:p>
          <a:p>
            <a:pPr marL="457200" indent="-457200">
              <a:buFont typeface="Arial" pitchFamily="34" charset="0"/>
              <a:buChar char="•"/>
            </a:pPr>
            <a:endParaRPr lang="es-PE" sz="2800" dirty="0" smtClean="0"/>
          </a:p>
          <a:p>
            <a:pPr marL="457200" indent="-457200">
              <a:buFont typeface="Arial" pitchFamily="34" charset="0"/>
              <a:buChar char="•"/>
            </a:pPr>
            <a:r>
              <a:rPr lang="es-PE" sz="2800" dirty="0" smtClean="0"/>
              <a:t>Casi imposible de realizar test unitarios..</a:t>
            </a:r>
          </a:p>
        </p:txBody>
      </p:sp>
    </p:spTree>
    <p:extLst>
      <p:ext uri="{BB962C8B-B14F-4D97-AF65-F5344CB8AC3E}">
        <p14:creationId xmlns:p14="http://schemas.microsoft.com/office/powerpoint/2010/main" val="1225818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67544" y="2708920"/>
            <a:ext cx="8229600" cy="1143000"/>
          </a:xfrm>
        </p:spPr>
        <p:txBody>
          <a:bodyPr/>
          <a:lstStyle/>
          <a:p>
            <a:r>
              <a:rPr lang="es-PE" sz="4800" dirty="0" smtClean="0"/>
              <a:t>¿ </a:t>
            </a:r>
            <a:r>
              <a:rPr lang="es-PE" sz="4800" dirty="0" err="1" smtClean="0"/>
              <a:t>WebForms</a:t>
            </a:r>
            <a:r>
              <a:rPr lang="es-PE" sz="4800" dirty="0"/>
              <a:t> </a:t>
            </a:r>
            <a:r>
              <a:rPr lang="es-PE" sz="4800" dirty="0" smtClean="0"/>
              <a:t>o MVC ?</a:t>
            </a:r>
            <a:endParaRPr lang="es-PE" sz="4800" dirty="0"/>
          </a:p>
        </p:txBody>
      </p:sp>
      <p:sp>
        <p:nvSpPr>
          <p:cNvPr id="2" name="1 CuadroTexto"/>
          <p:cNvSpPr txBox="1"/>
          <p:nvPr/>
        </p:nvSpPr>
        <p:spPr>
          <a:xfrm>
            <a:off x="1487509" y="1921182"/>
            <a:ext cx="6525761" cy="3524042"/>
          </a:xfrm>
          <a:prstGeom prst="rect">
            <a:avLst/>
          </a:prstGeom>
          <a:noFill/>
        </p:spPr>
        <p:txBody>
          <a:bodyPr wrap="none" rtlCol="0">
            <a:spAutoFit/>
          </a:bodyPr>
          <a:lstStyle/>
          <a:p>
            <a:pPr algn="ctr"/>
            <a:r>
              <a:rPr lang="es-PE" sz="5400" dirty="0" smtClean="0">
                <a:solidFill>
                  <a:srgbClr val="FFC000"/>
                </a:solidFill>
              </a:rPr>
              <a:t>No existe tal pregunta,</a:t>
            </a:r>
          </a:p>
          <a:p>
            <a:pPr algn="ctr"/>
            <a:r>
              <a:rPr lang="es-PE" sz="5400" dirty="0" smtClean="0">
                <a:solidFill>
                  <a:srgbClr val="FFC000"/>
                </a:solidFill>
              </a:rPr>
              <a:t>la elección es siempre</a:t>
            </a:r>
          </a:p>
          <a:p>
            <a:pPr algn="ctr"/>
            <a:r>
              <a:rPr lang="es-PE" sz="11500" dirty="0" smtClean="0">
                <a:solidFill>
                  <a:srgbClr val="FF0000"/>
                </a:solidFill>
              </a:rPr>
              <a:t>MVC</a:t>
            </a:r>
          </a:p>
        </p:txBody>
      </p:sp>
    </p:spTree>
    <p:extLst>
      <p:ext uri="{BB962C8B-B14F-4D97-AF65-F5344CB8AC3E}">
        <p14:creationId xmlns:p14="http://schemas.microsoft.com/office/powerpoint/2010/main" val="2716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67544" y="188640"/>
            <a:ext cx="8229600" cy="1143000"/>
          </a:xfrm>
        </p:spPr>
        <p:txBody>
          <a:bodyPr/>
          <a:lstStyle/>
          <a:p>
            <a:r>
              <a:rPr lang="es-PE" dirty="0" smtClean="0"/>
              <a:t>Recursos</a:t>
            </a:r>
            <a:endParaRPr lang="es-PE" dirty="0"/>
          </a:p>
        </p:txBody>
      </p:sp>
      <p:sp>
        <p:nvSpPr>
          <p:cNvPr id="7" name="6 CuadroTexto"/>
          <p:cNvSpPr txBox="1"/>
          <p:nvPr/>
        </p:nvSpPr>
        <p:spPr>
          <a:xfrm>
            <a:off x="277836" y="1340768"/>
            <a:ext cx="8638873" cy="3785652"/>
          </a:xfrm>
          <a:prstGeom prst="rect">
            <a:avLst/>
          </a:prstGeom>
          <a:noFill/>
        </p:spPr>
        <p:txBody>
          <a:bodyPr wrap="square" rtlCol="0">
            <a:spAutoFit/>
          </a:bodyPr>
          <a:lstStyle/>
          <a:p>
            <a:pPr>
              <a:buNone/>
            </a:pPr>
            <a:r>
              <a:rPr lang="es-PE" sz="2400" b="1" dirty="0" smtClean="0">
                <a:solidFill>
                  <a:schemeClr val="tx1">
                    <a:lumMod val="50000"/>
                    <a:lumOff val="50000"/>
                  </a:schemeClr>
                </a:solidFill>
                <a:latin typeface="Trebuchet MS" pitchFamily="34" charset="0"/>
              </a:rPr>
              <a:t>Aprendiendo ASP.NET MVC</a:t>
            </a:r>
          </a:p>
          <a:p>
            <a:pPr marL="342900" indent="-342900">
              <a:buFont typeface="Arial" pitchFamily="34" charset="0"/>
              <a:buChar char="•"/>
            </a:pPr>
            <a:r>
              <a:rPr lang="es-PE" sz="2000" dirty="0" smtClean="0">
                <a:solidFill>
                  <a:schemeClr val="tx1">
                    <a:lumMod val="50000"/>
                    <a:lumOff val="50000"/>
                  </a:schemeClr>
                </a:solidFill>
                <a:latin typeface="Trebuchet MS" pitchFamily="34" charset="0"/>
              </a:rPr>
              <a:t>ASP.NET MVC </a:t>
            </a:r>
            <a:r>
              <a:rPr lang="es-PE" sz="2000" dirty="0" err="1" smtClean="0">
                <a:solidFill>
                  <a:schemeClr val="tx1">
                    <a:lumMod val="50000"/>
                    <a:lumOff val="50000"/>
                  </a:schemeClr>
                </a:solidFill>
                <a:latin typeface="Trebuchet MS" pitchFamily="34" charset="0"/>
              </a:rPr>
              <a:t>official</a:t>
            </a:r>
            <a:r>
              <a:rPr lang="es-PE" sz="2000" dirty="0" smtClean="0">
                <a:solidFill>
                  <a:schemeClr val="tx1">
                    <a:lumMod val="50000"/>
                    <a:lumOff val="50000"/>
                  </a:schemeClr>
                </a:solidFill>
                <a:latin typeface="Trebuchet MS" pitchFamily="34" charset="0"/>
              </a:rPr>
              <a:t> </a:t>
            </a:r>
            <a:r>
              <a:rPr lang="es-PE" sz="2000" dirty="0" err="1" smtClean="0">
                <a:solidFill>
                  <a:schemeClr val="tx1">
                    <a:lumMod val="50000"/>
                    <a:lumOff val="50000"/>
                  </a:schemeClr>
                </a:solidFill>
                <a:latin typeface="Trebuchet MS" pitchFamily="34" charset="0"/>
              </a:rPr>
              <a:t>site</a:t>
            </a:r>
            <a:r>
              <a:rPr lang="es-PE" sz="2000" dirty="0" smtClean="0">
                <a:solidFill>
                  <a:schemeClr val="tx1">
                    <a:lumMod val="50000"/>
                    <a:lumOff val="50000"/>
                  </a:schemeClr>
                </a:solidFill>
                <a:latin typeface="Trebuchet MS" pitchFamily="34" charset="0"/>
              </a:rPr>
              <a:t> - </a:t>
            </a:r>
            <a:r>
              <a:rPr lang="es-PE" sz="2000" dirty="0" smtClean="0">
                <a:solidFill>
                  <a:srgbClr val="FF0000"/>
                </a:solidFill>
                <a:latin typeface="Trebuchet MS" pitchFamily="34" charset="0"/>
                <a:ea typeface="Calibri" pitchFamily="34" charset="0"/>
                <a:cs typeface="Arial" pitchFamily="34" charset="0"/>
              </a:rPr>
              <a:t>http://www.asp.net/mvc</a:t>
            </a:r>
          </a:p>
          <a:p>
            <a:pPr marL="342900" indent="-342900">
              <a:buFont typeface="Arial" pitchFamily="34" charset="0"/>
              <a:buChar char="•"/>
            </a:pPr>
            <a:r>
              <a:rPr lang="es-PE" sz="2000" dirty="0" err="1" smtClean="0">
                <a:solidFill>
                  <a:schemeClr val="tx1">
                    <a:lumMod val="50000"/>
                    <a:lumOff val="50000"/>
                  </a:schemeClr>
                </a:solidFill>
                <a:latin typeface="Trebuchet MS" pitchFamily="34" charset="0"/>
              </a:rPr>
              <a:t>Community</a:t>
            </a:r>
            <a:r>
              <a:rPr lang="es-PE" sz="2000" dirty="0" smtClean="0">
                <a:solidFill>
                  <a:schemeClr val="tx1">
                    <a:lumMod val="50000"/>
                    <a:lumOff val="50000"/>
                  </a:schemeClr>
                </a:solidFill>
                <a:latin typeface="Trebuchet MS" pitchFamily="34" charset="0"/>
              </a:rPr>
              <a:t> </a:t>
            </a:r>
            <a:r>
              <a:rPr lang="es-PE" sz="2000" dirty="0" err="1" smtClean="0">
                <a:solidFill>
                  <a:schemeClr val="tx1">
                    <a:lumMod val="50000"/>
                    <a:lumOff val="50000"/>
                  </a:schemeClr>
                </a:solidFill>
                <a:latin typeface="Trebuchet MS" pitchFamily="34" charset="0"/>
              </a:rPr>
              <a:t>For</a:t>
            </a:r>
            <a:r>
              <a:rPr lang="es-PE" sz="2000" dirty="0" smtClean="0">
                <a:solidFill>
                  <a:schemeClr val="tx1">
                    <a:lumMod val="50000"/>
                    <a:lumOff val="50000"/>
                  </a:schemeClr>
                </a:solidFill>
                <a:latin typeface="Trebuchet MS" pitchFamily="34" charset="0"/>
              </a:rPr>
              <a:t> MVC - </a:t>
            </a:r>
            <a:r>
              <a:rPr lang="es-PE" sz="2000" dirty="0" smtClean="0">
                <a:solidFill>
                  <a:srgbClr val="FF0000"/>
                </a:solidFill>
                <a:latin typeface="Trebuchet MS" pitchFamily="34" charset="0"/>
                <a:ea typeface="Calibri" pitchFamily="34" charset="0"/>
                <a:cs typeface="Arial" pitchFamily="34" charset="0"/>
              </a:rPr>
              <a:t>http://www.c4mvc.net</a:t>
            </a:r>
          </a:p>
          <a:p>
            <a:pPr>
              <a:buNone/>
            </a:pPr>
            <a:endParaRPr lang="es-PE" sz="2400" dirty="0" smtClean="0">
              <a:solidFill>
                <a:srgbClr val="FF0000"/>
              </a:solidFill>
              <a:latin typeface="Trebuchet MS" pitchFamily="34" charset="0"/>
            </a:endParaRPr>
          </a:p>
          <a:p>
            <a:pPr>
              <a:buNone/>
            </a:pPr>
            <a:r>
              <a:rPr lang="es-PE" sz="2400" b="1" dirty="0" smtClean="0">
                <a:solidFill>
                  <a:schemeClr val="tx1">
                    <a:lumMod val="50000"/>
                    <a:lumOff val="50000"/>
                  </a:schemeClr>
                </a:solidFill>
                <a:latin typeface="Trebuchet MS" pitchFamily="34" charset="0"/>
              </a:rPr>
              <a:t>Mantenerse al día con los cambios en ASP.NET MVC</a:t>
            </a:r>
          </a:p>
          <a:p>
            <a:pPr marL="342900" indent="-342900">
              <a:buFont typeface="Arial" pitchFamily="34" charset="0"/>
              <a:buChar char="•"/>
            </a:pPr>
            <a:r>
              <a:rPr lang="es-PE" sz="2000" dirty="0" smtClean="0">
                <a:solidFill>
                  <a:schemeClr val="tx1">
                    <a:lumMod val="50000"/>
                    <a:lumOff val="50000"/>
                  </a:schemeClr>
                </a:solidFill>
                <a:latin typeface="Trebuchet MS" pitchFamily="34" charset="0"/>
              </a:rPr>
              <a:t>Phil </a:t>
            </a:r>
            <a:r>
              <a:rPr lang="es-PE" sz="2000" dirty="0" err="1" smtClean="0">
                <a:solidFill>
                  <a:schemeClr val="tx1">
                    <a:lumMod val="50000"/>
                    <a:lumOff val="50000"/>
                  </a:schemeClr>
                </a:solidFill>
                <a:latin typeface="Trebuchet MS" pitchFamily="34" charset="0"/>
              </a:rPr>
              <a:t>Haack’s</a:t>
            </a:r>
            <a:r>
              <a:rPr lang="es-PE" sz="2000" dirty="0" smtClean="0">
                <a:solidFill>
                  <a:schemeClr val="tx1">
                    <a:lumMod val="50000"/>
                    <a:lumOff val="50000"/>
                  </a:schemeClr>
                </a:solidFill>
                <a:latin typeface="Trebuchet MS" pitchFamily="34" charset="0"/>
              </a:rPr>
              <a:t> Blog </a:t>
            </a:r>
            <a:r>
              <a:rPr lang="es-PE" sz="2000" dirty="0" smtClean="0">
                <a:solidFill>
                  <a:srgbClr val="FF0000"/>
                </a:solidFill>
                <a:latin typeface="Trebuchet MS" pitchFamily="34" charset="0"/>
              </a:rPr>
              <a:t>- </a:t>
            </a:r>
            <a:r>
              <a:rPr lang="es-PE" sz="2000" dirty="0" smtClean="0">
                <a:solidFill>
                  <a:srgbClr val="FF0000"/>
                </a:solidFill>
                <a:latin typeface="Trebuchet MS" pitchFamily="34" charset="0"/>
                <a:ea typeface="Calibri" pitchFamily="34" charset="0"/>
                <a:cs typeface="Arial" pitchFamily="34" charset="0"/>
              </a:rPr>
              <a:t>http://haacked.com</a:t>
            </a:r>
          </a:p>
          <a:p>
            <a:pPr marL="342900" indent="-342900">
              <a:buFont typeface="Arial" pitchFamily="34" charset="0"/>
              <a:buChar char="•"/>
            </a:pPr>
            <a:r>
              <a:rPr lang="es-PE" sz="2000" dirty="0" smtClean="0">
                <a:solidFill>
                  <a:schemeClr val="tx1">
                    <a:lumMod val="50000"/>
                    <a:lumOff val="50000"/>
                  </a:schemeClr>
                </a:solidFill>
                <a:latin typeface="Trebuchet MS" pitchFamily="34" charset="0"/>
              </a:rPr>
              <a:t>Scott </a:t>
            </a:r>
            <a:r>
              <a:rPr lang="es-PE" sz="2000" dirty="0" err="1" smtClean="0">
                <a:solidFill>
                  <a:schemeClr val="tx1">
                    <a:lumMod val="50000"/>
                    <a:lumOff val="50000"/>
                  </a:schemeClr>
                </a:solidFill>
                <a:latin typeface="Trebuchet MS" pitchFamily="34" charset="0"/>
              </a:rPr>
              <a:t>Guthrie’s</a:t>
            </a:r>
            <a:r>
              <a:rPr lang="es-PE" sz="2000" dirty="0" smtClean="0">
                <a:solidFill>
                  <a:schemeClr val="tx1">
                    <a:lumMod val="50000"/>
                    <a:lumOff val="50000"/>
                  </a:schemeClr>
                </a:solidFill>
                <a:latin typeface="Trebuchet MS" pitchFamily="34" charset="0"/>
              </a:rPr>
              <a:t> Blog - </a:t>
            </a:r>
            <a:r>
              <a:rPr lang="es-PE" sz="2000" dirty="0" smtClean="0">
                <a:solidFill>
                  <a:srgbClr val="FF0000"/>
                </a:solidFill>
                <a:latin typeface="Trebuchet MS" pitchFamily="34" charset="0"/>
                <a:ea typeface="Calibri" pitchFamily="34" charset="0"/>
                <a:cs typeface="Arial" pitchFamily="34" charset="0"/>
              </a:rPr>
              <a:t>http://weblogs.asp.net/scottgu</a:t>
            </a:r>
          </a:p>
          <a:p>
            <a:endParaRPr lang="es-PE" sz="2400" dirty="0" smtClean="0">
              <a:solidFill>
                <a:schemeClr val="tx1">
                  <a:lumMod val="50000"/>
                  <a:lumOff val="50000"/>
                </a:schemeClr>
              </a:solidFill>
              <a:latin typeface="Trebuchet MS" pitchFamily="34" charset="0"/>
            </a:endParaRPr>
          </a:p>
          <a:p>
            <a:pPr>
              <a:buNone/>
            </a:pPr>
            <a:r>
              <a:rPr lang="es-PE" sz="2400" b="1" dirty="0" smtClean="0">
                <a:solidFill>
                  <a:schemeClr val="tx1">
                    <a:lumMod val="50000"/>
                    <a:lumOff val="50000"/>
                  </a:schemeClr>
                </a:solidFill>
                <a:latin typeface="Trebuchet MS" pitchFamily="34" charset="0"/>
              </a:rPr>
              <a:t>ASP.NET MVC avanzado</a:t>
            </a:r>
          </a:p>
          <a:p>
            <a:pPr marL="342900" indent="-342900">
              <a:buFont typeface="Arial" pitchFamily="34" charset="0"/>
              <a:buChar char="•"/>
            </a:pPr>
            <a:r>
              <a:rPr lang="es-PE" sz="2000" dirty="0" smtClean="0">
                <a:solidFill>
                  <a:schemeClr val="tx1">
                    <a:lumMod val="50000"/>
                    <a:lumOff val="50000"/>
                  </a:schemeClr>
                </a:solidFill>
                <a:latin typeface="Trebuchet MS" pitchFamily="34" charset="0"/>
              </a:rPr>
              <a:t>Sharp </a:t>
            </a:r>
            <a:r>
              <a:rPr lang="es-PE" sz="2000" dirty="0" err="1" smtClean="0">
                <a:solidFill>
                  <a:schemeClr val="tx1">
                    <a:lumMod val="50000"/>
                    <a:lumOff val="50000"/>
                  </a:schemeClr>
                </a:solidFill>
                <a:latin typeface="Trebuchet MS" pitchFamily="34" charset="0"/>
              </a:rPr>
              <a:t>Architecture</a:t>
            </a:r>
            <a:r>
              <a:rPr lang="es-PE" sz="2000" dirty="0" smtClean="0">
                <a:solidFill>
                  <a:schemeClr val="tx1">
                    <a:lumMod val="50000"/>
                    <a:lumOff val="50000"/>
                  </a:schemeClr>
                </a:solidFill>
                <a:latin typeface="Trebuchet MS" pitchFamily="34" charset="0"/>
              </a:rPr>
              <a:t> - </a:t>
            </a:r>
            <a:r>
              <a:rPr lang="es-PE" sz="2000" dirty="0" smtClean="0">
                <a:solidFill>
                  <a:srgbClr val="FF0000"/>
                </a:solidFill>
                <a:latin typeface="Trebuchet MS" pitchFamily="34" charset="0"/>
                <a:ea typeface="Calibri" pitchFamily="34" charset="0"/>
                <a:cs typeface="Arial" pitchFamily="34" charset="0"/>
              </a:rPr>
              <a:t>http://sharparchitecture.net</a:t>
            </a:r>
          </a:p>
          <a:p>
            <a:pPr marL="342900" indent="-342900">
              <a:buFont typeface="Arial" pitchFamily="34" charset="0"/>
              <a:buChar char="•"/>
            </a:pPr>
            <a:r>
              <a:rPr lang="es-PE" sz="2000" dirty="0" err="1" smtClean="0">
                <a:solidFill>
                  <a:schemeClr val="tx1">
                    <a:lumMod val="50000"/>
                    <a:lumOff val="50000"/>
                  </a:schemeClr>
                </a:solidFill>
                <a:latin typeface="Trebuchet MS" pitchFamily="34" charset="0"/>
              </a:rPr>
              <a:t>Who</a:t>
            </a:r>
            <a:r>
              <a:rPr lang="es-PE" sz="2000" dirty="0" smtClean="0">
                <a:solidFill>
                  <a:schemeClr val="tx1">
                    <a:lumMod val="50000"/>
                    <a:lumOff val="50000"/>
                  </a:schemeClr>
                </a:solidFill>
                <a:latin typeface="Trebuchet MS" pitchFamily="34" charset="0"/>
              </a:rPr>
              <a:t> Can </a:t>
            </a:r>
            <a:r>
              <a:rPr lang="es-PE" sz="2000" dirty="0" err="1" smtClean="0">
                <a:solidFill>
                  <a:schemeClr val="tx1">
                    <a:lumMod val="50000"/>
                    <a:lumOff val="50000"/>
                  </a:schemeClr>
                </a:solidFill>
                <a:latin typeface="Trebuchet MS" pitchFamily="34" charset="0"/>
              </a:rPr>
              <a:t>Help</a:t>
            </a:r>
            <a:r>
              <a:rPr lang="es-PE" sz="2000" dirty="0" smtClean="0">
                <a:solidFill>
                  <a:schemeClr val="tx1">
                    <a:lumMod val="50000"/>
                    <a:lumOff val="50000"/>
                  </a:schemeClr>
                </a:solidFill>
                <a:latin typeface="Trebuchet MS" pitchFamily="34" charset="0"/>
              </a:rPr>
              <a:t> Me? - </a:t>
            </a:r>
            <a:r>
              <a:rPr lang="es-PE" sz="2000" dirty="0" smtClean="0">
                <a:solidFill>
                  <a:srgbClr val="FF0000"/>
                </a:solidFill>
                <a:latin typeface="Trebuchet MS" pitchFamily="34" charset="0"/>
                <a:ea typeface="Calibri" pitchFamily="34" charset="0"/>
                <a:cs typeface="Arial" pitchFamily="34" charset="0"/>
              </a:rPr>
              <a:t>http://whocanhelpme.codeplex.com</a:t>
            </a:r>
            <a:endParaRPr lang="es-PE" sz="2000" dirty="0">
              <a:solidFill>
                <a:srgbClr val="FF0000"/>
              </a:solidFill>
              <a:latin typeface="Trebuchet MS" pitchFamily="34" charset="0"/>
              <a:ea typeface="Calibri" pitchFamily="34" charset="0"/>
              <a:cs typeface="Arial" pitchFamily="34" charset="0"/>
            </a:endParaRPr>
          </a:p>
        </p:txBody>
      </p:sp>
      <p:sp>
        <p:nvSpPr>
          <p:cNvPr id="4" name="Rectangle 1"/>
          <p:cNvSpPr>
            <a:spLocks noChangeArrowheads="1"/>
          </p:cNvSpPr>
          <p:nvPr/>
        </p:nvSpPr>
        <p:spPr bwMode="auto">
          <a:xfrm>
            <a:off x="3581400" y="5301208"/>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715133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Model</a:t>
            </a:r>
            <a:r>
              <a:rPr lang="es-PE" dirty="0" smtClean="0"/>
              <a:t> – View - </a:t>
            </a:r>
            <a:r>
              <a:rPr lang="es-PE" dirty="0" err="1" smtClean="0"/>
              <a:t>Controller</a:t>
            </a:r>
            <a:endParaRPr lang="es-ES" dirty="0"/>
          </a:p>
        </p:txBody>
      </p:sp>
      <p:sp>
        <p:nvSpPr>
          <p:cNvPr id="5" name="4 Rectángulo redondeado"/>
          <p:cNvSpPr/>
          <p:nvPr/>
        </p:nvSpPr>
        <p:spPr>
          <a:xfrm>
            <a:off x="2380166" y="4090411"/>
            <a:ext cx="1357322" cy="714380"/>
          </a:xfrm>
          <a:prstGeom prst="roundRect">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b="1" u="sng" dirty="0" smtClean="0">
                <a:solidFill>
                  <a:srgbClr val="FF0000"/>
                </a:solidFill>
              </a:rPr>
              <a:t>V</a:t>
            </a:r>
            <a:r>
              <a:rPr lang="es-PE" sz="2000" b="1" dirty="0" smtClean="0">
                <a:solidFill>
                  <a:srgbClr val="FF0000"/>
                </a:solidFill>
              </a:rPr>
              <a:t>iew</a:t>
            </a:r>
            <a:endParaRPr lang="es-ES" sz="2000" b="1" dirty="0">
              <a:solidFill>
                <a:srgbClr val="FF0000"/>
              </a:solidFill>
            </a:endParaRPr>
          </a:p>
        </p:txBody>
      </p:sp>
      <p:sp>
        <p:nvSpPr>
          <p:cNvPr id="6" name="5 Rectángulo redondeado"/>
          <p:cNvSpPr/>
          <p:nvPr/>
        </p:nvSpPr>
        <p:spPr>
          <a:xfrm>
            <a:off x="4166251" y="3103158"/>
            <a:ext cx="1500198" cy="1714512"/>
          </a:xfrm>
          <a:prstGeom prst="roundRect">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b="1" u="sng" dirty="0" err="1" smtClean="0">
                <a:solidFill>
                  <a:srgbClr val="FF0000"/>
                </a:solidFill>
              </a:rPr>
              <a:t>C</a:t>
            </a:r>
            <a:r>
              <a:rPr lang="es-PE" sz="2000" b="1" dirty="0" err="1" smtClean="0">
                <a:solidFill>
                  <a:srgbClr val="FF0000"/>
                </a:solidFill>
              </a:rPr>
              <a:t>ontroller</a:t>
            </a:r>
            <a:endParaRPr lang="es-ES" sz="2000" b="1" dirty="0" smtClean="0">
              <a:solidFill>
                <a:srgbClr val="FF0000"/>
              </a:solidFill>
            </a:endParaRPr>
          </a:p>
        </p:txBody>
      </p:sp>
      <p:sp>
        <p:nvSpPr>
          <p:cNvPr id="7" name="6 Rectángulo redondeado"/>
          <p:cNvSpPr/>
          <p:nvPr/>
        </p:nvSpPr>
        <p:spPr>
          <a:xfrm>
            <a:off x="6088034" y="3103158"/>
            <a:ext cx="1500198" cy="1714512"/>
          </a:xfrm>
          <a:prstGeom prst="roundRect">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b="1" u="sng" dirty="0" err="1" smtClean="0">
                <a:solidFill>
                  <a:srgbClr val="FF0000"/>
                </a:solidFill>
              </a:rPr>
              <a:t>M</a:t>
            </a:r>
            <a:r>
              <a:rPr lang="es-PE" sz="2000" b="1" dirty="0" err="1" smtClean="0">
                <a:solidFill>
                  <a:srgbClr val="FF0000"/>
                </a:solidFill>
              </a:rPr>
              <a:t>odel</a:t>
            </a:r>
            <a:endParaRPr lang="es-ES" sz="2000" b="1" dirty="0" smtClean="0">
              <a:solidFill>
                <a:srgbClr val="FF0000"/>
              </a:solidFill>
            </a:endParaRPr>
          </a:p>
        </p:txBody>
      </p:sp>
      <p:sp>
        <p:nvSpPr>
          <p:cNvPr id="8" name="7 Disco magnético"/>
          <p:cNvSpPr/>
          <p:nvPr/>
        </p:nvSpPr>
        <p:spPr>
          <a:xfrm>
            <a:off x="8011024" y="3531786"/>
            <a:ext cx="714380" cy="1000132"/>
          </a:xfrm>
          <a:prstGeom prst="flowChartMagneticDisk">
            <a:avLst/>
          </a:prstGeom>
          <a:solidFill>
            <a:srgbClr val="00B050"/>
          </a:solid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t>BD</a:t>
            </a:r>
            <a:endParaRPr lang="es-ES" sz="2000" b="1" dirty="0"/>
          </a:p>
        </p:txBody>
      </p:sp>
      <p:sp>
        <p:nvSpPr>
          <p:cNvPr id="9" name="8 CuadroTexto"/>
          <p:cNvSpPr txBox="1"/>
          <p:nvPr/>
        </p:nvSpPr>
        <p:spPr>
          <a:xfrm>
            <a:off x="371719" y="3300952"/>
            <a:ext cx="1221873" cy="461665"/>
          </a:xfrm>
          <a:prstGeom prst="rect">
            <a:avLst/>
          </a:prstGeom>
          <a:noFill/>
        </p:spPr>
        <p:txBody>
          <a:bodyPr wrap="none" rtlCol="0">
            <a:spAutoFit/>
          </a:bodyPr>
          <a:lstStyle/>
          <a:p>
            <a:r>
              <a:rPr lang="es-PE" sz="2400" b="1" dirty="0" err="1" smtClean="0"/>
              <a:t>Request</a:t>
            </a:r>
            <a:endParaRPr lang="es-ES" sz="2400" b="1" dirty="0"/>
          </a:p>
        </p:txBody>
      </p:sp>
      <p:sp>
        <p:nvSpPr>
          <p:cNvPr id="10" name="9 CuadroTexto"/>
          <p:cNvSpPr txBox="1"/>
          <p:nvPr/>
        </p:nvSpPr>
        <p:spPr>
          <a:xfrm>
            <a:off x="234319" y="4216768"/>
            <a:ext cx="1406475" cy="461665"/>
          </a:xfrm>
          <a:prstGeom prst="rect">
            <a:avLst/>
          </a:prstGeom>
          <a:noFill/>
        </p:spPr>
        <p:txBody>
          <a:bodyPr wrap="none" rtlCol="0">
            <a:spAutoFit/>
          </a:bodyPr>
          <a:lstStyle/>
          <a:p>
            <a:r>
              <a:rPr lang="es-PE" sz="2400" b="1" dirty="0" smtClean="0"/>
              <a:t>Response</a:t>
            </a:r>
            <a:endParaRPr lang="es-ES" sz="2400" b="1" dirty="0" smtClean="0"/>
          </a:p>
        </p:txBody>
      </p:sp>
      <p:sp>
        <p:nvSpPr>
          <p:cNvPr id="11" name="10 Flecha derecha"/>
          <p:cNvSpPr/>
          <p:nvPr/>
        </p:nvSpPr>
        <p:spPr>
          <a:xfrm>
            <a:off x="1640796" y="3460348"/>
            <a:ext cx="2499697" cy="14287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Flecha derecha"/>
          <p:cNvSpPr/>
          <p:nvPr/>
        </p:nvSpPr>
        <p:spPr>
          <a:xfrm rot="10800000">
            <a:off x="1640794" y="4389041"/>
            <a:ext cx="687989" cy="14287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Flecha derecha"/>
          <p:cNvSpPr/>
          <p:nvPr/>
        </p:nvSpPr>
        <p:spPr>
          <a:xfrm>
            <a:off x="5712129" y="3460348"/>
            <a:ext cx="357190" cy="14287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Flecha derecha"/>
          <p:cNvSpPr/>
          <p:nvPr/>
        </p:nvSpPr>
        <p:spPr>
          <a:xfrm rot="10800000">
            <a:off x="3783303" y="4389042"/>
            <a:ext cx="357190" cy="14287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Flecha derecha"/>
          <p:cNvSpPr/>
          <p:nvPr/>
        </p:nvSpPr>
        <p:spPr>
          <a:xfrm rot="10800000">
            <a:off x="5699250" y="4389042"/>
            <a:ext cx="357190" cy="14287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Flecha derecha"/>
          <p:cNvSpPr/>
          <p:nvPr/>
        </p:nvSpPr>
        <p:spPr>
          <a:xfrm>
            <a:off x="7628076" y="3960414"/>
            <a:ext cx="357190" cy="14287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CuadroTexto"/>
          <p:cNvSpPr txBox="1"/>
          <p:nvPr/>
        </p:nvSpPr>
        <p:spPr>
          <a:xfrm>
            <a:off x="2579266" y="3162454"/>
            <a:ext cx="684418" cy="369332"/>
          </a:xfrm>
          <a:prstGeom prst="rect">
            <a:avLst/>
          </a:prstGeom>
          <a:noFill/>
        </p:spPr>
        <p:txBody>
          <a:bodyPr wrap="none" rtlCol="0">
            <a:spAutoFit/>
          </a:bodyPr>
          <a:lstStyle/>
          <a:p>
            <a:r>
              <a:rPr lang="es-PE" b="1" dirty="0" smtClean="0"/>
              <a:t>HTTP</a:t>
            </a:r>
            <a:endParaRPr lang="es-ES" b="1" dirty="0"/>
          </a:p>
        </p:txBody>
      </p:sp>
      <p:sp>
        <p:nvSpPr>
          <p:cNvPr id="19" name="18 CuadroTexto"/>
          <p:cNvSpPr txBox="1"/>
          <p:nvPr/>
        </p:nvSpPr>
        <p:spPr>
          <a:xfrm>
            <a:off x="1593592" y="4499828"/>
            <a:ext cx="744114" cy="369332"/>
          </a:xfrm>
          <a:prstGeom prst="rect">
            <a:avLst/>
          </a:prstGeom>
          <a:noFill/>
        </p:spPr>
        <p:txBody>
          <a:bodyPr wrap="none" rtlCol="0">
            <a:spAutoFit/>
          </a:bodyPr>
          <a:lstStyle/>
          <a:p>
            <a:r>
              <a:rPr lang="es-PE" b="1" dirty="0" smtClean="0"/>
              <a:t>HTML</a:t>
            </a:r>
            <a:endParaRPr lang="es-ES" b="1" dirty="0"/>
          </a:p>
        </p:txBody>
      </p:sp>
      <p:sp>
        <p:nvSpPr>
          <p:cNvPr id="20" name="19 CuadroTexto"/>
          <p:cNvSpPr txBox="1"/>
          <p:nvPr/>
        </p:nvSpPr>
        <p:spPr>
          <a:xfrm>
            <a:off x="403312" y="1661899"/>
            <a:ext cx="8561175" cy="830997"/>
          </a:xfrm>
          <a:prstGeom prst="rect">
            <a:avLst/>
          </a:prstGeom>
          <a:noFill/>
        </p:spPr>
        <p:txBody>
          <a:bodyPr wrap="square" rtlCol="0">
            <a:spAutoFit/>
          </a:bodyPr>
          <a:lstStyle/>
          <a:p>
            <a:r>
              <a:rPr lang="es-PE" sz="2400" dirty="0" smtClean="0"/>
              <a:t>Patrón arquitectónico usado  para separar una aplicación en por lo menos 3 partes principales.</a:t>
            </a:r>
            <a:endParaRPr lang="es-PE"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txBox="1">
            <a:spLocks/>
          </p:cNvSpPr>
          <p:nvPr/>
        </p:nvSpPr>
        <p:spPr bwMode="auto">
          <a:xfrm>
            <a:off x="61156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t>.NET MVC </a:t>
            </a:r>
            <a:r>
              <a:rPr lang="es-PE" dirty="0" err="1" smtClean="0"/>
              <a:t>Frameworks</a:t>
            </a:r>
            <a:endParaRPr lang="es-PE" dirty="0"/>
          </a:p>
        </p:txBody>
      </p:sp>
      <p:sp>
        <p:nvSpPr>
          <p:cNvPr id="19" name="2 Marcador de contenido"/>
          <p:cNvSpPr>
            <a:spLocks noGrp="1"/>
          </p:cNvSpPr>
          <p:nvPr>
            <p:ph idx="1"/>
          </p:nvPr>
        </p:nvSpPr>
        <p:spPr>
          <a:xfrm>
            <a:off x="457200" y="1484784"/>
            <a:ext cx="8229600" cy="4104456"/>
          </a:xfrm>
        </p:spPr>
        <p:txBody>
          <a:bodyPr/>
          <a:lstStyle/>
          <a:p>
            <a:pPr marL="0" indent="0" algn="ctr">
              <a:buNone/>
            </a:pPr>
            <a:r>
              <a:rPr lang="es-PE" b="1" dirty="0" smtClean="0">
                <a:solidFill>
                  <a:srgbClr val="FF0000"/>
                </a:solidFill>
              </a:rPr>
              <a:t>Maverick.NET</a:t>
            </a:r>
          </a:p>
          <a:p>
            <a:pPr marL="0" indent="0" algn="ctr">
              <a:buNone/>
            </a:pPr>
            <a:r>
              <a:rPr lang="es-PE" sz="2400" i="1" dirty="0" smtClean="0"/>
              <a:t>http</a:t>
            </a:r>
            <a:r>
              <a:rPr lang="es-PE" sz="2400" i="1" dirty="0"/>
              <a:t>://mavnet.sourceforge.net</a:t>
            </a:r>
            <a:r>
              <a:rPr lang="es-PE" sz="2400" i="1" dirty="0" smtClean="0"/>
              <a:t>/</a:t>
            </a:r>
          </a:p>
          <a:p>
            <a:pPr marL="0" indent="0" algn="ctr">
              <a:buNone/>
            </a:pPr>
            <a:r>
              <a:rPr lang="es-PE" b="1" dirty="0" err="1" smtClean="0">
                <a:solidFill>
                  <a:srgbClr val="FF0000"/>
                </a:solidFill>
              </a:rPr>
              <a:t>MonoRail</a:t>
            </a:r>
            <a:endParaRPr lang="es-PE" b="1" dirty="0" smtClean="0">
              <a:solidFill>
                <a:srgbClr val="FF0000"/>
              </a:solidFill>
            </a:endParaRPr>
          </a:p>
          <a:p>
            <a:pPr marL="0" indent="0" algn="ctr">
              <a:buNone/>
            </a:pPr>
            <a:r>
              <a:rPr lang="es-PE" sz="2400" i="1" dirty="0"/>
              <a:t>http://www.</a:t>
            </a:r>
            <a:r>
              <a:rPr lang="es-PE" sz="2400" b="1" i="1" dirty="0">
                <a:solidFill>
                  <a:srgbClr val="00B050"/>
                </a:solidFill>
              </a:rPr>
              <a:t>castleprojec</a:t>
            </a:r>
            <a:r>
              <a:rPr lang="es-PE" sz="2400" b="1" i="1" dirty="0">
                <a:solidFill>
                  <a:srgbClr val="00823B"/>
                </a:solidFill>
              </a:rPr>
              <a:t>t</a:t>
            </a:r>
            <a:r>
              <a:rPr lang="es-PE" sz="2400" i="1" dirty="0"/>
              <a:t>.org/MonoRail/</a:t>
            </a:r>
          </a:p>
          <a:p>
            <a:pPr marL="0" indent="0" algn="ctr">
              <a:buNone/>
            </a:pPr>
            <a:r>
              <a:rPr lang="es-PE" b="1" dirty="0" err="1" smtClean="0">
                <a:solidFill>
                  <a:srgbClr val="FF0000"/>
                </a:solidFill>
              </a:rPr>
              <a:t>FubuMVC</a:t>
            </a:r>
            <a:endParaRPr lang="es-PE" b="1" dirty="0" smtClean="0">
              <a:solidFill>
                <a:srgbClr val="FF0000"/>
              </a:solidFill>
            </a:endParaRPr>
          </a:p>
          <a:p>
            <a:pPr marL="0" indent="0" algn="ctr">
              <a:buNone/>
            </a:pPr>
            <a:r>
              <a:rPr lang="es-PE" sz="2400" i="1" dirty="0"/>
              <a:t>http://fubumvc.com</a:t>
            </a:r>
            <a:r>
              <a:rPr lang="es-PE" sz="2400" i="1" dirty="0" smtClean="0"/>
              <a:t>/</a:t>
            </a:r>
          </a:p>
          <a:p>
            <a:pPr marL="0" indent="0" algn="ctr">
              <a:lnSpc>
                <a:spcPts val="1500"/>
              </a:lnSpc>
              <a:buNone/>
            </a:pPr>
            <a:r>
              <a:rPr lang="es-PE" sz="2400" i="1" dirty="0" smtClean="0"/>
              <a:t>...</a:t>
            </a:r>
          </a:p>
          <a:p>
            <a:pPr marL="0" indent="0" algn="ctr">
              <a:lnSpc>
                <a:spcPts val="1500"/>
              </a:lnSpc>
              <a:buNone/>
            </a:pPr>
            <a:r>
              <a:rPr lang="es-PE" sz="2400" i="1" dirty="0" smtClean="0"/>
              <a:t>…</a:t>
            </a:r>
            <a:endParaRPr lang="es-PE" dirty="0"/>
          </a:p>
          <a:p>
            <a:pPr marL="0" indent="0" algn="ctr">
              <a:buNone/>
            </a:pPr>
            <a:r>
              <a:rPr lang="es-PE" dirty="0" smtClean="0"/>
              <a:t>… y </a:t>
            </a:r>
            <a:r>
              <a:rPr lang="es-PE" sz="4400" b="1" dirty="0" smtClean="0">
                <a:solidFill>
                  <a:srgbClr val="FF0000"/>
                </a:solidFill>
              </a:rPr>
              <a:t>ASP.NET MVC </a:t>
            </a:r>
            <a:r>
              <a:rPr lang="es-PE" dirty="0" smtClean="0"/>
              <a:t>de </a:t>
            </a:r>
            <a:r>
              <a:rPr lang="es-PE" b="1" dirty="0" smtClean="0">
                <a:solidFill>
                  <a:srgbClr val="00B050"/>
                </a:solidFill>
              </a:rPr>
              <a:t>Microsoft</a:t>
            </a:r>
            <a:endParaRPr lang="es-PE" b="1" dirty="0">
              <a:solidFill>
                <a:srgbClr val="00B050"/>
              </a:solidFill>
            </a:endParaRPr>
          </a:p>
        </p:txBody>
      </p:sp>
    </p:spTree>
    <p:extLst>
      <p:ext uri="{BB962C8B-B14F-4D97-AF65-F5344CB8AC3E}">
        <p14:creationId xmlns:p14="http://schemas.microsoft.com/office/powerpoint/2010/main" val="940322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57200" y="274639"/>
            <a:ext cx="8229600" cy="1143000"/>
          </a:xfrm>
        </p:spPr>
        <p:txBody>
          <a:bodyPr/>
          <a:lstStyle/>
          <a:p>
            <a:r>
              <a:rPr lang="es-PE" dirty="0" smtClean="0"/>
              <a:t>Qué es ASP.NET MVC</a:t>
            </a:r>
            <a:endParaRPr lang="es-PE" dirty="0"/>
          </a:p>
        </p:txBody>
      </p:sp>
      <p:sp>
        <p:nvSpPr>
          <p:cNvPr id="19" name="2 Marcador de contenido"/>
          <p:cNvSpPr>
            <a:spLocks noGrp="1"/>
          </p:cNvSpPr>
          <p:nvPr>
            <p:ph idx="1"/>
          </p:nvPr>
        </p:nvSpPr>
        <p:spPr>
          <a:xfrm>
            <a:off x="467544" y="2104259"/>
            <a:ext cx="8352928" cy="2836909"/>
          </a:xfrm>
        </p:spPr>
        <p:txBody>
          <a:bodyPr/>
          <a:lstStyle/>
          <a:p>
            <a:pPr marL="0" indent="0" algn="ctr">
              <a:lnSpc>
                <a:spcPts val="4400"/>
              </a:lnSpc>
              <a:buNone/>
            </a:pPr>
            <a:r>
              <a:rPr lang="es-ES" sz="3600" i="1" dirty="0" smtClean="0"/>
              <a:t>« </a:t>
            </a:r>
            <a:r>
              <a:rPr lang="es-ES" sz="3600" b="1" i="1" dirty="0" smtClean="0">
                <a:solidFill>
                  <a:srgbClr val="FF0000"/>
                </a:solidFill>
              </a:rPr>
              <a:t>ASP.NET </a:t>
            </a:r>
            <a:r>
              <a:rPr lang="es-ES" sz="3600" b="1" i="1" dirty="0">
                <a:solidFill>
                  <a:srgbClr val="FF0000"/>
                </a:solidFill>
              </a:rPr>
              <a:t>MVC </a:t>
            </a:r>
            <a:r>
              <a:rPr lang="es-ES" i="1" dirty="0"/>
              <a:t>es una </a:t>
            </a:r>
            <a:r>
              <a:rPr lang="es-ES" i="1" dirty="0" err="1" smtClean="0"/>
              <a:t>framework</a:t>
            </a:r>
            <a:r>
              <a:rPr lang="es-ES" i="1" dirty="0" smtClean="0"/>
              <a:t> de </a:t>
            </a:r>
            <a:r>
              <a:rPr lang="es-ES" i="1" dirty="0"/>
              <a:t>desarrollo web </a:t>
            </a:r>
            <a:r>
              <a:rPr lang="es-ES" i="1" dirty="0">
                <a:solidFill>
                  <a:srgbClr val="FFC000"/>
                </a:solidFill>
              </a:rPr>
              <a:t>open </a:t>
            </a:r>
            <a:r>
              <a:rPr lang="es-ES" i="1" dirty="0" err="1" smtClean="0">
                <a:solidFill>
                  <a:srgbClr val="FFC000"/>
                </a:solidFill>
              </a:rPr>
              <a:t>source</a:t>
            </a:r>
            <a:r>
              <a:rPr lang="es-ES" i="1" dirty="0" smtClean="0"/>
              <a:t>,</a:t>
            </a:r>
            <a:r>
              <a:rPr lang="es-ES" i="1" dirty="0" smtClean="0">
                <a:solidFill>
                  <a:srgbClr val="FFC000"/>
                </a:solidFill>
              </a:rPr>
              <a:t> </a:t>
            </a:r>
            <a:r>
              <a:rPr lang="es-ES" i="1" dirty="0" smtClean="0"/>
              <a:t>que </a:t>
            </a:r>
            <a:r>
              <a:rPr lang="es-ES" i="1" dirty="0"/>
              <a:t>combina </a:t>
            </a:r>
            <a:r>
              <a:rPr lang="es-ES" i="1" dirty="0" smtClean="0"/>
              <a:t>la efectividad </a:t>
            </a:r>
            <a:r>
              <a:rPr lang="es-ES" i="1" dirty="0"/>
              <a:t>y ventajas de una </a:t>
            </a:r>
            <a:r>
              <a:rPr lang="es-ES" i="1" dirty="0" smtClean="0">
                <a:solidFill>
                  <a:srgbClr val="FFC000"/>
                </a:solidFill>
              </a:rPr>
              <a:t>arquitectura MVC</a:t>
            </a:r>
            <a:r>
              <a:rPr lang="es-ES" i="1" dirty="0" smtClean="0"/>
              <a:t> , prácticas </a:t>
            </a:r>
            <a:r>
              <a:rPr lang="es-ES" i="1" dirty="0"/>
              <a:t>del </a:t>
            </a:r>
            <a:r>
              <a:rPr lang="es-ES" i="1" dirty="0">
                <a:solidFill>
                  <a:srgbClr val="FFC000"/>
                </a:solidFill>
              </a:rPr>
              <a:t>desarrollo ágil </a:t>
            </a:r>
            <a:r>
              <a:rPr lang="es-ES" i="1" dirty="0"/>
              <a:t>y las mejores partes de la plataforma </a:t>
            </a:r>
            <a:r>
              <a:rPr lang="es-ES" i="1" dirty="0">
                <a:solidFill>
                  <a:srgbClr val="FFC000"/>
                </a:solidFill>
              </a:rPr>
              <a:t>ASP.NET </a:t>
            </a:r>
            <a:r>
              <a:rPr lang="es-ES" i="1" dirty="0" smtClean="0">
                <a:solidFill>
                  <a:srgbClr val="FFC000"/>
                </a:solidFill>
              </a:rPr>
              <a:t>existente </a:t>
            </a:r>
            <a:r>
              <a:rPr lang="es-ES" i="1" dirty="0" smtClean="0"/>
              <a:t>» </a:t>
            </a:r>
            <a:endParaRPr lang="es-PE" i="1" dirty="0"/>
          </a:p>
        </p:txBody>
      </p:sp>
    </p:spTree>
    <p:extLst>
      <p:ext uri="{BB962C8B-B14F-4D97-AF65-F5344CB8AC3E}">
        <p14:creationId xmlns:p14="http://schemas.microsoft.com/office/powerpoint/2010/main" val="940322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57200" y="274639"/>
            <a:ext cx="8229600" cy="1143000"/>
          </a:xfrm>
        </p:spPr>
        <p:txBody>
          <a:bodyPr/>
          <a:lstStyle/>
          <a:p>
            <a:r>
              <a:rPr lang="es-PE" dirty="0" smtClean="0"/>
              <a:t>ASP.NET Framework</a:t>
            </a:r>
            <a:endParaRPr lang="es-PE" dirty="0"/>
          </a:p>
        </p:txBody>
      </p:sp>
      <p:sp>
        <p:nvSpPr>
          <p:cNvPr id="19" name="18 Rectángulo redondeado"/>
          <p:cNvSpPr/>
          <p:nvPr/>
        </p:nvSpPr>
        <p:spPr>
          <a:xfrm>
            <a:off x="1324039" y="4834474"/>
            <a:ext cx="6482525" cy="936104"/>
          </a:xfrm>
          <a:prstGeom prst="roundRect">
            <a:avLst/>
          </a:prstGeom>
          <a:solidFill>
            <a:srgbClr val="00B050"/>
          </a:solid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b="1" dirty="0"/>
              <a:t>.NET </a:t>
            </a:r>
            <a:r>
              <a:rPr lang="es-PE" sz="3200" b="1" dirty="0" smtClean="0"/>
              <a:t>Framework</a:t>
            </a:r>
            <a:endParaRPr lang="es-ES" sz="3200" b="1" dirty="0"/>
          </a:p>
        </p:txBody>
      </p:sp>
      <p:sp>
        <p:nvSpPr>
          <p:cNvPr id="20" name="19 Rectángulo redondeado"/>
          <p:cNvSpPr/>
          <p:nvPr/>
        </p:nvSpPr>
        <p:spPr>
          <a:xfrm>
            <a:off x="1329759" y="2852936"/>
            <a:ext cx="6482525" cy="1800200"/>
          </a:xfrm>
          <a:prstGeom prst="roundRect">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b="1" dirty="0" smtClean="0">
                <a:solidFill>
                  <a:srgbClr val="FF0000"/>
                </a:solidFill>
              </a:rPr>
              <a:t>ASP.NET </a:t>
            </a:r>
            <a:r>
              <a:rPr lang="es-PE" sz="3200" b="1" dirty="0" err="1" smtClean="0">
                <a:solidFill>
                  <a:srgbClr val="FF0000"/>
                </a:solidFill>
              </a:rPr>
              <a:t>Core</a:t>
            </a:r>
            <a:endParaRPr lang="es-PE" sz="3200" b="1" dirty="0" smtClean="0">
              <a:solidFill>
                <a:srgbClr val="FF0000"/>
              </a:solidFill>
            </a:endParaRPr>
          </a:p>
          <a:p>
            <a:pPr algn="ctr"/>
            <a:r>
              <a:rPr lang="en-US" sz="3200" dirty="0" smtClean="0">
                <a:solidFill>
                  <a:srgbClr val="FF0000"/>
                </a:solidFill>
              </a:rPr>
              <a:t>(Caching, Sessions,  Security</a:t>
            </a:r>
            <a:endParaRPr lang="en-US" sz="3200" dirty="0">
              <a:solidFill>
                <a:srgbClr val="FF0000"/>
              </a:solidFill>
            </a:endParaRPr>
          </a:p>
          <a:p>
            <a:pPr algn="ctr"/>
            <a:r>
              <a:rPr lang="en-US" sz="3200" dirty="0" smtClean="0">
                <a:solidFill>
                  <a:srgbClr val="FF0000"/>
                </a:solidFill>
              </a:rPr>
              <a:t>Cookies, </a:t>
            </a:r>
            <a:r>
              <a:rPr lang="en-US" sz="3200" dirty="0" err="1" smtClean="0">
                <a:solidFill>
                  <a:srgbClr val="FF0000"/>
                </a:solidFill>
              </a:rPr>
              <a:t>QueryString</a:t>
            </a:r>
            <a:r>
              <a:rPr lang="en-US" sz="3200" dirty="0" smtClean="0">
                <a:solidFill>
                  <a:srgbClr val="FF0000"/>
                </a:solidFill>
              </a:rPr>
              <a:t>, Master </a:t>
            </a:r>
            <a:r>
              <a:rPr lang="en-US" sz="3200" dirty="0">
                <a:solidFill>
                  <a:srgbClr val="FF0000"/>
                </a:solidFill>
              </a:rPr>
              <a:t>Pages</a:t>
            </a:r>
            <a:r>
              <a:rPr lang="en-US" sz="3200" dirty="0" smtClean="0">
                <a:solidFill>
                  <a:srgbClr val="FF0000"/>
                </a:solidFill>
              </a:rPr>
              <a:t>)</a:t>
            </a:r>
            <a:endParaRPr lang="es-ES" sz="3200" b="1" dirty="0">
              <a:solidFill>
                <a:srgbClr val="FF0000"/>
              </a:solidFill>
            </a:endParaRPr>
          </a:p>
        </p:txBody>
      </p:sp>
      <p:sp>
        <p:nvSpPr>
          <p:cNvPr id="21" name="20 Rectángulo redondeado"/>
          <p:cNvSpPr/>
          <p:nvPr/>
        </p:nvSpPr>
        <p:spPr>
          <a:xfrm>
            <a:off x="4672255" y="1916832"/>
            <a:ext cx="3140029" cy="71438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b="1" dirty="0">
                <a:solidFill>
                  <a:schemeClr val="tx1"/>
                </a:solidFill>
              </a:rPr>
              <a:t>ASP.NET </a:t>
            </a:r>
            <a:r>
              <a:rPr lang="es-PE" sz="2800" b="1" dirty="0" err="1" smtClean="0">
                <a:solidFill>
                  <a:schemeClr val="tx1"/>
                </a:solidFill>
              </a:rPr>
              <a:t>WebForms</a:t>
            </a:r>
            <a:endParaRPr lang="es-ES" sz="2800" b="1" dirty="0">
              <a:solidFill>
                <a:schemeClr val="tx1"/>
              </a:solidFill>
            </a:endParaRPr>
          </a:p>
        </p:txBody>
      </p:sp>
      <p:sp>
        <p:nvSpPr>
          <p:cNvPr id="22" name="21 Rectángulo redondeado"/>
          <p:cNvSpPr/>
          <p:nvPr/>
        </p:nvSpPr>
        <p:spPr>
          <a:xfrm>
            <a:off x="1324039" y="1916832"/>
            <a:ext cx="3170157" cy="71438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b="1" dirty="0">
                <a:solidFill>
                  <a:schemeClr val="tx1"/>
                </a:solidFill>
              </a:rPr>
              <a:t>ASP.NET MVC</a:t>
            </a:r>
            <a:endParaRPr lang="es-ES" sz="2800" b="1" dirty="0">
              <a:solidFill>
                <a:schemeClr val="tx1"/>
              </a:solidFill>
            </a:endParaRPr>
          </a:p>
        </p:txBody>
      </p:sp>
    </p:spTree>
    <p:extLst>
      <p:ext uri="{BB962C8B-B14F-4D97-AF65-F5344CB8AC3E}">
        <p14:creationId xmlns:p14="http://schemas.microsoft.com/office/powerpoint/2010/main" val="940322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971600" y="2084655"/>
            <a:ext cx="4752528" cy="1143000"/>
          </a:xfrm>
        </p:spPr>
        <p:txBody>
          <a:bodyPr/>
          <a:lstStyle/>
          <a:p>
            <a:pPr algn="l"/>
            <a:r>
              <a:rPr lang="es-PE" sz="8000" dirty="0" smtClean="0"/>
              <a:t>Demo</a:t>
            </a:r>
            <a:endParaRPr lang="es-PE" sz="8000" dirty="0"/>
          </a:p>
        </p:txBody>
      </p:sp>
      <p:sp>
        <p:nvSpPr>
          <p:cNvPr id="9" name="8 CuadroTexto"/>
          <p:cNvSpPr txBox="1"/>
          <p:nvPr/>
        </p:nvSpPr>
        <p:spPr>
          <a:xfrm>
            <a:off x="1003959" y="3236783"/>
            <a:ext cx="7529684" cy="1323439"/>
          </a:xfrm>
          <a:prstGeom prst="rect">
            <a:avLst/>
          </a:prstGeom>
          <a:noFill/>
        </p:spPr>
        <p:txBody>
          <a:bodyPr wrap="square" rtlCol="0">
            <a:spAutoFit/>
          </a:bodyPr>
          <a:lstStyle/>
          <a:p>
            <a:r>
              <a:rPr lang="es-PE" sz="4000" dirty="0" smtClean="0">
                <a:solidFill>
                  <a:srgbClr val="FF0000"/>
                </a:solidFill>
              </a:rPr>
              <a:t>Explorando un nuevo proyecto </a:t>
            </a:r>
          </a:p>
          <a:p>
            <a:r>
              <a:rPr lang="es-PE" sz="4000" dirty="0" smtClean="0">
                <a:solidFill>
                  <a:srgbClr val="FF0000"/>
                </a:solidFill>
              </a:rPr>
              <a:t>ASP.NET MVC</a:t>
            </a:r>
            <a:endParaRPr lang="es-PE" sz="4000" dirty="0">
              <a:solidFill>
                <a:srgbClr val="FF0000"/>
              </a:solidFill>
            </a:endParaRPr>
          </a:p>
        </p:txBody>
      </p:sp>
    </p:spTree>
    <p:extLst>
      <p:ext uri="{BB962C8B-B14F-4D97-AF65-F5344CB8AC3E}">
        <p14:creationId xmlns:p14="http://schemas.microsoft.com/office/powerpoint/2010/main" val="2693009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57200" y="274639"/>
            <a:ext cx="8229600" cy="1143000"/>
          </a:xfrm>
        </p:spPr>
        <p:txBody>
          <a:bodyPr/>
          <a:lstStyle/>
          <a:p>
            <a:r>
              <a:rPr lang="es-PE" dirty="0" smtClean="0"/>
              <a:t>¿Porqué utilizar ASP.NET MVC?</a:t>
            </a:r>
            <a:endParaRPr lang="es-PE" dirty="0"/>
          </a:p>
        </p:txBody>
      </p:sp>
      <p:sp>
        <p:nvSpPr>
          <p:cNvPr id="7" name="6 CuadroTexto"/>
          <p:cNvSpPr txBox="1"/>
          <p:nvPr/>
        </p:nvSpPr>
        <p:spPr>
          <a:xfrm>
            <a:off x="277837" y="2132856"/>
            <a:ext cx="8638873" cy="4401205"/>
          </a:xfrm>
          <a:prstGeom prst="rect">
            <a:avLst/>
          </a:prstGeom>
          <a:noFill/>
        </p:spPr>
        <p:txBody>
          <a:bodyPr wrap="square" rtlCol="0">
            <a:spAutoFit/>
          </a:bodyPr>
          <a:lstStyle/>
          <a:p>
            <a:pPr marL="457200" indent="-457200">
              <a:buFont typeface="Arial" pitchFamily="34" charset="0"/>
              <a:buChar char="•"/>
            </a:pPr>
            <a:r>
              <a:rPr lang="es-PE" sz="2800" dirty="0" smtClean="0"/>
              <a:t>Si ya tienes una aplicación solida, estable y que genera ganancias, no hay necesidad para realizar un cambio.</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Menos fricción y mayor seguridad al momento de realizar cambios.</a:t>
            </a:r>
          </a:p>
          <a:p>
            <a:pPr marL="457200" indent="-457200">
              <a:buFont typeface="Arial" pitchFamily="34" charset="0"/>
              <a:buChar char="•"/>
            </a:pPr>
            <a:endParaRPr lang="es-PE" sz="2800" dirty="0" smtClean="0"/>
          </a:p>
          <a:p>
            <a:pPr marL="457200" indent="-457200">
              <a:buFont typeface="Arial" pitchFamily="34" charset="0"/>
              <a:buChar char="•"/>
            </a:pPr>
            <a:r>
              <a:rPr lang="es-PE" sz="2800" dirty="0" smtClean="0"/>
              <a:t>Es muy fácil de adoptar y aprender lo que facilita encontrar nueva ayuda para el negocio.</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Retar a tus desarrolladores más hábiles.</a:t>
            </a:r>
          </a:p>
        </p:txBody>
      </p:sp>
      <p:sp>
        <p:nvSpPr>
          <p:cNvPr id="2" name="1 CuadroTexto"/>
          <p:cNvSpPr txBox="1"/>
          <p:nvPr/>
        </p:nvSpPr>
        <p:spPr>
          <a:xfrm>
            <a:off x="2629651" y="1342509"/>
            <a:ext cx="3935244" cy="646331"/>
          </a:xfrm>
          <a:prstGeom prst="rect">
            <a:avLst/>
          </a:prstGeom>
          <a:noFill/>
        </p:spPr>
        <p:txBody>
          <a:bodyPr wrap="none" rtlCol="0">
            <a:spAutoFit/>
          </a:bodyPr>
          <a:lstStyle/>
          <a:p>
            <a:r>
              <a:rPr lang="es-PE" sz="3600" dirty="0" smtClean="0">
                <a:solidFill>
                  <a:srgbClr val="FF0000"/>
                </a:solidFill>
              </a:rPr>
              <a:t>Razones de Negocio</a:t>
            </a:r>
            <a:endParaRPr lang="es-PE" sz="3600" dirty="0">
              <a:solidFill>
                <a:srgbClr val="FF0000"/>
              </a:solidFill>
            </a:endParaRPr>
          </a:p>
        </p:txBody>
      </p:sp>
    </p:spTree>
    <p:extLst>
      <p:ext uri="{BB962C8B-B14F-4D97-AF65-F5344CB8AC3E}">
        <p14:creationId xmlns:p14="http://schemas.microsoft.com/office/powerpoint/2010/main" val="1867016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Título"/>
          <p:cNvSpPr>
            <a:spLocks noGrp="1"/>
          </p:cNvSpPr>
          <p:nvPr>
            <p:ph type="title"/>
          </p:nvPr>
        </p:nvSpPr>
        <p:spPr>
          <a:xfrm>
            <a:off x="482473" y="2276872"/>
            <a:ext cx="8229600" cy="1143000"/>
          </a:xfrm>
        </p:spPr>
        <p:txBody>
          <a:bodyPr/>
          <a:lstStyle/>
          <a:p>
            <a:r>
              <a:rPr lang="es-PE" dirty="0" smtClean="0"/>
              <a:t>¿Porqué utilizar ASP.NET MVC?</a:t>
            </a:r>
            <a:endParaRPr lang="es-PE" dirty="0"/>
          </a:p>
        </p:txBody>
      </p:sp>
      <p:sp>
        <p:nvSpPr>
          <p:cNvPr id="2" name="1 CuadroTexto"/>
          <p:cNvSpPr txBox="1"/>
          <p:nvPr/>
        </p:nvSpPr>
        <p:spPr>
          <a:xfrm>
            <a:off x="2933077" y="3344742"/>
            <a:ext cx="3378938" cy="646331"/>
          </a:xfrm>
          <a:prstGeom prst="rect">
            <a:avLst/>
          </a:prstGeom>
          <a:noFill/>
        </p:spPr>
        <p:txBody>
          <a:bodyPr wrap="none" rtlCol="0">
            <a:spAutoFit/>
          </a:bodyPr>
          <a:lstStyle/>
          <a:p>
            <a:r>
              <a:rPr lang="es-PE" sz="3600" dirty="0" smtClean="0">
                <a:solidFill>
                  <a:srgbClr val="FF0000"/>
                </a:solidFill>
              </a:rPr>
              <a:t>Razones Técnicas</a:t>
            </a:r>
            <a:endParaRPr lang="es-PE" sz="3600" dirty="0">
              <a:solidFill>
                <a:srgbClr val="FF0000"/>
              </a:solidFill>
            </a:endParaRPr>
          </a:p>
        </p:txBody>
      </p:sp>
    </p:spTree>
    <p:extLst>
      <p:ext uri="{BB962C8B-B14F-4D97-AF65-F5344CB8AC3E}">
        <p14:creationId xmlns:p14="http://schemas.microsoft.com/office/powerpoint/2010/main" val="4209442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10500</TotalTime>
  <Words>1848</Words>
  <Application>Microsoft Office PowerPoint</Application>
  <PresentationFormat>Presentación en pantalla (4:3)</PresentationFormat>
  <Paragraphs>197</Paragraphs>
  <Slides>24</Slides>
  <Notes>22</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BlackTheme</vt:lpstr>
      <vt:lpstr>Desarrollo de Aplicaciones Web ASP.NET MVC</vt:lpstr>
      <vt:lpstr>Regresemos a lo Básico</vt:lpstr>
      <vt:lpstr>Model – View - Controller</vt:lpstr>
      <vt:lpstr>Presentación de PowerPoint</vt:lpstr>
      <vt:lpstr>Qué es ASP.NET MVC</vt:lpstr>
      <vt:lpstr>ASP.NET Framework</vt:lpstr>
      <vt:lpstr>Demo</vt:lpstr>
      <vt:lpstr>¿Porqué utilizar ASP.NET MVC?</vt:lpstr>
      <vt:lpstr>¿Porqué utilizar ASP.NET MVC?</vt:lpstr>
      <vt:lpstr>1.- Arquitectura flexible y extensible</vt:lpstr>
      <vt:lpstr>2.- Testeabilidad</vt:lpstr>
      <vt:lpstr>3.- Aplicación de otros conceptos</vt:lpstr>
      <vt:lpstr>4.- Control sobre el HTML</vt:lpstr>
      <vt:lpstr>4.- Control sobre el HTML (cont.)</vt:lpstr>
      <vt:lpstr>5.- Routing</vt:lpstr>
      <vt:lpstr>5.- Routing (cont.)</vt:lpstr>
      <vt:lpstr>6.- Convention over Configuration Goodbye XML Hell</vt:lpstr>
      <vt:lpstr>6.- Convention over Configuration (cont.)</vt:lpstr>
      <vt:lpstr>7.- Community and Environment</vt:lpstr>
      <vt:lpstr>8.- Open Source</vt:lpstr>
      <vt:lpstr>ASP.NET "Tradicional" - WebForms</vt:lpstr>
      <vt:lpstr>¿ Cuál es el problema con el uso de WebForms ?</vt:lpstr>
      <vt:lpstr>¿ WebForms o MVC ?</vt:lpstr>
      <vt:lpstr>Recursos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270</cp:revision>
  <dcterms:created xsi:type="dcterms:W3CDTF">2010-05-16T05:09:58Z</dcterms:created>
  <dcterms:modified xsi:type="dcterms:W3CDTF">2011-02-05T02:32:08Z</dcterms:modified>
</cp:coreProperties>
</file>