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sldIdLst>
    <p:sldId id="256" r:id="rId2"/>
    <p:sldId id="257" r:id="rId3"/>
    <p:sldId id="258" r:id="rId4"/>
    <p:sldId id="259" r:id="rId5"/>
    <p:sldId id="262" r:id="rId6"/>
    <p:sldId id="268" r:id="rId7"/>
    <p:sldId id="280" r:id="rId8"/>
    <p:sldId id="269" r:id="rId9"/>
    <p:sldId id="270" r:id="rId10"/>
    <p:sldId id="271" r:id="rId11"/>
    <p:sldId id="272" r:id="rId12"/>
    <p:sldId id="284" r:id="rId13"/>
    <p:sldId id="285" r:id="rId14"/>
    <p:sldId id="273" r:id="rId15"/>
    <p:sldId id="274" r:id="rId16"/>
    <p:sldId id="275" r:id="rId17"/>
    <p:sldId id="279" r:id="rId18"/>
    <p:sldId id="281" r:id="rId19"/>
    <p:sldId id="282" r:id="rId20"/>
    <p:sldId id="283" r:id="rId21"/>
    <p:sldId id="287" r:id="rId22"/>
    <p:sldId id="288" r:id="rId23"/>
    <p:sldId id="286"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3" autoAdjust="0"/>
    <p:restoredTop sz="56167" autoAdjust="0"/>
  </p:normalViewPr>
  <p:slideViewPr>
    <p:cSldViewPr>
      <p:cViewPr varScale="1">
        <p:scale>
          <a:sx n="42" d="100"/>
          <a:sy n="42" d="100"/>
        </p:scale>
        <p:origin x="-19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6BDB7A-0F9F-469A-ADAE-778F1C6ABBCE}" type="datetimeFigureOut">
              <a:rPr lang="es-ES" smtClean="0"/>
              <a:pPr/>
              <a:t>02/11/2009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7CED8-A8CD-4231-81EB-1897AAD88103}"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gilemanifesto.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www.agile-spain.com/manifiesto_agi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www.proyectosagiles.org/equipo-team" TargetMode="External"/><Relationship Id="rId3" Type="http://schemas.openxmlformats.org/officeDocument/2006/relationships/hyperlink" Target="http://www.proyectosagiles.org/priorizacion-requisitos-valor-coste" TargetMode="External"/><Relationship Id="rId7" Type="http://schemas.openxmlformats.org/officeDocument/2006/relationships/hyperlink" Target="http://www.proyectosagiles.org/timebo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www.proyectosagiles.org/reunion-diaria-de-sincronizacion-scrum-daily-meeting" TargetMode="External"/><Relationship Id="rId11" Type="http://schemas.openxmlformats.org/officeDocument/2006/relationships/hyperlink" Target="http://www.proyectosagiles.org/demostracion-requisitos-sprint-demonstration" TargetMode="External"/><Relationship Id="rId5" Type="http://schemas.openxmlformats.org/officeDocument/2006/relationships/hyperlink" Target="http://www.proyectosagiles.org/control-predictivo-control-empirico" TargetMode="External"/><Relationship Id="rId10" Type="http://schemas.openxmlformats.org/officeDocument/2006/relationships/hyperlink" Target="http://www.proyectosagiles.org/calidad-agilidad-cuarto-encuentro-agil-barcelona" TargetMode="External"/><Relationship Id="rId4" Type="http://schemas.openxmlformats.org/officeDocument/2006/relationships/hyperlink" Target="http://www.proyectosagiles.org/desarrollo-iterativo-incremental" TargetMode="External"/><Relationship Id="rId9" Type="http://schemas.openxmlformats.org/officeDocument/2006/relationships/hyperlink" Target="http://www.proyectosagiles.org/planificacion-iteracion-sprint-plann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dirty="0" smtClean="0"/>
              <a:t>Se ha convertido en la nueva </a:t>
            </a:r>
            <a:r>
              <a:rPr lang="es-PE" b="1" dirty="0" smtClean="0"/>
              <a:t>moda</a:t>
            </a:r>
            <a:r>
              <a:rPr lang="es-PE" dirty="0" smtClean="0"/>
              <a:t>, en el nuevo </a:t>
            </a:r>
            <a:r>
              <a:rPr lang="es-PE" dirty="0" err="1" smtClean="0"/>
              <a:t>hype</a:t>
            </a:r>
            <a:r>
              <a:rPr lang="es-PE" dirty="0" smtClean="0"/>
              <a:t> y para algunos en la nueva gallina de los huevos de oro. Ha llevado un tiempo desde que se escribió el </a:t>
            </a:r>
            <a:r>
              <a:rPr lang="es-PE" dirty="0" smtClean="0">
                <a:hlinkClick r:id="rId3"/>
              </a:rPr>
              <a:t>Manifiesto</a:t>
            </a:r>
            <a:r>
              <a:rPr lang="es-PE" dirty="0" smtClean="0"/>
              <a:t> en 2001, pero finalmente Agile se ha convertido en una auténtica </a:t>
            </a:r>
            <a:r>
              <a:rPr lang="es-PE" b="1" dirty="0" smtClean="0"/>
              <a:t>revolución </a:t>
            </a:r>
            <a:r>
              <a:rPr lang="es-PE" dirty="0" smtClean="0"/>
              <a:t>que está llegando -mejor o peor- a todas partes.</a:t>
            </a:r>
          </a:p>
          <a:p>
            <a:endParaRPr lang="es-PE" dirty="0" smtClean="0"/>
          </a:p>
          <a:p>
            <a:r>
              <a:rPr lang="es-PE" dirty="0" smtClean="0"/>
              <a:t>Es una gran noticia. Está haciendo mucho ruido. Y eso es bueno. Es muy bueno. Porque ante todo, lo que Agile transmite es un </a:t>
            </a:r>
            <a:r>
              <a:rPr lang="es-PE" dirty="0" smtClean="0">
                <a:hlinkClick r:id="rId4"/>
              </a:rPr>
              <a:t>mensaje</a:t>
            </a:r>
            <a:r>
              <a:rPr lang="es-PE" dirty="0" smtClean="0"/>
              <a:t>. Un mensaje que informa de que</a:t>
            </a:r>
            <a:r>
              <a:rPr lang="es-PE" b="1" dirty="0" smtClean="0"/>
              <a:t> existen mejores formas de desarrollar software</a:t>
            </a:r>
            <a:r>
              <a:rPr lang="es-PE" dirty="0" smtClean="0"/>
              <a:t> y que por primera vez viene </a:t>
            </a:r>
            <a:r>
              <a:rPr lang="es-PE" b="1" dirty="0" smtClean="0"/>
              <a:t>de abajo a arriba</a:t>
            </a:r>
            <a:r>
              <a:rPr lang="es-PE" dirty="0" smtClean="0"/>
              <a:t>, desde la gente que sabe desarrollar software a la gerencia y a los clientes.</a:t>
            </a:r>
            <a:endParaRPr lang="es-ES" dirty="0"/>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kern="1200" baseline="0" dirty="0" smtClean="0">
                <a:solidFill>
                  <a:schemeClr val="tx1"/>
                </a:solidFill>
                <a:latin typeface="+mn-lt"/>
                <a:ea typeface="+mn-ea"/>
                <a:cs typeface="+mn-cs"/>
              </a:rPr>
              <a:t>El manifiesto no afirma que no hagan falta. Los documentos son soporte de documentación, permiten la transferencia del conocimiento, registran información histórica. En muchas cuestiones legales o normativas son obligatorios, pero se resalta que son menos importantes que los productos que funcionan. Menos trascendentales para aportar valor al producto. Los documentos no pueden sustituir, ni pueden ofrecer la riqueza y generación de valor que se logra con la comunicación directa entre las personas y a través de la interacción con los prototipos. Por eso, siempre que sea posible debe preferirse, y reducir al mínimo indispensable el uso de documentación, que genera trabajo que no aporta un valor directo al producto. Si la organización y los equipos se comunican a través de documentos, además de perder la riqueza que da la interacción con el producto, se acaba derivando a emplear a los documentos como barricadas entre departamentos, o entre personas. </a:t>
            </a:r>
          </a:p>
          <a:p>
            <a:endParaRPr lang="es-ES" dirty="0"/>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14</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kern="1200" baseline="0" dirty="0" smtClean="0">
                <a:solidFill>
                  <a:schemeClr val="tx1"/>
                </a:solidFill>
                <a:latin typeface="+mn-lt"/>
                <a:ea typeface="+mn-ea"/>
                <a:cs typeface="+mn-cs"/>
              </a:rPr>
              <a:t>La gestión predictiva satisface al cliente entregándole el producto definido en las fechas y costes previstos.</a:t>
            </a:r>
          </a:p>
          <a:p>
            <a:r>
              <a:rPr lang="es-PE" sz="1200" kern="1200" baseline="0" dirty="0" smtClean="0">
                <a:solidFill>
                  <a:schemeClr val="tx1"/>
                </a:solidFill>
                <a:latin typeface="+mn-lt"/>
                <a:ea typeface="+mn-ea"/>
                <a:cs typeface="+mn-cs"/>
              </a:rPr>
              <a:t> ¿Qué es más necesario, previsibilidad o valor? ¿El producto se puede detallar con todo el valor en el momento inicial? ¿Qué prefiere el cliente: que le planifique y cumpla una fecha de entrega para darle un producto que no es capaz de definir hoy, o que le entregue lo máximo que se pueda hacer en la primera fecha que él necesita, y con el mayor valor que el equipo pueda conseguir? </a:t>
            </a:r>
          </a:p>
          <a:p>
            <a:endParaRPr lang="es-PE" sz="1200" kern="1200" baseline="0" dirty="0" smtClean="0">
              <a:solidFill>
                <a:schemeClr val="tx1"/>
              </a:solidFill>
              <a:latin typeface="+mn-lt"/>
              <a:ea typeface="+mn-ea"/>
              <a:cs typeface="+mn-cs"/>
            </a:endParaRPr>
          </a:p>
          <a:p>
            <a:r>
              <a:rPr lang="es-PE" sz="1200" kern="1200" baseline="0" dirty="0" smtClean="0">
                <a:solidFill>
                  <a:schemeClr val="tx1"/>
                </a:solidFill>
                <a:latin typeface="+mn-lt"/>
                <a:ea typeface="+mn-ea"/>
                <a:cs typeface="+mn-cs"/>
              </a:rPr>
              <a:t>La gestión ágil necesita enriquecer y dar valor a la visión del producto. La nueva información durante el desarrollo no son “modificaciones de requisitos”, sino fuente de análisis y valor para el producto. Los requisitos que surgen al probar partes ya desarrolladas o lo que la competencia lanzó al mercado ayer, no son modificaciones que amenazan el plan, sino requisitos con información que aumenta el valor del producto. </a:t>
            </a:r>
            <a:endParaRPr lang="es-ES" dirty="0"/>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15</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b="1" kern="1200" baseline="0" dirty="0" smtClean="0">
                <a:solidFill>
                  <a:schemeClr val="tx1"/>
                </a:solidFill>
                <a:latin typeface="+mn-lt"/>
                <a:ea typeface="+mn-ea"/>
                <a:cs typeface="+mn-cs"/>
              </a:rPr>
              <a:t>A este entorno de trabajo </a:t>
            </a:r>
            <a:r>
              <a:rPr lang="es-PE" sz="1200" b="1" kern="1200" baseline="0" dirty="0" err="1" smtClean="0">
                <a:solidFill>
                  <a:schemeClr val="tx1"/>
                </a:solidFill>
                <a:latin typeface="+mn-lt"/>
                <a:ea typeface="+mn-ea"/>
                <a:cs typeface="+mn-cs"/>
              </a:rPr>
              <a:t>Nonaka</a:t>
            </a:r>
            <a:r>
              <a:rPr lang="es-PE" sz="1200" b="1" kern="1200" baseline="0" dirty="0" smtClean="0">
                <a:solidFill>
                  <a:schemeClr val="tx1"/>
                </a:solidFill>
                <a:latin typeface="+mn-lt"/>
                <a:ea typeface="+mn-ea"/>
                <a:cs typeface="+mn-cs"/>
              </a:rPr>
              <a:t> y </a:t>
            </a:r>
            <a:r>
              <a:rPr lang="es-PE" sz="1200" b="1" kern="1200" baseline="0" dirty="0" err="1" smtClean="0">
                <a:solidFill>
                  <a:schemeClr val="tx1"/>
                </a:solidFill>
                <a:latin typeface="+mn-lt"/>
                <a:ea typeface="+mn-ea"/>
                <a:cs typeface="+mn-cs"/>
              </a:rPr>
              <a:t>Takeuchi</a:t>
            </a:r>
            <a:r>
              <a:rPr lang="es-PE" sz="1200" b="1" kern="1200" baseline="0" dirty="0" smtClean="0">
                <a:solidFill>
                  <a:schemeClr val="tx1"/>
                </a:solidFill>
                <a:latin typeface="+mn-lt"/>
                <a:ea typeface="+mn-ea"/>
                <a:cs typeface="+mn-cs"/>
              </a:rPr>
              <a:t> le denominaron “campo de Scrum”, por la analogía entre el equipo de trabajo y un equipo de rugby. </a:t>
            </a:r>
          </a:p>
          <a:p>
            <a:r>
              <a:rPr lang="es-PE" sz="1200" kern="1200" baseline="0" dirty="0" smtClean="0">
                <a:solidFill>
                  <a:schemeClr val="tx1"/>
                </a:solidFill>
                <a:latin typeface="+mn-lt"/>
                <a:ea typeface="+mn-ea"/>
                <a:cs typeface="+mn-cs"/>
              </a:rPr>
              <a:t>No lo desarrollan equipos diferentes con especialistas en distintas áreas. Hay un sólo equipo, formado por personas muy competentes, con perfiles y conocimientos que cubren las disciplinas necesarias para construir el producto. No hay fases. Éstas pasan a ser tareas que se ejecutan cuando se necesitan. No se hace primero el diseño del concepto o los requisitos, más tarde el análisis, luego el desarrollo, etc. </a:t>
            </a:r>
            <a:r>
              <a:rPr lang="es-PE" sz="1200" b="1" kern="1200" baseline="0" dirty="0" smtClean="0">
                <a:solidFill>
                  <a:schemeClr val="tx1"/>
                </a:solidFill>
                <a:latin typeface="+mn-lt"/>
                <a:ea typeface="+mn-ea"/>
                <a:cs typeface="+mn-cs"/>
              </a:rPr>
              <a:t>Campos de Scrum 41 </a:t>
            </a:r>
          </a:p>
          <a:p>
            <a:r>
              <a:rPr lang="es-PE" sz="1200" kern="1200" baseline="0" dirty="0" smtClean="0">
                <a:solidFill>
                  <a:schemeClr val="tx1"/>
                </a:solidFill>
                <a:latin typeface="+mn-lt"/>
                <a:ea typeface="+mn-ea"/>
                <a:cs typeface="+mn-cs"/>
              </a:rPr>
              <a:t>Lo que en el software serían las fases de requisitos del sistema, requisitos del software, análisis, diseño, construcción, pruebas e integración, y se ejecutarían de forma secuencial, pasan a ser tareas que se llevan a cabo cada vez que hacen falta. Normalmente a lo largo de pequeñas iteraciones durante todo el desarrollo. No se espera a desarrollar requisitos detallados antes de empezar el análisis o el desarrollo. Muchas veces éstos no se pueden conocer si no se avanza en el desarrollo, y se va viendo y “tocando” el resultado. Otras veces el mercado es tan rápido, que a mitad de trabajo las tendencias o la competencia obligarán a modificar el producto. La participación de todo el equipo en el diseño aporta mucho más talento innovador y diferencial; un valor clave en el mercado de productos y servicios TIC. Se empieza a trabajar sin el detalle cerrado de lo que se va a producir. Se parte de la visión general. El descubrimiento paulatino durante el desarrollo, y las circunstancias que se irán produciendo en el entorno, dibujarán el detalle de forma paralela al desarrollo. </a:t>
            </a:r>
            <a:endParaRPr lang="es-ES" dirty="0"/>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17</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7500" lnSpcReduction="20000"/>
          </a:bodyPr>
          <a:lstStyle/>
          <a:p>
            <a:r>
              <a:rPr lang="es-PE" sz="1200" b="1" dirty="0" smtClean="0"/>
              <a:t>Retorno de inversión (ROI)</a:t>
            </a:r>
            <a:endParaRPr lang="es-PE" b="1" dirty="0" smtClean="0"/>
          </a:p>
          <a:p>
            <a:r>
              <a:rPr lang="es-PE" dirty="0" smtClean="0"/>
              <a:t>De manera regular, el cliente maximiza el ROI del proyecto. Cuando el beneficio pendiente de obtener es menor que el coste de desarrollo, el cliente puede finalizar el proyecto.</a:t>
            </a:r>
          </a:p>
          <a:p>
            <a:r>
              <a:rPr lang="es-PE" b="1" dirty="0" smtClean="0">
                <a:hlinkClick r:id="rId3"/>
              </a:rPr>
              <a:t>Priorización de requisitos por valor</a:t>
            </a:r>
            <a:endParaRPr lang="es-PE" dirty="0" smtClean="0"/>
          </a:p>
          <a:p>
            <a:r>
              <a:rPr lang="es-PE" dirty="0" smtClean="0"/>
              <a:t>Cada iteración el cliente dispone de unos requisitos completados y </a:t>
            </a:r>
            <a:r>
              <a:rPr lang="es-PE" dirty="0" err="1" smtClean="0"/>
              <a:t>replanifica</a:t>
            </a:r>
            <a:r>
              <a:rPr lang="es-PE" dirty="0" smtClean="0"/>
              <a:t> el proyecto en función del valor que le aportan los requisitos pendientes respecto del coste de desarrollo que tienen.</a:t>
            </a:r>
          </a:p>
          <a:p>
            <a:endParaRPr lang="es-PE" dirty="0" smtClean="0"/>
          </a:p>
          <a:p>
            <a:r>
              <a:rPr lang="es-PE" sz="1200" b="1" dirty="0" smtClean="0"/>
              <a:t>Mitigación de riesgos</a:t>
            </a:r>
            <a:endParaRPr lang="es-PE" dirty="0" smtClean="0"/>
          </a:p>
          <a:p>
            <a:r>
              <a:rPr lang="es-PE" dirty="0" smtClean="0"/>
              <a:t>Desde la primera iteración el equipo tiene que gestionar los problemas que pueden aparecer en una entrega del proyecto. Al hacer patentes estos riesgos, es posible iniciar su mitigación de manera anticipada.</a:t>
            </a:r>
          </a:p>
          <a:p>
            <a:r>
              <a:rPr lang="es-PE" dirty="0" smtClean="0"/>
              <a:t>La cantidad de riesgo a que se enfrenta el equipo está limitada a los requisitos que se puede desarrollar en una iteración. La complejidad y riesgos del proyecto se dividen de manera natural en iteraciones.</a:t>
            </a:r>
          </a:p>
          <a:p>
            <a:r>
              <a:rPr lang="es-PE" b="1" dirty="0" smtClean="0">
                <a:hlinkClick r:id="rId4"/>
              </a:rPr>
              <a:t>Desarrollo iterativo e incremental</a:t>
            </a:r>
            <a:endParaRPr lang="es-PE" dirty="0" smtClean="0"/>
          </a:p>
          <a:p>
            <a:r>
              <a:rPr lang="es-PE" dirty="0" smtClean="0"/>
              <a:t>Un requisito se debe completar en una iteración. El equipo debe realizar todas las tareas necesarias para completarlo y que esté preparado para ser entregado al cliente con el esfuerzo mínimo necesario. De esta manera no se deja para el final del proyecto ninguna actividad arriesgada relacionada con la entrega de re</a:t>
            </a:r>
          </a:p>
          <a:p>
            <a:endParaRPr lang="es-PE" dirty="0" smtClean="0"/>
          </a:p>
          <a:p>
            <a:endParaRPr lang="es-PE" dirty="0" smtClean="0"/>
          </a:p>
          <a:p>
            <a:r>
              <a:rPr lang="es-PE" sz="1200" b="1" dirty="0" smtClean="0"/>
              <a:t>Productividad y calidad</a:t>
            </a:r>
            <a:endParaRPr lang="es-PE" dirty="0" smtClean="0"/>
          </a:p>
          <a:p>
            <a:r>
              <a:rPr lang="es-PE" dirty="0" smtClean="0"/>
              <a:t>De manera regular el equipo va mejorando y simplificando su forma de trabajar.</a:t>
            </a:r>
          </a:p>
          <a:p>
            <a:r>
              <a:rPr lang="es-PE" b="1" dirty="0" smtClean="0">
                <a:hlinkClick r:id="rId5"/>
              </a:rPr>
              <a:t>Mejora continua</a:t>
            </a:r>
            <a:endParaRPr lang="es-PE" dirty="0" smtClean="0"/>
          </a:p>
          <a:p>
            <a:r>
              <a:rPr lang="es-PE" dirty="0" smtClean="0"/>
              <a:t>Cada iteración el equipo realiza una retrospectiva para analizar su manera de trabajar e identificar los obstáculos que le impiden avanzar al mejor ritmo posible.</a:t>
            </a:r>
          </a:p>
          <a:p>
            <a:r>
              <a:rPr lang="es-PE" dirty="0" smtClean="0"/>
              <a:t>Los miembros del equipo sincronizan su trabajo diariamente y se ayudan a resolver los problemas que pueden impedir conseguir el objetivo de la iteración. La comunicación y la adaptación a las diferentes necesidades entre los miembros del equipo son máximas (se van ajustando iteración a iteración), de manera que no se realizan tareas innecesarias y se evitan ineficiencias.</a:t>
            </a:r>
          </a:p>
          <a:p>
            <a:r>
              <a:rPr lang="es-PE" b="1" dirty="0" smtClean="0">
                <a:hlinkClick r:id="rId6"/>
              </a:rPr>
              <a:t>Comunicación diaria del equipo</a:t>
            </a:r>
            <a:endParaRPr lang="es-PE" dirty="0" smtClean="0"/>
          </a:p>
          <a:p>
            <a:r>
              <a:rPr lang="es-PE" dirty="0" smtClean="0"/>
              <a:t>Todo miembro del equipo conoce cómo el trabajo de los otros miembros impacta en el suyo y cuáles son las necesidades de los otros.</a:t>
            </a:r>
          </a:p>
          <a:p>
            <a:r>
              <a:rPr lang="es-PE" dirty="0" smtClean="0"/>
              <a:t>Las personas trabajan más enfocadas y de manera más eficiente cuando hay una fecha límite a corto plazo para entregar un resultado al que se han comprometido. La consciencia de esta limitación temporal favorece la priorización de las tareas y fuerza la toma de decisiones.</a:t>
            </a:r>
          </a:p>
          <a:p>
            <a:r>
              <a:rPr lang="es-PE" b="0" dirty="0" smtClean="0"/>
              <a:t>Las iteraciones (</a:t>
            </a:r>
            <a:r>
              <a:rPr lang="es-PE" b="0" dirty="0" err="1" smtClean="0"/>
              <a:t>Sprints</a:t>
            </a:r>
            <a:r>
              <a:rPr lang="es-PE" b="0" dirty="0" smtClean="0"/>
              <a:t>) son regulares y de un mes para facilitar la sincronización sistemática con otros equipos, con el resto de la empresa y con el cliente.</a:t>
            </a:r>
            <a:endParaRPr lang="es-PE" dirty="0" smtClean="0"/>
          </a:p>
          <a:p>
            <a:r>
              <a:rPr lang="es-PE" b="1" dirty="0" err="1" smtClean="0">
                <a:hlinkClick r:id="rId7"/>
              </a:rPr>
              <a:t>TimeBoxing</a:t>
            </a:r>
            <a:endParaRPr lang="es-PE" dirty="0" smtClean="0"/>
          </a:p>
          <a:p>
            <a:r>
              <a:rPr lang="es-PE" dirty="0" smtClean="0"/>
              <a:t>Cada actividad de Scrum siempre tiene la misma duración (1 mes, 4 horas, etc.), con lo que las personas aprenden lo que pueden conseguir en este tiempo, cómo organizarse, priorizar tareas y tomar decisiones.</a:t>
            </a:r>
          </a:p>
          <a:p>
            <a:r>
              <a:rPr lang="es-PE" dirty="0" smtClean="0"/>
              <a:t>El equipo minimiza su dependencia de personas externas para poder avanzar (depender de la disponibilidad de otros puede parar tareas).</a:t>
            </a:r>
          </a:p>
          <a:p>
            <a:r>
              <a:rPr lang="es-PE" b="1" dirty="0" smtClean="0">
                <a:hlinkClick r:id="rId8"/>
              </a:rPr>
              <a:t>Equipo multidisciplinar</a:t>
            </a:r>
            <a:endParaRPr lang="es-PE" dirty="0" smtClean="0"/>
          </a:p>
          <a:p>
            <a:r>
              <a:rPr lang="es-PE" dirty="0" smtClean="0"/>
              <a:t>El equipo está formado por todas las personas con las especialidades necesarias para llevar a cabo el proyecto.</a:t>
            </a:r>
          </a:p>
          <a:p>
            <a:r>
              <a:rPr lang="es-PE" dirty="0" smtClean="0"/>
              <a:t>La estimación de esfuerzo y la optimización de tareas para completar un requisito es mejor si la realizan las personas que van a desarrollar el requisito, dadas sus diferentes especializaciones, experiencias y puntos de vista. </a:t>
            </a:r>
            <a:r>
              <a:rPr lang="es-PE" dirty="0" err="1" smtClean="0"/>
              <a:t>Asímismo</a:t>
            </a:r>
            <a:r>
              <a:rPr lang="es-PE" dirty="0" smtClean="0"/>
              <a:t>, con iteraciones cortas la precisión de las estimaciones aumenta.</a:t>
            </a:r>
          </a:p>
          <a:p>
            <a:r>
              <a:rPr lang="es-PE" b="1" dirty="0" smtClean="0">
                <a:hlinkClick r:id="rId9"/>
              </a:rPr>
              <a:t>Estimación de esfuerzo conjunta</a:t>
            </a:r>
            <a:endParaRPr lang="es-PE" dirty="0" smtClean="0"/>
          </a:p>
          <a:p>
            <a:r>
              <a:rPr lang="es-PE" dirty="0" smtClean="0"/>
              <a:t>En el inicio de la iteración los miembros del equipo estiman de manera conjunta el esfuerzo necesario para completar requisitos y sus tareas.</a:t>
            </a:r>
          </a:p>
          <a:p>
            <a:r>
              <a:rPr lang="es-PE" dirty="0" smtClean="0"/>
              <a:t>Las personas trabajan de manera más eficiente y con más calidad cuando ellas mismas se han comprometido a entregar un resultado en un momento determinado y deciden cómo hacerlo, no cuando se les ha asignado una tarea e indicado el tiempo necesario para realizarla.</a:t>
            </a:r>
          </a:p>
          <a:p>
            <a:r>
              <a:rPr lang="es-PE" b="1" dirty="0" smtClean="0">
                <a:hlinkClick r:id="rId9"/>
              </a:rPr>
              <a:t>Compromiso del equipo</a:t>
            </a:r>
            <a:endParaRPr lang="es-PE" dirty="0" smtClean="0"/>
          </a:p>
          <a:p>
            <a:r>
              <a:rPr lang="es-PE" dirty="0" smtClean="0"/>
              <a:t>En el inicio de cada iteración el equipo selecciona los requisitos que se compromete a completar y entregar al final de la iteración (</a:t>
            </a:r>
            <a:r>
              <a:rPr lang="es-PE" dirty="0" err="1" smtClean="0"/>
              <a:t>responabilidad</a:t>
            </a:r>
            <a:r>
              <a:rPr lang="es-PE" dirty="0" smtClean="0"/>
              <a:t>). El propio equipo se organiza (autoridad) identificando las tareas necesarias, su esfuerzo y </a:t>
            </a:r>
            <a:r>
              <a:rPr lang="es-PE" dirty="0" err="1" smtClean="0"/>
              <a:t>autoasignandose</a:t>
            </a:r>
            <a:r>
              <a:rPr lang="es-PE" dirty="0" smtClean="0"/>
              <a:t> cada miembro las tareas que se compromete a realizar.</a:t>
            </a:r>
          </a:p>
          <a:p>
            <a:r>
              <a:rPr lang="es-PE" dirty="0" smtClean="0"/>
              <a:t>El equipo se evita caminar mucho tiempo por un camino equivocado que le obligue a realizar un gran esfuerzo para llegar al objetivo esperado</a:t>
            </a:r>
          </a:p>
          <a:p>
            <a:r>
              <a:rPr lang="es-PE" dirty="0" smtClean="0"/>
              <a:t>Se asegura la </a:t>
            </a:r>
            <a:r>
              <a:rPr lang="es-PE" dirty="0" smtClean="0">
                <a:hlinkClick r:id="rId10"/>
              </a:rPr>
              <a:t>calidad del producto</a:t>
            </a:r>
            <a:r>
              <a:rPr lang="es-PE" dirty="0" smtClean="0"/>
              <a:t> de manera sistemática y objetiva, a nivel de satisfacción del cliente, requisitos listos para ser utilizados y calidad interna del producto.</a:t>
            </a:r>
          </a:p>
          <a:p>
            <a:r>
              <a:rPr lang="es-PE" b="1" dirty="0" smtClean="0">
                <a:hlinkClick r:id="rId11"/>
              </a:rPr>
              <a:t>Demostración de resultados preparados para ser utilizados</a:t>
            </a:r>
            <a:r>
              <a:rPr lang="es-PE" b="1" dirty="0" smtClean="0"/>
              <a:t> y velocidad sostenida</a:t>
            </a:r>
            <a:endParaRPr lang="es-PE" dirty="0" smtClean="0"/>
          </a:p>
          <a:p>
            <a:r>
              <a:rPr lang="es-PE" dirty="0" smtClean="0"/>
              <a:t>Por un lado, al final de cada iteración el equipo demuestra al cliente los requisitos que ha conseguido completar, de manera que están completamente operativos. Por otro lado, para tener una velocidad de desarrollo sostenida, el equipo necesita desarrollar cada incremento de producto sin tener que revisitar aspectos mal resueltos en iteraciones anteriores.</a:t>
            </a:r>
          </a:p>
          <a:p>
            <a:endParaRPr lang="es-ES" dirty="0"/>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21</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dirty="0" smtClean="0"/>
              <a:t>Hablar del por que</a:t>
            </a:r>
            <a:r>
              <a:rPr lang="es-PE" baseline="0" dirty="0" smtClean="0"/>
              <a:t> de la importancia de las personas para fomentar la creatividad y el desarrollo y que la tarea del software es pensante.</a:t>
            </a:r>
          </a:p>
          <a:p>
            <a:r>
              <a:rPr lang="es-PE" baseline="0" dirty="0" smtClean="0"/>
              <a:t>Ver si se puede hablar sobre el por que de personas altamente técnicas.</a:t>
            </a:r>
          </a:p>
          <a:p>
            <a:endParaRPr lang="es-PE" baseline="0" dirty="0" smtClean="0"/>
          </a:p>
          <a:p>
            <a:r>
              <a:rPr lang="es-PE" sz="1200" kern="1200" baseline="0" dirty="0" smtClean="0">
                <a:solidFill>
                  <a:schemeClr val="tx1"/>
                </a:solidFill>
                <a:latin typeface="+mn-lt"/>
                <a:ea typeface="+mn-ea"/>
                <a:cs typeface="+mn-cs"/>
              </a:rPr>
              <a:t>Contar con personas valiosas y motivadas es un factor clave. La agilidad necesita talento y motivación. El talento es algo que las personas sólo pueden proporcionar a través de la motivación. </a:t>
            </a:r>
            <a:endParaRPr lang="es-ES" dirty="0"/>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4</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sz="1200"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5</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kern="1200" baseline="0" dirty="0" smtClean="0">
                <a:solidFill>
                  <a:schemeClr val="tx1"/>
                </a:solidFill>
                <a:latin typeface="+mn-lt"/>
                <a:ea typeface="+mn-ea"/>
                <a:cs typeface="+mn-cs"/>
              </a:rPr>
              <a:t>Una de las mejores formas de empezar a fomentar la motivación es dejar de pensar en individuos, y empezar a considerar a todos como equipos.</a:t>
            </a:r>
          </a:p>
          <a:p>
            <a:r>
              <a:rPr lang="es-PE" sz="1200" kern="1200" baseline="0" dirty="0" smtClean="0">
                <a:solidFill>
                  <a:schemeClr val="tx1"/>
                </a:solidFill>
                <a:latin typeface="+mn-lt"/>
                <a:ea typeface="+mn-ea"/>
                <a:cs typeface="+mn-cs"/>
              </a:rPr>
              <a:t>Las ventajas como equipos bien formados son innegables ya que se pueden complementar para lograr estupendos resultados es por esto que se dice que las mejores empresas, los mejores proyectos no </a:t>
            </a:r>
            <a:r>
              <a:rPr lang="es-PE" sz="1200" kern="1200" baseline="0" dirty="0" err="1" smtClean="0">
                <a:solidFill>
                  <a:schemeClr val="tx1"/>
                </a:solidFill>
                <a:latin typeface="+mn-lt"/>
                <a:ea typeface="+mn-ea"/>
                <a:cs typeface="+mn-cs"/>
              </a:rPr>
              <a:t>estan</a:t>
            </a:r>
            <a:r>
              <a:rPr lang="es-PE" sz="1200" kern="1200" baseline="0" dirty="0" smtClean="0">
                <a:solidFill>
                  <a:schemeClr val="tx1"/>
                </a:solidFill>
                <a:latin typeface="+mn-lt"/>
                <a:ea typeface="+mn-ea"/>
                <a:cs typeface="+mn-cs"/>
              </a:rPr>
              <a:t> formados por buenos individuos sino por buenos equipos. </a:t>
            </a:r>
          </a:p>
          <a:p>
            <a:endParaRPr lang="es-PE" sz="1200" kern="1200" baseline="0" dirty="0" smtClean="0">
              <a:solidFill>
                <a:schemeClr val="tx1"/>
              </a:solidFill>
              <a:latin typeface="+mn-lt"/>
              <a:ea typeface="+mn-ea"/>
              <a:cs typeface="+mn-cs"/>
            </a:endParaRPr>
          </a:p>
          <a:p>
            <a:r>
              <a:rPr lang="es-PE" sz="1200" kern="1200" baseline="0" dirty="0" smtClean="0">
                <a:solidFill>
                  <a:schemeClr val="tx1"/>
                </a:solidFill>
                <a:latin typeface="+mn-lt"/>
                <a:ea typeface="+mn-ea"/>
                <a:cs typeface="+mn-cs"/>
              </a:rPr>
              <a:t>Asimismo se sabe que el trabajo o logro más gratificante no es el que se realiza solo sino como parte de un equipo por lo tanto se puede aumentar la motivación de tu personas y como ya vimos antes solo con motivación mejora la </a:t>
            </a:r>
            <a:r>
              <a:rPr lang="es-PE" sz="1200" kern="1200" baseline="0" dirty="0" err="1" smtClean="0">
                <a:solidFill>
                  <a:schemeClr val="tx1"/>
                </a:solidFill>
                <a:latin typeface="+mn-lt"/>
                <a:ea typeface="+mn-ea"/>
                <a:cs typeface="+mn-cs"/>
              </a:rPr>
              <a:t>prodcutividad</a:t>
            </a:r>
            <a:r>
              <a:rPr lang="es-PE" sz="1200" kern="1200" baseline="0" dirty="0" smtClean="0">
                <a:solidFill>
                  <a:schemeClr val="tx1"/>
                </a:solidFill>
                <a:latin typeface="+mn-lt"/>
                <a:ea typeface="+mn-ea"/>
                <a:cs typeface="+mn-cs"/>
              </a:rPr>
              <a:t> y creatividad de las personas.</a:t>
            </a:r>
          </a:p>
          <a:p>
            <a:endParaRPr lang="es-PE" sz="1200" kern="1200" baseline="0" dirty="0" smtClean="0">
              <a:solidFill>
                <a:schemeClr val="tx1"/>
              </a:solidFill>
              <a:latin typeface="+mn-lt"/>
              <a:ea typeface="+mn-ea"/>
              <a:cs typeface="+mn-cs"/>
            </a:endParaRPr>
          </a:p>
          <a:p>
            <a:endParaRPr lang="es-PE" sz="1200" kern="1200" baseline="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6</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b="1" kern="1200" baseline="0" dirty="0" smtClean="0">
                <a:solidFill>
                  <a:schemeClr val="tx1"/>
                </a:solidFill>
                <a:latin typeface="+mn-lt"/>
                <a:ea typeface="+mn-ea"/>
                <a:cs typeface="+mn-cs"/>
              </a:rPr>
              <a:t>Las mejores arquitecturas, requisitos y diseños emergen de equipos que se auto-organizan </a:t>
            </a:r>
          </a:p>
          <a:p>
            <a:endParaRPr lang="es-PE" sz="1200" kern="1200" baseline="0" dirty="0" smtClean="0">
              <a:solidFill>
                <a:schemeClr val="tx1"/>
              </a:solidFill>
              <a:latin typeface="+mn-lt"/>
              <a:ea typeface="+mn-ea"/>
              <a:cs typeface="+mn-cs"/>
            </a:endParaRPr>
          </a:p>
          <a:p>
            <a:r>
              <a:rPr lang="es-PE" sz="1200" kern="1200" baseline="0" dirty="0" smtClean="0">
                <a:solidFill>
                  <a:schemeClr val="tx1"/>
                </a:solidFill>
                <a:latin typeface="+mn-lt"/>
                <a:ea typeface="+mn-ea"/>
                <a:cs typeface="+mn-cs"/>
              </a:rPr>
              <a:t>Son equipos auto-organizados. Con autonomía para para tomar ciertas decisiones, distribuirse tareas y recursos. La superación constante, </a:t>
            </a:r>
            <a:r>
              <a:rPr lang="es-PE" sz="1200" kern="1200" baseline="0" dirty="0" err="1" smtClean="0">
                <a:solidFill>
                  <a:schemeClr val="tx1"/>
                </a:solidFill>
                <a:latin typeface="+mn-lt"/>
                <a:ea typeface="+mn-ea"/>
                <a:cs typeface="+mn-cs"/>
              </a:rPr>
              <a:t>reflexion</a:t>
            </a:r>
            <a:r>
              <a:rPr lang="es-PE" sz="1200" kern="1200" baseline="0" dirty="0" smtClean="0">
                <a:solidFill>
                  <a:schemeClr val="tx1"/>
                </a:solidFill>
                <a:latin typeface="+mn-lt"/>
                <a:ea typeface="+mn-ea"/>
                <a:cs typeface="+mn-cs"/>
              </a:rPr>
              <a:t> y </a:t>
            </a:r>
            <a:r>
              <a:rPr lang="es-PE" sz="1200" kern="1200" baseline="0" dirty="0" err="1" smtClean="0">
                <a:solidFill>
                  <a:schemeClr val="tx1"/>
                </a:solidFill>
                <a:latin typeface="+mn-lt"/>
                <a:ea typeface="+mn-ea"/>
                <a:cs typeface="+mn-cs"/>
              </a:rPr>
              <a:t>autoenriquecimiento</a:t>
            </a:r>
            <a:r>
              <a:rPr lang="es-PE" sz="1200" kern="1200" baseline="0" dirty="0" smtClean="0">
                <a:solidFill>
                  <a:schemeClr val="tx1"/>
                </a:solidFill>
                <a:latin typeface="+mn-lt"/>
                <a:ea typeface="+mn-ea"/>
                <a:cs typeface="+mn-cs"/>
              </a:rPr>
              <a:t> son la clave para poderse organizar, por lo tanto es imprescindible contar con momentos donde el equipo pueda evaluar sus acciones</a:t>
            </a:r>
          </a:p>
          <a:p>
            <a:r>
              <a:rPr lang="es-PE" sz="1200" kern="1200" baseline="0" dirty="0" smtClean="0">
                <a:solidFill>
                  <a:schemeClr val="tx1"/>
                </a:solidFill>
                <a:latin typeface="+mn-lt"/>
                <a:ea typeface="+mn-ea"/>
                <a:cs typeface="+mn-cs"/>
              </a:rPr>
              <a:t> </a:t>
            </a:r>
          </a:p>
          <a:p>
            <a:r>
              <a:rPr lang="es-PE" sz="1200" kern="1200" baseline="0" dirty="0" smtClean="0">
                <a:solidFill>
                  <a:schemeClr val="tx1"/>
                </a:solidFill>
                <a:latin typeface="+mn-lt"/>
                <a:ea typeface="+mn-ea"/>
                <a:cs typeface="+mn-cs"/>
              </a:rPr>
              <a:t>Se debe establecer un control sutil y suficiente para que no derive en el descontrol y que a la vez no impida la creatividad y la espontaneidad. </a:t>
            </a:r>
          </a:p>
          <a:p>
            <a:endParaRPr lang="es-PE" sz="1200" kern="1200" baseline="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7</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8</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9</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b="1" kern="1200" baseline="0" dirty="0" smtClean="0">
                <a:solidFill>
                  <a:schemeClr val="tx1"/>
                </a:solidFill>
                <a:latin typeface="+mn-lt"/>
                <a:ea typeface="+mn-ea"/>
                <a:cs typeface="+mn-cs"/>
              </a:rPr>
              <a:t>La atención continua a la excelencia técnica enaltece la agilidad. </a:t>
            </a:r>
            <a:endParaRPr lang="es-PE" sz="1200" kern="1200" baseline="0" dirty="0" smtClean="0">
              <a:solidFill>
                <a:schemeClr val="tx1"/>
              </a:solidFill>
              <a:latin typeface="+mn-lt"/>
              <a:ea typeface="+mn-ea"/>
              <a:cs typeface="+mn-cs"/>
            </a:endParaRPr>
          </a:p>
          <a:p>
            <a:endParaRPr lang="es-PE" sz="1200" kern="1200" baseline="0" dirty="0" smtClean="0">
              <a:solidFill>
                <a:schemeClr val="tx1"/>
              </a:solidFill>
              <a:latin typeface="+mn-lt"/>
              <a:ea typeface="+mn-ea"/>
              <a:cs typeface="+mn-cs"/>
            </a:endParaRPr>
          </a:p>
          <a:p>
            <a:r>
              <a:rPr lang="es-PE" sz="1200" kern="1200" baseline="0" dirty="0" smtClean="0">
                <a:solidFill>
                  <a:schemeClr val="tx1"/>
                </a:solidFill>
                <a:latin typeface="+mn-lt"/>
                <a:ea typeface="+mn-ea"/>
                <a:cs typeface="+mn-cs"/>
              </a:rPr>
              <a:t>La excelencia técnica es un objetivo interno de la agilidad, tanto para la organización, como para el proyecto y para las personas. La adaptación continua al cambio requiere excelencia técnica en el diseño de la arquitectura, refactorización, simplicidad… Sin excelencia técnica por parte del equipo el resultado no tiene la sencillez, robustez y flexibilidad necesarias para desarrollarse en un entorno ágil, que exige cambio y modificación continua. </a:t>
            </a:r>
          </a:p>
          <a:p>
            <a:endParaRPr lang="es-PE" sz="1200" kern="1200" baseline="0" dirty="0" smtClean="0">
              <a:solidFill>
                <a:schemeClr val="tx1"/>
              </a:solidFill>
              <a:latin typeface="+mn-lt"/>
              <a:ea typeface="+mn-ea"/>
              <a:cs typeface="+mn-cs"/>
            </a:endParaRPr>
          </a:p>
          <a:p>
            <a:endParaRPr lang="es-PE" sz="1200" kern="1200" baseline="0" dirty="0" smtClean="0">
              <a:solidFill>
                <a:schemeClr val="tx1"/>
              </a:solidFill>
              <a:latin typeface="+mn-lt"/>
              <a:ea typeface="+mn-ea"/>
              <a:cs typeface="+mn-cs"/>
            </a:endParaRPr>
          </a:p>
          <a:p>
            <a:endParaRPr lang="es-PE" sz="1200" kern="1200" baseline="0" dirty="0" smtClean="0">
              <a:solidFill>
                <a:schemeClr val="tx1"/>
              </a:solidFill>
              <a:latin typeface="+mn-lt"/>
              <a:ea typeface="+mn-ea"/>
              <a:cs typeface="+mn-cs"/>
            </a:endParaRPr>
          </a:p>
          <a:p>
            <a:r>
              <a:rPr lang="es-PE" sz="1200" kern="1200" baseline="0" dirty="0" smtClean="0">
                <a:solidFill>
                  <a:schemeClr val="tx1"/>
                </a:solidFill>
                <a:latin typeface="+mn-lt"/>
                <a:ea typeface="+mn-ea"/>
                <a:cs typeface="+mn-cs"/>
              </a:rPr>
              <a:t>“En el mundo del diseño informático, los mejores lo hacen entre 50 y 100 veces mejor que el promedio, y la cifra aumenta, conforme se incrementa la complejidad de la tecnología” (Jericó, 2001) </a:t>
            </a:r>
          </a:p>
          <a:p>
            <a:r>
              <a:rPr lang="es-PE" sz="1200" kern="1200" baseline="0" dirty="0" smtClean="0">
                <a:solidFill>
                  <a:schemeClr val="tx1"/>
                </a:solidFill>
                <a:latin typeface="+mn-lt"/>
                <a:ea typeface="+mn-ea"/>
                <a:cs typeface="+mn-cs"/>
              </a:rPr>
              <a:t>“La diferencia entre los promedios y los mejores ya no es de 1:2, como en el pasado. Es 1:100 o incluso 1:1000”4 </a:t>
            </a: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11</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dirty="0" smtClean="0"/>
              <a:t>Retrasos en las entregas del software</a:t>
            </a:r>
          </a:p>
          <a:p>
            <a:r>
              <a:rPr lang="es-PE" dirty="0" smtClean="0"/>
              <a:t>Incrementos del costo de los proyectos</a:t>
            </a:r>
          </a:p>
          <a:p>
            <a:r>
              <a:rPr lang="es-PE" dirty="0" smtClean="0"/>
              <a:t>Software de baja calidad</a:t>
            </a:r>
          </a:p>
        </p:txBody>
      </p:sp>
      <p:sp>
        <p:nvSpPr>
          <p:cNvPr id="4" name="3 Marcador de número de diapositiva"/>
          <p:cNvSpPr>
            <a:spLocks noGrp="1"/>
          </p:cNvSpPr>
          <p:nvPr>
            <p:ph type="sldNum" sz="quarter" idx="10"/>
          </p:nvPr>
        </p:nvSpPr>
        <p:spPr/>
        <p:txBody>
          <a:bodyPr/>
          <a:lstStyle/>
          <a:p>
            <a:fld id="{9E77CED8-A8CD-4231-81EB-1897AAD88103}" type="slidenum">
              <a:rPr lang="es-ES" smtClean="0"/>
              <a:pPr/>
              <a:t>13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57BC8D4-96D6-416F-ABCA-D9ED7FCDD254}" type="datetimeFigureOut">
              <a:rPr lang="es-ES" smtClean="0"/>
              <a:pPr/>
              <a:t>02/11/2009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9C4BAA-B98D-4396-A277-98901B6E7B70}"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57BC8D4-96D6-416F-ABCA-D9ED7FCDD254}" type="datetimeFigureOut">
              <a:rPr lang="es-ES" smtClean="0"/>
              <a:pPr/>
              <a:t>02/11/2009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9C4BAA-B98D-4396-A277-98901B6E7B70}"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57BC8D4-96D6-416F-ABCA-D9ED7FCDD254}" type="datetimeFigureOut">
              <a:rPr lang="es-ES" smtClean="0"/>
              <a:pPr/>
              <a:t>02/11/2009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9C4BAA-B98D-4396-A277-98901B6E7B70}"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57BC8D4-96D6-416F-ABCA-D9ED7FCDD254}" type="datetimeFigureOut">
              <a:rPr lang="es-ES" smtClean="0"/>
              <a:pPr/>
              <a:t>02/11/2009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9C4BAA-B98D-4396-A277-98901B6E7B70}"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57BC8D4-96D6-416F-ABCA-D9ED7FCDD254}" type="datetimeFigureOut">
              <a:rPr lang="es-ES" smtClean="0"/>
              <a:pPr/>
              <a:t>02/11/2009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79C4BAA-B98D-4396-A277-98901B6E7B70}"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57BC8D4-96D6-416F-ABCA-D9ED7FCDD254}" type="datetimeFigureOut">
              <a:rPr lang="es-ES" smtClean="0"/>
              <a:pPr/>
              <a:t>02/11/2009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79C4BAA-B98D-4396-A277-98901B6E7B70}"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57BC8D4-96D6-416F-ABCA-D9ED7FCDD254}" type="datetimeFigureOut">
              <a:rPr lang="es-ES" smtClean="0"/>
              <a:pPr/>
              <a:t>02/11/2009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79C4BAA-B98D-4396-A277-98901B6E7B70}"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57BC8D4-96D6-416F-ABCA-D9ED7FCDD254}" type="datetimeFigureOut">
              <a:rPr lang="es-ES" smtClean="0"/>
              <a:pPr/>
              <a:t>02/11/2009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79C4BAA-B98D-4396-A277-98901B6E7B70}"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57BC8D4-96D6-416F-ABCA-D9ED7FCDD254}" type="datetimeFigureOut">
              <a:rPr lang="es-ES" smtClean="0"/>
              <a:pPr/>
              <a:t>02/11/2009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79C4BAA-B98D-4396-A277-98901B6E7B70}"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57BC8D4-96D6-416F-ABCA-D9ED7FCDD254}" type="datetimeFigureOut">
              <a:rPr lang="es-ES" smtClean="0"/>
              <a:pPr/>
              <a:t>02/11/2009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79C4BAA-B98D-4396-A277-98901B6E7B70}"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57BC8D4-96D6-416F-ABCA-D9ED7FCDD254}" type="datetimeFigureOut">
              <a:rPr lang="es-ES" smtClean="0"/>
              <a:pPr/>
              <a:t>02/11/2009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79C4BAA-B98D-4396-A277-98901B6E7B70}"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65000"/>
                <a:lumOff val="35000"/>
              </a:schemeClr>
            </a:gs>
            <a:gs pos="100000">
              <a:schemeClr val="bg1">
                <a:shade val="30000"/>
                <a:satMod val="200000"/>
              </a:schemeClr>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BC8D4-96D6-416F-ABCA-D9ED7FCDD254}" type="datetimeFigureOut">
              <a:rPr lang="es-ES" smtClean="0"/>
              <a:pPr/>
              <a:t>02/11/2009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C4BAA-B98D-4396-A277-98901B6E7B70}"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049829"/>
            <a:ext cx="7772400" cy="1631216"/>
          </a:xfrm>
          <a:noFill/>
        </p:spPr>
        <p:txBody>
          <a:bodyPr wrap="square" rtlCol="0">
            <a:spAutoFit/>
          </a:bodyPr>
          <a:lstStyle/>
          <a:p>
            <a:r>
              <a:rPr lang="es-PE" sz="2800" strike="sngStrike" dirty="0">
                <a:latin typeface="+mn-lt"/>
                <a:ea typeface="+mn-ea"/>
                <a:cs typeface="+mn-cs"/>
              </a:rPr>
              <a:t>Metodologías Agiles</a:t>
            </a:r>
            <a:r>
              <a:rPr lang="es-PE" sz="5400" dirty="0">
                <a:latin typeface="+mn-lt"/>
                <a:ea typeface="+mn-ea"/>
                <a:cs typeface="+mn-cs"/>
              </a:rPr>
              <a:t/>
            </a:r>
            <a:br>
              <a:rPr lang="es-PE" sz="5400" dirty="0">
                <a:latin typeface="+mn-lt"/>
                <a:ea typeface="+mn-ea"/>
                <a:cs typeface="+mn-cs"/>
              </a:rPr>
            </a:br>
            <a:r>
              <a:rPr lang="es-PE" sz="7200" dirty="0">
                <a:latin typeface="+mn-lt"/>
                <a:ea typeface="+mn-ea"/>
                <a:cs typeface="+mn-cs"/>
              </a:rPr>
              <a:t>Principios Agiles</a:t>
            </a:r>
            <a:endParaRPr lang="es-ES" sz="7200" dirty="0">
              <a:latin typeface="+mn-lt"/>
              <a:ea typeface="+mn-ea"/>
              <a:cs typeface="+mn-cs"/>
            </a:endParaRPr>
          </a:p>
        </p:txBody>
      </p:sp>
      <p:sp>
        <p:nvSpPr>
          <p:cNvPr id="3" name="2 Subtítulo"/>
          <p:cNvSpPr>
            <a:spLocks noGrp="1"/>
          </p:cNvSpPr>
          <p:nvPr>
            <p:ph type="subTitle" idx="1"/>
          </p:nvPr>
        </p:nvSpPr>
        <p:spPr>
          <a:xfrm>
            <a:off x="214282" y="5286388"/>
            <a:ext cx="3857652" cy="435928"/>
          </a:xfrm>
        </p:spPr>
        <p:txBody>
          <a:bodyPr>
            <a:normAutofit fontScale="85000" lnSpcReduction="20000"/>
          </a:bodyPr>
          <a:lstStyle/>
          <a:p>
            <a:r>
              <a:rPr lang="es-PE" dirty="0" err="1" smtClean="0">
                <a:solidFill>
                  <a:srgbClr val="FFC000"/>
                </a:solidFill>
              </a:rPr>
              <a:t>Angel</a:t>
            </a:r>
            <a:r>
              <a:rPr lang="es-PE" dirty="0" smtClean="0">
                <a:solidFill>
                  <a:srgbClr val="FFC000"/>
                </a:solidFill>
              </a:rPr>
              <a:t> Núñez Salazar</a:t>
            </a:r>
            <a:endParaRPr lang="es-ES"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714348" y="857232"/>
            <a:ext cx="7791475" cy="5763455"/>
          </a:xfrm>
          <a:prstGeom prst="rect">
            <a:avLst/>
          </a:prstGeom>
          <a:noFill/>
          <a:ln w="9525">
            <a:noFill/>
            <a:miter lim="800000"/>
            <a:headEnd/>
            <a:tailEnd/>
          </a:ln>
          <a:effectLst/>
        </p:spPr>
      </p:pic>
      <p:sp>
        <p:nvSpPr>
          <p:cNvPr id="3" name="1 Título"/>
          <p:cNvSpPr>
            <a:spLocks noGrp="1"/>
          </p:cNvSpPr>
          <p:nvPr>
            <p:ph type="title"/>
          </p:nvPr>
        </p:nvSpPr>
        <p:spPr>
          <a:xfrm>
            <a:off x="500034" y="0"/>
            <a:ext cx="8229600" cy="857232"/>
          </a:xfrm>
        </p:spPr>
        <p:txBody>
          <a:bodyPr>
            <a:normAutofit/>
          </a:bodyPr>
          <a:lstStyle/>
          <a:p>
            <a:r>
              <a:rPr lang="es-PE" dirty="0" smtClean="0"/>
              <a:t>Desarrollo Ágil</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l="3975" r="4600" b="2666"/>
          <a:stretch>
            <a:fillRect/>
          </a:stretch>
        </p:blipFill>
        <p:spPr bwMode="auto">
          <a:xfrm>
            <a:off x="571472" y="1071546"/>
            <a:ext cx="8072494" cy="52149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1 Título"/>
          <p:cNvSpPr>
            <a:spLocks noGrp="1"/>
          </p:cNvSpPr>
          <p:nvPr>
            <p:ph type="title"/>
          </p:nvPr>
        </p:nvSpPr>
        <p:spPr>
          <a:xfrm>
            <a:off x="500034" y="0"/>
            <a:ext cx="8229600" cy="857232"/>
          </a:xfrm>
        </p:spPr>
        <p:txBody>
          <a:bodyPr>
            <a:normAutofit/>
          </a:bodyPr>
          <a:lstStyle/>
          <a:p>
            <a:r>
              <a:rPr lang="es-PE" dirty="0" smtClean="0">
                <a:solidFill>
                  <a:srgbClr val="FFC000"/>
                </a:solidFill>
              </a:rPr>
              <a:t>Costo del Cambio Final</a:t>
            </a:r>
            <a:endParaRPr lang="es-ES" dirty="0">
              <a:solidFill>
                <a:srgbClr val="FFC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idx="4294967295"/>
          </p:nvPr>
        </p:nvSpPr>
        <p:spPr>
          <a:xfrm>
            <a:off x="857224" y="0"/>
            <a:ext cx="7772400" cy="842962"/>
          </a:xfrm>
        </p:spPr>
        <p:txBody>
          <a:bodyPr>
            <a:normAutofit/>
          </a:bodyPr>
          <a:lstStyle/>
          <a:p>
            <a:r>
              <a:rPr lang="es-PE" dirty="0" smtClean="0"/>
              <a:t>Desperdicios</a:t>
            </a:r>
            <a:endParaRPr lang="es-ES" dirty="0"/>
          </a:p>
        </p:txBody>
      </p:sp>
      <p:pic>
        <p:nvPicPr>
          <p:cNvPr id="5" name="Picture 3"/>
          <p:cNvPicPr>
            <a:picLocks noChangeAspect="1" noChangeArrowheads="1"/>
          </p:cNvPicPr>
          <p:nvPr/>
        </p:nvPicPr>
        <p:blipFill>
          <a:blip r:embed="rId2" cstate="print"/>
          <a:srcRect r="10603" b="9554"/>
          <a:stretch>
            <a:fillRect/>
          </a:stretch>
        </p:blipFill>
        <p:spPr bwMode="auto">
          <a:xfrm>
            <a:off x="1285852" y="1071546"/>
            <a:ext cx="6786610" cy="551412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idx="4294967295"/>
          </p:nvPr>
        </p:nvSpPr>
        <p:spPr>
          <a:xfrm>
            <a:off x="888755" y="134500"/>
            <a:ext cx="7772400" cy="1222798"/>
          </a:xfrm>
        </p:spPr>
        <p:txBody>
          <a:bodyPr>
            <a:normAutofit fontScale="90000"/>
          </a:bodyPr>
          <a:lstStyle/>
          <a:p>
            <a:r>
              <a:rPr lang="es-PE" dirty="0" smtClean="0">
                <a:solidFill>
                  <a:srgbClr val="FFC000"/>
                </a:solidFill>
              </a:rPr>
              <a:t>Agilidad Libre de Desperdicios</a:t>
            </a:r>
            <a:br>
              <a:rPr lang="es-PE" dirty="0" smtClean="0">
                <a:solidFill>
                  <a:srgbClr val="FFC000"/>
                </a:solidFill>
              </a:rPr>
            </a:br>
            <a:r>
              <a:rPr lang="es-PE" dirty="0" smtClean="0">
                <a:solidFill>
                  <a:srgbClr val="FFC000"/>
                </a:solidFill>
              </a:rPr>
              <a:t>(Menos Tiempos y Menos Costos)</a:t>
            </a:r>
            <a:endParaRPr lang="es-ES" dirty="0">
              <a:solidFill>
                <a:srgbClr val="FFC000"/>
              </a:solidFill>
            </a:endParaRPr>
          </a:p>
        </p:txBody>
      </p:sp>
      <p:sp>
        <p:nvSpPr>
          <p:cNvPr id="5" name="4 CuadroTexto"/>
          <p:cNvSpPr txBox="1"/>
          <p:nvPr/>
        </p:nvSpPr>
        <p:spPr>
          <a:xfrm>
            <a:off x="500034" y="1882210"/>
            <a:ext cx="4001929" cy="4154984"/>
          </a:xfrm>
          <a:prstGeom prst="rect">
            <a:avLst/>
          </a:prstGeom>
          <a:noFill/>
        </p:spPr>
        <p:txBody>
          <a:bodyPr wrap="square" rtlCol="0">
            <a:spAutoFit/>
          </a:bodyPr>
          <a:lstStyle/>
          <a:p>
            <a:pPr algn="ctr"/>
            <a:r>
              <a:rPr lang="es-PE" sz="2400" b="1" dirty="0" smtClean="0">
                <a:solidFill>
                  <a:srgbClr val="FFC000"/>
                </a:solidFill>
              </a:rPr>
              <a:t>Tradicional</a:t>
            </a:r>
          </a:p>
          <a:p>
            <a:pPr algn="ctr"/>
            <a:r>
              <a:rPr lang="es-PE" sz="2400" b="1" dirty="0" smtClean="0"/>
              <a:t>Funcionalidades Extras</a:t>
            </a:r>
          </a:p>
          <a:p>
            <a:pPr algn="ctr"/>
            <a:r>
              <a:rPr lang="es-PE" sz="2400" b="1" dirty="0" smtClean="0"/>
              <a:t>Errores y Defectos</a:t>
            </a:r>
          </a:p>
          <a:p>
            <a:pPr algn="ctr"/>
            <a:r>
              <a:rPr lang="es-PE" sz="2400" b="1" dirty="0" smtClean="0"/>
              <a:t>Trabajos Parcialmente Hechos</a:t>
            </a:r>
          </a:p>
          <a:p>
            <a:pPr algn="ctr"/>
            <a:r>
              <a:rPr lang="es-PE" sz="2400" b="1" dirty="0" smtClean="0"/>
              <a:t>Cambio de Tareas</a:t>
            </a:r>
          </a:p>
          <a:p>
            <a:pPr algn="ctr"/>
            <a:r>
              <a:rPr lang="es-PE" sz="2400" b="1" dirty="0" smtClean="0"/>
              <a:t>Esperas</a:t>
            </a:r>
          </a:p>
          <a:p>
            <a:pPr algn="ctr"/>
            <a:r>
              <a:rPr lang="es-PE" sz="2400" b="1" dirty="0" smtClean="0"/>
              <a:t>Reaprendizaje</a:t>
            </a:r>
          </a:p>
          <a:p>
            <a:pPr algn="ctr"/>
            <a:r>
              <a:rPr lang="es-PE" sz="2400" b="1" dirty="0" smtClean="0"/>
              <a:t>Documentación </a:t>
            </a:r>
            <a:r>
              <a:rPr lang="es-PE" sz="2400" b="1" dirty="0" smtClean="0"/>
              <a:t>Inservible</a:t>
            </a:r>
          </a:p>
          <a:p>
            <a:pPr algn="ctr"/>
            <a:r>
              <a:rPr lang="es-PE" sz="2400" b="1" dirty="0" smtClean="0"/>
              <a:t>Retrasos en las entregas</a:t>
            </a:r>
          </a:p>
          <a:p>
            <a:pPr algn="ctr"/>
            <a:r>
              <a:rPr lang="es-PE" sz="2400" b="1" dirty="0" smtClean="0"/>
              <a:t>Incrementos en los costos</a:t>
            </a:r>
          </a:p>
          <a:p>
            <a:pPr algn="ctr"/>
            <a:r>
              <a:rPr lang="es-PE" sz="2400" b="1" dirty="0" smtClean="0"/>
              <a:t>Software de baja calidad</a:t>
            </a:r>
            <a:endParaRPr lang="es-ES" sz="2400" dirty="0"/>
          </a:p>
        </p:txBody>
      </p:sp>
      <p:sp>
        <p:nvSpPr>
          <p:cNvPr id="11" name="10 CuadroTexto"/>
          <p:cNvSpPr txBox="1"/>
          <p:nvPr/>
        </p:nvSpPr>
        <p:spPr>
          <a:xfrm>
            <a:off x="5000628" y="1953648"/>
            <a:ext cx="3598228" cy="2308324"/>
          </a:xfrm>
          <a:prstGeom prst="rect">
            <a:avLst/>
          </a:prstGeom>
          <a:noFill/>
        </p:spPr>
        <p:txBody>
          <a:bodyPr wrap="none" rtlCol="0">
            <a:spAutoFit/>
          </a:bodyPr>
          <a:lstStyle/>
          <a:p>
            <a:pPr algn="ctr"/>
            <a:r>
              <a:rPr lang="es-PE" sz="2400" b="1" dirty="0" smtClean="0">
                <a:solidFill>
                  <a:srgbClr val="FFC000"/>
                </a:solidFill>
              </a:rPr>
              <a:t>Ágil</a:t>
            </a:r>
          </a:p>
          <a:p>
            <a:pPr algn="ctr"/>
            <a:r>
              <a:rPr lang="es-PE" sz="2400" b="1" dirty="0" smtClean="0"/>
              <a:t>Desarrollos Iterativos</a:t>
            </a:r>
          </a:p>
          <a:p>
            <a:pPr algn="ctr"/>
            <a:r>
              <a:rPr lang="es-PE" sz="2400" b="1" dirty="0" smtClean="0"/>
              <a:t>Alta Comunicación</a:t>
            </a:r>
          </a:p>
          <a:p>
            <a:pPr algn="ctr"/>
            <a:r>
              <a:rPr lang="es-PE" sz="2400" b="1" dirty="0" smtClean="0"/>
              <a:t>Chequeos Preventivos</a:t>
            </a:r>
          </a:p>
          <a:p>
            <a:pPr algn="ctr"/>
            <a:r>
              <a:rPr lang="es-PE" sz="2400" b="1" dirty="0" smtClean="0"/>
              <a:t>Flujos de Piezas Completas</a:t>
            </a:r>
          </a:p>
          <a:p>
            <a:pPr algn="ctr"/>
            <a:r>
              <a:rPr lang="es-PE" sz="2400" b="1" dirty="0" smtClean="0"/>
              <a:t>Visibilidad del Avance</a:t>
            </a:r>
            <a:endParaRPr lang="es-ES"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857224" y="300022"/>
            <a:ext cx="7772400" cy="914400"/>
          </a:xfrm>
        </p:spPr>
        <p:txBody>
          <a:bodyPr>
            <a:normAutofit fontScale="90000"/>
          </a:bodyPr>
          <a:lstStyle/>
          <a:p>
            <a:r>
              <a:rPr lang="es-PE" dirty="0" smtClean="0"/>
              <a:t>Software que Funciona sobre documentación exhaustiva</a:t>
            </a:r>
            <a:endParaRPr lang="es-ES" dirty="0"/>
          </a:p>
        </p:txBody>
      </p:sp>
      <p:sp>
        <p:nvSpPr>
          <p:cNvPr id="5" name="4 CuadroTexto"/>
          <p:cNvSpPr txBox="1"/>
          <p:nvPr/>
        </p:nvSpPr>
        <p:spPr>
          <a:xfrm>
            <a:off x="500034" y="2216530"/>
            <a:ext cx="4643470" cy="2677656"/>
          </a:xfrm>
          <a:prstGeom prst="rect">
            <a:avLst/>
          </a:prstGeom>
          <a:noFill/>
        </p:spPr>
        <p:txBody>
          <a:bodyPr wrap="square" rtlCol="0">
            <a:spAutoFit/>
          </a:bodyPr>
          <a:lstStyle/>
          <a:p>
            <a:pPr algn="ctr"/>
            <a:r>
              <a:rPr lang="es-PE" sz="2400" b="1" dirty="0" smtClean="0">
                <a:solidFill>
                  <a:srgbClr val="FFC000"/>
                </a:solidFill>
              </a:rPr>
              <a:t>Ver de forma anticipada cómo se comportan las funcionalidades previstas, sobre prototipos o sobre partes ya elaboradas ofrece un </a:t>
            </a:r>
            <a:r>
              <a:rPr lang="es-PE" sz="2400" b="1" dirty="0" err="1" smtClean="0">
                <a:solidFill>
                  <a:srgbClr val="FFC000"/>
                </a:solidFill>
              </a:rPr>
              <a:t>feedback</a:t>
            </a:r>
            <a:r>
              <a:rPr lang="es-PE" sz="2400" b="1" dirty="0" smtClean="0">
                <a:solidFill>
                  <a:srgbClr val="FFC000"/>
                </a:solidFill>
              </a:rPr>
              <a:t> imposible de concebir en un documento de requisitos detallado.</a:t>
            </a:r>
            <a:endParaRPr lang="es-ES" sz="2400" b="1" dirty="0">
              <a:solidFill>
                <a:srgbClr val="FFC000"/>
              </a:solidFill>
            </a:endParaRPr>
          </a:p>
        </p:txBody>
      </p:sp>
      <p:pic>
        <p:nvPicPr>
          <p:cNvPr id="14341" name="Picture 5" descr="C:\Users\Angelito\Downloads\ppt\Imagenes\bookstackdz4.jpg"/>
          <p:cNvPicPr>
            <a:picLocks noChangeAspect="1" noChangeArrowheads="1"/>
          </p:cNvPicPr>
          <p:nvPr/>
        </p:nvPicPr>
        <p:blipFill>
          <a:blip r:embed="rId3" cstate="print"/>
          <a:srcRect t="5405" r="1400"/>
          <a:stretch>
            <a:fillRect/>
          </a:stretch>
        </p:blipFill>
        <p:spPr bwMode="auto">
          <a:xfrm>
            <a:off x="5572132" y="1571612"/>
            <a:ext cx="3143272" cy="500066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idx="4294967295"/>
          </p:nvPr>
        </p:nvSpPr>
        <p:spPr>
          <a:xfrm>
            <a:off x="800128" y="214290"/>
            <a:ext cx="7772400" cy="1362075"/>
          </a:xfrm>
        </p:spPr>
        <p:txBody>
          <a:bodyPr>
            <a:normAutofit fontScale="90000"/>
          </a:bodyPr>
          <a:lstStyle/>
          <a:p>
            <a:r>
              <a:rPr lang="es-PE" dirty="0" smtClean="0"/>
              <a:t>Colaboración con el cliente sobre seguimiento de un plan</a:t>
            </a:r>
            <a:endParaRPr lang="es-ES" dirty="0"/>
          </a:p>
        </p:txBody>
      </p:sp>
      <p:sp>
        <p:nvSpPr>
          <p:cNvPr id="6" name="5 CuadroTexto"/>
          <p:cNvSpPr txBox="1"/>
          <p:nvPr/>
        </p:nvSpPr>
        <p:spPr>
          <a:xfrm>
            <a:off x="785786" y="2928934"/>
            <a:ext cx="7744877" cy="830997"/>
          </a:xfrm>
          <a:prstGeom prst="rect">
            <a:avLst/>
          </a:prstGeom>
          <a:noFill/>
        </p:spPr>
        <p:txBody>
          <a:bodyPr wrap="none" rtlCol="0">
            <a:spAutoFit/>
          </a:bodyPr>
          <a:lstStyle/>
          <a:p>
            <a:pPr algn="ctr"/>
            <a:r>
              <a:rPr lang="es-PE" sz="2400" b="1" dirty="0" smtClean="0">
                <a:solidFill>
                  <a:srgbClr val="FFC000"/>
                </a:solidFill>
              </a:rPr>
              <a:t>Nuestra </a:t>
            </a:r>
            <a:r>
              <a:rPr lang="es-PE" sz="2400" b="1" dirty="0">
                <a:solidFill>
                  <a:srgbClr val="FFC000"/>
                </a:solidFill>
              </a:rPr>
              <a:t>principal prioridad es satisfacer al cliente a través </a:t>
            </a:r>
            <a:endParaRPr lang="es-PE" sz="2400" b="1" dirty="0" smtClean="0">
              <a:solidFill>
                <a:srgbClr val="FFC000"/>
              </a:solidFill>
            </a:endParaRPr>
          </a:p>
          <a:p>
            <a:pPr algn="ctr"/>
            <a:r>
              <a:rPr lang="es-PE" sz="2400" b="1" dirty="0" smtClean="0">
                <a:solidFill>
                  <a:srgbClr val="FFC000"/>
                </a:solidFill>
              </a:rPr>
              <a:t>de </a:t>
            </a:r>
            <a:r>
              <a:rPr lang="es-PE" sz="2400" b="1" dirty="0">
                <a:solidFill>
                  <a:srgbClr val="FFC000"/>
                </a:solidFill>
              </a:rPr>
              <a:t>la entrega temprana y continua de software de </a:t>
            </a:r>
            <a:r>
              <a:rPr lang="es-PE" sz="2400" b="1" dirty="0" smtClean="0">
                <a:solidFill>
                  <a:srgbClr val="FFC000"/>
                </a:solidFill>
              </a:rPr>
              <a:t>valor</a:t>
            </a:r>
            <a:endParaRPr lang="es-ES" sz="2400" dirty="0">
              <a:solidFill>
                <a:srgbClr val="FFC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ngelito\Downloads\ppt\Imagenes\negotiation1.jpg"/>
          <p:cNvPicPr>
            <a:picLocks noChangeAspect="1" noChangeArrowheads="1"/>
          </p:cNvPicPr>
          <p:nvPr/>
        </p:nvPicPr>
        <p:blipFill>
          <a:blip r:embed="rId2" cstate="print"/>
          <a:srcRect/>
          <a:stretch>
            <a:fillRect/>
          </a:stretch>
        </p:blipFill>
        <p:spPr bwMode="auto">
          <a:xfrm>
            <a:off x="2571736" y="1214422"/>
            <a:ext cx="4214842" cy="5057810"/>
          </a:xfrm>
          <a:prstGeom prst="rect">
            <a:avLst/>
          </a:prstGeom>
          <a:noFill/>
        </p:spPr>
      </p:pic>
      <p:sp>
        <p:nvSpPr>
          <p:cNvPr id="4" name="3 Título"/>
          <p:cNvSpPr>
            <a:spLocks noGrp="1"/>
          </p:cNvSpPr>
          <p:nvPr>
            <p:ph type="title" idx="4294967295"/>
          </p:nvPr>
        </p:nvSpPr>
        <p:spPr>
          <a:xfrm>
            <a:off x="500034" y="0"/>
            <a:ext cx="8229600" cy="1143000"/>
          </a:xfrm>
        </p:spPr>
        <p:txBody>
          <a:bodyPr/>
          <a:lstStyle/>
          <a:p>
            <a:r>
              <a:rPr lang="es-ES" dirty="0" err="1" smtClean="0"/>
              <a:t>Win</a:t>
            </a:r>
            <a:r>
              <a:rPr lang="es-ES" dirty="0" smtClean="0"/>
              <a:t> -</a:t>
            </a:r>
            <a:r>
              <a:rPr lang="es-ES" baseline="0" dirty="0" smtClean="0"/>
              <a:t> </a:t>
            </a:r>
            <a:r>
              <a:rPr lang="es-ES" baseline="0" dirty="0" err="1" smtClean="0"/>
              <a:t>Win</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idx="4294967295"/>
          </p:nvPr>
        </p:nvSpPr>
        <p:spPr>
          <a:xfrm>
            <a:off x="428596" y="2500306"/>
            <a:ext cx="8229600" cy="1143000"/>
          </a:xfrm>
        </p:spPr>
        <p:txBody>
          <a:bodyPr>
            <a:normAutofit/>
          </a:bodyPr>
          <a:lstStyle/>
          <a:p>
            <a:r>
              <a:rPr lang="es-ES" sz="6600" dirty="0" smtClean="0"/>
              <a:t>Scrum</a:t>
            </a:r>
            <a:endParaRPr lang="es-ES" sz="6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C:\Users\Angelito\Downloads\ppt\Imagenes\das-ist-Scrum_1.png"/>
          <p:cNvPicPr>
            <a:picLocks noChangeAspect="1" noChangeArrowheads="1"/>
          </p:cNvPicPr>
          <p:nvPr/>
        </p:nvPicPr>
        <p:blipFill>
          <a:blip r:embed="rId2" cstate="print"/>
          <a:srcRect b="8031"/>
          <a:stretch>
            <a:fillRect/>
          </a:stretch>
        </p:blipFill>
        <p:spPr bwMode="auto">
          <a:xfrm>
            <a:off x="2571736" y="1142984"/>
            <a:ext cx="4286280" cy="5072098"/>
          </a:xfrm>
          <a:prstGeom prst="rect">
            <a:avLst/>
          </a:prstGeom>
          <a:noFill/>
        </p:spPr>
      </p:pic>
      <p:sp>
        <p:nvSpPr>
          <p:cNvPr id="5" name="4 Título"/>
          <p:cNvSpPr>
            <a:spLocks noGrp="1"/>
          </p:cNvSpPr>
          <p:nvPr>
            <p:ph type="title" idx="4294967295"/>
          </p:nvPr>
        </p:nvSpPr>
        <p:spPr>
          <a:xfrm>
            <a:off x="571472" y="71398"/>
            <a:ext cx="8229600" cy="928710"/>
          </a:xfrm>
        </p:spPr>
        <p:txBody>
          <a:bodyPr/>
          <a:lstStyle/>
          <a:p>
            <a:r>
              <a:rPr lang="es-ES" dirty="0" smtClean="0"/>
              <a:t>Roles</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Angelito\Downloads\ppt\Imagenes\scrum_en.gif"/>
          <p:cNvPicPr>
            <a:picLocks noChangeAspect="1" noChangeArrowheads="1"/>
          </p:cNvPicPr>
          <p:nvPr/>
        </p:nvPicPr>
        <p:blipFill>
          <a:blip r:embed="rId2" cstate="print"/>
          <a:srcRect/>
          <a:stretch>
            <a:fillRect/>
          </a:stretch>
        </p:blipFill>
        <p:spPr bwMode="auto">
          <a:xfrm>
            <a:off x="857224" y="1285860"/>
            <a:ext cx="7664410" cy="4786346"/>
          </a:xfrm>
          <a:prstGeom prst="rect">
            <a:avLst/>
          </a:prstGeom>
          <a:noFill/>
        </p:spPr>
      </p:pic>
      <p:sp>
        <p:nvSpPr>
          <p:cNvPr id="4" name="3 Título"/>
          <p:cNvSpPr>
            <a:spLocks noGrp="1"/>
          </p:cNvSpPr>
          <p:nvPr>
            <p:ph type="title" idx="4294967295"/>
          </p:nvPr>
        </p:nvSpPr>
        <p:spPr>
          <a:xfrm>
            <a:off x="428596" y="142852"/>
            <a:ext cx="8229600" cy="857248"/>
          </a:xfrm>
        </p:spPr>
        <p:txBody>
          <a:bodyPr/>
          <a:lstStyle/>
          <a:p>
            <a:r>
              <a:rPr lang="es-ES" dirty="0" smtClean="0"/>
              <a:t>Fases</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42911" y="2857496"/>
            <a:ext cx="8072494" cy="1077218"/>
          </a:xfrm>
          <a:prstGeom prst="rect">
            <a:avLst/>
          </a:prstGeom>
          <a:noFill/>
        </p:spPr>
        <p:txBody>
          <a:bodyPr wrap="square" rtlCol="0">
            <a:spAutoFit/>
          </a:bodyPr>
          <a:lstStyle/>
          <a:p>
            <a:pPr algn="ctr"/>
            <a:r>
              <a:rPr lang="es-PE" sz="3200" dirty="0" smtClean="0">
                <a:solidFill>
                  <a:srgbClr val="FFC000"/>
                </a:solidFill>
              </a:rPr>
              <a:t>No se trata metodologías sino de principios y prácticas</a:t>
            </a:r>
            <a:endParaRPr lang="es-ES" sz="3200" dirty="0">
              <a:solidFill>
                <a:srgbClr val="FFC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Angelito\Downloads\ppt\Imagenes\XQA_9556.JPG"/>
          <p:cNvPicPr>
            <a:picLocks noChangeAspect="1" noChangeArrowheads="1"/>
          </p:cNvPicPr>
          <p:nvPr/>
        </p:nvPicPr>
        <p:blipFill>
          <a:blip r:embed="rId2" cstate="print"/>
          <a:srcRect/>
          <a:stretch>
            <a:fillRect/>
          </a:stretch>
        </p:blipFill>
        <p:spPr bwMode="auto">
          <a:xfrm>
            <a:off x="1214413" y="928670"/>
            <a:ext cx="7017073" cy="5723298"/>
          </a:xfrm>
          <a:prstGeom prst="rect">
            <a:avLst/>
          </a:prstGeom>
          <a:noFill/>
        </p:spPr>
      </p:pic>
      <p:sp>
        <p:nvSpPr>
          <p:cNvPr id="4" name="3 Título"/>
          <p:cNvSpPr>
            <a:spLocks noGrp="1"/>
          </p:cNvSpPr>
          <p:nvPr>
            <p:ph type="title" idx="4294967295"/>
          </p:nvPr>
        </p:nvSpPr>
        <p:spPr>
          <a:xfrm>
            <a:off x="571472" y="0"/>
            <a:ext cx="8229600" cy="928710"/>
          </a:xfrm>
        </p:spPr>
        <p:txBody>
          <a:bodyPr/>
          <a:lstStyle/>
          <a:p>
            <a:r>
              <a:rPr lang="es-ES" dirty="0" smtClean="0"/>
              <a:t>Herramientas</a:t>
            </a: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71472" y="1285860"/>
            <a:ext cx="8143900" cy="4832092"/>
          </a:xfrm>
          <a:prstGeom prst="rect">
            <a:avLst/>
          </a:prstGeom>
          <a:noFill/>
        </p:spPr>
        <p:txBody>
          <a:bodyPr wrap="square" rtlCol="0">
            <a:spAutoFit/>
          </a:bodyPr>
          <a:lstStyle/>
          <a:p>
            <a:pPr>
              <a:buFont typeface="Arial" pitchFamily="34" charset="0"/>
              <a:buChar char="•"/>
            </a:pPr>
            <a:r>
              <a:rPr lang="es-PE" sz="2800" b="1" dirty="0" smtClean="0"/>
              <a:t>Soporte a la </a:t>
            </a:r>
            <a:r>
              <a:rPr lang="es-PE" sz="2800" b="1" dirty="0" smtClean="0">
                <a:solidFill>
                  <a:srgbClr val="FFC000"/>
                </a:solidFill>
              </a:rPr>
              <a:t>innovación</a:t>
            </a:r>
            <a:r>
              <a:rPr lang="es-PE" sz="2800" b="1" dirty="0" smtClean="0"/>
              <a:t>.</a:t>
            </a:r>
          </a:p>
          <a:p>
            <a:pPr>
              <a:buFont typeface="Arial" pitchFamily="34" charset="0"/>
              <a:buChar char="•"/>
            </a:pPr>
            <a:r>
              <a:rPr lang="es-PE" sz="2800" b="1" dirty="0" smtClean="0"/>
              <a:t>Gestión de </a:t>
            </a:r>
            <a:r>
              <a:rPr lang="es-PE" sz="2800" b="1" dirty="0" smtClean="0">
                <a:solidFill>
                  <a:srgbClr val="FFC000"/>
                </a:solidFill>
              </a:rPr>
              <a:t>expectativas del cliente</a:t>
            </a:r>
            <a:r>
              <a:rPr lang="es-PE" sz="2800" b="1" dirty="0" smtClean="0"/>
              <a:t>, basada en </a:t>
            </a:r>
            <a:r>
              <a:rPr lang="es-PE" sz="2800" b="1" dirty="0" smtClean="0">
                <a:solidFill>
                  <a:srgbClr val="FFC000"/>
                </a:solidFill>
              </a:rPr>
              <a:t>resultados tangibles</a:t>
            </a:r>
            <a:r>
              <a:rPr lang="es-PE" sz="2800" b="1" dirty="0" smtClean="0"/>
              <a:t>.</a:t>
            </a:r>
          </a:p>
          <a:p>
            <a:pPr>
              <a:buFont typeface="Arial" pitchFamily="34" charset="0"/>
              <a:buChar char="•"/>
            </a:pPr>
            <a:r>
              <a:rPr lang="es-PE" sz="2800" b="1" dirty="0" smtClean="0"/>
              <a:t>Gestión del </a:t>
            </a:r>
            <a:r>
              <a:rPr lang="es-PE" sz="2800" b="1" dirty="0" smtClean="0">
                <a:solidFill>
                  <a:srgbClr val="FFC000"/>
                </a:solidFill>
              </a:rPr>
              <a:t>ROI</a:t>
            </a:r>
            <a:r>
              <a:rPr lang="es-PE" sz="2800" b="1" dirty="0" smtClean="0"/>
              <a:t>.</a:t>
            </a:r>
          </a:p>
          <a:p>
            <a:pPr>
              <a:buFont typeface="Arial" pitchFamily="34" charset="0"/>
              <a:buChar char="•"/>
            </a:pPr>
            <a:r>
              <a:rPr lang="es-PE" sz="2800" b="1" dirty="0" smtClean="0">
                <a:solidFill>
                  <a:srgbClr val="FFC000"/>
                </a:solidFill>
              </a:rPr>
              <a:t>Flexibilidad a cambios</a:t>
            </a:r>
            <a:r>
              <a:rPr lang="es-PE" sz="2800" b="1" dirty="0" smtClean="0"/>
              <a:t>: adaptación respecto a las necesidades del cliente, cambios en el mercado, etc.</a:t>
            </a:r>
          </a:p>
          <a:p>
            <a:pPr>
              <a:buFont typeface="Arial" pitchFamily="34" charset="0"/>
              <a:buChar char="•"/>
            </a:pPr>
            <a:r>
              <a:rPr lang="es-PE" sz="2800" b="1" dirty="0" smtClean="0"/>
              <a:t>Resultados anticipados (</a:t>
            </a:r>
            <a:r>
              <a:rPr lang="es-PE" sz="2800" b="1" dirty="0" smtClean="0">
                <a:solidFill>
                  <a:srgbClr val="FFC000"/>
                </a:solidFill>
              </a:rPr>
              <a:t>Time </a:t>
            </a:r>
            <a:r>
              <a:rPr lang="es-PE" sz="2800" b="1" dirty="0" err="1" smtClean="0">
                <a:solidFill>
                  <a:srgbClr val="FFC000"/>
                </a:solidFill>
              </a:rPr>
              <a:t>to</a:t>
            </a:r>
            <a:r>
              <a:rPr lang="es-PE" sz="2800" b="1" dirty="0" smtClean="0">
                <a:solidFill>
                  <a:srgbClr val="FFC000"/>
                </a:solidFill>
              </a:rPr>
              <a:t> </a:t>
            </a:r>
            <a:r>
              <a:rPr lang="es-PE" sz="2800" b="1" dirty="0" err="1" smtClean="0">
                <a:solidFill>
                  <a:srgbClr val="FFC000"/>
                </a:solidFill>
              </a:rPr>
              <a:t>Market</a:t>
            </a:r>
            <a:r>
              <a:rPr lang="es-PE" sz="2800" b="1" dirty="0" smtClean="0"/>
              <a:t>).</a:t>
            </a:r>
          </a:p>
          <a:p>
            <a:pPr>
              <a:buFont typeface="Arial" pitchFamily="34" charset="0"/>
              <a:buChar char="•"/>
            </a:pPr>
            <a:r>
              <a:rPr lang="es-PE" sz="2800" b="1" dirty="0" smtClean="0">
                <a:solidFill>
                  <a:srgbClr val="FFC000"/>
                </a:solidFill>
              </a:rPr>
              <a:t>Productividad</a:t>
            </a:r>
            <a:r>
              <a:rPr lang="es-PE" sz="2800" b="1" dirty="0" smtClean="0"/>
              <a:t> y </a:t>
            </a:r>
            <a:r>
              <a:rPr lang="es-PE" sz="2800" b="1" dirty="0" smtClean="0">
                <a:solidFill>
                  <a:srgbClr val="FFC000"/>
                </a:solidFill>
              </a:rPr>
              <a:t>Calidad</a:t>
            </a:r>
            <a:r>
              <a:rPr lang="es-PE" sz="2800" b="1" dirty="0" smtClean="0"/>
              <a:t>.</a:t>
            </a:r>
          </a:p>
          <a:p>
            <a:pPr>
              <a:buFont typeface="Arial" pitchFamily="34" charset="0"/>
              <a:buChar char="•"/>
            </a:pPr>
            <a:r>
              <a:rPr lang="es-PE" sz="2800" b="1" dirty="0" smtClean="0">
                <a:solidFill>
                  <a:srgbClr val="FFC000"/>
                </a:solidFill>
              </a:rPr>
              <a:t>Mitigación de Riesgos</a:t>
            </a:r>
            <a:r>
              <a:rPr lang="es-PE" sz="2800" b="1" dirty="0" smtClean="0"/>
              <a:t>.</a:t>
            </a:r>
          </a:p>
          <a:p>
            <a:pPr>
              <a:buFont typeface="Arial" pitchFamily="34" charset="0"/>
              <a:buChar char="•"/>
            </a:pPr>
            <a:endParaRPr lang="es-PE" sz="2800" b="1" dirty="0" smtClean="0"/>
          </a:p>
          <a:p>
            <a:r>
              <a:rPr lang="es-PE" sz="2800" b="1" dirty="0" smtClean="0"/>
              <a:t>				Y…..</a:t>
            </a:r>
          </a:p>
        </p:txBody>
      </p:sp>
      <p:sp>
        <p:nvSpPr>
          <p:cNvPr id="7" name="6 Título"/>
          <p:cNvSpPr>
            <a:spLocks noGrp="1"/>
          </p:cNvSpPr>
          <p:nvPr>
            <p:ph type="title" idx="4294967295"/>
          </p:nvPr>
        </p:nvSpPr>
        <p:spPr>
          <a:xfrm>
            <a:off x="571472" y="142852"/>
            <a:ext cx="8229600" cy="857248"/>
          </a:xfrm>
        </p:spPr>
        <p:txBody>
          <a:bodyPr/>
          <a:lstStyle/>
          <a:p>
            <a:r>
              <a:rPr lang="es-ES" dirty="0" smtClean="0"/>
              <a:t>Beneficios</a:t>
            </a:r>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28662" y="357166"/>
            <a:ext cx="7358114" cy="1077218"/>
          </a:xfrm>
          <a:prstGeom prst="rect">
            <a:avLst/>
          </a:prstGeom>
        </p:spPr>
        <p:txBody>
          <a:bodyPr wrap="square">
            <a:spAutoFit/>
          </a:bodyPr>
          <a:lstStyle/>
          <a:p>
            <a:pPr>
              <a:buFont typeface="Arial" pitchFamily="34" charset="0"/>
              <a:buChar char="•"/>
            </a:pPr>
            <a:r>
              <a:rPr lang="es-PE" sz="3200" b="1" dirty="0" smtClean="0">
                <a:solidFill>
                  <a:srgbClr val="FFC000"/>
                </a:solidFill>
              </a:rPr>
              <a:t>Equipo motivado</a:t>
            </a:r>
            <a:r>
              <a:rPr lang="es-PE" sz="3200" b="1" dirty="0" smtClean="0"/>
              <a:t>, implicado, creativo y que </a:t>
            </a:r>
            <a:r>
              <a:rPr lang="es-PE" sz="3200" b="1" dirty="0" smtClean="0">
                <a:solidFill>
                  <a:srgbClr val="FFC000"/>
                </a:solidFill>
              </a:rPr>
              <a:t>disfruta</a:t>
            </a:r>
            <a:r>
              <a:rPr lang="es-PE" sz="3200" b="1" dirty="0" smtClean="0"/>
              <a:t>.</a:t>
            </a:r>
          </a:p>
        </p:txBody>
      </p:sp>
      <p:pic>
        <p:nvPicPr>
          <p:cNvPr id="16386" name="Picture 2" descr="C:\Users\Angelito\Downloads\ppt\Imagenes\3515919619_97225460d6.jpg"/>
          <p:cNvPicPr>
            <a:picLocks noChangeAspect="1" noChangeArrowheads="1"/>
          </p:cNvPicPr>
          <p:nvPr/>
        </p:nvPicPr>
        <p:blipFill>
          <a:blip r:embed="rId2" cstate="print"/>
          <a:srcRect/>
          <a:stretch>
            <a:fillRect/>
          </a:stretch>
        </p:blipFill>
        <p:spPr bwMode="auto">
          <a:xfrm>
            <a:off x="1412875" y="1789113"/>
            <a:ext cx="6350000" cy="42418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a:xfrm>
            <a:off x="500034" y="2571744"/>
            <a:ext cx="8229600" cy="1143000"/>
          </a:xfrm>
        </p:spPr>
        <p:txBody>
          <a:bodyPr>
            <a:normAutofit/>
          </a:bodyPr>
          <a:lstStyle/>
          <a:p>
            <a:r>
              <a:rPr lang="es-ES" sz="6000" dirty="0" err="1" smtClean="0">
                <a:solidFill>
                  <a:srgbClr val="FFC000"/>
                </a:solidFill>
              </a:rPr>
              <a:t>Better</a:t>
            </a:r>
            <a:r>
              <a:rPr lang="es-ES" sz="6000" dirty="0" smtClean="0">
                <a:solidFill>
                  <a:srgbClr val="FFC000"/>
                </a:solidFill>
              </a:rPr>
              <a:t>,</a:t>
            </a:r>
            <a:r>
              <a:rPr lang="es-ES" sz="6000" baseline="0" dirty="0" smtClean="0">
                <a:solidFill>
                  <a:srgbClr val="FFC000"/>
                </a:solidFill>
              </a:rPr>
              <a:t> </a:t>
            </a:r>
            <a:r>
              <a:rPr lang="es-ES" sz="6000" baseline="0" dirty="0" err="1" smtClean="0">
                <a:solidFill>
                  <a:srgbClr val="FFC000"/>
                </a:solidFill>
              </a:rPr>
              <a:t>Faster</a:t>
            </a:r>
            <a:r>
              <a:rPr lang="es-ES" sz="6000" baseline="0" dirty="0" smtClean="0">
                <a:solidFill>
                  <a:srgbClr val="FFC000"/>
                </a:solidFill>
              </a:rPr>
              <a:t>, </a:t>
            </a:r>
            <a:r>
              <a:rPr lang="es-ES" sz="6000" baseline="0" dirty="0" err="1" smtClean="0">
                <a:solidFill>
                  <a:srgbClr val="FFC000"/>
                </a:solidFill>
              </a:rPr>
              <a:t>Cheaper</a:t>
            </a:r>
            <a:endParaRPr lang="es-ES" sz="6000" dirty="0">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Manifiesto Agile</a:t>
            </a:r>
            <a:endParaRPr lang="es-ES" dirty="0"/>
          </a:p>
        </p:txBody>
      </p:sp>
      <p:sp>
        <p:nvSpPr>
          <p:cNvPr id="4" name="3 CuadroTexto"/>
          <p:cNvSpPr txBox="1"/>
          <p:nvPr/>
        </p:nvSpPr>
        <p:spPr>
          <a:xfrm>
            <a:off x="500034" y="1714488"/>
            <a:ext cx="8330742" cy="1692771"/>
          </a:xfrm>
          <a:prstGeom prst="rect">
            <a:avLst/>
          </a:prstGeom>
          <a:noFill/>
        </p:spPr>
        <p:txBody>
          <a:bodyPr wrap="none" rtlCol="0">
            <a:spAutoFit/>
          </a:bodyPr>
          <a:lstStyle/>
          <a:p>
            <a:pPr>
              <a:buFont typeface="Arial" pitchFamily="34" charset="0"/>
              <a:buChar char="•"/>
            </a:pPr>
            <a:r>
              <a:rPr lang="es-PE" sz="2600" dirty="0" smtClean="0">
                <a:solidFill>
                  <a:srgbClr val="FFC000"/>
                </a:solidFill>
              </a:rPr>
              <a:t>Individuos e interacción </a:t>
            </a:r>
            <a:r>
              <a:rPr lang="es-PE" sz="2600" dirty="0" smtClean="0"/>
              <a:t>sobre procesos y herramientas.</a:t>
            </a:r>
          </a:p>
          <a:p>
            <a:pPr>
              <a:buFont typeface="Arial" pitchFamily="34" charset="0"/>
              <a:buChar char="•"/>
            </a:pPr>
            <a:r>
              <a:rPr lang="es-PE" sz="2600" dirty="0" smtClean="0">
                <a:solidFill>
                  <a:srgbClr val="FFC000"/>
                </a:solidFill>
              </a:rPr>
              <a:t>Software que funciona </a:t>
            </a:r>
            <a:r>
              <a:rPr lang="es-PE" sz="2600" dirty="0" smtClean="0"/>
              <a:t>sobre documentación exhaustiva.</a:t>
            </a:r>
          </a:p>
          <a:p>
            <a:pPr>
              <a:buFont typeface="Arial" pitchFamily="34" charset="0"/>
              <a:buChar char="•"/>
            </a:pPr>
            <a:r>
              <a:rPr lang="es-PE" sz="2600" dirty="0" smtClean="0">
                <a:solidFill>
                  <a:srgbClr val="FFC000"/>
                </a:solidFill>
              </a:rPr>
              <a:t>Colaboración con el cliente </a:t>
            </a:r>
            <a:r>
              <a:rPr lang="es-PE" sz="2600" dirty="0" smtClean="0"/>
              <a:t>sobre negociación de contratos.</a:t>
            </a:r>
          </a:p>
          <a:p>
            <a:pPr>
              <a:buFont typeface="Arial" pitchFamily="34" charset="0"/>
              <a:buChar char="•"/>
            </a:pPr>
            <a:r>
              <a:rPr lang="es-PE" sz="2600" dirty="0" smtClean="0">
                <a:solidFill>
                  <a:srgbClr val="FFC000"/>
                </a:solidFill>
              </a:rPr>
              <a:t>Responder ante el cambio </a:t>
            </a:r>
            <a:r>
              <a:rPr lang="es-PE" sz="2600" dirty="0" smtClean="0"/>
              <a:t>sobre el seguimiento de un plan.</a:t>
            </a:r>
            <a:endParaRPr lang="es-ES" sz="2600" dirty="0"/>
          </a:p>
        </p:txBody>
      </p:sp>
      <p:sp>
        <p:nvSpPr>
          <p:cNvPr id="5" name="4 CuadroTexto"/>
          <p:cNvSpPr txBox="1"/>
          <p:nvPr/>
        </p:nvSpPr>
        <p:spPr>
          <a:xfrm>
            <a:off x="571472" y="4357694"/>
            <a:ext cx="8072494" cy="830997"/>
          </a:xfrm>
          <a:prstGeom prst="rect">
            <a:avLst/>
          </a:prstGeom>
          <a:noFill/>
        </p:spPr>
        <p:txBody>
          <a:bodyPr wrap="square" rtlCol="0">
            <a:spAutoFit/>
          </a:bodyPr>
          <a:lstStyle/>
          <a:p>
            <a:r>
              <a:rPr lang="es-PE" sz="2400" dirty="0" smtClean="0"/>
              <a:t>Aunque los elementos de la derecha tienen valor,  se valora por encima de ellos los de la izquierda.</a:t>
            </a:r>
            <a:endParaRPr lang="es-E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Individuos e Interacción sobre procesos y herramientas.</a:t>
            </a:r>
            <a:endParaRPr lang="es-ES" dirty="0"/>
          </a:p>
        </p:txBody>
      </p:sp>
      <p:sp>
        <p:nvSpPr>
          <p:cNvPr id="4" name="3 CuadroTexto"/>
          <p:cNvSpPr txBox="1"/>
          <p:nvPr/>
        </p:nvSpPr>
        <p:spPr>
          <a:xfrm>
            <a:off x="428596" y="2357430"/>
            <a:ext cx="8501122" cy="3046988"/>
          </a:xfrm>
          <a:prstGeom prst="rect">
            <a:avLst/>
          </a:prstGeom>
          <a:noFill/>
        </p:spPr>
        <p:txBody>
          <a:bodyPr wrap="square" rtlCol="0">
            <a:spAutoFit/>
          </a:bodyPr>
          <a:lstStyle/>
          <a:p>
            <a:pPr>
              <a:buFont typeface="Arial" pitchFamily="34" charset="0"/>
              <a:buChar char="•"/>
            </a:pPr>
            <a:r>
              <a:rPr lang="es-PE" sz="2400" dirty="0" smtClean="0"/>
              <a:t>Ningún proceso herramienta o metodología ha creado por si solo software.</a:t>
            </a:r>
          </a:p>
          <a:p>
            <a:pPr>
              <a:buFont typeface="Arial" pitchFamily="34" charset="0"/>
              <a:buChar char="•"/>
            </a:pPr>
            <a:endParaRPr lang="es-PE" sz="2400" dirty="0" smtClean="0"/>
          </a:p>
          <a:p>
            <a:pPr>
              <a:buFont typeface="Arial" pitchFamily="34" charset="0"/>
              <a:buChar char="•"/>
            </a:pPr>
            <a:r>
              <a:rPr lang="es-PE" sz="2400" dirty="0" smtClean="0"/>
              <a:t>El software es hecho por personas.</a:t>
            </a:r>
          </a:p>
          <a:p>
            <a:pPr>
              <a:buFont typeface="Arial" pitchFamily="34" charset="0"/>
              <a:buChar char="•"/>
            </a:pPr>
            <a:endParaRPr lang="es-PE" sz="2400" dirty="0" smtClean="0"/>
          </a:p>
          <a:p>
            <a:pPr>
              <a:buFont typeface="Arial" pitchFamily="34" charset="0"/>
              <a:buChar char="•"/>
            </a:pPr>
            <a:r>
              <a:rPr lang="es-PE" sz="2400" dirty="0" smtClean="0"/>
              <a:t>El mejor software esta hecho por gente talentosa.</a:t>
            </a:r>
          </a:p>
          <a:p>
            <a:pPr>
              <a:buFont typeface="Arial" pitchFamily="34" charset="0"/>
              <a:buChar char="•"/>
            </a:pPr>
            <a:endParaRPr lang="es-PE" sz="2400" dirty="0" smtClean="0"/>
          </a:p>
          <a:p>
            <a:pPr>
              <a:buFont typeface="Arial" pitchFamily="34" charset="0"/>
              <a:buChar char="•"/>
            </a:pPr>
            <a:r>
              <a:rPr lang="es-PE" sz="2400" dirty="0" smtClean="0">
                <a:solidFill>
                  <a:srgbClr val="FFC000"/>
                </a:solidFill>
              </a:rPr>
              <a:t>El desarrollo de software requiere creatividad e innovación</a:t>
            </a:r>
            <a:r>
              <a:rPr lang="es-PE" sz="2400" dirty="0" smtClean="0"/>
              <a:t>.</a:t>
            </a:r>
            <a:endParaRPr lang="es-E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42876"/>
            <a:ext cx="8229600" cy="857232"/>
          </a:xfrm>
        </p:spPr>
        <p:txBody>
          <a:bodyPr/>
          <a:lstStyle/>
          <a:p>
            <a:r>
              <a:rPr lang="es-PE" dirty="0" err="1" smtClean="0"/>
              <a:t>Micromanagment</a:t>
            </a:r>
            <a:endParaRPr lang="es-ES" dirty="0"/>
          </a:p>
        </p:txBody>
      </p:sp>
      <p:pic>
        <p:nvPicPr>
          <p:cNvPr id="2050" name="Picture 2" descr="C:\Users\Angelito\Downloads\ppt\Imagenes\micromanagment.jpg"/>
          <p:cNvPicPr>
            <a:picLocks noChangeAspect="1" noChangeArrowheads="1"/>
          </p:cNvPicPr>
          <p:nvPr/>
        </p:nvPicPr>
        <p:blipFill>
          <a:blip r:embed="rId3" cstate="print"/>
          <a:srcRect/>
          <a:stretch>
            <a:fillRect/>
          </a:stretch>
        </p:blipFill>
        <p:spPr bwMode="auto">
          <a:xfrm>
            <a:off x="857224" y="1142984"/>
            <a:ext cx="7601140" cy="528641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857224" y="142852"/>
            <a:ext cx="7498080" cy="939784"/>
          </a:xfrm>
        </p:spPr>
        <p:txBody>
          <a:bodyPr>
            <a:normAutofit/>
          </a:bodyPr>
          <a:lstStyle/>
          <a:p>
            <a:r>
              <a:rPr lang="es-PE" dirty="0" smtClean="0"/>
              <a:t>Individuos</a:t>
            </a:r>
            <a:endParaRPr lang="es-ES" dirty="0"/>
          </a:p>
        </p:txBody>
      </p:sp>
      <p:pic>
        <p:nvPicPr>
          <p:cNvPr id="3075" name="Picture 3"/>
          <p:cNvPicPr>
            <a:picLocks noChangeAspect="1" noChangeArrowheads="1"/>
          </p:cNvPicPr>
          <p:nvPr/>
        </p:nvPicPr>
        <p:blipFill>
          <a:blip r:embed="rId3" cstate="print"/>
          <a:srcRect r="9180" b="7608"/>
          <a:stretch>
            <a:fillRect/>
          </a:stretch>
        </p:blipFill>
        <p:spPr bwMode="auto">
          <a:xfrm>
            <a:off x="1571604" y="1071546"/>
            <a:ext cx="6500858" cy="539095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857224" y="142852"/>
            <a:ext cx="7498080" cy="939784"/>
          </a:xfrm>
        </p:spPr>
        <p:txBody>
          <a:bodyPr>
            <a:normAutofit/>
          </a:bodyPr>
          <a:lstStyle/>
          <a:p>
            <a:r>
              <a:rPr lang="es-PE" dirty="0" smtClean="0">
                <a:solidFill>
                  <a:srgbClr val="FFC000"/>
                </a:solidFill>
              </a:rPr>
              <a:t>Equipos Auto- organizados</a:t>
            </a:r>
            <a:endParaRPr lang="es-ES" dirty="0">
              <a:solidFill>
                <a:srgbClr val="FFC000"/>
              </a:solidFill>
            </a:endParaRPr>
          </a:p>
        </p:txBody>
      </p:sp>
      <p:pic>
        <p:nvPicPr>
          <p:cNvPr id="9218" name="Picture 2" descr="C:\Users\Angelito\Downloads\ppt\Imagenes\rugby_scrum_01.gif"/>
          <p:cNvPicPr>
            <a:picLocks noChangeAspect="1" noChangeArrowheads="1"/>
          </p:cNvPicPr>
          <p:nvPr/>
        </p:nvPicPr>
        <p:blipFill>
          <a:blip r:embed="rId3" cstate="print"/>
          <a:srcRect/>
          <a:stretch>
            <a:fillRect/>
          </a:stretch>
        </p:blipFill>
        <p:spPr bwMode="auto">
          <a:xfrm>
            <a:off x="1500166" y="1204928"/>
            <a:ext cx="6238875" cy="4438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5 CuadroTexto"/>
          <p:cNvSpPr txBox="1"/>
          <p:nvPr/>
        </p:nvSpPr>
        <p:spPr>
          <a:xfrm>
            <a:off x="2786050" y="6000768"/>
            <a:ext cx="6000792" cy="584775"/>
          </a:xfrm>
          <a:prstGeom prst="rect">
            <a:avLst/>
          </a:prstGeom>
          <a:noFill/>
        </p:spPr>
        <p:txBody>
          <a:bodyPr wrap="square" rtlCol="0">
            <a:spAutoFit/>
          </a:bodyPr>
          <a:lstStyle/>
          <a:p>
            <a:r>
              <a:rPr lang="es-PE" sz="1600" b="1" i="1" dirty="0" smtClean="0">
                <a:solidFill>
                  <a:schemeClr val="accent5">
                    <a:lumMod val="50000"/>
                  </a:schemeClr>
                </a:solidFill>
              </a:rPr>
              <a:t>“La mejor forma de gestionar es como si no estuvieras gestionando”</a:t>
            </a:r>
          </a:p>
          <a:p>
            <a:r>
              <a:rPr lang="es-ES" sz="1600" b="1" i="1" dirty="0" smtClean="0">
                <a:solidFill>
                  <a:schemeClr val="accent5">
                    <a:lumMod val="50000"/>
                  </a:schemeClr>
                </a:solidFill>
              </a:rPr>
              <a:t>Tom </a:t>
            </a:r>
            <a:r>
              <a:rPr lang="es-ES" sz="1600" b="1" i="1" dirty="0" err="1" smtClean="0">
                <a:solidFill>
                  <a:schemeClr val="accent5">
                    <a:lumMod val="50000"/>
                  </a:schemeClr>
                </a:solidFill>
              </a:rPr>
              <a:t>DeMarco</a:t>
            </a:r>
            <a:endParaRPr lang="es-ES" sz="1600" b="1" i="1" dirty="0">
              <a:solidFill>
                <a:schemeClr val="accent5">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Responder al Cambio sobre Seguimiento de Un Plan</a:t>
            </a:r>
            <a:endParaRPr lang="es-ES" dirty="0"/>
          </a:p>
        </p:txBody>
      </p:sp>
      <p:sp>
        <p:nvSpPr>
          <p:cNvPr id="5" name="4 CuadroTexto"/>
          <p:cNvSpPr txBox="1"/>
          <p:nvPr/>
        </p:nvSpPr>
        <p:spPr>
          <a:xfrm>
            <a:off x="1142976" y="2428868"/>
            <a:ext cx="7072362" cy="1569660"/>
          </a:xfrm>
          <a:prstGeom prst="rect">
            <a:avLst/>
          </a:prstGeom>
          <a:noFill/>
        </p:spPr>
        <p:txBody>
          <a:bodyPr wrap="square" rtlCol="0">
            <a:spAutoFit/>
          </a:bodyPr>
          <a:lstStyle/>
          <a:p>
            <a:pPr algn="ctr"/>
            <a:r>
              <a:rPr lang="es-PE" sz="2400" b="1" dirty="0" smtClean="0">
                <a:solidFill>
                  <a:srgbClr val="FFC000"/>
                </a:solidFill>
              </a:rPr>
              <a:t>Son </a:t>
            </a:r>
            <a:r>
              <a:rPr lang="es-PE" sz="2400" b="1" dirty="0">
                <a:solidFill>
                  <a:srgbClr val="FFC000"/>
                </a:solidFill>
              </a:rPr>
              <a:t>bienvenidos los requisitos </a:t>
            </a:r>
            <a:r>
              <a:rPr lang="es-PE" sz="2400" b="1" dirty="0" smtClean="0">
                <a:solidFill>
                  <a:srgbClr val="FFC000"/>
                </a:solidFill>
              </a:rPr>
              <a:t>cambiantes, incluso </a:t>
            </a:r>
            <a:r>
              <a:rPr lang="es-PE" sz="2400" b="1" dirty="0">
                <a:solidFill>
                  <a:srgbClr val="FFC000"/>
                </a:solidFill>
              </a:rPr>
              <a:t>si llegan tarde al desarrollo. </a:t>
            </a:r>
            <a:r>
              <a:rPr lang="es-PE" sz="2400" b="1" dirty="0" smtClean="0">
                <a:solidFill>
                  <a:srgbClr val="FFC000"/>
                </a:solidFill>
              </a:rPr>
              <a:t> Los </a:t>
            </a:r>
            <a:r>
              <a:rPr lang="es-PE" sz="2400" b="1" dirty="0">
                <a:solidFill>
                  <a:srgbClr val="FFC000"/>
                </a:solidFill>
              </a:rPr>
              <a:t>procesos ágiles se doblegan al cambio </a:t>
            </a:r>
            <a:r>
              <a:rPr lang="es-PE" sz="2400" b="1" dirty="0" smtClean="0">
                <a:solidFill>
                  <a:srgbClr val="FFC000"/>
                </a:solidFill>
              </a:rPr>
              <a:t>como </a:t>
            </a:r>
            <a:r>
              <a:rPr lang="es-PE" sz="2400" b="1" dirty="0">
                <a:solidFill>
                  <a:srgbClr val="FFC000"/>
                </a:solidFill>
              </a:rPr>
              <a:t>ventaja competitiva para el cliente</a:t>
            </a:r>
            <a:r>
              <a:rPr lang="es-PE" sz="2400" b="1" dirty="0" smtClean="0">
                <a:solidFill>
                  <a:srgbClr val="FFC000"/>
                </a:solidFill>
              </a:rPr>
              <a:t>.</a:t>
            </a:r>
            <a:endParaRPr lang="es-ES" sz="2400" dirty="0">
              <a:solidFill>
                <a:srgbClr val="FFC000"/>
              </a:solidFill>
            </a:endParaRPr>
          </a:p>
        </p:txBody>
      </p:sp>
      <p:sp>
        <p:nvSpPr>
          <p:cNvPr id="4" name="3 CuadroTexto"/>
          <p:cNvSpPr txBox="1"/>
          <p:nvPr/>
        </p:nvSpPr>
        <p:spPr>
          <a:xfrm>
            <a:off x="4500562" y="5715016"/>
            <a:ext cx="4286280" cy="584775"/>
          </a:xfrm>
          <a:prstGeom prst="rect">
            <a:avLst/>
          </a:prstGeom>
          <a:noFill/>
        </p:spPr>
        <p:txBody>
          <a:bodyPr wrap="square" rtlCol="0">
            <a:spAutoFit/>
          </a:bodyPr>
          <a:lstStyle/>
          <a:p>
            <a:r>
              <a:rPr lang="es-PE" sz="1600" b="1" i="1" dirty="0" smtClean="0">
                <a:solidFill>
                  <a:schemeClr val="accent5">
                    <a:lumMod val="50000"/>
                  </a:schemeClr>
                </a:solidFill>
              </a:rPr>
              <a:t>“Lo único constante en el universo es el cambio”</a:t>
            </a:r>
          </a:p>
          <a:p>
            <a:r>
              <a:rPr lang="es-PE" sz="1600" b="1" i="1" dirty="0" smtClean="0">
                <a:solidFill>
                  <a:schemeClr val="accent5">
                    <a:lumMod val="50000"/>
                  </a:schemeClr>
                </a:solidFill>
              </a:rPr>
              <a:t>Heráclito</a:t>
            </a:r>
            <a:endParaRPr lang="es-ES" sz="1600" i="1" dirty="0">
              <a:solidFill>
                <a:schemeClr val="accent5">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print"/>
          <a:srcRect/>
          <a:stretch>
            <a:fillRect/>
          </a:stretch>
        </p:blipFill>
        <p:spPr bwMode="auto">
          <a:xfrm>
            <a:off x="714348" y="857232"/>
            <a:ext cx="7811841" cy="5778520"/>
          </a:xfrm>
          <a:prstGeom prst="rect">
            <a:avLst/>
          </a:prstGeom>
          <a:noFill/>
          <a:ln w="9525">
            <a:noFill/>
            <a:miter lim="800000"/>
            <a:headEnd/>
            <a:tailEnd/>
          </a:ln>
          <a:effectLst/>
        </p:spPr>
      </p:pic>
      <p:sp>
        <p:nvSpPr>
          <p:cNvPr id="3" name="1 Título"/>
          <p:cNvSpPr>
            <a:spLocks noGrp="1"/>
          </p:cNvSpPr>
          <p:nvPr>
            <p:ph type="title"/>
          </p:nvPr>
        </p:nvSpPr>
        <p:spPr>
          <a:xfrm>
            <a:off x="500034" y="0"/>
            <a:ext cx="8229600" cy="857232"/>
          </a:xfrm>
        </p:spPr>
        <p:txBody>
          <a:bodyPr>
            <a:normAutofit/>
          </a:bodyPr>
          <a:lstStyle/>
          <a:p>
            <a:r>
              <a:rPr lang="es-PE" dirty="0" smtClean="0"/>
              <a:t>Desarrollo Tradicional</a:t>
            </a:r>
            <a:endParaRPr 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712</TotalTime>
  <Words>1728</Words>
  <Application>Microsoft Office PowerPoint</Application>
  <PresentationFormat>Presentación en pantalla (4:3)</PresentationFormat>
  <Paragraphs>154</Paragraphs>
  <Slides>23</Slides>
  <Notes>13</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Tema de Office</vt:lpstr>
      <vt:lpstr>Metodologías Agiles Principios Agiles</vt:lpstr>
      <vt:lpstr>Diapositiva 2</vt:lpstr>
      <vt:lpstr>Manifiesto Agile</vt:lpstr>
      <vt:lpstr>Individuos e Interacción sobre procesos y herramientas.</vt:lpstr>
      <vt:lpstr>Micromanagment</vt:lpstr>
      <vt:lpstr>Individuos</vt:lpstr>
      <vt:lpstr>Equipos Auto- organizados</vt:lpstr>
      <vt:lpstr>Responder al Cambio sobre Seguimiento de Un Plan</vt:lpstr>
      <vt:lpstr>Desarrollo Tradicional</vt:lpstr>
      <vt:lpstr>Desarrollo Ágil</vt:lpstr>
      <vt:lpstr>Costo del Cambio Final</vt:lpstr>
      <vt:lpstr>Desperdicios</vt:lpstr>
      <vt:lpstr>Agilidad Libre de Desperdicios (Menos Tiempos y Menos Costos)</vt:lpstr>
      <vt:lpstr>Software que Funciona sobre documentación exhaustiva</vt:lpstr>
      <vt:lpstr>Colaboración con el cliente sobre seguimiento de un plan</vt:lpstr>
      <vt:lpstr>Win - Win</vt:lpstr>
      <vt:lpstr>Scrum</vt:lpstr>
      <vt:lpstr>Roles</vt:lpstr>
      <vt:lpstr>Fases</vt:lpstr>
      <vt:lpstr>Herramientas</vt:lpstr>
      <vt:lpstr>Beneficios</vt:lpstr>
      <vt:lpstr>Diapositiva 22</vt:lpstr>
      <vt:lpstr>Better, Faster, Cheaper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Angelito</cp:lastModifiedBy>
  <cp:revision>75</cp:revision>
  <dcterms:created xsi:type="dcterms:W3CDTF">2009-10-22T21:59:12Z</dcterms:created>
  <dcterms:modified xsi:type="dcterms:W3CDTF">2009-11-02T23:48:25Z</dcterms:modified>
</cp:coreProperties>
</file>