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56" r:id="rId2"/>
    <p:sldId id="268" r:id="rId3"/>
    <p:sldId id="257" r:id="rId4"/>
    <p:sldId id="270" r:id="rId5"/>
    <p:sldId id="258" r:id="rId6"/>
    <p:sldId id="259" r:id="rId7"/>
    <p:sldId id="261" r:id="rId8"/>
    <p:sldId id="264" r:id="rId9"/>
    <p:sldId id="262" r:id="rId10"/>
    <p:sldId id="265" r:id="rId11"/>
    <p:sldId id="266" r:id="rId12"/>
    <p:sldId id="267" r:id="rId13"/>
  </p:sldIdLst>
  <p:sldSz cx="9144000" cy="6858000" type="screen4x3"/>
  <p:notesSz cx="6858000" cy="9710738"/>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88333" autoAdjust="0"/>
  </p:normalViewPr>
  <p:slideViewPr>
    <p:cSldViewPr>
      <p:cViewPr>
        <p:scale>
          <a:sx n="75" d="100"/>
          <a:sy n="75" d="100"/>
        </p:scale>
        <p:origin x="-1008" y="-78"/>
      </p:cViewPr>
      <p:guideLst>
        <p:guide orient="horz" pos="2160"/>
        <p:guide pos="2880"/>
      </p:guideLst>
    </p:cSldViewPr>
  </p:slideViewPr>
  <p:outlineViewPr>
    <p:cViewPr>
      <p:scale>
        <a:sx n="33" d="100"/>
        <a:sy n="33" d="100"/>
      </p:scale>
      <p:origin x="6"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1306F9-561C-4FA9-8E3F-B3D668D177C8}" type="doc">
      <dgm:prSet loTypeId="urn:microsoft.com/office/officeart/2005/8/layout/vList2" loCatId="list" qsTypeId="urn:microsoft.com/office/officeart/2005/8/quickstyle/simple5" qsCatId="simple" csTypeId="urn:microsoft.com/office/officeart/2005/8/colors/colorful4" csCatId="colorful" phldr="1"/>
      <dgm:spPr/>
      <dgm:t>
        <a:bodyPr/>
        <a:lstStyle/>
        <a:p>
          <a:endParaRPr lang="es-ES"/>
        </a:p>
      </dgm:t>
    </dgm:pt>
    <dgm:pt modelId="{290CEE57-C07B-4FCF-823E-32166772E500}">
      <dgm:prSet phldrT="[Texto]"/>
      <dgm:spPr/>
      <dgm:t>
        <a:bodyPr/>
        <a:lstStyle/>
        <a:p>
          <a:pPr algn="ctr"/>
          <a:r>
            <a:rPr lang="es-PE" dirty="0" err="1" smtClean="0"/>
            <a:t>Code</a:t>
          </a:r>
          <a:r>
            <a:rPr lang="es-PE" dirty="0" smtClean="0"/>
            <a:t> </a:t>
          </a:r>
          <a:r>
            <a:rPr lang="es-PE" dirty="0" err="1" smtClean="0"/>
            <a:t>Repository</a:t>
          </a:r>
          <a:endParaRPr lang="es-ES" dirty="0"/>
        </a:p>
      </dgm:t>
    </dgm:pt>
    <dgm:pt modelId="{096F76E6-1067-4975-8F75-1786F17F8E3A}" type="parTrans" cxnId="{9896CD45-EDC3-465C-9456-C2ED7B9C271E}">
      <dgm:prSet/>
      <dgm:spPr/>
      <dgm:t>
        <a:bodyPr/>
        <a:lstStyle/>
        <a:p>
          <a:endParaRPr lang="es-ES"/>
        </a:p>
      </dgm:t>
    </dgm:pt>
    <dgm:pt modelId="{7DBC8610-F259-42D4-8F8C-F9120A94AF60}" type="sibTrans" cxnId="{9896CD45-EDC3-465C-9456-C2ED7B9C271E}">
      <dgm:prSet/>
      <dgm:spPr/>
      <dgm:t>
        <a:bodyPr/>
        <a:lstStyle/>
        <a:p>
          <a:endParaRPr lang="es-ES"/>
        </a:p>
      </dgm:t>
    </dgm:pt>
    <dgm:pt modelId="{C6B887E0-B169-494E-A5DB-5508227A9D6A}">
      <dgm:prSet phldrT="[Texto]"/>
      <dgm:spPr/>
      <dgm:t>
        <a:bodyPr/>
        <a:lstStyle/>
        <a:p>
          <a:pPr algn="ctr"/>
          <a:r>
            <a:rPr lang="es-PE" dirty="0" smtClean="0"/>
            <a:t>CI Server</a:t>
          </a:r>
          <a:endParaRPr lang="es-ES" dirty="0"/>
        </a:p>
      </dgm:t>
    </dgm:pt>
    <dgm:pt modelId="{0894DB9C-48BF-456E-B005-047F49EA1ED3}" type="parTrans" cxnId="{D32628D2-E9CA-4AFE-A6C9-B11678769668}">
      <dgm:prSet/>
      <dgm:spPr/>
      <dgm:t>
        <a:bodyPr/>
        <a:lstStyle/>
        <a:p>
          <a:endParaRPr lang="es-ES"/>
        </a:p>
      </dgm:t>
    </dgm:pt>
    <dgm:pt modelId="{EA166A0B-4664-4D4F-8023-F93A0A50FB5A}" type="sibTrans" cxnId="{D32628D2-E9CA-4AFE-A6C9-B11678769668}">
      <dgm:prSet/>
      <dgm:spPr/>
      <dgm:t>
        <a:bodyPr/>
        <a:lstStyle/>
        <a:p>
          <a:endParaRPr lang="es-ES"/>
        </a:p>
      </dgm:t>
    </dgm:pt>
    <dgm:pt modelId="{3AF7A339-444F-46E3-92D6-D05677E3E6EE}">
      <dgm:prSet phldrT="[Texto]"/>
      <dgm:spPr/>
      <dgm:t>
        <a:bodyPr/>
        <a:lstStyle/>
        <a:p>
          <a:pPr algn="ctr"/>
          <a:r>
            <a:rPr lang="es-PE" dirty="0" err="1" smtClean="0"/>
            <a:t>Automated</a:t>
          </a:r>
          <a:r>
            <a:rPr lang="es-PE" dirty="0" smtClean="0"/>
            <a:t> </a:t>
          </a:r>
          <a:r>
            <a:rPr lang="es-PE" dirty="0" err="1" smtClean="0"/>
            <a:t>Build</a:t>
          </a:r>
          <a:r>
            <a:rPr lang="es-PE" dirty="0" smtClean="0"/>
            <a:t> Script</a:t>
          </a:r>
          <a:endParaRPr lang="es-ES" dirty="0"/>
        </a:p>
      </dgm:t>
    </dgm:pt>
    <dgm:pt modelId="{C79F3D09-2B7C-46C6-AF5E-2DA3BC423F3B}" type="parTrans" cxnId="{F96BF8BE-969E-4D7E-A8F0-81643AE77395}">
      <dgm:prSet/>
      <dgm:spPr/>
    </dgm:pt>
    <dgm:pt modelId="{D3F5DFEE-C046-4054-A496-804FB891E7EB}" type="sibTrans" cxnId="{F96BF8BE-969E-4D7E-A8F0-81643AE77395}">
      <dgm:prSet/>
      <dgm:spPr/>
    </dgm:pt>
    <dgm:pt modelId="{F59DE104-A85E-4008-8F3F-91D895EDBEF8}" type="pres">
      <dgm:prSet presAssocID="{7D1306F9-561C-4FA9-8E3F-B3D668D177C8}" presName="linear" presStyleCnt="0">
        <dgm:presLayoutVars>
          <dgm:animLvl val="lvl"/>
          <dgm:resizeHandles val="exact"/>
        </dgm:presLayoutVars>
      </dgm:prSet>
      <dgm:spPr/>
      <dgm:t>
        <a:bodyPr/>
        <a:lstStyle/>
        <a:p>
          <a:endParaRPr lang="es-ES"/>
        </a:p>
      </dgm:t>
    </dgm:pt>
    <dgm:pt modelId="{1FD65095-7F35-42CA-8582-D00C017EEEB3}" type="pres">
      <dgm:prSet presAssocID="{290CEE57-C07B-4FCF-823E-32166772E500}" presName="parentText" presStyleLbl="node1" presStyleIdx="0" presStyleCnt="3">
        <dgm:presLayoutVars>
          <dgm:chMax val="0"/>
          <dgm:bulletEnabled val="1"/>
        </dgm:presLayoutVars>
      </dgm:prSet>
      <dgm:spPr/>
      <dgm:t>
        <a:bodyPr/>
        <a:lstStyle/>
        <a:p>
          <a:endParaRPr lang="es-ES"/>
        </a:p>
      </dgm:t>
    </dgm:pt>
    <dgm:pt modelId="{E123C689-C126-4940-9BB6-3538A5777AC9}" type="pres">
      <dgm:prSet presAssocID="{7DBC8610-F259-42D4-8F8C-F9120A94AF60}" presName="spacer" presStyleCnt="0"/>
      <dgm:spPr/>
    </dgm:pt>
    <dgm:pt modelId="{4B93BD1A-1CA9-49D1-A62D-D9B02660E419}" type="pres">
      <dgm:prSet presAssocID="{3AF7A339-444F-46E3-92D6-D05677E3E6EE}" presName="parentText" presStyleLbl="node1" presStyleIdx="1" presStyleCnt="3">
        <dgm:presLayoutVars>
          <dgm:chMax val="0"/>
          <dgm:bulletEnabled val="1"/>
        </dgm:presLayoutVars>
      </dgm:prSet>
      <dgm:spPr/>
      <dgm:t>
        <a:bodyPr/>
        <a:lstStyle/>
        <a:p>
          <a:endParaRPr lang="es-ES"/>
        </a:p>
      </dgm:t>
    </dgm:pt>
    <dgm:pt modelId="{DD6ABA75-6CBB-4522-95E7-E891F0263779}" type="pres">
      <dgm:prSet presAssocID="{D3F5DFEE-C046-4054-A496-804FB891E7EB}" presName="spacer" presStyleCnt="0"/>
      <dgm:spPr/>
    </dgm:pt>
    <dgm:pt modelId="{E6AC4368-B8BA-44CD-94C2-B1035B4BB1F2}" type="pres">
      <dgm:prSet presAssocID="{C6B887E0-B169-494E-A5DB-5508227A9D6A}" presName="parentText" presStyleLbl="node1" presStyleIdx="2" presStyleCnt="3">
        <dgm:presLayoutVars>
          <dgm:chMax val="0"/>
          <dgm:bulletEnabled val="1"/>
        </dgm:presLayoutVars>
      </dgm:prSet>
      <dgm:spPr/>
      <dgm:t>
        <a:bodyPr/>
        <a:lstStyle/>
        <a:p>
          <a:endParaRPr lang="es-ES"/>
        </a:p>
      </dgm:t>
    </dgm:pt>
  </dgm:ptLst>
  <dgm:cxnLst>
    <dgm:cxn modelId="{45A0C3A1-9294-46B9-BACC-FBE4583C5CF9}" type="presOf" srcId="{C6B887E0-B169-494E-A5DB-5508227A9D6A}" destId="{E6AC4368-B8BA-44CD-94C2-B1035B4BB1F2}" srcOrd="0" destOrd="0" presId="urn:microsoft.com/office/officeart/2005/8/layout/vList2"/>
    <dgm:cxn modelId="{C0B4B84F-9C0C-4123-A3D7-7BD30BFDA008}" type="presOf" srcId="{3AF7A339-444F-46E3-92D6-D05677E3E6EE}" destId="{4B93BD1A-1CA9-49D1-A62D-D9B02660E419}" srcOrd="0" destOrd="0" presId="urn:microsoft.com/office/officeart/2005/8/layout/vList2"/>
    <dgm:cxn modelId="{C02D3C29-362A-4291-86B8-DF13BAB219DF}" type="presOf" srcId="{7D1306F9-561C-4FA9-8E3F-B3D668D177C8}" destId="{F59DE104-A85E-4008-8F3F-91D895EDBEF8}" srcOrd="0" destOrd="0" presId="urn:microsoft.com/office/officeart/2005/8/layout/vList2"/>
    <dgm:cxn modelId="{B485C4F7-01D3-48F4-9941-80C181856CC5}" type="presOf" srcId="{290CEE57-C07B-4FCF-823E-32166772E500}" destId="{1FD65095-7F35-42CA-8582-D00C017EEEB3}" srcOrd="0" destOrd="0" presId="urn:microsoft.com/office/officeart/2005/8/layout/vList2"/>
    <dgm:cxn modelId="{F96BF8BE-969E-4D7E-A8F0-81643AE77395}" srcId="{7D1306F9-561C-4FA9-8E3F-B3D668D177C8}" destId="{3AF7A339-444F-46E3-92D6-D05677E3E6EE}" srcOrd="1" destOrd="0" parTransId="{C79F3D09-2B7C-46C6-AF5E-2DA3BC423F3B}" sibTransId="{D3F5DFEE-C046-4054-A496-804FB891E7EB}"/>
    <dgm:cxn modelId="{9896CD45-EDC3-465C-9456-C2ED7B9C271E}" srcId="{7D1306F9-561C-4FA9-8E3F-B3D668D177C8}" destId="{290CEE57-C07B-4FCF-823E-32166772E500}" srcOrd="0" destOrd="0" parTransId="{096F76E6-1067-4975-8F75-1786F17F8E3A}" sibTransId="{7DBC8610-F259-42D4-8F8C-F9120A94AF60}"/>
    <dgm:cxn modelId="{D32628D2-E9CA-4AFE-A6C9-B11678769668}" srcId="{7D1306F9-561C-4FA9-8E3F-B3D668D177C8}" destId="{C6B887E0-B169-494E-A5DB-5508227A9D6A}" srcOrd="2" destOrd="0" parTransId="{0894DB9C-48BF-456E-B005-047F49EA1ED3}" sibTransId="{EA166A0B-4664-4D4F-8023-F93A0A50FB5A}"/>
    <dgm:cxn modelId="{4279139E-EAF3-4C1E-99D3-7A8D1F72FA49}" type="presParOf" srcId="{F59DE104-A85E-4008-8F3F-91D895EDBEF8}" destId="{1FD65095-7F35-42CA-8582-D00C017EEEB3}" srcOrd="0" destOrd="0" presId="urn:microsoft.com/office/officeart/2005/8/layout/vList2"/>
    <dgm:cxn modelId="{11C9FB4C-1880-4713-9831-E88E9FBE96DA}" type="presParOf" srcId="{F59DE104-A85E-4008-8F3F-91D895EDBEF8}" destId="{E123C689-C126-4940-9BB6-3538A5777AC9}" srcOrd="1" destOrd="0" presId="urn:microsoft.com/office/officeart/2005/8/layout/vList2"/>
    <dgm:cxn modelId="{BC325877-E189-4B27-9F56-396E589726CB}" type="presParOf" srcId="{F59DE104-A85E-4008-8F3F-91D895EDBEF8}" destId="{4B93BD1A-1CA9-49D1-A62D-D9B02660E419}" srcOrd="2" destOrd="0" presId="urn:microsoft.com/office/officeart/2005/8/layout/vList2"/>
    <dgm:cxn modelId="{7407AE19-4BE7-4672-9175-5E37B0C23F62}" type="presParOf" srcId="{F59DE104-A85E-4008-8F3F-91D895EDBEF8}" destId="{DD6ABA75-6CBB-4522-95E7-E891F0263779}" srcOrd="3" destOrd="0" presId="urn:microsoft.com/office/officeart/2005/8/layout/vList2"/>
    <dgm:cxn modelId="{77079142-F441-43AD-88B2-354400772386}" type="presParOf" srcId="{F59DE104-A85E-4008-8F3F-91D895EDBEF8}" destId="{E6AC4368-B8BA-44CD-94C2-B1035B4BB1F2}" srcOrd="4"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FD65095-7F35-42CA-8582-D00C017EEEB3}">
      <dsp:nvSpPr>
        <dsp:cNvPr id="0" name=""/>
        <dsp:cNvSpPr/>
      </dsp:nvSpPr>
      <dsp:spPr>
        <a:xfrm>
          <a:off x="0" y="205697"/>
          <a:ext cx="6096000" cy="1127295"/>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s-PE" sz="4700" kern="1200" dirty="0" err="1" smtClean="0"/>
            <a:t>Code</a:t>
          </a:r>
          <a:r>
            <a:rPr lang="es-PE" sz="4700" kern="1200" dirty="0" smtClean="0"/>
            <a:t> </a:t>
          </a:r>
          <a:r>
            <a:rPr lang="es-PE" sz="4700" kern="1200" dirty="0" err="1" smtClean="0"/>
            <a:t>Repository</a:t>
          </a:r>
          <a:endParaRPr lang="es-ES" sz="4700" kern="1200" dirty="0"/>
        </a:p>
      </dsp:txBody>
      <dsp:txXfrm>
        <a:off x="0" y="205697"/>
        <a:ext cx="6096000" cy="1127295"/>
      </dsp:txXfrm>
    </dsp:sp>
    <dsp:sp modelId="{4B93BD1A-1CA9-49D1-A62D-D9B02660E419}">
      <dsp:nvSpPr>
        <dsp:cNvPr id="0" name=""/>
        <dsp:cNvSpPr/>
      </dsp:nvSpPr>
      <dsp:spPr>
        <a:xfrm>
          <a:off x="0" y="1468352"/>
          <a:ext cx="6096000" cy="1127295"/>
        </a:xfrm>
        <a:prstGeom prst="roundRect">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s-PE" sz="4700" kern="1200" dirty="0" err="1" smtClean="0"/>
            <a:t>Automated</a:t>
          </a:r>
          <a:r>
            <a:rPr lang="es-PE" sz="4700" kern="1200" dirty="0" smtClean="0"/>
            <a:t> </a:t>
          </a:r>
          <a:r>
            <a:rPr lang="es-PE" sz="4700" kern="1200" dirty="0" err="1" smtClean="0"/>
            <a:t>Build</a:t>
          </a:r>
          <a:r>
            <a:rPr lang="es-PE" sz="4700" kern="1200" dirty="0" smtClean="0"/>
            <a:t> Script</a:t>
          </a:r>
          <a:endParaRPr lang="es-ES" sz="4700" kern="1200" dirty="0"/>
        </a:p>
      </dsp:txBody>
      <dsp:txXfrm>
        <a:off x="0" y="1468352"/>
        <a:ext cx="6096000" cy="1127295"/>
      </dsp:txXfrm>
    </dsp:sp>
    <dsp:sp modelId="{E6AC4368-B8BA-44CD-94C2-B1035B4BB1F2}">
      <dsp:nvSpPr>
        <dsp:cNvPr id="0" name=""/>
        <dsp:cNvSpPr/>
      </dsp:nvSpPr>
      <dsp:spPr>
        <a:xfrm>
          <a:off x="0" y="2731007"/>
          <a:ext cx="6096000" cy="1127295"/>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s-PE" sz="4700" kern="1200" dirty="0" smtClean="0"/>
            <a:t>CI Server</a:t>
          </a:r>
          <a:endParaRPr lang="es-ES" sz="4700" kern="1200" dirty="0"/>
        </a:p>
      </dsp:txBody>
      <dsp:txXfrm>
        <a:off x="0" y="2731007"/>
        <a:ext cx="6096000" cy="112729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85775"/>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3884613" y="0"/>
            <a:ext cx="2971800" cy="485775"/>
          </a:xfrm>
          <a:prstGeom prst="rect">
            <a:avLst/>
          </a:prstGeom>
        </p:spPr>
        <p:txBody>
          <a:bodyPr vert="horz" lIns="91440" tIns="45720" rIns="91440" bIns="45720" rtlCol="0"/>
          <a:lstStyle>
            <a:lvl1pPr algn="r">
              <a:defRPr sz="1200"/>
            </a:lvl1pPr>
          </a:lstStyle>
          <a:p>
            <a:fld id="{732494A5-3007-44EB-820B-BD3F67DD693F}" type="datetimeFigureOut">
              <a:rPr lang="es-ES" smtClean="0"/>
              <a:pPr/>
              <a:t>16/04/2010</a:t>
            </a:fld>
            <a:endParaRPr lang="es-ES"/>
          </a:p>
        </p:txBody>
      </p:sp>
      <p:sp>
        <p:nvSpPr>
          <p:cNvPr id="4" name="3 Marcador de pie de página"/>
          <p:cNvSpPr>
            <a:spLocks noGrp="1"/>
          </p:cNvSpPr>
          <p:nvPr>
            <p:ph type="ftr" sz="quarter" idx="2"/>
          </p:nvPr>
        </p:nvSpPr>
        <p:spPr>
          <a:xfrm>
            <a:off x="0" y="9223375"/>
            <a:ext cx="2971800" cy="485775"/>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84613" y="9223375"/>
            <a:ext cx="2971800" cy="485775"/>
          </a:xfrm>
          <a:prstGeom prst="rect">
            <a:avLst/>
          </a:prstGeom>
        </p:spPr>
        <p:txBody>
          <a:bodyPr vert="horz" lIns="91440" tIns="45720" rIns="91440" bIns="45720" rtlCol="0" anchor="b"/>
          <a:lstStyle>
            <a:lvl1pPr algn="r">
              <a:defRPr sz="1200"/>
            </a:lvl1pPr>
          </a:lstStyle>
          <a:p>
            <a:fld id="{6765E926-3742-4F7B-A49F-F4FDECBC6FD0}" type="slidenum">
              <a:rPr lang="es-ES" smtClean="0"/>
              <a:pPr/>
              <a:t>‹Nº›</a:t>
            </a:fld>
            <a:endParaRPr lang="es-E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85537"/>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85537"/>
          </a:xfrm>
          <a:prstGeom prst="rect">
            <a:avLst/>
          </a:prstGeom>
        </p:spPr>
        <p:txBody>
          <a:bodyPr vert="horz" lIns="91440" tIns="45720" rIns="91440" bIns="45720" rtlCol="0"/>
          <a:lstStyle>
            <a:lvl1pPr algn="r">
              <a:defRPr sz="1200"/>
            </a:lvl1pPr>
          </a:lstStyle>
          <a:p>
            <a:fld id="{6896F2B0-938F-4D51-AC1A-F63126746BFD}" type="datetimeFigureOut">
              <a:rPr lang="es-ES" smtClean="0"/>
              <a:pPr/>
              <a:t>16/04/2010</a:t>
            </a:fld>
            <a:endParaRPr lang="es-ES"/>
          </a:p>
        </p:txBody>
      </p:sp>
      <p:sp>
        <p:nvSpPr>
          <p:cNvPr id="4" name="3 Marcador de imagen de diapositiva"/>
          <p:cNvSpPr>
            <a:spLocks noGrp="1" noRot="1" noChangeAspect="1"/>
          </p:cNvSpPr>
          <p:nvPr>
            <p:ph type="sldImg" idx="2"/>
          </p:nvPr>
        </p:nvSpPr>
        <p:spPr>
          <a:xfrm>
            <a:off x="1001713" y="728663"/>
            <a:ext cx="4854575" cy="3641725"/>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612601"/>
            <a:ext cx="5486400" cy="4369832"/>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9223516"/>
            <a:ext cx="2971800" cy="485537"/>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9223516"/>
            <a:ext cx="2971800" cy="485537"/>
          </a:xfrm>
          <a:prstGeom prst="rect">
            <a:avLst/>
          </a:prstGeom>
        </p:spPr>
        <p:txBody>
          <a:bodyPr vert="horz" lIns="91440" tIns="45720" rIns="91440" bIns="45720" rtlCol="0" anchor="b"/>
          <a:lstStyle>
            <a:lvl1pPr algn="r">
              <a:defRPr sz="1200"/>
            </a:lvl1pPr>
          </a:lstStyle>
          <a:p>
            <a:fld id="{5ABEEE9A-A742-467B-B9D5-5F0B6C8D231A}"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martinfowler.com/articles/continuousIntegration.html#BenefitsOfContinuousIntegration"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5ABEEE9A-A742-467B-B9D5-5F0B6C8D231A}" type="slidenum">
              <a:rPr lang="es-ES" smtClean="0"/>
              <a:pPr/>
              <a:t>3</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20000"/>
          </a:bodyPr>
          <a:lstStyle/>
          <a:p>
            <a:r>
              <a:rPr lang="en-US" dirty="0" smtClean="0"/>
              <a:t>A software development practice where members of a team </a:t>
            </a:r>
            <a:r>
              <a:rPr lang="en-US" b="1" dirty="0" smtClean="0"/>
              <a:t>integrate</a:t>
            </a:r>
            <a:r>
              <a:rPr lang="en-US" dirty="0" smtClean="0"/>
              <a:t> their work </a:t>
            </a:r>
            <a:r>
              <a:rPr lang="en-US" b="1" dirty="0" smtClean="0"/>
              <a:t>frequently</a:t>
            </a:r>
            <a:r>
              <a:rPr lang="en-US" dirty="0" smtClean="0"/>
              <a:t>, usually each person integrates </a:t>
            </a:r>
            <a:r>
              <a:rPr lang="en-US" b="1" dirty="0" smtClean="0"/>
              <a:t>at least daily</a:t>
            </a:r>
            <a:r>
              <a:rPr lang="en-US" dirty="0" smtClean="0"/>
              <a:t> – leading to multiple integrations per day. Each integration is verified by an </a:t>
            </a:r>
            <a:r>
              <a:rPr lang="en-US" b="1" dirty="0" smtClean="0"/>
              <a:t>automated build</a:t>
            </a:r>
            <a:r>
              <a:rPr lang="en-US" dirty="0" smtClean="0"/>
              <a:t> to detect integration errors as quickly as possible.</a:t>
            </a:r>
          </a:p>
          <a:p>
            <a:endParaRPr lang="en-US" dirty="0" smtClean="0"/>
          </a:p>
          <a:p>
            <a:r>
              <a:rPr lang="es-PE" dirty="0" smtClean="0"/>
              <a:t>El proceso de integración continua se hace efectivo cuando el </a:t>
            </a:r>
            <a:r>
              <a:rPr lang="es-PE" dirty="0" err="1" smtClean="0"/>
              <a:t>build</a:t>
            </a:r>
            <a:r>
              <a:rPr lang="es-PE" dirty="0" smtClean="0"/>
              <a:t> es generado con éxito. En el caso que el </a:t>
            </a:r>
            <a:r>
              <a:rPr lang="es-PE" dirty="0" err="1" smtClean="0"/>
              <a:t>build</a:t>
            </a:r>
            <a:r>
              <a:rPr lang="es-PE" dirty="0" smtClean="0"/>
              <a:t> no sea generado debido a problemas, la prioridad del equipo pasa a la corrección de los defectos. Normalmente el error en un </a:t>
            </a:r>
            <a:r>
              <a:rPr lang="es-PE" dirty="0" err="1" smtClean="0"/>
              <a:t>build</a:t>
            </a:r>
            <a:r>
              <a:rPr lang="es-PE" dirty="0" smtClean="0"/>
              <a:t> ocurre cuando este no compila o no pasa las pruebas básicas automatizadas. </a:t>
            </a:r>
          </a:p>
          <a:p>
            <a:r>
              <a:rPr lang="es-PE" dirty="0" smtClean="0"/>
              <a:t>El proceso de integración continua funciona de la siguiente manera: </a:t>
            </a:r>
          </a:p>
          <a:p>
            <a:r>
              <a:rPr lang="es-PE" dirty="0" smtClean="0"/>
              <a:t>Los desarrolladores del equipo hacen modificaciones en el código fuente, compilan y ejecutan las pruebas unitarias automatizadas y hacen el </a:t>
            </a:r>
            <a:r>
              <a:rPr lang="es-PE" dirty="0" err="1" smtClean="0"/>
              <a:t>check</a:t>
            </a:r>
            <a:r>
              <a:rPr lang="es-PE" dirty="0" smtClean="0"/>
              <a:t>-in (o </a:t>
            </a:r>
            <a:r>
              <a:rPr lang="es-PE" dirty="0" err="1" smtClean="0"/>
              <a:t>commit</a:t>
            </a:r>
            <a:r>
              <a:rPr lang="es-PE" dirty="0" smtClean="0"/>
              <a:t>) del código en la línea activa del desarrollo en la herramienta de control de versiones. </a:t>
            </a:r>
          </a:p>
          <a:p>
            <a:r>
              <a:rPr lang="es-PE" dirty="0" smtClean="0"/>
              <a:t>La herramienta de integración continua de acuerdo a ciertos períodos de tiempo (se recomienda colocar períodos cortos menores a cuatro horas) verifica si nuevo código se ha colocado en la línea activa del software de control de versiones. </a:t>
            </a:r>
          </a:p>
          <a:p>
            <a:r>
              <a:rPr lang="es-PE" dirty="0" smtClean="0"/>
              <a:t>Si es así, la herramienta de integración continua extrae todo el código fuente y compila en el servidor </a:t>
            </a:r>
            <a:r>
              <a:rPr lang="es-PE" dirty="0" err="1" smtClean="0"/>
              <a:t>isolado</a:t>
            </a:r>
            <a:r>
              <a:rPr lang="es-PE" dirty="0" smtClean="0"/>
              <a:t> que tiene por objetivo generar </a:t>
            </a:r>
            <a:r>
              <a:rPr lang="es-PE" dirty="0" err="1" smtClean="0"/>
              <a:t>builds</a:t>
            </a:r>
            <a:r>
              <a:rPr lang="es-PE" dirty="0" smtClean="0"/>
              <a:t> limpios. </a:t>
            </a:r>
          </a:p>
          <a:p>
            <a:r>
              <a:rPr lang="es-PE" dirty="0" smtClean="0"/>
              <a:t>Si compila, la herramienta de integración continua ejecuta otras tareas que pueden ser definidas por la herramienta de </a:t>
            </a:r>
            <a:r>
              <a:rPr lang="es-PE" dirty="0" err="1" smtClean="0"/>
              <a:t>build</a:t>
            </a:r>
            <a:r>
              <a:rPr lang="es-PE" dirty="0" smtClean="0"/>
              <a:t> como: compilar y ejecutar pruebas unitarias, pruebas de aceptación, generar información de las pruebas, de la cobertura y de análisis estático de código. </a:t>
            </a:r>
          </a:p>
          <a:p>
            <a:r>
              <a:rPr lang="es-PE" dirty="0" smtClean="0"/>
              <a:t>La herramienta de Integración Continua actualiza los datos de la página Web del proyecto con todos los resultados de la ejecución del </a:t>
            </a:r>
            <a:r>
              <a:rPr lang="es-PE" dirty="0" err="1" smtClean="0"/>
              <a:t>build</a:t>
            </a:r>
            <a:r>
              <a:rPr lang="es-PE" dirty="0" smtClean="0"/>
              <a:t> y con todos los fuentes alterados y con los datos de que se hizo en cada iteración. </a:t>
            </a:r>
          </a:p>
          <a:p>
            <a:r>
              <a:rPr lang="es-PE" dirty="0" smtClean="0"/>
              <a:t>La herramienta envía mensajes (por email, page, MSN, </a:t>
            </a:r>
            <a:r>
              <a:rPr lang="es-PE" dirty="0" err="1" smtClean="0"/>
              <a:t>etc</a:t>
            </a:r>
            <a:r>
              <a:rPr lang="es-PE" dirty="0" smtClean="0"/>
              <a:t>) para el equipo informando el resultado del proceso de </a:t>
            </a:r>
            <a:r>
              <a:rPr lang="es-PE" dirty="0" err="1" smtClean="0"/>
              <a:t>build</a:t>
            </a:r>
            <a:r>
              <a:rPr lang="es-PE" dirty="0" smtClean="0"/>
              <a:t> durante la integración continua. </a:t>
            </a:r>
          </a:p>
          <a:p>
            <a:endParaRPr lang="en-US" dirty="0" smtClean="0"/>
          </a:p>
          <a:p>
            <a:endParaRPr lang="en-US" dirty="0" smtClean="0"/>
          </a:p>
          <a:p>
            <a:r>
              <a:rPr lang="en-US" b="1" dirty="0" smtClean="0"/>
              <a:t>Why Continuous Integration?</a:t>
            </a:r>
          </a:p>
          <a:p>
            <a:r>
              <a:rPr lang="en-US" dirty="0" smtClean="0"/>
              <a:t>The benefit of continuous integration, </a:t>
            </a:r>
            <a:r>
              <a:rPr lang="en-US" dirty="0" smtClean="0">
                <a:hlinkClick r:id="rId3"/>
              </a:rPr>
              <a:t>according to Martin Fowler</a:t>
            </a:r>
            <a:r>
              <a:rPr lang="en-US" dirty="0" smtClean="0"/>
              <a:t>, is reduced risk.  Reduced risk is accomplished through a quick feedback cycle.  The longer you defer integration, the more difficult integration becomes.  If you integrate automated testing into your integration cycle, you can further reduce your risk.</a:t>
            </a:r>
          </a:p>
          <a:p>
            <a:endParaRPr lang="es-PE" dirty="0" smtClean="0"/>
          </a:p>
          <a:p>
            <a:r>
              <a:rPr lang="en-US" b="1" dirty="0" smtClean="0"/>
              <a:t>Why is CI Important?</a:t>
            </a:r>
            <a:endParaRPr lang="en-US" dirty="0" smtClean="0"/>
          </a:p>
          <a:p>
            <a:r>
              <a:rPr lang="en-US" dirty="0" smtClean="0"/>
              <a:t>This is one of the most frequently asked questions, and here are a few points to note about this powerful technique:</a:t>
            </a:r>
          </a:p>
          <a:p>
            <a:r>
              <a:rPr lang="en-US" dirty="0" smtClean="0"/>
              <a:t>Building software often greatly increases the likelihood that you will spot defects early, when they still are relatively manageable.</a:t>
            </a:r>
          </a:p>
          <a:p>
            <a:r>
              <a:rPr lang="en-US" dirty="0" smtClean="0"/>
              <a:t>Extends defect visibility.</a:t>
            </a:r>
          </a:p>
          <a:p>
            <a:r>
              <a:rPr lang="en-US" dirty="0" smtClean="0"/>
              <a:t>CI ensures that you have production ready software at every change.</a:t>
            </a:r>
          </a:p>
          <a:p>
            <a:r>
              <a:rPr lang="en-US" dirty="0" smtClean="0"/>
              <a:t>CI also ensures that you have reduced the risk of integration issues by building software at every change.</a:t>
            </a:r>
          </a:p>
          <a:p>
            <a:r>
              <a:rPr lang="en-US" dirty="0" smtClean="0"/>
              <a:t>CI server can also be configured to run continuous inspection which can assist the development team in finding potential bugs, bad programming practice, automatically check coding standards, and also provide valuable feedback on the quality of code being written</a:t>
            </a:r>
          </a:p>
          <a:p>
            <a:r>
              <a:rPr lang="en-US" dirty="0" smtClean="0"/>
              <a:t>Now that we have a basic understanding of CI, why CI is important for us, and the tools required to run a successful CI process, in a series of upcoming articles we will see how to setup CI, how to maintain code quality, continuously run code inspections, generate documentations, provide feedbacks to the teams and so on. Stay tuned….</a:t>
            </a:r>
          </a:p>
          <a:p>
            <a:endParaRPr lang="es-PE" dirty="0" smtClean="0"/>
          </a:p>
          <a:p>
            <a:endParaRPr lang="es-ES" dirty="0"/>
          </a:p>
        </p:txBody>
      </p:sp>
      <p:sp>
        <p:nvSpPr>
          <p:cNvPr id="4" name="3 Marcador de número de diapositiva"/>
          <p:cNvSpPr>
            <a:spLocks noGrp="1"/>
          </p:cNvSpPr>
          <p:nvPr>
            <p:ph type="sldNum" sz="quarter" idx="10"/>
          </p:nvPr>
        </p:nvSpPr>
        <p:spPr/>
        <p:txBody>
          <a:bodyPr/>
          <a:lstStyle/>
          <a:p>
            <a:fld id="{5ABEEE9A-A742-467B-B9D5-5F0B6C8D231A}" type="slidenum">
              <a:rPr lang="es-ES" smtClean="0"/>
              <a:pPr/>
              <a:t>5</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85000" lnSpcReduction="20000"/>
          </a:bodyPr>
          <a:lstStyle/>
          <a:p>
            <a:r>
              <a:rPr lang="en-US" dirty="0" smtClean="0"/>
              <a:t>While CI is actually a process, the term Continuous Integration often is associated with three important tools in particular. As shown in the screen above the three pillars of CI are:</a:t>
            </a:r>
          </a:p>
          <a:p>
            <a:endParaRPr lang="en-US" dirty="0" smtClean="0"/>
          </a:p>
          <a:p>
            <a:r>
              <a:rPr lang="en-US" b="1" dirty="0" smtClean="0"/>
              <a:t>Version Control Repository:</a:t>
            </a:r>
            <a:endParaRPr lang="en-US" dirty="0" smtClean="0"/>
          </a:p>
          <a:p>
            <a:r>
              <a:rPr lang="en-US" dirty="0" smtClean="0"/>
              <a:t>Version control repositories also known as SCM (source code management) play a crucial role in any software development environment. They also play a very important role for a successful CI process. The SCM is a central place for the team to store every needed artifact for the project. It is mandatory for the teams to put everything needed for a successful build into this repository. This includes the build scripts, property files, database scripts, all the libraries required to build the software and so on. </a:t>
            </a:r>
          </a:p>
          <a:p>
            <a:r>
              <a:rPr lang="en-US" b="1" dirty="0" smtClean="0"/>
              <a:t>The CI Server:</a:t>
            </a:r>
            <a:endParaRPr lang="en-US" dirty="0" smtClean="0"/>
          </a:p>
          <a:p>
            <a:r>
              <a:rPr lang="en-US" dirty="0" smtClean="0"/>
              <a:t>For CI to function properly, we also need to have an automated process that monitors a version control repository and runs a build when any changes are detected. There are several CI servers available, both open source and commercial. Most of them are similar in their basic configuration and monitor a particular version control repository and run builds when any changes are detected. </a:t>
            </a:r>
          </a:p>
          <a:p>
            <a:r>
              <a:rPr lang="en-US" dirty="0" smtClean="0"/>
              <a:t>Some of the most commonly used open source CI servers are; Cruise Control, Continuum, and Hudson. Hudson is particularly interesting because of its ease of configuration and compelling plug-ins, which makes integration with test and static analysis tools much easier. </a:t>
            </a:r>
          </a:p>
          <a:p>
            <a:r>
              <a:rPr lang="en-US" b="1" dirty="0" smtClean="0"/>
              <a:t>Automated Build:</a:t>
            </a:r>
            <a:endParaRPr lang="en-US" dirty="0" smtClean="0"/>
          </a:p>
          <a:p>
            <a:r>
              <a:rPr lang="en-US" dirty="0" smtClean="0"/>
              <a:t>The process of CI is about building software often, which is accomplished through the use of a build. A sturdy build strategy is by far the most important aspect of a successful CI process. In the absence of a solid build that does more than compile your code, CI withers. With automated builds, teams can reliably perform (in an automated fashion) otherwise manual tasks like compilation, testing, and even more interesting things like software inspection and deployment. </a:t>
            </a:r>
          </a:p>
          <a:p>
            <a:r>
              <a:rPr lang="en-US" dirty="0" smtClean="0"/>
              <a:t>Now that we have seen the important tools in our CI process, let’s see how a typical CI scenario looks like for a developer:</a:t>
            </a:r>
          </a:p>
          <a:p>
            <a:r>
              <a:rPr lang="en-US" dirty="0" smtClean="0"/>
              <a:t>CI server is configured to poll the version control repository continuously for changes.</a:t>
            </a:r>
          </a:p>
          <a:p>
            <a:r>
              <a:rPr lang="en-US" dirty="0" smtClean="0"/>
              <a:t>Developer commits code to the repository.</a:t>
            </a:r>
          </a:p>
          <a:p>
            <a:r>
              <a:rPr lang="en-US" dirty="0" smtClean="0"/>
              <a:t>CI server detects this change, and retrieves the latest code from the repository.</a:t>
            </a:r>
          </a:p>
          <a:p>
            <a:r>
              <a:rPr lang="en-US" dirty="0" smtClean="0"/>
              <a:t>This causes the CI server to invoke the build script with the given targets and options. </a:t>
            </a:r>
          </a:p>
          <a:p>
            <a:r>
              <a:rPr lang="en-US" dirty="0" smtClean="0"/>
              <a:t>If configured, CI Server will send out an e-mail to the specified recipients when a certain important event occurs. </a:t>
            </a:r>
          </a:p>
          <a:p>
            <a:r>
              <a:rPr lang="en-US" dirty="0" smtClean="0"/>
              <a:t>The CI server continues to poll for changes.</a:t>
            </a:r>
          </a:p>
          <a:p>
            <a:endParaRPr lang="es-ES" dirty="0"/>
          </a:p>
        </p:txBody>
      </p:sp>
      <p:sp>
        <p:nvSpPr>
          <p:cNvPr id="4" name="3 Marcador de número de diapositiva"/>
          <p:cNvSpPr>
            <a:spLocks noGrp="1"/>
          </p:cNvSpPr>
          <p:nvPr>
            <p:ph type="sldNum" sz="quarter" idx="10"/>
          </p:nvPr>
        </p:nvSpPr>
        <p:spPr/>
        <p:txBody>
          <a:bodyPr/>
          <a:lstStyle/>
          <a:p>
            <a:fld id="{5ABEEE9A-A742-467B-B9D5-5F0B6C8D231A}" type="slidenum">
              <a:rPr lang="es-ES" smtClean="0"/>
              <a:pPr/>
              <a:t>6</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None/>
            </a:pPr>
            <a:r>
              <a:rPr lang="es-PE" dirty="0" smtClean="0"/>
              <a:t>Más que un servidor de integración continua.</a:t>
            </a:r>
          </a:p>
          <a:p>
            <a:r>
              <a:rPr lang="es-PE" dirty="0" smtClean="0"/>
              <a:t>Control de Calidad</a:t>
            </a:r>
          </a:p>
          <a:p>
            <a:r>
              <a:rPr lang="es-PE" dirty="0" smtClean="0"/>
              <a:t>Cooperación del Equipo</a:t>
            </a:r>
          </a:p>
          <a:p>
            <a:r>
              <a:rPr lang="es-PE" dirty="0" smtClean="0"/>
              <a:t>Integración con varios </a:t>
            </a:r>
            <a:r>
              <a:rPr lang="es-PE" dirty="0" err="1" smtClean="0"/>
              <a:t>IDEs</a:t>
            </a:r>
            <a:endParaRPr lang="es-PE" dirty="0" smtClean="0"/>
          </a:p>
          <a:p>
            <a:r>
              <a:rPr lang="es-PE" dirty="0" smtClean="0"/>
              <a:t>Java, .NET, </a:t>
            </a:r>
            <a:r>
              <a:rPr lang="es-PE" dirty="0" err="1" smtClean="0"/>
              <a:t>Ruby</a:t>
            </a:r>
            <a:endParaRPr lang="es-PE" dirty="0" smtClean="0"/>
          </a:p>
          <a:p>
            <a:endParaRPr lang="es-PE" dirty="0" smtClean="0"/>
          </a:p>
          <a:p>
            <a:r>
              <a:rPr lang="es-PE" dirty="0" smtClean="0"/>
              <a:t>Software </a:t>
            </a:r>
            <a:r>
              <a:rPr lang="es-PE" baseline="0" dirty="0" smtClean="0"/>
              <a:t> </a:t>
            </a:r>
            <a:r>
              <a:rPr lang="es-PE" baseline="0" dirty="0" err="1" smtClean="0"/>
              <a:t>build</a:t>
            </a:r>
            <a:r>
              <a:rPr lang="es-PE" baseline="0" dirty="0" smtClean="0"/>
              <a:t> and </a:t>
            </a:r>
            <a:r>
              <a:rPr lang="es-PE" baseline="0" dirty="0" err="1" smtClean="0"/>
              <a:t>automation</a:t>
            </a:r>
            <a:r>
              <a:rPr lang="es-PE" baseline="0" dirty="0" smtClean="0"/>
              <a:t> </a:t>
            </a:r>
            <a:r>
              <a:rPr lang="es-PE" baseline="0" dirty="0" err="1" smtClean="0"/>
              <a:t>manag</a:t>
            </a:r>
            <a:endParaRPr lang="es-PE" dirty="0" smtClean="0"/>
          </a:p>
          <a:p>
            <a:endParaRPr lang="es-ES" dirty="0"/>
          </a:p>
        </p:txBody>
      </p:sp>
      <p:sp>
        <p:nvSpPr>
          <p:cNvPr id="4" name="3 Marcador de número de diapositiva"/>
          <p:cNvSpPr>
            <a:spLocks noGrp="1"/>
          </p:cNvSpPr>
          <p:nvPr>
            <p:ph type="sldNum" sz="quarter" idx="10"/>
          </p:nvPr>
        </p:nvSpPr>
        <p:spPr/>
        <p:txBody>
          <a:bodyPr/>
          <a:lstStyle/>
          <a:p>
            <a:fld id="{5ABEEE9A-A742-467B-B9D5-5F0B6C8D231A}" type="slidenum">
              <a:rPr lang="es-ES" smtClean="0"/>
              <a:pPr/>
              <a:t>7</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75D5BB5B-523B-43CC-ADE0-72A7DAFE5A12}" type="datetimeFigureOut">
              <a:rPr lang="es-ES" smtClean="0"/>
              <a:pPr/>
              <a:t>16/04/2010</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83135CAA-ACDD-444E-B304-F928E63C3F4F}"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75D5BB5B-523B-43CC-ADE0-72A7DAFE5A12}" type="datetimeFigureOut">
              <a:rPr lang="es-ES" smtClean="0"/>
              <a:pPr/>
              <a:t>16/04/2010</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83135CAA-ACDD-444E-B304-F928E63C3F4F}"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75D5BB5B-523B-43CC-ADE0-72A7DAFE5A12}" type="datetimeFigureOut">
              <a:rPr lang="es-ES" smtClean="0"/>
              <a:pPr/>
              <a:t>16/04/2010</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83135CAA-ACDD-444E-B304-F928E63C3F4F}"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75D5BB5B-523B-43CC-ADE0-72A7DAFE5A12}" type="datetimeFigureOut">
              <a:rPr lang="es-ES" smtClean="0"/>
              <a:pPr/>
              <a:t>16/04/2010</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83135CAA-ACDD-444E-B304-F928E63C3F4F}"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75D5BB5B-523B-43CC-ADE0-72A7DAFE5A12}" type="datetimeFigureOut">
              <a:rPr lang="es-ES" smtClean="0"/>
              <a:pPr/>
              <a:t>16/04/2010</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83135CAA-ACDD-444E-B304-F928E63C3F4F}"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75D5BB5B-523B-43CC-ADE0-72A7DAFE5A12}" type="datetimeFigureOut">
              <a:rPr lang="es-ES" smtClean="0"/>
              <a:pPr/>
              <a:t>16/04/2010</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83135CAA-ACDD-444E-B304-F928E63C3F4F}"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75D5BB5B-523B-43CC-ADE0-72A7DAFE5A12}" type="datetimeFigureOut">
              <a:rPr lang="es-ES" smtClean="0"/>
              <a:pPr/>
              <a:t>16/04/2010</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83135CAA-ACDD-444E-B304-F928E63C3F4F}"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75D5BB5B-523B-43CC-ADE0-72A7DAFE5A12}" type="datetimeFigureOut">
              <a:rPr lang="es-ES" smtClean="0"/>
              <a:pPr/>
              <a:t>16/04/2010</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83135CAA-ACDD-444E-B304-F928E63C3F4F}"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75D5BB5B-523B-43CC-ADE0-72A7DAFE5A12}" type="datetimeFigureOut">
              <a:rPr lang="es-ES" smtClean="0"/>
              <a:pPr/>
              <a:t>16/04/2010</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83135CAA-ACDD-444E-B304-F928E63C3F4F}"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75D5BB5B-523B-43CC-ADE0-72A7DAFE5A12}" type="datetimeFigureOut">
              <a:rPr lang="es-ES" smtClean="0"/>
              <a:pPr/>
              <a:t>16/04/2010</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83135CAA-ACDD-444E-B304-F928E63C3F4F}"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75D5BB5B-523B-43CC-ADE0-72A7DAFE5A12}" type="datetimeFigureOut">
              <a:rPr lang="es-ES" smtClean="0"/>
              <a:pPr/>
              <a:t>16/04/2010</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83135CAA-ACDD-444E-B304-F928E63C3F4F}"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chemeClr val="bg1">
                <a:lumMod val="65000"/>
                <a:lumOff val="35000"/>
              </a:schemeClr>
            </a:gs>
            <a:gs pos="100000">
              <a:schemeClr val="bg1">
                <a:shade val="30000"/>
                <a:satMod val="200000"/>
              </a:schemeClr>
            </a:gs>
          </a:gsLst>
          <a:lin ang="5400000" scaled="0"/>
          <a:tileRect/>
        </a:grad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75D5BB5B-523B-43CC-ADE0-72A7DAFE5A12}" type="datetimeFigureOut">
              <a:rPr lang="es-ES" smtClean="0"/>
              <a:pPr/>
              <a:t>16/04/2010</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83135CAA-ACDD-444E-B304-F928E63C3F4F}"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100000">
              <a:schemeClr val="bg1">
                <a:lumMod val="85000"/>
                <a:lumOff val="15000"/>
              </a:schemeClr>
            </a:gs>
          </a:gsLst>
          <a:lin ang="5400000" scaled="0"/>
          <a:tileRect/>
        </a:grad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3043254" y="2252642"/>
            <a:ext cx="2986054" cy="785818"/>
          </a:xfrm>
        </p:spPr>
        <p:txBody>
          <a:bodyPr/>
          <a:lstStyle/>
          <a:p>
            <a:r>
              <a:rPr lang="es-PE" b="1" dirty="0" err="1" smtClean="0"/>
              <a:t>TeamCity</a:t>
            </a:r>
            <a:endParaRPr lang="es-ES" b="1" dirty="0"/>
          </a:p>
        </p:txBody>
      </p:sp>
      <p:sp>
        <p:nvSpPr>
          <p:cNvPr id="3" name="2 Subtítulo"/>
          <p:cNvSpPr>
            <a:spLocks noGrp="1"/>
          </p:cNvSpPr>
          <p:nvPr>
            <p:ph type="subTitle" idx="1"/>
          </p:nvPr>
        </p:nvSpPr>
        <p:spPr>
          <a:xfrm>
            <a:off x="1428728" y="3071810"/>
            <a:ext cx="6400800" cy="1109658"/>
          </a:xfrm>
        </p:spPr>
        <p:txBody>
          <a:bodyPr/>
          <a:lstStyle/>
          <a:p>
            <a:r>
              <a:rPr lang="en-US" dirty="0" smtClean="0"/>
              <a:t>Distributed Build Management and Continuous Integration Server</a:t>
            </a:r>
            <a:endParaRPr lang="es-ES" dirty="0"/>
          </a:p>
        </p:txBody>
      </p:sp>
      <p:sp>
        <p:nvSpPr>
          <p:cNvPr id="4" name="2 Subtítulo"/>
          <p:cNvSpPr txBox="1">
            <a:spLocks/>
          </p:cNvSpPr>
          <p:nvPr/>
        </p:nvSpPr>
        <p:spPr bwMode="auto">
          <a:xfrm>
            <a:off x="0" y="5429264"/>
            <a:ext cx="3857625" cy="436563"/>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3200" b="0" i="0" u="none" strike="noStrike" kern="1200" cap="none" spc="0" normalizeH="0" baseline="0" noProof="0" dirty="0" err="1" smtClean="0">
                <a:ln>
                  <a:noFill/>
                </a:ln>
                <a:solidFill>
                  <a:srgbClr val="FFC000"/>
                </a:solidFill>
                <a:effectLst/>
                <a:uLnTx/>
                <a:uFillTx/>
                <a:latin typeface="+mn-lt"/>
                <a:ea typeface="+mn-ea"/>
                <a:cs typeface="+mn-cs"/>
              </a:rPr>
              <a:t>Angel</a:t>
            </a:r>
            <a:r>
              <a:rPr kumimoji="0" lang="es-PE" sz="3200" b="0" i="0" u="none" strike="noStrike" kern="1200" cap="none" spc="0" normalizeH="0" baseline="0" noProof="0" dirty="0" smtClean="0">
                <a:ln>
                  <a:noFill/>
                </a:ln>
                <a:solidFill>
                  <a:srgbClr val="FFC000"/>
                </a:solidFill>
                <a:effectLst/>
                <a:uLnTx/>
                <a:uFillTx/>
                <a:latin typeface="+mn-lt"/>
                <a:ea typeface="+mn-ea"/>
                <a:cs typeface="+mn-cs"/>
              </a:rPr>
              <a:t> Núñez Salazar</a:t>
            </a:r>
            <a:endParaRPr kumimoji="0" lang="es-ES" sz="3200" b="0" i="0" u="none" strike="noStrike" kern="1200" cap="none" spc="0" normalizeH="0" baseline="0" noProof="0" dirty="0">
              <a:ln>
                <a:noFill/>
              </a:ln>
              <a:solidFill>
                <a:srgbClr val="FFC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b="1" dirty="0" err="1" smtClean="0"/>
              <a:t>Why</a:t>
            </a:r>
            <a:r>
              <a:rPr lang="es-PE" b="1" dirty="0" smtClean="0"/>
              <a:t> </a:t>
            </a:r>
            <a:r>
              <a:rPr lang="es-PE" b="1" dirty="0" err="1" smtClean="0"/>
              <a:t>TeamCity</a:t>
            </a:r>
            <a:r>
              <a:rPr lang="es-PE" b="1" dirty="0" smtClean="0"/>
              <a:t> ?</a:t>
            </a:r>
            <a:endParaRPr lang="es-ES" b="1" dirty="0"/>
          </a:p>
        </p:txBody>
      </p:sp>
      <p:sp>
        <p:nvSpPr>
          <p:cNvPr id="3" name="2 Marcador de contenido"/>
          <p:cNvSpPr>
            <a:spLocks noGrp="1"/>
          </p:cNvSpPr>
          <p:nvPr>
            <p:ph idx="1"/>
          </p:nvPr>
        </p:nvSpPr>
        <p:spPr>
          <a:xfrm>
            <a:off x="457200" y="1428736"/>
            <a:ext cx="8229600" cy="4543443"/>
          </a:xfrm>
        </p:spPr>
        <p:txBody>
          <a:bodyPr/>
          <a:lstStyle/>
          <a:p>
            <a:pPr>
              <a:buNone/>
            </a:pPr>
            <a:r>
              <a:rPr lang="es-PE" b="1" dirty="0" smtClean="0">
                <a:solidFill>
                  <a:srgbClr val="FFC000"/>
                </a:solidFill>
                <a:latin typeface="+mj-lt"/>
                <a:ea typeface="+mj-ea"/>
                <a:cs typeface="+mj-cs"/>
              </a:rPr>
              <a:t>Notificaciones Rápidas y Claras</a:t>
            </a:r>
          </a:p>
          <a:p>
            <a:pPr>
              <a:buNone/>
            </a:pPr>
            <a:endParaRPr lang="es-PE" b="1" dirty="0" smtClean="0">
              <a:solidFill>
                <a:srgbClr val="FFC000"/>
              </a:solidFill>
              <a:latin typeface="+mj-lt"/>
              <a:ea typeface="+mj-ea"/>
              <a:cs typeface="+mj-cs"/>
            </a:endParaRPr>
          </a:p>
          <a:p>
            <a:pPr>
              <a:buNone/>
            </a:pPr>
            <a:endParaRPr lang="es-PE" b="1" dirty="0" smtClean="0">
              <a:solidFill>
                <a:srgbClr val="FFC000"/>
              </a:solidFill>
              <a:latin typeface="+mj-lt"/>
              <a:ea typeface="+mj-ea"/>
              <a:cs typeface="+mj-cs"/>
            </a:endParaRPr>
          </a:p>
        </p:txBody>
      </p:sp>
      <p:pic>
        <p:nvPicPr>
          <p:cNvPr id="1026" name="Picture 2"/>
          <p:cNvPicPr>
            <a:picLocks noChangeAspect="1" noChangeArrowheads="1"/>
          </p:cNvPicPr>
          <p:nvPr/>
        </p:nvPicPr>
        <p:blipFill>
          <a:blip r:embed="rId2" cstate="print"/>
          <a:srcRect/>
          <a:stretch>
            <a:fillRect/>
          </a:stretch>
        </p:blipFill>
        <p:spPr bwMode="auto">
          <a:xfrm>
            <a:off x="1285852" y="2214554"/>
            <a:ext cx="6767513" cy="42592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b="1" dirty="0" err="1" smtClean="0"/>
              <a:t>Why</a:t>
            </a:r>
            <a:r>
              <a:rPr lang="es-PE" b="1" dirty="0" smtClean="0"/>
              <a:t> </a:t>
            </a:r>
            <a:r>
              <a:rPr lang="es-PE" b="1" dirty="0" err="1" smtClean="0"/>
              <a:t>TeamCity</a:t>
            </a:r>
            <a:r>
              <a:rPr lang="es-PE" b="1" dirty="0" smtClean="0"/>
              <a:t> ?</a:t>
            </a:r>
            <a:endParaRPr lang="es-ES" b="1" dirty="0"/>
          </a:p>
        </p:txBody>
      </p:sp>
      <p:sp>
        <p:nvSpPr>
          <p:cNvPr id="3" name="2 Marcador de contenido"/>
          <p:cNvSpPr>
            <a:spLocks noGrp="1"/>
          </p:cNvSpPr>
          <p:nvPr>
            <p:ph idx="1"/>
          </p:nvPr>
        </p:nvSpPr>
        <p:spPr>
          <a:xfrm>
            <a:off x="457200" y="1457325"/>
            <a:ext cx="8229600" cy="4543443"/>
          </a:xfrm>
        </p:spPr>
        <p:txBody>
          <a:bodyPr/>
          <a:lstStyle/>
          <a:p>
            <a:pPr>
              <a:buNone/>
            </a:pPr>
            <a:r>
              <a:rPr lang="es-PE" b="1" dirty="0" smtClean="0">
                <a:solidFill>
                  <a:srgbClr val="FFC000"/>
                </a:solidFill>
                <a:latin typeface="+mj-lt"/>
                <a:ea typeface="+mj-ea"/>
                <a:cs typeface="+mj-cs"/>
              </a:rPr>
              <a:t>Pre – </a:t>
            </a:r>
            <a:r>
              <a:rPr lang="es-PE" b="1" dirty="0" err="1" smtClean="0">
                <a:solidFill>
                  <a:srgbClr val="FFC000"/>
                </a:solidFill>
                <a:latin typeface="+mj-lt"/>
                <a:ea typeface="+mj-ea"/>
                <a:cs typeface="+mj-cs"/>
              </a:rPr>
              <a:t>Tested</a:t>
            </a:r>
            <a:r>
              <a:rPr lang="es-PE" b="1" dirty="0" smtClean="0">
                <a:solidFill>
                  <a:srgbClr val="FFC000"/>
                </a:solidFill>
                <a:latin typeface="+mj-lt"/>
                <a:ea typeface="+mj-ea"/>
                <a:cs typeface="+mj-cs"/>
              </a:rPr>
              <a:t> </a:t>
            </a:r>
            <a:r>
              <a:rPr lang="es-PE" b="1" dirty="0" err="1" smtClean="0">
                <a:solidFill>
                  <a:srgbClr val="FFC000"/>
                </a:solidFill>
                <a:latin typeface="+mj-lt"/>
                <a:ea typeface="+mj-ea"/>
                <a:cs typeface="+mj-cs"/>
              </a:rPr>
              <a:t>Commit</a:t>
            </a:r>
            <a:endParaRPr lang="es-PE" b="1" dirty="0" smtClean="0">
              <a:solidFill>
                <a:srgbClr val="FFC000"/>
              </a:solidFill>
              <a:latin typeface="+mj-lt"/>
              <a:ea typeface="+mj-ea"/>
              <a:cs typeface="+mj-cs"/>
            </a:endParaRPr>
          </a:p>
          <a:p>
            <a:pPr>
              <a:buNone/>
            </a:pPr>
            <a:endParaRPr lang="es-PE" b="1" dirty="0" smtClean="0">
              <a:solidFill>
                <a:srgbClr val="FFC000"/>
              </a:solidFill>
              <a:latin typeface="+mj-lt"/>
              <a:ea typeface="+mj-ea"/>
              <a:cs typeface="+mj-cs"/>
            </a:endParaRPr>
          </a:p>
          <a:p>
            <a:pPr>
              <a:buNone/>
            </a:pPr>
            <a:endParaRPr lang="es-PE" b="1" dirty="0" smtClean="0">
              <a:solidFill>
                <a:srgbClr val="FFC000"/>
              </a:solidFill>
              <a:latin typeface="+mj-lt"/>
              <a:ea typeface="+mj-ea"/>
              <a:cs typeface="+mj-cs"/>
            </a:endParaRPr>
          </a:p>
        </p:txBody>
      </p:sp>
      <p:pic>
        <p:nvPicPr>
          <p:cNvPr id="5122" name="Picture 2"/>
          <p:cNvPicPr>
            <a:picLocks noChangeAspect="1" noChangeArrowheads="1"/>
          </p:cNvPicPr>
          <p:nvPr/>
        </p:nvPicPr>
        <p:blipFill>
          <a:blip r:embed="rId2" cstate="print"/>
          <a:srcRect l="11032" t="14838" r="12008" b="14798"/>
          <a:stretch>
            <a:fillRect/>
          </a:stretch>
        </p:blipFill>
        <p:spPr bwMode="auto">
          <a:xfrm>
            <a:off x="642910" y="2143116"/>
            <a:ext cx="8001056" cy="4572032"/>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SSS\TeamCity\happy.jpg"/>
          <p:cNvPicPr>
            <a:picLocks noChangeAspect="1" noChangeArrowheads="1"/>
          </p:cNvPicPr>
          <p:nvPr/>
        </p:nvPicPr>
        <p:blipFill>
          <a:blip r:embed="rId2" cstate="print">
            <a:lum contrast="10000"/>
          </a:blip>
          <a:srcRect/>
          <a:stretch>
            <a:fillRect/>
          </a:stretch>
        </p:blipFill>
        <p:spPr bwMode="auto">
          <a:xfrm>
            <a:off x="1857356" y="2786058"/>
            <a:ext cx="5286412" cy="3531323"/>
          </a:xfrm>
          <a:prstGeom prst="rect">
            <a:avLst/>
          </a:prstGeom>
          <a:ln>
            <a:noFill/>
          </a:ln>
          <a:effectLst>
            <a:softEdge rad="112500"/>
          </a:effectLst>
        </p:spPr>
      </p:pic>
      <p:sp>
        <p:nvSpPr>
          <p:cNvPr id="2" name="1 Título"/>
          <p:cNvSpPr>
            <a:spLocks noGrp="1"/>
          </p:cNvSpPr>
          <p:nvPr>
            <p:ph type="title"/>
          </p:nvPr>
        </p:nvSpPr>
        <p:spPr/>
        <p:txBody>
          <a:bodyPr/>
          <a:lstStyle/>
          <a:p>
            <a:r>
              <a:rPr lang="es-PE" b="1" dirty="0" smtClean="0"/>
              <a:t>Conclusión</a:t>
            </a:r>
            <a:endParaRPr lang="es-ES" b="1" dirty="0"/>
          </a:p>
        </p:txBody>
      </p:sp>
      <p:sp>
        <p:nvSpPr>
          <p:cNvPr id="5" name="4 CuadroTexto"/>
          <p:cNvSpPr txBox="1"/>
          <p:nvPr/>
        </p:nvSpPr>
        <p:spPr>
          <a:xfrm>
            <a:off x="571472" y="1214422"/>
            <a:ext cx="7929618" cy="1477328"/>
          </a:xfrm>
          <a:prstGeom prst="rect">
            <a:avLst/>
          </a:prstGeom>
          <a:noFill/>
        </p:spPr>
        <p:txBody>
          <a:bodyPr wrap="square" rtlCol="0">
            <a:spAutoFit/>
          </a:bodyPr>
          <a:lstStyle/>
          <a:p>
            <a:pPr algn="just"/>
            <a:r>
              <a:rPr lang="es-PE" sz="3000" b="1" dirty="0" err="1" smtClean="0">
                <a:solidFill>
                  <a:srgbClr val="FFC000"/>
                </a:solidFill>
                <a:latin typeface="+mj-lt"/>
                <a:ea typeface="+mj-ea"/>
                <a:cs typeface="+mj-cs"/>
              </a:rPr>
              <a:t>TeamCity</a:t>
            </a:r>
            <a:r>
              <a:rPr lang="es-PE" sz="3000" b="1" dirty="0" smtClean="0">
                <a:solidFill>
                  <a:srgbClr val="FFC000"/>
                </a:solidFill>
                <a:latin typeface="+mj-lt"/>
                <a:ea typeface="+mj-ea"/>
                <a:cs typeface="+mj-cs"/>
              </a:rPr>
              <a:t> nos permite aprovechar de todos los beneficios de la “Integración Continua” sin convertir a la tecnología en un impedimento</a:t>
            </a:r>
            <a:endParaRPr lang="es-ES" sz="3000" b="1" dirty="0" smtClean="0">
              <a:solidFill>
                <a:srgbClr val="FFC000"/>
              </a:solidFill>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457200" y="274638"/>
            <a:ext cx="8229600" cy="1143000"/>
          </a:xfrm>
        </p:spPr>
        <p:txBody>
          <a:bodyPr/>
          <a:lstStyle/>
          <a:p>
            <a:r>
              <a:rPr lang="es-ES" b="1" dirty="0" smtClean="0"/>
              <a:t>Motivación</a:t>
            </a:r>
            <a:endParaRPr lang="es-ES" b="1" dirty="0"/>
          </a:p>
        </p:txBody>
      </p:sp>
      <p:pic>
        <p:nvPicPr>
          <p:cNvPr id="1027" name="Picture 3" descr="D:\SSS\TeamCity\liontamer.png"/>
          <p:cNvPicPr>
            <a:picLocks noChangeAspect="1" noChangeArrowheads="1"/>
          </p:cNvPicPr>
          <p:nvPr/>
        </p:nvPicPr>
        <p:blipFill>
          <a:blip r:embed="rId2" cstate="print"/>
          <a:srcRect l="13122" t="8775" r="13767" b="24993"/>
          <a:stretch>
            <a:fillRect/>
          </a:stretch>
        </p:blipFill>
        <p:spPr bwMode="auto">
          <a:xfrm>
            <a:off x="1785918" y="1285860"/>
            <a:ext cx="5572164" cy="3786214"/>
          </a:xfrm>
          <a:prstGeom prst="rect">
            <a:avLst/>
          </a:prstGeom>
          <a:ln>
            <a:noFill/>
          </a:ln>
          <a:effectLst>
            <a:softEdge rad="112500"/>
          </a:effectLst>
        </p:spPr>
      </p:pic>
      <p:sp>
        <p:nvSpPr>
          <p:cNvPr id="7" name="6 Rectángulo"/>
          <p:cNvSpPr/>
          <p:nvPr/>
        </p:nvSpPr>
        <p:spPr>
          <a:xfrm>
            <a:off x="1928794" y="4974093"/>
            <a:ext cx="5357850" cy="1169551"/>
          </a:xfrm>
          <a:prstGeom prst="rect">
            <a:avLst/>
          </a:prstGeom>
        </p:spPr>
        <p:txBody>
          <a:bodyPr wrap="square">
            <a:spAutoFit/>
          </a:bodyPr>
          <a:lstStyle/>
          <a:p>
            <a:pPr algn="ctr"/>
            <a:r>
              <a:rPr lang="en-US" sz="4500" dirty="0" smtClean="0"/>
              <a:t>BUILDING SOFTWARE </a:t>
            </a:r>
          </a:p>
          <a:p>
            <a:pPr algn="ctr"/>
            <a:r>
              <a:rPr lang="en-US" sz="2500" dirty="0" smtClean="0"/>
              <a:t>Can be a risky business</a:t>
            </a:r>
            <a:endParaRPr lang="es-ES" sz="25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b="1" dirty="0" smtClean="0"/>
              <a:t>Continuous Integration</a:t>
            </a:r>
            <a:endParaRPr lang="en-US" b="1" dirty="0"/>
          </a:p>
        </p:txBody>
      </p:sp>
      <p:pic>
        <p:nvPicPr>
          <p:cNvPr id="1028" name="Picture 4" descr="D:\SSS\TeamCity\continous.JPG"/>
          <p:cNvPicPr>
            <a:picLocks noChangeAspect="1" noChangeArrowheads="1"/>
          </p:cNvPicPr>
          <p:nvPr/>
        </p:nvPicPr>
        <p:blipFill>
          <a:blip r:embed="rId3" cstate="print"/>
          <a:srcRect/>
          <a:stretch>
            <a:fillRect/>
          </a:stretch>
        </p:blipFill>
        <p:spPr bwMode="auto">
          <a:xfrm>
            <a:off x="2428860" y="1285860"/>
            <a:ext cx="4381500" cy="49530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a:spLocks noGrp="1"/>
          </p:cNvSpPr>
          <p:nvPr>
            <p:ph type="title"/>
          </p:nvPr>
        </p:nvSpPr>
        <p:spPr>
          <a:xfrm>
            <a:off x="457200" y="274638"/>
            <a:ext cx="8229600" cy="1143000"/>
          </a:xfrm>
        </p:spPr>
        <p:txBody>
          <a:bodyPr/>
          <a:lstStyle/>
          <a:p>
            <a:r>
              <a:rPr lang="es-PE" b="1" dirty="0" smtClean="0"/>
              <a:t>Integración Continua Reduce Riesgos</a:t>
            </a:r>
            <a:endParaRPr lang="es-PE" b="1" dirty="0"/>
          </a:p>
        </p:txBody>
      </p:sp>
      <p:sp>
        <p:nvSpPr>
          <p:cNvPr id="8" name="2 Marcador de contenido"/>
          <p:cNvSpPr>
            <a:spLocks noGrp="1"/>
          </p:cNvSpPr>
          <p:nvPr>
            <p:ph idx="1"/>
          </p:nvPr>
        </p:nvSpPr>
        <p:spPr>
          <a:xfrm>
            <a:off x="428596" y="1643050"/>
            <a:ext cx="8501122" cy="4857784"/>
          </a:xfrm>
        </p:spPr>
        <p:txBody>
          <a:bodyPr/>
          <a:lstStyle/>
          <a:p>
            <a:r>
              <a:rPr lang="es-PE" sz="2800" dirty="0" smtClean="0"/>
              <a:t>Encontrar errores muy tarde.</a:t>
            </a:r>
          </a:p>
          <a:p>
            <a:pPr lvl="0">
              <a:buNone/>
            </a:pPr>
            <a:r>
              <a:rPr lang="es-PE" sz="2800" dirty="0" smtClean="0"/>
              <a:t>	</a:t>
            </a:r>
            <a:r>
              <a:rPr lang="es-PE" sz="2800" dirty="0" smtClean="0">
                <a:solidFill>
                  <a:srgbClr val="FFC000"/>
                </a:solidFill>
              </a:rPr>
              <a:t>Ejecución constante de pruebas automatizadas.</a:t>
            </a:r>
          </a:p>
          <a:p>
            <a:pPr lvl="0"/>
            <a:r>
              <a:rPr lang="es-PE" sz="2800" dirty="0" smtClean="0"/>
              <a:t>Baja cohesión del equipo.</a:t>
            </a:r>
            <a:br>
              <a:rPr lang="es-PE" sz="2800" dirty="0" smtClean="0"/>
            </a:br>
            <a:r>
              <a:rPr lang="es-PE" sz="2800" dirty="0" smtClean="0">
                <a:solidFill>
                  <a:srgbClr val="FFC000"/>
                </a:solidFill>
              </a:rPr>
              <a:t>Integra el trabajo del equipo de manera constante.</a:t>
            </a:r>
          </a:p>
          <a:p>
            <a:r>
              <a:rPr lang="es-PE" sz="2800" dirty="0" smtClean="0"/>
              <a:t>Demora en comenzar alguien nuevo.</a:t>
            </a:r>
            <a:br>
              <a:rPr lang="es-PE" sz="2800" dirty="0" smtClean="0"/>
            </a:br>
            <a:r>
              <a:rPr lang="es-PE" sz="2800" dirty="0" smtClean="0">
                <a:solidFill>
                  <a:srgbClr val="FFC000"/>
                </a:solidFill>
              </a:rPr>
              <a:t>A solo un </a:t>
            </a:r>
            <a:r>
              <a:rPr lang="es-PE" sz="2800" dirty="0" err="1" smtClean="0">
                <a:solidFill>
                  <a:srgbClr val="FFC000"/>
                </a:solidFill>
              </a:rPr>
              <a:t>click</a:t>
            </a:r>
            <a:r>
              <a:rPr lang="es-PE" sz="2800" dirty="0" smtClean="0">
                <a:solidFill>
                  <a:srgbClr val="FFC000"/>
                </a:solidFill>
              </a:rPr>
              <a:t>.</a:t>
            </a:r>
          </a:p>
          <a:p>
            <a:pPr lvl="0"/>
            <a:r>
              <a:rPr lang="es-PE" sz="2800" dirty="0" smtClean="0"/>
              <a:t>Falta de visibilidad. </a:t>
            </a:r>
            <a:br>
              <a:rPr lang="es-PE" sz="2800" dirty="0" smtClean="0"/>
            </a:br>
            <a:r>
              <a:rPr lang="es-PE" sz="2800" dirty="0" smtClean="0">
                <a:solidFill>
                  <a:srgbClr val="FFC000"/>
                </a:solidFill>
              </a:rPr>
              <a:t>Reportes y Métricas.</a:t>
            </a:r>
          </a:p>
          <a:p>
            <a:pPr lvl="0"/>
            <a:r>
              <a:rPr lang="es-PE" sz="2800" dirty="0" smtClean="0"/>
              <a:t>No tener software “</a:t>
            </a:r>
            <a:r>
              <a:rPr lang="es-PE" sz="2800" dirty="0" err="1" smtClean="0"/>
              <a:t>deployable</a:t>
            </a:r>
            <a:r>
              <a:rPr lang="es-PE" sz="2800" dirty="0" smtClean="0"/>
              <a:t>”.</a:t>
            </a:r>
            <a:br>
              <a:rPr lang="es-PE" sz="2800" dirty="0" smtClean="0"/>
            </a:br>
            <a:r>
              <a:rPr lang="es-PE" sz="2800" dirty="0" smtClean="0">
                <a:solidFill>
                  <a:srgbClr val="FFC000"/>
                </a:solidFill>
              </a:rPr>
              <a:t>Compila y despliega el código en cualquier plataforma.</a:t>
            </a:r>
            <a:endParaRPr lang="es-ES" sz="2800" dirty="0" smtClean="0">
              <a:solidFill>
                <a:srgbClr val="FFC000"/>
              </a:solidFill>
            </a:endParaRPr>
          </a:p>
          <a:p>
            <a:endParaRPr lang="es-E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box(in)">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box(in)">
                                      <p:cBhvr>
                                        <p:cTn id="15" dur="5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box(in)">
                                      <p:cBhvr>
                                        <p:cTn id="20" dur="500"/>
                                        <p:tgtEl>
                                          <p:spTgt spid="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box(in)">
                                      <p:cBhvr>
                                        <p:cTn id="25" dur="500"/>
                                        <p:tgtEl>
                                          <p:spTgt spid="8">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8">
                                            <p:txEl>
                                              <p:pRg st="5" end="5"/>
                                            </p:txEl>
                                          </p:spTgt>
                                        </p:tgtEl>
                                        <p:attrNameLst>
                                          <p:attrName>style.visibility</p:attrName>
                                        </p:attrNameLst>
                                      </p:cBhvr>
                                      <p:to>
                                        <p:strVal val="visible"/>
                                      </p:to>
                                    </p:set>
                                    <p:animEffect transition="in" filter="box(in)">
                                      <p:cBhvr>
                                        <p:cTn id="30"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71538" y="1571612"/>
            <a:ext cx="6981825" cy="4591050"/>
          </a:xfrm>
          <a:prstGeom prst="rect">
            <a:avLst/>
          </a:prstGeom>
          <a:noFill/>
          <a:ln w="9525">
            <a:noFill/>
            <a:miter lim="800000"/>
            <a:headEnd/>
            <a:tailEnd/>
          </a:ln>
        </p:spPr>
      </p:pic>
      <p:sp>
        <p:nvSpPr>
          <p:cNvPr id="5" name="1 Título"/>
          <p:cNvSpPr>
            <a:spLocks noGrp="1"/>
          </p:cNvSpPr>
          <p:nvPr>
            <p:ph type="title"/>
          </p:nvPr>
        </p:nvSpPr>
        <p:spPr>
          <a:xfrm>
            <a:off x="457200" y="274638"/>
            <a:ext cx="8229600" cy="1143000"/>
          </a:xfrm>
        </p:spPr>
        <p:txBody>
          <a:bodyPr/>
          <a:lstStyle/>
          <a:p>
            <a:r>
              <a:rPr lang="en-US" b="1" dirty="0" smtClean="0"/>
              <a:t>Continuous Integration</a:t>
            </a:r>
            <a:endParaRPr lang="en-US"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b="1" dirty="0" smtClean="0"/>
              <a:t>Tres Pilares de Integración Continua</a:t>
            </a:r>
            <a:endParaRPr lang="es-ES" b="1" dirty="0"/>
          </a:p>
        </p:txBody>
      </p:sp>
      <p:graphicFrame>
        <p:nvGraphicFramePr>
          <p:cNvPr id="6" name="5 Diagrama"/>
          <p:cNvGraphicFramePr/>
          <p:nvPr/>
        </p:nvGraphicFramePr>
        <p:xfrm>
          <a:off x="1571604" y="207167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b="1" dirty="0" err="1" smtClean="0"/>
              <a:t>TeamCity</a:t>
            </a:r>
            <a:endParaRPr lang="es-ES" b="1" dirty="0"/>
          </a:p>
        </p:txBody>
      </p:sp>
      <p:pic>
        <p:nvPicPr>
          <p:cNvPr id="2050" name="Picture 2"/>
          <p:cNvPicPr>
            <a:picLocks noChangeAspect="1" noChangeArrowheads="1"/>
          </p:cNvPicPr>
          <p:nvPr/>
        </p:nvPicPr>
        <p:blipFill>
          <a:blip r:embed="rId3" cstate="print"/>
          <a:srcRect l="22852" t="25312" r="23828" b="15624"/>
          <a:stretch>
            <a:fillRect/>
          </a:stretch>
        </p:blipFill>
        <p:spPr bwMode="auto">
          <a:xfrm>
            <a:off x="1571604" y="1643050"/>
            <a:ext cx="6500858" cy="4500594"/>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t>Why</a:t>
            </a:r>
            <a:r>
              <a:rPr lang="es-PE" dirty="0" smtClean="0"/>
              <a:t> </a:t>
            </a:r>
            <a:r>
              <a:rPr lang="es-PE" dirty="0" err="1" smtClean="0"/>
              <a:t>TeamCity</a:t>
            </a:r>
            <a:r>
              <a:rPr lang="es-PE" dirty="0" smtClean="0"/>
              <a:t> ?</a:t>
            </a:r>
            <a:endParaRPr lang="es-ES" dirty="0"/>
          </a:p>
        </p:txBody>
      </p:sp>
      <p:sp>
        <p:nvSpPr>
          <p:cNvPr id="3" name="2 Marcador de contenido"/>
          <p:cNvSpPr>
            <a:spLocks noGrp="1"/>
          </p:cNvSpPr>
          <p:nvPr>
            <p:ph idx="1"/>
          </p:nvPr>
        </p:nvSpPr>
        <p:spPr>
          <a:xfrm>
            <a:off x="457200" y="1600200"/>
            <a:ext cx="8229600" cy="4543443"/>
          </a:xfrm>
        </p:spPr>
        <p:txBody>
          <a:bodyPr/>
          <a:lstStyle/>
          <a:p>
            <a:pPr>
              <a:buNone/>
            </a:pPr>
            <a:r>
              <a:rPr lang="es-PE" b="1" dirty="0" smtClean="0">
                <a:solidFill>
                  <a:srgbClr val="FFC000"/>
                </a:solidFill>
                <a:latin typeface="+mj-lt"/>
                <a:ea typeface="+mj-ea"/>
                <a:cs typeface="+mj-cs"/>
              </a:rPr>
              <a:t>Rápida Configuración</a:t>
            </a:r>
          </a:p>
          <a:p>
            <a:pPr>
              <a:buNone/>
            </a:pPr>
            <a:endParaRPr lang="es-PE" b="1" dirty="0" smtClean="0">
              <a:solidFill>
                <a:srgbClr val="FFC000"/>
              </a:solidFill>
              <a:latin typeface="+mj-lt"/>
              <a:ea typeface="+mj-ea"/>
              <a:cs typeface="+mj-cs"/>
            </a:endParaRPr>
          </a:p>
          <a:p>
            <a:pPr algn="ctr">
              <a:buNone/>
            </a:pPr>
            <a:r>
              <a:rPr lang="en-US" sz="2800" dirty="0" smtClean="0"/>
              <a:t>“From now on anyone who considers themselves to be a serious professional must refuse to write another line of XML. When asked, say NO”</a:t>
            </a:r>
          </a:p>
          <a:p>
            <a:pPr algn="ctr">
              <a:buNone/>
            </a:pPr>
            <a:r>
              <a:rPr lang="en-US" sz="2000" b="1" dirty="0" smtClean="0">
                <a:solidFill>
                  <a:srgbClr val="FFC000"/>
                </a:solidFill>
                <a:latin typeface="+mj-lt"/>
                <a:ea typeface="+mj-ea"/>
                <a:cs typeface="+mj-cs"/>
              </a:rPr>
              <a:t>						</a:t>
            </a:r>
          </a:p>
          <a:p>
            <a:pPr algn="ctr">
              <a:buNone/>
            </a:pPr>
            <a:r>
              <a:rPr lang="en-US" sz="2000" b="1" dirty="0" smtClean="0">
                <a:solidFill>
                  <a:srgbClr val="FFC000"/>
                </a:solidFill>
                <a:latin typeface="+mj-lt"/>
                <a:ea typeface="+mj-ea"/>
                <a:cs typeface="+mj-cs"/>
              </a:rPr>
              <a:t>						Robert C. Martin (Uncle Bob)</a:t>
            </a:r>
            <a:endParaRPr lang="es-PE" sz="2000" b="1" dirty="0" smtClean="0">
              <a:solidFill>
                <a:srgbClr val="FFC000"/>
              </a:solidFill>
              <a:latin typeface="+mj-lt"/>
              <a:ea typeface="+mj-ea"/>
              <a:cs typeface="+mj-cs"/>
            </a:endParaRPr>
          </a:p>
          <a:p>
            <a:pPr>
              <a:buNone/>
            </a:pPr>
            <a:endParaRPr lang="es-PE" b="1" dirty="0" smtClean="0">
              <a:solidFill>
                <a:srgbClr val="FFC000"/>
              </a:solidFill>
              <a:latin typeface="+mj-lt"/>
              <a:ea typeface="+mj-ea"/>
              <a:cs typeface="+mj-cs"/>
            </a:endParaRPr>
          </a:p>
          <a:p>
            <a:pPr>
              <a:buNone/>
            </a:pPr>
            <a:endParaRPr lang="es-PE" b="1" dirty="0" smtClean="0">
              <a:solidFill>
                <a:srgbClr val="FFC000"/>
              </a:solidFill>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0" y="-24"/>
            <a:ext cx="9144000" cy="8326745"/>
          </a:xfrm>
          <a:prstGeom prst="rect">
            <a:avLst/>
          </a:prstGeom>
          <a:noFill/>
          <a:ln w="9525">
            <a:noFill/>
            <a:miter lim="800000"/>
            <a:headEnd/>
            <a:tailEnd/>
          </a:ln>
        </p:spPr>
      </p:pic>
      <p:sp>
        <p:nvSpPr>
          <p:cNvPr id="6" name="1 Título"/>
          <p:cNvSpPr>
            <a:spLocks noGrp="1"/>
          </p:cNvSpPr>
          <p:nvPr>
            <p:ph type="title"/>
          </p:nvPr>
        </p:nvSpPr>
        <p:spPr>
          <a:xfrm>
            <a:off x="457200" y="274638"/>
            <a:ext cx="8229600" cy="1143000"/>
          </a:xfrm>
        </p:spPr>
        <p:txBody>
          <a:bodyPr/>
          <a:lstStyle/>
          <a:p>
            <a:r>
              <a:rPr lang="es-PE" b="1" dirty="0" err="1" smtClean="0">
                <a:solidFill>
                  <a:srgbClr val="FFC000"/>
                </a:solidFill>
              </a:rPr>
              <a:t>Why</a:t>
            </a:r>
            <a:r>
              <a:rPr lang="es-PE" b="1" dirty="0" smtClean="0">
                <a:solidFill>
                  <a:srgbClr val="FFC000"/>
                </a:solidFill>
              </a:rPr>
              <a:t> </a:t>
            </a:r>
            <a:r>
              <a:rPr lang="es-PE" b="1" dirty="0" err="1" smtClean="0">
                <a:solidFill>
                  <a:srgbClr val="FFC000"/>
                </a:solidFill>
              </a:rPr>
              <a:t>TeamCity</a:t>
            </a:r>
            <a:r>
              <a:rPr lang="es-PE" b="1" dirty="0" smtClean="0">
                <a:solidFill>
                  <a:srgbClr val="FFC000"/>
                </a:solidFill>
              </a:rPr>
              <a:t> ?</a:t>
            </a:r>
            <a:endParaRPr lang="es-ES" b="1" dirty="0" smtClean="0">
              <a:solidFill>
                <a:srgbClr val="FFC000"/>
              </a:solidFill>
            </a:endParaRPr>
          </a:p>
        </p:txBody>
      </p:sp>
      <p:sp>
        <p:nvSpPr>
          <p:cNvPr id="7" name="2 Marcador de contenido"/>
          <p:cNvSpPr>
            <a:spLocks noGrp="1"/>
          </p:cNvSpPr>
          <p:nvPr>
            <p:ph idx="1"/>
          </p:nvPr>
        </p:nvSpPr>
        <p:spPr>
          <a:xfrm>
            <a:off x="457200" y="1600200"/>
            <a:ext cx="8229600" cy="4543443"/>
          </a:xfrm>
        </p:spPr>
        <p:txBody>
          <a:bodyPr/>
          <a:lstStyle/>
          <a:p>
            <a:pPr algn="ctr">
              <a:buNone/>
            </a:pPr>
            <a:r>
              <a:rPr lang="es-PE" sz="5400" b="1" dirty="0" smtClean="0">
                <a:solidFill>
                  <a:srgbClr val="FFC000"/>
                </a:solidFill>
                <a:latin typeface="+mj-lt"/>
                <a:ea typeface="+mj-ea"/>
                <a:cs typeface="+mj-cs"/>
              </a:rPr>
              <a:t>Integración “</a:t>
            </a:r>
            <a:r>
              <a:rPr lang="es-PE" sz="5400" b="1" dirty="0" err="1" smtClean="0">
                <a:solidFill>
                  <a:srgbClr val="FFC000"/>
                </a:solidFill>
                <a:latin typeface="+mj-lt"/>
                <a:ea typeface="+mj-ea"/>
                <a:cs typeface="+mj-cs"/>
              </a:rPr>
              <a:t>out</a:t>
            </a:r>
            <a:r>
              <a:rPr lang="es-PE" sz="5400" b="1" dirty="0" smtClean="0">
                <a:solidFill>
                  <a:srgbClr val="FFC000"/>
                </a:solidFill>
                <a:latin typeface="+mj-lt"/>
                <a:ea typeface="+mj-ea"/>
                <a:cs typeface="+mj-cs"/>
              </a:rPr>
              <a:t> of </a:t>
            </a:r>
            <a:r>
              <a:rPr lang="es-PE" sz="5400" b="1" dirty="0" err="1" smtClean="0">
                <a:solidFill>
                  <a:srgbClr val="FFC000"/>
                </a:solidFill>
                <a:latin typeface="+mj-lt"/>
                <a:ea typeface="+mj-ea"/>
                <a:cs typeface="+mj-cs"/>
              </a:rPr>
              <a:t>the</a:t>
            </a:r>
            <a:r>
              <a:rPr lang="es-PE" sz="5400" b="1" dirty="0" smtClean="0">
                <a:solidFill>
                  <a:srgbClr val="FFC000"/>
                </a:solidFill>
                <a:latin typeface="+mj-lt"/>
                <a:ea typeface="+mj-ea"/>
                <a:cs typeface="+mj-cs"/>
              </a:rPr>
              <a:t> box”</a:t>
            </a:r>
          </a:p>
          <a:p>
            <a:pPr>
              <a:buNone/>
            </a:pPr>
            <a:endParaRPr lang="es-PE" b="1" dirty="0" smtClean="0">
              <a:solidFill>
                <a:srgbClr val="FFC000"/>
              </a:solidFill>
              <a:latin typeface="+mj-lt"/>
              <a:ea typeface="+mj-ea"/>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ar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DarkTheme</Template>
  <TotalTime>1724</TotalTime>
  <Words>974</Words>
  <Application>Microsoft Office PowerPoint</Application>
  <PresentationFormat>Presentación en pantalla (4:3)</PresentationFormat>
  <Paragraphs>84</Paragraphs>
  <Slides>12</Slides>
  <Notes>4</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DarkTheme</vt:lpstr>
      <vt:lpstr>TeamCity</vt:lpstr>
      <vt:lpstr>Motivación</vt:lpstr>
      <vt:lpstr>Continuous Integration</vt:lpstr>
      <vt:lpstr>Integración Continua Reduce Riesgos</vt:lpstr>
      <vt:lpstr>Continuous Integration</vt:lpstr>
      <vt:lpstr>Tres Pilares de Integración Continua</vt:lpstr>
      <vt:lpstr>TeamCity</vt:lpstr>
      <vt:lpstr>Why TeamCity ?</vt:lpstr>
      <vt:lpstr>Why TeamCity ?</vt:lpstr>
      <vt:lpstr>Why TeamCity ?</vt:lpstr>
      <vt:lpstr>Why TeamCity ?</vt:lpstr>
      <vt:lpstr>Conclusión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Angelito</dc:creator>
  <cp:lastModifiedBy>Angelito</cp:lastModifiedBy>
  <cp:revision>125</cp:revision>
  <dcterms:created xsi:type="dcterms:W3CDTF">2010-04-08T15:27:35Z</dcterms:created>
  <dcterms:modified xsi:type="dcterms:W3CDTF">2010-04-16T22:16:08Z</dcterms:modified>
</cp:coreProperties>
</file>