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1.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6"/>
  </p:notesMasterIdLst>
  <p:sldIdLst>
    <p:sldId id="475" r:id="rId2"/>
    <p:sldId id="728" r:id="rId3"/>
    <p:sldId id="477" r:id="rId4"/>
    <p:sldId id="623" r:id="rId5"/>
    <p:sldId id="695" r:id="rId6"/>
    <p:sldId id="726" r:id="rId7"/>
    <p:sldId id="696" r:id="rId8"/>
    <p:sldId id="727" r:id="rId9"/>
    <p:sldId id="729" r:id="rId10"/>
    <p:sldId id="694" r:id="rId11"/>
    <p:sldId id="697" r:id="rId12"/>
    <p:sldId id="699" r:id="rId13"/>
    <p:sldId id="698" r:id="rId14"/>
    <p:sldId id="700" r:id="rId15"/>
    <p:sldId id="484" r:id="rId16"/>
    <p:sldId id="703" r:id="rId17"/>
    <p:sldId id="701" r:id="rId18"/>
    <p:sldId id="702" r:id="rId19"/>
    <p:sldId id="705" r:id="rId20"/>
    <p:sldId id="558" r:id="rId21"/>
    <p:sldId id="560" r:id="rId22"/>
    <p:sldId id="706" r:id="rId23"/>
    <p:sldId id="523" r:id="rId24"/>
    <p:sldId id="719" r:id="rId25"/>
    <p:sldId id="721" r:id="rId26"/>
    <p:sldId id="720" r:id="rId27"/>
    <p:sldId id="707" r:id="rId28"/>
    <p:sldId id="559" r:id="rId29"/>
    <p:sldId id="709" r:id="rId30"/>
    <p:sldId id="710" r:id="rId31"/>
    <p:sldId id="716" r:id="rId32"/>
    <p:sldId id="711" r:id="rId33"/>
    <p:sldId id="718" r:id="rId34"/>
    <p:sldId id="717" r:id="rId35"/>
    <p:sldId id="563" r:id="rId36"/>
    <p:sldId id="561" r:id="rId37"/>
    <p:sldId id="715" r:id="rId38"/>
    <p:sldId id="672" r:id="rId39"/>
    <p:sldId id="712" r:id="rId40"/>
    <p:sldId id="714" r:id="rId41"/>
    <p:sldId id="676" r:id="rId42"/>
    <p:sldId id="677" r:id="rId43"/>
    <p:sldId id="723" r:id="rId44"/>
    <p:sldId id="722" r:id="rId45"/>
    <p:sldId id="724" r:id="rId46"/>
    <p:sldId id="678" r:id="rId47"/>
    <p:sldId id="713" r:id="rId48"/>
    <p:sldId id="725" r:id="rId49"/>
    <p:sldId id="732" r:id="rId50"/>
    <p:sldId id="730" r:id="rId51"/>
    <p:sldId id="731" r:id="rId52"/>
    <p:sldId id="737" r:id="rId53"/>
    <p:sldId id="736" r:id="rId54"/>
    <p:sldId id="735" r:id="rId5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20000"/>
    <a:srgbClr val="009A46"/>
    <a:srgbClr val="CE7674"/>
    <a:srgbClr val="D99694"/>
    <a:srgbClr val="EE0000"/>
    <a:srgbClr val="00823B"/>
    <a:srgbClr val="151515"/>
    <a:srgbClr val="1D1D1D"/>
    <a:srgbClr val="171717"/>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02" autoAdjust="0"/>
    <p:restoredTop sz="69412" autoAdjust="0"/>
  </p:normalViewPr>
  <p:slideViewPr>
    <p:cSldViewPr>
      <p:cViewPr varScale="1">
        <p:scale>
          <a:sx n="49" d="100"/>
          <a:sy n="49" d="100"/>
        </p:scale>
        <p:origin x="-1524" y="-96"/>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10-02T00:07:50.295" idx="1">
    <p:pos x="5512" y="3249"/>
    <p:text>Poner una definición más clara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04/10/2010</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solidFill>
                  <a:schemeClr val="tx1">
                    <a:lumMod val="95000"/>
                  </a:schemeClr>
                </a:solidFill>
              </a:rPr>
              <a:t>«I </a:t>
            </a:r>
            <a:r>
              <a:rPr lang="es-PE" sz="1200" dirty="0" err="1" smtClean="0">
                <a:solidFill>
                  <a:schemeClr val="tx1">
                    <a:lumMod val="95000"/>
                  </a:schemeClr>
                </a:solidFill>
              </a:rPr>
              <a:t>Have</a:t>
            </a:r>
            <a:r>
              <a:rPr lang="es-PE" sz="1200" dirty="0" smtClean="0">
                <a:solidFill>
                  <a:schemeClr val="tx1">
                    <a:lumMod val="95000"/>
                  </a:schemeClr>
                </a:solidFill>
              </a:rPr>
              <a:t> a </a:t>
            </a:r>
            <a:r>
              <a:rPr lang="es-PE" sz="1200" dirty="0" err="1" smtClean="0">
                <a:solidFill>
                  <a:schemeClr val="tx1">
                    <a:lumMod val="95000"/>
                  </a:schemeClr>
                </a:solidFill>
              </a:rPr>
              <a:t>blackbox</a:t>
            </a:r>
            <a:r>
              <a:rPr lang="es-PE" sz="1200" dirty="0" smtClean="0">
                <a:solidFill>
                  <a:schemeClr val="tx1">
                    <a:lumMod val="95000"/>
                  </a:schemeClr>
                </a:solidFill>
              </a:rPr>
              <a:t> </a:t>
            </a:r>
            <a:r>
              <a:rPr lang="es-PE" sz="1200" dirty="0" err="1" smtClean="0">
                <a:solidFill>
                  <a:schemeClr val="tx1">
                    <a:lumMod val="95000"/>
                  </a:schemeClr>
                </a:solidFill>
              </a:rPr>
              <a:t>smoke</a:t>
            </a:r>
            <a:r>
              <a:rPr lang="es-PE" sz="1200" dirty="0" smtClean="0">
                <a:solidFill>
                  <a:schemeClr val="tx1">
                    <a:lumMod val="95000"/>
                  </a:schemeClr>
                </a:solidFill>
              </a:rPr>
              <a:t> test, </a:t>
            </a:r>
            <a:r>
              <a:rPr lang="es-PE" sz="1200" dirty="0" err="1" smtClean="0">
                <a:solidFill>
                  <a:schemeClr val="tx1">
                    <a:lumMod val="95000"/>
                  </a:schemeClr>
                </a:solidFill>
              </a:rPr>
              <a:t>written</a:t>
            </a:r>
            <a:r>
              <a:rPr lang="es-PE" sz="1200" dirty="0" smtClean="0">
                <a:solidFill>
                  <a:schemeClr val="tx1">
                    <a:lumMod val="95000"/>
                  </a:schemeClr>
                </a:solidFill>
              </a:rPr>
              <a:t> </a:t>
            </a:r>
            <a:r>
              <a:rPr lang="es-PE" sz="1200" dirty="0" err="1" smtClean="0">
                <a:solidFill>
                  <a:schemeClr val="tx1">
                    <a:lumMod val="95000"/>
                  </a:schemeClr>
                </a:solidFill>
              </a:rPr>
              <a:t>by</a:t>
            </a:r>
            <a:r>
              <a:rPr lang="es-PE" sz="1200" dirty="0" smtClean="0">
                <a:solidFill>
                  <a:schemeClr val="tx1">
                    <a:lumMod val="95000"/>
                  </a:schemeClr>
                </a:solidFill>
              </a:rPr>
              <a:t> a </a:t>
            </a:r>
            <a:r>
              <a:rPr lang="es-PE" sz="1200" dirty="0" err="1" smtClean="0">
                <a:solidFill>
                  <a:schemeClr val="tx1">
                    <a:lumMod val="95000"/>
                  </a:schemeClr>
                </a:solidFill>
              </a:rPr>
              <a:t>developer</a:t>
            </a:r>
            <a:r>
              <a:rPr lang="es-PE" sz="1200" dirty="0" smtClean="0">
                <a:solidFill>
                  <a:schemeClr val="tx1">
                    <a:lumMod val="95000"/>
                  </a:schemeClr>
                </a:solidFill>
              </a:rPr>
              <a:t> 	</a:t>
            </a:r>
            <a:r>
              <a:rPr lang="es-PE" sz="1200" dirty="0" err="1" smtClean="0">
                <a:solidFill>
                  <a:schemeClr val="tx1">
                    <a:lumMod val="95000"/>
                  </a:schemeClr>
                </a:solidFill>
              </a:rPr>
              <a:t>for</a:t>
            </a:r>
            <a:r>
              <a:rPr lang="es-PE" sz="1200" dirty="0" smtClean="0">
                <a:solidFill>
                  <a:schemeClr val="tx1">
                    <a:lumMod val="95000"/>
                  </a:schemeClr>
                </a:solidFill>
              </a:rPr>
              <a:t> </a:t>
            </a:r>
            <a:r>
              <a:rPr lang="es-PE" sz="1200" dirty="0" err="1" smtClean="0">
                <a:solidFill>
                  <a:schemeClr val="tx1">
                    <a:lumMod val="95000"/>
                  </a:schemeClr>
                </a:solidFill>
              </a:rPr>
              <a:t>component</a:t>
            </a:r>
            <a:r>
              <a:rPr lang="es-PE" sz="1200" dirty="0" smtClean="0">
                <a:solidFill>
                  <a:schemeClr val="tx1">
                    <a:lumMod val="95000"/>
                  </a:schemeClr>
                </a:solidFill>
              </a:rPr>
              <a:t> </a:t>
            </a:r>
            <a:r>
              <a:rPr lang="es-PE" sz="1200" dirty="0" err="1" smtClean="0">
                <a:solidFill>
                  <a:schemeClr val="tx1">
                    <a:lumMod val="95000"/>
                  </a:schemeClr>
                </a:solidFill>
              </a:rPr>
              <a:t>integration</a:t>
            </a:r>
            <a:r>
              <a:rPr lang="es-PE" sz="1200" dirty="0" smtClean="0">
                <a:solidFill>
                  <a:schemeClr val="tx1">
                    <a:lumMod val="95000"/>
                  </a:schemeClr>
                </a:solidFill>
              </a:rPr>
              <a:t>»</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summarize: an integration test exercises many units of code that </a:t>
            </a:r>
          </a:p>
          <a:p>
            <a:r>
              <a:rPr lang="en-US" dirty="0" smtClean="0"/>
              <a:t>work together to evaluate one or more expected results from the soft-Integration tests 9</a:t>
            </a:r>
          </a:p>
          <a:p>
            <a:r>
              <a:rPr lang="en-US" dirty="0" smtClean="0"/>
              <a:t>ware, whereas a unit test usually exercises and tests only a single unit</a:t>
            </a:r>
          </a:p>
          <a:p>
            <a:r>
              <a:rPr lang="en-US" dirty="0" smtClean="0"/>
              <a:t>in isolation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Integration tests help cause pain, even though they appear to help reduce pain. Therein lies the scam.</a:t>
            </a:r>
          </a:p>
          <a:p>
            <a:r>
              <a:rPr lang="en-US" dirty="0" smtClean="0"/>
              <a:t>I must acknowledge this: if you started writing tests this week, or this month, or even this year, then you will probably benefit more from writing integration tests than trying to write perfectly focused object tests. I have said and written elsewhere that I believe a programmer needs to write about 1500 to burn into her brain the basic patterns of good tests. Even so, as you write those tests, I want you to remain aware of the cost. Even if you don’t know how to write a good, focused object test, if you </a:t>
            </a:r>
            <a:r>
              <a:rPr lang="en-US" i="1" dirty="0" smtClean="0"/>
              <a:t>want</a:t>
            </a:r>
            <a:r>
              <a:rPr lang="en-US" dirty="0" smtClean="0"/>
              <a:t> to write more such tests, and especially if you </a:t>
            </a:r>
            <a:r>
              <a:rPr lang="en-US" i="1" dirty="0" smtClean="0"/>
              <a:t>try</a:t>
            </a:r>
            <a:r>
              <a:rPr lang="en-US" dirty="0" smtClean="0"/>
              <a:t> to write more such tests, then I will have completed the first phase of my mission to eradicate programmer reliance on integration tests to show the basic correctness of their code.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los </a:t>
            </a:r>
            <a:r>
              <a:rPr lang="es-PE" sz="1200" dirty="0" err="1" smtClean="0"/>
              <a:t>tests</a:t>
            </a:r>
            <a:r>
              <a:rPr lang="es-PE" sz="1200" dirty="0" smtClean="0"/>
              <a:t> se deben </a:t>
            </a:r>
            <a:r>
              <a:rPr lang="es-PE" sz="1200" dirty="0" smtClean="0">
                <a:solidFill>
                  <a:srgbClr val="FF0000"/>
                </a:solidFill>
              </a:rPr>
              <a:t>ejecutar siempre de la misma manera sin importar su orden o el estado de las máquinas</a:t>
            </a:r>
            <a:r>
              <a:rPr lang="es-PE" sz="1200" dirty="0" smtClean="0"/>
              <a:t>. Esto es fácil con los Test Unitarios, pero no con los de integración.</a:t>
            </a:r>
          </a:p>
          <a:p>
            <a:endParaRPr lang="en-US" dirty="0" smtClean="0"/>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n-US" dirty="0" smtClean="0"/>
              <a:t>In general, you describe using integration tests quite purposefully, mindfully, and responsibly. I expect no less from a practitioner of your caliber. I would truly enjoy working with you on a project.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Testeabilidad, facilidad para realizar pruebas.</a:t>
            </a:r>
            <a:r>
              <a:rPr lang="es-PE" baseline="0" dirty="0" smtClean="0"/>
              <a:t> Si queremos que un código sea testeable, debemos escribirlo pensando en la testeabilidad.</a:t>
            </a:r>
          </a:p>
          <a:p>
            <a:pPr marL="0" indent="0">
              <a:buFontTx/>
              <a:buNone/>
            </a:pPr>
            <a:r>
              <a:rPr lang="en-US" i="1" dirty="0" smtClean="0"/>
              <a:t>Myth: Testability can be a plug-in.</a:t>
            </a:r>
            <a:r>
              <a:rPr lang="en-US" dirty="0" smtClean="0"/>
              <a:t> </a:t>
            </a:r>
            <a:br>
              <a:rPr lang="en-US" dirty="0" smtClean="0"/>
            </a:br>
            <a:r>
              <a:rPr lang="en-US" dirty="0" smtClean="0"/>
              <a:t>Testability is a way of ensuring quality. Just like quality cannot be added in a product as a separate ingredient, testability follows the same trend. It has to be gradually built into the product over time. </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testeabilidad </a:t>
            </a:r>
            <a:r>
              <a:rPr lang="es-PE" sz="1200" dirty="0" smtClean="0">
                <a:solidFill>
                  <a:srgbClr val="FF0000"/>
                </a:solidFill>
              </a:rPr>
              <a:t>no es un </a:t>
            </a:r>
            <a:r>
              <a:rPr lang="es-PE" sz="1200" dirty="0" err="1" smtClean="0">
                <a:solidFill>
                  <a:srgbClr val="FF0000"/>
                </a:solidFill>
              </a:rPr>
              <a:t>plug</a:t>
            </a:r>
            <a:r>
              <a:rPr lang="es-PE" sz="1200" dirty="0" smtClean="0">
                <a:solidFill>
                  <a:srgbClr val="FF0000"/>
                </a:solidFill>
              </a:rPr>
              <a:t>-in</a:t>
            </a:r>
            <a:r>
              <a:rPr lang="es-PE" sz="1200" dirty="0" smtClean="0"/>
              <a:t> y tiene que gradualmente incluirse en el producto a lo largo del tiempo.</a:t>
            </a: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Explicar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Explicar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Explicar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Por que esta discusión cual es el problema. </a:t>
            </a:r>
          </a:p>
          <a:p>
            <a:endParaRPr lang="es-PE" dirty="0" smtClean="0"/>
          </a:p>
          <a:p>
            <a:r>
              <a:rPr lang="es-PE" dirty="0" smtClean="0"/>
              <a:t>¿</a:t>
            </a:r>
            <a:r>
              <a:rPr lang="es-PE" baseline="0" dirty="0" smtClean="0"/>
              <a:t> Cuál es el problema? La realidad es q las clase tiene dependencias y esta clase tiene </a:t>
            </a:r>
            <a:r>
              <a:rPr lang="es-PE" baseline="0" dirty="0" err="1" smtClean="0"/>
              <a:t>depedencias</a:t>
            </a:r>
            <a:r>
              <a:rPr lang="es-PE" baseline="0" dirty="0" smtClean="0"/>
              <a:t> y </a:t>
            </a:r>
            <a:r>
              <a:rPr lang="es-PE" baseline="0" dirty="0" err="1" smtClean="0"/>
              <a:t>asu</a:t>
            </a:r>
            <a:r>
              <a:rPr lang="es-PE" baseline="0" dirty="0" smtClean="0"/>
              <a:t> vez más dependencias,</a:t>
            </a:r>
          </a:p>
          <a:p>
            <a:endParaRPr lang="es-PE" baseline="0" dirty="0" smtClean="0"/>
          </a:p>
          <a:p>
            <a:r>
              <a:rPr lang="es-PE" baseline="0" dirty="0" smtClean="0"/>
              <a:t>Si tenemos una clase asilada o en un extremo de la </a:t>
            </a:r>
            <a:r>
              <a:rPr lang="es-PE" baseline="0" dirty="0" err="1" smtClean="0"/>
              <a:t>jererquía</a:t>
            </a:r>
            <a:r>
              <a:rPr lang="es-PE" baseline="0" dirty="0" smtClean="0"/>
              <a:t> nadie me tiene que explicar como hacerlo por ejemplo </a:t>
            </a:r>
            <a:r>
              <a:rPr lang="es-PE" baseline="0" dirty="0" err="1" smtClean="0"/>
              <a:t>array.sort</a:t>
            </a:r>
            <a:r>
              <a:rPr lang="es-PE" baseline="0" dirty="0" smtClean="0"/>
              <a:t> es </a:t>
            </a:r>
            <a:r>
              <a:rPr lang="es-PE" baseline="0" dirty="0" err="1" smtClean="0"/>
              <a:t>facil</a:t>
            </a:r>
            <a:r>
              <a:rPr lang="es-PE" baseline="0" dirty="0" smtClean="0"/>
              <a:t>. Pero que pasa si estamos probando la página que registra clientes.</a:t>
            </a:r>
          </a:p>
          <a:p>
            <a:endParaRPr lang="es-P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Por que en la realidad las cosas no son tan fáciles, las clases dentro de nuestras aplicaciones tienen dependencias para funcionar y estas dependencias a su vez tienen más dependencias.</a:t>
            </a:r>
            <a:endParaRPr lang="es-PE" sz="1200" dirty="0" smtClean="0"/>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Si separamos estas dos cosas, el </a:t>
            </a:r>
            <a:r>
              <a:rPr lang="es-PE" baseline="0" dirty="0" err="1" smtClean="0"/>
              <a:t>testing</a:t>
            </a:r>
            <a:r>
              <a:rPr lang="es-PE" baseline="0" dirty="0" smtClean="0"/>
              <a:t> es una </a:t>
            </a:r>
            <a:r>
              <a:rPr lang="es-PE" baseline="0" dirty="0" err="1" smtClean="0"/>
              <a:t>taréa</a:t>
            </a:r>
            <a:r>
              <a:rPr lang="es-PE" baseline="0" dirty="0" smtClean="0"/>
              <a:t> mucho más </a:t>
            </a:r>
            <a:r>
              <a:rPr lang="es-PE" baseline="0" dirty="0" err="1" smtClean="0"/>
              <a:t>facil</a:t>
            </a:r>
            <a:r>
              <a:rPr lang="es-PE" baseline="0" dirty="0" smtClean="0"/>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stub is an object that you use just to get your code passing. When you don’t really care about how the interaction with the DOC-object happens, you can use a stub to replace the real dependency. A stub can be an empty implementation or a so-called “dumb” implementation. In stead of performing a calculation, you could just return a fixed value.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replacement instance will  not talk to the </a:t>
            </a:r>
            <a:r>
              <a:rPr lang="en-US" sz="1200" dirty="0" err="1" smtClean="0"/>
              <a:t>filesystem</a:t>
            </a:r>
            <a:r>
              <a:rPr lang="en-US" sz="1200" dirty="0" smtClean="0"/>
              <a:t> at all, which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breaks the dependency on the </a:t>
            </a:r>
            <a:r>
              <a:rPr lang="en-US" sz="1200" dirty="0" err="1" smtClean="0"/>
              <a:t>filesystem</a:t>
            </a:r>
            <a:r>
              <a:rPr lang="en-US" sz="1200" dirty="0" smtClean="0"/>
              <a:t>. Because we aren’t testing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class that talks to the </a:t>
            </a:r>
            <a:r>
              <a:rPr lang="en-US" sz="1200" dirty="0" err="1" smtClean="0"/>
              <a:t>filesystem</a:t>
            </a:r>
            <a:r>
              <a:rPr lang="en-US" sz="1200" dirty="0" smtClean="0"/>
              <a:t>, but the code that calls this class, it’s OK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that stub class doesn’t do anything but make happy noises when run-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ning</a:t>
            </a:r>
            <a:r>
              <a:rPr lang="en-US" sz="1200" dirty="0" smtClean="0"/>
              <a:t> inside the test. Figure 3.4 shows the design after this alteration.</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Explicar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can also think of interaction testing as being “action-driven test-</a:t>
            </a:r>
          </a:p>
          <a:p>
            <a:r>
              <a:rPr lang="en-US" dirty="0" err="1" smtClean="0"/>
              <a:t>ing</a:t>
            </a:r>
            <a:r>
              <a:rPr lang="en-US" dirty="0" smtClean="0"/>
              <a:t>,” and state-based testing as being “result-driven testing.”  Action-</a:t>
            </a:r>
          </a:p>
          <a:p>
            <a:r>
              <a:rPr lang="en-US" dirty="0" smtClean="0"/>
              <a:t>driven means that you test a particular action an object takes (such as </a:t>
            </a:r>
          </a:p>
          <a:p>
            <a:r>
              <a:rPr lang="en-US" dirty="0" smtClean="0"/>
              <a:t>sending a message to another object). Result-driven means you test that </a:t>
            </a:r>
          </a:p>
          <a:p>
            <a:r>
              <a:rPr lang="en-US" dirty="0" smtClean="0"/>
              <a:t>some end result is now true (that a property value has changed, for </a:t>
            </a:r>
          </a:p>
          <a:p>
            <a:r>
              <a:rPr lang="en-US" dirty="0" smtClean="0"/>
              <a:t>example). It’s usually preferable to check the end results of objects, not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Este test </a:t>
            </a:r>
            <a:r>
              <a:rPr lang="es-PE" dirty="0" err="1" smtClean="0"/>
              <a:t>double</a:t>
            </a:r>
            <a:r>
              <a:rPr lang="es-PE" dirty="0" smtClean="0"/>
              <a:t> </a:t>
            </a:r>
            <a:r>
              <a:rPr lang="es-PE" dirty="0" err="1" smtClean="0"/>
              <a:t>envez</a:t>
            </a:r>
            <a:r>
              <a:rPr lang="es-PE" baseline="0" dirty="0" smtClean="0"/>
              <a:t> de devolver resultados predefinidos, espera que el objeto en prueba haya interactuado con el y al finalizar el test dirá se 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Explicar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Hasta ahora</a:t>
            </a:r>
            <a:r>
              <a:rPr lang="es-PE" baseline="0" dirty="0" smtClean="0"/>
              <a:t> hemos dicho que los test de integración son malos, lentos </a:t>
            </a:r>
            <a:r>
              <a:rPr lang="es-PE" baseline="0" dirty="0" err="1" smtClean="0"/>
              <a:t>grafiles</a:t>
            </a:r>
            <a:r>
              <a:rPr lang="es-PE" baseline="0" dirty="0" smtClean="0"/>
              <a:t>, pero en </a:t>
            </a:r>
            <a:r>
              <a:rPr lang="es-PE" baseline="0" dirty="0" err="1" smtClean="0"/>
              <a:t>ningpun</a:t>
            </a:r>
            <a:r>
              <a:rPr lang="es-PE" baseline="0" dirty="0" smtClean="0"/>
              <a:t> momento hemos dicho q sea malos</a:t>
            </a:r>
            <a:endParaRPr lang="es-PE" dirty="0" smtClean="0"/>
          </a:p>
          <a:p>
            <a:r>
              <a:rPr lang="es-PE" dirty="0" smtClean="0"/>
              <a:t>Pensemos cada </a:t>
            </a:r>
            <a:r>
              <a:rPr lang="es-PE" dirty="0" err="1" smtClean="0"/>
              <a:t>level</a:t>
            </a:r>
            <a:r>
              <a:rPr lang="es-PE" baseline="0" dirty="0" smtClean="0"/>
              <a:t> de test como una capa</a:t>
            </a:r>
          </a:p>
          <a:p>
            <a:r>
              <a:rPr lang="es-PE" baseline="0" dirty="0" smtClean="0"/>
              <a:t>Realmente cuando combines y </a:t>
            </a:r>
            <a:r>
              <a:rPr lang="es-PE" baseline="0" dirty="0" err="1" smtClean="0"/>
              <a:t>aplicaques</a:t>
            </a:r>
            <a:r>
              <a:rPr lang="es-PE" baseline="0" dirty="0" smtClean="0"/>
              <a:t> </a:t>
            </a:r>
            <a:r>
              <a:rPr lang="es-PE" baseline="0" dirty="0" err="1" smtClean="0"/>
              <a:t>efectiamente</a:t>
            </a:r>
            <a:r>
              <a:rPr lang="es-PE" baseline="0" dirty="0" smtClean="0"/>
              <a:t> cada uno ellos, no solo UT o IT es cuando vas a </a:t>
            </a:r>
            <a:r>
              <a:rPr lang="es-PE" baseline="0" dirty="0" err="1" smtClean="0"/>
              <a:t>er</a:t>
            </a:r>
            <a:r>
              <a:rPr lang="es-PE" baseline="0" dirty="0" smtClean="0"/>
              <a:t> grandes beneficios en tus aplicaciones.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Lo</a:t>
            </a:r>
            <a:r>
              <a:rPr lang="es-PE" baseline="0" dirty="0" smtClean="0"/>
              <a:t> repito otra vez, cuando estamos ilusionados luego que hemos aprendido que son test unitarios, hemos vistos algunas herramientas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muchas</a:t>
            </a:r>
            <a:r>
              <a:rPr lang="es-PE" baseline="0" dirty="0" smtClean="0"/>
              <a:t> veces no es realmente como escribir los </a:t>
            </a:r>
            <a:r>
              <a:rPr lang="es-PE" baseline="0" dirty="0" err="1" smtClean="0"/>
              <a:t>tests</a:t>
            </a:r>
            <a:r>
              <a:rPr lang="es-PE" baseline="0" dirty="0" smtClean="0"/>
              <a:t> y </a:t>
            </a:r>
            <a:r>
              <a:rPr lang="es-PE" baseline="0" dirty="0" err="1" smtClean="0"/>
              <a:t>talvez</a:t>
            </a:r>
            <a:r>
              <a:rPr lang="es-PE" baseline="0" dirty="0" smtClean="0"/>
              <a:t> </a:t>
            </a:r>
            <a:r>
              <a:rPr lang="es-PE" baseline="0" dirty="0" err="1" smtClean="0"/>
              <a:t>nisiquiera</a:t>
            </a:r>
            <a:r>
              <a:rPr lang="es-PE" baseline="0" dirty="0" smtClean="0"/>
              <a:t> los de integración, la verdadera dificultad y que requiere más de nosotros como desarrolladores o arquitectos, personas de calidad,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 unit test is an automated piece of code that invokes the method or </a:t>
            </a:r>
          </a:p>
          <a:p>
            <a:r>
              <a:rPr lang="en-US" dirty="0" smtClean="0"/>
              <a:t>class being tested and then checks some assumptions about the logical </a:t>
            </a:r>
          </a:p>
          <a:p>
            <a:r>
              <a:rPr lang="en-US" dirty="0" smtClean="0"/>
              <a:t>behavior of that method or class. A unit test is almost always written </a:t>
            </a:r>
          </a:p>
          <a:p>
            <a:r>
              <a:rPr lang="en-US" dirty="0" smtClean="0"/>
              <a:t>using a unit-testing framework. It can be written easily and runs </a:t>
            </a:r>
          </a:p>
          <a:p>
            <a:r>
              <a:rPr lang="en-US" dirty="0" smtClean="0"/>
              <a:t>quickly. It’s fully automated, trustworthy, readable, and maintainable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n-US" dirty="0" smtClean="0"/>
              <a:t>The more work you do in the constructor, the hard it is to create your object in a test fixture. And if your constructor can construct other things that are hard themselves to construct, that’s even better! You want the transitive dependencies of every constructor to be enormous. Enormous is hard to get under test.</a:t>
            </a:r>
          </a:p>
          <a:p>
            <a:pPr rtl="0"/>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No podemos aislar esta clase para realizar pruebas ya que su creación depende de otras clases.</a:t>
            </a:r>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n-US" dirty="0" smtClean="0"/>
              <a:t>Testing such constructors is difficult. To instantiate an object, the constructor must execute. And if that constructor does lots of work, you are forced to do that work when creating the object in tests. If collaborators access external resources (e.g. files, network services, or databases), subtle changes in collaborators may need to be reflected in the constructor, but may be missed due to missing test coverage from tests that weren’t written because the constructor is so difficult to test. We end up in a vicious cycle.</a:t>
            </a:r>
          </a:p>
          <a:p>
            <a:pPr rtl="0"/>
            <a:endParaRPr lang="en-US" dirty="0" smtClean="0"/>
          </a:p>
          <a:p>
            <a:pPr rtl="0"/>
            <a:r>
              <a:rPr lang="en-US" dirty="0" smtClean="0"/>
              <a:t>En general </a:t>
            </a:r>
            <a:r>
              <a:rPr lang="en-US" dirty="0" err="1" smtClean="0"/>
              <a:t>cualquier</a:t>
            </a:r>
            <a:r>
              <a:rPr lang="en-US" dirty="0" smtClean="0"/>
              <a:t> </a:t>
            </a:r>
            <a:r>
              <a:rPr lang="en-US" dirty="0" err="1" smtClean="0"/>
              <a:t>cosa</a:t>
            </a:r>
            <a:r>
              <a:rPr lang="en-US" dirty="0" smtClean="0"/>
              <a:t> </a:t>
            </a:r>
            <a:r>
              <a:rPr lang="en-US" dirty="0" err="1" smtClean="0"/>
              <a:t>que</a:t>
            </a:r>
            <a:r>
              <a:rPr lang="en-US" dirty="0" smtClean="0"/>
              <a:t> no sea solo </a:t>
            </a:r>
            <a:r>
              <a:rPr lang="en-US" dirty="0" err="1" smtClean="0"/>
              <a:t>asignar</a:t>
            </a:r>
            <a:r>
              <a:rPr lang="en-US" dirty="0" smtClean="0"/>
              <a:t> </a:t>
            </a:r>
            <a:r>
              <a:rPr lang="en-US" dirty="0" err="1" smtClean="0"/>
              <a:t>objetos</a:t>
            </a:r>
            <a:r>
              <a:rPr lang="en-US" dirty="0" smtClean="0"/>
              <a:t> a los </a:t>
            </a:r>
            <a:r>
              <a:rPr lang="en-US" dirty="0" err="1" smtClean="0"/>
              <a:t>atributos</a:t>
            </a:r>
            <a:r>
              <a:rPr lang="en-US" dirty="0" smtClean="0"/>
              <a:t> de la </a:t>
            </a:r>
            <a:r>
              <a:rPr lang="en-US" dirty="0" err="1" smtClean="0"/>
              <a:t>clase</a:t>
            </a:r>
            <a:r>
              <a:rPr lang="en-US" dirty="0" smtClean="0"/>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n-US" dirty="0" smtClean="0">
                <a:effectLst/>
              </a:rPr>
              <a:t>The purpose of Inheritance is polymorphic behavior </a:t>
            </a:r>
          </a:p>
          <a:p>
            <a:pPr lvl="1" rtl="0"/>
            <a:r>
              <a:rPr lang="en-US" dirty="0" smtClean="0">
                <a:effectLst/>
              </a:rPr>
              <a:t>It is not code reuse</a:t>
            </a:r>
          </a:p>
          <a:p>
            <a:pPr lvl="1" rtl="0"/>
            <a:r>
              <a:rPr lang="en-US" dirty="0" smtClean="0">
                <a:effectLst/>
              </a:rPr>
              <a:t>If you are not overriding, it's probably abuse </a:t>
            </a:r>
          </a:p>
          <a:p>
            <a:pPr rtl="0"/>
            <a:r>
              <a:rPr lang="en-US" dirty="0" smtClean="0">
                <a:effectLst/>
              </a:rPr>
              <a:t>If you don’t take advantage of polymorphism you should reuse code through delegation / composition</a:t>
            </a:r>
          </a:p>
          <a:p>
            <a:pPr lvl="1" rtl="0"/>
            <a:r>
              <a:rPr lang="en-US" dirty="0" smtClean="0">
                <a:effectLst/>
              </a:rPr>
              <a:t>Choose composition by default </a:t>
            </a:r>
          </a:p>
          <a:p>
            <a:endParaRPr lang="es-PE" dirty="0" smtClean="0"/>
          </a:p>
          <a:p>
            <a:r>
              <a:rPr lang="en-US" sz="1200" kern="1200" dirty="0" smtClean="0">
                <a:solidFill>
                  <a:schemeClr val="tx1"/>
                </a:solidFill>
                <a:latin typeface="+mn-lt"/>
                <a:ea typeface="+mn-ea"/>
                <a:cs typeface="+mn-cs"/>
              </a:rPr>
              <a:t>Polymorphism is powerful and can replace if and make your code easier to </a:t>
            </a:r>
            <a:r>
              <a:rPr lang="en-US" sz="1200" kern="1200" dirty="0" err="1" smtClean="0">
                <a:solidFill>
                  <a:schemeClr val="tx1"/>
                </a:solidFill>
                <a:latin typeface="+mn-lt"/>
                <a:ea typeface="+mn-ea"/>
                <a:cs typeface="+mn-cs"/>
              </a:rPr>
              <a:t>understandPolymorphism</a:t>
            </a:r>
            <a:r>
              <a:rPr lang="en-US" sz="1200" kern="1200" dirty="0" smtClean="0">
                <a:solidFill>
                  <a:schemeClr val="tx1"/>
                </a:solidFill>
                <a:latin typeface="+mn-lt"/>
                <a:ea typeface="+mn-ea"/>
                <a:cs typeface="+mn-cs"/>
              </a:rPr>
              <a:t> can also make your code hard to </a:t>
            </a:r>
            <a:r>
              <a:rPr lang="en-US" sz="1200" kern="1200" dirty="0" err="1" smtClean="0">
                <a:solidFill>
                  <a:schemeClr val="tx1"/>
                </a:solidFill>
                <a:latin typeface="+mn-lt"/>
                <a:ea typeface="+mn-ea"/>
                <a:cs typeface="+mn-cs"/>
              </a:rPr>
              <a:t>understandIn</a:t>
            </a:r>
            <a:r>
              <a:rPr lang="en-US" sz="1200" kern="1200" dirty="0" smtClean="0">
                <a:solidFill>
                  <a:schemeClr val="tx1"/>
                </a:solidFill>
                <a:latin typeface="+mn-lt"/>
                <a:ea typeface="+mn-ea"/>
                <a:cs typeface="+mn-cs"/>
              </a:rPr>
              <a:t> general we prefer object composition over inheritance, use polymorphism only if you have an actual problem to </a:t>
            </a:r>
            <a:r>
              <a:rPr lang="en-US" sz="1200" kern="1200" dirty="0" err="1" smtClean="0">
                <a:solidFill>
                  <a:schemeClr val="tx1"/>
                </a:solidFill>
                <a:latin typeface="+mn-lt"/>
                <a:ea typeface="+mn-ea"/>
                <a:cs typeface="+mn-cs"/>
              </a:rPr>
              <a:t>solveAs</a:t>
            </a:r>
            <a:r>
              <a:rPr lang="en-US" sz="1200" kern="1200" dirty="0" smtClean="0">
                <a:solidFill>
                  <a:schemeClr val="tx1"/>
                </a:solidFill>
                <a:latin typeface="+mn-lt"/>
                <a:ea typeface="+mn-ea"/>
                <a:cs typeface="+mn-cs"/>
              </a:rPr>
              <a:t> with any tool try not to use it everywhere, make sure you have a need before you put something like this in place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n-US" dirty="0" smtClean="0">
                <a:effectLst/>
              </a:rPr>
              <a:t>The purpose of Inheritance is polymorphic behavior </a:t>
            </a:r>
          </a:p>
          <a:p>
            <a:pPr lvl="1" rtl="0"/>
            <a:r>
              <a:rPr lang="en-US" dirty="0" smtClean="0">
                <a:effectLst/>
              </a:rPr>
              <a:t>It is not code reuse</a:t>
            </a:r>
          </a:p>
          <a:p>
            <a:pPr lvl="1" rtl="0"/>
            <a:r>
              <a:rPr lang="en-US" dirty="0" smtClean="0">
                <a:effectLst/>
              </a:rPr>
              <a:t>If you are not overriding, it's probably abuse </a:t>
            </a:r>
          </a:p>
          <a:p>
            <a:pPr rtl="0"/>
            <a:r>
              <a:rPr lang="en-US" dirty="0" smtClean="0">
                <a:effectLst/>
              </a:rPr>
              <a:t>If you don’t take advantage of polymorphism you should reuse code through delegation / composition</a:t>
            </a:r>
          </a:p>
          <a:p>
            <a:pPr lvl="1" rtl="0"/>
            <a:r>
              <a:rPr lang="en-US" dirty="0" smtClean="0">
                <a:effectLst/>
              </a:rPr>
              <a:t>Choose composition by default </a:t>
            </a:r>
          </a:p>
          <a:p>
            <a:endParaRPr lang="es-PE" dirty="0" smtClean="0"/>
          </a:p>
          <a:p>
            <a:r>
              <a:rPr lang="en-US" sz="1200" kern="1200" dirty="0" smtClean="0">
                <a:solidFill>
                  <a:schemeClr val="tx1"/>
                </a:solidFill>
                <a:latin typeface="+mn-lt"/>
                <a:ea typeface="+mn-ea"/>
                <a:cs typeface="+mn-cs"/>
              </a:rPr>
              <a:t>Polymorphism is powerful and can replace if and make your code easier to </a:t>
            </a:r>
            <a:r>
              <a:rPr lang="en-US" sz="1200" kern="1200" dirty="0" err="1" smtClean="0">
                <a:solidFill>
                  <a:schemeClr val="tx1"/>
                </a:solidFill>
                <a:latin typeface="+mn-lt"/>
                <a:ea typeface="+mn-ea"/>
                <a:cs typeface="+mn-cs"/>
              </a:rPr>
              <a:t>understandPolymorphism</a:t>
            </a:r>
            <a:r>
              <a:rPr lang="en-US" sz="1200" kern="1200" dirty="0" smtClean="0">
                <a:solidFill>
                  <a:schemeClr val="tx1"/>
                </a:solidFill>
                <a:latin typeface="+mn-lt"/>
                <a:ea typeface="+mn-ea"/>
                <a:cs typeface="+mn-cs"/>
              </a:rPr>
              <a:t> can also make your code hard to </a:t>
            </a:r>
            <a:r>
              <a:rPr lang="en-US" sz="1200" kern="1200" dirty="0" err="1" smtClean="0">
                <a:solidFill>
                  <a:schemeClr val="tx1"/>
                </a:solidFill>
                <a:latin typeface="+mn-lt"/>
                <a:ea typeface="+mn-ea"/>
                <a:cs typeface="+mn-cs"/>
              </a:rPr>
              <a:t>understandIn</a:t>
            </a:r>
            <a:r>
              <a:rPr lang="en-US" sz="1200" kern="1200" dirty="0" smtClean="0">
                <a:solidFill>
                  <a:schemeClr val="tx1"/>
                </a:solidFill>
                <a:latin typeface="+mn-lt"/>
                <a:ea typeface="+mn-ea"/>
                <a:cs typeface="+mn-cs"/>
              </a:rPr>
              <a:t> general we prefer object composition over inheritance, use polymorphism only if you have an actual problem to </a:t>
            </a:r>
            <a:r>
              <a:rPr lang="en-US" sz="1200" kern="1200" dirty="0" err="1" smtClean="0">
                <a:solidFill>
                  <a:schemeClr val="tx1"/>
                </a:solidFill>
                <a:latin typeface="+mn-lt"/>
                <a:ea typeface="+mn-ea"/>
                <a:cs typeface="+mn-cs"/>
              </a:rPr>
              <a:t>solveAs</a:t>
            </a:r>
            <a:r>
              <a:rPr lang="en-US" sz="1200" kern="1200" dirty="0" smtClean="0">
                <a:solidFill>
                  <a:schemeClr val="tx1"/>
                </a:solidFill>
                <a:latin typeface="+mn-lt"/>
                <a:ea typeface="+mn-ea"/>
                <a:cs typeface="+mn-cs"/>
              </a:rPr>
              <a:t> with any tool try not to use it everywhere, make sure you have a need before you put something like this in place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Hablar sobre estáticos simples y estáticos complejos</a:t>
            </a:r>
            <a:r>
              <a:rPr lang="es-PE" baseline="0" dirty="0" smtClean="0"/>
              <a:t> dentro de jerarquías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a:t>
            </a:r>
            <a:r>
              <a:rPr lang="es-PE" baseline="0" dirty="0" smtClean="0"/>
              <a:t> Por lo general me preguntan ? Realmente tengo que hacer todo esto para probar.</a:t>
            </a:r>
            <a:endParaRPr lang="es-PE" dirty="0" smtClean="0"/>
          </a:p>
          <a:p>
            <a:r>
              <a:rPr lang="es-PE" dirty="0" smtClean="0"/>
              <a:t>Cuando nosotros hablamos de no usar estáticos,</a:t>
            </a:r>
            <a:r>
              <a:rPr lang="es-PE" baseline="0" dirty="0" smtClean="0"/>
              <a:t> programar sobre interfaces ,et </a:t>
            </a:r>
            <a:r>
              <a:rPr lang="es-PE" baseline="0" dirty="0" err="1" smtClean="0"/>
              <a:t>etc</a:t>
            </a:r>
            <a:r>
              <a:rPr lang="es-PE" baseline="0" dirty="0" smtClean="0"/>
              <a:t>, en </a:t>
            </a:r>
            <a:r>
              <a:rPr lang="es-PE" baseline="0" dirty="0" err="1" smtClean="0"/>
              <a:t>elfondo</a:t>
            </a:r>
            <a:r>
              <a:rPr lang="es-PE" baseline="0" dirty="0" smtClean="0"/>
              <a:t> no es estamos hablando de otras cosa que no sea diseño,</a:t>
            </a:r>
          </a:p>
          <a:p>
            <a:endParaRPr lang="es-PE" baseline="0" dirty="0" smtClean="0"/>
          </a:p>
          <a:p>
            <a:r>
              <a:rPr lang="es-PE" baseline="0" dirty="0" smtClean="0"/>
              <a:t>¿ De qué es señal un código poco testeable ? De un mal diseño. Por que un código acoplado, con responsabilidades de la clase mal definidas es </a:t>
            </a:r>
            <a:r>
              <a:rPr lang="es-PE" baseline="0" dirty="0" err="1" smtClean="0"/>
              <a:t>dificil</a:t>
            </a:r>
            <a:r>
              <a:rPr lang="es-PE" baseline="0" dirty="0" smtClean="0"/>
              <a:t> de testear. </a:t>
            </a:r>
          </a:p>
          <a:p>
            <a:r>
              <a:rPr lang="es-PE" baseline="0" dirty="0" err="1" smtClean="0"/>
              <a:t>Aunquesea</a:t>
            </a:r>
            <a:r>
              <a:rPr lang="es-PE" baseline="0" dirty="0" smtClean="0"/>
              <a:t> no lo hagan esto solo pro probar sus clases sino por mantener un buen diseño.</a:t>
            </a:r>
          </a:p>
          <a:p>
            <a:r>
              <a:rPr lang="es-PE" baseline="0" dirty="0" smtClean="0"/>
              <a:t>Lo que permite la testeabilidad es darnos cuenta si lo que estamos haciendo está bien o mal como un indicador.</a:t>
            </a:r>
          </a:p>
          <a:p>
            <a:endParaRPr lang="es-PE" baseline="0" dirty="0" smtClean="0"/>
          </a:p>
          <a:p>
            <a:endParaRPr lang="es-PE" baseline="0" dirty="0" smtClean="0"/>
          </a:p>
          <a:p>
            <a:endParaRPr lang="es-PE" baseline="0" dirty="0" smtClean="0"/>
          </a:p>
          <a:p>
            <a:r>
              <a:rPr lang="es-PE" baseline="0" dirty="0" smtClean="0"/>
              <a:t>Yo quiero que se queden con esta idea para esta parte, un código testeable es por lo general un código bien diseñado</a:t>
            </a:r>
          </a:p>
          <a:p>
            <a:r>
              <a:rPr lang="es-PE" baseline="0" dirty="0" smtClean="0"/>
              <a:t>Recordemos, ¿ Cuando un código es poco testeable ?</a:t>
            </a:r>
          </a:p>
          <a:p>
            <a:r>
              <a:rPr lang="es-PE" baseline="0" dirty="0" smtClean="0"/>
              <a:t>Por que cuando escribimos código acoplado, las responsabilidades de la clase no están bien definidas, abusamos de métodos estáticos y eso de </a:t>
            </a:r>
            <a:r>
              <a:rPr lang="es-PE" baseline="0" dirty="0" err="1" smtClean="0"/>
              <a:t>que´tambien</a:t>
            </a:r>
            <a:r>
              <a:rPr lang="es-PE" baseline="0" dirty="0" smtClean="0"/>
              <a:t> es muestra? De un mal diseño.</a:t>
            </a:r>
          </a:p>
          <a:p>
            <a:endParaRPr lang="es-PE" baseline="0" dirty="0" smtClean="0"/>
          </a:p>
          <a:p>
            <a:r>
              <a:rPr lang="es-PE" baseline="0" dirty="0" smtClean="0"/>
              <a:t>Entonces podríamos decir algo y esta idea es importante, un código testeable es por lo general un código bien diseñado.</a:t>
            </a:r>
          </a:p>
          <a:p>
            <a:endParaRPr lang="es-PE" baseline="0" dirty="0" smtClean="0"/>
          </a:p>
          <a:p>
            <a:r>
              <a:rPr lang="es-PE" baseline="0" dirty="0" smtClean="0"/>
              <a:t>Cuando escribimos el código antes lo </a:t>
            </a:r>
            <a:r>
              <a:rPr lang="es-PE" baseline="0" dirty="0" err="1" smtClean="0"/>
              <a:t>obigamos</a:t>
            </a:r>
            <a:r>
              <a:rPr lang="es-PE" baseline="0" dirty="0" smtClean="0"/>
              <a:t> a que sea testeable y por lo tanto bien diseñado</a:t>
            </a:r>
          </a:p>
          <a:p>
            <a:endParaRPr lang="es-PE" baseline="0" dirty="0" smtClean="0"/>
          </a:p>
          <a:p>
            <a:r>
              <a:rPr lang="es-PE" baseline="0" dirty="0" smtClean="0"/>
              <a:t>TDD como técnica de diseño y no de prueba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a:t>
            </a:r>
            <a:r>
              <a:rPr lang="es-PE" baseline="0" dirty="0" smtClean="0"/>
              <a:t> Por lo general me preguntan ? Realmente tengo que hacer todo esto para probar.</a:t>
            </a:r>
            <a:endParaRPr lang="es-PE" dirty="0" smtClean="0"/>
          </a:p>
          <a:p>
            <a:r>
              <a:rPr lang="es-PE" dirty="0" smtClean="0"/>
              <a:t>Cuando nosotros hablamos de no usar estáticos,</a:t>
            </a:r>
            <a:r>
              <a:rPr lang="es-PE" baseline="0" dirty="0" smtClean="0"/>
              <a:t> programar sobre interfaces ,et </a:t>
            </a:r>
            <a:r>
              <a:rPr lang="es-PE" baseline="0" dirty="0" err="1" smtClean="0"/>
              <a:t>etc</a:t>
            </a:r>
            <a:r>
              <a:rPr lang="es-PE" baseline="0" dirty="0" smtClean="0"/>
              <a:t>, en </a:t>
            </a:r>
            <a:r>
              <a:rPr lang="es-PE" baseline="0" dirty="0" err="1" smtClean="0"/>
              <a:t>elfondo</a:t>
            </a:r>
            <a:r>
              <a:rPr lang="es-PE" baseline="0" dirty="0" smtClean="0"/>
              <a:t> no es estamos hablando de otras cosa que no sea diseño,</a:t>
            </a:r>
          </a:p>
          <a:p>
            <a:endParaRPr lang="es-PE" baseline="0" dirty="0" smtClean="0"/>
          </a:p>
          <a:p>
            <a:r>
              <a:rPr lang="es-PE" baseline="0" dirty="0" smtClean="0"/>
              <a:t>¿ De qué es señal un código poco testeable ? De un mal diseño. Por que un código acoplado, con responsabilidades de la clase mal definidas es </a:t>
            </a:r>
            <a:r>
              <a:rPr lang="es-PE" baseline="0" dirty="0" err="1" smtClean="0"/>
              <a:t>dificil</a:t>
            </a:r>
            <a:r>
              <a:rPr lang="es-PE" baseline="0" dirty="0" smtClean="0"/>
              <a:t> de testear. </a:t>
            </a:r>
          </a:p>
          <a:p>
            <a:r>
              <a:rPr lang="es-PE" baseline="0" dirty="0" err="1" smtClean="0"/>
              <a:t>Aunquesea</a:t>
            </a:r>
            <a:r>
              <a:rPr lang="es-PE" baseline="0" dirty="0" smtClean="0"/>
              <a:t> no lo hagan esto solo pro probar sus clases sino por mantener un buen diseño.</a:t>
            </a:r>
          </a:p>
          <a:p>
            <a:r>
              <a:rPr lang="es-PE" baseline="0" dirty="0" smtClean="0"/>
              <a:t>Lo que permite la testeabilidad es darnos cuenta si lo que estamos haciendo está bien o mal como un indicador.</a:t>
            </a:r>
          </a:p>
          <a:p>
            <a:endParaRPr lang="es-PE" baseline="0" dirty="0" smtClean="0"/>
          </a:p>
          <a:p>
            <a:endParaRPr lang="es-PE" baseline="0" dirty="0" smtClean="0"/>
          </a:p>
          <a:p>
            <a:endParaRPr lang="es-PE" baseline="0" dirty="0" smtClean="0"/>
          </a:p>
          <a:p>
            <a:r>
              <a:rPr lang="es-PE" baseline="0" dirty="0" smtClean="0"/>
              <a:t>Yo quiero que se queden con esta idea para esta parte, un código testeable es por lo general un código bien diseñado</a:t>
            </a:r>
          </a:p>
          <a:p>
            <a:r>
              <a:rPr lang="es-PE" baseline="0" dirty="0" smtClean="0"/>
              <a:t>Recordemos, ¿ Cuando un código es poco testeable ?</a:t>
            </a:r>
          </a:p>
          <a:p>
            <a:r>
              <a:rPr lang="es-PE" baseline="0" dirty="0" smtClean="0"/>
              <a:t>Por que cuando escribimos código acoplado, las responsabilidades de la clase no están bien definidas, abusamos de métodos estáticos y eso de </a:t>
            </a:r>
            <a:r>
              <a:rPr lang="es-PE" baseline="0" dirty="0" err="1" smtClean="0"/>
              <a:t>que´tambien</a:t>
            </a:r>
            <a:r>
              <a:rPr lang="es-PE" baseline="0" dirty="0" smtClean="0"/>
              <a:t> es muestra? De un mal diseño.</a:t>
            </a:r>
          </a:p>
          <a:p>
            <a:endParaRPr lang="es-PE" baseline="0" dirty="0" smtClean="0"/>
          </a:p>
          <a:p>
            <a:r>
              <a:rPr lang="es-PE" baseline="0" dirty="0" smtClean="0"/>
              <a:t>Entonces podríamos decir algo y esta idea es importante, un código testeable es por lo general un código bien diseñado.</a:t>
            </a:r>
          </a:p>
          <a:p>
            <a:endParaRPr lang="es-PE" baseline="0" dirty="0" smtClean="0"/>
          </a:p>
          <a:p>
            <a:r>
              <a:rPr lang="es-PE" baseline="0" dirty="0" smtClean="0"/>
              <a:t>Cuando escribimos el código antes lo </a:t>
            </a:r>
            <a:r>
              <a:rPr lang="es-PE" baseline="0" dirty="0" err="1" smtClean="0"/>
              <a:t>obigamos</a:t>
            </a:r>
            <a:r>
              <a:rPr lang="es-PE" baseline="0" dirty="0" smtClean="0"/>
              <a:t> a que sea testeable y por lo tanto bien diseñado</a:t>
            </a:r>
          </a:p>
          <a:p>
            <a:endParaRPr lang="es-PE" baseline="0" dirty="0" smtClean="0"/>
          </a:p>
          <a:p>
            <a:r>
              <a:rPr lang="es-PE" baseline="0" dirty="0" smtClean="0"/>
              <a:t>TDD como técnica de diseño y no de prueba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a:t>
            </a:r>
            <a:r>
              <a:rPr lang="es-PE" baseline="0" dirty="0" smtClean="0"/>
              <a:t> Por lo general me preguntan ? Realmente tengo que hacer todo esto para probar.</a:t>
            </a:r>
            <a:endParaRPr lang="es-PE" dirty="0" smtClean="0"/>
          </a:p>
          <a:p>
            <a:r>
              <a:rPr lang="es-PE" dirty="0" smtClean="0"/>
              <a:t>Cuando nosotros hablamos de no usar estáticos,</a:t>
            </a:r>
            <a:r>
              <a:rPr lang="es-PE" baseline="0" dirty="0" smtClean="0"/>
              <a:t> programar sobre interfaces ,et </a:t>
            </a:r>
            <a:r>
              <a:rPr lang="es-PE" baseline="0" dirty="0" err="1" smtClean="0"/>
              <a:t>etc</a:t>
            </a:r>
            <a:r>
              <a:rPr lang="es-PE" baseline="0" dirty="0" smtClean="0"/>
              <a:t>, en </a:t>
            </a:r>
            <a:r>
              <a:rPr lang="es-PE" baseline="0" dirty="0" err="1" smtClean="0"/>
              <a:t>elfondo</a:t>
            </a:r>
            <a:r>
              <a:rPr lang="es-PE" baseline="0" dirty="0" smtClean="0"/>
              <a:t> no es estamos hablando de otras cosa que no sea diseño,</a:t>
            </a:r>
          </a:p>
          <a:p>
            <a:endParaRPr lang="es-PE" baseline="0" dirty="0" smtClean="0"/>
          </a:p>
          <a:p>
            <a:r>
              <a:rPr lang="es-PE" baseline="0" dirty="0" smtClean="0"/>
              <a:t>¿ De qué es señal un código poco testeable ? De un mal diseño. Por que un código acoplado, con responsabilidades de la clase mal definidas es </a:t>
            </a:r>
            <a:r>
              <a:rPr lang="es-PE" baseline="0" dirty="0" err="1" smtClean="0"/>
              <a:t>dificil</a:t>
            </a:r>
            <a:r>
              <a:rPr lang="es-PE" baseline="0" dirty="0" smtClean="0"/>
              <a:t> de testear. </a:t>
            </a:r>
          </a:p>
          <a:p>
            <a:r>
              <a:rPr lang="es-PE" baseline="0" dirty="0" err="1" smtClean="0"/>
              <a:t>Aunquesea</a:t>
            </a:r>
            <a:r>
              <a:rPr lang="es-PE" baseline="0" dirty="0" smtClean="0"/>
              <a:t> no lo hagan esto solo pro probar sus clases sino por mantener un buen diseño.</a:t>
            </a:r>
          </a:p>
          <a:p>
            <a:r>
              <a:rPr lang="es-PE" baseline="0" dirty="0" smtClean="0"/>
              <a:t>Lo que permite la testeabilidad es darnos cuenta si lo que estamos haciendo está bien o mal como un indicador.</a:t>
            </a:r>
          </a:p>
          <a:p>
            <a:endParaRPr lang="es-PE" baseline="0" dirty="0" smtClean="0"/>
          </a:p>
          <a:p>
            <a:endParaRPr lang="es-PE" baseline="0" dirty="0" smtClean="0"/>
          </a:p>
          <a:p>
            <a:endParaRPr lang="es-PE" baseline="0" dirty="0" smtClean="0"/>
          </a:p>
          <a:p>
            <a:r>
              <a:rPr lang="es-PE" baseline="0" dirty="0" smtClean="0"/>
              <a:t>Yo quiero que se queden con esta idea para esta parte, un código testeable es por lo general un código bien diseñado</a:t>
            </a:r>
          </a:p>
          <a:p>
            <a:r>
              <a:rPr lang="es-PE" baseline="0" dirty="0" smtClean="0"/>
              <a:t>Recordemos, ¿ Cuando un código es poco testeable ?</a:t>
            </a:r>
          </a:p>
          <a:p>
            <a:r>
              <a:rPr lang="es-PE" baseline="0" dirty="0" smtClean="0"/>
              <a:t>Por que cuando escribimos código acoplado, las responsabilidades de la clase no están bien definidas, abusamos de métodos estáticos y eso de </a:t>
            </a:r>
            <a:r>
              <a:rPr lang="es-PE" baseline="0" dirty="0" err="1" smtClean="0"/>
              <a:t>que´tambien</a:t>
            </a:r>
            <a:r>
              <a:rPr lang="es-PE" baseline="0" dirty="0" smtClean="0"/>
              <a:t> es muestra? De un mal diseño.</a:t>
            </a:r>
          </a:p>
          <a:p>
            <a:endParaRPr lang="es-PE" baseline="0" dirty="0" smtClean="0"/>
          </a:p>
          <a:p>
            <a:r>
              <a:rPr lang="es-PE" baseline="0" dirty="0" smtClean="0"/>
              <a:t>Entonces podríamos decir algo y esta idea es importante, un código testeable es por lo general un código bien diseñado.</a:t>
            </a:r>
          </a:p>
          <a:p>
            <a:endParaRPr lang="es-PE" baseline="0" dirty="0" smtClean="0"/>
          </a:p>
          <a:p>
            <a:r>
              <a:rPr lang="es-PE" baseline="0" dirty="0" smtClean="0"/>
              <a:t>Cuando escribimos el código antes lo </a:t>
            </a:r>
            <a:r>
              <a:rPr lang="es-PE" baseline="0" dirty="0" err="1" smtClean="0"/>
              <a:t>obigamos</a:t>
            </a:r>
            <a:r>
              <a:rPr lang="es-PE" baseline="0" dirty="0" smtClean="0"/>
              <a:t> a que sea testeable y por lo tanto bien diseñado</a:t>
            </a:r>
          </a:p>
          <a:p>
            <a:endParaRPr lang="es-PE" baseline="0" dirty="0" smtClean="0"/>
          </a:p>
          <a:p>
            <a:r>
              <a:rPr lang="es-PE" baseline="0" dirty="0" smtClean="0"/>
              <a:t>TDD como técnica de diseño y no de prueba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s-PE" dirty="0" smtClean="0"/>
              <a:t>Cualquier </a:t>
            </a:r>
            <a:r>
              <a:rPr lang="es-PE" dirty="0" err="1" smtClean="0"/>
              <a:t>ocs</a:t>
            </a:r>
            <a:r>
              <a:rPr lang="es-PE" dirty="0" smtClean="0"/>
              <a:t> que necesite realizar una configuración No</a:t>
            </a:r>
            <a:r>
              <a:rPr lang="es-PE" baseline="0" dirty="0" smtClean="0"/>
              <a:t> es un UT</a:t>
            </a:r>
          </a:p>
          <a:p>
            <a:pPr marL="0" indent="0">
              <a:buFontTx/>
              <a:buNone/>
            </a:pPr>
            <a:r>
              <a:rPr lang="es-PE" baseline="0" dirty="0" smtClean="0"/>
              <a:t>- Unidades la parte más pequeña y testeable de la aplicación.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a:t>
            </a:r>
            <a:r>
              <a:rPr lang="es-PE" baseline="0" dirty="0" smtClean="0"/>
              <a:t> Por lo general me preguntan ? Realmente tengo que hacer todo esto para probar.</a:t>
            </a:r>
            <a:endParaRPr lang="es-PE" dirty="0" smtClean="0"/>
          </a:p>
          <a:p>
            <a:r>
              <a:rPr lang="es-PE" dirty="0" smtClean="0"/>
              <a:t>Cuando nosotros hablamos de no usar estáticos,</a:t>
            </a:r>
            <a:r>
              <a:rPr lang="es-PE" baseline="0" dirty="0" smtClean="0"/>
              <a:t> programar sobre interfaces ,et </a:t>
            </a:r>
            <a:r>
              <a:rPr lang="es-PE" baseline="0" dirty="0" err="1" smtClean="0"/>
              <a:t>etc</a:t>
            </a:r>
            <a:r>
              <a:rPr lang="es-PE" baseline="0" dirty="0" smtClean="0"/>
              <a:t>, en </a:t>
            </a:r>
            <a:r>
              <a:rPr lang="es-PE" baseline="0" dirty="0" err="1" smtClean="0"/>
              <a:t>elfondo</a:t>
            </a:r>
            <a:r>
              <a:rPr lang="es-PE" baseline="0" dirty="0" smtClean="0"/>
              <a:t> no es estamos hablando de otras cosa que no sea diseño,</a:t>
            </a:r>
          </a:p>
          <a:p>
            <a:endParaRPr lang="es-PE" baseline="0" dirty="0" smtClean="0"/>
          </a:p>
          <a:p>
            <a:r>
              <a:rPr lang="es-PE" baseline="0" dirty="0" smtClean="0"/>
              <a:t>¿ De qué es señal un código poco testeable ? De un mal diseño. Por que un código acoplado, con responsabilidades de la clase mal definidas es </a:t>
            </a:r>
            <a:r>
              <a:rPr lang="es-PE" baseline="0" dirty="0" err="1" smtClean="0"/>
              <a:t>dificil</a:t>
            </a:r>
            <a:r>
              <a:rPr lang="es-PE" baseline="0" dirty="0" smtClean="0"/>
              <a:t> de testear. </a:t>
            </a:r>
          </a:p>
          <a:p>
            <a:r>
              <a:rPr lang="es-PE" baseline="0" dirty="0" err="1" smtClean="0"/>
              <a:t>Aunquesea</a:t>
            </a:r>
            <a:r>
              <a:rPr lang="es-PE" baseline="0" dirty="0" smtClean="0"/>
              <a:t> no lo hagan esto solo pro probar sus clases sino por mantener un buen diseño.</a:t>
            </a:r>
          </a:p>
          <a:p>
            <a:r>
              <a:rPr lang="es-PE" baseline="0" dirty="0" smtClean="0"/>
              <a:t>Lo que permite la testeabilidad es darnos cuenta si lo que estamos haciendo está bien o mal como un indicador.</a:t>
            </a:r>
          </a:p>
          <a:p>
            <a:endParaRPr lang="es-PE" baseline="0" dirty="0" smtClean="0"/>
          </a:p>
          <a:p>
            <a:endParaRPr lang="es-PE" baseline="0" dirty="0" smtClean="0"/>
          </a:p>
          <a:p>
            <a:endParaRPr lang="es-PE" baseline="0" dirty="0" smtClean="0"/>
          </a:p>
          <a:p>
            <a:r>
              <a:rPr lang="es-PE" baseline="0" dirty="0" smtClean="0"/>
              <a:t>Yo quiero que se queden con esta idea para esta parte, un código testeable es por lo general un código bien diseñado</a:t>
            </a:r>
          </a:p>
          <a:p>
            <a:r>
              <a:rPr lang="es-PE" baseline="0" dirty="0" smtClean="0"/>
              <a:t>Recordemos, ¿ Cuando un código es poco testeable ?</a:t>
            </a:r>
          </a:p>
          <a:p>
            <a:r>
              <a:rPr lang="es-PE" baseline="0" dirty="0" smtClean="0"/>
              <a:t>Por que cuando escribimos código acoplado, las responsabilidades de la clase no están bien definidas, abusamos de métodos estáticos y eso de </a:t>
            </a:r>
            <a:r>
              <a:rPr lang="es-PE" baseline="0" dirty="0" err="1" smtClean="0"/>
              <a:t>que´tambien</a:t>
            </a:r>
            <a:r>
              <a:rPr lang="es-PE" baseline="0" dirty="0" smtClean="0"/>
              <a:t> es muestra? De un mal diseño.</a:t>
            </a:r>
          </a:p>
          <a:p>
            <a:endParaRPr lang="es-PE" baseline="0" dirty="0" smtClean="0"/>
          </a:p>
          <a:p>
            <a:r>
              <a:rPr lang="es-PE" baseline="0" dirty="0" smtClean="0"/>
              <a:t>Entonces podríamos decir algo y esta idea es importante, un código testeable es por lo general un código bien diseñado.</a:t>
            </a:r>
          </a:p>
          <a:p>
            <a:endParaRPr lang="es-PE" baseline="0" dirty="0" smtClean="0"/>
          </a:p>
          <a:p>
            <a:r>
              <a:rPr lang="es-PE" baseline="0" dirty="0" smtClean="0"/>
              <a:t>Cuando escribimos el código antes lo </a:t>
            </a:r>
            <a:r>
              <a:rPr lang="es-PE" baseline="0" dirty="0" err="1" smtClean="0"/>
              <a:t>obigamos</a:t>
            </a:r>
            <a:r>
              <a:rPr lang="es-PE" baseline="0" dirty="0" smtClean="0"/>
              <a:t> a que sea testeable y por lo tanto bien diseñado</a:t>
            </a:r>
          </a:p>
          <a:p>
            <a:endParaRPr lang="es-PE" baseline="0" dirty="0" smtClean="0"/>
          </a:p>
          <a:p>
            <a:r>
              <a:rPr lang="es-PE" baseline="0" dirty="0" smtClean="0"/>
              <a:t>TDD como técnica de diseño y no de prueba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a:t>
            </a:r>
            <a:r>
              <a:rPr lang="es-PE" baseline="0" dirty="0" smtClean="0"/>
              <a:t> Por lo general me preguntan ? Realmente tengo que hacer todo esto para probar.</a:t>
            </a:r>
            <a:endParaRPr lang="es-PE" dirty="0" smtClean="0"/>
          </a:p>
          <a:p>
            <a:r>
              <a:rPr lang="es-PE" dirty="0" smtClean="0"/>
              <a:t>Cuando nosotros hablamos de no usar estáticos,</a:t>
            </a:r>
            <a:r>
              <a:rPr lang="es-PE" baseline="0" dirty="0" smtClean="0"/>
              <a:t> programar sobre interfaces ,et </a:t>
            </a:r>
            <a:r>
              <a:rPr lang="es-PE" baseline="0" dirty="0" err="1" smtClean="0"/>
              <a:t>etc</a:t>
            </a:r>
            <a:r>
              <a:rPr lang="es-PE" baseline="0" dirty="0" smtClean="0"/>
              <a:t>, en </a:t>
            </a:r>
            <a:r>
              <a:rPr lang="es-PE" baseline="0" dirty="0" err="1" smtClean="0"/>
              <a:t>elfondo</a:t>
            </a:r>
            <a:r>
              <a:rPr lang="es-PE" baseline="0" dirty="0" smtClean="0"/>
              <a:t> no es estamos hablando de otras cosa que no sea diseño,</a:t>
            </a:r>
          </a:p>
          <a:p>
            <a:endParaRPr lang="es-PE" baseline="0" dirty="0" smtClean="0"/>
          </a:p>
          <a:p>
            <a:r>
              <a:rPr lang="es-PE" baseline="0" dirty="0" smtClean="0"/>
              <a:t>¿ De qué es señal un código poco testeable ? De un mal diseño. Por que un código acoplado, con responsabilidades de la clase mal definidas es </a:t>
            </a:r>
            <a:r>
              <a:rPr lang="es-PE" baseline="0" dirty="0" err="1" smtClean="0"/>
              <a:t>dificil</a:t>
            </a:r>
            <a:r>
              <a:rPr lang="es-PE" baseline="0" dirty="0" smtClean="0"/>
              <a:t> de testear. </a:t>
            </a:r>
          </a:p>
          <a:p>
            <a:r>
              <a:rPr lang="es-PE" baseline="0" dirty="0" err="1" smtClean="0"/>
              <a:t>Aunquesea</a:t>
            </a:r>
            <a:r>
              <a:rPr lang="es-PE" baseline="0" dirty="0" smtClean="0"/>
              <a:t> no lo hagan esto solo pro probar sus clases sino por mantener un buen diseño.</a:t>
            </a:r>
          </a:p>
          <a:p>
            <a:r>
              <a:rPr lang="es-PE" baseline="0" dirty="0" smtClean="0"/>
              <a:t>Lo que permite la testeabilidad es darnos cuenta si lo que estamos haciendo está bien o mal como un indicador.</a:t>
            </a:r>
          </a:p>
          <a:p>
            <a:endParaRPr lang="es-PE" baseline="0" dirty="0" smtClean="0"/>
          </a:p>
          <a:p>
            <a:endParaRPr lang="es-PE" baseline="0" dirty="0" smtClean="0"/>
          </a:p>
          <a:p>
            <a:endParaRPr lang="es-PE" baseline="0" dirty="0" smtClean="0"/>
          </a:p>
          <a:p>
            <a:r>
              <a:rPr lang="es-PE" baseline="0" dirty="0" smtClean="0"/>
              <a:t>Yo quiero que se queden con esta idea para esta parte, un código testeable es por lo general un código bien diseñado</a:t>
            </a:r>
          </a:p>
          <a:p>
            <a:r>
              <a:rPr lang="es-PE" baseline="0" dirty="0" smtClean="0"/>
              <a:t>Recordemos, ¿ Cuando un código es poco testeable ?</a:t>
            </a:r>
          </a:p>
          <a:p>
            <a:r>
              <a:rPr lang="es-PE" baseline="0" dirty="0" smtClean="0"/>
              <a:t>Por que cuando escribimos código acoplado, las responsabilidades de la clase no están bien definidas, abusamos de métodos estáticos y eso de </a:t>
            </a:r>
            <a:r>
              <a:rPr lang="es-PE" baseline="0" dirty="0" err="1" smtClean="0"/>
              <a:t>que´tambien</a:t>
            </a:r>
            <a:r>
              <a:rPr lang="es-PE" baseline="0" dirty="0" smtClean="0"/>
              <a:t> es muestra? De un mal diseño.</a:t>
            </a:r>
          </a:p>
          <a:p>
            <a:endParaRPr lang="es-PE" baseline="0" dirty="0" smtClean="0"/>
          </a:p>
          <a:p>
            <a:r>
              <a:rPr lang="es-PE" baseline="0" dirty="0" smtClean="0"/>
              <a:t>Entonces podríamos decir algo y esta idea es importante, un código testeable es por lo general un código bien diseñado.</a:t>
            </a:r>
          </a:p>
          <a:p>
            <a:endParaRPr lang="es-PE" baseline="0" dirty="0" smtClean="0"/>
          </a:p>
          <a:p>
            <a:r>
              <a:rPr lang="es-PE" baseline="0" dirty="0" smtClean="0"/>
              <a:t>Cuando escribimos el código antes lo </a:t>
            </a:r>
            <a:r>
              <a:rPr lang="es-PE" baseline="0" dirty="0" err="1" smtClean="0"/>
              <a:t>obigamos</a:t>
            </a:r>
            <a:r>
              <a:rPr lang="es-PE" baseline="0" dirty="0" smtClean="0"/>
              <a:t> a que sea testeable y por lo tanto bien diseñado</a:t>
            </a:r>
          </a:p>
          <a:p>
            <a:endParaRPr lang="es-PE" baseline="0" dirty="0" smtClean="0"/>
          </a:p>
          <a:p>
            <a:r>
              <a:rPr lang="es-PE" baseline="0" dirty="0" smtClean="0"/>
              <a:t>TDD como técnica de diseño y no de prueba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Explicar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s-PE" dirty="0" smtClean="0"/>
              <a:t>Cualquier </a:t>
            </a:r>
            <a:r>
              <a:rPr lang="es-PE" dirty="0" err="1" smtClean="0"/>
              <a:t>ocs</a:t>
            </a:r>
            <a:r>
              <a:rPr lang="es-PE" dirty="0" smtClean="0"/>
              <a:t> que necesite realizar una configuración No</a:t>
            </a:r>
            <a:r>
              <a:rPr lang="es-PE" baseline="0" dirty="0" smtClean="0"/>
              <a:t> es un UT</a:t>
            </a:r>
          </a:p>
          <a:p>
            <a:pPr marL="0" indent="0">
              <a:buFontTx/>
              <a:buNone/>
            </a:pPr>
            <a:r>
              <a:rPr lang="es-PE" baseline="0" dirty="0" smtClean="0"/>
              <a:t>- Unidades la parte más pequeña y testeable de la aplicación.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s-PE" dirty="0" smtClean="0"/>
              <a:t>Cualquier </a:t>
            </a:r>
            <a:r>
              <a:rPr lang="es-PE" dirty="0" err="1" smtClean="0"/>
              <a:t>ocs</a:t>
            </a:r>
            <a:r>
              <a:rPr lang="es-PE" dirty="0" smtClean="0"/>
              <a:t> que necesite realizar una configuración No</a:t>
            </a:r>
            <a:r>
              <a:rPr lang="es-PE" baseline="0" dirty="0" smtClean="0"/>
              <a:t> es un UT</a:t>
            </a:r>
          </a:p>
          <a:p>
            <a:pPr marL="0" indent="0">
              <a:buFontTx/>
              <a:buNone/>
            </a:pPr>
            <a:r>
              <a:rPr lang="es-PE" baseline="0" dirty="0" smtClean="0"/>
              <a:t>- Unidades la parte más pequeña y testeable de la aplicación.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s-PE" dirty="0" smtClean="0"/>
              <a:t>Cualquier </a:t>
            </a:r>
            <a:r>
              <a:rPr lang="es-PE" dirty="0" err="1" smtClean="0"/>
              <a:t>ocs</a:t>
            </a:r>
            <a:r>
              <a:rPr lang="es-PE" dirty="0" smtClean="0"/>
              <a:t> que necesite realizar una configuración No</a:t>
            </a:r>
            <a:r>
              <a:rPr lang="es-PE" baseline="0" dirty="0" smtClean="0"/>
              <a:t> es un UT</a:t>
            </a:r>
          </a:p>
          <a:p>
            <a:pPr marL="0" indent="0">
              <a:buFontTx/>
              <a:buNone/>
            </a:pPr>
            <a:r>
              <a:rPr lang="es-PE" baseline="0" dirty="0" smtClean="0"/>
              <a:t>- Unidades la parte más pequeña y testeable de la aplicación.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solidFill>
                  <a:schemeClr val="tx1">
                    <a:lumMod val="95000"/>
                  </a:schemeClr>
                </a:solidFill>
              </a:rPr>
              <a:t>Mientras que el test unitario ejercita una única unidad, el de integración ejercita múltiples unidades y dependencias en simultaneo</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04/10/2010</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04/10/2010</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04/10/2010</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04/10/2010</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04/10/2010</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04/10/2010</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04/10/2010</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04/10/2010</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04/10/2010</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04/10/2010</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04/10/2010</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04/10/2010</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844824"/>
            <a:ext cx="7772400" cy="2160391"/>
          </a:xfrm>
        </p:spPr>
        <p:txBody>
          <a:bodyPr/>
          <a:lstStyle/>
          <a:p>
            <a:r>
              <a:rPr lang="es-PE" sz="6000" b="1" dirty="0" err="1" smtClean="0"/>
              <a:t>Unit</a:t>
            </a:r>
            <a:r>
              <a:rPr lang="es-PE" sz="6000" b="1" dirty="0" smtClean="0"/>
              <a:t> </a:t>
            </a:r>
            <a:r>
              <a:rPr lang="es-PE" sz="6000" b="1" dirty="0" err="1" smtClean="0"/>
              <a:t>Testing</a:t>
            </a:r>
            <a:r>
              <a:rPr lang="es-PE" sz="6000" b="1" dirty="0" smtClean="0"/>
              <a:t> </a:t>
            </a:r>
            <a:r>
              <a:rPr lang="es-PE" sz="5400" b="1" dirty="0" smtClean="0"/>
              <a:t/>
            </a:r>
            <a:br>
              <a:rPr lang="es-PE" sz="5400" b="1" dirty="0" smtClean="0"/>
            </a:br>
            <a:r>
              <a:rPr lang="es-PE" sz="5400" b="1" dirty="0" err="1" smtClean="0"/>
              <a:t>with</a:t>
            </a:r>
            <a:r>
              <a:rPr lang="es-PE" sz="5400" b="1" dirty="0" smtClean="0"/>
              <a:t> </a:t>
            </a:r>
            <a:br>
              <a:rPr lang="es-PE" sz="5400" b="1" dirty="0" smtClean="0"/>
            </a:br>
            <a:r>
              <a:rPr lang="es-PE" sz="7200" b="1" dirty="0" err="1" smtClean="0">
                <a:solidFill>
                  <a:srgbClr val="FF0000"/>
                </a:solidFill>
              </a:rPr>
              <a:t>Mock</a:t>
            </a:r>
            <a:r>
              <a:rPr lang="es-PE" sz="7200" b="1" dirty="0" smtClean="0">
                <a:solidFill>
                  <a:srgbClr val="FF0000"/>
                </a:solidFill>
              </a:rPr>
              <a:t> </a:t>
            </a:r>
            <a:r>
              <a:rPr lang="es-PE" sz="7200" b="1" dirty="0" err="1" smtClean="0">
                <a:solidFill>
                  <a:srgbClr val="FF0000"/>
                </a:solidFill>
              </a:rPr>
              <a:t>Objects</a:t>
            </a:r>
            <a:endParaRPr lang="es-ES" sz="7200" b="1" dirty="0">
              <a:solidFill>
                <a:srgbClr val="FF0000"/>
              </a:solidFill>
            </a:endParaRPr>
          </a:p>
        </p:txBody>
      </p:sp>
      <p:sp>
        <p:nvSpPr>
          <p:cNvPr id="4" name="2 Subtítulo"/>
          <p:cNvSpPr txBox="1">
            <a:spLocks/>
          </p:cNvSpPr>
          <p:nvPr/>
        </p:nvSpPr>
        <p:spPr bwMode="auto">
          <a:xfrm>
            <a:off x="357162" y="5349894"/>
            <a:ext cx="4934918" cy="103143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3200" b="1" i="0" u="none" strike="noStrike" kern="1200" cap="none" spc="0" normalizeH="0" baseline="0" noProof="0" dirty="0" smtClean="0">
                <a:ln>
                  <a:noFill/>
                </a:ln>
                <a:solidFill>
                  <a:srgbClr val="00B050"/>
                </a:solidFill>
                <a:effectLst/>
                <a:uLnTx/>
                <a:uFillTx/>
              </a:rPr>
              <a:t>Angel Núñez Salazar</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PE" sz="2400" b="1" dirty="0" smtClean="0">
                <a:solidFill>
                  <a:srgbClr val="00B050"/>
                </a:solidFill>
              </a:rPr>
              <a:t>@</a:t>
            </a:r>
            <a:r>
              <a:rPr lang="es-PE" sz="2400" b="1" dirty="0" err="1" smtClean="0">
                <a:solidFill>
                  <a:srgbClr val="00B050"/>
                </a:solidFill>
              </a:rPr>
              <a:t>snahider</a:t>
            </a:r>
            <a:r>
              <a:rPr lang="es-PE" sz="2400" b="1" dirty="0" smtClean="0">
                <a:solidFill>
                  <a:srgbClr val="00B050"/>
                </a:solidFill>
              </a:rPr>
              <a:t> / snahider.blogspot.com</a:t>
            </a:r>
          </a:p>
        </p:txBody>
      </p:sp>
    </p:spTree>
    <p:extLst>
      <p:ext uri="{BB962C8B-B14F-4D97-AF65-F5344CB8AC3E}">
        <p14:creationId xmlns:p14="http://schemas.microsoft.com/office/powerpoint/2010/main" val="4039085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55786"/>
            <a:ext cx="8229600" cy="724942"/>
          </a:xfrm>
        </p:spPr>
        <p:txBody>
          <a:bodyPr/>
          <a:lstStyle/>
          <a:p>
            <a:r>
              <a:rPr lang="es-PE" dirty="0" smtClean="0">
                <a:solidFill>
                  <a:srgbClr val="00823B"/>
                </a:solidFill>
              </a:rPr>
              <a:t>Test de Integración</a:t>
            </a:r>
            <a:endParaRPr lang="es-PE" dirty="0">
              <a:solidFill>
                <a:srgbClr val="00823B"/>
              </a:solidFill>
            </a:endParaRPr>
          </a:p>
        </p:txBody>
      </p:sp>
      <p:sp>
        <p:nvSpPr>
          <p:cNvPr id="50" name="49 Flecha abajo"/>
          <p:cNvSpPr/>
          <p:nvPr/>
        </p:nvSpPr>
        <p:spPr>
          <a:xfrm>
            <a:off x="4423230" y="1196752"/>
            <a:ext cx="327134" cy="44903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2" name="1 Grupo"/>
          <p:cNvGrpSpPr/>
          <p:nvPr/>
        </p:nvGrpSpPr>
        <p:grpSpPr>
          <a:xfrm>
            <a:off x="1993460" y="1645790"/>
            <a:ext cx="5232429" cy="4015458"/>
            <a:chOff x="1993460" y="1645790"/>
            <a:chExt cx="5232429" cy="4015458"/>
          </a:xfrm>
        </p:grpSpPr>
        <p:sp>
          <p:nvSpPr>
            <p:cNvPr id="46" name="45 Rectángulo redondeado"/>
            <p:cNvSpPr/>
            <p:nvPr/>
          </p:nvSpPr>
          <p:spPr>
            <a:xfrm>
              <a:off x="4032426" y="1645790"/>
              <a:ext cx="1124632" cy="100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7" name="46 Rectángulo redondeado"/>
            <p:cNvSpPr/>
            <p:nvPr/>
          </p:nvSpPr>
          <p:spPr>
            <a:xfrm>
              <a:off x="5398436" y="3157820"/>
              <a:ext cx="1124632" cy="100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9" name="48 Flecha abajo"/>
            <p:cNvSpPr/>
            <p:nvPr/>
          </p:nvSpPr>
          <p:spPr>
            <a:xfrm>
              <a:off x="4423230" y="2666892"/>
              <a:ext cx="327134" cy="487066"/>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Rectángulo redondeado"/>
            <p:cNvSpPr/>
            <p:nvPr/>
          </p:nvSpPr>
          <p:spPr>
            <a:xfrm>
              <a:off x="4750364" y="4653136"/>
              <a:ext cx="1124632" cy="100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2" name="41 Rectángulo redondeado"/>
            <p:cNvSpPr/>
            <p:nvPr/>
          </p:nvSpPr>
          <p:spPr>
            <a:xfrm>
              <a:off x="6101257" y="4638146"/>
              <a:ext cx="1124632" cy="100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3" name="42 Rectángulo redondeado"/>
            <p:cNvSpPr/>
            <p:nvPr/>
          </p:nvSpPr>
          <p:spPr>
            <a:xfrm>
              <a:off x="3371848" y="4653136"/>
              <a:ext cx="1124632" cy="100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4" name="43 Rectángulo redondeado"/>
            <p:cNvSpPr/>
            <p:nvPr/>
          </p:nvSpPr>
          <p:spPr>
            <a:xfrm>
              <a:off x="1993460" y="4636145"/>
              <a:ext cx="1124632" cy="100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5" name="44 Rectángulo redondeado"/>
            <p:cNvSpPr/>
            <p:nvPr/>
          </p:nvSpPr>
          <p:spPr>
            <a:xfrm>
              <a:off x="4046847" y="3166571"/>
              <a:ext cx="1124632" cy="100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8" name="47 Rectángulo redondeado"/>
            <p:cNvSpPr/>
            <p:nvPr/>
          </p:nvSpPr>
          <p:spPr>
            <a:xfrm>
              <a:off x="2679054" y="3166571"/>
              <a:ext cx="1124632" cy="100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5" name="4 Flecha doblada hacia arriba"/>
            <p:cNvSpPr/>
            <p:nvPr/>
          </p:nvSpPr>
          <p:spPr>
            <a:xfrm rot="10800000">
              <a:off x="3047783" y="1988835"/>
              <a:ext cx="969652" cy="117773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2" name="51 Flecha doblada hacia arriba"/>
            <p:cNvSpPr/>
            <p:nvPr/>
          </p:nvSpPr>
          <p:spPr>
            <a:xfrm rot="10800000" flipH="1">
              <a:off x="5171479" y="1976227"/>
              <a:ext cx="969652" cy="117773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3" name="52 Flecha abajo"/>
            <p:cNvSpPr/>
            <p:nvPr/>
          </p:nvSpPr>
          <p:spPr>
            <a:xfrm>
              <a:off x="4100850" y="4189672"/>
              <a:ext cx="327134" cy="46146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4" name="53 Flecha abajo"/>
            <p:cNvSpPr/>
            <p:nvPr/>
          </p:nvSpPr>
          <p:spPr>
            <a:xfrm>
              <a:off x="4814934" y="4176683"/>
              <a:ext cx="327134" cy="46146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5" name="54 Flecha abajo"/>
            <p:cNvSpPr/>
            <p:nvPr/>
          </p:nvSpPr>
          <p:spPr>
            <a:xfrm>
              <a:off x="2790958" y="4176683"/>
              <a:ext cx="327134" cy="46146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6" name="55 Flecha abajo"/>
            <p:cNvSpPr/>
            <p:nvPr/>
          </p:nvSpPr>
          <p:spPr>
            <a:xfrm>
              <a:off x="6173164" y="4180922"/>
              <a:ext cx="327134" cy="46146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104523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76672"/>
            <a:ext cx="8229600" cy="724942"/>
          </a:xfrm>
        </p:spPr>
        <p:txBody>
          <a:bodyPr/>
          <a:lstStyle/>
          <a:p>
            <a:r>
              <a:rPr lang="es-PE" dirty="0" smtClean="0">
                <a:solidFill>
                  <a:srgbClr val="00823B"/>
                </a:solidFill>
              </a:rPr>
              <a:t>Test de Integración</a:t>
            </a:r>
            <a:endParaRPr lang="es-PE" dirty="0">
              <a:solidFill>
                <a:srgbClr val="00823B"/>
              </a:solidFill>
            </a:endParaRPr>
          </a:p>
        </p:txBody>
      </p:sp>
      <p:grpSp>
        <p:nvGrpSpPr>
          <p:cNvPr id="2" name="1 Grupo"/>
          <p:cNvGrpSpPr/>
          <p:nvPr/>
        </p:nvGrpSpPr>
        <p:grpSpPr>
          <a:xfrm>
            <a:off x="2694215" y="1619328"/>
            <a:ext cx="3781019" cy="3241803"/>
            <a:chOff x="1993460" y="1196752"/>
            <a:chExt cx="5232429" cy="4464496"/>
          </a:xfrm>
        </p:grpSpPr>
        <p:sp>
          <p:nvSpPr>
            <p:cNvPr id="46" name="45 Rectángulo redondeado"/>
            <p:cNvSpPr/>
            <p:nvPr/>
          </p:nvSpPr>
          <p:spPr>
            <a:xfrm>
              <a:off x="4032426" y="1645790"/>
              <a:ext cx="1124632" cy="100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7" name="46 Rectángulo redondeado"/>
            <p:cNvSpPr/>
            <p:nvPr/>
          </p:nvSpPr>
          <p:spPr>
            <a:xfrm>
              <a:off x="5398436" y="3157820"/>
              <a:ext cx="1124632" cy="100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9" name="48 Flecha abajo"/>
            <p:cNvSpPr/>
            <p:nvPr/>
          </p:nvSpPr>
          <p:spPr>
            <a:xfrm>
              <a:off x="4423230" y="2666892"/>
              <a:ext cx="327134" cy="487066"/>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0" name="49 Flecha abajo"/>
            <p:cNvSpPr/>
            <p:nvPr/>
          </p:nvSpPr>
          <p:spPr>
            <a:xfrm>
              <a:off x="4423230" y="1196752"/>
              <a:ext cx="327134" cy="44903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Rectángulo redondeado"/>
            <p:cNvSpPr/>
            <p:nvPr/>
          </p:nvSpPr>
          <p:spPr>
            <a:xfrm>
              <a:off x="4750364" y="4653136"/>
              <a:ext cx="1124632" cy="100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2" name="41 Rectángulo redondeado"/>
            <p:cNvSpPr/>
            <p:nvPr/>
          </p:nvSpPr>
          <p:spPr>
            <a:xfrm>
              <a:off x="6101257" y="4638146"/>
              <a:ext cx="1124632" cy="100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3" name="42 Rectángulo redondeado"/>
            <p:cNvSpPr/>
            <p:nvPr/>
          </p:nvSpPr>
          <p:spPr>
            <a:xfrm>
              <a:off x="3371848" y="4653136"/>
              <a:ext cx="1124632" cy="100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4" name="43 Rectángulo redondeado"/>
            <p:cNvSpPr/>
            <p:nvPr/>
          </p:nvSpPr>
          <p:spPr>
            <a:xfrm>
              <a:off x="1993460" y="4636145"/>
              <a:ext cx="1124632" cy="100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5" name="44 Rectángulo redondeado"/>
            <p:cNvSpPr/>
            <p:nvPr/>
          </p:nvSpPr>
          <p:spPr>
            <a:xfrm>
              <a:off x="4046847" y="3166571"/>
              <a:ext cx="1124632" cy="100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8" name="47 Rectángulo redondeado"/>
            <p:cNvSpPr/>
            <p:nvPr/>
          </p:nvSpPr>
          <p:spPr>
            <a:xfrm>
              <a:off x="2679054" y="3166571"/>
              <a:ext cx="1124632" cy="100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5" name="4 Flecha doblada hacia arriba"/>
            <p:cNvSpPr/>
            <p:nvPr/>
          </p:nvSpPr>
          <p:spPr>
            <a:xfrm rot="10800000">
              <a:off x="3047783" y="1988835"/>
              <a:ext cx="969652" cy="117773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2" name="51 Flecha doblada hacia arriba"/>
            <p:cNvSpPr/>
            <p:nvPr/>
          </p:nvSpPr>
          <p:spPr>
            <a:xfrm rot="10800000" flipH="1">
              <a:off x="5171479" y="1976227"/>
              <a:ext cx="969652" cy="117773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3" name="52 Flecha abajo"/>
            <p:cNvSpPr/>
            <p:nvPr/>
          </p:nvSpPr>
          <p:spPr>
            <a:xfrm>
              <a:off x="4100850" y="4189672"/>
              <a:ext cx="327134" cy="46146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4" name="53 Flecha abajo"/>
            <p:cNvSpPr/>
            <p:nvPr/>
          </p:nvSpPr>
          <p:spPr>
            <a:xfrm>
              <a:off x="4814934" y="4176683"/>
              <a:ext cx="327134" cy="46146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5" name="54 Flecha abajo"/>
            <p:cNvSpPr/>
            <p:nvPr/>
          </p:nvSpPr>
          <p:spPr>
            <a:xfrm>
              <a:off x="2790958" y="4176683"/>
              <a:ext cx="327134" cy="46146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6" name="55 Flecha abajo"/>
            <p:cNvSpPr/>
            <p:nvPr/>
          </p:nvSpPr>
          <p:spPr>
            <a:xfrm>
              <a:off x="6173164" y="4180922"/>
              <a:ext cx="327134" cy="46146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20" name="19 Rectángulo"/>
          <p:cNvSpPr/>
          <p:nvPr/>
        </p:nvSpPr>
        <p:spPr>
          <a:xfrm>
            <a:off x="1628134" y="5157192"/>
            <a:ext cx="5912439" cy="830997"/>
          </a:xfrm>
          <a:prstGeom prst="rect">
            <a:avLst/>
          </a:prstGeom>
        </p:spPr>
        <p:txBody>
          <a:bodyPr wrap="square">
            <a:spAutoFit/>
          </a:bodyPr>
          <a:lstStyle/>
          <a:p>
            <a:pPr algn="ctr"/>
            <a:r>
              <a:rPr lang="es-PE" sz="2400" dirty="0" smtClean="0">
                <a:solidFill>
                  <a:srgbClr val="FFC000"/>
                </a:solidFill>
              </a:rPr>
              <a:t>Se encargan de realizar pruebas a dos o más módulos dependientes de software.</a:t>
            </a:r>
            <a:endParaRPr lang="es-PE" sz="2400" dirty="0">
              <a:solidFill>
                <a:srgbClr val="FFC000"/>
              </a:solidFill>
            </a:endParaRPr>
          </a:p>
        </p:txBody>
      </p:sp>
    </p:spTree>
    <p:extLst>
      <p:ext uri="{BB962C8B-B14F-4D97-AF65-F5344CB8AC3E}">
        <p14:creationId xmlns:p14="http://schemas.microsoft.com/office/powerpoint/2010/main" val="512019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764704"/>
            <a:ext cx="8229600" cy="1156990"/>
          </a:xfrm>
        </p:spPr>
        <p:txBody>
          <a:bodyPr/>
          <a:lstStyle/>
          <a:p>
            <a:r>
              <a:rPr lang="es-PE" dirty="0" smtClean="0">
                <a:solidFill>
                  <a:srgbClr val="00823B"/>
                </a:solidFill>
              </a:rPr>
              <a:t>¿ Cuál es el problema con los test de integración?</a:t>
            </a:r>
            <a:endParaRPr lang="es-PE" dirty="0">
              <a:solidFill>
                <a:srgbClr val="00823B"/>
              </a:solidFill>
            </a:endParaRPr>
          </a:p>
        </p:txBody>
      </p:sp>
      <p:sp>
        <p:nvSpPr>
          <p:cNvPr id="41" name="5 Marcador de contenido"/>
          <p:cNvSpPr txBox="1">
            <a:spLocks/>
          </p:cNvSpPr>
          <p:nvPr/>
        </p:nvSpPr>
        <p:spPr bwMode="auto">
          <a:xfrm>
            <a:off x="380822" y="2299388"/>
            <a:ext cx="852335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3600" i="1" dirty="0" smtClean="0">
                <a:solidFill>
                  <a:srgbClr val="FF0000"/>
                </a:solidFill>
              </a:rPr>
              <a:t>«</a:t>
            </a:r>
            <a:r>
              <a:rPr lang="es-PE" sz="3600" i="1" dirty="0" err="1" smtClean="0">
                <a:solidFill>
                  <a:srgbClr val="FF0000"/>
                </a:solidFill>
              </a:rPr>
              <a:t>Integration</a:t>
            </a:r>
            <a:r>
              <a:rPr lang="es-PE" sz="3600" i="1" dirty="0" smtClean="0">
                <a:solidFill>
                  <a:srgbClr val="FF0000"/>
                </a:solidFill>
              </a:rPr>
              <a:t> Test are a </a:t>
            </a:r>
            <a:r>
              <a:rPr lang="es-PE" sz="3600" i="1" dirty="0" err="1" smtClean="0">
                <a:solidFill>
                  <a:srgbClr val="FF0000"/>
                </a:solidFill>
              </a:rPr>
              <a:t>Vortex</a:t>
            </a:r>
            <a:r>
              <a:rPr lang="es-PE" sz="3600" i="1" dirty="0" smtClean="0">
                <a:solidFill>
                  <a:srgbClr val="FF0000"/>
                </a:solidFill>
              </a:rPr>
              <a:t> of </a:t>
            </a:r>
            <a:r>
              <a:rPr lang="es-PE" sz="3600" i="1" dirty="0" err="1" smtClean="0">
                <a:solidFill>
                  <a:srgbClr val="FF0000"/>
                </a:solidFill>
              </a:rPr>
              <a:t>Doom</a:t>
            </a:r>
            <a:r>
              <a:rPr lang="es-PE" sz="3600" i="1" dirty="0" smtClean="0">
                <a:solidFill>
                  <a:srgbClr val="FF0000"/>
                </a:solidFill>
              </a:rPr>
              <a:t>»</a:t>
            </a:r>
          </a:p>
        </p:txBody>
      </p:sp>
      <p:sp>
        <p:nvSpPr>
          <p:cNvPr id="2" name="1 Rectángulo"/>
          <p:cNvSpPr/>
          <p:nvPr/>
        </p:nvSpPr>
        <p:spPr>
          <a:xfrm>
            <a:off x="6660232" y="2915652"/>
            <a:ext cx="1609030" cy="369332"/>
          </a:xfrm>
          <a:prstGeom prst="rect">
            <a:avLst/>
          </a:prstGeom>
        </p:spPr>
        <p:txBody>
          <a:bodyPr wrap="none">
            <a:spAutoFit/>
          </a:bodyPr>
          <a:lstStyle/>
          <a:p>
            <a:pPr algn="r"/>
            <a:r>
              <a:rPr lang="es-PE" dirty="0">
                <a:solidFill>
                  <a:srgbClr val="FFC000"/>
                </a:solidFill>
              </a:rPr>
              <a:t>J.B </a:t>
            </a:r>
            <a:r>
              <a:rPr lang="es-PE" dirty="0" err="1">
                <a:solidFill>
                  <a:srgbClr val="FFC000"/>
                </a:solidFill>
              </a:rPr>
              <a:t>Rainsberger</a:t>
            </a:r>
            <a:endParaRPr lang="es-PE" dirty="0">
              <a:solidFill>
                <a:srgbClr val="FFC000"/>
              </a:solidFill>
            </a:endParaRPr>
          </a:p>
        </p:txBody>
      </p:sp>
      <p:sp>
        <p:nvSpPr>
          <p:cNvPr id="4" name="3 CuadroTexto"/>
          <p:cNvSpPr txBox="1"/>
          <p:nvPr/>
        </p:nvSpPr>
        <p:spPr>
          <a:xfrm>
            <a:off x="783271" y="3557334"/>
            <a:ext cx="7821178" cy="2246769"/>
          </a:xfrm>
          <a:prstGeom prst="rect">
            <a:avLst/>
          </a:prstGeom>
          <a:noFill/>
        </p:spPr>
        <p:txBody>
          <a:bodyPr wrap="square" rtlCol="0">
            <a:spAutoFit/>
          </a:bodyPr>
          <a:lstStyle/>
          <a:p>
            <a:pPr marL="285750" indent="-285750">
              <a:buFont typeface="Arial" pitchFamily="34" charset="0"/>
              <a:buChar char="•"/>
            </a:pPr>
            <a:r>
              <a:rPr lang="es-PE" sz="2800" dirty="0" smtClean="0"/>
              <a:t>Muy lentos en comparación con los test unitarios.</a:t>
            </a:r>
          </a:p>
          <a:p>
            <a:pPr marL="285750" indent="-285750">
              <a:buFont typeface="Arial" pitchFamily="34" charset="0"/>
              <a:buChar char="•"/>
            </a:pPr>
            <a:r>
              <a:rPr lang="es-PE" sz="2800" dirty="0" smtClean="0"/>
              <a:t>Muy frágiles.</a:t>
            </a:r>
          </a:p>
          <a:p>
            <a:pPr marL="285750" indent="-285750">
              <a:buFont typeface="Arial" pitchFamily="34" charset="0"/>
              <a:buChar char="•"/>
            </a:pPr>
            <a:r>
              <a:rPr lang="es-PE" sz="2800" dirty="0" smtClean="0"/>
              <a:t>Difíciles de configurar y ejecutar de manera atómica.</a:t>
            </a:r>
          </a:p>
          <a:p>
            <a:pPr marL="285750" indent="-285750">
              <a:buFont typeface="Arial" pitchFamily="34" charset="0"/>
              <a:buChar char="•"/>
            </a:pPr>
            <a:r>
              <a:rPr lang="es-PE" sz="2800" dirty="0" smtClean="0"/>
              <a:t>No nos dan una certeza de cuál ha sido el error.</a:t>
            </a:r>
          </a:p>
        </p:txBody>
      </p:sp>
    </p:spTree>
    <p:extLst>
      <p:ext uri="{BB962C8B-B14F-4D97-AF65-F5344CB8AC3E}">
        <p14:creationId xmlns:p14="http://schemas.microsoft.com/office/powerpoint/2010/main" val="189189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260648"/>
            <a:ext cx="8229600" cy="1156990"/>
          </a:xfrm>
        </p:spPr>
        <p:txBody>
          <a:bodyPr/>
          <a:lstStyle/>
          <a:p>
            <a:r>
              <a:rPr lang="es-PE" dirty="0" smtClean="0">
                <a:solidFill>
                  <a:srgbClr val="00823B"/>
                </a:solidFill>
              </a:rPr>
              <a:t>Cuando usar un </a:t>
            </a:r>
            <a:br>
              <a:rPr lang="es-PE" dirty="0" smtClean="0">
                <a:solidFill>
                  <a:srgbClr val="00823B"/>
                </a:solidFill>
              </a:rPr>
            </a:br>
            <a:r>
              <a:rPr lang="es-PE" dirty="0" smtClean="0">
                <a:solidFill>
                  <a:srgbClr val="00823B"/>
                </a:solidFill>
              </a:rPr>
              <a:t>Test Unitario o Integración</a:t>
            </a:r>
            <a:endParaRPr lang="es-PE" dirty="0">
              <a:solidFill>
                <a:srgbClr val="00823B"/>
              </a:solidFill>
            </a:endParaRPr>
          </a:p>
        </p:txBody>
      </p:sp>
      <p:sp>
        <p:nvSpPr>
          <p:cNvPr id="41" name="5 Marcador de contenido"/>
          <p:cNvSpPr txBox="1">
            <a:spLocks/>
          </p:cNvSpPr>
          <p:nvPr/>
        </p:nvSpPr>
        <p:spPr bwMode="auto">
          <a:xfrm>
            <a:off x="380822" y="1700808"/>
            <a:ext cx="8523356"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chemeClr val="tx1">
                    <a:lumMod val="95000"/>
                  </a:schemeClr>
                </a:solidFill>
              </a:rPr>
              <a:t>Usar test unitarios para probar cualquier tipo de código lógico y condiciones básicas de nuestro sistema.</a:t>
            </a:r>
            <a:br>
              <a:rPr lang="es-PE" sz="2800" dirty="0" smtClean="0">
                <a:solidFill>
                  <a:schemeClr val="tx1">
                    <a:lumMod val="95000"/>
                  </a:schemeClr>
                </a:solidFill>
              </a:rPr>
            </a:br>
            <a:r>
              <a:rPr lang="es-PE" sz="2800" dirty="0" smtClean="0">
                <a:solidFill>
                  <a:srgbClr val="FF0000"/>
                </a:solidFill>
              </a:rPr>
              <a:t>El N° de Test Unitarios es proporcional al tamaño del sistema.</a:t>
            </a:r>
          </a:p>
          <a:p>
            <a:r>
              <a:rPr lang="es-PE" sz="2800" dirty="0" smtClean="0"/>
              <a:t>Usar los test de integración para verificar errores a nivel de sistema (</a:t>
            </a:r>
            <a:r>
              <a:rPr lang="es-PE" sz="2800" dirty="0" err="1" smtClean="0"/>
              <a:t>Networking</a:t>
            </a:r>
            <a:r>
              <a:rPr lang="es-PE" sz="2800" dirty="0" smtClean="0"/>
              <a:t>, BD </a:t>
            </a:r>
            <a:r>
              <a:rPr lang="es-PE" sz="2800" dirty="0" err="1" smtClean="0"/>
              <a:t>Schema</a:t>
            </a:r>
            <a:r>
              <a:rPr lang="es-PE" sz="2800" dirty="0" smtClean="0"/>
              <a:t>, </a:t>
            </a:r>
            <a:r>
              <a:rPr lang="es-PE" sz="2800" dirty="0" err="1" smtClean="0"/>
              <a:t>caching</a:t>
            </a:r>
            <a:r>
              <a:rPr lang="es-PE" sz="2800" dirty="0" smtClean="0"/>
              <a:t>, </a:t>
            </a:r>
            <a:r>
              <a:rPr lang="es-PE" sz="2800" dirty="0" err="1" smtClean="0"/>
              <a:t>etc</a:t>
            </a:r>
            <a:r>
              <a:rPr lang="es-PE" sz="2800" dirty="0" smtClean="0"/>
              <a:t>)</a:t>
            </a:r>
            <a:br>
              <a:rPr lang="es-PE" sz="2800" dirty="0" smtClean="0"/>
            </a:br>
            <a:r>
              <a:rPr lang="es-PE" sz="2800" dirty="0" smtClean="0"/>
              <a:t>y para probar solo aspectos específicos del código para hablar con el exterior.</a:t>
            </a:r>
            <a:r>
              <a:rPr lang="es-PE" sz="2800" dirty="0" smtClean="0">
                <a:solidFill>
                  <a:srgbClr val="FF0000"/>
                </a:solidFill>
              </a:rPr>
              <a:t/>
            </a:r>
            <a:br>
              <a:rPr lang="es-PE" sz="2800" dirty="0" smtClean="0">
                <a:solidFill>
                  <a:srgbClr val="FF0000"/>
                </a:solidFill>
              </a:rPr>
            </a:br>
            <a:r>
              <a:rPr lang="es-PE" sz="2800" dirty="0" smtClean="0">
                <a:solidFill>
                  <a:srgbClr val="FF0000"/>
                </a:solidFill>
              </a:rPr>
              <a:t>El N° de Test de Integración es proporcional al número de interacciones con el exterior que tenga el sistema.</a:t>
            </a:r>
          </a:p>
        </p:txBody>
      </p:sp>
    </p:spTree>
    <p:extLst>
      <p:ext uri="{BB962C8B-B14F-4D97-AF65-F5344CB8AC3E}">
        <p14:creationId xmlns:p14="http://schemas.microsoft.com/office/powerpoint/2010/main" val="10167639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332656"/>
            <a:ext cx="8229600" cy="1156990"/>
          </a:xfrm>
        </p:spPr>
        <p:txBody>
          <a:bodyPr/>
          <a:lstStyle/>
          <a:p>
            <a:r>
              <a:rPr lang="es-PE" dirty="0" smtClean="0">
                <a:solidFill>
                  <a:srgbClr val="00823B"/>
                </a:solidFill>
              </a:rPr>
              <a:t>Pero aún tenemos un problema</a:t>
            </a:r>
            <a:endParaRPr lang="es-PE" dirty="0">
              <a:solidFill>
                <a:srgbClr val="00823B"/>
              </a:solidFill>
            </a:endParaRPr>
          </a:p>
        </p:txBody>
      </p:sp>
      <p:sp>
        <p:nvSpPr>
          <p:cNvPr id="41" name="5 Marcador de contenido"/>
          <p:cNvSpPr txBox="1">
            <a:spLocks/>
          </p:cNvSpPr>
          <p:nvPr/>
        </p:nvSpPr>
        <p:spPr bwMode="auto">
          <a:xfrm>
            <a:off x="371165" y="1484784"/>
            <a:ext cx="8523356" cy="48685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No  cualquier código puede ser probado de manera unitaria.</a:t>
            </a:r>
          </a:p>
          <a:p>
            <a:pPr marL="0" indent="0" algn="ctr">
              <a:buNone/>
            </a:pPr>
            <a:endParaRPr lang="es-PE" sz="2400" dirty="0"/>
          </a:p>
          <a:p>
            <a:r>
              <a:rPr lang="es-PE" sz="2400" dirty="0" smtClean="0"/>
              <a:t>Si queremos que un código sea testeable, debemos </a:t>
            </a:r>
            <a:r>
              <a:rPr lang="es-PE" sz="2400" dirty="0" smtClean="0">
                <a:solidFill>
                  <a:srgbClr val="FF0000"/>
                </a:solidFill>
              </a:rPr>
              <a:t>escribirlo pensando en la testeabilidad.</a:t>
            </a:r>
          </a:p>
          <a:p>
            <a:endParaRPr lang="es-PE" sz="2400" dirty="0" smtClean="0"/>
          </a:p>
          <a:p>
            <a:r>
              <a:rPr lang="es-PE" sz="2400" dirty="0" smtClean="0"/>
              <a:t>La testeabilidad es un </a:t>
            </a:r>
            <a:r>
              <a:rPr lang="es-PE" sz="2400" dirty="0" smtClean="0">
                <a:solidFill>
                  <a:srgbClr val="FF0000"/>
                </a:solidFill>
              </a:rPr>
              <a:t>atributo de calidad del código </a:t>
            </a:r>
            <a:r>
              <a:rPr lang="es-PE" sz="2400" dirty="0" smtClean="0"/>
              <a:t>que permite que las pruebas automatizadas sean realizadas de manera fácil y efectiva.</a:t>
            </a:r>
          </a:p>
          <a:p>
            <a:pPr marL="0" indent="0">
              <a:buNone/>
            </a:pPr>
            <a:endParaRPr lang="es-PE" sz="2400" dirty="0"/>
          </a:p>
          <a:p>
            <a:r>
              <a:rPr lang="es-PE" sz="2400" dirty="0" smtClean="0"/>
              <a:t>La testeabilidad por lo general es </a:t>
            </a:r>
            <a:r>
              <a:rPr lang="es-PE" sz="2400" dirty="0" smtClean="0">
                <a:solidFill>
                  <a:srgbClr val="FF0000"/>
                </a:solidFill>
              </a:rPr>
              <a:t>señal de un buen diseño.</a:t>
            </a:r>
          </a:p>
        </p:txBody>
      </p:sp>
    </p:spTree>
    <p:extLst>
      <p:ext uri="{BB962C8B-B14F-4D97-AF65-F5344CB8AC3E}">
        <p14:creationId xmlns:p14="http://schemas.microsoft.com/office/powerpoint/2010/main" val="3507011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3429000"/>
            <a:ext cx="8229600" cy="2160240"/>
          </a:xfrm>
        </p:spPr>
        <p:txBody>
          <a:bodyPr/>
          <a:lstStyle/>
          <a:p>
            <a:pPr algn="r"/>
            <a:r>
              <a:rPr lang="es-PE" dirty="0" smtClean="0">
                <a:solidFill>
                  <a:srgbClr val="FF0000"/>
                </a:solidFill>
              </a:rPr>
              <a:t>Ejemplo</a:t>
            </a:r>
            <a:r>
              <a:rPr lang="es-PE" dirty="0" smtClean="0">
                <a:solidFill>
                  <a:srgbClr val="FFC000"/>
                </a:solidFill>
              </a:rPr>
              <a:t/>
            </a:r>
            <a:br>
              <a:rPr lang="es-PE" dirty="0" smtClean="0">
                <a:solidFill>
                  <a:srgbClr val="FFC000"/>
                </a:solidFill>
              </a:rPr>
            </a:br>
            <a:r>
              <a:rPr lang="es-PE" sz="4800" dirty="0" smtClean="0">
                <a:solidFill>
                  <a:srgbClr val="FFC000"/>
                </a:solidFill>
              </a:rPr>
              <a:t>Realizando Pruebas Unitarias a un código acoplado</a:t>
            </a:r>
            <a:endParaRPr lang="es-PE" sz="4800" dirty="0">
              <a:solidFill>
                <a:srgbClr val="FFC000"/>
              </a:solidFill>
            </a:endParaRPr>
          </a:p>
        </p:txBody>
      </p:sp>
    </p:spTree>
    <p:extLst>
      <p:ext uri="{BB962C8B-B14F-4D97-AF65-F5344CB8AC3E}">
        <p14:creationId xmlns:p14="http://schemas.microsoft.com/office/powerpoint/2010/main" val="961043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836712"/>
            <a:ext cx="8229600" cy="1143000"/>
          </a:xfrm>
        </p:spPr>
        <p:txBody>
          <a:bodyPr/>
          <a:lstStyle/>
          <a:p>
            <a:r>
              <a:rPr lang="es-PE" dirty="0" smtClean="0">
                <a:solidFill>
                  <a:srgbClr val="00823B"/>
                </a:solidFill>
              </a:rPr>
              <a:t>Independencia de Contexto</a:t>
            </a:r>
            <a:endParaRPr lang="es-PE" dirty="0">
              <a:solidFill>
                <a:srgbClr val="00823B"/>
              </a:solidFill>
            </a:endParaRPr>
          </a:p>
        </p:txBody>
      </p:sp>
      <p:sp>
        <p:nvSpPr>
          <p:cNvPr id="2" name="1 CuadroTexto"/>
          <p:cNvSpPr txBox="1"/>
          <p:nvPr/>
        </p:nvSpPr>
        <p:spPr>
          <a:xfrm>
            <a:off x="1092473" y="2132856"/>
            <a:ext cx="7200800" cy="2246769"/>
          </a:xfrm>
          <a:prstGeom prst="rect">
            <a:avLst/>
          </a:prstGeom>
          <a:noFill/>
        </p:spPr>
        <p:txBody>
          <a:bodyPr wrap="square" rtlCol="0">
            <a:spAutoFit/>
          </a:bodyPr>
          <a:lstStyle/>
          <a:p>
            <a:pPr algn="ctr"/>
            <a:r>
              <a:rPr lang="es-ES" sz="2800" dirty="0"/>
              <a:t>Dos objetos son fáciles de intercambiar si estos se ejecutan de manera independiente al contexto, es decir si los objetos no tienen conocimiento interno acerca del sistema en el cuál se ejecutan.</a:t>
            </a:r>
            <a:endParaRPr lang="es-PE" sz="2800" dirty="0"/>
          </a:p>
        </p:txBody>
      </p:sp>
      <p:sp>
        <p:nvSpPr>
          <p:cNvPr id="3" name="2 CuadroTexto"/>
          <p:cNvSpPr txBox="1"/>
          <p:nvPr/>
        </p:nvSpPr>
        <p:spPr>
          <a:xfrm>
            <a:off x="827584" y="4994012"/>
            <a:ext cx="7730578" cy="523220"/>
          </a:xfrm>
          <a:prstGeom prst="rect">
            <a:avLst/>
          </a:prstGeom>
          <a:noFill/>
        </p:spPr>
        <p:txBody>
          <a:bodyPr wrap="none" rtlCol="0">
            <a:spAutoFit/>
          </a:bodyPr>
          <a:lstStyle/>
          <a:p>
            <a:r>
              <a:rPr lang="es-PE" sz="2800" dirty="0" smtClean="0"/>
              <a:t>Tenemos un amigo:  </a:t>
            </a:r>
            <a:r>
              <a:rPr lang="es-PE" sz="2800" b="1" dirty="0" smtClean="0">
                <a:solidFill>
                  <a:srgbClr val="FF0000"/>
                </a:solidFill>
              </a:rPr>
              <a:t>INVERSION DE DEPENDENCIAS</a:t>
            </a:r>
            <a:endParaRPr lang="es-PE" sz="2800" b="1" dirty="0">
              <a:solidFill>
                <a:srgbClr val="FF0000"/>
              </a:solidFill>
            </a:endParaRPr>
          </a:p>
        </p:txBody>
      </p:sp>
    </p:spTree>
    <p:extLst>
      <p:ext uri="{BB962C8B-B14F-4D97-AF65-F5344CB8AC3E}">
        <p14:creationId xmlns:p14="http://schemas.microsoft.com/office/powerpoint/2010/main" val="3562507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539949"/>
            <a:ext cx="8229600" cy="1143000"/>
          </a:xfrm>
        </p:spPr>
        <p:txBody>
          <a:bodyPr/>
          <a:lstStyle/>
          <a:p>
            <a:r>
              <a:rPr lang="es-PE" dirty="0" smtClean="0">
                <a:solidFill>
                  <a:srgbClr val="00823B"/>
                </a:solidFill>
              </a:rPr>
              <a:t>Inversión de Dependencias</a:t>
            </a:r>
            <a:endParaRPr lang="es-PE" dirty="0">
              <a:solidFill>
                <a:srgbClr val="00823B"/>
              </a:solidFill>
            </a:endParaRPr>
          </a:p>
        </p:txBody>
      </p:sp>
      <p:sp>
        <p:nvSpPr>
          <p:cNvPr id="2" name="1 CuadroTexto"/>
          <p:cNvSpPr txBox="1"/>
          <p:nvPr/>
        </p:nvSpPr>
        <p:spPr>
          <a:xfrm>
            <a:off x="971601" y="2836093"/>
            <a:ext cx="7200800" cy="1384995"/>
          </a:xfrm>
          <a:prstGeom prst="rect">
            <a:avLst/>
          </a:prstGeom>
          <a:noFill/>
        </p:spPr>
        <p:txBody>
          <a:bodyPr wrap="square" rtlCol="0">
            <a:spAutoFit/>
          </a:bodyPr>
          <a:lstStyle/>
          <a:p>
            <a:pPr algn="ctr"/>
            <a:r>
              <a:rPr lang="es-PE" sz="2800" i="1" dirty="0" smtClean="0"/>
              <a:t>Las clases de alto nivel no deben depender directamente de clases de bajo nivel sino de abstracciones de estas clases.</a:t>
            </a:r>
            <a:endParaRPr lang="es-PE" sz="2800" i="1" dirty="0"/>
          </a:p>
        </p:txBody>
      </p:sp>
    </p:spTree>
    <p:extLst>
      <p:ext uri="{BB962C8B-B14F-4D97-AF65-F5344CB8AC3E}">
        <p14:creationId xmlns:p14="http://schemas.microsoft.com/office/powerpoint/2010/main" val="39036464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764704"/>
            <a:ext cx="8229600" cy="1143000"/>
          </a:xfrm>
        </p:spPr>
        <p:txBody>
          <a:bodyPr/>
          <a:lstStyle/>
          <a:p>
            <a:r>
              <a:rPr lang="es-PE" dirty="0" smtClean="0">
                <a:solidFill>
                  <a:srgbClr val="FFC000"/>
                </a:solidFill>
              </a:rPr>
              <a:t>Inversión</a:t>
            </a:r>
            <a:r>
              <a:rPr lang="es-PE" dirty="0" smtClean="0">
                <a:solidFill>
                  <a:srgbClr val="00823B"/>
                </a:solidFill>
              </a:rPr>
              <a:t> de Dependencias </a:t>
            </a:r>
            <a:r>
              <a:rPr lang="es-PE" dirty="0" smtClean="0">
                <a:solidFill>
                  <a:srgbClr val="FFC000"/>
                </a:solidFill>
              </a:rPr>
              <a:t>Inyección</a:t>
            </a:r>
            <a:r>
              <a:rPr lang="es-PE" dirty="0" smtClean="0">
                <a:solidFill>
                  <a:srgbClr val="00823B"/>
                </a:solidFill>
              </a:rPr>
              <a:t> de Dependencias</a:t>
            </a:r>
            <a:endParaRPr lang="es-PE" dirty="0">
              <a:solidFill>
                <a:srgbClr val="00823B"/>
              </a:solidFill>
            </a:endParaRPr>
          </a:p>
        </p:txBody>
      </p:sp>
      <p:sp>
        <p:nvSpPr>
          <p:cNvPr id="2" name="1 CuadroTexto"/>
          <p:cNvSpPr txBox="1"/>
          <p:nvPr/>
        </p:nvSpPr>
        <p:spPr>
          <a:xfrm>
            <a:off x="395536" y="2348880"/>
            <a:ext cx="8424936" cy="3539430"/>
          </a:xfrm>
          <a:prstGeom prst="rect">
            <a:avLst/>
          </a:prstGeom>
          <a:noFill/>
        </p:spPr>
        <p:txBody>
          <a:bodyPr wrap="square" rtlCol="0">
            <a:spAutoFit/>
          </a:bodyPr>
          <a:lstStyle/>
          <a:p>
            <a:pPr marL="457200" indent="-457200">
              <a:buFont typeface="Arial" pitchFamily="34" charset="0"/>
              <a:buChar char="•"/>
            </a:pPr>
            <a:r>
              <a:rPr lang="es-ES" sz="2800" dirty="0" smtClean="0"/>
              <a:t>Extraer el contexto de dependencia de la clase y crear una abstracción de este contexto.  </a:t>
            </a:r>
            <a:br>
              <a:rPr lang="es-ES" sz="2800" dirty="0" smtClean="0"/>
            </a:br>
            <a:r>
              <a:rPr lang="es-ES" sz="2800" dirty="0" smtClean="0">
                <a:solidFill>
                  <a:srgbClr val="FF0000"/>
                </a:solidFill>
              </a:rPr>
              <a:t>(Extraer una interfaz de la dependencia)</a:t>
            </a:r>
          </a:p>
          <a:p>
            <a:pPr marL="457200" indent="-457200">
              <a:buFont typeface="Arial" pitchFamily="34" charset="0"/>
              <a:buChar char="•"/>
            </a:pPr>
            <a:endParaRPr lang="es-ES" sz="2800" dirty="0"/>
          </a:p>
          <a:p>
            <a:pPr marL="457200" indent="-457200">
              <a:buFont typeface="Arial" pitchFamily="34" charset="0"/>
              <a:buChar char="•"/>
            </a:pPr>
            <a:r>
              <a:rPr lang="es-ES" sz="2800" dirty="0" smtClean="0"/>
              <a:t>Pasar estas abstracciones desde afuera del ámbito de la clase para que sean utilizadas de manera permanente.</a:t>
            </a:r>
            <a:br>
              <a:rPr lang="es-ES" sz="2800" dirty="0" smtClean="0"/>
            </a:br>
            <a:r>
              <a:rPr lang="es-ES" sz="2800" dirty="0" smtClean="0">
                <a:solidFill>
                  <a:srgbClr val="FF0000"/>
                </a:solidFill>
              </a:rPr>
              <a:t>(Pasar las dependencias a la clase por el constructor)</a:t>
            </a:r>
          </a:p>
        </p:txBody>
      </p:sp>
      <p:sp>
        <p:nvSpPr>
          <p:cNvPr id="3" name="2 Rectángulo"/>
          <p:cNvSpPr/>
          <p:nvPr/>
        </p:nvSpPr>
        <p:spPr>
          <a:xfrm>
            <a:off x="8061125" y="980728"/>
            <a:ext cx="439544" cy="707886"/>
          </a:xfrm>
          <a:prstGeom prst="rect">
            <a:avLst/>
          </a:prstGeom>
        </p:spPr>
        <p:txBody>
          <a:bodyPr wrap="none">
            <a:spAutoFit/>
          </a:bodyPr>
          <a:lstStyle/>
          <a:p>
            <a:r>
              <a:rPr lang="es-PE" sz="4000" b="1" dirty="0">
                <a:solidFill>
                  <a:srgbClr val="00823B"/>
                </a:solidFill>
              </a:rPr>
              <a:t>+</a:t>
            </a:r>
            <a:endParaRPr lang="es-PE" sz="4000" b="1" dirty="0"/>
          </a:p>
        </p:txBody>
      </p:sp>
    </p:spTree>
    <p:extLst>
      <p:ext uri="{BB962C8B-B14F-4D97-AF65-F5344CB8AC3E}">
        <p14:creationId xmlns:p14="http://schemas.microsoft.com/office/powerpoint/2010/main" val="270608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30832" y="3501008"/>
            <a:ext cx="8733656" cy="2160240"/>
          </a:xfrm>
        </p:spPr>
        <p:txBody>
          <a:bodyPr/>
          <a:lstStyle/>
          <a:p>
            <a:pPr algn="r"/>
            <a:r>
              <a:rPr lang="es-PE" dirty="0" smtClean="0">
                <a:solidFill>
                  <a:srgbClr val="FF0000"/>
                </a:solidFill>
              </a:rPr>
              <a:t>Ejemplo</a:t>
            </a:r>
            <a:r>
              <a:rPr lang="es-PE" dirty="0" smtClean="0">
                <a:solidFill>
                  <a:srgbClr val="FFC000"/>
                </a:solidFill>
              </a:rPr>
              <a:t/>
            </a:r>
            <a:br>
              <a:rPr lang="es-PE" dirty="0" smtClean="0">
                <a:solidFill>
                  <a:srgbClr val="FFC000"/>
                </a:solidFill>
              </a:rPr>
            </a:br>
            <a:r>
              <a:rPr lang="es-PE" sz="4800" dirty="0" smtClean="0">
                <a:solidFill>
                  <a:srgbClr val="FFC000"/>
                </a:solidFill>
              </a:rPr>
              <a:t>Desacoplando el código aplicando Inversión de Dependencias</a:t>
            </a:r>
            <a:endParaRPr lang="es-PE" sz="4800" dirty="0">
              <a:solidFill>
                <a:srgbClr val="FFC000"/>
              </a:solidFill>
            </a:endParaRPr>
          </a:p>
        </p:txBody>
      </p:sp>
    </p:spTree>
    <p:extLst>
      <p:ext uri="{BB962C8B-B14F-4D97-AF65-F5344CB8AC3E}">
        <p14:creationId xmlns:p14="http://schemas.microsoft.com/office/powerpoint/2010/main" val="1715337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562671"/>
            <a:ext cx="8229600" cy="1143000"/>
          </a:xfrm>
        </p:spPr>
        <p:txBody>
          <a:bodyPr/>
          <a:lstStyle/>
          <a:p>
            <a:r>
              <a:rPr lang="es-PE" dirty="0" smtClean="0">
                <a:solidFill>
                  <a:srgbClr val="00823B"/>
                </a:solidFill>
              </a:rPr>
              <a:t>Tipos de Test</a:t>
            </a:r>
            <a:endParaRPr lang="es-PE" dirty="0">
              <a:solidFill>
                <a:srgbClr val="00823B"/>
              </a:solidFill>
            </a:endParaRPr>
          </a:p>
        </p:txBody>
      </p:sp>
      <p:sp>
        <p:nvSpPr>
          <p:cNvPr id="8" name="5 Marcador de contenido"/>
          <p:cNvSpPr txBox="1">
            <a:spLocks/>
          </p:cNvSpPr>
          <p:nvPr/>
        </p:nvSpPr>
        <p:spPr bwMode="auto">
          <a:xfrm>
            <a:off x="323528" y="1844824"/>
            <a:ext cx="8640960" cy="37444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chemeClr val="tx1">
                    <a:lumMod val="95000"/>
                  </a:schemeClr>
                </a:solidFill>
              </a:rPr>
              <a:t>Es una nomenclatura caótica y no existe una sola categoría.</a:t>
            </a:r>
          </a:p>
          <a:p>
            <a:pPr lvl="1"/>
            <a:r>
              <a:rPr lang="es-PE" sz="2400" dirty="0" smtClean="0">
                <a:solidFill>
                  <a:srgbClr val="FFC000"/>
                </a:solidFill>
              </a:rPr>
              <a:t>Alcance</a:t>
            </a:r>
            <a:r>
              <a:rPr lang="es-PE" sz="2400" dirty="0" smtClean="0">
                <a:solidFill>
                  <a:srgbClr val="FFC000"/>
                </a:solidFill>
              </a:rPr>
              <a:t>: </a:t>
            </a:r>
            <a:r>
              <a:rPr lang="es-PE" sz="2400" dirty="0" smtClean="0">
                <a:solidFill>
                  <a:schemeClr val="tx1">
                    <a:lumMod val="95000"/>
                  </a:schemeClr>
                </a:solidFill>
              </a:rPr>
              <a:t>Unidades</a:t>
            </a:r>
            <a:r>
              <a:rPr lang="es-PE" sz="2400" dirty="0" smtClean="0">
                <a:solidFill>
                  <a:schemeClr val="tx1">
                    <a:lumMod val="95000"/>
                  </a:schemeClr>
                </a:solidFill>
              </a:rPr>
              <a:t>, Componentes, </a:t>
            </a:r>
            <a:r>
              <a:rPr lang="es-PE" sz="2400" dirty="0" smtClean="0">
                <a:solidFill>
                  <a:schemeClr val="tx1">
                    <a:lumMod val="95000"/>
                  </a:schemeClr>
                </a:solidFill>
              </a:rPr>
              <a:t>Sistemas</a:t>
            </a:r>
            <a:endParaRPr lang="es-PE" sz="2400" dirty="0" smtClean="0">
              <a:solidFill>
                <a:schemeClr val="tx1">
                  <a:lumMod val="95000"/>
                </a:schemeClr>
              </a:solidFill>
            </a:endParaRPr>
          </a:p>
          <a:p>
            <a:pPr lvl="1"/>
            <a:r>
              <a:rPr lang="es-PE" sz="2400" dirty="0" smtClean="0">
                <a:solidFill>
                  <a:srgbClr val="FFC000"/>
                </a:solidFill>
              </a:rPr>
              <a:t>Etapa: </a:t>
            </a:r>
            <a:r>
              <a:rPr lang="es-PE" sz="2400" dirty="0" smtClean="0">
                <a:solidFill>
                  <a:schemeClr val="tx1">
                    <a:lumMod val="95000"/>
                  </a:schemeClr>
                </a:solidFill>
              </a:rPr>
              <a:t>Integración</a:t>
            </a:r>
            <a:r>
              <a:rPr lang="es-PE" sz="2400" dirty="0" smtClean="0">
                <a:solidFill>
                  <a:schemeClr val="tx1">
                    <a:lumMod val="95000"/>
                  </a:schemeClr>
                </a:solidFill>
              </a:rPr>
              <a:t>, aceptación, </a:t>
            </a:r>
            <a:r>
              <a:rPr lang="es-PE" sz="2400" dirty="0" smtClean="0">
                <a:solidFill>
                  <a:schemeClr val="tx1">
                    <a:lumMod val="95000"/>
                  </a:schemeClr>
                </a:solidFill>
              </a:rPr>
              <a:t>regresión</a:t>
            </a:r>
            <a:endParaRPr lang="es-PE" sz="2400" dirty="0" smtClean="0">
              <a:solidFill>
                <a:schemeClr val="tx1">
                  <a:lumMod val="95000"/>
                </a:schemeClr>
              </a:solidFill>
            </a:endParaRPr>
          </a:p>
          <a:p>
            <a:pPr lvl="1"/>
            <a:r>
              <a:rPr lang="es-PE" sz="2400" dirty="0" smtClean="0">
                <a:solidFill>
                  <a:srgbClr val="FFC000"/>
                </a:solidFill>
              </a:rPr>
              <a:t>Enfoque: </a:t>
            </a:r>
            <a:r>
              <a:rPr lang="es-PE" sz="2400" dirty="0" smtClean="0">
                <a:solidFill>
                  <a:schemeClr val="tx1">
                    <a:lumMod val="95000"/>
                  </a:schemeClr>
                </a:solidFill>
              </a:rPr>
              <a:t>Performance</a:t>
            </a:r>
            <a:r>
              <a:rPr lang="es-PE" sz="2400" dirty="0" smtClean="0">
                <a:solidFill>
                  <a:schemeClr val="tx1">
                    <a:lumMod val="95000"/>
                  </a:schemeClr>
                </a:solidFill>
              </a:rPr>
              <a:t>, </a:t>
            </a:r>
            <a:r>
              <a:rPr lang="es-PE" sz="2400" dirty="0" smtClean="0">
                <a:solidFill>
                  <a:schemeClr val="tx1">
                    <a:lumMod val="95000"/>
                  </a:schemeClr>
                </a:solidFill>
              </a:rPr>
              <a:t>funcionales</a:t>
            </a:r>
            <a:endParaRPr lang="es-PE" sz="2400" dirty="0" smtClean="0">
              <a:solidFill>
                <a:schemeClr val="tx1">
                  <a:lumMod val="95000"/>
                </a:schemeClr>
              </a:solidFill>
            </a:endParaRPr>
          </a:p>
          <a:p>
            <a:pPr lvl="1"/>
            <a:r>
              <a:rPr lang="es-PE" sz="2400" dirty="0" smtClean="0">
                <a:solidFill>
                  <a:srgbClr val="FFC000"/>
                </a:solidFill>
              </a:rPr>
              <a:t>Visibilidad: </a:t>
            </a:r>
            <a:r>
              <a:rPr lang="es-PE" sz="2400" dirty="0" smtClean="0">
                <a:solidFill>
                  <a:schemeClr val="tx1">
                    <a:lumMod val="95000"/>
                  </a:schemeClr>
                </a:solidFill>
              </a:rPr>
              <a:t> </a:t>
            </a:r>
            <a:r>
              <a:rPr lang="es-PE" sz="2400" dirty="0">
                <a:solidFill>
                  <a:schemeClr val="tx1">
                    <a:lumMod val="95000"/>
                  </a:schemeClr>
                </a:solidFill>
              </a:rPr>
              <a:t>W</a:t>
            </a:r>
            <a:r>
              <a:rPr lang="es-PE" sz="2400" dirty="0" smtClean="0">
                <a:solidFill>
                  <a:schemeClr val="tx1">
                    <a:lumMod val="95000"/>
                  </a:schemeClr>
                </a:solidFill>
              </a:rPr>
              <a:t>hite </a:t>
            </a:r>
            <a:r>
              <a:rPr lang="es-PE" sz="2400" dirty="0" smtClean="0">
                <a:solidFill>
                  <a:schemeClr val="tx1">
                    <a:lumMod val="95000"/>
                  </a:schemeClr>
                </a:solidFill>
              </a:rPr>
              <a:t>/ </a:t>
            </a:r>
            <a:r>
              <a:rPr lang="es-PE" sz="2400" dirty="0" err="1" smtClean="0">
                <a:solidFill>
                  <a:schemeClr val="tx1">
                    <a:lumMod val="95000"/>
                  </a:schemeClr>
                </a:solidFill>
              </a:rPr>
              <a:t>black</a:t>
            </a:r>
            <a:r>
              <a:rPr lang="es-PE" sz="2400" dirty="0" smtClean="0">
                <a:solidFill>
                  <a:schemeClr val="tx1">
                    <a:lumMod val="95000"/>
                  </a:schemeClr>
                </a:solidFill>
              </a:rPr>
              <a:t> </a:t>
            </a:r>
            <a:r>
              <a:rPr lang="es-PE" sz="2400" dirty="0" smtClean="0">
                <a:solidFill>
                  <a:schemeClr val="tx1">
                    <a:lumMod val="95000"/>
                  </a:schemeClr>
                </a:solidFill>
              </a:rPr>
              <a:t>box</a:t>
            </a:r>
            <a:endParaRPr lang="es-PE" sz="2400" dirty="0" smtClean="0">
              <a:solidFill>
                <a:schemeClr val="tx1">
                  <a:lumMod val="95000"/>
                </a:schemeClr>
              </a:solidFill>
            </a:endParaRPr>
          </a:p>
          <a:p>
            <a:pPr lvl="1"/>
            <a:endParaRPr lang="es-PE" sz="2400" dirty="0" smtClean="0">
              <a:solidFill>
                <a:schemeClr val="tx1">
                  <a:lumMod val="95000"/>
                </a:schemeClr>
              </a:solidFill>
            </a:endParaRPr>
          </a:p>
          <a:p>
            <a:pPr marL="0" indent="0" algn="ctr">
              <a:buNone/>
            </a:pPr>
            <a:r>
              <a:rPr lang="es-PE" dirty="0">
                <a:solidFill>
                  <a:srgbClr val="FF0000"/>
                </a:solidFill>
              </a:rPr>
              <a:t>El </a:t>
            </a:r>
            <a:r>
              <a:rPr lang="es-PE" dirty="0" smtClean="0">
                <a:solidFill>
                  <a:srgbClr val="FF0000"/>
                </a:solidFill>
              </a:rPr>
              <a:t>tipo </a:t>
            </a:r>
            <a:r>
              <a:rPr lang="es-PE" dirty="0">
                <a:solidFill>
                  <a:srgbClr val="FF0000"/>
                </a:solidFill>
              </a:rPr>
              <a:t>de test se </a:t>
            </a:r>
            <a:r>
              <a:rPr lang="es-PE" dirty="0" smtClean="0">
                <a:solidFill>
                  <a:srgbClr val="FF0000"/>
                </a:solidFill>
              </a:rPr>
              <a:t>convierte </a:t>
            </a:r>
            <a:r>
              <a:rPr lang="es-PE" dirty="0">
                <a:solidFill>
                  <a:srgbClr val="FF0000"/>
                </a:solidFill>
              </a:rPr>
              <a:t>en un </a:t>
            </a:r>
            <a:r>
              <a:rPr lang="es-PE" dirty="0" smtClean="0">
                <a:solidFill>
                  <a:srgbClr val="FF0000"/>
                </a:solidFill>
              </a:rPr>
              <a:t>atributo.</a:t>
            </a:r>
            <a:endParaRPr lang="es-PE" dirty="0">
              <a:solidFill>
                <a:srgbClr val="FF0000"/>
              </a:solidFill>
            </a:endParaRPr>
          </a:p>
        </p:txBody>
      </p:sp>
    </p:spTree>
    <p:extLst>
      <p:ext uri="{BB962C8B-B14F-4D97-AF65-F5344CB8AC3E}">
        <p14:creationId xmlns:p14="http://schemas.microsoft.com/office/powerpoint/2010/main" val="16726891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57819" y="1484784"/>
            <a:ext cx="8229600" cy="1143000"/>
          </a:xfrm>
        </p:spPr>
        <p:txBody>
          <a:bodyPr/>
          <a:lstStyle/>
          <a:p>
            <a:r>
              <a:rPr lang="es-PE" dirty="0" smtClean="0">
                <a:solidFill>
                  <a:srgbClr val="00823B"/>
                </a:solidFill>
              </a:rPr>
              <a:t>¿ Cuál es el siguiente paso ?</a:t>
            </a:r>
            <a:endParaRPr lang="es-PE" dirty="0">
              <a:solidFill>
                <a:srgbClr val="00823B"/>
              </a:solidFill>
            </a:endParaRPr>
          </a:p>
        </p:txBody>
      </p:sp>
      <p:sp>
        <p:nvSpPr>
          <p:cNvPr id="2" name="1 CuadroTexto"/>
          <p:cNvSpPr txBox="1"/>
          <p:nvPr/>
        </p:nvSpPr>
        <p:spPr>
          <a:xfrm>
            <a:off x="407178" y="2780928"/>
            <a:ext cx="8352927" cy="2246769"/>
          </a:xfrm>
          <a:prstGeom prst="rect">
            <a:avLst/>
          </a:prstGeom>
          <a:noFill/>
        </p:spPr>
        <p:txBody>
          <a:bodyPr wrap="square" rtlCol="0">
            <a:spAutoFit/>
          </a:bodyPr>
          <a:lstStyle/>
          <a:p>
            <a:pPr algn="ctr"/>
            <a:r>
              <a:rPr lang="es-PE" sz="2800" dirty="0" smtClean="0"/>
              <a:t>Ahora que las clases no dependen de un contexto o implementación específica, debemos </a:t>
            </a:r>
            <a:r>
              <a:rPr lang="es-PE" sz="2800" dirty="0" smtClean="0">
                <a:solidFill>
                  <a:srgbClr val="FF0000"/>
                </a:solidFill>
              </a:rPr>
              <a:t>hacer que los test sean quienes decidan cual es el contexto a utilizar y se lo pasen a la clase en prueba.</a:t>
            </a:r>
          </a:p>
          <a:p>
            <a:pPr algn="ctr"/>
            <a:endParaRPr lang="es-PE" sz="2800" dirty="0"/>
          </a:p>
        </p:txBody>
      </p:sp>
    </p:spTree>
    <p:extLst>
      <p:ext uri="{BB962C8B-B14F-4D97-AF65-F5344CB8AC3E}">
        <p14:creationId xmlns:p14="http://schemas.microsoft.com/office/powerpoint/2010/main" val="25056412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469102"/>
            <a:ext cx="8229600" cy="1143000"/>
          </a:xfrm>
        </p:spPr>
        <p:txBody>
          <a:bodyPr/>
          <a:lstStyle/>
          <a:p>
            <a:r>
              <a:rPr lang="es-PE" dirty="0" smtClean="0">
                <a:solidFill>
                  <a:srgbClr val="00823B"/>
                </a:solidFill>
              </a:rPr>
              <a:t>Test </a:t>
            </a:r>
            <a:r>
              <a:rPr lang="es-PE" dirty="0" err="1" smtClean="0">
                <a:solidFill>
                  <a:srgbClr val="00823B"/>
                </a:solidFill>
              </a:rPr>
              <a:t>Doubles</a:t>
            </a:r>
            <a:endParaRPr lang="es-PE" dirty="0">
              <a:solidFill>
                <a:srgbClr val="00823B"/>
              </a:solidFill>
            </a:endParaRPr>
          </a:p>
        </p:txBody>
      </p:sp>
      <p:sp>
        <p:nvSpPr>
          <p:cNvPr id="2" name="1 CuadroTexto"/>
          <p:cNvSpPr txBox="1"/>
          <p:nvPr/>
        </p:nvSpPr>
        <p:spPr>
          <a:xfrm>
            <a:off x="971601" y="2765246"/>
            <a:ext cx="7200800" cy="1815882"/>
          </a:xfrm>
          <a:prstGeom prst="rect">
            <a:avLst/>
          </a:prstGeom>
          <a:noFill/>
        </p:spPr>
        <p:txBody>
          <a:bodyPr wrap="square" rtlCol="0">
            <a:spAutoFit/>
          </a:bodyPr>
          <a:lstStyle/>
          <a:p>
            <a:pPr algn="ctr"/>
            <a:r>
              <a:rPr lang="es-PE" sz="2800" i="1" dirty="0" smtClean="0"/>
              <a:t>Son todos aquellos objetos que han sido creados para reemplazar a los objetos reales con el propósito de hacer pruebas.</a:t>
            </a:r>
            <a:endParaRPr lang="es-PE" sz="2800" i="1" dirty="0">
              <a:solidFill>
                <a:srgbClr val="FF0000"/>
              </a:solidFill>
            </a:endParaRPr>
          </a:p>
          <a:p>
            <a:pPr algn="ctr"/>
            <a:endParaRPr lang="es-PE" sz="2800" dirty="0"/>
          </a:p>
        </p:txBody>
      </p:sp>
    </p:spTree>
    <p:extLst>
      <p:ext uri="{BB962C8B-B14F-4D97-AF65-F5344CB8AC3E}">
        <p14:creationId xmlns:p14="http://schemas.microsoft.com/office/powerpoint/2010/main" val="42844920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30832" y="3501008"/>
            <a:ext cx="8733656" cy="2160240"/>
          </a:xfrm>
        </p:spPr>
        <p:txBody>
          <a:bodyPr/>
          <a:lstStyle/>
          <a:p>
            <a:pPr algn="r"/>
            <a:r>
              <a:rPr lang="es-PE" dirty="0" smtClean="0">
                <a:solidFill>
                  <a:srgbClr val="FF0000"/>
                </a:solidFill>
              </a:rPr>
              <a:t>Ejemplo</a:t>
            </a:r>
            <a:r>
              <a:rPr lang="es-PE" dirty="0" smtClean="0">
                <a:solidFill>
                  <a:srgbClr val="FFC000"/>
                </a:solidFill>
              </a:rPr>
              <a:t/>
            </a:r>
            <a:br>
              <a:rPr lang="es-PE" dirty="0" smtClean="0">
                <a:solidFill>
                  <a:srgbClr val="FFC000"/>
                </a:solidFill>
              </a:rPr>
            </a:br>
            <a:r>
              <a:rPr lang="es-PE" sz="4800" dirty="0" smtClean="0">
                <a:solidFill>
                  <a:srgbClr val="FFC000"/>
                </a:solidFill>
              </a:rPr>
              <a:t>Utilizando Test </a:t>
            </a:r>
            <a:r>
              <a:rPr lang="es-PE" sz="4800" dirty="0" err="1" smtClean="0">
                <a:solidFill>
                  <a:srgbClr val="FFC000"/>
                </a:solidFill>
              </a:rPr>
              <a:t>Doubles</a:t>
            </a:r>
            <a:r>
              <a:rPr lang="es-PE" sz="4800" dirty="0" smtClean="0">
                <a:solidFill>
                  <a:srgbClr val="FFC000"/>
                </a:solidFill>
              </a:rPr>
              <a:t> para realizar pruebas unitarias</a:t>
            </a:r>
            <a:endParaRPr lang="es-PE" sz="4800" dirty="0">
              <a:solidFill>
                <a:srgbClr val="FFC000"/>
              </a:solidFill>
            </a:endParaRPr>
          </a:p>
        </p:txBody>
      </p:sp>
    </p:spTree>
    <p:extLst>
      <p:ext uri="{BB962C8B-B14F-4D97-AF65-F5344CB8AC3E}">
        <p14:creationId xmlns:p14="http://schemas.microsoft.com/office/powerpoint/2010/main" val="478043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 Cuál es el problema ?</a:t>
            </a:r>
            <a:endParaRPr lang="es-PE" dirty="0">
              <a:solidFill>
                <a:srgbClr val="00823B"/>
              </a:solidFill>
            </a:endParaRPr>
          </a:p>
        </p:txBody>
      </p:sp>
      <p:sp>
        <p:nvSpPr>
          <p:cNvPr id="2" name="1 Rectángulo redondeado"/>
          <p:cNvSpPr/>
          <p:nvPr/>
        </p:nvSpPr>
        <p:spPr>
          <a:xfrm>
            <a:off x="850493" y="335793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Test</a:t>
            </a:r>
            <a:endParaRPr lang="es-PE" b="1" dirty="0"/>
          </a:p>
        </p:txBody>
      </p:sp>
      <p:sp>
        <p:nvSpPr>
          <p:cNvPr id="3" name="2 Rectángulo redondeado"/>
          <p:cNvSpPr/>
          <p:nvPr/>
        </p:nvSpPr>
        <p:spPr>
          <a:xfrm>
            <a:off x="2837331" y="3357938"/>
            <a:ext cx="1440160"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b="1" dirty="0" err="1" smtClean="0"/>
              <a:t>Class</a:t>
            </a:r>
            <a:r>
              <a:rPr lang="es-PE" b="1" dirty="0" smtClean="0"/>
              <a:t> </a:t>
            </a:r>
            <a:br>
              <a:rPr lang="es-PE" b="1" dirty="0" smtClean="0"/>
            </a:br>
            <a:r>
              <a:rPr lang="es-PE" b="1" dirty="0" err="1" smtClean="0"/>
              <a:t>Under</a:t>
            </a:r>
            <a:r>
              <a:rPr lang="es-PE" b="1" dirty="0" smtClean="0"/>
              <a:t> Test</a:t>
            </a:r>
            <a:endParaRPr lang="es-PE" b="1" dirty="0"/>
          </a:p>
        </p:txBody>
      </p:sp>
      <p:sp>
        <p:nvSpPr>
          <p:cNvPr id="7" name="6 Rectángulo redondeado"/>
          <p:cNvSpPr/>
          <p:nvPr/>
        </p:nvSpPr>
        <p:spPr>
          <a:xfrm>
            <a:off x="4810700" y="2172439"/>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8" name="7 Rectángulo redondeado"/>
          <p:cNvSpPr/>
          <p:nvPr/>
        </p:nvSpPr>
        <p:spPr>
          <a:xfrm>
            <a:off x="4810700" y="333744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9" name="8 Rectángulo redondeado"/>
          <p:cNvSpPr/>
          <p:nvPr/>
        </p:nvSpPr>
        <p:spPr>
          <a:xfrm>
            <a:off x="4810700" y="451006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cxnSp>
        <p:nvCxnSpPr>
          <p:cNvPr id="11" name="10 Conector recto de flecha"/>
          <p:cNvCxnSpPr/>
          <p:nvPr/>
        </p:nvCxnSpPr>
        <p:spPr>
          <a:xfrm flipV="1">
            <a:off x="4114194" y="2925890"/>
            <a:ext cx="648072" cy="57606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4099856" y="3841502"/>
            <a:ext cx="61616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de flecha"/>
          <p:cNvCxnSpPr/>
          <p:nvPr/>
        </p:nvCxnSpPr>
        <p:spPr>
          <a:xfrm>
            <a:off x="4135255" y="4129534"/>
            <a:ext cx="580761" cy="4525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17 Rectángulo redondeado"/>
          <p:cNvSpPr/>
          <p:nvPr/>
        </p:nvSpPr>
        <p:spPr>
          <a:xfrm>
            <a:off x="6588224" y="1620050"/>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BD</a:t>
            </a:r>
            <a:endParaRPr lang="es-PE" b="1" dirty="0"/>
          </a:p>
        </p:txBody>
      </p:sp>
      <p:sp>
        <p:nvSpPr>
          <p:cNvPr id="19" name="18 Rectángulo redondeado"/>
          <p:cNvSpPr/>
          <p:nvPr/>
        </p:nvSpPr>
        <p:spPr>
          <a:xfrm>
            <a:off x="6588224" y="3978092"/>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File</a:t>
            </a:r>
            <a:br>
              <a:rPr lang="es-PE" b="1" dirty="0" smtClean="0"/>
            </a:br>
            <a:r>
              <a:rPr lang="es-PE" b="1" dirty="0" err="1" smtClean="0"/>
              <a:t>System</a:t>
            </a:r>
            <a:endParaRPr lang="es-PE" b="1" dirty="0"/>
          </a:p>
        </p:txBody>
      </p:sp>
      <p:sp>
        <p:nvSpPr>
          <p:cNvPr id="20" name="19 Rectángulo redondeado"/>
          <p:cNvSpPr/>
          <p:nvPr/>
        </p:nvSpPr>
        <p:spPr>
          <a:xfrm>
            <a:off x="6588224" y="2805472"/>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21" name="20 Rectángulo redondeado"/>
          <p:cNvSpPr/>
          <p:nvPr/>
        </p:nvSpPr>
        <p:spPr>
          <a:xfrm>
            <a:off x="6588224" y="5164805"/>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cxnSp>
        <p:nvCxnSpPr>
          <p:cNvPr id="22" name="21 Conector recto de flecha"/>
          <p:cNvCxnSpPr/>
          <p:nvPr/>
        </p:nvCxnSpPr>
        <p:spPr>
          <a:xfrm flipV="1">
            <a:off x="5976275" y="2204864"/>
            <a:ext cx="539941" cy="288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23 Conector recto de flecha"/>
          <p:cNvCxnSpPr/>
          <p:nvPr/>
        </p:nvCxnSpPr>
        <p:spPr>
          <a:xfrm>
            <a:off x="5976275" y="2744186"/>
            <a:ext cx="539941" cy="2703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28 Conector recto de flecha"/>
          <p:cNvCxnSpPr/>
          <p:nvPr/>
        </p:nvCxnSpPr>
        <p:spPr>
          <a:xfrm>
            <a:off x="6007298" y="3923128"/>
            <a:ext cx="508918" cy="38116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1" name="30 Conector recto de flecha"/>
          <p:cNvCxnSpPr/>
          <p:nvPr/>
        </p:nvCxnSpPr>
        <p:spPr>
          <a:xfrm>
            <a:off x="6024148" y="5136546"/>
            <a:ext cx="492068" cy="30867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3" name="32 Conector recto de flecha"/>
          <p:cNvCxnSpPr/>
          <p:nvPr/>
        </p:nvCxnSpPr>
        <p:spPr>
          <a:xfrm flipV="1">
            <a:off x="6024148" y="4582074"/>
            <a:ext cx="492068" cy="32323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5" name="34 Conector recto de flecha"/>
          <p:cNvCxnSpPr/>
          <p:nvPr/>
        </p:nvCxnSpPr>
        <p:spPr>
          <a:xfrm flipV="1">
            <a:off x="5996894" y="3454196"/>
            <a:ext cx="519322" cy="35082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36 Flecha derecha"/>
          <p:cNvSpPr/>
          <p:nvPr/>
        </p:nvSpPr>
        <p:spPr>
          <a:xfrm flipV="1">
            <a:off x="2058829" y="3675329"/>
            <a:ext cx="714273" cy="45719"/>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p>
        </p:txBody>
      </p:sp>
      <p:sp>
        <p:nvSpPr>
          <p:cNvPr id="38" name="37 Flecha derecha"/>
          <p:cNvSpPr/>
          <p:nvPr/>
        </p:nvSpPr>
        <p:spPr>
          <a:xfrm rot="10800000">
            <a:off x="2055255" y="3978092"/>
            <a:ext cx="722263" cy="54218"/>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3 CuadroTexto"/>
          <p:cNvSpPr txBox="1"/>
          <p:nvPr/>
        </p:nvSpPr>
        <p:spPr>
          <a:xfrm>
            <a:off x="2140057" y="3298713"/>
            <a:ext cx="500458" cy="369332"/>
          </a:xfrm>
          <a:prstGeom prst="rect">
            <a:avLst/>
          </a:prstGeom>
          <a:noFill/>
        </p:spPr>
        <p:txBody>
          <a:bodyPr wrap="none" rtlCol="0">
            <a:spAutoFit/>
          </a:bodyPr>
          <a:lstStyle/>
          <a:p>
            <a:r>
              <a:rPr lang="es-PE" b="1" dirty="0" err="1" smtClean="0">
                <a:solidFill>
                  <a:srgbClr val="FFC000"/>
                </a:solidFill>
              </a:rPr>
              <a:t>Act</a:t>
            </a:r>
            <a:endParaRPr lang="es-PE" b="1" dirty="0">
              <a:solidFill>
                <a:srgbClr val="FFC000"/>
              </a:solidFill>
            </a:endParaRPr>
          </a:p>
        </p:txBody>
      </p:sp>
      <p:sp>
        <p:nvSpPr>
          <p:cNvPr id="6" name="5 CuadroTexto"/>
          <p:cNvSpPr txBox="1"/>
          <p:nvPr/>
        </p:nvSpPr>
        <p:spPr>
          <a:xfrm>
            <a:off x="2038927" y="4031000"/>
            <a:ext cx="784189" cy="369332"/>
          </a:xfrm>
          <a:prstGeom prst="rect">
            <a:avLst/>
          </a:prstGeom>
          <a:noFill/>
        </p:spPr>
        <p:txBody>
          <a:bodyPr wrap="none" rtlCol="0">
            <a:spAutoFit/>
          </a:bodyPr>
          <a:lstStyle/>
          <a:p>
            <a:r>
              <a:rPr lang="es-PE" b="1" dirty="0" err="1" smtClean="0">
                <a:solidFill>
                  <a:srgbClr val="FFC000"/>
                </a:solidFill>
              </a:rPr>
              <a:t>Assert</a:t>
            </a:r>
            <a:endParaRPr lang="es-PE" sz="2000" b="1" dirty="0">
              <a:solidFill>
                <a:srgbClr val="FFC000"/>
              </a:solidFill>
            </a:endParaRPr>
          </a:p>
        </p:txBody>
      </p:sp>
    </p:spTree>
    <p:extLst>
      <p:ext uri="{BB962C8B-B14F-4D97-AF65-F5344CB8AC3E}">
        <p14:creationId xmlns:p14="http://schemas.microsoft.com/office/powerpoint/2010/main" val="289793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8" grpId="0" animBg="1"/>
      <p:bldP spid="19" grpId="0" animBg="1"/>
      <p:bldP spid="20" grpId="0" animBg="1"/>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¿Cuál es el problema?</a:t>
            </a:r>
            <a:endParaRPr lang="es-PE" dirty="0">
              <a:solidFill>
                <a:srgbClr val="00823B"/>
              </a:solidFill>
            </a:endParaRPr>
          </a:p>
        </p:txBody>
      </p:sp>
      <p:sp>
        <p:nvSpPr>
          <p:cNvPr id="25" name="24 Rectángulo"/>
          <p:cNvSpPr/>
          <p:nvPr/>
        </p:nvSpPr>
        <p:spPr>
          <a:xfrm>
            <a:off x="1115616" y="2420887"/>
            <a:ext cx="6912768"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2" name="31 CuadroTexto"/>
          <p:cNvSpPr txBox="1"/>
          <p:nvPr/>
        </p:nvSpPr>
        <p:spPr>
          <a:xfrm>
            <a:off x="1553242" y="3061118"/>
            <a:ext cx="2294859" cy="1815882"/>
          </a:xfrm>
          <a:prstGeom prst="rect">
            <a:avLst/>
          </a:prstGeom>
          <a:noFill/>
        </p:spPr>
        <p:txBody>
          <a:bodyPr wrap="square" rtlCol="0">
            <a:spAutoFit/>
          </a:bodyPr>
          <a:lstStyle/>
          <a:p>
            <a:pPr algn="ctr"/>
            <a:r>
              <a:rPr lang="es-PE" sz="2800" b="1" dirty="0" smtClean="0"/>
              <a:t>Creación </a:t>
            </a:r>
            <a:br>
              <a:rPr lang="es-PE" sz="2800" b="1" dirty="0" smtClean="0"/>
            </a:br>
            <a:r>
              <a:rPr lang="es-PE" sz="2800" b="1" dirty="0" smtClean="0"/>
              <a:t>de</a:t>
            </a:r>
            <a:br>
              <a:rPr lang="es-PE" sz="2800" b="1" dirty="0" smtClean="0"/>
            </a:br>
            <a:r>
              <a:rPr lang="es-PE" sz="2800" b="1" dirty="0" smtClean="0"/>
              <a:t> jerarquía de objetos</a:t>
            </a:r>
            <a:endParaRPr lang="es-PE" sz="2800" b="1" dirty="0"/>
          </a:p>
        </p:txBody>
      </p:sp>
      <p:sp>
        <p:nvSpPr>
          <p:cNvPr id="39" name="38 CuadroTexto"/>
          <p:cNvSpPr txBox="1"/>
          <p:nvPr/>
        </p:nvSpPr>
        <p:spPr>
          <a:xfrm>
            <a:off x="5362514" y="3276562"/>
            <a:ext cx="1686088" cy="1384995"/>
          </a:xfrm>
          <a:prstGeom prst="rect">
            <a:avLst/>
          </a:prstGeom>
          <a:noFill/>
        </p:spPr>
        <p:txBody>
          <a:bodyPr wrap="square" rtlCol="0">
            <a:spAutoFit/>
          </a:bodyPr>
          <a:lstStyle/>
          <a:p>
            <a:pPr algn="ctr"/>
            <a:r>
              <a:rPr lang="es-PE" sz="2800" b="1" dirty="0" smtClean="0"/>
              <a:t>Lógica </a:t>
            </a:r>
            <a:br>
              <a:rPr lang="es-PE" sz="2800" b="1" dirty="0" smtClean="0"/>
            </a:br>
            <a:r>
              <a:rPr lang="es-PE" sz="2800" b="1" dirty="0" smtClean="0"/>
              <a:t>de Negocios</a:t>
            </a:r>
            <a:endParaRPr lang="es-PE" sz="2800" b="1" dirty="0"/>
          </a:p>
        </p:txBody>
      </p:sp>
      <p:sp>
        <p:nvSpPr>
          <p:cNvPr id="40" name="39 CuadroTexto"/>
          <p:cNvSpPr txBox="1"/>
          <p:nvPr/>
        </p:nvSpPr>
        <p:spPr>
          <a:xfrm>
            <a:off x="1975589" y="1674314"/>
            <a:ext cx="5192833" cy="584775"/>
          </a:xfrm>
          <a:prstGeom prst="rect">
            <a:avLst/>
          </a:prstGeom>
          <a:noFill/>
        </p:spPr>
        <p:txBody>
          <a:bodyPr wrap="none" rtlCol="0">
            <a:spAutoFit/>
          </a:bodyPr>
          <a:lstStyle/>
          <a:p>
            <a:pPr algn="ctr"/>
            <a:r>
              <a:rPr lang="es-PE" sz="3200" b="1" dirty="0" smtClean="0">
                <a:solidFill>
                  <a:srgbClr val="FF0000"/>
                </a:solidFill>
              </a:rPr>
              <a:t>Responsabilidades de la clase</a:t>
            </a:r>
          </a:p>
        </p:txBody>
      </p:sp>
    </p:spTree>
    <p:extLst>
      <p:ext uri="{BB962C8B-B14F-4D97-AF65-F5344CB8AC3E}">
        <p14:creationId xmlns:p14="http://schemas.microsoft.com/office/powerpoint/2010/main" val="16165199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Encontrando la solución</a:t>
            </a:r>
            <a:endParaRPr lang="es-PE" dirty="0">
              <a:solidFill>
                <a:srgbClr val="00823B"/>
              </a:solidFill>
            </a:endParaRPr>
          </a:p>
        </p:txBody>
      </p:sp>
      <p:sp>
        <p:nvSpPr>
          <p:cNvPr id="27" name="26 Forma libre"/>
          <p:cNvSpPr/>
          <p:nvPr/>
        </p:nvSpPr>
        <p:spPr>
          <a:xfrm>
            <a:off x="774835" y="2440021"/>
            <a:ext cx="4526280" cy="3099527"/>
          </a:xfrm>
          <a:custGeom>
            <a:avLst/>
            <a:gdLst>
              <a:gd name="connsiteX0" fmla="*/ 0 w 4526280"/>
              <a:gd name="connsiteY0" fmla="*/ 0 h 4274820"/>
              <a:gd name="connsiteX1" fmla="*/ 0 w 4526280"/>
              <a:gd name="connsiteY1" fmla="*/ 4274820 h 4274820"/>
              <a:gd name="connsiteX2" fmla="*/ 3543300 w 4526280"/>
              <a:gd name="connsiteY2" fmla="*/ 4251960 h 4274820"/>
              <a:gd name="connsiteX3" fmla="*/ 2514600 w 4526280"/>
              <a:gd name="connsiteY3" fmla="*/ 3429000 h 4274820"/>
              <a:gd name="connsiteX4" fmla="*/ 3909060 w 4526280"/>
              <a:gd name="connsiteY4" fmla="*/ 2811780 h 4274820"/>
              <a:gd name="connsiteX5" fmla="*/ 2194560 w 4526280"/>
              <a:gd name="connsiteY5" fmla="*/ 1874520 h 4274820"/>
              <a:gd name="connsiteX6" fmla="*/ 4526280 w 4526280"/>
              <a:gd name="connsiteY6" fmla="*/ 800100 h 4274820"/>
              <a:gd name="connsiteX7" fmla="*/ 3520440 w 4526280"/>
              <a:gd name="connsiteY7" fmla="*/ 22860 h 4274820"/>
              <a:gd name="connsiteX8" fmla="*/ 0 w 4526280"/>
              <a:gd name="connsiteY8" fmla="*/ 0 h 427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26280" h="4274820">
                <a:moveTo>
                  <a:pt x="0" y="0"/>
                </a:moveTo>
                <a:lnTo>
                  <a:pt x="0" y="4274820"/>
                </a:lnTo>
                <a:lnTo>
                  <a:pt x="3543300" y="4251960"/>
                </a:lnTo>
                <a:lnTo>
                  <a:pt x="2514600" y="3429000"/>
                </a:lnTo>
                <a:lnTo>
                  <a:pt x="3909060" y="2811780"/>
                </a:lnTo>
                <a:lnTo>
                  <a:pt x="2194560" y="1874520"/>
                </a:lnTo>
                <a:lnTo>
                  <a:pt x="4526280" y="800100"/>
                </a:lnTo>
                <a:lnTo>
                  <a:pt x="3520440" y="2286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orma libre"/>
          <p:cNvSpPr/>
          <p:nvPr/>
        </p:nvSpPr>
        <p:spPr>
          <a:xfrm>
            <a:off x="3707904" y="2454087"/>
            <a:ext cx="4709160" cy="3076666"/>
          </a:xfrm>
          <a:custGeom>
            <a:avLst/>
            <a:gdLst>
              <a:gd name="connsiteX0" fmla="*/ 4709160 w 4709160"/>
              <a:gd name="connsiteY0" fmla="*/ 0 h 4251960"/>
              <a:gd name="connsiteX1" fmla="*/ 4709160 w 4709160"/>
              <a:gd name="connsiteY1" fmla="*/ 4251960 h 4251960"/>
              <a:gd name="connsiteX2" fmla="*/ 1394460 w 4709160"/>
              <a:gd name="connsiteY2" fmla="*/ 4251960 h 4251960"/>
              <a:gd name="connsiteX3" fmla="*/ 365760 w 4709160"/>
              <a:gd name="connsiteY3" fmla="*/ 3451860 h 4251960"/>
              <a:gd name="connsiteX4" fmla="*/ 1714500 w 4709160"/>
              <a:gd name="connsiteY4" fmla="*/ 2788920 h 4251960"/>
              <a:gd name="connsiteX5" fmla="*/ 0 w 4709160"/>
              <a:gd name="connsiteY5" fmla="*/ 1897380 h 4251960"/>
              <a:gd name="connsiteX6" fmla="*/ 2331720 w 4709160"/>
              <a:gd name="connsiteY6" fmla="*/ 800100 h 4251960"/>
              <a:gd name="connsiteX7" fmla="*/ 1348740 w 4709160"/>
              <a:gd name="connsiteY7" fmla="*/ 22860 h 4251960"/>
              <a:gd name="connsiteX8" fmla="*/ 4709160 w 4709160"/>
              <a:gd name="connsiteY8" fmla="*/ 0 h 425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9160" h="4251960">
                <a:moveTo>
                  <a:pt x="4709160" y="0"/>
                </a:moveTo>
                <a:lnTo>
                  <a:pt x="4709160" y="4251960"/>
                </a:lnTo>
                <a:lnTo>
                  <a:pt x="1394460" y="4251960"/>
                </a:lnTo>
                <a:lnTo>
                  <a:pt x="365760" y="3451860"/>
                </a:lnTo>
                <a:lnTo>
                  <a:pt x="1714500" y="2788920"/>
                </a:lnTo>
                <a:lnTo>
                  <a:pt x="0" y="1897380"/>
                </a:lnTo>
                <a:lnTo>
                  <a:pt x="2331720" y="800100"/>
                </a:lnTo>
                <a:lnTo>
                  <a:pt x="1348740" y="22860"/>
                </a:lnTo>
                <a:lnTo>
                  <a:pt x="470916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2" name="31 CuadroTexto"/>
          <p:cNvSpPr txBox="1"/>
          <p:nvPr/>
        </p:nvSpPr>
        <p:spPr>
          <a:xfrm>
            <a:off x="953917" y="3053278"/>
            <a:ext cx="2294859" cy="1815882"/>
          </a:xfrm>
          <a:prstGeom prst="rect">
            <a:avLst/>
          </a:prstGeom>
          <a:noFill/>
        </p:spPr>
        <p:txBody>
          <a:bodyPr wrap="square" rtlCol="0">
            <a:spAutoFit/>
          </a:bodyPr>
          <a:lstStyle/>
          <a:p>
            <a:pPr algn="ctr"/>
            <a:r>
              <a:rPr lang="es-PE" sz="2800" b="1" dirty="0" smtClean="0"/>
              <a:t>Creación </a:t>
            </a:r>
            <a:br>
              <a:rPr lang="es-PE" sz="2800" b="1" dirty="0" smtClean="0"/>
            </a:br>
            <a:r>
              <a:rPr lang="es-PE" sz="2800" b="1" dirty="0" smtClean="0"/>
              <a:t>de </a:t>
            </a:r>
            <a:br>
              <a:rPr lang="es-PE" sz="2800" b="1" dirty="0" smtClean="0"/>
            </a:br>
            <a:r>
              <a:rPr lang="es-PE" sz="2800" b="1" dirty="0" smtClean="0"/>
              <a:t>jerarquía de objetos</a:t>
            </a:r>
            <a:endParaRPr lang="es-PE" sz="2800" b="1" dirty="0"/>
          </a:p>
        </p:txBody>
      </p:sp>
      <p:sp>
        <p:nvSpPr>
          <p:cNvPr id="39" name="38 CuadroTexto"/>
          <p:cNvSpPr txBox="1"/>
          <p:nvPr/>
        </p:nvSpPr>
        <p:spPr>
          <a:xfrm>
            <a:off x="6205558" y="3257261"/>
            <a:ext cx="1686088" cy="1384995"/>
          </a:xfrm>
          <a:prstGeom prst="rect">
            <a:avLst/>
          </a:prstGeom>
          <a:noFill/>
        </p:spPr>
        <p:txBody>
          <a:bodyPr wrap="square" rtlCol="0">
            <a:spAutoFit/>
          </a:bodyPr>
          <a:lstStyle/>
          <a:p>
            <a:pPr algn="ctr"/>
            <a:r>
              <a:rPr lang="es-PE" sz="2800" b="1" dirty="0" smtClean="0"/>
              <a:t>Lógica </a:t>
            </a:r>
            <a:br>
              <a:rPr lang="es-PE" sz="2800" b="1" dirty="0" smtClean="0"/>
            </a:br>
            <a:r>
              <a:rPr lang="es-PE" sz="2800" b="1" dirty="0" smtClean="0"/>
              <a:t>de Negocios</a:t>
            </a:r>
            <a:endParaRPr lang="es-PE" sz="2800" b="1" dirty="0"/>
          </a:p>
        </p:txBody>
      </p:sp>
      <p:sp>
        <p:nvSpPr>
          <p:cNvPr id="40" name="39 CuadroTexto"/>
          <p:cNvSpPr txBox="1"/>
          <p:nvPr/>
        </p:nvSpPr>
        <p:spPr>
          <a:xfrm>
            <a:off x="5076057" y="1381926"/>
            <a:ext cx="3341008" cy="1077218"/>
          </a:xfrm>
          <a:prstGeom prst="rect">
            <a:avLst/>
          </a:prstGeom>
          <a:noFill/>
        </p:spPr>
        <p:txBody>
          <a:bodyPr wrap="square" rtlCol="0">
            <a:spAutoFit/>
          </a:bodyPr>
          <a:lstStyle/>
          <a:p>
            <a:pPr algn="ctr"/>
            <a:r>
              <a:rPr lang="es-PE" sz="3200" b="1" dirty="0" smtClean="0">
                <a:solidFill>
                  <a:srgbClr val="FF0000"/>
                </a:solidFill>
              </a:rPr>
              <a:t>Responsabilidades de la clase</a:t>
            </a:r>
          </a:p>
        </p:txBody>
      </p:sp>
      <p:sp>
        <p:nvSpPr>
          <p:cNvPr id="9" name="8 CuadroTexto"/>
          <p:cNvSpPr txBox="1"/>
          <p:nvPr/>
        </p:nvSpPr>
        <p:spPr>
          <a:xfrm>
            <a:off x="755576" y="1377551"/>
            <a:ext cx="3725157" cy="1077218"/>
          </a:xfrm>
          <a:prstGeom prst="rect">
            <a:avLst/>
          </a:prstGeom>
          <a:noFill/>
        </p:spPr>
        <p:txBody>
          <a:bodyPr wrap="square" rtlCol="0">
            <a:spAutoFit/>
          </a:bodyPr>
          <a:lstStyle/>
          <a:p>
            <a:pPr algn="ctr"/>
            <a:r>
              <a:rPr lang="es-PE" sz="3200" b="1" dirty="0" smtClean="0">
                <a:solidFill>
                  <a:srgbClr val="FFC000"/>
                </a:solidFill>
              </a:rPr>
              <a:t>Responsabilidades de una clase externa</a:t>
            </a:r>
          </a:p>
        </p:txBody>
      </p:sp>
    </p:spTree>
    <p:extLst>
      <p:ext uri="{BB962C8B-B14F-4D97-AF65-F5344CB8AC3E}">
        <p14:creationId xmlns:p14="http://schemas.microsoft.com/office/powerpoint/2010/main" val="40341929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Encontrando la solución</a:t>
            </a:r>
            <a:endParaRPr lang="es-PE" dirty="0">
              <a:solidFill>
                <a:srgbClr val="00823B"/>
              </a:solidFill>
            </a:endParaRPr>
          </a:p>
        </p:txBody>
      </p:sp>
      <p:grpSp>
        <p:nvGrpSpPr>
          <p:cNvPr id="17" name="16 Grupo"/>
          <p:cNvGrpSpPr/>
          <p:nvPr/>
        </p:nvGrpSpPr>
        <p:grpSpPr>
          <a:xfrm>
            <a:off x="2177148" y="2164825"/>
            <a:ext cx="5112335" cy="3272785"/>
            <a:chOff x="850493" y="2172439"/>
            <a:chExt cx="5112335" cy="3272785"/>
          </a:xfrm>
        </p:grpSpPr>
        <p:sp>
          <p:nvSpPr>
            <p:cNvPr id="2" name="1 Rectángulo redondeado"/>
            <p:cNvSpPr/>
            <p:nvPr/>
          </p:nvSpPr>
          <p:spPr>
            <a:xfrm>
              <a:off x="850493" y="335793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Test</a:t>
              </a:r>
              <a:endParaRPr lang="es-PE" b="1" dirty="0"/>
            </a:p>
          </p:txBody>
        </p:sp>
        <p:sp>
          <p:nvSpPr>
            <p:cNvPr id="3" name="2 Rectángulo redondeado"/>
            <p:cNvSpPr/>
            <p:nvPr/>
          </p:nvSpPr>
          <p:spPr>
            <a:xfrm>
              <a:off x="2837331" y="3357938"/>
              <a:ext cx="1440160"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b="1" dirty="0" err="1" smtClean="0"/>
                <a:t>Class</a:t>
              </a:r>
              <a:r>
                <a:rPr lang="es-PE" b="1" dirty="0" smtClean="0"/>
                <a:t> </a:t>
              </a:r>
              <a:br>
                <a:rPr lang="es-PE" b="1" dirty="0" smtClean="0"/>
              </a:br>
              <a:r>
                <a:rPr lang="es-PE" b="1" dirty="0" err="1" smtClean="0"/>
                <a:t>Under</a:t>
              </a:r>
              <a:r>
                <a:rPr lang="es-PE" b="1" dirty="0" smtClean="0"/>
                <a:t> Test</a:t>
              </a:r>
              <a:endParaRPr lang="es-PE" b="1" dirty="0"/>
            </a:p>
          </p:txBody>
        </p:sp>
        <p:sp>
          <p:nvSpPr>
            <p:cNvPr id="7" name="6 Rectángulo redondeado"/>
            <p:cNvSpPr/>
            <p:nvPr/>
          </p:nvSpPr>
          <p:spPr>
            <a:xfrm>
              <a:off x="4810700" y="2172439"/>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sp>
          <p:nvSpPr>
            <p:cNvPr id="8" name="7 Rectángulo redondeado"/>
            <p:cNvSpPr/>
            <p:nvPr/>
          </p:nvSpPr>
          <p:spPr>
            <a:xfrm>
              <a:off x="4810700" y="333744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sp>
          <p:nvSpPr>
            <p:cNvPr id="9" name="8 Rectángulo redondeado"/>
            <p:cNvSpPr/>
            <p:nvPr/>
          </p:nvSpPr>
          <p:spPr>
            <a:xfrm>
              <a:off x="4810700" y="451006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cxnSp>
          <p:nvCxnSpPr>
            <p:cNvPr id="11" name="10 Conector recto de flecha"/>
            <p:cNvCxnSpPr/>
            <p:nvPr/>
          </p:nvCxnSpPr>
          <p:spPr>
            <a:xfrm flipV="1">
              <a:off x="1619672" y="2925890"/>
              <a:ext cx="3142594" cy="55748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1691680" y="3841502"/>
              <a:ext cx="3024336"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de flecha"/>
            <p:cNvCxnSpPr/>
            <p:nvPr/>
          </p:nvCxnSpPr>
          <p:spPr>
            <a:xfrm>
              <a:off x="1619672" y="4230414"/>
              <a:ext cx="3096344" cy="50947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36 Flecha derecha"/>
            <p:cNvSpPr/>
            <p:nvPr/>
          </p:nvSpPr>
          <p:spPr>
            <a:xfrm flipV="1">
              <a:off x="2058829" y="3675329"/>
              <a:ext cx="714273" cy="45719"/>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p>
          </p:txBody>
        </p:sp>
        <p:sp>
          <p:nvSpPr>
            <p:cNvPr id="38" name="37 Flecha derecha"/>
            <p:cNvSpPr/>
            <p:nvPr/>
          </p:nvSpPr>
          <p:spPr>
            <a:xfrm rot="10800000">
              <a:off x="2055255" y="3978092"/>
              <a:ext cx="722263" cy="54218"/>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3 CuadroTexto"/>
            <p:cNvSpPr txBox="1"/>
            <p:nvPr/>
          </p:nvSpPr>
          <p:spPr>
            <a:xfrm>
              <a:off x="2169553" y="3313461"/>
              <a:ext cx="500458" cy="369332"/>
            </a:xfrm>
            <a:prstGeom prst="rect">
              <a:avLst/>
            </a:prstGeom>
            <a:noFill/>
          </p:spPr>
          <p:txBody>
            <a:bodyPr wrap="none" rtlCol="0">
              <a:spAutoFit/>
            </a:bodyPr>
            <a:lstStyle/>
            <a:p>
              <a:r>
                <a:rPr lang="es-PE" b="1" dirty="0" err="1" smtClean="0">
                  <a:solidFill>
                    <a:srgbClr val="FFC000"/>
                  </a:solidFill>
                </a:rPr>
                <a:t>Act</a:t>
              </a:r>
              <a:endParaRPr lang="es-PE" b="1" dirty="0">
                <a:solidFill>
                  <a:srgbClr val="FFC000"/>
                </a:solidFill>
              </a:endParaRPr>
            </a:p>
          </p:txBody>
        </p:sp>
        <p:sp>
          <p:nvSpPr>
            <p:cNvPr id="6" name="5 CuadroTexto"/>
            <p:cNvSpPr txBox="1"/>
            <p:nvPr/>
          </p:nvSpPr>
          <p:spPr>
            <a:xfrm>
              <a:off x="2053675" y="4001504"/>
              <a:ext cx="784189" cy="369332"/>
            </a:xfrm>
            <a:prstGeom prst="rect">
              <a:avLst/>
            </a:prstGeom>
            <a:noFill/>
          </p:spPr>
          <p:txBody>
            <a:bodyPr wrap="none" rtlCol="0">
              <a:spAutoFit/>
            </a:bodyPr>
            <a:lstStyle/>
            <a:p>
              <a:r>
                <a:rPr lang="es-PE" b="1" dirty="0" err="1" smtClean="0">
                  <a:solidFill>
                    <a:srgbClr val="FFC000"/>
                  </a:solidFill>
                </a:rPr>
                <a:t>Assert</a:t>
              </a:r>
              <a:endParaRPr lang="es-PE" sz="2000" b="1" dirty="0">
                <a:solidFill>
                  <a:srgbClr val="FFC000"/>
                </a:solidFill>
              </a:endParaRPr>
            </a:p>
          </p:txBody>
        </p:sp>
      </p:grpSp>
    </p:spTree>
    <p:extLst>
      <p:ext uri="{BB962C8B-B14F-4D97-AF65-F5344CB8AC3E}">
        <p14:creationId xmlns:p14="http://schemas.microsoft.com/office/powerpoint/2010/main" val="16165199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8864" y="341784"/>
            <a:ext cx="8229600" cy="710952"/>
          </a:xfrm>
        </p:spPr>
        <p:txBody>
          <a:bodyPr/>
          <a:lstStyle/>
          <a:p>
            <a:r>
              <a:rPr lang="es-PE" dirty="0" smtClean="0">
                <a:solidFill>
                  <a:srgbClr val="00823B"/>
                </a:solidFill>
              </a:rPr>
              <a:t>Mocking / </a:t>
            </a:r>
            <a:r>
              <a:rPr lang="es-PE" dirty="0" err="1" smtClean="0">
                <a:solidFill>
                  <a:srgbClr val="00823B"/>
                </a:solidFill>
              </a:rPr>
              <a:t>Stubbing</a:t>
            </a:r>
            <a:endParaRPr lang="es-PE" dirty="0">
              <a:solidFill>
                <a:srgbClr val="00823B"/>
              </a:solidFill>
            </a:endParaRPr>
          </a:p>
        </p:txBody>
      </p:sp>
      <p:sp>
        <p:nvSpPr>
          <p:cNvPr id="2" name="1 CuadroTexto"/>
          <p:cNvSpPr txBox="1"/>
          <p:nvPr/>
        </p:nvSpPr>
        <p:spPr>
          <a:xfrm>
            <a:off x="397810" y="5085184"/>
            <a:ext cx="8352928" cy="1200329"/>
          </a:xfrm>
          <a:prstGeom prst="rect">
            <a:avLst/>
          </a:prstGeom>
          <a:noFill/>
        </p:spPr>
        <p:txBody>
          <a:bodyPr wrap="square" rtlCol="0">
            <a:spAutoFit/>
          </a:bodyPr>
          <a:lstStyle/>
          <a:p>
            <a:pPr algn="ctr"/>
            <a:r>
              <a:rPr lang="es-PE" sz="2400" dirty="0" smtClean="0"/>
              <a:t>Se le denomina al proceso en el cuál el </a:t>
            </a:r>
            <a:r>
              <a:rPr lang="es-PE" sz="2400" dirty="0" smtClean="0">
                <a:solidFill>
                  <a:srgbClr val="FFC000"/>
                </a:solidFill>
              </a:rPr>
              <a:t>test decide la implementación y comportamiento que tendrá un contexto de dependencia </a:t>
            </a:r>
            <a:r>
              <a:rPr lang="es-PE" sz="2400" dirty="0" smtClean="0"/>
              <a:t>para los propósitos del test.</a:t>
            </a:r>
            <a:endParaRPr lang="es-PE" sz="2400" dirty="0"/>
          </a:p>
        </p:txBody>
      </p:sp>
      <p:grpSp>
        <p:nvGrpSpPr>
          <p:cNvPr id="70" name="69 Grupo"/>
          <p:cNvGrpSpPr/>
          <p:nvPr/>
        </p:nvGrpSpPr>
        <p:grpSpPr>
          <a:xfrm>
            <a:off x="2053288" y="1196752"/>
            <a:ext cx="5117201" cy="3636516"/>
            <a:chOff x="2053288" y="1196752"/>
            <a:chExt cx="5117201" cy="3636516"/>
          </a:xfrm>
        </p:grpSpPr>
        <p:sp>
          <p:nvSpPr>
            <p:cNvPr id="39" name="38 Rectángulo redondeado"/>
            <p:cNvSpPr/>
            <p:nvPr/>
          </p:nvSpPr>
          <p:spPr>
            <a:xfrm>
              <a:off x="4019172" y="1568709"/>
              <a:ext cx="1059082" cy="8350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387198" y="2414531"/>
              <a:ext cx="308067" cy="40345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abajo"/>
            <p:cNvSpPr/>
            <p:nvPr/>
          </p:nvSpPr>
          <p:spPr>
            <a:xfrm>
              <a:off x="4387198" y="1196752"/>
              <a:ext cx="308067" cy="371956"/>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2" name="41 Rectángulo redondeado"/>
            <p:cNvSpPr/>
            <p:nvPr/>
          </p:nvSpPr>
          <p:spPr>
            <a:xfrm>
              <a:off x="4032753" y="2828437"/>
              <a:ext cx="1059082" cy="835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E" sz="2400" b="1" dirty="0" err="1" smtClean="0"/>
                <a:t>Mock</a:t>
              </a:r>
              <a:endParaRPr lang="es-PE" sz="2200" b="1" dirty="0"/>
            </a:p>
          </p:txBody>
        </p:sp>
        <p:sp>
          <p:nvSpPr>
            <p:cNvPr id="43" name="42 Rectángulo redondeado"/>
            <p:cNvSpPr/>
            <p:nvPr/>
          </p:nvSpPr>
          <p:spPr>
            <a:xfrm>
              <a:off x="2744682" y="2828437"/>
              <a:ext cx="1059082" cy="835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E" sz="2400" b="1" dirty="0" err="1" smtClean="0"/>
                <a:t>Mock</a:t>
              </a:r>
              <a:endParaRPr lang="es-PE" sz="2200" b="1" dirty="0"/>
            </a:p>
          </p:txBody>
        </p:sp>
        <p:sp>
          <p:nvSpPr>
            <p:cNvPr id="44" name="43 Flecha doblada hacia arriba"/>
            <p:cNvSpPr/>
            <p:nvPr/>
          </p:nvSpPr>
          <p:spPr>
            <a:xfrm rot="10800000">
              <a:off x="3091920" y="1852868"/>
              <a:ext cx="913135" cy="975565"/>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45" name="44 Grupo"/>
            <p:cNvGrpSpPr/>
            <p:nvPr/>
          </p:nvGrpSpPr>
          <p:grpSpPr>
            <a:xfrm>
              <a:off x="2053288" y="3878912"/>
              <a:ext cx="1220597" cy="954356"/>
              <a:chOff x="683568" y="1844824"/>
              <a:chExt cx="1296144" cy="1152128"/>
            </a:xfrm>
          </p:grpSpPr>
          <p:cxnSp>
            <p:nvCxnSpPr>
              <p:cNvPr id="66" name="65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66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67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68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6" name="45 Grupo"/>
            <p:cNvGrpSpPr/>
            <p:nvPr/>
          </p:nvGrpSpPr>
          <p:grpSpPr>
            <a:xfrm>
              <a:off x="4649504" y="3878912"/>
              <a:ext cx="1220597" cy="954356"/>
              <a:chOff x="683568" y="1844824"/>
              <a:chExt cx="1296144" cy="1152128"/>
            </a:xfrm>
          </p:grpSpPr>
          <p:cxnSp>
            <p:nvCxnSpPr>
              <p:cNvPr id="62" name="6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6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7" name="46 Grupo"/>
            <p:cNvGrpSpPr/>
            <p:nvPr/>
          </p:nvGrpSpPr>
          <p:grpSpPr>
            <a:xfrm>
              <a:off x="3337219" y="3878912"/>
              <a:ext cx="1220597" cy="954356"/>
              <a:chOff x="683568" y="1844824"/>
              <a:chExt cx="1296144" cy="1152128"/>
            </a:xfrm>
          </p:grpSpPr>
          <p:cxnSp>
            <p:nvCxnSpPr>
              <p:cNvPr id="58" name="57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58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59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60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8" name="47 Grupo"/>
            <p:cNvGrpSpPr/>
            <p:nvPr/>
          </p:nvGrpSpPr>
          <p:grpSpPr>
            <a:xfrm>
              <a:off x="5949892" y="3878912"/>
              <a:ext cx="1220597" cy="954356"/>
              <a:chOff x="683568" y="1844824"/>
              <a:chExt cx="1296144" cy="1152128"/>
            </a:xfrm>
          </p:grpSpPr>
          <p:cxnSp>
            <p:nvCxnSpPr>
              <p:cNvPr id="54" name="53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56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9" name="48 Grupo"/>
            <p:cNvGrpSpPr/>
            <p:nvPr/>
          </p:nvGrpSpPr>
          <p:grpSpPr>
            <a:xfrm>
              <a:off x="5259803" y="2757410"/>
              <a:ext cx="1220597" cy="954356"/>
              <a:chOff x="683568" y="1844824"/>
              <a:chExt cx="1296144" cy="1152128"/>
            </a:xfrm>
          </p:grpSpPr>
          <p:cxnSp>
            <p:nvCxnSpPr>
              <p:cNvPr id="50" name="49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50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51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721309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620688"/>
            <a:ext cx="8229600" cy="1143000"/>
          </a:xfrm>
        </p:spPr>
        <p:txBody>
          <a:bodyPr/>
          <a:lstStyle/>
          <a:p>
            <a:r>
              <a:rPr lang="es-PE" dirty="0" err="1" smtClean="0">
                <a:solidFill>
                  <a:srgbClr val="00823B"/>
                </a:solidFill>
              </a:rPr>
              <a:t>Isolation</a:t>
            </a:r>
            <a:r>
              <a:rPr lang="es-PE" dirty="0" smtClean="0">
                <a:solidFill>
                  <a:srgbClr val="00823B"/>
                </a:solidFill>
              </a:rPr>
              <a:t> </a:t>
            </a:r>
            <a:r>
              <a:rPr lang="es-PE" strike="sngStrike" dirty="0" smtClean="0">
                <a:solidFill>
                  <a:srgbClr val="00823B"/>
                </a:solidFill>
              </a:rPr>
              <a:t>Mocking</a:t>
            </a:r>
            <a:r>
              <a:rPr lang="es-PE" dirty="0" smtClean="0">
                <a:solidFill>
                  <a:srgbClr val="00823B"/>
                </a:solidFill>
              </a:rPr>
              <a:t> </a:t>
            </a:r>
            <a:r>
              <a:rPr lang="es-PE" dirty="0" err="1" smtClean="0">
                <a:solidFill>
                  <a:srgbClr val="00823B"/>
                </a:solidFill>
              </a:rPr>
              <a:t>Frameworks</a:t>
            </a:r>
            <a:endParaRPr lang="es-PE" dirty="0">
              <a:solidFill>
                <a:srgbClr val="00823B"/>
              </a:solidFill>
            </a:endParaRPr>
          </a:p>
        </p:txBody>
      </p:sp>
      <p:sp>
        <p:nvSpPr>
          <p:cNvPr id="2" name="1 CuadroTexto"/>
          <p:cNvSpPr txBox="1"/>
          <p:nvPr/>
        </p:nvSpPr>
        <p:spPr>
          <a:xfrm>
            <a:off x="971601" y="1795625"/>
            <a:ext cx="7200800" cy="2246769"/>
          </a:xfrm>
          <a:prstGeom prst="rect">
            <a:avLst/>
          </a:prstGeom>
          <a:noFill/>
        </p:spPr>
        <p:txBody>
          <a:bodyPr wrap="square" rtlCol="0">
            <a:spAutoFit/>
          </a:bodyPr>
          <a:lstStyle/>
          <a:p>
            <a:pPr marL="457200" indent="-457200">
              <a:buFont typeface="Arial" pitchFamily="34" charset="0"/>
              <a:buChar char="•"/>
            </a:pPr>
            <a:r>
              <a:rPr lang="es-PE" sz="2800" dirty="0" smtClean="0"/>
              <a:t>Nos permiten crear Test </a:t>
            </a:r>
            <a:r>
              <a:rPr lang="es-PE" sz="2800" dirty="0" err="1" smtClean="0"/>
              <a:t>Doubles</a:t>
            </a:r>
            <a:r>
              <a:rPr lang="es-PE" sz="2800" dirty="0" smtClean="0"/>
              <a:t> de manera más </a:t>
            </a:r>
            <a:r>
              <a:rPr lang="es-PE" sz="2800" dirty="0" smtClean="0">
                <a:solidFill>
                  <a:srgbClr val="FF0000"/>
                </a:solidFill>
              </a:rPr>
              <a:t>simple, rápida y sin errores.</a:t>
            </a:r>
            <a:br>
              <a:rPr lang="es-PE" sz="2800" dirty="0" smtClean="0">
                <a:solidFill>
                  <a:srgbClr val="FF0000"/>
                </a:solidFill>
              </a:rPr>
            </a:br>
            <a:endParaRPr lang="es-PE" sz="2800" dirty="0" smtClean="0">
              <a:solidFill>
                <a:srgbClr val="FF0000"/>
              </a:solidFill>
            </a:endParaRPr>
          </a:p>
          <a:p>
            <a:pPr marL="457200" indent="-457200">
              <a:buFont typeface="Arial" pitchFamily="34" charset="0"/>
              <a:buChar char="•"/>
            </a:pPr>
            <a:r>
              <a:rPr lang="es-PE" sz="2800" dirty="0" smtClean="0"/>
              <a:t>Cuando escribimos Test </a:t>
            </a:r>
            <a:r>
              <a:rPr lang="es-PE" sz="2800" dirty="0" err="1" smtClean="0"/>
              <a:t>Doubles</a:t>
            </a:r>
            <a:r>
              <a:rPr lang="es-PE" sz="2800" dirty="0" smtClean="0"/>
              <a:t> </a:t>
            </a:r>
            <a:r>
              <a:rPr lang="es-PE" sz="2800" dirty="0" smtClean="0">
                <a:solidFill>
                  <a:srgbClr val="FF0000"/>
                </a:solidFill>
              </a:rPr>
              <a:t>manuales</a:t>
            </a:r>
            <a:r>
              <a:rPr lang="es-PE" sz="2800" dirty="0" smtClean="0"/>
              <a:t> tendemos a </a:t>
            </a:r>
            <a:r>
              <a:rPr lang="es-PE" sz="2800" dirty="0" smtClean="0">
                <a:solidFill>
                  <a:srgbClr val="FF0000"/>
                </a:solidFill>
              </a:rPr>
              <a:t>repetir el código.</a:t>
            </a:r>
            <a:endParaRPr lang="es-PE" sz="2800" dirty="0">
              <a:solidFill>
                <a:srgbClr val="FF0000"/>
              </a:solidFill>
            </a:endParaRPr>
          </a:p>
        </p:txBody>
      </p:sp>
      <p:sp>
        <p:nvSpPr>
          <p:cNvPr id="3" name="2 Rectángulo"/>
          <p:cNvSpPr/>
          <p:nvPr/>
        </p:nvSpPr>
        <p:spPr>
          <a:xfrm>
            <a:off x="2041759" y="4365104"/>
            <a:ext cx="5040560" cy="1384995"/>
          </a:xfrm>
          <a:prstGeom prst="rect">
            <a:avLst/>
          </a:prstGeom>
        </p:spPr>
        <p:txBody>
          <a:bodyPr wrap="square">
            <a:spAutoFit/>
          </a:bodyPr>
          <a:lstStyle/>
          <a:p>
            <a:r>
              <a:rPr lang="es-PE" sz="2800" dirty="0">
                <a:solidFill>
                  <a:srgbClr val="FFC000"/>
                </a:solidFill>
              </a:rPr>
              <a:t>.NET  : </a:t>
            </a:r>
            <a:r>
              <a:rPr lang="es-PE" sz="2400" dirty="0" err="1"/>
              <a:t>Moq</a:t>
            </a:r>
            <a:r>
              <a:rPr lang="es-PE" sz="2400" dirty="0"/>
              <a:t>, </a:t>
            </a:r>
            <a:r>
              <a:rPr lang="es-PE" sz="2400" dirty="0" err="1"/>
              <a:t>RhinoMock</a:t>
            </a:r>
            <a:r>
              <a:rPr lang="es-PE" sz="2400" dirty="0"/>
              <a:t>, </a:t>
            </a:r>
            <a:r>
              <a:rPr lang="es-PE" sz="2400" dirty="0" err="1"/>
              <a:t>Typemock</a:t>
            </a:r>
            <a:r>
              <a:rPr lang="es-PE" sz="2400" dirty="0"/>
              <a:t> </a:t>
            </a:r>
          </a:p>
          <a:p>
            <a:r>
              <a:rPr lang="es-PE" sz="2800" dirty="0">
                <a:solidFill>
                  <a:srgbClr val="FFC000"/>
                </a:solidFill>
              </a:rPr>
              <a:t>Java  : </a:t>
            </a:r>
            <a:r>
              <a:rPr lang="es-PE" sz="2400" dirty="0" err="1"/>
              <a:t>Mockito</a:t>
            </a:r>
            <a:r>
              <a:rPr lang="es-PE" sz="2400" dirty="0"/>
              <a:t>, </a:t>
            </a:r>
            <a:r>
              <a:rPr lang="es-PE" sz="2400" dirty="0" err="1"/>
              <a:t>EasyMock</a:t>
            </a:r>
            <a:r>
              <a:rPr lang="es-PE" sz="2400" dirty="0"/>
              <a:t>, </a:t>
            </a:r>
            <a:r>
              <a:rPr lang="es-PE" sz="2400" dirty="0" err="1"/>
              <a:t>Jmock</a:t>
            </a:r>
            <a:endParaRPr lang="es-PE" sz="2400" dirty="0"/>
          </a:p>
          <a:p>
            <a:r>
              <a:rPr lang="es-PE" sz="2800" dirty="0">
                <a:solidFill>
                  <a:srgbClr val="FFC000"/>
                </a:solidFill>
              </a:rPr>
              <a:t>Ruby: </a:t>
            </a:r>
            <a:r>
              <a:rPr lang="es-PE" sz="2400" dirty="0" err="1" smtClean="0"/>
              <a:t>RSpec</a:t>
            </a:r>
            <a:r>
              <a:rPr lang="es-PE" sz="2400" dirty="0" smtClean="0"/>
              <a:t> </a:t>
            </a:r>
            <a:r>
              <a:rPr lang="es-PE" sz="2400" dirty="0" err="1"/>
              <a:t>Built</a:t>
            </a:r>
            <a:r>
              <a:rPr lang="es-PE" sz="2400" dirty="0"/>
              <a:t>-in, Mocha</a:t>
            </a:r>
            <a:endParaRPr lang="es-PE" sz="2800" dirty="0"/>
          </a:p>
        </p:txBody>
      </p:sp>
    </p:spTree>
    <p:extLst>
      <p:ext uri="{BB962C8B-B14F-4D97-AF65-F5344CB8AC3E}">
        <p14:creationId xmlns:p14="http://schemas.microsoft.com/office/powerpoint/2010/main" val="36762692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272837"/>
            <a:ext cx="6696744" cy="1143000"/>
          </a:xfrm>
        </p:spPr>
        <p:txBody>
          <a:bodyPr/>
          <a:lstStyle/>
          <a:p>
            <a:r>
              <a:rPr lang="es-PE" dirty="0" smtClean="0">
                <a:solidFill>
                  <a:srgbClr val="00823B"/>
                </a:solidFill>
              </a:rPr>
              <a:t>Tipos de Test </a:t>
            </a:r>
            <a:r>
              <a:rPr lang="es-PE" dirty="0" err="1" smtClean="0">
                <a:solidFill>
                  <a:srgbClr val="00823B"/>
                </a:solidFill>
              </a:rPr>
              <a:t>Doubles</a:t>
            </a:r>
            <a:endParaRPr lang="es-PE" dirty="0">
              <a:solidFill>
                <a:srgbClr val="00823B"/>
              </a:solidFill>
            </a:endParaRPr>
          </a:p>
        </p:txBody>
      </p:sp>
      <p:sp>
        <p:nvSpPr>
          <p:cNvPr id="3" name="2 CuadroTexto"/>
          <p:cNvSpPr txBox="1"/>
          <p:nvPr/>
        </p:nvSpPr>
        <p:spPr>
          <a:xfrm>
            <a:off x="3760618" y="2560836"/>
            <a:ext cx="1964000" cy="2308324"/>
          </a:xfrm>
          <a:prstGeom prst="rect">
            <a:avLst/>
          </a:prstGeom>
          <a:noFill/>
        </p:spPr>
        <p:txBody>
          <a:bodyPr wrap="none" rtlCol="0">
            <a:spAutoFit/>
          </a:bodyPr>
          <a:lstStyle/>
          <a:p>
            <a:pPr algn="ctr"/>
            <a:r>
              <a:rPr lang="es-PE" sz="3600" dirty="0" err="1" smtClean="0">
                <a:solidFill>
                  <a:srgbClr val="FF0000"/>
                </a:solidFill>
              </a:rPr>
              <a:t>Stubs</a:t>
            </a:r>
            <a:endParaRPr lang="es-PE" sz="3600" dirty="0" smtClean="0">
              <a:solidFill>
                <a:srgbClr val="FF0000"/>
              </a:solidFill>
            </a:endParaRPr>
          </a:p>
          <a:p>
            <a:pPr algn="ctr"/>
            <a:r>
              <a:rPr lang="es-PE" sz="3600" dirty="0" err="1" smtClean="0">
                <a:solidFill>
                  <a:srgbClr val="FF0000"/>
                </a:solidFill>
              </a:rPr>
              <a:t>Mocks</a:t>
            </a:r>
            <a:endParaRPr lang="es-PE" sz="3600" dirty="0" smtClean="0">
              <a:solidFill>
                <a:srgbClr val="FF0000"/>
              </a:solidFill>
            </a:endParaRPr>
          </a:p>
          <a:p>
            <a:pPr algn="ctr"/>
            <a:r>
              <a:rPr lang="es-PE" sz="3600" dirty="0" err="1" smtClean="0">
                <a:solidFill>
                  <a:srgbClr val="FF0000"/>
                </a:solidFill>
              </a:rPr>
              <a:t>Dummies</a:t>
            </a:r>
            <a:endParaRPr lang="es-PE" sz="3600" dirty="0" smtClean="0">
              <a:solidFill>
                <a:srgbClr val="FF0000"/>
              </a:solidFill>
            </a:endParaRPr>
          </a:p>
          <a:p>
            <a:pPr algn="ctr"/>
            <a:r>
              <a:rPr lang="es-PE" sz="3600" dirty="0" err="1" smtClean="0">
                <a:solidFill>
                  <a:srgbClr val="FF0000"/>
                </a:solidFill>
              </a:rPr>
              <a:t>Fakes</a:t>
            </a:r>
            <a:endParaRPr lang="es-PE" sz="3600" dirty="0" smtClean="0">
              <a:solidFill>
                <a:srgbClr val="FF0000"/>
              </a:solidFill>
            </a:endParaRPr>
          </a:p>
        </p:txBody>
      </p:sp>
    </p:spTree>
    <p:extLst>
      <p:ext uri="{BB962C8B-B14F-4D97-AF65-F5344CB8AC3E}">
        <p14:creationId xmlns:p14="http://schemas.microsoft.com/office/powerpoint/2010/main" val="2164230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16632"/>
            <a:ext cx="8229600" cy="1143000"/>
          </a:xfrm>
        </p:spPr>
        <p:txBody>
          <a:bodyPr/>
          <a:lstStyle/>
          <a:p>
            <a:r>
              <a:rPr lang="es-PE" dirty="0" smtClean="0">
                <a:solidFill>
                  <a:srgbClr val="00823B"/>
                </a:solidFill>
              </a:rPr>
              <a:t>3 </a:t>
            </a:r>
            <a:r>
              <a:rPr lang="es-PE" dirty="0">
                <a:solidFill>
                  <a:srgbClr val="00823B"/>
                </a:solidFill>
              </a:rPr>
              <a:t>T</a:t>
            </a:r>
            <a:r>
              <a:rPr lang="es-PE" dirty="0" smtClean="0">
                <a:solidFill>
                  <a:srgbClr val="00823B"/>
                </a:solidFill>
              </a:rPr>
              <a:t>ipos </a:t>
            </a:r>
            <a:r>
              <a:rPr lang="es-PE" dirty="0" smtClean="0">
                <a:solidFill>
                  <a:srgbClr val="00823B"/>
                </a:solidFill>
              </a:rPr>
              <a:t>Importantes de Test</a:t>
            </a:r>
            <a:endParaRPr lang="es-PE" dirty="0">
              <a:solidFill>
                <a:srgbClr val="00823B"/>
              </a:solidFill>
            </a:endParaRPr>
          </a:p>
        </p:txBody>
      </p:sp>
      <p:grpSp>
        <p:nvGrpSpPr>
          <p:cNvPr id="12" name="11 Grupo"/>
          <p:cNvGrpSpPr/>
          <p:nvPr/>
        </p:nvGrpSpPr>
        <p:grpSpPr>
          <a:xfrm>
            <a:off x="2071175" y="1384729"/>
            <a:ext cx="5752626" cy="4869836"/>
            <a:chOff x="2308703" y="62467"/>
            <a:chExt cx="5259855" cy="6078131"/>
          </a:xfrm>
        </p:grpSpPr>
        <p:sp>
          <p:nvSpPr>
            <p:cNvPr id="7" name="6 Trapecio"/>
            <p:cNvSpPr/>
            <p:nvPr/>
          </p:nvSpPr>
          <p:spPr>
            <a:xfrm>
              <a:off x="2984513" y="2976327"/>
              <a:ext cx="3897025" cy="1483106"/>
            </a:xfrm>
            <a:prstGeom prst="trapezoid">
              <a:avLst>
                <a:gd name="adj" fmla="val 582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sz="2800" b="1" dirty="0" smtClean="0"/>
                <a:t>Integración</a:t>
              </a:r>
              <a:endParaRPr lang="es-PE" b="1" dirty="0"/>
            </a:p>
          </p:txBody>
        </p:sp>
        <p:sp>
          <p:nvSpPr>
            <p:cNvPr id="9" name="8 Trapecio"/>
            <p:cNvSpPr/>
            <p:nvPr/>
          </p:nvSpPr>
          <p:spPr>
            <a:xfrm>
              <a:off x="2308703" y="4610345"/>
              <a:ext cx="5259855" cy="1530253"/>
            </a:xfrm>
            <a:prstGeom prst="trapezoid">
              <a:avLst>
                <a:gd name="adj" fmla="val 5741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sz="2800" b="1" dirty="0" smtClean="0"/>
                <a:t>Unitarios</a:t>
              </a:r>
              <a:endParaRPr lang="es-PE" b="1" dirty="0"/>
            </a:p>
          </p:txBody>
        </p:sp>
        <p:sp>
          <p:nvSpPr>
            <p:cNvPr id="10" name="9 Triángulo isósceles"/>
            <p:cNvSpPr/>
            <p:nvPr/>
          </p:nvSpPr>
          <p:spPr>
            <a:xfrm>
              <a:off x="3666166" y="62467"/>
              <a:ext cx="2526340" cy="2763300"/>
            </a:xfrm>
            <a:prstGeom prst="triangle">
              <a:avLst>
                <a:gd name="adj" fmla="val 494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PE" sz="2800" b="1" dirty="0" smtClean="0"/>
                <a:t>Sistema</a:t>
              </a:r>
              <a:endParaRPr lang="es-PE" b="1" dirty="0"/>
            </a:p>
          </p:txBody>
        </p:sp>
      </p:grpSp>
      <p:cxnSp>
        <p:nvCxnSpPr>
          <p:cNvPr id="16" name="15 Conector recto de flecha"/>
          <p:cNvCxnSpPr/>
          <p:nvPr/>
        </p:nvCxnSpPr>
        <p:spPr>
          <a:xfrm flipV="1">
            <a:off x="1456471" y="1567908"/>
            <a:ext cx="87130" cy="4276266"/>
          </a:xfrm>
          <a:prstGeom prst="straightConnector1">
            <a:avLst/>
          </a:prstGeom>
          <a:ln w="57150">
            <a:solidFill>
              <a:srgbClr val="FFC000"/>
            </a:solidFill>
            <a:tailEnd type="arrow"/>
          </a:ln>
        </p:spPr>
        <p:style>
          <a:lnRef idx="3">
            <a:schemeClr val="accent4"/>
          </a:lnRef>
          <a:fillRef idx="0">
            <a:schemeClr val="accent4"/>
          </a:fillRef>
          <a:effectRef idx="2">
            <a:schemeClr val="accent4"/>
          </a:effectRef>
          <a:fontRef idx="minor">
            <a:schemeClr val="tx1"/>
          </a:fontRef>
        </p:style>
      </p:cxnSp>
      <p:sp>
        <p:nvSpPr>
          <p:cNvPr id="17" name="16 CuadroTexto"/>
          <p:cNvSpPr txBox="1"/>
          <p:nvPr/>
        </p:nvSpPr>
        <p:spPr>
          <a:xfrm>
            <a:off x="740837" y="5825010"/>
            <a:ext cx="1341521" cy="523220"/>
          </a:xfrm>
          <a:prstGeom prst="rect">
            <a:avLst/>
          </a:prstGeom>
          <a:noFill/>
        </p:spPr>
        <p:txBody>
          <a:bodyPr vert="horz" wrap="none" rtlCol="0">
            <a:spAutoFit/>
          </a:bodyPr>
          <a:lstStyle/>
          <a:p>
            <a:r>
              <a:rPr lang="es-PE" sz="2800" b="1" dirty="0" smtClean="0">
                <a:solidFill>
                  <a:srgbClr val="FFC000"/>
                </a:solidFill>
              </a:rPr>
              <a:t>Alcance</a:t>
            </a:r>
            <a:endParaRPr lang="es-PE" sz="2800" b="1" dirty="0">
              <a:solidFill>
                <a:srgbClr val="FFC000"/>
              </a:solidFill>
            </a:endParaRPr>
          </a:p>
        </p:txBody>
      </p:sp>
      <p:sp>
        <p:nvSpPr>
          <p:cNvPr id="18" name="17 CuadroTexto"/>
          <p:cNvSpPr txBox="1"/>
          <p:nvPr/>
        </p:nvSpPr>
        <p:spPr>
          <a:xfrm>
            <a:off x="1668503" y="1363415"/>
            <a:ext cx="465192" cy="769441"/>
          </a:xfrm>
          <a:prstGeom prst="rect">
            <a:avLst/>
          </a:prstGeom>
          <a:noFill/>
        </p:spPr>
        <p:txBody>
          <a:bodyPr wrap="none" rtlCol="0">
            <a:spAutoFit/>
          </a:bodyPr>
          <a:lstStyle/>
          <a:p>
            <a:r>
              <a:rPr lang="es-PE" sz="4400" b="1" dirty="0" smtClean="0">
                <a:solidFill>
                  <a:srgbClr val="FFC000"/>
                </a:solidFill>
              </a:rPr>
              <a:t>+</a:t>
            </a:r>
            <a:endParaRPr lang="es-PE" sz="4400" b="1" dirty="0">
              <a:solidFill>
                <a:srgbClr val="FFC000"/>
              </a:solidFill>
            </a:endParaRPr>
          </a:p>
        </p:txBody>
      </p:sp>
      <p:sp>
        <p:nvSpPr>
          <p:cNvPr id="19" name="18 CuadroTexto"/>
          <p:cNvSpPr txBox="1"/>
          <p:nvPr/>
        </p:nvSpPr>
        <p:spPr>
          <a:xfrm>
            <a:off x="1572243" y="5241974"/>
            <a:ext cx="396262" cy="923330"/>
          </a:xfrm>
          <a:prstGeom prst="rect">
            <a:avLst/>
          </a:prstGeom>
          <a:noFill/>
        </p:spPr>
        <p:txBody>
          <a:bodyPr wrap="none" rtlCol="0">
            <a:spAutoFit/>
          </a:bodyPr>
          <a:lstStyle/>
          <a:p>
            <a:r>
              <a:rPr lang="es-PE" sz="5400" b="1" dirty="0" smtClean="0">
                <a:solidFill>
                  <a:srgbClr val="FFC000"/>
                </a:solidFill>
              </a:rPr>
              <a:t>-</a:t>
            </a:r>
            <a:endParaRPr lang="es-PE" sz="5400" b="1" dirty="0">
              <a:solidFill>
                <a:srgbClr val="FFC000"/>
              </a:solidFill>
            </a:endParaRPr>
          </a:p>
        </p:txBody>
      </p:sp>
    </p:spTree>
    <p:extLst>
      <p:ext uri="{BB962C8B-B14F-4D97-AF65-F5344CB8AC3E}">
        <p14:creationId xmlns:p14="http://schemas.microsoft.com/office/powerpoint/2010/main" val="113851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28699" y="836712"/>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C000"/>
                </a:solidFill>
              </a:rPr>
              <a:t>Stubs</a:t>
            </a:r>
            <a:endParaRPr lang="es-PE" dirty="0">
              <a:solidFill>
                <a:srgbClr val="FFC000"/>
              </a:solidFill>
            </a:endParaRPr>
          </a:p>
        </p:txBody>
      </p:sp>
      <p:sp>
        <p:nvSpPr>
          <p:cNvPr id="2" name="1 CuadroTexto"/>
          <p:cNvSpPr txBox="1"/>
          <p:nvPr/>
        </p:nvSpPr>
        <p:spPr>
          <a:xfrm>
            <a:off x="395537" y="2132856"/>
            <a:ext cx="8496943" cy="3108543"/>
          </a:xfrm>
          <a:prstGeom prst="rect">
            <a:avLst/>
          </a:prstGeom>
          <a:noFill/>
        </p:spPr>
        <p:txBody>
          <a:bodyPr wrap="square" rtlCol="0">
            <a:spAutoFit/>
          </a:bodyPr>
          <a:lstStyle/>
          <a:p>
            <a:pPr marL="457200" indent="-457200">
              <a:buFont typeface="Arial" pitchFamily="34" charset="0"/>
              <a:buChar char="•"/>
            </a:pPr>
            <a:r>
              <a:rPr lang="es-ES" sz="2800" dirty="0" smtClean="0">
                <a:solidFill>
                  <a:srgbClr val="FF0000"/>
                </a:solidFill>
              </a:rPr>
              <a:t>Reemplaza una dependencia </a:t>
            </a:r>
            <a:r>
              <a:rPr lang="es-ES" sz="2800" dirty="0" smtClean="0"/>
              <a:t>existente en el sistema de tal manera que el </a:t>
            </a:r>
            <a:r>
              <a:rPr lang="es-ES" sz="2800" dirty="0" smtClean="0">
                <a:solidFill>
                  <a:srgbClr val="FF0000"/>
                </a:solidFill>
              </a:rPr>
              <a:t>test no tenga que lidiar con la dependencia directamente.</a:t>
            </a:r>
          </a:p>
          <a:p>
            <a:pPr marL="457200" indent="-457200">
              <a:buFont typeface="Arial" pitchFamily="34" charset="0"/>
              <a:buChar char="•"/>
            </a:pPr>
            <a:endParaRPr lang="es-ES" sz="2800" dirty="0"/>
          </a:p>
          <a:p>
            <a:pPr marL="457200" indent="-457200">
              <a:buFont typeface="Arial" pitchFamily="34" charset="0"/>
              <a:buChar char="•"/>
            </a:pPr>
            <a:r>
              <a:rPr lang="es-ES" sz="2800" dirty="0" smtClean="0">
                <a:solidFill>
                  <a:srgbClr val="FF0000"/>
                </a:solidFill>
              </a:rPr>
              <a:t>El test tiene el control sobre este test </a:t>
            </a:r>
            <a:r>
              <a:rPr lang="es-ES" sz="2800" dirty="0" err="1" smtClean="0">
                <a:solidFill>
                  <a:srgbClr val="FF0000"/>
                </a:solidFill>
              </a:rPr>
              <a:t>double</a:t>
            </a:r>
            <a:r>
              <a:rPr lang="es-ES" sz="2800" dirty="0" smtClean="0"/>
              <a:t>, por lo que puede indicarle respuestas predefinidas a ciertas llamadas.</a:t>
            </a:r>
          </a:p>
        </p:txBody>
      </p:sp>
    </p:spTree>
    <p:extLst>
      <p:ext uri="{BB962C8B-B14F-4D97-AF65-F5344CB8AC3E}">
        <p14:creationId xmlns:p14="http://schemas.microsoft.com/office/powerpoint/2010/main" val="11569048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30832" y="3501008"/>
            <a:ext cx="8733656" cy="2160240"/>
          </a:xfrm>
        </p:spPr>
        <p:txBody>
          <a:bodyPr/>
          <a:lstStyle/>
          <a:p>
            <a:pPr algn="r"/>
            <a:r>
              <a:rPr lang="es-PE" dirty="0" smtClean="0">
                <a:solidFill>
                  <a:srgbClr val="FF0000"/>
                </a:solidFill>
              </a:rPr>
              <a:t>Ejemplo</a:t>
            </a:r>
            <a:r>
              <a:rPr lang="es-PE" dirty="0" smtClean="0">
                <a:solidFill>
                  <a:srgbClr val="FFC000"/>
                </a:solidFill>
              </a:rPr>
              <a:t/>
            </a:r>
            <a:br>
              <a:rPr lang="es-PE" dirty="0" smtClean="0">
                <a:solidFill>
                  <a:srgbClr val="FFC000"/>
                </a:solidFill>
              </a:rPr>
            </a:br>
            <a:r>
              <a:rPr lang="es-PE" sz="4800" dirty="0" smtClean="0">
                <a:solidFill>
                  <a:srgbClr val="FFC000"/>
                </a:solidFill>
              </a:rPr>
              <a:t>Utilizando un </a:t>
            </a:r>
            <a:r>
              <a:rPr lang="es-PE" sz="4800" dirty="0" err="1" smtClean="0">
                <a:solidFill>
                  <a:srgbClr val="FFC000"/>
                </a:solidFill>
              </a:rPr>
              <a:t>Stub</a:t>
            </a:r>
            <a:r>
              <a:rPr lang="es-PE" sz="4800" dirty="0" smtClean="0">
                <a:solidFill>
                  <a:srgbClr val="FFC000"/>
                </a:solidFill>
              </a:rPr>
              <a:t> </a:t>
            </a:r>
            <a:br>
              <a:rPr lang="es-PE" sz="4800" dirty="0" smtClean="0">
                <a:solidFill>
                  <a:srgbClr val="FFC000"/>
                </a:solidFill>
              </a:rPr>
            </a:br>
            <a:r>
              <a:rPr lang="es-PE" sz="4800" dirty="0" smtClean="0">
                <a:solidFill>
                  <a:srgbClr val="FFC000"/>
                </a:solidFill>
              </a:rPr>
              <a:t>para realizar pruebas unitarias</a:t>
            </a:r>
            <a:endParaRPr lang="es-PE" sz="4800" dirty="0">
              <a:solidFill>
                <a:srgbClr val="FFC000"/>
              </a:solidFill>
            </a:endParaRPr>
          </a:p>
        </p:txBody>
      </p:sp>
    </p:spTree>
    <p:extLst>
      <p:ext uri="{BB962C8B-B14F-4D97-AF65-F5344CB8AC3E}">
        <p14:creationId xmlns:p14="http://schemas.microsoft.com/office/powerpoint/2010/main" val="33687868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332656"/>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C000"/>
                </a:solidFill>
              </a:rPr>
              <a:t>Mocks</a:t>
            </a:r>
            <a:endParaRPr lang="es-PE" dirty="0">
              <a:solidFill>
                <a:srgbClr val="FFC000"/>
              </a:solidFill>
            </a:endParaRPr>
          </a:p>
        </p:txBody>
      </p:sp>
      <p:sp>
        <p:nvSpPr>
          <p:cNvPr id="2" name="1 CuadroTexto"/>
          <p:cNvSpPr txBox="1"/>
          <p:nvPr/>
        </p:nvSpPr>
        <p:spPr>
          <a:xfrm>
            <a:off x="971601" y="3573016"/>
            <a:ext cx="7200800" cy="2246769"/>
          </a:xfrm>
          <a:prstGeom prst="rect">
            <a:avLst/>
          </a:prstGeom>
          <a:noFill/>
        </p:spPr>
        <p:txBody>
          <a:bodyPr wrap="square" rtlCol="0">
            <a:spAutoFit/>
          </a:bodyPr>
          <a:lstStyle/>
          <a:p>
            <a:r>
              <a:rPr lang="es-ES" sz="2800" dirty="0" err="1" smtClean="0">
                <a:solidFill>
                  <a:srgbClr val="FF0000"/>
                </a:solidFill>
              </a:rPr>
              <a:t>State</a:t>
            </a:r>
            <a:r>
              <a:rPr lang="es-ES" sz="2800" dirty="0" smtClean="0">
                <a:solidFill>
                  <a:srgbClr val="FF0000"/>
                </a:solidFill>
              </a:rPr>
              <a:t> </a:t>
            </a:r>
            <a:r>
              <a:rPr lang="es-ES" sz="2800" dirty="0" err="1" smtClean="0">
                <a:solidFill>
                  <a:srgbClr val="FF0000"/>
                </a:solidFill>
              </a:rPr>
              <a:t>Testing</a:t>
            </a:r>
            <a:r>
              <a:rPr lang="es-ES" sz="2800" dirty="0" smtClean="0">
                <a:solidFill>
                  <a:srgbClr val="FF0000"/>
                </a:solidFill>
              </a:rPr>
              <a:t> </a:t>
            </a:r>
            <a:r>
              <a:rPr lang="es-ES" sz="2800" dirty="0" smtClean="0"/>
              <a:t>( </a:t>
            </a:r>
            <a:r>
              <a:rPr lang="es-ES" sz="2800" dirty="0" err="1" smtClean="0"/>
              <a:t>Result</a:t>
            </a:r>
            <a:r>
              <a:rPr lang="es-ES" sz="2800" dirty="0" smtClean="0"/>
              <a:t> </a:t>
            </a:r>
            <a:r>
              <a:rPr lang="es-ES" sz="2800" dirty="0" err="1" smtClean="0"/>
              <a:t>Driven</a:t>
            </a:r>
            <a:r>
              <a:rPr lang="es-ES" sz="2800" dirty="0" smtClean="0"/>
              <a:t>).- Verificamos si un resultado final es el que esperamos.</a:t>
            </a:r>
          </a:p>
          <a:p>
            <a:endParaRPr lang="es-ES" sz="2800" dirty="0" smtClean="0"/>
          </a:p>
          <a:p>
            <a:r>
              <a:rPr lang="es-ES" sz="2800" dirty="0" err="1" smtClean="0">
                <a:solidFill>
                  <a:srgbClr val="FF0000"/>
                </a:solidFill>
              </a:rPr>
              <a:t>Interation</a:t>
            </a:r>
            <a:r>
              <a:rPr lang="es-ES" sz="2800" dirty="0" smtClean="0">
                <a:solidFill>
                  <a:srgbClr val="FF0000"/>
                </a:solidFill>
              </a:rPr>
              <a:t> </a:t>
            </a:r>
            <a:r>
              <a:rPr lang="es-ES" sz="2800" dirty="0" err="1" smtClean="0">
                <a:solidFill>
                  <a:srgbClr val="FF0000"/>
                </a:solidFill>
              </a:rPr>
              <a:t>Testing</a:t>
            </a:r>
            <a:r>
              <a:rPr lang="es-ES" sz="2800" dirty="0" smtClean="0">
                <a:solidFill>
                  <a:srgbClr val="FF0000"/>
                </a:solidFill>
              </a:rPr>
              <a:t> </a:t>
            </a:r>
            <a:r>
              <a:rPr lang="es-ES" sz="2800" dirty="0" smtClean="0"/>
              <a:t>( </a:t>
            </a:r>
            <a:r>
              <a:rPr lang="es-ES" sz="2800" dirty="0" err="1" smtClean="0"/>
              <a:t>Action</a:t>
            </a:r>
            <a:r>
              <a:rPr lang="es-ES" sz="2800" dirty="0" smtClean="0"/>
              <a:t> </a:t>
            </a:r>
            <a:r>
              <a:rPr lang="es-ES" sz="2800" dirty="0" err="1" smtClean="0"/>
              <a:t>Driven</a:t>
            </a:r>
            <a:r>
              <a:rPr lang="es-ES" sz="2800" dirty="0" smtClean="0"/>
              <a:t>) .- Verificamos si una determinada acción se ha producido.</a:t>
            </a:r>
            <a:endParaRPr lang="es-PE" sz="2800" dirty="0"/>
          </a:p>
        </p:txBody>
      </p:sp>
      <p:sp>
        <p:nvSpPr>
          <p:cNvPr id="4" name="3 CuadroTexto"/>
          <p:cNvSpPr txBox="1"/>
          <p:nvPr/>
        </p:nvSpPr>
        <p:spPr>
          <a:xfrm>
            <a:off x="467544" y="1628800"/>
            <a:ext cx="8208911" cy="1384995"/>
          </a:xfrm>
          <a:prstGeom prst="rect">
            <a:avLst/>
          </a:prstGeom>
          <a:noFill/>
        </p:spPr>
        <p:txBody>
          <a:bodyPr wrap="square" rtlCol="0">
            <a:spAutoFit/>
          </a:bodyPr>
          <a:lstStyle/>
          <a:p>
            <a:r>
              <a:rPr lang="es-ES" sz="2800" dirty="0" smtClean="0"/>
              <a:t>Nos permite verificar si un objeto ha enviado o recibido un determinado mensaje de otro objeto. (Si un objeto ha interactuado correctamente con otro objeto)</a:t>
            </a:r>
            <a:endParaRPr lang="es-PE" sz="2800" dirty="0"/>
          </a:p>
        </p:txBody>
      </p:sp>
    </p:spTree>
    <p:extLst>
      <p:ext uri="{BB962C8B-B14F-4D97-AF65-F5344CB8AC3E}">
        <p14:creationId xmlns:p14="http://schemas.microsoft.com/office/powerpoint/2010/main" val="10776948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92391" y="260648"/>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 </a:t>
            </a:r>
            <a:r>
              <a:rPr lang="es-PE" sz="6000" dirty="0" err="1" smtClean="0">
                <a:solidFill>
                  <a:srgbClr val="FFC000"/>
                </a:solidFill>
              </a:rPr>
              <a:t>Mocks</a:t>
            </a:r>
            <a:endParaRPr lang="es-PE" dirty="0">
              <a:solidFill>
                <a:srgbClr val="FFC000"/>
              </a:solidFill>
            </a:endParaRPr>
          </a:p>
        </p:txBody>
      </p:sp>
      <p:sp>
        <p:nvSpPr>
          <p:cNvPr id="4" name="3 CuadroTexto"/>
          <p:cNvSpPr txBox="1"/>
          <p:nvPr/>
        </p:nvSpPr>
        <p:spPr>
          <a:xfrm>
            <a:off x="467543" y="1628800"/>
            <a:ext cx="8208911" cy="4401205"/>
          </a:xfrm>
          <a:prstGeom prst="rect">
            <a:avLst/>
          </a:prstGeom>
          <a:noFill/>
        </p:spPr>
        <p:txBody>
          <a:bodyPr wrap="square" rtlCol="0">
            <a:spAutoFit/>
          </a:bodyPr>
          <a:lstStyle/>
          <a:p>
            <a:pPr marL="457200" indent="-457200">
              <a:buFont typeface="Arial" pitchFamily="34" charset="0"/>
              <a:buChar char="•"/>
            </a:pPr>
            <a:r>
              <a:rPr lang="es-ES" sz="2800" dirty="0" smtClean="0"/>
              <a:t>No devuelve resultados predefinidos, sino está pendiente que el objeto en prueba interactúe con el de una manera esperada.</a:t>
            </a:r>
            <a:endParaRPr lang="es-ES" sz="2800" dirty="0" smtClean="0">
              <a:solidFill>
                <a:srgbClr val="FF0000"/>
              </a:solidFill>
            </a:endParaRPr>
          </a:p>
          <a:p>
            <a:pPr marL="457200" indent="-457200">
              <a:buFont typeface="Arial" pitchFamily="34" charset="0"/>
              <a:buChar char="•"/>
            </a:pPr>
            <a:endParaRPr lang="es-ES" sz="2800" dirty="0" smtClean="0"/>
          </a:p>
          <a:p>
            <a:pPr marL="457200" indent="-457200">
              <a:buFont typeface="Arial" pitchFamily="34" charset="0"/>
              <a:buChar char="•"/>
            </a:pPr>
            <a:r>
              <a:rPr lang="es-ES" sz="2800" dirty="0" smtClean="0"/>
              <a:t>El </a:t>
            </a:r>
            <a:r>
              <a:rPr lang="es-ES" sz="2800" dirty="0" err="1" smtClean="0"/>
              <a:t>Assert</a:t>
            </a:r>
            <a:r>
              <a:rPr lang="es-ES" sz="2800" dirty="0" smtClean="0"/>
              <a:t> ya no se ejecuta sobre la clase en prueba sino sobre el </a:t>
            </a:r>
            <a:r>
              <a:rPr lang="es-ES" sz="2800" dirty="0" err="1" smtClean="0"/>
              <a:t>mock</a:t>
            </a:r>
            <a:r>
              <a:rPr lang="es-ES" sz="2800" dirty="0" smtClean="0"/>
              <a:t>.</a:t>
            </a:r>
            <a:endParaRPr lang="es-ES" sz="2800" dirty="0"/>
          </a:p>
          <a:p>
            <a:pPr marL="457200" indent="-457200">
              <a:buFont typeface="Arial" pitchFamily="34" charset="0"/>
              <a:buChar char="•"/>
            </a:pPr>
            <a:endParaRPr lang="es-ES" sz="2800" dirty="0"/>
          </a:p>
          <a:p>
            <a:pPr marL="457200" indent="-457200">
              <a:buFont typeface="Arial" pitchFamily="34" charset="0"/>
              <a:buChar char="•"/>
            </a:pPr>
            <a:r>
              <a:rPr lang="es-ES" sz="2800" dirty="0"/>
              <a:t>Lo usamos para probar acciones que no pueden ser observadas a través de la API pública de la clase que se está probando. </a:t>
            </a:r>
            <a:endParaRPr lang="es-ES" sz="2800" dirty="0" smtClean="0"/>
          </a:p>
        </p:txBody>
      </p:sp>
    </p:spTree>
    <p:extLst>
      <p:ext uri="{BB962C8B-B14F-4D97-AF65-F5344CB8AC3E}">
        <p14:creationId xmlns:p14="http://schemas.microsoft.com/office/powerpoint/2010/main" val="21806960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30832" y="3501008"/>
            <a:ext cx="8733656" cy="2160240"/>
          </a:xfrm>
        </p:spPr>
        <p:txBody>
          <a:bodyPr/>
          <a:lstStyle/>
          <a:p>
            <a:pPr algn="r"/>
            <a:r>
              <a:rPr lang="es-PE" dirty="0" smtClean="0">
                <a:solidFill>
                  <a:srgbClr val="FF0000"/>
                </a:solidFill>
              </a:rPr>
              <a:t>Ejemplo</a:t>
            </a:r>
            <a:r>
              <a:rPr lang="es-PE" dirty="0" smtClean="0">
                <a:solidFill>
                  <a:srgbClr val="FFC000"/>
                </a:solidFill>
              </a:rPr>
              <a:t/>
            </a:r>
            <a:br>
              <a:rPr lang="es-PE" dirty="0" smtClean="0">
                <a:solidFill>
                  <a:srgbClr val="FFC000"/>
                </a:solidFill>
              </a:rPr>
            </a:br>
            <a:r>
              <a:rPr lang="es-PE" sz="4800" dirty="0" smtClean="0">
                <a:solidFill>
                  <a:srgbClr val="FFC000"/>
                </a:solidFill>
              </a:rPr>
              <a:t>Utilizando un </a:t>
            </a:r>
            <a:r>
              <a:rPr lang="es-PE" sz="4800" dirty="0" err="1" smtClean="0">
                <a:solidFill>
                  <a:srgbClr val="FFC000"/>
                </a:solidFill>
              </a:rPr>
              <a:t>Mock</a:t>
            </a:r>
            <a:r>
              <a:rPr lang="es-PE" sz="4800" dirty="0" smtClean="0">
                <a:solidFill>
                  <a:srgbClr val="FFC000"/>
                </a:solidFill>
              </a:rPr>
              <a:t/>
            </a:r>
            <a:br>
              <a:rPr lang="es-PE" sz="4800" dirty="0" smtClean="0">
                <a:solidFill>
                  <a:srgbClr val="FFC000"/>
                </a:solidFill>
              </a:rPr>
            </a:br>
            <a:r>
              <a:rPr lang="es-PE" sz="4800" dirty="0" smtClean="0">
                <a:solidFill>
                  <a:srgbClr val="FFC000"/>
                </a:solidFill>
              </a:rPr>
              <a:t>para realizar pruebas unitarias</a:t>
            </a:r>
            <a:endParaRPr lang="es-PE" sz="4800" dirty="0">
              <a:solidFill>
                <a:srgbClr val="FFC000"/>
              </a:solidFill>
            </a:endParaRPr>
          </a:p>
        </p:txBody>
      </p:sp>
    </p:spTree>
    <p:extLst>
      <p:ext uri="{BB962C8B-B14F-4D97-AF65-F5344CB8AC3E}">
        <p14:creationId xmlns:p14="http://schemas.microsoft.com/office/powerpoint/2010/main" val="27954419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1" y="1268760"/>
            <a:ext cx="8229600" cy="792088"/>
          </a:xfrm>
        </p:spPr>
        <p:txBody>
          <a:bodyPr/>
          <a:lstStyle/>
          <a:p>
            <a:r>
              <a:rPr lang="es-PE" dirty="0" smtClean="0">
                <a:solidFill>
                  <a:srgbClr val="00823B"/>
                </a:solidFill>
              </a:rPr>
              <a:t>Como los diferenciamos fácilmente</a:t>
            </a:r>
            <a:endParaRPr lang="es-PE" dirty="0">
              <a:solidFill>
                <a:srgbClr val="00823B"/>
              </a:solidFill>
            </a:endParaRPr>
          </a:p>
        </p:txBody>
      </p:sp>
      <p:sp>
        <p:nvSpPr>
          <p:cNvPr id="2" name="1 CuadroTexto"/>
          <p:cNvSpPr txBox="1"/>
          <p:nvPr/>
        </p:nvSpPr>
        <p:spPr>
          <a:xfrm>
            <a:off x="971601" y="2405206"/>
            <a:ext cx="7200800" cy="2554545"/>
          </a:xfrm>
          <a:prstGeom prst="rect">
            <a:avLst/>
          </a:prstGeom>
          <a:noFill/>
        </p:spPr>
        <p:txBody>
          <a:bodyPr wrap="square" rtlCol="0">
            <a:spAutoFit/>
          </a:bodyPr>
          <a:lstStyle/>
          <a:p>
            <a:r>
              <a:rPr lang="es-ES" sz="3600" dirty="0" err="1" smtClean="0">
                <a:solidFill>
                  <a:srgbClr val="FF0000"/>
                </a:solidFill>
              </a:rPr>
              <a:t>Stub</a:t>
            </a:r>
            <a:r>
              <a:rPr lang="es-ES" sz="3600" dirty="0" smtClean="0">
                <a:solidFill>
                  <a:srgbClr val="FF0000"/>
                </a:solidFill>
              </a:rPr>
              <a:t>: </a:t>
            </a:r>
            <a:r>
              <a:rPr lang="es-ES" sz="2800" dirty="0" smtClean="0"/>
              <a:t>Todo aquel Test </a:t>
            </a:r>
            <a:r>
              <a:rPr lang="es-ES" sz="2800" dirty="0" err="1" smtClean="0"/>
              <a:t>Double</a:t>
            </a:r>
            <a:r>
              <a:rPr lang="es-ES" sz="2800" dirty="0" smtClean="0"/>
              <a:t> que permite que el test pueda terminar su ejecución.</a:t>
            </a:r>
            <a:endParaRPr lang="es-ES" sz="2800" dirty="0"/>
          </a:p>
          <a:p>
            <a:endParaRPr lang="es-ES" sz="2800" dirty="0" smtClean="0"/>
          </a:p>
          <a:p>
            <a:r>
              <a:rPr lang="es-ES" sz="3600" dirty="0" err="1" smtClean="0">
                <a:solidFill>
                  <a:srgbClr val="FF0000"/>
                </a:solidFill>
              </a:rPr>
              <a:t>Mock</a:t>
            </a:r>
            <a:r>
              <a:rPr lang="es-ES" sz="3600" dirty="0" smtClean="0">
                <a:solidFill>
                  <a:srgbClr val="FF0000"/>
                </a:solidFill>
              </a:rPr>
              <a:t>: </a:t>
            </a:r>
            <a:r>
              <a:rPr lang="es-ES" sz="2800" dirty="0" smtClean="0"/>
              <a:t>El Test </a:t>
            </a:r>
            <a:r>
              <a:rPr lang="es-ES" sz="2800" dirty="0" err="1" smtClean="0"/>
              <a:t>Double</a:t>
            </a:r>
            <a:r>
              <a:rPr lang="es-ES" sz="2800" dirty="0" smtClean="0"/>
              <a:t> sobre el cuál se realiza un aserto.</a:t>
            </a:r>
          </a:p>
        </p:txBody>
      </p:sp>
    </p:spTree>
    <p:extLst>
      <p:ext uri="{BB962C8B-B14F-4D97-AF65-F5344CB8AC3E}">
        <p14:creationId xmlns:p14="http://schemas.microsoft.com/office/powerpoint/2010/main" val="1514411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404664"/>
            <a:ext cx="8229600" cy="710952"/>
          </a:xfrm>
        </p:spPr>
        <p:txBody>
          <a:bodyPr/>
          <a:lstStyle/>
          <a:p>
            <a:r>
              <a:rPr lang="es-PE" dirty="0" smtClean="0">
                <a:solidFill>
                  <a:srgbClr val="00823B"/>
                </a:solidFill>
              </a:rPr>
              <a:t>Otros Test </a:t>
            </a:r>
            <a:r>
              <a:rPr lang="es-PE" dirty="0" err="1" smtClean="0">
                <a:solidFill>
                  <a:srgbClr val="00823B"/>
                </a:solidFill>
              </a:rPr>
              <a:t>Doubles</a:t>
            </a:r>
            <a:endParaRPr lang="es-PE" dirty="0">
              <a:solidFill>
                <a:srgbClr val="00823B"/>
              </a:solidFill>
            </a:endParaRPr>
          </a:p>
        </p:txBody>
      </p:sp>
      <p:sp>
        <p:nvSpPr>
          <p:cNvPr id="2" name="1 CuadroTexto"/>
          <p:cNvSpPr txBox="1"/>
          <p:nvPr/>
        </p:nvSpPr>
        <p:spPr>
          <a:xfrm>
            <a:off x="3249382" y="1570628"/>
            <a:ext cx="5181239" cy="1754326"/>
          </a:xfrm>
          <a:prstGeom prst="rect">
            <a:avLst/>
          </a:prstGeom>
          <a:noFill/>
        </p:spPr>
        <p:txBody>
          <a:bodyPr wrap="square" rtlCol="0">
            <a:spAutoFit/>
          </a:bodyPr>
          <a:lstStyle/>
          <a:p>
            <a:pPr algn="ctr"/>
            <a:r>
              <a:rPr lang="es-ES" sz="3600" dirty="0" err="1" smtClean="0">
                <a:solidFill>
                  <a:srgbClr val="FF0000"/>
                </a:solidFill>
              </a:rPr>
              <a:t>Dummy</a:t>
            </a:r>
            <a:endParaRPr lang="es-ES" sz="2400" dirty="0" smtClean="0">
              <a:solidFill>
                <a:srgbClr val="FF0000"/>
              </a:solidFill>
            </a:endParaRPr>
          </a:p>
          <a:p>
            <a:pPr algn="ctr"/>
            <a:r>
              <a:rPr lang="es-ES" sz="2400" dirty="0" smtClean="0"/>
              <a:t>Objetos </a:t>
            </a:r>
            <a:r>
              <a:rPr lang="es-ES" sz="2400" dirty="0"/>
              <a:t>que se encuentran instanciados pero nunca se utilizan, usualmente para llenar una lista de parámetros.</a:t>
            </a: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078" y="1266056"/>
            <a:ext cx="2540000" cy="2667000"/>
          </a:xfrm>
          <a:prstGeom prst="rect">
            <a:avLst/>
          </a:prstGeom>
          <a:ln>
            <a:noFill/>
          </a:ln>
          <a:effectLst>
            <a:softEdge rad="112500"/>
          </a:effectLst>
        </p:spPr>
      </p:pic>
      <p:pic>
        <p:nvPicPr>
          <p:cNvPr id="6"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5405" y="3967336"/>
            <a:ext cx="3463059" cy="2053952"/>
          </a:xfrm>
          <a:prstGeom prst="rect">
            <a:avLst/>
          </a:prstGeom>
          <a:ln>
            <a:noFill/>
          </a:ln>
          <a:effectLst>
            <a:softEdge rad="112500"/>
          </a:effectLst>
        </p:spPr>
      </p:pic>
      <p:sp>
        <p:nvSpPr>
          <p:cNvPr id="7" name="6 CuadroTexto"/>
          <p:cNvSpPr txBox="1"/>
          <p:nvPr/>
        </p:nvSpPr>
        <p:spPr>
          <a:xfrm>
            <a:off x="179512" y="4077499"/>
            <a:ext cx="5181239" cy="1815882"/>
          </a:xfrm>
          <a:prstGeom prst="rect">
            <a:avLst/>
          </a:prstGeom>
          <a:noFill/>
        </p:spPr>
        <p:txBody>
          <a:bodyPr wrap="square" rtlCol="0">
            <a:spAutoFit/>
          </a:bodyPr>
          <a:lstStyle/>
          <a:p>
            <a:pPr algn="ctr"/>
            <a:r>
              <a:rPr lang="es-ES" sz="4000" dirty="0" err="1" smtClean="0">
                <a:solidFill>
                  <a:srgbClr val="FF0000"/>
                </a:solidFill>
              </a:rPr>
              <a:t>Fake</a:t>
            </a:r>
            <a:endParaRPr lang="es-ES" sz="2400" dirty="0" smtClean="0">
              <a:solidFill>
                <a:srgbClr val="FF0000"/>
              </a:solidFill>
            </a:endParaRPr>
          </a:p>
          <a:p>
            <a:pPr algn="ctr"/>
            <a:r>
              <a:rPr lang="es-ES" sz="2400" dirty="0"/>
              <a:t>Similares a un </a:t>
            </a:r>
            <a:r>
              <a:rPr lang="es-ES" sz="2400" dirty="0" err="1"/>
              <a:t>Stub</a:t>
            </a:r>
            <a:r>
              <a:rPr lang="es-ES" sz="2400" dirty="0"/>
              <a:t> o un </a:t>
            </a:r>
            <a:r>
              <a:rPr lang="es-ES" sz="2400" dirty="0" err="1"/>
              <a:t>Mock</a:t>
            </a:r>
            <a:r>
              <a:rPr lang="es-ES" sz="2400" dirty="0"/>
              <a:t> con la diferencia que </a:t>
            </a:r>
            <a:r>
              <a:rPr lang="es-ES" sz="2400" dirty="0" smtClean="0"/>
              <a:t>el test no tiene el control sobre estos.</a:t>
            </a:r>
            <a:endParaRPr lang="es-ES" sz="2400" dirty="0"/>
          </a:p>
        </p:txBody>
      </p:sp>
    </p:spTree>
    <p:extLst>
      <p:ext uri="{BB962C8B-B14F-4D97-AF65-F5344CB8AC3E}">
        <p14:creationId xmlns:p14="http://schemas.microsoft.com/office/powerpoint/2010/main" val="25916709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404664"/>
            <a:ext cx="8229600" cy="1224136"/>
          </a:xfrm>
        </p:spPr>
        <p:txBody>
          <a:bodyPr/>
          <a:lstStyle/>
          <a:p>
            <a:r>
              <a:rPr lang="es-PE" dirty="0" smtClean="0">
                <a:solidFill>
                  <a:srgbClr val="00823B"/>
                </a:solidFill>
              </a:rPr>
              <a:t>Todos los tipos de test son importantes</a:t>
            </a:r>
            <a:endParaRPr lang="es-PE" dirty="0">
              <a:solidFill>
                <a:srgbClr val="00823B"/>
              </a:solidFill>
            </a:endParaRPr>
          </a:p>
        </p:txBody>
      </p:sp>
      <p:sp>
        <p:nvSpPr>
          <p:cNvPr id="8" name="7 CuadroTexto"/>
          <p:cNvSpPr txBox="1"/>
          <p:nvPr/>
        </p:nvSpPr>
        <p:spPr>
          <a:xfrm>
            <a:off x="539552" y="1978962"/>
            <a:ext cx="8136904" cy="3539430"/>
          </a:xfrm>
          <a:prstGeom prst="rect">
            <a:avLst/>
          </a:prstGeom>
          <a:noFill/>
        </p:spPr>
        <p:txBody>
          <a:bodyPr wrap="square" rtlCol="0">
            <a:spAutoFit/>
          </a:bodyPr>
          <a:lstStyle/>
          <a:p>
            <a:pPr marL="571500" indent="-571500">
              <a:buFont typeface="Arial" pitchFamily="34" charset="0"/>
              <a:buChar char="•"/>
            </a:pPr>
            <a:r>
              <a:rPr lang="es-PE" sz="2800" dirty="0"/>
              <a:t>Una buen conjunto de </a:t>
            </a:r>
            <a:r>
              <a:rPr lang="es-PE" sz="2800" dirty="0">
                <a:solidFill>
                  <a:srgbClr val="FF0000"/>
                </a:solidFill>
              </a:rPr>
              <a:t>test unitarios es aún más efectivo si es acompañado de </a:t>
            </a:r>
            <a:r>
              <a:rPr lang="es-PE" sz="2800" dirty="0" smtClean="0">
                <a:solidFill>
                  <a:srgbClr val="FF0000"/>
                </a:solidFill>
              </a:rPr>
              <a:t>otros  tipos de test.</a:t>
            </a:r>
          </a:p>
          <a:p>
            <a:endParaRPr lang="es-ES" sz="2800" dirty="0" smtClean="0"/>
          </a:p>
          <a:p>
            <a:pPr marL="571500" indent="-571500">
              <a:buFont typeface="Arial" pitchFamily="34" charset="0"/>
              <a:buChar char="•"/>
            </a:pPr>
            <a:r>
              <a:rPr lang="es-ES" sz="2800" dirty="0" smtClean="0"/>
              <a:t>Cada Tipo de test es una </a:t>
            </a:r>
            <a:r>
              <a:rPr lang="es-ES" sz="2800" dirty="0" smtClean="0">
                <a:solidFill>
                  <a:srgbClr val="FF0000"/>
                </a:solidFill>
              </a:rPr>
              <a:t>nueva capa de protección en nuestro sistema.</a:t>
            </a:r>
          </a:p>
          <a:p>
            <a:pPr marL="571500" indent="-571500">
              <a:buFont typeface="Arial" pitchFamily="34" charset="0"/>
              <a:buChar char="•"/>
            </a:pPr>
            <a:endParaRPr lang="es-ES" sz="2800" dirty="0"/>
          </a:p>
          <a:p>
            <a:pPr marL="571500" indent="-571500">
              <a:buFont typeface="Arial" pitchFamily="34" charset="0"/>
              <a:buChar char="•"/>
            </a:pPr>
            <a:r>
              <a:rPr lang="es-PE" sz="2800" dirty="0"/>
              <a:t>El balance  y aplicación efectiva de todos los tipos de test es lo que </a:t>
            </a:r>
            <a:r>
              <a:rPr lang="es-PE" sz="2800" dirty="0" smtClean="0"/>
              <a:t>te dará beneficios.</a:t>
            </a:r>
            <a:endParaRPr lang="es-PE" sz="2800" dirty="0"/>
          </a:p>
        </p:txBody>
      </p:sp>
    </p:spTree>
    <p:extLst>
      <p:ext uri="{BB962C8B-B14F-4D97-AF65-F5344CB8AC3E}">
        <p14:creationId xmlns:p14="http://schemas.microsoft.com/office/powerpoint/2010/main" val="5198395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67544" y="2780928"/>
            <a:ext cx="8229600" cy="1143000"/>
          </a:xfrm>
        </p:spPr>
        <p:txBody>
          <a:bodyPr/>
          <a:lstStyle/>
          <a:p>
            <a:r>
              <a:rPr lang="es-PE" sz="5400" dirty="0" smtClean="0">
                <a:solidFill>
                  <a:srgbClr val="FFC000"/>
                </a:solidFill>
              </a:rPr>
              <a:t>¿ Preguntas hasta aquí ?</a:t>
            </a:r>
            <a:endParaRPr lang="es-PE" sz="5400" dirty="0">
              <a:solidFill>
                <a:srgbClr val="FFC000"/>
              </a:solidFill>
            </a:endParaRPr>
          </a:p>
        </p:txBody>
      </p:sp>
    </p:spTree>
    <p:extLst>
      <p:ext uri="{BB962C8B-B14F-4D97-AF65-F5344CB8AC3E}">
        <p14:creationId xmlns:p14="http://schemas.microsoft.com/office/powerpoint/2010/main" val="7411847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72" y="836712"/>
            <a:ext cx="8229600" cy="1143000"/>
          </a:xfrm>
        </p:spPr>
        <p:txBody>
          <a:bodyPr/>
          <a:lstStyle/>
          <a:p>
            <a:r>
              <a:rPr lang="es-PE" dirty="0" smtClean="0">
                <a:solidFill>
                  <a:srgbClr val="00823B"/>
                </a:solidFill>
              </a:rPr>
              <a:t>¿ Como escribimos código que sea difícil de probar ?</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772" y="2564904"/>
            <a:ext cx="3403600" cy="3403600"/>
          </a:xfrm>
          <a:prstGeom prst="rect">
            <a:avLst/>
          </a:prstGeom>
          <a:ln>
            <a:noFill/>
          </a:ln>
          <a:effectLst>
            <a:softEdge rad="112500"/>
          </a:effectLst>
        </p:spPr>
      </p:pic>
    </p:spTree>
    <p:extLst>
      <p:ext uri="{BB962C8B-B14F-4D97-AF65-F5344CB8AC3E}">
        <p14:creationId xmlns:p14="http://schemas.microsoft.com/office/powerpoint/2010/main" val="3988259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55786"/>
            <a:ext cx="8229600" cy="724942"/>
          </a:xfrm>
        </p:spPr>
        <p:txBody>
          <a:bodyPr/>
          <a:lstStyle/>
          <a:p>
            <a:r>
              <a:rPr lang="es-PE" dirty="0" smtClean="0">
                <a:solidFill>
                  <a:srgbClr val="00823B"/>
                </a:solidFill>
              </a:rPr>
              <a:t>Test Unitarios </a:t>
            </a:r>
            <a:endParaRPr lang="es-PE" dirty="0">
              <a:solidFill>
                <a:srgbClr val="00823B"/>
              </a:solidFill>
            </a:endParaRPr>
          </a:p>
        </p:txBody>
      </p:sp>
      <p:grpSp>
        <p:nvGrpSpPr>
          <p:cNvPr id="15" name="14 Grupo"/>
          <p:cNvGrpSpPr/>
          <p:nvPr/>
        </p:nvGrpSpPr>
        <p:grpSpPr>
          <a:xfrm>
            <a:off x="1907704" y="4581128"/>
            <a:ext cx="1296144" cy="1152128"/>
            <a:chOff x="683568" y="1844824"/>
            <a:chExt cx="1296144" cy="1152128"/>
          </a:xfrm>
        </p:grpSpPr>
        <p:cxnSp>
          <p:nvCxnSpPr>
            <p:cNvPr id="4" name="3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 name="15 Grupo"/>
          <p:cNvGrpSpPr/>
          <p:nvPr/>
        </p:nvGrpSpPr>
        <p:grpSpPr>
          <a:xfrm>
            <a:off x="4664608" y="4581128"/>
            <a:ext cx="1296144" cy="1152128"/>
            <a:chOff x="683568" y="1844824"/>
            <a:chExt cx="1296144" cy="1152128"/>
          </a:xfrm>
        </p:grpSpPr>
        <p:cxnSp>
          <p:nvCxnSpPr>
            <p:cNvPr id="17" name="1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1" name="20 Grupo"/>
          <p:cNvGrpSpPr/>
          <p:nvPr/>
        </p:nvGrpSpPr>
        <p:grpSpPr>
          <a:xfrm>
            <a:off x="3271102" y="4581128"/>
            <a:ext cx="1296144" cy="1152128"/>
            <a:chOff x="683568" y="1844824"/>
            <a:chExt cx="1296144" cy="1152128"/>
          </a:xfrm>
        </p:grpSpPr>
        <p:cxnSp>
          <p:nvCxnSpPr>
            <p:cNvPr id="22" name="2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6" name="25 Grupo"/>
          <p:cNvGrpSpPr/>
          <p:nvPr/>
        </p:nvGrpSpPr>
        <p:grpSpPr>
          <a:xfrm>
            <a:off x="6045481" y="4581128"/>
            <a:ext cx="1296144" cy="1152128"/>
            <a:chOff x="683568" y="1844824"/>
            <a:chExt cx="1296144" cy="1152128"/>
          </a:xfrm>
        </p:grpSpPr>
        <p:cxnSp>
          <p:nvCxnSpPr>
            <p:cNvPr id="27" name="2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1" name="30 Grupo"/>
          <p:cNvGrpSpPr/>
          <p:nvPr/>
        </p:nvGrpSpPr>
        <p:grpSpPr>
          <a:xfrm>
            <a:off x="2555776" y="3085812"/>
            <a:ext cx="1296144" cy="1152128"/>
            <a:chOff x="683568" y="1844824"/>
            <a:chExt cx="1296144" cy="1152128"/>
          </a:xfrm>
        </p:grpSpPr>
        <p:cxnSp>
          <p:nvCxnSpPr>
            <p:cNvPr id="32" name="3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6" name="35 Grupo"/>
          <p:cNvGrpSpPr/>
          <p:nvPr/>
        </p:nvGrpSpPr>
        <p:grpSpPr>
          <a:xfrm>
            <a:off x="3946670" y="3085812"/>
            <a:ext cx="1296144" cy="1152128"/>
            <a:chOff x="683568" y="1844824"/>
            <a:chExt cx="1296144" cy="1152128"/>
          </a:xfrm>
        </p:grpSpPr>
        <p:cxnSp>
          <p:nvCxnSpPr>
            <p:cNvPr id="37" name="3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6" name="45 Rectángulo redondeado"/>
          <p:cNvSpPr/>
          <p:nvPr/>
        </p:nvSpPr>
        <p:spPr>
          <a:xfrm>
            <a:off x="4032426" y="1645790"/>
            <a:ext cx="1124632" cy="100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7" name="46 Rectángulo redondeado"/>
          <p:cNvSpPr/>
          <p:nvPr/>
        </p:nvSpPr>
        <p:spPr>
          <a:xfrm>
            <a:off x="5398436" y="3157820"/>
            <a:ext cx="1124632" cy="100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9" name="48 Flecha abajo"/>
          <p:cNvSpPr/>
          <p:nvPr/>
        </p:nvSpPr>
        <p:spPr>
          <a:xfrm>
            <a:off x="5817409" y="2691930"/>
            <a:ext cx="355872" cy="449038"/>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0" name="49 Flecha abajo"/>
          <p:cNvSpPr/>
          <p:nvPr/>
        </p:nvSpPr>
        <p:spPr>
          <a:xfrm>
            <a:off x="4423230" y="1196752"/>
            <a:ext cx="355872" cy="449038"/>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7724958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772816"/>
            <a:ext cx="8229600" cy="3024336"/>
          </a:xfrm>
        </p:spPr>
        <p:txBody>
          <a:bodyPr/>
          <a:lstStyle/>
          <a:p>
            <a:r>
              <a:rPr lang="es-PE" sz="4000" i="1" dirty="0" smtClean="0"/>
              <a:t>«No hay ningún secreto en cómo escribir los </a:t>
            </a:r>
            <a:r>
              <a:rPr lang="es-PE" sz="4000" i="1" dirty="0" err="1" smtClean="0"/>
              <a:t>tests</a:t>
            </a:r>
            <a:r>
              <a:rPr lang="es-PE" sz="4000" i="1" dirty="0" smtClean="0"/>
              <a:t>,</a:t>
            </a:r>
            <a:r>
              <a:rPr lang="es-PE" i="1" dirty="0" smtClean="0">
                <a:solidFill>
                  <a:srgbClr val="FFC000"/>
                </a:solidFill>
              </a:rPr>
              <a:t/>
            </a:r>
            <a:br>
              <a:rPr lang="es-PE" i="1" dirty="0" smtClean="0">
                <a:solidFill>
                  <a:srgbClr val="FFC000"/>
                </a:solidFill>
              </a:rPr>
            </a:br>
            <a:r>
              <a:rPr lang="es-PE" i="1" dirty="0" smtClean="0">
                <a:solidFill>
                  <a:srgbClr val="FF0000"/>
                </a:solidFill>
              </a:rPr>
              <a:t>solo hay secretos en cómo escribir código testeable.»</a:t>
            </a:r>
            <a:endParaRPr lang="es-PE" i="1" dirty="0">
              <a:solidFill>
                <a:srgbClr val="FF0000"/>
              </a:solidFill>
            </a:endParaRPr>
          </a:p>
        </p:txBody>
      </p:sp>
      <p:sp>
        <p:nvSpPr>
          <p:cNvPr id="2" name="1 CuadroTexto"/>
          <p:cNvSpPr txBox="1"/>
          <p:nvPr/>
        </p:nvSpPr>
        <p:spPr>
          <a:xfrm>
            <a:off x="6876256" y="4782199"/>
            <a:ext cx="1600182" cy="400110"/>
          </a:xfrm>
          <a:prstGeom prst="rect">
            <a:avLst/>
          </a:prstGeom>
          <a:noFill/>
        </p:spPr>
        <p:txBody>
          <a:bodyPr wrap="none" rtlCol="0">
            <a:spAutoFit/>
          </a:bodyPr>
          <a:lstStyle/>
          <a:p>
            <a:r>
              <a:rPr lang="es-PE" sz="2000" dirty="0" err="1" smtClean="0">
                <a:solidFill>
                  <a:srgbClr val="FFC000"/>
                </a:solidFill>
              </a:rPr>
              <a:t>Misko</a:t>
            </a:r>
            <a:r>
              <a:rPr lang="es-PE" sz="2000" dirty="0" smtClean="0">
                <a:solidFill>
                  <a:srgbClr val="FFC000"/>
                </a:solidFill>
              </a:rPr>
              <a:t> </a:t>
            </a:r>
            <a:r>
              <a:rPr lang="es-PE" sz="2000" dirty="0" err="1" smtClean="0">
                <a:solidFill>
                  <a:srgbClr val="FFC000"/>
                </a:solidFill>
              </a:rPr>
              <a:t>Hevery</a:t>
            </a:r>
            <a:endParaRPr lang="es-PE" sz="2000" dirty="0">
              <a:solidFill>
                <a:srgbClr val="FFC000"/>
              </a:solidFill>
            </a:endParaRPr>
          </a:p>
        </p:txBody>
      </p:sp>
    </p:spTree>
    <p:extLst>
      <p:ext uri="{BB962C8B-B14F-4D97-AF65-F5344CB8AC3E}">
        <p14:creationId xmlns:p14="http://schemas.microsoft.com/office/powerpoint/2010/main" val="6925178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325086"/>
            <a:ext cx="8229600" cy="1143000"/>
          </a:xfrm>
        </p:spPr>
        <p:txBody>
          <a:bodyPr/>
          <a:lstStyle/>
          <a:p>
            <a:r>
              <a:rPr lang="es-PE" dirty="0" smtClean="0">
                <a:solidFill>
                  <a:srgbClr val="00823B"/>
                </a:solidFill>
              </a:rPr>
              <a:t>Como podemos mejorar la testeabilidad</a:t>
            </a:r>
            <a:endParaRPr lang="es-PE" dirty="0">
              <a:solidFill>
                <a:srgbClr val="00823B"/>
              </a:solidFill>
            </a:endParaRPr>
          </a:p>
        </p:txBody>
      </p:sp>
      <p:sp>
        <p:nvSpPr>
          <p:cNvPr id="2" name="1 CuadroTexto"/>
          <p:cNvSpPr txBox="1"/>
          <p:nvPr/>
        </p:nvSpPr>
        <p:spPr>
          <a:xfrm>
            <a:off x="683568" y="2924944"/>
            <a:ext cx="7776864" cy="2246769"/>
          </a:xfrm>
          <a:prstGeom prst="rect">
            <a:avLst/>
          </a:prstGeom>
          <a:noFill/>
        </p:spPr>
        <p:txBody>
          <a:bodyPr wrap="square" rtlCol="0">
            <a:spAutoFit/>
          </a:bodyPr>
          <a:lstStyle/>
          <a:p>
            <a:pPr marL="571500" indent="-571500">
              <a:buFont typeface="Arial" pitchFamily="34" charset="0"/>
              <a:buChar char="•"/>
            </a:pPr>
            <a:r>
              <a:rPr lang="es-ES" sz="2800" dirty="0">
                <a:solidFill>
                  <a:srgbClr val="FF0000"/>
                </a:solidFill>
              </a:rPr>
              <a:t>Aislar las dependencias e inyectarlas</a:t>
            </a:r>
            <a:r>
              <a:rPr lang="es-ES" sz="2800" dirty="0" smtClean="0">
                <a:solidFill>
                  <a:srgbClr val="FF0000"/>
                </a:solidFill>
              </a:rPr>
              <a:t>.</a:t>
            </a:r>
          </a:p>
          <a:p>
            <a:pPr marL="571500" indent="-571500">
              <a:buFont typeface="Arial" pitchFamily="34" charset="0"/>
              <a:buChar char="•"/>
            </a:pPr>
            <a:r>
              <a:rPr lang="es-ES" sz="2800" dirty="0" smtClean="0"/>
              <a:t>No realizar trabajo en el constructor.</a:t>
            </a:r>
          </a:p>
          <a:p>
            <a:pPr marL="571500" indent="-571500">
              <a:buFont typeface="Arial" pitchFamily="34" charset="0"/>
              <a:buChar char="•"/>
            </a:pPr>
            <a:r>
              <a:rPr lang="es-ES" sz="2800" dirty="0" smtClean="0"/>
              <a:t>Preferir la composición sobre la herencia.</a:t>
            </a:r>
          </a:p>
          <a:p>
            <a:pPr marL="571500" indent="-571500">
              <a:buFont typeface="Arial" pitchFamily="34" charset="0"/>
              <a:buChar char="•"/>
            </a:pPr>
            <a:r>
              <a:rPr lang="es-ES" sz="2800" dirty="0" smtClean="0"/>
              <a:t>Evitar métodos y clases estáticas o el patrón </a:t>
            </a:r>
            <a:r>
              <a:rPr lang="es-ES" sz="2800" dirty="0" err="1" smtClean="0"/>
              <a:t>singleton</a:t>
            </a:r>
            <a:r>
              <a:rPr lang="es-ES" sz="2800" dirty="0" smtClean="0"/>
              <a:t>.</a:t>
            </a:r>
          </a:p>
        </p:txBody>
      </p:sp>
    </p:spTree>
    <p:extLst>
      <p:ext uri="{BB962C8B-B14F-4D97-AF65-F5344CB8AC3E}">
        <p14:creationId xmlns:p14="http://schemas.microsoft.com/office/powerpoint/2010/main" val="39257977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522193"/>
            <a:ext cx="8712968" cy="1167734"/>
          </a:xfrm>
        </p:spPr>
        <p:txBody>
          <a:bodyPr/>
          <a:lstStyle/>
          <a:p>
            <a:r>
              <a:rPr lang="es-PE" dirty="0" smtClean="0">
                <a:solidFill>
                  <a:srgbClr val="00823B"/>
                </a:solidFill>
              </a:rPr>
              <a:t>No realizar </a:t>
            </a:r>
            <a:r>
              <a:rPr lang="es-PE" dirty="0">
                <a:solidFill>
                  <a:srgbClr val="00823B"/>
                </a:solidFill>
              </a:rPr>
              <a:t>t</a:t>
            </a:r>
            <a:r>
              <a:rPr lang="es-PE" dirty="0" smtClean="0">
                <a:solidFill>
                  <a:srgbClr val="00823B"/>
                </a:solidFill>
              </a:rPr>
              <a:t>rabajo en el constructor</a:t>
            </a:r>
            <a:endParaRPr lang="es-PE" dirty="0">
              <a:solidFill>
                <a:srgbClr val="00823B"/>
              </a:solidFill>
            </a:endParaRPr>
          </a:p>
        </p:txBody>
      </p:sp>
      <p:sp>
        <p:nvSpPr>
          <p:cNvPr id="8" name="7 CuadroTexto"/>
          <p:cNvSpPr txBox="1"/>
          <p:nvPr/>
        </p:nvSpPr>
        <p:spPr>
          <a:xfrm>
            <a:off x="428909" y="5229200"/>
            <a:ext cx="8220131" cy="954107"/>
          </a:xfrm>
          <a:prstGeom prst="rect">
            <a:avLst/>
          </a:prstGeom>
          <a:noFill/>
        </p:spPr>
        <p:txBody>
          <a:bodyPr wrap="square" rtlCol="0">
            <a:spAutoFit/>
          </a:bodyPr>
          <a:lstStyle/>
          <a:p>
            <a:pPr algn="ctr"/>
            <a:r>
              <a:rPr lang="es-PE" sz="2800" dirty="0" smtClean="0">
                <a:solidFill>
                  <a:srgbClr val="FF0000"/>
                </a:solidFill>
              </a:rPr>
              <a:t>Mientras </a:t>
            </a:r>
            <a:r>
              <a:rPr lang="es-PE" sz="2800" dirty="0">
                <a:solidFill>
                  <a:srgbClr val="FF0000"/>
                </a:solidFill>
              </a:rPr>
              <a:t>más trabajo hagamos en el constructor, más difícil será crear el objeto para hacer pruebas con el.</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094" y="1644341"/>
            <a:ext cx="7334250" cy="330517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85121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375042"/>
            <a:ext cx="8712968" cy="1167734"/>
          </a:xfrm>
        </p:spPr>
        <p:txBody>
          <a:bodyPr/>
          <a:lstStyle/>
          <a:p>
            <a:r>
              <a:rPr lang="es-PE" dirty="0" smtClean="0">
                <a:solidFill>
                  <a:srgbClr val="00823B"/>
                </a:solidFill>
              </a:rPr>
              <a:t>No realizar </a:t>
            </a:r>
            <a:r>
              <a:rPr lang="es-PE" dirty="0">
                <a:solidFill>
                  <a:srgbClr val="00823B"/>
                </a:solidFill>
              </a:rPr>
              <a:t>t</a:t>
            </a:r>
            <a:r>
              <a:rPr lang="es-PE" dirty="0" smtClean="0">
                <a:solidFill>
                  <a:srgbClr val="00823B"/>
                </a:solidFill>
              </a:rPr>
              <a:t>rabajo en el constructor</a:t>
            </a:r>
            <a:endParaRPr lang="es-PE" dirty="0">
              <a:solidFill>
                <a:srgbClr val="00823B"/>
              </a:solidFill>
            </a:endParaRPr>
          </a:p>
        </p:txBody>
      </p:sp>
      <p:sp>
        <p:nvSpPr>
          <p:cNvPr id="8" name="7 CuadroTexto"/>
          <p:cNvSpPr txBox="1"/>
          <p:nvPr/>
        </p:nvSpPr>
        <p:spPr>
          <a:xfrm>
            <a:off x="501366" y="1527170"/>
            <a:ext cx="8175090" cy="4278094"/>
          </a:xfrm>
          <a:prstGeom prst="rect">
            <a:avLst/>
          </a:prstGeom>
          <a:noFill/>
        </p:spPr>
        <p:txBody>
          <a:bodyPr wrap="square" rtlCol="0">
            <a:spAutoFit/>
          </a:bodyPr>
          <a:lstStyle/>
          <a:p>
            <a:pPr marL="457200" indent="-457200">
              <a:buFont typeface="Arial" pitchFamily="34" charset="0"/>
              <a:buChar char="•"/>
            </a:pPr>
            <a:r>
              <a:rPr lang="es-PE" sz="2800" dirty="0" smtClean="0"/>
              <a:t>Señales de que existe este problema:</a:t>
            </a:r>
          </a:p>
          <a:p>
            <a:pPr marL="914400" lvl="1" indent="-457200">
              <a:buFont typeface="Wingdings" pitchFamily="2" charset="2"/>
              <a:buChar char="§"/>
            </a:pPr>
            <a:r>
              <a:rPr lang="es-PE" sz="2400" dirty="0" smtClean="0"/>
              <a:t>El operador New en el constructor.</a:t>
            </a:r>
          </a:p>
          <a:p>
            <a:pPr marL="914400" lvl="1" indent="-457200">
              <a:buFont typeface="Wingdings" pitchFamily="2" charset="2"/>
              <a:buChar char="§"/>
            </a:pPr>
            <a:r>
              <a:rPr lang="es-PE" sz="2400" dirty="0" smtClean="0"/>
              <a:t>Cualquier tipo de llamada estática.</a:t>
            </a:r>
          </a:p>
          <a:p>
            <a:pPr marL="914400" lvl="1" indent="-457200">
              <a:buFont typeface="Wingdings" pitchFamily="2" charset="2"/>
              <a:buChar char="§"/>
            </a:pPr>
            <a:r>
              <a:rPr lang="es-PE" sz="2400" dirty="0" smtClean="0"/>
              <a:t>Cualquier tipo de lógica (condicionales, iteraciones).</a:t>
            </a:r>
          </a:p>
          <a:p>
            <a:pPr marL="914400" lvl="1" indent="-457200">
              <a:buFont typeface="Wingdings" pitchFamily="2" charset="2"/>
              <a:buChar char="§"/>
            </a:pPr>
            <a:r>
              <a:rPr lang="es-PE" sz="2400" dirty="0" smtClean="0"/>
              <a:t>Necesidad de llamar a un método «</a:t>
            </a:r>
            <a:r>
              <a:rPr lang="es-PE" sz="2400" dirty="0" err="1" smtClean="0"/>
              <a:t>init</a:t>
            </a:r>
            <a:r>
              <a:rPr lang="es-PE" sz="2400" dirty="0" smtClean="0"/>
              <a:t>» luego de la construcción del objeto.</a:t>
            </a:r>
          </a:p>
          <a:p>
            <a:pPr marL="914400" lvl="1" indent="-457200">
              <a:buFont typeface="Wingdings" pitchFamily="2" charset="2"/>
              <a:buChar char="§"/>
            </a:pPr>
            <a:r>
              <a:rPr lang="es-PE" sz="2400" dirty="0" smtClean="0"/>
              <a:t>Tener un constructor para pruebas y otros para producción.</a:t>
            </a:r>
          </a:p>
          <a:p>
            <a:pPr marL="914400" lvl="1" indent="-457200">
              <a:buFont typeface="Wingdings" pitchFamily="2" charset="2"/>
              <a:buChar char="§"/>
            </a:pPr>
            <a:endParaRPr lang="es-PE" sz="2000" dirty="0"/>
          </a:p>
          <a:p>
            <a:pPr marL="457200" indent="-457200">
              <a:buFont typeface="Arial" pitchFamily="34" charset="0"/>
              <a:buChar char="•"/>
            </a:pPr>
            <a:r>
              <a:rPr lang="es-PE" sz="2800" dirty="0" smtClean="0"/>
              <a:t>Si el constructor realiza bastante trabajo, estaremos forzados a realizar todo ese trabajo en los </a:t>
            </a:r>
            <a:r>
              <a:rPr lang="es-PE" sz="2800" dirty="0" err="1" smtClean="0"/>
              <a:t>tests</a:t>
            </a:r>
            <a:r>
              <a:rPr lang="es-PE" sz="2800" dirty="0" smtClean="0"/>
              <a:t>.</a:t>
            </a:r>
            <a:endParaRPr lang="es-PE" sz="2800" dirty="0"/>
          </a:p>
        </p:txBody>
      </p:sp>
    </p:spTree>
    <p:extLst>
      <p:ext uri="{BB962C8B-B14F-4D97-AF65-F5344CB8AC3E}">
        <p14:creationId xmlns:p14="http://schemas.microsoft.com/office/powerpoint/2010/main" val="23294149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a:stretch/>
        </p:blipFill>
        <p:spPr bwMode="auto">
          <a:xfrm>
            <a:off x="467544" y="1767584"/>
            <a:ext cx="3526921" cy="144016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5054" y="1750472"/>
            <a:ext cx="4283410" cy="24346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5577094" y="1052736"/>
            <a:ext cx="2205287" cy="523220"/>
          </a:xfrm>
          <a:prstGeom prst="rect">
            <a:avLst/>
          </a:prstGeom>
          <a:noFill/>
        </p:spPr>
        <p:txBody>
          <a:bodyPr wrap="square" rtlCol="0">
            <a:spAutoFit/>
          </a:bodyPr>
          <a:lstStyle/>
          <a:p>
            <a:pPr algn="ctr"/>
            <a:r>
              <a:rPr lang="es-ES" sz="2800" dirty="0" err="1" smtClean="0">
                <a:solidFill>
                  <a:srgbClr val="FF0000"/>
                </a:solidFill>
              </a:rPr>
              <a:t>Composition</a:t>
            </a:r>
            <a:endParaRPr lang="es-ES" sz="2800" dirty="0" smtClean="0">
              <a:solidFill>
                <a:srgbClr val="FF0000"/>
              </a:solidFill>
            </a:endParaRPr>
          </a:p>
        </p:txBody>
      </p:sp>
      <p:sp>
        <p:nvSpPr>
          <p:cNvPr id="7" name="6 CuadroTexto"/>
          <p:cNvSpPr txBox="1"/>
          <p:nvPr/>
        </p:nvSpPr>
        <p:spPr>
          <a:xfrm>
            <a:off x="1115616" y="1052736"/>
            <a:ext cx="2205287" cy="523220"/>
          </a:xfrm>
          <a:prstGeom prst="rect">
            <a:avLst/>
          </a:prstGeom>
          <a:noFill/>
        </p:spPr>
        <p:txBody>
          <a:bodyPr wrap="square" rtlCol="0">
            <a:spAutoFit/>
          </a:bodyPr>
          <a:lstStyle/>
          <a:p>
            <a:pPr algn="ctr"/>
            <a:r>
              <a:rPr lang="es-ES" sz="2800" dirty="0" smtClean="0">
                <a:solidFill>
                  <a:srgbClr val="FF0000"/>
                </a:solidFill>
              </a:rPr>
              <a:t>Herencia</a:t>
            </a:r>
          </a:p>
        </p:txBody>
      </p:sp>
      <p:sp>
        <p:nvSpPr>
          <p:cNvPr id="8" name="7 CuadroTexto"/>
          <p:cNvSpPr txBox="1"/>
          <p:nvPr/>
        </p:nvSpPr>
        <p:spPr>
          <a:xfrm>
            <a:off x="694787" y="4365104"/>
            <a:ext cx="7776864" cy="1815882"/>
          </a:xfrm>
          <a:prstGeom prst="rect">
            <a:avLst/>
          </a:prstGeom>
          <a:noFill/>
        </p:spPr>
        <p:txBody>
          <a:bodyPr wrap="square" rtlCol="0">
            <a:spAutoFit/>
          </a:bodyPr>
          <a:lstStyle/>
          <a:p>
            <a:pPr algn="ctr"/>
            <a:r>
              <a:rPr lang="es-PE" sz="2800" smtClean="0"/>
              <a:t>La herencia crea una fuerte relación entre la clase padre y las subclases; las subclases deben conocer muchos detalles de implementación de la clase padre. </a:t>
            </a:r>
            <a:r>
              <a:rPr lang="es-PE" sz="2800" smtClean="0">
                <a:solidFill>
                  <a:srgbClr val="FF0000"/>
                </a:solidFill>
              </a:rPr>
              <a:t>(Alta Dependencia)</a:t>
            </a:r>
          </a:p>
        </p:txBody>
      </p:sp>
    </p:spTree>
    <p:extLst>
      <p:ext uri="{BB962C8B-B14F-4D97-AF65-F5344CB8AC3E}">
        <p14:creationId xmlns:p14="http://schemas.microsoft.com/office/powerpoint/2010/main" val="15219423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980728"/>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
        <p:nvSpPr>
          <p:cNvPr id="8" name="7 CuadroTexto"/>
          <p:cNvSpPr txBox="1"/>
          <p:nvPr/>
        </p:nvSpPr>
        <p:spPr>
          <a:xfrm>
            <a:off x="694787" y="2102876"/>
            <a:ext cx="7776864" cy="3108543"/>
          </a:xfrm>
          <a:prstGeom prst="rect">
            <a:avLst/>
          </a:prstGeom>
          <a:noFill/>
        </p:spPr>
        <p:txBody>
          <a:bodyPr wrap="square" rtlCol="0">
            <a:spAutoFit/>
          </a:bodyPr>
          <a:lstStyle/>
          <a:p>
            <a:pPr marL="457200" indent="-457200">
              <a:buFont typeface="Arial" pitchFamily="34" charset="0"/>
              <a:buChar char="•"/>
            </a:pPr>
            <a:r>
              <a:rPr lang="es-PE" sz="2800" dirty="0" smtClean="0"/>
              <a:t>El propósito de la herencia es el polimorfismo y no la reutilización.</a:t>
            </a:r>
          </a:p>
          <a:p>
            <a:pPr marL="457200" indent="-457200">
              <a:buFont typeface="Arial" pitchFamily="34" charset="0"/>
              <a:buChar char="•"/>
            </a:pPr>
            <a:endParaRPr lang="es-PE" sz="2800" dirty="0"/>
          </a:p>
          <a:p>
            <a:pPr marL="457200" indent="-457200">
              <a:buFont typeface="Arial" pitchFamily="34" charset="0"/>
              <a:buChar char="•"/>
            </a:pPr>
            <a:r>
              <a:rPr lang="es-PE" sz="2800" dirty="0" smtClean="0"/>
              <a:t>Si no estamos sobrescribiendo, probablemente estemos abusando de la herencia.</a:t>
            </a:r>
          </a:p>
          <a:p>
            <a:pPr marL="457200" indent="-457200">
              <a:buFont typeface="Arial" pitchFamily="34" charset="0"/>
              <a:buChar char="•"/>
            </a:pPr>
            <a:endParaRPr lang="es-PE" sz="2800" dirty="0"/>
          </a:p>
          <a:p>
            <a:pPr marL="457200" indent="-457200">
              <a:buFont typeface="Arial" pitchFamily="34" charset="0"/>
              <a:buChar char="•"/>
            </a:pPr>
            <a:r>
              <a:rPr lang="es-PE" sz="2800" dirty="0" smtClean="0">
                <a:solidFill>
                  <a:srgbClr val="FF0000"/>
                </a:solidFill>
              </a:rPr>
              <a:t>Elegir la composición por defecto.</a:t>
            </a:r>
          </a:p>
        </p:txBody>
      </p:sp>
    </p:spTree>
    <p:extLst>
      <p:ext uri="{BB962C8B-B14F-4D97-AF65-F5344CB8AC3E}">
        <p14:creationId xmlns:p14="http://schemas.microsoft.com/office/powerpoint/2010/main" val="42493099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39" y="404664"/>
            <a:ext cx="8229600" cy="834116"/>
          </a:xfrm>
        </p:spPr>
        <p:txBody>
          <a:bodyPr/>
          <a:lstStyle/>
          <a:p>
            <a:r>
              <a:rPr lang="es-PE" dirty="0" smtClean="0">
                <a:solidFill>
                  <a:srgbClr val="00823B"/>
                </a:solidFill>
              </a:rPr>
              <a:t>Evitar Métodos Estáticos</a:t>
            </a:r>
            <a:endParaRPr lang="es-PE" dirty="0">
              <a:solidFill>
                <a:srgbClr val="00823B"/>
              </a:solidFill>
            </a:endParaRPr>
          </a:p>
        </p:txBody>
      </p:sp>
      <p:sp>
        <p:nvSpPr>
          <p:cNvPr id="8" name="7 CuadroTexto"/>
          <p:cNvSpPr txBox="1"/>
          <p:nvPr/>
        </p:nvSpPr>
        <p:spPr>
          <a:xfrm>
            <a:off x="694787" y="4293096"/>
            <a:ext cx="7776864" cy="1938992"/>
          </a:xfrm>
          <a:prstGeom prst="rect">
            <a:avLst/>
          </a:prstGeom>
          <a:noFill/>
        </p:spPr>
        <p:txBody>
          <a:bodyPr wrap="square" rtlCol="0">
            <a:spAutoFit/>
          </a:bodyPr>
          <a:lstStyle/>
          <a:p>
            <a:pPr algn="ctr"/>
            <a:r>
              <a:rPr lang="es-PE" sz="2400" dirty="0" smtClean="0"/>
              <a:t>Al momento de ejecutar un test unitario, instancio la clase e intercambio sus dependencias reales con </a:t>
            </a:r>
            <a:r>
              <a:rPr lang="es-PE" sz="2400" dirty="0" err="1" smtClean="0"/>
              <a:t>testdoubles</a:t>
            </a:r>
            <a:r>
              <a:rPr lang="es-PE" sz="2400" dirty="0" smtClean="0"/>
              <a:t>. El problema con código procedural es que no hay nada que inyectar ya que no existen objetos y por lo tanto </a:t>
            </a:r>
            <a:r>
              <a:rPr lang="es-PE" sz="2400" dirty="0" smtClean="0">
                <a:solidFill>
                  <a:srgbClr val="FFC000"/>
                </a:solidFill>
              </a:rPr>
              <a:t>los </a:t>
            </a:r>
            <a:r>
              <a:rPr lang="es-PE" sz="2400" dirty="0" err="1" smtClean="0">
                <a:solidFill>
                  <a:srgbClr val="FFC000"/>
                </a:solidFill>
              </a:rPr>
              <a:t>tests</a:t>
            </a:r>
            <a:r>
              <a:rPr lang="es-PE" sz="2400" dirty="0" smtClean="0">
                <a:solidFill>
                  <a:srgbClr val="FFC000"/>
                </a:solidFill>
              </a:rPr>
              <a:t> no tienen control sobre estos.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682" y="1412776"/>
            <a:ext cx="7215027" cy="1484933"/>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CuadroTexto"/>
          <p:cNvSpPr txBox="1"/>
          <p:nvPr/>
        </p:nvSpPr>
        <p:spPr>
          <a:xfrm>
            <a:off x="718330" y="3039406"/>
            <a:ext cx="7776864" cy="954107"/>
          </a:xfrm>
          <a:prstGeom prst="rect">
            <a:avLst/>
          </a:prstGeom>
          <a:noFill/>
        </p:spPr>
        <p:txBody>
          <a:bodyPr wrap="square" rtlCol="0">
            <a:spAutoFit/>
          </a:bodyPr>
          <a:lstStyle/>
          <a:p>
            <a:pPr algn="ctr"/>
            <a:r>
              <a:rPr lang="es-PE" sz="2800" dirty="0" smtClean="0">
                <a:solidFill>
                  <a:srgbClr val="FF0000"/>
                </a:solidFill>
              </a:rPr>
              <a:t>Los métodos estáticos son código procedural y no Orientado a Objetos.</a:t>
            </a:r>
          </a:p>
        </p:txBody>
      </p:sp>
      <p:sp>
        <p:nvSpPr>
          <p:cNvPr id="2" name="1 Elipse"/>
          <p:cNvSpPr/>
          <p:nvPr/>
        </p:nvSpPr>
        <p:spPr>
          <a:xfrm>
            <a:off x="3292336" y="1353784"/>
            <a:ext cx="5108861" cy="742466"/>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20468889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72" y="836712"/>
            <a:ext cx="8229600" cy="1143000"/>
          </a:xfrm>
        </p:spPr>
        <p:txBody>
          <a:bodyPr/>
          <a:lstStyle/>
          <a:p>
            <a:r>
              <a:rPr lang="es-PE" dirty="0" smtClean="0">
                <a:solidFill>
                  <a:srgbClr val="00823B"/>
                </a:solidFill>
              </a:rPr>
              <a:t>¿ Cuál es el verdadero punto sobre todo esto?</a:t>
            </a:r>
            <a:endParaRPr lang="es-PE" dirty="0">
              <a:solidFill>
                <a:srgbClr val="00823B"/>
              </a:solidFill>
            </a:endParaRPr>
          </a:p>
        </p:txBody>
      </p:sp>
      <p:sp>
        <p:nvSpPr>
          <p:cNvPr id="2" name="1 CuadroTexto"/>
          <p:cNvSpPr txBox="1"/>
          <p:nvPr/>
        </p:nvSpPr>
        <p:spPr>
          <a:xfrm>
            <a:off x="611561" y="2708920"/>
            <a:ext cx="8064896" cy="954107"/>
          </a:xfrm>
          <a:prstGeom prst="rect">
            <a:avLst/>
          </a:prstGeom>
          <a:noFill/>
        </p:spPr>
        <p:txBody>
          <a:bodyPr wrap="square" rtlCol="0">
            <a:spAutoFit/>
          </a:bodyPr>
          <a:lstStyle/>
          <a:p>
            <a:r>
              <a:rPr lang="es-PE" sz="2800" dirty="0" smtClean="0"/>
              <a:t>En el fondo todo esto </a:t>
            </a:r>
            <a:r>
              <a:rPr lang="es-PE" sz="2800" dirty="0" smtClean="0">
                <a:solidFill>
                  <a:srgbClr val="FF0000"/>
                </a:solidFill>
              </a:rPr>
              <a:t>no se trata solo sobre </a:t>
            </a:r>
            <a:r>
              <a:rPr lang="es-PE" sz="2800" dirty="0" err="1" smtClean="0">
                <a:solidFill>
                  <a:srgbClr val="FF0000"/>
                </a:solidFill>
              </a:rPr>
              <a:t>testing</a:t>
            </a:r>
            <a:r>
              <a:rPr lang="es-PE" sz="2800" dirty="0" smtClean="0">
                <a:solidFill>
                  <a:srgbClr val="FF0000"/>
                </a:solidFill>
              </a:rPr>
              <a:t>, sino sobre diseño.</a:t>
            </a:r>
            <a:endParaRPr lang="es-PE" sz="2800" dirty="0">
              <a:solidFill>
                <a:srgbClr val="FF0000"/>
              </a:solidFill>
            </a:endParaRPr>
          </a:p>
        </p:txBody>
      </p:sp>
      <p:sp>
        <p:nvSpPr>
          <p:cNvPr id="3" name="2 CuadroTexto"/>
          <p:cNvSpPr txBox="1"/>
          <p:nvPr/>
        </p:nvSpPr>
        <p:spPr>
          <a:xfrm>
            <a:off x="610678" y="4149080"/>
            <a:ext cx="8064898" cy="1815882"/>
          </a:xfrm>
          <a:prstGeom prst="rect">
            <a:avLst/>
          </a:prstGeom>
          <a:noFill/>
        </p:spPr>
        <p:txBody>
          <a:bodyPr wrap="square" rtlCol="0">
            <a:spAutoFit/>
          </a:bodyPr>
          <a:lstStyle/>
          <a:p>
            <a:r>
              <a:rPr lang="es-PE" sz="2800" dirty="0" smtClean="0"/>
              <a:t>¿Que pasaría si nosotros escribiéramos primero la prueba y luego el código que haga pasar esa prueba? </a:t>
            </a:r>
            <a:r>
              <a:rPr lang="es-PE" sz="2800" dirty="0" smtClean="0">
                <a:solidFill>
                  <a:srgbClr val="FF0000"/>
                </a:solidFill>
              </a:rPr>
              <a:t>Estaríamos obligando al código a que sea testeable </a:t>
            </a:r>
            <a:br>
              <a:rPr lang="es-PE" sz="2800" dirty="0" smtClean="0">
                <a:solidFill>
                  <a:srgbClr val="FF0000"/>
                </a:solidFill>
              </a:rPr>
            </a:br>
            <a:r>
              <a:rPr lang="es-PE" sz="2800" dirty="0" smtClean="0">
                <a:solidFill>
                  <a:srgbClr val="FF0000"/>
                </a:solidFill>
              </a:rPr>
              <a:t>(bien diseñado)</a:t>
            </a:r>
            <a:r>
              <a:rPr lang="es-PE" sz="2800" dirty="0" smtClean="0"/>
              <a:t> – </a:t>
            </a:r>
            <a:r>
              <a:rPr lang="es-PE" sz="2800" dirty="0" smtClean="0">
                <a:solidFill>
                  <a:srgbClr val="FFC000"/>
                </a:solidFill>
              </a:rPr>
              <a:t>Test </a:t>
            </a:r>
            <a:r>
              <a:rPr lang="es-PE" sz="2800" dirty="0" err="1" smtClean="0">
                <a:solidFill>
                  <a:srgbClr val="FFC000"/>
                </a:solidFill>
              </a:rPr>
              <a:t>Driven</a:t>
            </a:r>
            <a:r>
              <a:rPr lang="es-PE" sz="2800" dirty="0" smtClean="0">
                <a:solidFill>
                  <a:srgbClr val="FFC000"/>
                </a:solidFill>
              </a:rPr>
              <a:t> </a:t>
            </a:r>
            <a:r>
              <a:rPr lang="es-PE" sz="2800" dirty="0" err="1" smtClean="0">
                <a:solidFill>
                  <a:srgbClr val="FFC000"/>
                </a:solidFill>
              </a:rPr>
              <a:t>Development</a:t>
            </a:r>
            <a:endParaRPr lang="es-PE" sz="2800" dirty="0">
              <a:solidFill>
                <a:srgbClr val="FFC000"/>
              </a:solidFill>
            </a:endParaRPr>
          </a:p>
        </p:txBody>
      </p:sp>
    </p:spTree>
    <p:extLst>
      <p:ext uri="{BB962C8B-B14F-4D97-AF65-F5344CB8AC3E}">
        <p14:creationId xmlns:p14="http://schemas.microsoft.com/office/powerpoint/2010/main" val="4545732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67544" y="2780928"/>
            <a:ext cx="8229600" cy="1143000"/>
          </a:xfrm>
        </p:spPr>
        <p:txBody>
          <a:bodyPr/>
          <a:lstStyle/>
          <a:p>
            <a:r>
              <a:rPr lang="es-PE" sz="5400" dirty="0" smtClean="0">
                <a:solidFill>
                  <a:srgbClr val="FFC000"/>
                </a:solidFill>
              </a:rPr>
              <a:t>¿ Preguntas hasta aquí ?</a:t>
            </a:r>
            <a:endParaRPr lang="es-PE" sz="5400" dirty="0">
              <a:solidFill>
                <a:srgbClr val="FFC000"/>
              </a:solidFill>
            </a:endParaRPr>
          </a:p>
        </p:txBody>
      </p:sp>
    </p:spTree>
    <p:extLst>
      <p:ext uri="{BB962C8B-B14F-4D97-AF65-F5344CB8AC3E}">
        <p14:creationId xmlns:p14="http://schemas.microsoft.com/office/powerpoint/2010/main" val="18837121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251520" y="980728"/>
            <a:ext cx="8640960" cy="864096"/>
          </a:xfrm>
        </p:spPr>
        <p:txBody>
          <a:bodyPr/>
          <a:lstStyle/>
          <a:p>
            <a:r>
              <a:rPr lang="es-PE" dirty="0" smtClean="0">
                <a:solidFill>
                  <a:srgbClr val="00823B"/>
                </a:solidFill>
              </a:rPr>
              <a:t>¿ Com</a:t>
            </a:r>
            <a:r>
              <a:rPr lang="es-PE" dirty="0" smtClean="0">
                <a:solidFill>
                  <a:srgbClr val="00823B"/>
                </a:solidFill>
              </a:rPr>
              <a:t>o funciona todo esto en producción ?</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5125" y="2492896"/>
            <a:ext cx="3333750" cy="3190875"/>
          </a:xfrm>
          <a:prstGeom prst="rect">
            <a:avLst/>
          </a:prstGeom>
          <a:ln>
            <a:noFill/>
          </a:ln>
          <a:effectLst>
            <a:softEdge rad="112500"/>
          </a:effectLst>
        </p:spPr>
      </p:pic>
    </p:spTree>
    <p:extLst>
      <p:ext uri="{BB962C8B-B14F-4D97-AF65-F5344CB8AC3E}">
        <p14:creationId xmlns:p14="http://schemas.microsoft.com/office/powerpoint/2010/main" val="1329037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720933"/>
            <a:ext cx="8229600" cy="724942"/>
          </a:xfrm>
        </p:spPr>
        <p:txBody>
          <a:bodyPr/>
          <a:lstStyle/>
          <a:p>
            <a:r>
              <a:rPr lang="es-PE" dirty="0" smtClean="0">
                <a:solidFill>
                  <a:srgbClr val="00823B"/>
                </a:solidFill>
              </a:rPr>
              <a:t>Test Unitarios </a:t>
            </a:r>
            <a:endParaRPr lang="es-PE" dirty="0">
              <a:solidFill>
                <a:srgbClr val="00823B"/>
              </a:solidFill>
            </a:endParaRPr>
          </a:p>
        </p:txBody>
      </p:sp>
      <p:grpSp>
        <p:nvGrpSpPr>
          <p:cNvPr id="2" name="1 Grupo"/>
          <p:cNvGrpSpPr/>
          <p:nvPr/>
        </p:nvGrpSpPr>
        <p:grpSpPr>
          <a:xfrm>
            <a:off x="2700982" y="1859234"/>
            <a:ext cx="3698904" cy="2904824"/>
            <a:chOff x="1907704" y="1196752"/>
            <a:chExt cx="5433921" cy="4536504"/>
          </a:xfrm>
        </p:grpSpPr>
        <p:grpSp>
          <p:nvGrpSpPr>
            <p:cNvPr id="15" name="14 Grupo"/>
            <p:cNvGrpSpPr/>
            <p:nvPr/>
          </p:nvGrpSpPr>
          <p:grpSpPr>
            <a:xfrm>
              <a:off x="1907704" y="4581128"/>
              <a:ext cx="1296144" cy="1152128"/>
              <a:chOff x="683568" y="1844824"/>
              <a:chExt cx="1296144" cy="1152128"/>
            </a:xfrm>
          </p:grpSpPr>
          <p:cxnSp>
            <p:nvCxnSpPr>
              <p:cNvPr id="4" name="3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6" name="15 Grupo"/>
            <p:cNvGrpSpPr/>
            <p:nvPr/>
          </p:nvGrpSpPr>
          <p:grpSpPr>
            <a:xfrm>
              <a:off x="4664608" y="4581128"/>
              <a:ext cx="1296144" cy="1152128"/>
              <a:chOff x="683568" y="1844824"/>
              <a:chExt cx="1296144" cy="1152128"/>
            </a:xfrm>
          </p:grpSpPr>
          <p:cxnSp>
            <p:nvCxnSpPr>
              <p:cNvPr id="17" name="1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1" name="20 Grupo"/>
            <p:cNvGrpSpPr/>
            <p:nvPr/>
          </p:nvGrpSpPr>
          <p:grpSpPr>
            <a:xfrm>
              <a:off x="3271102" y="4581128"/>
              <a:ext cx="1296144" cy="1152128"/>
              <a:chOff x="683568" y="1844824"/>
              <a:chExt cx="1296144" cy="1152128"/>
            </a:xfrm>
          </p:grpSpPr>
          <p:cxnSp>
            <p:nvCxnSpPr>
              <p:cNvPr id="22" name="2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6" name="25 Grupo"/>
            <p:cNvGrpSpPr/>
            <p:nvPr/>
          </p:nvGrpSpPr>
          <p:grpSpPr>
            <a:xfrm>
              <a:off x="6045481" y="4581128"/>
              <a:ext cx="1296144" cy="1152128"/>
              <a:chOff x="683568" y="1844824"/>
              <a:chExt cx="1296144" cy="1152128"/>
            </a:xfrm>
          </p:grpSpPr>
          <p:cxnSp>
            <p:nvCxnSpPr>
              <p:cNvPr id="27" name="2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1" name="30 Grupo"/>
            <p:cNvGrpSpPr/>
            <p:nvPr/>
          </p:nvGrpSpPr>
          <p:grpSpPr>
            <a:xfrm>
              <a:off x="2555776" y="3085812"/>
              <a:ext cx="1296144" cy="1152128"/>
              <a:chOff x="683568" y="1844824"/>
              <a:chExt cx="1296144" cy="1152128"/>
            </a:xfrm>
          </p:grpSpPr>
          <p:cxnSp>
            <p:nvCxnSpPr>
              <p:cNvPr id="32" name="3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6" name="35 Grupo"/>
            <p:cNvGrpSpPr/>
            <p:nvPr/>
          </p:nvGrpSpPr>
          <p:grpSpPr>
            <a:xfrm>
              <a:off x="3946670" y="3085812"/>
              <a:ext cx="1296144" cy="1152128"/>
              <a:chOff x="683568" y="1844824"/>
              <a:chExt cx="1296144" cy="1152128"/>
            </a:xfrm>
          </p:grpSpPr>
          <p:cxnSp>
            <p:nvCxnSpPr>
              <p:cNvPr id="37" name="3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6" name="45 Rectángulo redondeado"/>
            <p:cNvSpPr/>
            <p:nvPr/>
          </p:nvSpPr>
          <p:spPr>
            <a:xfrm>
              <a:off x="4032426" y="1645790"/>
              <a:ext cx="1124632" cy="100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7" name="46 Rectángulo redondeado"/>
            <p:cNvSpPr/>
            <p:nvPr/>
          </p:nvSpPr>
          <p:spPr>
            <a:xfrm>
              <a:off x="5398436" y="3157820"/>
              <a:ext cx="1124632" cy="100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9" name="48 Flecha abajo"/>
            <p:cNvSpPr/>
            <p:nvPr/>
          </p:nvSpPr>
          <p:spPr>
            <a:xfrm>
              <a:off x="5817409" y="2691930"/>
              <a:ext cx="355872" cy="449038"/>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0" name="49 Flecha abajo"/>
            <p:cNvSpPr/>
            <p:nvPr/>
          </p:nvSpPr>
          <p:spPr>
            <a:xfrm>
              <a:off x="4423230" y="1196752"/>
              <a:ext cx="355872" cy="449038"/>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5" name="4 Rectángulo"/>
          <p:cNvSpPr/>
          <p:nvPr/>
        </p:nvSpPr>
        <p:spPr>
          <a:xfrm>
            <a:off x="1455201" y="5190291"/>
            <a:ext cx="6158474" cy="830997"/>
          </a:xfrm>
          <a:prstGeom prst="rect">
            <a:avLst/>
          </a:prstGeom>
        </p:spPr>
        <p:txBody>
          <a:bodyPr wrap="square">
            <a:spAutoFit/>
          </a:bodyPr>
          <a:lstStyle/>
          <a:p>
            <a:pPr algn="ctr"/>
            <a:r>
              <a:rPr lang="es-PE" sz="2400" dirty="0">
                <a:solidFill>
                  <a:srgbClr val="FFC000"/>
                </a:solidFill>
              </a:rPr>
              <a:t>Se encargan de verificar </a:t>
            </a:r>
            <a:r>
              <a:rPr lang="es-PE" sz="2400" dirty="0" smtClean="0">
                <a:solidFill>
                  <a:srgbClr val="FFC000"/>
                </a:solidFill>
              </a:rPr>
              <a:t>asunciones </a:t>
            </a:r>
            <a:r>
              <a:rPr lang="es-PE" sz="2400" dirty="0" smtClean="0">
                <a:solidFill>
                  <a:srgbClr val="FFC000"/>
                </a:solidFill>
              </a:rPr>
              <a:t>sobre </a:t>
            </a:r>
            <a:r>
              <a:rPr lang="es-PE" sz="2400" dirty="0" smtClean="0">
                <a:solidFill>
                  <a:srgbClr val="FF0000"/>
                </a:solidFill>
              </a:rPr>
              <a:t>piezas </a:t>
            </a:r>
            <a:r>
              <a:rPr lang="es-PE" sz="2400" dirty="0">
                <a:solidFill>
                  <a:srgbClr val="FF0000"/>
                </a:solidFill>
              </a:rPr>
              <a:t>lógicas de código </a:t>
            </a:r>
            <a:r>
              <a:rPr lang="es-PE" sz="2400" dirty="0">
                <a:solidFill>
                  <a:srgbClr val="FFC000"/>
                </a:solidFill>
              </a:rPr>
              <a:t>y en </a:t>
            </a:r>
            <a:r>
              <a:rPr lang="es-PE" sz="2400" dirty="0">
                <a:solidFill>
                  <a:srgbClr val="FF0000"/>
                </a:solidFill>
              </a:rPr>
              <a:t>aislamiento</a:t>
            </a:r>
          </a:p>
        </p:txBody>
      </p:sp>
    </p:spTree>
    <p:extLst>
      <p:ext uri="{BB962C8B-B14F-4D97-AF65-F5344CB8AC3E}">
        <p14:creationId xmlns:p14="http://schemas.microsoft.com/office/powerpoint/2010/main" val="41424152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322646" y="1268760"/>
            <a:ext cx="8640960" cy="864096"/>
          </a:xfrm>
        </p:spPr>
        <p:txBody>
          <a:bodyPr/>
          <a:lstStyle/>
          <a:p>
            <a:r>
              <a:rPr lang="es-PE" dirty="0" err="1" smtClean="0">
                <a:solidFill>
                  <a:srgbClr val="00823B"/>
                </a:solidFill>
              </a:rPr>
              <a:t>Inversion</a:t>
            </a:r>
            <a:r>
              <a:rPr lang="es-PE" dirty="0" smtClean="0">
                <a:solidFill>
                  <a:srgbClr val="00823B"/>
                </a:solidFill>
              </a:rPr>
              <a:t> of Control</a:t>
            </a:r>
            <a:endParaRPr lang="es-PE" dirty="0">
              <a:solidFill>
                <a:srgbClr val="00823B"/>
              </a:solidFill>
            </a:endParaRPr>
          </a:p>
        </p:txBody>
      </p:sp>
      <p:sp>
        <p:nvSpPr>
          <p:cNvPr id="2" name="1 CuadroTexto"/>
          <p:cNvSpPr txBox="1"/>
          <p:nvPr/>
        </p:nvSpPr>
        <p:spPr>
          <a:xfrm>
            <a:off x="610678" y="2420888"/>
            <a:ext cx="8064896" cy="1815882"/>
          </a:xfrm>
          <a:prstGeom prst="rect">
            <a:avLst/>
          </a:prstGeom>
          <a:noFill/>
        </p:spPr>
        <p:txBody>
          <a:bodyPr wrap="square" rtlCol="0">
            <a:spAutoFit/>
          </a:bodyPr>
          <a:lstStyle/>
          <a:p>
            <a:pPr algn="ctr"/>
            <a:r>
              <a:rPr lang="en-US" sz="2800" dirty="0"/>
              <a:t>“Is an abstract principle describing an aspect of some software architecture designs in which the flow of control of a system is inverted in comparison to traditional architecture of software” </a:t>
            </a:r>
            <a:endParaRPr lang="es-PE" sz="2800" dirty="0">
              <a:solidFill>
                <a:srgbClr val="FF0000"/>
              </a:solidFill>
            </a:endParaRPr>
          </a:p>
        </p:txBody>
      </p:sp>
    </p:spTree>
    <p:extLst>
      <p:ext uri="{BB962C8B-B14F-4D97-AF65-F5344CB8AC3E}">
        <p14:creationId xmlns:p14="http://schemas.microsoft.com/office/powerpoint/2010/main" val="12853881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322646" y="404664"/>
            <a:ext cx="8640960" cy="864096"/>
          </a:xfrm>
        </p:spPr>
        <p:txBody>
          <a:bodyPr/>
          <a:lstStyle/>
          <a:p>
            <a:r>
              <a:rPr lang="es-PE" dirty="0" smtClean="0">
                <a:solidFill>
                  <a:srgbClr val="00823B"/>
                </a:solidFill>
              </a:rPr>
              <a:t>Tipos de IOC</a:t>
            </a:r>
            <a:endParaRPr lang="es-PE" dirty="0">
              <a:solidFill>
                <a:srgbClr val="00823B"/>
              </a:solidFill>
            </a:endParaRPr>
          </a:p>
        </p:txBody>
      </p:sp>
      <p:sp>
        <p:nvSpPr>
          <p:cNvPr id="2" name="1 CuadroTexto"/>
          <p:cNvSpPr txBox="1"/>
          <p:nvPr/>
        </p:nvSpPr>
        <p:spPr>
          <a:xfrm>
            <a:off x="606181" y="1700808"/>
            <a:ext cx="8064896" cy="3539430"/>
          </a:xfrm>
          <a:prstGeom prst="rect">
            <a:avLst/>
          </a:prstGeom>
          <a:noFill/>
        </p:spPr>
        <p:txBody>
          <a:bodyPr wrap="square" rtlCol="0">
            <a:spAutoFit/>
          </a:bodyPr>
          <a:lstStyle/>
          <a:p>
            <a:r>
              <a:rPr lang="en-US" sz="2800" dirty="0" err="1" smtClean="0">
                <a:solidFill>
                  <a:srgbClr val="FF0000"/>
                </a:solidFill>
              </a:rPr>
              <a:t>Dependecy</a:t>
            </a:r>
            <a:r>
              <a:rPr lang="en-US" sz="2800" dirty="0" smtClean="0">
                <a:solidFill>
                  <a:srgbClr val="FF0000"/>
                </a:solidFill>
              </a:rPr>
              <a:t> </a:t>
            </a:r>
            <a:r>
              <a:rPr lang="en-US" sz="2800" dirty="0" err="1" smtClean="0">
                <a:solidFill>
                  <a:srgbClr val="FF0000"/>
                </a:solidFill>
              </a:rPr>
              <a:t>Inyection</a:t>
            </a:r>
            <a:r>
              <a:rPr lang="en-US" sz="2800" dirty="0" smtClean="0">
                <a:solidFill>
                  <a:srgbClr val="FF0000"/>
                </a:solidFill>
              </a:rPr>
              <a:t>: </a:t>
            </a:r>
            <a:r>
              <a:rPr lang="es-PE" sz="2800" dirty="0"/>
              <a:t>La idea es tener un objeto en el “mundo exterior” que se encargue de proveer o inyectar la implementación </a:t>
            </a:r>
            <a:r>
              <a:rPr lang="es-PE" sz="2800" dirty="0" smtClean="0"/>
              <a:t>adecuada. </a:t>
            </a:r>
          </a:p>
          <a:p>
            <a:endParaRPr lang="en-US" sz="2800" dirty="0" smtClean="0">
              <a:solidFill>
                <a:srgbClr val="FF0000"/>
              </a:solidFill>
            </a:endParaRPr>
          </a:p>
          <a:p>
            <a:r>
              <a:rPr lang="en-US" sz="2800" dirty="0" smtClean="0">
                <a:solidFill>
                  <a:srgbClr val="FF0000"/>
                </a:solidFill>
              </a:rPr>
              <a:t>Service Locator: </a:t>
            </a:r>
            <a:r>
              <a:rPr lang="es-PE" sz="2800" dirty="0"/>
              <a:t>La idea es tener una entidad “dentro de la clase” que conozca cómo obtener la implementación adecuada que esta clase podría necesitar.</a:t>
            </a:r>
            <a:endParaRPr lang="es-PE" sz="2800" dirty="0">
              <a:solidFill>
                <a:srgbClr val="FF0000"/>
              </a:solidFill>
            </a:endParaRPr>
          </a:p>
        </p:txBody>
      </p:sp>
    </p:spTree>
    <p:extLst>
      <p:ext uri="{BB962C8B-B14F-4D97-AF65-F5344CB8AC3E}">
        <p14:creationId xmlns:p14="http://schemas.microsoft.com/office/powerpoint/2010/main" val="28226842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322646" y="966207"/>
            <a:ext cx="8640960" cy="864096"/>
          </a:xfrm>
        </p:spPr>
        <p:txBody>
          <a:bodyPr/>
          <a:lstStyle/>
          <a:p>
            <a:r>
              <a:rPr lang="es-PE" dirty="0" smtClean="0">
                <a:solidFill>
                  <a:srgbClr val="00823B"/>
                </a:solidFill>
              </a:rPr>
              <a:t>IOC </a:t>
            </a:r>
            <a:r>
              <a:rPr lang="es-PE" dirty="0" err="1" smtClean="0">
                <a:solidFill>
                  <a:srgbClr val="00823B"/>
                </a:solidFill>
              </a:rPr>
              <a:t>Containers</a:t>
            </a:r>
            <a:endParaRPr lang="es-PE" dirty="0">
              <a:solidFill>
                <a:srgbClr val="00823B"/>
              </a:solidFill>
            </a:endParaRPr>
          </a:p>
        </p:txBody>
      </p:sp>
      <p:sp>
        <p:nvSpPr>
          <p:cNvPr id="2" name="1 CuadroTexto"/>
          <p:cNvSpPr txBox="1"/>
          <p:nvPr/>
        </p:nvSpPr>
        <p:spPr>
          <a:xfrm>
            <a:off x="606181" y="2262351"/>
            <a:ext cx="8064896" cy="2677656"/>
          </a:xfrm>
          <a:prstGeom prst="rect">
            <a:avLst/>
          </a:prstGeom>
          <a:noFill/>
        </p:spPr>
        <p:txBody>
          <a:bodyPr wrap="square" rtlCol="0">
            <a:spAutoFit/>
          </a:bodyPr>
          <a:lstStyle/>
          <a:p>
            <a:r>
              <a:rPr lang="es-PE" sz="2800" dirty="0" smtClean="0"/>
              <a:t>Herramientas que nos  permiten obtener la implementación concreta, de un objeto en tiempo de ejecución.</a:t>
            </a:r>
          </a:p>
          <a:p>
            <a:endParaRPr lang="en-US" sz="2800" dirty="0" smtClean="0">
              <a:solidFill>
                <a:srgbClr val="FF0000"/>
              </a:solidFill>
            </a:endParaRPr>
          </a:p>
          <a:p>
            <a:r>
              <a:rPr lang="es-PE" sz="2800" dirty="0" err="1" smtClean="0">
                <a:solidFill>
                  <a:srgbClr val="FF0000"/>
                </a:solidFill>
              </a:rPr>
              <a:t>.Net</a:t>
            </a:r>
            <a:r>
              <a:rPr lang="es-PE" sz="2800" dirty="0" smtClean="0">
                <a:solidFill>
                  <a:srgbClr val="FF0000"/>
                </a:solidFill>
              </a:rPr>
              <a:t>: </a:t>
            </a:r>
            <a:r>
              <a:rPr lang="es-PE" sz="2800" dirty="0" smtClean="0"/>
              <a:t>Windsor, </a:t>
            </a:r>
            <a:r>
              <a:rPr lang="es-PE" sz="2800" dirty="0" err="1" smtClean="0"/>
              <a:t>StructureMap</a:t>
            </a:r>
            <a:endParaRPr lang="es-PE" sz="2800" dirty="0" smtClean="0"/>
          </a:p>
          <a:p>
            <a:r>
              <a:rPr lang="es-PE" sz="2800" dirty="0" smtClean="0">
                <a:solidFill>
                  <a:srgbClr val="FF0000"/>
                </a:solidFill>
              </a:rPr>
              <a:t>Java: </a:t>
            </a:r>
            <a:r>
              <a:rPr lang="es-PE" sz="2800" dirty="0" smtClean="0"/>
              <a:t>Spring, </a:t>
            </a:r>
            <a:r>
              <a:rPr lang="es-PE" sz="2800" dirty="0" err="1" smtClean="0"/>
              <a:t>PicoContainer</a:t>
            </a:r>
            <a:endParaRPr lang="es-PE" sz="2800" dirty="0"/>
          </a:p>
        </p:txBody>
      </p:sp>
    </p:spTree>
    <p:extLst>
      <p:ext uri="{BB962C8B-B14F-4D97-AF65-F5344CB8AC3E}">
        <p14:creationId xmlns:p14="http://schemas.microsoft.com/office/powerpoint/2010/main" val="13693464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30832" y="4149080"/>
            <a:ext cx="8733656" cy="2160240"/>
          </a:xfrm>
        </p:spPr>
        <p:txBody>
          <a:bodyPr/>
          <a:lstStyle/>
          <a:p>
            <a:pPr algn="r"/>
            <a:r>
              <a:rPr lang="es-PE" dirty="0" smtClean="0">
                <a:solidFill>
                  <a:srgbClr val="FF0000"/>
                </a:solidFill>
              </a:rPr>
              <a:t>Ejemplo</a:t>
            </a:r>
            <a:r>
              <a:rPr lang="es-PE" dirty="0" smtClean="0">
                <a:solidFill>
                  <a:srgbClr val="FFC000"/>
                </a:solidFill>
              </a:rPr>
              <a:t/>
            </a:r>
            <a:br>
              <a:rPr lang="es-PE" dirty="0" smtClean="0">
                <a:solidFill>
                  <a:srgbClr val="FFC000"/>
                </a:solidFill>
              </a:rPr>
            </a:br>
            <a:r>
              <a:rPr lang="es-PE" sz="4800" dirty="0" smtClean="0">
                <a:solidFill>
                  <a:srgbClr val="FFC000"/>
                </a:solidFill>
              </a:rPr>
              <a:t>Utilizando IOC </a:t>
            </a:r>
            <a:r>
              <a:rPr lang="es-PE" sz="4800" dirty="0" err="1" smtClean="0">
                <a:solidFill>
                  <a:srgbClr val="FFC000"/>
                </a:solidFill>
              </a:rPr>
              <a:t>Containers</a:t>
            </a:r>
            <a:endParaRPr lang="es-PE" sz="4800" dirty="0">
              <a:solidFill>
                <a:srgbClr val="FFC000"/>
              </a:solidFill>
            </a:endParaRPr>
          </a:p>
        </p:txBody>
      </p:sp>
    </p:spTree>
    <p:extLst>
      <p:ext uri="{BB962C8B-B14F-4D97-AF65-F5344CB8AC3E}">
        <p14:creationId xmlns:p14="http://schemas.microsoft.com/office/powerpoint/2010/main" val="18908959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67544" y="2780928"/>
            <a:ext cx="8229600" cy="1143000"/>
          </a:xfrm>
        </p:spPr>
        <p:txBody>
          <a:bodyPr/>
          <a:lstStyle/>
          <a:p>
            <a:r>
              <a:rPr lang="es-PE" sz="5400" dirty="0" smtClean="0">
                <a:solidFill>
                  <a:srgbClr val="FFC000"/>
                </a:solidFill>
              </a:rPr>
              <a:t>¿ Preguntas ?</a:t>
            </a:r>
            <a:endParaRPr lang="es-PE" sz="5400" dirty="0">
              <a:solidFill>
                <a:srgbClr val="FFC000"/>
              </a:solidFill>
            </a:endParaRPr>
          </a:p>
        </p:txBody>
      </p:sp>
    </p:spTree>
    <p:extLst>
      <p:ext uri="{BB962C8B-B14F-4D97-AF65-F5344CB8AC3E}">
        <p14:creationId xmlns:p14="http://schemas.microsoft.com/office/powerpoint/2010/main" val="1843202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55786"/>
            <a:ext cx="8229600" cy="724942"/>
          </a:xfrm>
        </p:spPr>
        <p:txBody>
          <a:bodyPr/>
          <a:lstStyle/>
          <a:p>
            <a:r>
              <a:rPr lang="es-PE" dirty="0" smtClean="0">
                <a:solidFill>
                  <a:srgbClr val="00823B"/>
                </a:solidFill>
              </a:rPr>
              <a:t>Test Unitarios </a:t>
            </a:r>
            <a:endParaRPr lang="es-PE" dirty="0">
              <a:solidFill>
                <a:srgbClr val="00823B"/>
              </a:solidFill>
            </a:endParaRPr>
          </a:p>
        </p:txBody>
      </p:sp>
      <p:sp>
        <p:nvSpPr>
          <p:cNvPr id="41" name="5 Marcador de contenido"/>
          <p:cNvSpPr txBox="1">
            <a:spLocks/>
          </p:cNvSpPr>
          <p:nvPr/>
        </p:nvSpPr>
        <p:spPr bwMode="auto">
          <a:xfrm>
            <a:off x="380822" y="1268760"/>
            <a:ext cx="8523356"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solidFill>
                  <a:srgbClr val="FF0000"/>
                </a:solidFill>
              </a:rPr>
              <a:t>Código Lógico: </a:t>
            </a:r>
            <a:r>
              <a:rPr lang="es-PE" sz="2400" dirty="0" smtClean="0">
                <a:solidFill>
                  <a:schemeClr val="tx1">
                    <a:lumMod val="95000"/>
                  </a:schemeClr>
                </a:solidFill>
              </a:rPr>
              <a:t>Pequeñas unidades de código con lógica</a:t>
            </a:r>
            <a:br>
              <a:rPr lang="es-PE" sz="2400" dirty="0" smtClean="0">
                <a:solidFill>
                  <a:schemeClr val="tx1">
                    <a:lumMod val="95000"/>
                  </a:schemeClr>
                </a:solidFill>
              </a:rPr>
            </a:br>
            <a:r>
              <a:rPr lang="es-PE" sz="2400" dirty="0" smtClean="0">
                <a:solidFill>
                  <a:schemeClr val="tx1">
                    <a:lumMod val="95000"/>
                  </a:schemeClr>
                </a:solidFill>
              </a:rPr>
              <a:t>(</a:t>
            </a:r>
            <a:r>
              <a:rPr lang="es-PE" sz="2400" dirty="0" err="1" smtClean="0">
                <a:solidFill>
                  <a:schemeClr val="tx1">
                    <a:lumMod val="95000"/>
                  </a:schemeClr>
                </a:solidFill>
              </a:rPr>
              <a:t>ifs</a:t>
            </a:r>
            <a:r>
              <a:rPr lang="es-PE" sz="2400" dirty="0" smtClean="0">
                <a:solidFill>
                  <a:schemeClr val="tx1">
                    <a:lumMod val="95000"/>
                  </a:schemeClr>
                </a:solidFill>
              </a:rPr>
              <a:t>, </a:t>
            </a:r>
            <a:r>
              <a:rPr lang="es-PE" sz="2400" dirty="0" err="1" smtClean="0">
                <a:solidFill>
                  <a:schemeClr val="tx1">
                    <a:lumMod val="95000"/>
                  </a:schemeClr>
                </a:solidFill>
              </a:rPr>
              <a:t>loops</a:t>
            </a:r>
            <a:r>
              <a:rPr lang="es-PE" sz="2400" dirty="0" smtClean="0">
                <a:solidFill>
                  <a:schemeClr val="tx1">
                    <a:lumMod val="95000"/>
                  </a:schemeClr>
                </a:solidFill>
              </a:rPr>
              <a:t>, </a:t>
            </a:r>
            <a:r>
              <a:rPr lang="es-PE" sz="2400" dirty="0">
                <a:solidFill>
                  <a:schemeClr val="tx1">
                    <a:lumMod val="95000"/>
                  </a:schemeClr>
                </a:solidFill>
              </a:rPr>
              <a:t>c</a:t>
            </a:r>
            <a:r>
              <a:rPr lang="es-PE" sz="2400" dirty="0" smtClean="0">
                <a:solidFill>
                  <a:schemeClr val="tx1">
                    <a:lumMod val="95000"/>
                  </a:schemeClr>
                </a:solidFill>
              </a:rPr>
              <a:t>álculos, </a:t>
            </a:r>
            <a:r>
              <a:rPr lang="es-PE" sz="2400" dirty="0" err="1" smtClean="0">
                <a:solidFill>
                  <a:schemeClr val="tx1">
                    <a:lumMod val="95000"/>
                  </a:schemeClr>
                </a:solidFill>
              </a:rPr>
              <a:t>etc</a:t>
            </a:r>
            <a:r>
              <a:rPr lang="es-PE" sz="2400" dirty="0" smtClean="0">
                <a:solidFill>
                  <a:schemeClr val="tx1">
                    <a:lumMod val="95000"/>
                  </a:schemeClr>
                </a:solidFill>
              </a:rPr>
              <a:t>)</a:t>
            </a:r>
          </a:p>
          <a:p>
            <a:endParaRPr lang="es-PE" sz="2400" dirty="0">
              <a:solidFill>
                <a:schemeClr val="tx1">
                  <a:lumMod val="95000"/>
                </a:schemeClr>
              </a:solidFill>
            </a:endParaRPr>
          </a:p>
          <a:p>
            <a:endParaRPr lang="es-PE" sz="2400" dirty="0" smtClean="0">
              <a:solidFill>
                <a:schemeClr val="tx1">
                  <a:lumMod val="95000"/>
                </a:schemeClr>
              </a:solidFill>
            </a:endParaRPr>
          </a:p>
          <a:p>
            <a:pPr marL="0" indent="0">
              <a:buNone/>
            </a:pPr>
            <a:endParaRPr lang="es-PE" sz="2400" dirty="0">
              <a:solidFill>
                <a:schemeClr val="tx1">
                  <a:lumMod val="95000"/>
                </a:schemeClr>
              </a:solidFill>
            </a:endParaRPr>
          </a:p>
          <a:p>
            <a:pPr marL="0" indent="0">
              <a:buNone/>
            </a:pPr>
            <a:endParaRPr lang="es-PE" sz="2400" dirty="0" smtClean="0">
              <a:solidFill>
                <a:srgbClr val="FF00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062" y="2492896"/>
            <a:ext cx="7762875" cy="367240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1090906" y="3613492"/>
            <a:ext cx="2736304" cy="792088"/>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7" name="6 Elipse"/>
          <p:cNvSpPr/>
          <p:nvPr/>
        </p:nvSpPr>
        <p:spPr>
          <a:xfrm>
            <a:off x="996310" y="4349518"/>
            <a:ext cx="5065270" cy="904392"/>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938004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1052736"/>
            <a:ext cx="8229600" cy="724942"/>
          </a:xfrm>
        </p:spPr>
        <p:txBody>
          <a:bodyPr/>
          <a:lstStyle/>
          <a:p>
            <a:r>
              <a:rPr lang="es-PE" dirty="0" smtClean="0">
                <a:solidFill>
                  <a:srgbClr val="00823B"/>
                </a:solidFill>
              </a:rPr>
              <a:t>Test Unitarios </a:t>
            </a:r>
            <a:endParaRPr lang="es-PE" dirty="0">
              <a:solidFill>
                <a:srgbClr val="00823B"/>
              </a:solidFill>
            </a:endParaRPr>
          </a:p>
        </p:txBody>
      </p:sp>
      <p:sp>
        <p:nvSpPr>
          <p:cNvPr id="41" name="5 Marcador de contenido"/>
          <p:cNvSpPr txBox="1">
            <a:spLocks/>
          </p:cNvSpPr>
          <p:nvPr/>
        </p:nvSpPr>
        <p:spPr bwMode="auto">
          <a:xfrm>
            <a:off x="380822" y="2065710"/>
            <a:ext cx="8523356" cy="27363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rgbClr val="FF0000"/>
                </a:solidFill>
              </a:rPr>
              <a:t>Aislamiento:  </a:t>
            </a:r>
            <a:r>
              <a:rPr lang="es-PE" sz="2800" dirty="0" smtClean="0">
                <a:solidFill>
                  <a:schemeClr val="tx1">
                    <a:lumMod val="95000"/>
                  </a:schemeClr>
                </a:solidFill>
              </a:rPr>
              <a:t>Se realizan de manera separada al resto de la aplicación, de sus dependencias y no acceden a recursos del sistema.</a:t>
            </a:r>
          </a:p>
          <a:p>
            <a:pPr lvl="1"/>
            <a:r>
              <a:rPr lang="es-PE" sz="2400" dirty="0" smtClean="0">
                <a:solidFill>
                  <a:schemeClr val="tx1">
                    <a:lumMod val="95000"/>
                  </a:schemeClr>
                </a:solidFill>
              </a:rPr>
              <a:t>Un test unitario no se comunica con la base de datos.</a:t>
            </a:r>
          </a:p>
          <a:p>
            <a:pPr lvl="1"/>
            <a:r>
              <a:rPr lang="es-PE" sz="2400" dirty="0" smtClean="0">
                <a:solidFill>
                  <a:schemeClr val="tx1">
                    <a:lumMod val="95000"/>
                  </a:schemeClr>
                </a:solidFill>
              </a:rPr>
              <a:t>Un Test Unitario no depende de archivos de configuración.</a:t>
            </a:r>
          </a:p>
          <a:p>
            <a:pPr lvl="1"/>
            <a:r>
              <a:rPr lang="es-PE" sz="2400" dirty="0" smtClean="0">
                <a:solidFill>
                  <a:schemeClr val="tx1">
                    <a:lumMod val="95000"/>
                  </a:schemeClr>
                </a:solidFill>
              </a:rPr>
              <a:t>Un Test Unitario no ejercita la clase y todas sus dependencias en simultáneo.</a:t>
            </a:r>
          </a:p>
        </p:txBody>
      </p:sp>
    </p:spTree>
    <p:extLst>
      <p:ext uri="{BB962C8B-B14F-4D97-AF65-F5344CB8AC3E}">
        <p14:creationId xmlns:p14="http://schemas.microsoft.com/office/powerpoint/2010/main" val="1055962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08" y="1196752"/>
            <a:ext cx="8628261" cy="496855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a:xfrm>
            <a:off x="463438" y="466130"/>
            <a:ext cx="8229600" cy="724942"/>
          </a:xfrm>
        </p:spPr>
        <p:txBody>
          <a:bodyPr/>
          <a:lstStyle/>
          <a:p>
            <a:r>
              <a:rPr lang="es-PE" dirty="0" smtClean="0">
                <a:solidFill>
                  <a:srgbClr val="00823B"/>
                </a:solidFill>
              </a:rPr>
              <a:t>Como se escribe un Test Unitario</a:t>
            </a:r>
            <a:endParaRPr lang="es-PE" dirty="0">
              <a:solidFill>
                <a:srgbClr val="00823B"/>
              </a:solidFill>
            </a:endParaRPr>
          </a:p>
        </p:txBody>
      </p:sp>
      <p:sp>
        <p:nvSpPr>
          <p:cNvPr id="5" name="4 Rectángulo"/>
          <p:cNvSpPr/>
          <p:nvPr/>
        </p:nvSpPr>
        <p:spPr>
          <a:xfrm>
            <a:off x="2543433" y="2053471"/>
            <a:ext cx="5595241" cy="830997"/>
          </a:xfrm>
          <a:prstGeom prst="rect">
            <a:avLst/>
          </a:prstGeom>
        </p:spPr>
        <p:txBody>
          <a:bodyPr wrap="square">
            <a:spAutoFit/>
          </a:bodyPr>
          <a:lstStyle/>
          <a:p>
            <a:r>
              <a:rPr lang="es-PE" sz="2400" dirty="0">
                <a:solidFill>
                  <a:srgbClr val="FFC000"/>
                </a:solidFill>
              </a:rPr>
              <a:t>Creamos todas las precondiciones y </a:t>
            </a:r>
            <a:r>
              <a:rPr lang="es-PE" sz="2400" dirty="0" smtClean="0">
                <a:solidFill>
                  <a:srgbClr val="FFC000"/>
                </a:solidFill>
              </a:rPr>
              <a:t>entradas </a:t>
            </a:r>
            <a:r>
              <a:rPr lang="es-PE" sz="2400" dirty="0">
                <a:solidFill>
                  <a:srgbClr val="FFC000"/>
                </a:solidFill>
              </a:rPr>
              <a:t>necesarias.</a:t>
            </a:r>
          </a:p>
        </p:txBody>
      </p:sp>
      <p:sp>
        <p:nvSpPr>
          <p:cNvPr id="6" name="5 Rectángulo"/>
          <p:cNvSpPr/>
          <p:nvPr/>
        </p:nvSpPr>
        <p:spPr>
          <a:xfrm>
            <a:off x="2615045" y="3212976"/>
            <a:ext cx="5557355" cy="830997"/>
          </a:xfrm>
          <a:prstGeom prst="rect">
            <a:avLst/>
          </a:prstGeom>
        </p:spPr>
        <p:txBody>
          <a:bodyPr wrap="square">
            <a:spAutoFit/>
          </a:bodyPr>
          <a:lstStyle/>
          <a:p>
            <a:r>
              <a:rPr lang="es-PE" sz="2400" dirty="0">
                <a:solidFill>
                  <a:srgbClr val="FFC000"/>
                </a:solidFill>
              </a:rPr>
              <a:t>Realizamos la acción del objeto que </a:t>
            </a:r>
            <a:r>
              <a:rPr lang="es-PE" sz="2400" dirty="0" smtClean="0">
                <a:solidFill>
                  <a:srgbClr val="FFC000"/>
                </a:solidFill>
              </a:rPr>
              <a:t>estamos </a:t>
            </a:r>
            <a:r>
              <a:rPr lang="es-PE" sz="2400" dirty="0">
                <a:solidFill>
                  <a:srgbClr val="FFC000"/>
                </a:solidFill>
              </a:rPr>
              <a:t>probando.</a:t>
            </a:r>
          </a:p>
        </p:txBody>
      </p:sp>
      <p:sp>
        <p:nvSpPr>
          <p:cNvPr id="7" name="6 Rectángulo"/>
          <p:cNvSpPr/>
          <p:nvPr/>
        </p:nvSpPr>
        <p:spPr>
          <a:xfrm>
            <a:off x="2510367" y="4695527"/>
            <a:ext cx="4862293" cy="461665"/>
          </a:xfrm>
          <a:prstGeom prst="rect">
            <a:avLst/>
          </a:prstGeom>
        </p:spPr>
        <p:txBody>
          <a:bodyPr wrap="none">
            <a:spAutoFit/>
          </a:bodyPr>
          <a:lstStyle/>
          <a:p>
            <a:r>
              <a:rPr lang="es-PE" sz="2400" dirty="0">
                <a:solidFill>
                  <a:srgbClr val="FFC000"/>
                </a:solidFill>
              </a:rPr>
              <a:t>Verificamos los resultados esperados.</a:t>
            </a:r>
          </a:p>
        </p:txBody>
      </p:sp>
      <p:sp>
        <p:nvSpPr>
          <p:cNvPr id="8" name="7 CuadroTexto"/>
          <p:cNvSpPr txBox="1"/>
          <p:nvPr/>
        </p:nvSpPr>
        <p:spPr>
          <a:xfrm>
            <a:off x="899592" y="2197487"/>
            <a:ext cx="1625766" cy="523220"/>
          </a:xfrm>
          <a:prstGeom prst="rect">
            <a:avLst/>
          </a:prstGeom>
          <a:noFill/>
        </p:spPr>
        <p:txBody>
          <a:bodyPr wrap="none" rtlCol="0">
            <a:spAutoFit/>
          </a:bodyPr>
          <a:lstStyle/>
          <a:p>
            <a:r>
              <a:rPr lang="es-PE" sz="2800" dirty="0" smtClean="0">
                <a:solidFill>
                  <a:srgbClr val="FF0000"/>
                </a:solidFill>
              </a:rPr>
              <a:t>ARRANGE</a:t>
            </a:r>
            <a:endParaRPr lang="es-PE" sz="2800" dirty="0">
              <a:solidFill>
                <a:srgbClr val="FF0000"/>
              </a:solidFill>
            </a:endParaRPr>
          </a:p>
        </p:txBody>
      </p:sp>
      <p:sp>
        <p:nvSpPr>
          <p:cNvPr id="9" name="8 CuadroTexto"/>
          <p:cNvSpPr txBox="1"/>
          <p:nvPr/>
        </p:nvSpPr>
        <p:spPr>
          <a:xfrm>
            <a:off x="933318" y="3366864"/>
            <a:ext cx="757643" cy="523220"/>
          </a:xfrm>
          <a:prstGeom prst="rect">
            <a:avLst/>
          </a:prstGeom>
          <a:noFill/>
        </p:spPr>
        <p:txBody>
          <a:bodyPr wrap="none" rtlCol="0">
            <a:spAutoFit/>
          </a:bodyPr>
          <a:lstStyle/>
          <a:p>
            <a:r>
              <a:rPr lang="es-PE" sz="2800" dirty="0" smtClean="0">
                <a:solidFill>
                  <a:srgbClr val="FF0000"/>
                </a:solidFill>
              </a:rPr>
              <a:t>ACT</a:t>
            </a:r>
            <a:endParaRPr lang="es-PE" sz="2800" dirty="0">
              <a:solidFill>
                <a:srgbClr val="FF0000"/>
              </a:solidFill>
            </a:endParaRPr>
          </a:p>
        </p:txBody>
      </p:sp>
      <p:sp>
        <p:nvSpPr>
          <p:cNvPr id="10" name="9 CuadroTexto"/>
          <p:cNvSpPr txBox="1"/>
          <p:nvPr/>
        </p:nvSpPr>
        <p:spPr>
          <a:xfrm>
            <a:off x="924302" y="4633972"/>
            <a:ext cx="1264770" cy="523220"/>
          </a:xfrm>
          <a:prstGeom prst="rect">
            <a:avLst/>
          </a:prstGeom>
          <a:noFill/>
        </p:spPr>
        <p:txBody>
          <a:bodyPr wrap="none" rtlCol="0">
            <a:spAutoFit/>
          </a:bodyPr>
          <a:lstStyle/>
          <a:p>
            <a:r>
              <a:rPr lang="es-PE" sz="2800" dirty="0" smtClean="0">
                <a:solidFill>
                  <a:srgbClr val="FF0000"/>
                </a:solidFill>
              </a:rPr>
              <a:t>ASSERT</a:t>
            </a:r>
            <a:endParaRPr lang="es-PE" sz="2800" dirty="0">
              <a:solidFill>
                <a:srgbClr val="FF0000"/>
              </a:solidFill>
            </a:endParaRPr>
          </a:p>
        </p:txBody>
      </p:sp>
    </p:spTree>
    <p:extLst>
      <p:ext uri="{BB962C8B-B14F-4D97-AF65-F5344CB8AC3E}">
        <p14:creationId xmlns:p14="http://schemas.microsoft.com/office/powerpoint/2010/main" val="4048328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45989" y="1129606"/>
            <a:ext cx="8229600" cy="724942"/>
          </a:xfrm>
        </p:spPr>
        <p:txBody>
          <a:bodyPr/>
          <a:lstStyle/>
          <a:p>
            <a:r>
              <a:rPr lang="es-PE" dirty="0" smtClean="0">
                <a:solidFill>
                  <a:srgbClr val="00823B"/>
                </a:solidFill>
              </a:rPr>
              <a:t>Propiedades de un buen Test Unitario</a:t>
            </a:r>
            <a:endParaRPr lang="es-PE" dirty="0">
              <a:solidFill>
                <a:srgbClr val="00823B"/>
              </a:solidFill>
            </a:endParaRPr>
          </a:p>
        </p:txBody>
      </p:sp>
      <p:sp>
        <p:nvSpPr>
          <p:cNvPr id="41" name="5 Marcador de contenido"/>
          <p:cNvSpPr txBox="1">
            <a:spLocks/>
          </p:cNvSpPr>
          <p:nvPr/>
        </p:nvSpPr>
        <p:spPr bwMode="auto">
          <a:xfrm>
            <a:off x="467544" y="2209726"/>
            <a:ext cx="8352928" cy="33075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96925">
              <a:buNone/>
            </a:pPr>
            <a:r>
              <a:rPr lang="es-PE" sz="3600" b="1" dirty="0" err="1" smtClean="0">
                <a:solidFill>
                  <a:srgbClr val="FF0000"/>
                </a:solidFill>
              </a:rPr>
              <a:t>F</a:t>
            </a:r>
            <a:r>
              <a:rPr lang="es-PE" sz="2800" dirty="0" err="1" smtClean="0">
                <a:solidFill>
                  <a:srgbClr val="FF0000"/>
                </a:solidFill>
              </a:rPr>
              <a:t>ast</a:t>
            </a:r>
            <a:r>
              <a:rPr lang="es-PE" sz="2800" dirty="0" smtClean="0">
                <a:solidFill>
                  <a:srgbClr val="FF0000"/>
                </a:solidFill>
              </a:rPr>
              <a:t>: </a:t>
            </a:r>
            <a:r>
              <a:rPr lang="es-PE" sz="2400" dirty="0" smtClean="0"/>
              <a:t>Unos cuantos milisegundos en ejecutarse.</a:t>
            </a:r>
            <a:endParaRPr lang="es-PE" sz="2400" dirty="0" smtClean="0"/>
          </a:p>
          <a:p>
            <a:pPr marL="0" indent="0">
              <a:buNone/>
            </a:pPr>
            <a:r>
              <a:rPr lang="es-PE" sz="3600" b="1" dirty="0" err="1" smtClean="0">
                <a:solidFill>
                  <a:srgbClr val="FF0000"/>
                </a:solidFill>
              </a:rPr>
              <a:t>I</a:t>
            </a:r>
            <a:r>
              <a:rPr lang="es-PE" sz="2800" dirty="0" err="1" smtClean="0">
                <a:solidFill>
                  <a:srgbClr val="FF0000"/>
                </a:solidFill>
              </a:rPr>
              <a:t>solated</a:t>
            </a:r>
            <a:r>
              <a:rPr lang="es-PE" sz="2800" dirty="0" smtClean="0">
                <a:solidFill>
                  <a:srgbClr val="FF0000"/>
                </a:solidFill>
              </a:rPr>
              <a:t>: </a:t>
            </a:r>
            <a:r>
              <a:rPr lang="es-PE" sz="2400" dirty="0" smtClean="0"/>
              <a:t>Enfocarse en una única unidad de código.</a:t>
            </a:r>
          </a:p>
          <a:p>
            <a:pPr marL="0" indent="0">
              <a:buNone/>
            </a:pPr>
            <a:r>
              <a:rPr lang="es-PE" sz="3600" b="1" dirty="0" err="1" smtClean="0">
                <a:solidFill>
                  <a:srgbClr val="FF0000"/>
                </a:solidFill>
              </a:rPr>
              <a:t>R</a:t>
            </a:r>
            <a:r>
              <a:rPr lang="es-PE" sz="2800" dirty="0" err="1" smtClean="0">
                <a:solidFill>
                  <a:srgbClr val="FF0000"/>
                </a:solidFill>
              </a:rPr>
              <a:t>epeatable</a:t>
            </a:r>
            <a:r>
              <a:rPr lang="es-PE" sz="2800" dirty="0" smtClean="0">
                <a:solidFill>
                  <a:srgbClr val="FF0000"/>
                </a:solidFill>
              </a:rPr>
              <a:t>: </a:t>
            </a:r>
            <a:r>
              <a:rPr lang="es-PE" sz="2400" dirty="0" smtClean="0"/>
              <a:t>Ejecutarse de manera repetitiva sin intervención.</a:t>
            </a:r>
          </a:p>
          <a:p>
            <a:pPr marL="0" indent="0">
              <a:buNone/>
            </a:pPr>
            <a:r>
              <a:rPr lang="es-PE" sz="3600" b="1" dirty="0" err="1" smtClean="0">
                <a:solidFill>
                  <a:srgbClr val="FF0000"/>
                </a:solidFill>
              </a:rPr>
              <a:t>S</a:t>
            </a:r>
            <a:r>
              <a:rPr lang="es-PE" sz="2800" dirty="0" err="1" smtClean="0">
                <a:solidFill>
                  <a:srgbClr val="FF0000"/>
                </a:solidFill>
              </a:rPr>
              <a:t>elf-validating</a:t>
            </a:r>
            <a:r>
              <a:rPr lang="es-PE" sz="2800" dirty="0" smtClean="0">
                <a:solidFill>
                  <a:srgbClr val="FF0000"/>
                </a:solidFill>
              </a:rPr>
              <a:t>: </a:t>
            </a:r>
            <a:r>
              <a:rPr lang="es-PE" sz="2400" dirty="0" smtClean="0"/>
              <a:t>Sin necesidad de reexaminar los resultados.</a:t>
            </a:r>
          </a:p>
          <a:p>
            <a:pPr marL="0" indent="0">
              <a:buNone/>
            </a:pPr>
            <a:r>
              <a:rPr lang="es-PE" sz="3600" b="1" dirty="0" err="1" smtClean="0">
                <a:solidFill>
                  <a:srgbClr val="FF0000"/>
                </a:solidFill>
              </a:rPr>
              <a:t>T</a:t>
            </a:r>
            <a:r>
              <a:rPr lang="es-PE" sz="2800" dirty="0" err="1" smtClean="0">
                <a:solidFill>
                  <a:srgbClr val="FF0000"/>
                </a:solidFill>
              </a:rPr>
              <a:t>imely</a:t>
            </a:r>
            <a:r>
              <a:rPr lang="es-PE" sz="2800" dirty="0" smtClean="0">
                <a:solidFill>
                  <a:srgbClr val="FF0000"/>
                </a:solidFill>
              </a:rPr>
              <a:t>: </a:t>
            </a:r>
            <a:r>
              <a:rPr lang="es-PE" sz="2400" dirty="0" smtClean="0"/>
              <a:t>Escritos en el momento adecuado, antes del código.</a:t>
            </a:r>
            <a:endParaRPr lang="es-PE" sz="2400" dirty="0" smtClean="0"/>
          </a:p>
        </p:txBody>
      </p:sp>
    </p:spTree>
    <p:extLst>
      <p:ext uri="{BB962C8B-B14F-4D97-AF65-F5344CB8AC3E}">
        <p14:creationId xmlns:p14="http://schemas.microsoft.com/office/powerpoint/2010/main" val="296980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27078</TotalTime>
  <Words>4116</Words>
  <Application>Microsoft Office PowerPoint</Application>
  <PresentationFormat>Presentación en pantalla (4:3)</PresentationFormat>
  <Paragraphs>441</Paragraphs>
  <Slides>54</Slides>
  <Notes>53</Notes>
  <HiddenSlides>0</HiddenSlides>
  <MMClips>0</MMClips>
  <ScaleCrop>false</ScaleCrop>
  <HeadingPairs>
    <vt:vector size="4" baseType="variant">
      <vt:variant>
        <vt:lpstr>Tema</vt:lpstr>
      </vt:variant>
      <vt:variant>
        <vt:i4>1</vt:i4>
      </vt:variant>
      <vt:variant>
        <vt:lpstr>Títulos de diapositiva</vt:lpstr>
      </vt:variant>
      <vt:variant>
        <vt:i4>54</vt:i4>
      </vt:variant>
    </vt:vector>
  </HeadingPairs>
  <TitlesOfParts>
    <vt:vector size="55" baseType="lpstr">
      <vt:lpstr>BlackTheme</vt:lpstr>
      <vt:lpstr>Unit Testing  with  Mock Objects</vt:lpstr>
      <vt:lpstr>Tipos de Test</vt:lpstr>
      <vt:lpstr>3 Tipos Importantes de Test</vt:lpstr>
      <vt:lpstr>Test Unitarios </vt:lpstr>
      <vt:lpstr>Test Unitarios </vt:lpstr>
      <vt:lpstr>Test Unitarios </vt:lpstr>
      <vt:lpstr>Test Unitarios </vt:lpstr>
      <vt:lpstr>Como se escribe un Test Unitario</vt:lpstr>
      <vt:lpstr>Propiedades de un buen Test Unitario</vt:lpstr>
      <vt:lpstr>Test de Integración</vt:lpstr>
      <vt:lpstr>Test de Integración</vt:lpstr>
      <vt:lpstr>¿ Cuál es el problema con los test de integración?</vt:lpstr>
      <vt:lpstr>Cuando usar un  Test Unitario o Integración</vt:lpstr>
      <vt:lpstr>Pero aún tenemos un problema</vt:lpstr>
      <vt:lpstr>Ejemplo Realizando Pruebas Unitarias a un código acoplado</vt:lpstr>
      <vt:lpstr>Independencia de Contexto</vt:lpstr>
      <vt:lpstr>Inversión de Dependencias</vt:lpstr>
      <vt:lpstr>Inversión de Dependencias Inyección de Dependencias</vt:lpstr>
      <vt:lpstr>Ejemplo Desacoplando el código aplicando Inversión de Dependencias</vt:lpstr>
      <vt:lpstr>¿ Cuál es el siguiente paso ?</vt:lpstr>
      <vt:lpstr>Test Doubles</vt:lpstr>
      <vt:lpstr>Ejemplo Utilizando Test Doubles para realizar pruebas unitarias</vt:lpstr>
      <vt:lpstr>¿ Cuál es el problema ?</vt:lpstr>
      <vt:lpstr>¿Cuál es el problema?</vt:lpstr>
      <vt:lpstr>Encontrando la solución</vt:lpstr>
      <vt:lpstr>Encontrando la solución</vt:lpstr>
      <vt:lpstr>Mocking / Stubbing</vt:lpstr>
      <vt:lpstr>Isolation Mocking Frameworks</vt:lpstr>
      <vt:lpstr>Tipos de Test Doubles</vt:lpstr>
      <vt:lpstr>Test Doubles: Stubs</vt:lpstr>
      <vt:lpstr>Ejemplo Utilizando un Stub  para realizar pruebas unitarias</vt:lpstr>
      <vt:lpstr>Test Doubles: Mocks</vt:lpstr>
      <vt:lpstr>Test Doubles : Mocks</vt:lpstr>
      <vt:lpstr>Ejemplo Utilizando un Mock para realizar pruebas unitarias</vt:lpstr>
      <vt:lpstr>Como los diferenciamos fácilmente</vt:lpstr>
      <vt:lpstr>Otros Test Doubles</vt:lpstr>
      <vt:lpstr>Todos los tipos de test son importantes</vt:lpstr>
      <vt:lpstr>¿ Preguntas hasta aquí ?</vt:lpstr>
      <vt:lpstr>¿ Como escribimos código que sea difícil de probar ?</vt:lpstr>
      <vt:lpstr>«No hay ningún secreto en cómo escribir los tests, solo hay secretos en cómo escribir código testeable.»</vt:lpstr>
      <vt:lpstr>Como podemos mejorar la testeabilidad</vt:lpstr>
      <vt:lpstr>No realizar trabajo en el constructor</vt:lpstr>
      <vt:lpstr>No realizar trabajo en el constructor</vt:lpstr>
      <vt:lpstr>Composition over Inheritance</vt:lpstr>
      <vt:lpstr>Composition over Inheritance</vt:lpstr>
      <vt:lpstr>Evitar Métodos Estáticos</vt:lpstr>
      <vt:lpstr>¿ Cuál es el verdadero punto sobre todo esto?</vt:lpstr>
      <vt:lpstr>¿ Preguntas hasta aquí ?</vt:lpstr>
      <vt:lpstr>¿ Como funciona todo esto en producción ?</vt:lpstr>
      <vt:lpstr>Inversion of Control</vt:lpstr>
      <vt:lpstr>Tipos de IOC</vt:lpstr>
      <vt:lpstr>IOC Containers</vt:lpstr>
      <vt:lpstr>Ejemplo Utilizando IOC Containers</vt:lpstr>
      <vt:lpstr>¿ Preguntas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Snahider</cp:lastModifiedBy>
  <cp:revision>839</cp:revision>
  <dcterms:created xsi:type="dcterms:W3CDTF">2010-05-16T05:09:58Z</dcterms:created>
  <dcterms:modified xsi:type="dcterms:W3CDTF">2010-10-05T15:07:11Z</dcterms:modified>
</cp:coreProperties>
</file>