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4"/>
  </p:notesMasterIdLst>
  <p:sldIdLst>
    <p:sldId id="259" r:id="rId2"/>
    <p:sldId id="258" r:id="rId3"/>
    <p:sldId id="266" r:id="rId4"/>
    <p:sldId id="277" r:id="rId5"/>
    <p:sldId id="276" r:id="rId6"/>
    <p:sldId id="265" r:id="rId7"/>
    <p:sldId id="263" r:id="rId8"/>
    <p:sldId id="264" r:id="rId9"/>
    <p:sldId id="267" r:id="rId10"/>
    <p:sldId id="268" r:id="rId11"/>
    <p:sldId id="269" r:id="rId12"/>
    <p:sldId id="270" r:id="rId13"/>
    <p:sldId id="272" r:id="rId14"/>
    <p:sldId id="274" r:id="rId15"/>
    <p:sldId id="273" r:id="rId16"/>
    <p:sldId id="278" r:id="rId17"/>
    <p:sldId id="279" r:id="rId18"/>
    <p:sldId id="280" r:id="rId19"/>
    <p:sldId id="275" r:id="rId20"/>
    <p:sldId id="262" r:id="rId21"/>
    <p:sldId id="281" r:id="rId22"/>
    <p:sldId id="282" r:id="rId23"/>
    <p:sldId id="283" r:id="rId24"/>
    <p:sldId id="284" r:id="rId25"/>
    <p:sldId id="285" r:id="rId26"/>
    <p:sldId id="286" r:id="rId27"/>
    <p:sldId id="287" r:id="rId28"/>
    <p:sldId id="291" r:id="rId29"/>
    <p:sldId id="289" r:id="rId30"/>
    <p:sldId id="290" r:id="rId31"/>
    <p:sldId id="295" r:id="rId32"/>
    <p:sldId id="293" r:id="rId33"/>
    <p:sldId id="296" r:id="rId34"/>
    <p:sldId id="294" r:id="rId35"/>
    <p:sldId id="314" r:id="rId36"/>
    <p:sldId id="313"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249"/>
    <a:srgbClr val="009E47"/>
    <a:srgbClr val="009644"/>
    <a:srgbClr val="008A3E"/>
    <a:srgbClr val="00823B"/>
    <a:srgbClr val="00E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81008" autoAdjust="0"/>
  </p:normalViewPr>
  <p:slideViewPr>
    <p:cSldViewPr>
      <p:cViewPr varScale="1">
        <p:scale>
          <a:sx n="59" d="100"/>
          <a:sy n="59" d="100"/>
        </p:scale>
        <p:origin x="-133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8D2606-8B45-468A-A97B-9DDD660C48DE}" type="doc">
      <dgm:prSet loTypeId="urn:microsoft.com/office/officeart/2005/8/layout/default" loCatId="list" qsTypeId="urn:microsoft.com/office/officeart/2005/8/quickstyle/simple4" qsCatId="simple" csTypeId="urn:microsoft.com/office/officeart/2005/8/colors/accent3_5" csCatId="accent3" phldr="1"/>
      <dgm:spPr/>
      <dgm:t>
        <a:bodyPr/>
        <a:lstStyle/>
        <a:p>
          <a:endParaRPr lang="es-PE"/>
        </a:p>
      </dgm:t>
    </dgm:pt>
    <dgm:pt modelId="{A0989F52-AD3C-4C56-8340-F65AD38D144C}">
      <dgm:prSet phldrT="[Texto]"/>
      <dgm:spPr/>
      <dgm:t>
        <a:bodyPr/>
        <a:lstStyle/>
        <a:p>
          <a:r>
            <a:rPr lang="es-PE" dirty="0" err="1" smtClean="0"/>
            <a:t>Waterfall</a:t>
          </a:r>
          <a:endParaRPr lang="es-PE" dirty="0"/>
        </a:p>
      </dgm:t>
    </dgm:pt>
    <dgm:pt modelId="{D665E525-1436-4664-B637-AF2D1A18F9EB}" type="parTrans" cxnId="{87F7D381-DD21-4D87-8475-612E634EFF88}">
      <dgm:prSet/>
      <dgm:spPr/>
      <dgm:t>
        <a:bodyPr/>
        <a:lstStyle/>
        <a:p>
          <a:endParaRPr lang="es-PE"/>
        </a:p>
      </dgm:t>
    </dgm:pt>
    <dgm:pt modelId="{DFB5B521-4C70-4933-BBF8-3DE7E83A7C67}" type="sibTrans" cxnId="{87F7D381-DD21-4D87-8475-612E634EFF88}">
      <dgm:prSet/>
      <dgm:spPr/>
      <dgm:t>
        <a:bodyPr/>
        <a:lstStyle/>
        <a:p>
          <a:endParaRPr lang="es-PE"/>
        </a:p>
      </dgm:t>
    </dgm:pt>
    <dgm:pt modelId="{3BF2D529-4045-40DE-B3D4-5EBC26C358BF}">
      <dgm:prSet phldrT="[Texto]"/>
      <dgm:spPr/>
      <dgm:t>
        <a:bodyPr/>
        <a:lstStyle/>
        <a:p>
          <a:r>
            <a:rPr lang="es-PE" dirty="0" smtClean="0"/>
            <a:t>RUP</a:t>
          </a:r>
          <a:endParaRPr lang="es-PE" dirty="0"/>
        </a:p>
      </dgm:t>
    </dgm:pt>
    <dgm:pt modelId="{CF593480-604F-4E02-8B2A-9EFB247E4F4F}" type="parTrans" cxnId="{789C5373-E38A-409E-BB65-FDBBE3625B6E}">
      <dgm:prSet/>
      <dgm:spPr/>
      <dgm:t>
        <a:bodyPr/>
        <a:lstStyle/>
        <a:p>
          <a:endParaRPr lang="es-PE"/>
        </a:p>
      </dgm:t>
    </dgm:pt>
    <dgm:pt modelId="{827A2E6E-C4E1-434E-9727-665E1956760D}" type="sibTrans" cxnId="{789C5373-E38A-409E-BB65-FDBBE3625B6E}">
      <dgm:prSet/>
      <dgm:spPr/>
      <dgm:t>
        <a:bodyPr/>
        <a:lstStyle/>
        <a:p>
          <a:endParaRPr lang="es-PE"/>
        </a:p>
      </dgm:t>
    </dgm:pt>
    <dgm:pt modelId="{3AE41B7C-7C9C-4085-94BD-600670259A1D}">
      <dgm:prSet phldrT="[Texto]"/>
      <dgm:spPr/>
      <dgm:t>
        <a:bodyPr/>
        <a:lstStyle/>
        <a:p>
          <a:r>
            <a:rPr lang="es-PE" dirty="0" smtClean="0"/>
            <a:t>SEI/IEE Project </a:t>
          </a:r>
          <a:r>
            <a:rPr lang="es-PE" dirty="0" err="1" smtClean="0"/>
            <a:t>Standards</a:t>
          </a:r>
          <a:r>
            <a:rPr lang="es-PE" dirty="0" smtClean="0"/>
            <a:t> and </a:t>
          </a:r>
          <a:r>
            <a:rPr lang="es-PE" dirty="0" err="1" smtClean="0"/>
            <a:t>Definitions</a:t>
          </a:r>
          <a:endParaRPr lang="es-PE" dirty="0"/>
        </a:p>
      </dgm:t>
    </dgm:pt>
    <dgm:pt modelId="{34A1743E-B4C3-4599-B1A0-F876B93053F3}" type="parTrans" cxnId="{031E2DE1-DEE4-43BB-9635-E2A81CE09B82}">
      <dgm:prSet/>
      <dgm:spPr/>
      <dgm:t>
        <a:bodyPr/>
        <a:lstStyle/>
        <a:p>
          <a:endParaRPr lang="es-PE"/>
        </a:p>
      </dgm:t>
    </dgm:pt>
    <dgm:pt modelId="{77DE2738-2E2A-4C5C-9426-EC8BB0975E3A}" type="sibTrans" cxnId="{031E2DE1-DEE4-43BB-9635-E2A81CE09B82}">
      <dgm:prSet/>
      <dgm:spPr/>
      <dgm:t>
        <a:bodyPr/>
        <a:lstStyle/>
        <a:p>
          <a:endParaRPr lang="es-PE"/>
        </a:p>
      </dgm:t>
    </dgm:pt>
    <dgm:pt modelId="{ABCC078D-4A37-4A1C-AB61-23B4402430E0}" type="pres">
      <dgm:prSet presAssocID="{908D2606-8B45-468A-A97B-9DDD660C48DE}" presName="diagram" presStyleCnt="0">
        <dgm:presLayoutVars>
          <dgm:dir/>
          <dgm:resizeHandles val="exact"/>
        </dgm:presLayoutVars>
      </dgm:prSet>
      <dgm:spPr/>
      <dgm:t>
        <a:bodyPr/>
        <a:lstStyle/>
        <a:p>
          <a:endParaRPr lang="es-PE"/>
        </a:p>
      </dgm:t>
    </dgm:pt>
    <dgm:pt modelId="{68C543B8-3DB0-45C5-A372-9416B8C2A326}" type="pres">
      <dgm:prSet presAssocID="{A0989F52-AD3C-4C56-8340-F65AD38D144C}" presName="node" presStyleLbl="node1" presStyleIdx="0" presStyleCnt="3">
        <dgm:presLayoutVars>
          <dgm:bulletEnabled val="1"/>
        </dgm:presLayoutVars>
      </dgm:prSet>
      <dgm:spPr/>
      <dgm:t>
        <a:bodyPr/>
        <a:lstStyle/>
        <a:p>
          <a:endParaRPr lang="es-PE"/>
        </a:p>
      </dgm:t>
    </dgm:pt>
    <dgm:pt modelId="{D7495D42-2857-4E7A-9F6A-214A7B2C17AE}" type="pres">
      <dgm:prSet presAssocID="{DFB5B521-4C70-4933-BBF8-3DE7E83A7C67}" presName="sibTrans" presStyleCnt="0"/>
      <dgm:spPr/>
    </dgm:pt>
    <dgm:pt modelId="{1AE216B0-4115-4506-A6A3-DF3F05EB94DB}" type="pres">
      <dgm:prSet presAssocID="{3BF2D529-4045-40DE-B3D4-5EBC26C358BF}" presName="node" presStyleLbl="node1" presStyleIdx="1" presStyleCnt="3">
        <dgm:presLayoutVars>
          <dgm:bulletEnabled val="1"/>
        </dgm:presLayoutVars>
      </dgm:prSet>
      <dgm:spPr/>
      <dgm:t>
        <a:bodyPr/>
        <a:lstStyle/>
        <a:p>
          <a:endParaRPr lang="es-PE"/>
        </a:p>
      </dgm:t>
    </dgm:pt>
    <dgm:pt modelId="{7376AFBC-EF1E-4D18-88D0-9100A7563E44}" type="pres">
      <dgm:prSet presAssocID="{827A2E6E-C4E1-434E-9727-665E1956760D}" presName="sibTrans" presStyleCnt="0"/>
      <dgm:spPr/>
    </dgm:pt>
    <dgm:pt modelId="{CD6B1213-2267-438A-9D7E-B79BB955ECF9}" type="pres">
      <dgm:prSet presAssocID="{3AE41B7C-7C9C-4085-94BD-600670259A1D}" presName="node" presStyleLbl="node1" presStyleIdx="2" presStyleCnt="3">
        <dgm:presLayoutVars>
          <dgm:bulletEnabled val="1"/>
        </dgm:presLayoutVars>
      </dgm:prSet>
      <dgm:spPr/>
      <dgm:t>
        <a:bodyPr/>
        <a:lstStyle/>
        <a:p>
          <a:endParaRPr lang="es-PE"/>
        </a:p>
      </dgm:t>
    </dgm:pt>
  </dgm:ptLst>
  <dgm:cxnLst>
    <dgm:cxn modelId="{846072AD-7283-4C59-A1F3-BAEEB8049727}" type="presOf" srcId="{3BF2D529-4045-40DE-B3D4-5EBC26C358BF}" destId="{1AE216B0-4115-4506-A6A3-DF3F05EB94DB}" srcOrd="0" destOrd="0" presId="urn:microsoft.com/office/officeart/2005/8/layout/default"/>
    <dgm:cxn modelId="{87F7D381-DD21-4D87-8475-612E634EFF88}" srcId="{908D2606-8B45-468A-A97B-9DDD660C48DE}" destId="{A0989F52-AD3C-4C56-8340-F65AD38D144C}" srcOrd="0" destOrd="0" parTransId="{D665E525-1436-4664-B637-AF2D1A18F9EB}" sibTransId="{DFB5B521-4C70-4933-BBF8-3DE7E83A7C67}"/>
    <dgm:cxn modelId="{CF6D3FF2-30E3-4B28-A434-1675E42158F3}" type="presOf" srcId="{3AE41B7C-7C9C-4085-94BD-600670259A1D}" destId="{CD6B1213-2267-438A-9D7E-B79BB955ECF9}" srcOrd="0" destOrd="0" presId="urn:microsoft.com/office/officeart/2005/8/layout/default"/>
    <dgm:cxn modelId="{C591F8BD-7534-4B38-8F9E-692F936256D5}" type="presOf" srcId="{908D2606-8B45-468A-A97B-9DDD660C48DE}" destId="{ABCC078D-4A37-4A1C-AB61-23B4402430E0}" srcOrd="0" destOrd="0" presId="urn:microsoft.com/office/officeart/2005/8/layout/default"/>
    <dgm:cxn modelId="{41392214-A395-4774-9CE2-8A72A8CB1CFF}" type="presOf" srcId="{A0989F52-AD3C-4C56-8340-F65AD38D144C}" destId="{68C543B8-3DB0-45C5-A372-9416B8C2A326}" srcOrd="0" destOrd="0" presId="urn:microsoft.com/office/officeart/2005/8/layout/default"/>
    <dgm:cxn modelId="{789C5373-E38A-409E-BB65-FDBBE3625B6E}" srcId="{908D2606-8B45-468A-A97B-9DDD660C48DE}" destId="{3BF2D529-4045-40DE-B3D4-5EBC26C358BF}" srcOrd="1" destOrd="0" parTransId="{CF593480-604F-4E02-8B2A-9EFB247E4F4F}" sibTransId="{827A2E6E-C4E1-434E-9727-665E1956760D}"/>
    <dgm:cxn modelId="{031E2DE1-DEE4-43BB-9635-E2A81CE09B82}" srcId="{908D2606-8B45-468A-A97B-9DDD660C48DE}" destId="{3AE41B7C-7C9C-4085-94BD-600670259A1D}" srcOrd="2" destOrd="0" parTransId="{34A1743E-B4C3-4599-B1A0-F876B93053F3}" sibTransId="{77DE2738-2E2A-4C5C-9426-EC8BB0975E3A}"/>
    <dgm:cxn modelId="{143507F1-A718-4840-A9F9-A17876EF389C}" type="presParOf" srcId="{ABCC078D-4A37-4A1C-AB61-23B4402430E0}" destId="{68C543B8-3DB0-45C5-A372-9416B8C2A326}" srcOrd="0" destOrd="0" presId="urn:microsoft.com/office/officeart/2005/8/layout/default"/>
    <dgm:cxn modelId="{5FBF4E7C-0BEB-4C1A-9B1E-9D234A8538B0}" type="presParOf" srcId="{ABCC078D-4A37-4A1C-AB61-23B4402430E0}" destId="{D7495D42-2857-4E7A-9F6A-214A7B2C17AE}" srcOrd="1" destOrd="0" presId="urn:microsoft.com/office/officeart/2005/8/layout/default"/>
    <dgm:cxn modelId="{15FDA8BD-4D18-4C23-A5FB-FD1224C735E8}" type="presParOf" srcId="{ABCC078D-4A37-4A1C-AB61-23B4402430E0}" destId="{1AE216B0-4115-4506-A6A3-DF3F05EB94DB}" srcOrd="2" destOrd="0" presId="urn:microsoft.com/office/officeart/2005/8/layout/default"/>
    <dgm:cxn modelId="{5D2CED34-B414-429F-B12D-D3611E521B79}" type="presParOf" srcId="{ABCC078D-4A37-4A1C-AB61-23B4402430E0}" destId="{7376AFBC-EF1E-4D18-88D0-9100A7563E44}" srcOrd="3" destOrd="0" presId="urn:microsoft.com/office/officeart/2005/8/layout/default"/>
    <dgm:cxn modelId="{9C51FCC3-E505-4ED5-9EA5-E3C907FF06CA}" type="presParOf" srcId="{ABCC078D-4A37-4A1C-AB61-23B4402430E0}" destId="{CD6B1213-2267-438A-9D7E-B79BB955ECF9}"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0014E4-0384-4F29-AA5A-5DE9B63738C3}" type="doc">
      <dgm:prSet loTypeId="urn:microsoft.com/office/officeart/2005/8/layout/hList1" loCatId="list" qsTypeId="urn:microsoft.com/office/officeart/2005/8/quickstyle/simple4" qsCatId="simple" csTypeId="urn:microsoft.com/office/officeart/2005/8/colors/accent2_2" csCatId="accent2" phldr="1"/>
      <dgm:spPr/>
      <dgm:t>
        <a:bodyPr/>
        <a:lstStyle/>
        <a:p>
          <a:endParaRPr lang="es-PE"/>
        </a:p>
      </dgm:t>
    </dgm:pt>
    <dgm:pt modelId="{F5FCBF5A-BADD-4754-90C1-903C1DC5CD29}">
      <dgm:prSet phldrT="[Texto]" custT="1"/>
      <dgm:spPr/>
      <dgm:t>
        <a:bodyPr/>
        <a:lstStyle/>
        <a:p>
          <a:r>
            <a:rPr lang="es-PE" sz="1600" dirty="0" smtClean="0"/>
            <a:t>Planificación</a:t>
          </a:r>
          <a:endParaRPr lang="es-PE" sz="1600" dirty="0"/>
        </a:p>
      </dgm:t>
    </dgm:pt>
    <dgm:pt modelId="{46071C9C-38F7-4702-A20E-5BDBAD91E0CE}" type="parTrans" cxnId="{5AF5225D-5D33-4BFE-9A8B-02E87E071FDA}">
      <dgm:prSet/>
      <dgm:spPr/>
      <dgm:t>
        <a:bodyPr/>
        <a:lstStyle/>
        <a:p>
          <a:endParaRPr lang="es-PE" sz="2000"/>
        </a:p>
      </dgm:t>
    </dgm:pt>
    <dgm:pt modelId="{C64D4B51-A23F-46C7-82FB-C3CED912CDA2}" type="sibTrans" cxnId="{5AF5225D-5D33-4BFE-9A8B-02E87E071FDA}">
      <dgm:prSet/>
      <dgm:spPr/>
      <dgm:t>
        <a:bodyPr/>
        <a:lstStyle/>
        <a:p>
          <a:endParaRPr lang="es-PE" sz="2000"/>
        </a:p>
      </dgm:t>
    </dgm:pt>
    <dgm:pt modelId="{A119D3BC-8F69-40C8-A32F-43B89C1BF2A2}">
      <dgm:prSet phldrT="[Texto]" custT="1"/>
      <dgm:spPr/>
      <dgm:t>
        <a:bodyPr/>
        <a:lstStyle/>
        <a:p>
          <a:r>
            <a:rPr lang="es-PE" sz="1600" dirty="0" smtClean="0"/>
            <a:t>Small </a:t>
          </a:r>
          <a:r>
            <a:rPr lang="es-PE" sz="1600" dirty="0" err="1" smtClean="0"/>
            <a:t>Releases</a:t>
          </a:r>
          <a:endParaRPr lang="es-PE" sz="1600" dirty="0"/>
        </a:p>
      </dgm:t>
    </dgm:pt>
    <dgm:pt modelId="{B459EBB5-F549-4E7D-A270-DF62481DF49A}" type="parTrans" cxnId="{F60BE6CD-2F96-4591-B344-ABABF142B7D8}">
      <dgm:prSet/>
      <dgm:spPr/>
      <dgm:t>
        <a:bodyPr/>
        <a:lstStyle/>
        <a:p>
          <a:endParaRPr lang="es-PE" sz="2000"/>
        </a:p>
      </dgm:t>
    </dgm:pt>
    <dgm:pt modelId="{9E1D069B-F691-4997-9056-618E900B486F}" type="sibTrans" cxnId="{F60BE6CD-2F96-4591-B344-ABABF142B7D8}">
      <dgm:prSet/>
      <dgm:spPr/>
      <dgm:t>
        <a:bodyPr/>
        <a:lstStyle/>
        <a:p>
          <a:endParaRPr lang="es-PE" sz="2000"/>
        </a:p>
      </dgm:t>
    </dgm:pt>
    <dgm:pt modelId="{17304B87-BA1E-42C5-BF3A-0A3CDFA75F3E}">
      <dgm:prSet phldrT="[Texto]" custT="1"/>
      <dgm:spPr/>
      <dgm:t>
        <a:bodyPr/>
        <a:lstStyle/>
        <a:p>
          <a:r>
            <a:rPr lang="es-PE" sz="1600" dirty="0" smtClean="0"/>
            <a:t>Diseño</a:t>
          </a:r>
          <a:endParaRPr lang="es-PE" sz="1600" dirty="0"/>
        </a:p>
      </dgm:t>
    </dgm:pt>
    <dgm:pt modelId="{0D470BFC-B6B0-43C1-8606-80DACBA767AF}" type="parTrans" cxnId="{FB35877C-69DB-4C08-8EC7-103A6B7790DC}">
      <dgm:prSet/>
      <dgm:spPr/>
      <dgm:t>
        <a:bodyPr/>
        <a:lstStyle/>
        <a:p>
          <a:endParaRPr lang="es-PE" sz="2000"/>
        </a:p>
      </dgm:t>
    </dgm:pt>
    <dgm:pt modelId="{3F7FEF46-DF01-4CA3-9BFC-EA8678B20094}" type="sibTrans" cxnId="{FB35877C-69DB-4C08-8EC7-103A6B7790DC}">
      <dgm:prSet/>
      <dgm:spPr/>
      <dgm:t>
        <a:bodyPr/>
        <a:lstStyle/>
        <a:p>
          <a:endParaRPr lang="es-PE" sz="2000"/>
        </a:p>
      </dgm:t>
    </dgm:pt>
    <dgm:pt modelId="{B13EFA1D-156C-4975-9D8A-8049A04D1711}">
      <dgm:prSet phldrT="[Texto]" custT="1"/>
      <dgm:spPr/>
      <dgm:t>
        <a:bodyPr/>
        <a:lstStyle/>
        <a:p>
          <a:r>
            <a:rPr lang="es-PE" sz="1600" dirty="0" smtClean="0"/>
            <a:t>Incremental </a:t>
          </a:r>
          <a:r>
            <a:rPr lang="es-PE" sz="1600" dirty="0" err="1" smtClean="0"/>
            <a:t>Design</a:t>
          </a:r>
          <a:endParaRPr lang="es-PE" sz="1600" dirty="0"/>
        </a:p>
      </dgm:t>
    </dgm:pt>
    <dgm:pt modelId="{4A64F3E3-2C18-4CE4-8D5F-AFE4E559F7A5}" type="parTrans" cxnId="{7F1AA4D0-729E-44C9-B55F-AEC890E5468F}">
      <dgm:prSet/>
      <dgm:spPr/>
      <dgm:t>
        <a:bodyPr/>
        <a:lstStyle/>
        <a:p>
          <a:endParaRPr lang="es-PE" sz="2000"/>
        </a:p>
      </dgm:t>
    </dgm:pt>
    <dgm:pt modelId="{4620DC27-94A9-487B-B438-88AE9599BF1E}" type="sibTrans" cxnId="{7F1AA4D0-729E-44C9-B55F-AEC890E5468F}">
      <dgm:prSet/>
      <dgm:spPr/>
      <dgm:t>
        <a:bodyPr/>
        <a:lstStyle/>
        <a:p>
          <a:endParaRPr lang="es-PE" sz="2000"/>
        </a:p>
      </dgm:t>
    </dgm:pt>
    <dgm:pt modelId="{07A5B8C4-CC88-4752-B837-9C44EDF81D8F}">
      <dgm:prSet phldrT="[Texto]" custT="1"/>
      <dgm:spPr/>
      <dgm:t>
        <a:bodyPr/>
        <a:lstStyle/>
        <a:p>
          <a:r>
            <a:rPr lang="es-PE" sz="1600" dirty="0" err="1" smtClean="0"/>
            <a:t>Refactoring</a:t>
          </a:r>
          <a:endParaRPr lang="es-PE" sz="1600" dirty="0"/>
        </a:p>
      </dgm:t>
    </dgm:pt>
    <dgm:pt modelId="{6DAE14AB-38E5-41C0-AABA-48B0B97F4236}" type="parTrans" cxnId="{1F4A3FD5-56E8-4F93-8A42-18E3880291C3}">
      <dgm:prSet/>
      <dgm:spPr/>
      <dgm:t>
        <a:bodyPr/>
        <a:lstStyle/>
        <a:p>
          <a:endParaRPr lang="es-PE" sz="2000"/>
        </a:p>
      </dgm:t>
    </dgm:pt>
    <dgm:pt modelId="{1061DB20-09DE-49F5-9739-8C2B85B04992}" type="sibTrans" cxnId="{1F4A3FD5-56E8-4F93-8A42-18E3880291C3}">
      <dgm:prSet/>
      <dgm:spPr/>
      <dgm:t>
        <a:bodyPr/>
        <a:lstStyle/>
        <a:p>
          <a:endParaRPr lang="es-PE" sz="2000"/>
        </a:p>
      </dgm:t>
    </dgm:pt>
    <dgm:pt modelId="{A8C123CB-89E6-42A4-8431-647EB587B1C4}">
      <dgm:prSet phldrT="[Texto]" custT="1"/>
      <dgm:spPr/>
      <dgm:t>
        <a:bodyPr/>
        <a:lstStyle/>
        <a:p>
          <a:r>
            <a:rPr lang="es-PE" sz="1600" dirty="0" smtClean="0"/>
            <a:t>Programación</a:t>
          </a:r>
          <a:endParaRPr lang="es-PE" sz="1600" dirty="0"/>
        </a:p>
      </dgm:t>
    </dgm:pt>
    <dgm:pt modelId="{D32AC3B9-A03A-46C9-8738-F664FA013D4C}" type="parTrans" cxnId="{BBD50AA5-641F-4779-885A-322F29D73FDB}">
      <dgm:prSet/>
      <dgm:spPr/>
      <dgm:t>
        <a:bodyPr/>
        <a:lstStyle/>
        <a:p>
          <a:endParaRPr lang="es-PE" sz="2000"/>
        </a:p>
      </dgm:t>
    </dgm:pt>
    <dgm:pt modelId="{7C118E3B-9575-418B-91F9-28C04AC4C1A3}" type="sibTrans" cxnId="{BBD50AA5-641F-4779-885A-322F29D73FDB}">
      <dgm:prSet/>
      <dgm:spPr/>
      <dgm:t>
        <a:bodyPr/>
        <a:lstStyle/>
        <a:p>
          <a:endParaRPr lang="es-PE" sz="2000"/>
        </a:p>
      </dgm:t>
    </dgm:pt>
    <dgm:pt modelId="{FF1E2766-9C12-45E1-9D7D-85960E45C5D8}">
      <dgm:prSet phldrT="[Texto]" custT="1"/>
      <dgm:spPr/>
      <dgm:t>
        <a:bodyPr/>
        <a:lstStyle/>
        <a:p>
          <a:r>
            <a:rPr lang="es-PE" sz="1600" dirty="0" err="1" smtClean="0"/>
            <a:t>Pair</a:t>
          </a:r>
          <a:r>
            <a:rPr lang="es-PE" sz="1600" dirty="0" smtClean="0"/>
            <a:t> </a:t>
          </a:r>
          <a:r>
            <a:rPr lang="es-PE" sz="1600" dirty="0" err="1" smtClean="0"/>
            <a:t>Programming</a:t>
          </a:r>
          <a:endParaRPr lang="es-PE" sz="1600" dirty="0"/>
        </a:p>
      </dgm:t>
    </dgm:pt>
    <dgm:pt modelId="{6EDA3FE1-C1AA-45AD-8F7D-FC5A558E717A}" type="parTrans" cxnId="{D8EA57CD-783C-44E7-B47C-08978BCE3076}">
      <dgm:prSet/>
      <dgm:spPr/>
      <dgm:t>
        <a:bodyPr/>
        <a:lstStyle/>
        <a:p>
          <a:endParaRPr lang="es-PE" sz="2000"/>
        </a:p>
      </dgm:t>
    </dgm:pt>
    <dgm:pt modelId="{19E41B2F-A458-42C5-AEE5-2EFE796E072A}" type="sibTrans" cxnId="{D8EA57CD-783C-44E7-B47C-08978BCE3076}">
      <dgm:prSet/>
      <dgm:spPr/>
      <dgm:t>
        <a:bodyPr/>
        <a:lstStyle/>
        <a:p>
          <a:endParaRPr lang="es-PE" sz="2000"/>
        </a:p>
      </dgm:t>
    </dgm:pt>
    <dgm:pt modelId="{0DE40571-7722-427C-8417-C89F2753A300}">
      <dgm:prSet phldrT="[Texto]" custT="1"/>
      <dgm:spPr/>
      <dgm:t>
        <a:bodyPr/>
        <a:lstStyle/>
        <a:p>
          <a:r>
            <a:rPr lang="es-PE" sz="1600" dirty="0" err="1" smtClean="0"/>
            <a:t>Continuous</a:t>
          </a:r>
          <a:r>
            <a:rPr lang="es-PE" sz="1600" dirty="0" smtClean="0"/>
            <a:t> </a:t>
          </a:r>
          <a:r>
            <a:rPr lang="es-PE" sz="1600" dirty="0" err="1" smtClean="0"/>
            <a:t>Integration</a:t>
          </a:r>
          <a:endParaRPr lang="es-PE" sz="1600" dirty="0"/>
        </a:p>
      </dgm:t>
    </dgm:pt>
    <dgm:pt modelId="{D60E3638-E535-4313-8486-98409C7F3689}" type="parTrans" cxnId="{AFE4D73C-E1C3-4E6E-A215-AD419EE98C07}">
      <dgm:prSet/>
      <dgm:spPr/>
      <dgm:t>
        <a:bodyPr/>
        <a:lstStyle/>
        <a:p>
          <a:endParaRPr lang="es-PE" sz="2000"/>
        </a:p>
      </dgm:t>
    </dgm:pt>
    <dgm:pt modelId="{17ECBA8A-9CAB-4035-9D57-EAB84C923C3E}" type="sibTrans" cxnId="{AFE4D73C-E1C3-4E6E-A215-AD419EE98C07}">
      <dgm:prSet/>
      <dgm:spPr/>
      <dgm:t>
        <a:bodyPr/>
        <a:lstStyle/>
        <a:p>
          <a:endParaRPr lang="es-PE" sz="2000"/>
        </a:p>
      </dgm:t>
    </dgm:pt>
    <dgm:pt modelId="{CDBE764B-E4E3-443D-B2DA-9E58D74C2A68}">
      <dgm:prSet phldrT="[Texto]" custT="1"/>
      <dgm:spPr/>
      <dgm:t>
        <a:bodyPr/>
        <a:lstStyle/>
        <a:p>
          <a:r>
            <a:rPr lang="es-PE" sz="1600" dirty="0" err="1" smtClean="0"/>
            <a:t>Planning</a:t>
          </a:r>
          <a:r>
            <a:rPr lang="es-PE" sz="1600" dirty="0" smtClean="0"/>
            <a:t> </a:t>
          </a:r>
          <a:r>
            <a:rPr lang="es-PE" sz="1600" dirty="0" err="1" smtClean="0"/>
            <a:t>Game</a:t>
          </a:r>
          <a:endParaRPr lang="es-PE" sz="1600" dirty="0"/>
        </a:p>
      </dgm:t>
    </dgm:pt>
    <dgm:pt modelId="{BDE6B33A-731C-42B4-B991-B12E102471E4}" type="parTrans" cxnId="{129F711D-B139-40B4-BEA1-6CA7E8134708}">
      <dgm:prSet/>
      <dgm:spPr/>
      <dgm:t>
        <a:bodyPr/>
        <a:lstStyle/>
        <a:p>
          <a:endParaRPr lang="es-PE" sz="2000"/>
        </a:p>
      </dgm:t>
    </dgm:pt>
    <dgm:pt modelId="{6F0B904E-6C1A-485E-AA1C-8096AC8A4EC0}" type="sibTrans" cxnId="{129F711D-B139-40B4-BEA1-6CA7E8134708}">
      <dgm:prSet/>
      <dgm:spPr/>
      <dgm:t>
        <a:bodyPr/>
        <a:lstStyle/>
        <a:p>
          <a:endParaRPr lang="es-PE" sz="2000"/>
        </a:p>
      </dgm:t>
    </dgm:pt>
    <dgm:pt modelId="{FB1633FB-AEF3-4313-A9B1-EA97A58F14BE}">
      <dgm:prSet phldrT="[Texto]" custT="1"/>
      <dgm:spPr/>
      <dgm:t>
        <a:bodyPr/>
        <a:lstStyle/>
        <a:p>
          <a:r>
            <a:rPr lang="es-PE" sz="1600" dirty="0" err="1" smtClean="0"/>
            <a:t>User</a:t>
          </a:r>
          <a:r>
            <a:rPr lang="es-PE" sz="1600" dirty="0" smtClean="0"/>
            <a:t> </a:t>
          </a:r>
          <a:r>
            <a:rPr lang="es-PE" sz="1600" dirty="0" err="1" smtClean="0"/>
            <a:t>Stories</a:t>
          </a:r>
          <a:endParaRPr lang="es-PE" sz="1600" dirty="0"/>
        </a:p>
      </dgm:t>
    </dgm:pt>
    <dgm:pt modelId="{98C98AC0-C484-41CA-A7A6-07CF376CDC9C}" type="parTrans" cxnId="{DBDDB7FC-55B1-497B-ACA2-4E6FF430203A}">
      <dgm:prSet/>
      <dgm:spPr/>
      <dgm:t>
        <a:bodyPr/>
        <a:lstStyle/>
        <a:p>
          <a:endParaRPr lang="es-PE" sz="2000"/>
        </a:p>
      </dgm:t>
    </dgm:pt>
    <dgm:pt modelId="{622A6BF2-DC34-4266-B2A4-7090D0435B2A}" type="sibTrans" cxnId="{DBDDB7FC-55B1-497B-ACA2-4E6FF430203A}">
      <dgm:prSet/>
      <dgm:spPr/>
      <dgm:t>
        <a:bodyPr/>
        <a:lstStyle/>
        <a:p>
          <a:endParaRPr lang="es-PE" sz="2000"/>
        </a:p>
      </dgm:t>
    </dgm:pt>
    <dgm:pt modelId="{92779D1A-713B-4351-A06C-0D798367F49F}">
      <dgm:prSet phldrT="[Texto]" custT="1"/>
      <dgm:spPr/>
      <dgm:t>
        <a:bodyPr/>
        <a:lstStyle/>
        <a:p>
          <a:r>
            <a:rPr lang="es-PE" sz="1600" dirty="0" smtClean="0"/>
            <a:t>Test </a:t>
          </a:r>
          <a:r>
            <a:rPr lang="es-PE" sz="1600" dirty="0" err="1" smtClean="0"/>
            <a:t>Driven</a:t>
          </a:r>
          <a:r>
            <a:rPr lang="es-PE" sz="1600" dirty="0" smtClean="0"/>
            <a:t> </a:t>
          </a:r>
          <a:r>
            <a:rPr lang="es-PE" sz="1600" dirty="0" err="1" smtClean="0"/>
            <a:t>Development</a:t>
          </a:r>
          <a:endParaRPr lang="es-PE" sz="1600" dirty="0"/>
        </a:p>
      </dgm:t>
    </dgm:pt>
    <dgm:pt modelId="{840B6DE7-8451-405B-B766-356FC9F78B63}" type="parTrans" cxnId="{D871C07F-147A-4E7C-BA0C-F40ED7806084}">
      <dgm:prSet/>
      <dgm:spPr/>
      <dgm:t>
        <a:bodyPr/>
        <a:lstStyle/>
        <a:p>
          <a:endParaRPr lang="es-PE" sz="2000"/>
        </a:p>
      </dgm:t>
    </dgm:pt>
    <dgm:pt modelId="{93F61020-BD62-4505-91B5-57F81EA52BF6}" type="sibTrans" cxnId="{D871C07F-147A-4E7C-BA0C-F40ED7806084}">
      <dgm:prSet/>
      <dgm:spPr/>
      <dgm:t>
        <a:bodyPr/>
        <a:lstStyle/>
        <a:p>
          <a:endParaRPr lang="es-PE" sz="2000"/>
        </a:p>
      </dgm:t>
    </dgm:pt>
    <dgm:pt modelId="{10685018-0484-41DB-8E3C-7A49A8F904D6}">
      <dgm:prSet phldrT="[Texto]" custT="1"/>
      <dgm:spPr/>
      <dgm:t>
        <a:bodyPr/>
        <a:lstStyle/>
        <a:p>
          <a:r>
            <a:rPr lang="es-PE" sz="1600" dirty="0" err="1" smtClean="0"/>
            <a:t>Testing</a:t>
          </a:r>
          <a:endParaRPr lang="es-PE" sz="1600" dirty="0"/>
        </a:p>
      </dgm:t>
    </dgm:pt>
    <dgm:pt modelId="{7622199B-B9A4-44E9-89EE-14D0F6F327B9}" type="parTrans" cxnId="{BBABE071-689B-4FE8-A625-91EB03D51503}">
      <dgm:prSet/>
      <dgm:spPr/>
      <dgm:t>
        <a:bodyPr/>
        <a:lstStyle/>
        <a:p>
          <a:endParaRPr lang="es-PE" sz="2000"/>
        </a:p>
      </dgm:t>
    </dgm:pt>
    <dgm:pt modelId="{93D1EEDF-834B-483D-8EF9-E210E3C018EC}" type="sibTrans" cxnId="{BBABE071-689B-4FE8-A625-91EB03D51503}">
      <dgm:prSet/>
      <dgm:spPr/>
      <dgm:t>
        <a:bodyPr/>
        <a:lstStyle/>
        <a:p>
          <a:endParaRPr lang="es-PE" sz="2000"/>
        </a:p>
      </dgm:t>
    </dgm:pt>
    <dgm:pt modelId="{0AF379CE-FE6C-4862-B9AE-970DF7A6CB2B}">
      <dgm:prSet phldrT="[Texto]" custT="1"/>
      <dgm:spPr/>
      <dgm:t>
        <a:bodyPr/>
        <a:lstStyle/>
        <a:p>
          <a:r>
            <a:rPr lang="es-PE" sz="1600" dirty="0" err="1" smtClean="0"/>
            <a:t>Aceptance</a:t>
          </a:r>
          <a:r>
            <a:rPr lang="es-PE" sz="1600" dirty="0" smtClean="0"/>
            <a:t> </a:t>
          </a:r>
          <a:r>
            <a:rPr lang="es-PE" sz="1600" dirty="0" err="1" smtClean="0"/>
            <a:t>Tests</a:t>
          </a:r>
          <a:endParaRPr lang="es-PE" sz="1600" dirty="0"/>
        </a:p>
      </dgm:t>
    </dgm:pt>
    <dgm:pt modelId="{351B0109-C31E-4C80-AA36-DC4DAA448590}" type="parTrans" cxnId="{470AD2CE-7BA9-4C66-96E3-42930D7D4529}">
      <dgm:prSet/>
      <dgm:spPr/>
      <dgm:t>
        <a:bodyPr/>
        <a:lstStyle/>
        <a:p>
          <a:endParaRPr lang="es-PE" sz="2000"/>
        </a:p>
      </dgm:t>
    </dgm:pt>
    <dgm:pt modelId="{FDC518C7-ABFF-4E05-A138-8B436F262D36}" type="sibTrans" cxnId="{470AD2CE-7BA9-4C66-96E3-42930D7D4529}">
      <dgm:prSet/>
      <dgm:spPr/>
      <dgm:t>
        <a:bodyPr/>
        <a:lstStyle/>
        <a:p>
          <a:endParaRPr lang="es-PE" sz="2000"/>
        </a:p>
      </dgm:t>
    </dgm:pt>
    <dgm:pt modelId="{0EC33F3E-12E7-4FA8-B0EB-6A6194612F45}">
      <dgm:prSet phldrT="[Texto]" custT="1"/>
      <dgm:spPr/>
      <dgm:t>
        <a:bodyPr/>
        <a:lstStyle/>
        <a:p>
          <a:r>
            <a:rPr lang="es-PE" sz="1600" dirty="0" smtClean="0"/>
            <a:t>Equipo</a:t>
          </a:r>
          <a:endParaRPr lang="es-PE" sz="1600" dirty="0"/>
        </a:p>
      </dgm:t>
    </dgm:pt>
    <dgm:pt modelId="{1FA92BCC-B46C-41A6-AE3B-4E63ADB94D38}" type="parTrans" cxnId="{71AA78C1-AC01-41A5-8462-DFF0C94B8A89}">
      <dgm:prSet/>
      <dgm:spPr/>
      <dgm:t>
        <a:bodyPr/>
        <a:lstStyle/>
        <a:p>
          <a:endParaRPr lang="es-PE" sz="2000"/>
        </a:p>
      </dgm:t>
    </dgm:pt>
    <dgm:pt modelId="{5221E47B-9785-47A4-9E4E-2A3EDCC4BC3C}" type="sibTrans" cxnId="{71AA78C1-AC01-41A5-8462-DFF0C94B8A89}">
      <dgm:prSet/>
      <dgm:spPr/>
      <dgm:t>
        <a:bodyPr/>
        <a:lstStyle/>
        <a:p>
          <a:endParaRPr lang="es-PE" sz="2000"/>
        </a:p>
      </dgm:t>
    </dgm:pt>
    <dgm:pt modelId="{11F1AECE-2A66-4173-A3F8-40C8BCB3571D}">
      <dgm:prSet phldrT="[Texto]" custT="1"/>
      <dgm:spPr/>
      <dgm:t>
        <a:bodyPr/>
        <a:lstStyle/>
        <a:p>
          <a:r>
            <a:rPr lang="es-PE" sz="1600" dirty="0" err="1" smtClean="0"/>
            <a:t>Collective</a:t>
          </a:r>
          <a:r>
            <a:rPr lang="es-PE" sz="1600" dirty="0" smtClean="0"/>
            <a:t> </a:t>
          </a:r>
          <a:r>
            <a:rPr lang="es-PE" sz="1600" dirty="0" err="1" smtClean="0"/>
            <a:t>Code</a:t>
          </a:r>
          <a:endParaRPr lang="es-PE" sz="1600" dirty="0"/>
        </a:p>
      </dgm:t>
    </dgm:pt>
    <dgm:pt modelId="{F98DE172-FA75-4F04-9891-93DD7B69A6AF}" type="parTrans" cxnId="{DC96B8C6-5DBC-4A3D-A8CD-F1ADE21645E3}">
      <dgm:prSet/>
      <dgm:spPr/>
      <dgm:t>
        <a:bodyPr/>
        <a:lstStyle/>
        <a:p>
          <a:endParaRPr lang="es-PE" sz="2000"/>
        </a:p>
      </dgm:t>
    </dgm:pt>
    <dgm:pt modelId="{2600CD00-77CD-4210-A181-D763F9801769}" type="sibTrans" cxnId="{DC96B8C6-5DBC-4A3D-A8CD-F1ADE21645E3}">
      <dgm:prSet/>
      <dgm:spPr/>
      <dgm:t>
        <a:bodyPr/>
        <a:lstStyle/>
        <a:p>
          <a:endParaRPr lang="es-PE" sz="2000"/>
        </a:p>
      </dgm:t>
    </dgm:pt>
    <dgm:pt modelId="{AE106AA6-7ECE-4F2C-8B13-634DC4FE76A6}">
      <dgm:prSet phldrT="[Texto]" custT="1"/>
      <dgm:spPr/>
      <dgm:t>
        <a:bodyPr/>
        <a:lstStyle/>
        <a:p>
          <a:r>
            <a:rPr lang="es-PE" sz="1600" dirty="0" err="1" smtClean="0"/>
            <a:t>Informative</a:t>
          </a:r>
          <a:r>
            <a:rPr lang="es-PE" sz="1600" dirty="0" smtClean="0"/>
            <a:t> </a:t>
          </a:r>
          <a:r>
            <a:rPr lang="es-PE" sz="1600" dirty="0" err="1" smtClean="0"/>
            <a:t>Workspace</a:t>
          </a:r>
          <a:endParaRPr lang="es-PE" sz="1600" dirty="0"/>
        </a:p>
      </dgm:t>
    </dgm:pt>
    <dgm:pt modelId="{521C5007-5704-4D2E-95F3-1325C58A9D96}" type="parTrans" cxnId="{F21B2FB4-BD8B-45DC-A7C3-B35D57DDA8BD}">
      <dgm:prSet/>
      <dgm:spPr/>
      <dgm:t>
        <a:bodyPr/>
        <a:lstStyle/>
        <a:p>
          <a:endParaRPr lang="es-PE" sz="2000"/>
        </a:p>
      </dgm:t>
    </dgm:pt>
    <dgm:pt modelId="{E16AB7CE-2E7B-47D9-9434-C61EF8895A94}" type="sibTrans" cxnId="{F21B2FB4-BD8B-45DC-A7C3-B35D57DDA8BD}">
      <dgm:prSet/>
      <dgm:spPr/>
      <dgm:t>
        <a:bodyPr/>
        <a:lstStyle/>
        <a:p>
          <a:endParaRPr lang="es-PE" sz="2000"/>
        </a:p>
      </dgm:t>
    </dgm:pt>
    <dgm:pt modelId="{EC20DD21-BABF-4709-8ABF-9796068D86EB}">
      <dgm:prSet phldrT="[Texto]" custT="1"/>
      <dgm:spPr/>
      <dgm:t>
        <a:bodyPr/>
        <a:lstStyle/>
        <a:p>
          <a:r>
            <a:rPr lang="es-PE" sz="1600" dirty="0" err="1" smtClean="0"/>
            <a:t>Coding</a:t>
          </a:r>
          <a:r>
            <a:rPr lang="es-PE" sz="1600" dirty="0" smtClean="0"/>
            <a:t> </a:t>
          </a:r>
          <a:r>
            <a:rPr lang="es-PE" sz="1600" dirty="0" err="1" smtClean="0"/>
            <a:t>Standards</a:t>
          </a:r>
          <a:endParaRPr lang="es-PE" sz="1600" dirty="0"/>
        </a:p>
      </dgm:t>
    </dgm:pt>
    <dgm:pt modelId="{98F795DC-1C98-4F1E-AC9E-D14DBE27E2D2}" type="parTrans" cxnId="{DE1F2067-2053-4BB3-94D0-7E9766C46133}">
      <dgm:prSet/>
      <dgm:spPr/>
      <dgm:t>
        <a:bodyPr/>
        <a:lstStyle/>
        <a:p>
          <a:endParaRPr lang="es-PE" sz="2000"/>
        </a:p>
      </dgm:t>
    </dgm:pt>
    <dgm:pt modelId="{6CED44BF-AE6C-4ECF-8ADF-0B598491017D}" type="sibTrans" cxnId="{DE1F2067-2053-4BB3-94D0-7E9766C46133}">
      <dgm:prSet/>
      <dgm:spPr/>
      <dgm:t>
        <a:bodyPr/>
        <a:lstStyle/>
        <a:p>
          <a:endParaRPr lang="es-PE" sz="2000"/>
        </a:p>
      </dgm:t>
    </dgm:pt>
    <dgm:pt modelId="{12022D2C-8164-40E4-BBBB-37E7D1B617A0}">
      <dgm:prSet phldrT="[Texto]" custT="1"/>
      <dgm:spPr/>
      <dgm:t>
        <a:bodyPr/>
        <a:lstStyle/>
        <a:p>
          <a:endParaRPr lang="es-PE" sz="1600" dirty="0"/>
        </a:p>
      </dgm:t>
    </dgm:pt>
    <dgm:pt modelId="{71D0B0A1-5FC3-44B9-BE01-4BA18F4BC20C}" type="parTrans" cxnId="{6C6840CF-468F-4A9F-ABC5-7182CD04CE5F}">
      <dgm:prSet/>
      <dgm:spPr/>
      <dgm:t>
        <a:bodyPr/>
        <a:lstStyle/>
        <a:p>
          <a:endParaRPr lang="es-PE" sz="2000"/>
        </a:p>
      </dgm:t>
    </dgm:pt>
    <dgm:pt modelId="{7D5E90AC-657F-4BE2-8E17-796747FBCF7E}" type="sibTrans" cxnId="{6C6840CF-468F-4A9F-ABC5-7182CD04CE5F}">
      <dgm:prSet/>
      <dgm:spPr/>
      <dgm:t>
        <a:bodyPr/>
        <a:lstStyle/>
        <a:p>
          <a:endParaRPr lang="es-PE" sz="2000"/>
        </a:p>
      </dgm:t>
    </dgm:pt>
    <dgm:pt modelId="{B24D7D10-52A1-4398-A519-3BBCCEE63183}">
      <dgm:prSet phldrT="[Texto]" custT="1"/>
      <dgm:spPr/>
      <dgm:t>
        <a:bodyPr/>
        <a:lstStyle/>
        <a:p>
          <a:endParaRPr lang="es-PE" sz="1600" dirty="0"/>
        </a:p>
      </dgm:t>
    </dgm:pt>
    <dgm:pt modelId="{FF298F30-0C65-4C04-8A0B-E819695B3C9C}" type="parTrans" cxnId="{1AE83745-2F88-467B-A594-65709CFE1C2F}">
      <dgm:prSet/>
      <dgm:spPr/>
      <dgm:t>
        <a:bodyPr/>
        <a:lstStyle/>
        <a:p>
          <a:endParaRPr lang="es-PE" sz="2000"/>
        </a:p>
      </dgm:t>
    </dgm:pt>
    <dgm:pt modelId="{B33A1616-8CCA-46BF-AE5F-561A476D15CB}" type="sibTrans" cxnId="{1AE83745-2F88-467B-A594-65709CFE1C2F}">
      <dgm:prSet/>
      <dgm:spPr/>
      <dgm:t>
        <a:bodyPr/>
        <a:lstStyle/>
        <a:p>
          <a:endParaRPr lang="es-PE" sz="2000"/>
        </a:p>
      </dgm:t>
    </dgm:pt>
    <dgm:pt modelId="{DBB5838B-E565-4263-956B-2DD630DF6068}">
      <dgm:prSet phldrT="[Texto]" custT="1"/>
      <dgm:spPr/>
      <dgm:t>
        <a:bodyPr/>
        <a:lstStyle/>
        <a:p>
          <a:endParaRPr lang="es-PE" sz="1600" dirty="0"/>
        </a:p>
      </dgm:t>
    </dgm:pt>
    <dgm:pt modelId="{69A1F7B2-EFB3-47B0-9690-F0B994A50F7C}" type="parTrans" cxnId="{50B4E566-405A-42FE-B8A0-85FA188DFD25}">
      <dgm:prSet/>
      <dgm:spPr/>
      <dgm:t>
        <a:bodyPr/>
        <a:lstStyle/>
        <a:p>
          <a:endParaRPr lang="es-PE" sz="2000"/>
        </a:p>
      </dgm:t>
    </dgm:pt>
    <dgm:pt modelId="{9F2E19D2-E518-4760-86A1-7A17BF2279E9}" type="sibTrans" cxnId="{50B4E566-405A-42FE-B8A0-85FA188DFD25}">
      <dgm:prSet/>
      <dgm:spPr/>
      <dgm:t>
        <a:bodyPr/>
        <a:lstStyle/>
        <a:p>
          <a:endParaRPr lang="es-PE" sz="2000"/>
        </a:p>
      </dgm:t>
    </dgm:pt>
    <dgm:pt modelId="{12537750-4C1B-4009-840F-22D23A583C10}">
      <dgm:prSet phldrT="[Texto]" custT="1"/>
      <dgm:spPr/>
      <dgm:t>
        <a:bodyPr/>
        <a:lstStyle/>
        <a:p>
          <a:endParaRPr lang="es-PE" sz="1600" dirty="0"/>
        </a:p>
      </dgm:t>
    </dgm:pt>
    <dgm:pt modelId="{5CE2A3E2-DB58-420F-8456-6E59C0E3F3C5}" type="parTrans" cxnId="{03A6C54B-EB98-4BEA-95A8-5F5C5978A930}">
      <dgm:prSet/>
      <dgm:spPr/>
      <dgm:t>
        <a:bodyPr/>
        <a:lstStyle/>
        <a:p>
          <a:endParaRPr lang="es-PE" sz="2000"/>
        </a:p>
      </dgm:t>
    </dgm:pt>
    <dgm:pt modelId="{C9192C86-999B-47D4-98E2-6F211CC9C3BE}" type="sibTrans" cxnId="{03A6C54B-EB98-4BEA-95A8-5F5C5978A930}">
      <dgm:prSet/>
      <dgm:spPr/>
      <dgm:t>
        <a:bodyPr/>
        <a:lstStyle/>
        <a:p>
          <a:endParaRPr lang="es-PE" sz="2000"/>
        </a:p>
      </dgm:t>
    </dgm:pt>
    <dgm:pt modelId="{9B87F8E8-F2B1-4ACF-BE8F-A64078F8CF19}">
      <dgm:prSet phldrT="[Texto]" custT="1"/>
      <dgm:spPr/>
      <dgm:t>
        <a:bodyPr/>
        <a:lstStyle/>
        <a:p>
          <a:endParaRPr lang="es-PE" sz="1600" dirty="0"/>
        </a:p>
      </dgm:t>
    </dgm:pt>
    <dgm:pt modelId="{3D27B645-EDA7-4D08-91BF-37200AEA0A4D}" type="parTrans" cxnId="{7B063B20-8D32-4CFD-A522-FC36E1484C8E}">
      <dgm:prSet/>
      <dgm:spPr/>
      <dgm:t>
        <a:bodyPr/>
        <a:lstStyle/>
        <a:p>
          <a:endParaRPr lang="es-PE" sz="2000"/>
        </a:p>
      </dgm:t>
    </dgm:pt>
    <dgm:pt modelId="{CE00C873-A8A8-4DDC-B898-D8D48C6412E8}" type="sibTrans" cxnId="{7B063B20-8D32-4CFD-A522-FC36E1484C8E}">
      <dgm:prSet/>
      <dgm:spPr/>
      <dgm:t>
        <a:bodyPr/>
        <a:lstStyle/>
        <a:p>
          <a:endParaRPr lang="es-PE" sz="2000"/>
        </a:p>
      </dgm:t>
    </dgm:pt>
    <dgm:pt modelId="{F266E878-0E08-4634-BB7B-4832BBE0F2F9}">
      <dgm:prSet phldrT="[Texto]" custT="1"/>
      <dgm:spPr/>
      <dgm:t>
        <a:bodyPr/>
        <a:lstStyle/>
        <a:p>
          <a:endParaRPr lang="es-PE" sz="1600" dirty="0"/>
        </a:p>
      </dgm:t>
    </dgm:pt>
    <dgm:pt modelId="{DD7CDC37-AC81-48EB-B4FA-9E7356B7E567}" type="parTrans" cxnId="{0F383A4D-3545-4DCB-AB88-ED9E7E50CCCF}">
      <dgm:prSet/>
      <dgm:spPr/>
      <dgm:t>
        <a:bodyPr/>
        <a:lstStyle/>
        <a:p>
          <a:endParaRPr lang="es-PE" sz="2000"/>
        </a:p>
      </dgm:t>
    </dgm:pt>
    <dgm:pt modelId="{D4523B42-95DB-44D7-B6E8-1F94394D96F6}" type="sibTrans" cxnId="{0F383A4D-3545-4DCB-AB88-ED9E7E50CCCF}">
      <dgm:prSet/>
      <dgm:spPr/>
      <dgm:t>
        <a:bodyPr/>
        <a:lstStyle/>
        <a:p>
          <a:endParaRPr lang="es-PE" sz="2000"/>
        </a:p>
      </dgm:t>
    </dgm:pt>
    <dgm:pt modelId="{BB159B67-ACAB-42BC-AC2F-F06791807311}">
      <dgm:prSet phldrT="[Texto]" custT="1"/>
      <dgm:spPr/>
      <dgm:t>
        <a:bodyPr/>
        <a:lstStyle/>
        <a:p>
          <a:endParaRPr lang="es-PE" sz="1600" dirty="0"/>
        </a:p>
      </dgm:t>
    </dgm:pt>
    <dgm:pt modelId="{0FB6377B-0090-4910-A441-24503EC5DD46}" type="parTrans" cxnId="{F49A1B85-070D-457F-B3D9-50C00F4298AC}">
      <dgm:prSet/>
      <dgm:spPr/>
      <dgm:t>
        <a:bodyPr/>
        <a:lstStyle/>
        <a:p>
          <a:endParaRPr lang="es-PE" sz="2000"/>
        </a:p>
      </dgm:t>
    </dgm:pt>
    <dgm:pt modelId="{8AF6C17F-3591-44C5-BF0E-B10B29AFC492}" type="sibTrans" cxnId="{F49A1B85-070D-457F-B3D9-50C00F4298AC}">
      <dgm:prSet/>
      <dgm:spPr/>
      <dgm:t>
        <a:bodyPr/>
        <a:lstStyle/>
        <a:p>
          <a:endParaRPr lang="es-PE" sz="2000"/>
        </a:p>
      </dgm:t>
    </dgm:pt>
    <dgm:pt modelId="{0F0240D1-7639-4A49-BEF8-E790971B4121}" type="pres">
      <dgm:prSet presAssocID="{6D0014E4-0384-4F29-AA5A-5DE9B63738C3}" presName="Name0" presStyleCnt="0">
        <dgm:presLayoutVars>
          <dgm:dir/>
          <dgm:animLvl val="lvl"/>
          <dgm:resizeHandles val="exact"/>
        </dgm:presLayoutVars>
      </dgm:prSet>
      <dgm:spPr/>
      <dgm:t>
        <a:bodyPr/>
        <a:lstStyle/>
        <a:p>
          <a:endParaRPr lang="es-PE"/>
        </a:p>
      </dgm:t>
    </dgm:pt>
    <dgm:pt modelId="{232234CA-C75D-4357-8AF8-CE733CA0E83C}" type="pres">
      <dgm:prSet presAssocID="{F5FCBF5A-BADD-4754-90C1-903C1DC5CD29}" presName="composite" presStyleCnt="0"/>
      <dgm:spPr/>
    </dgm:pt>
    <dgm:pt modelId="{A326228D-5A3F-4AC5-A2E2-A986945F4108}" type="pres">
      <dgm:prSet presAssocID="{F5FCBF5A-BADD-4754-90C1-903C1DC5CD29}" presName="parTx" presStyleLbl="alignNode1" presStyleIdx="0" presStyleCnt="5">
        <dgm:presLayoutVars>
          <dgm:chMax val="0"/>
          <dgm:chPref val="0"/>
          <dgm:bulletEnabled val="1"/>
        </dgm:presLayoutVars>
      </dgm:prSet>
      <dgm:spPr/>
      <dgm:t>
        <a:bodyPr/>
        <a:lstStyle/>
        <a:p>
          <a:endParaRPr lang="es-PE"/>
        </a:p>
      </dgm:t>
    </dgm:pt>
    <dgm:pt modelId="{616EF6F2-E877-4429-AA34-6D8B07BC9C29}" type="pres">
      <dgm:prSet presAssocID="{F5FCBF5A-BADD-4754-90C1-903C1DC5CD29}" presName="desTx" presStyleLbl="alignAccFollowNode1" presStyleIdx="0" presStyleCnt="5">
        <dgm:presLayoutVars>
          <dgm:bulletEnabled val="1"/>
        </dgm:presLayoutVars>
      </dgm:prSet>
      <dgm:spPr/>
      <dgm:t>
        <a:bodyPr/>
        <a:lstStyle/>
        <a:p>
          <a:endParaRPr lang="es-PE"/>
        </a:p>
      </dgm:t>
    </dgm:pt>
    <dgm:pt modelId="{341E50AE-829D-44E9-89F1-6F8C15314FB8}" type="pres">
      <dgm:prSet presAssocID="{C64D4B51-A23F-46C7-82FB-C3CED912CDA2}" presName="space" presStyleCnt="0"/>
      <dgm:spPr/>
    </dgm:pt>
    <dgm:pt modelId="{0D6DF6EF-7807-4475-9B29-8AD18383F101}" type="pres">
      <dgm:prSet presAssocID="{17304B87-BA1E-42C5-BF3A-0A3CDFA75F3E}" presName="composite" presStyleCnt="0"/>
      <dgm:spPr/>
    </dgm:pt>
    <dgm:pt modelId="{6EDC67E5-8FE9-4926-9C35-17BE2557D09A}" type="pres">
      <dgm:prSet presAssocID="{17304B87-BA1E-42C5-BF3A-0A3CDFA75F3E}" presName="parTx" presStyleLbl="alignNode1" presStyleIdx="1" presStyleCnt="5">
        <dgm:presLayoutVars>
          <dgm:chMax val="0"/>
          <dgm:chPref val="0"/>
          <dgm:bulletEnabled val="1"/>
        </dgm:presLayoutVars>
      </dgm:prSet>
      <dgm:spPr/>
      <dgm:t>
        <a:bodyPr/>
        <a:lstStyle/>
        <a:p>
          <a:endParaRPr lang="es-PE"/>
        </a:p>
      </dgm:t>
    </dgm:pt>
    <dgm:pt modelId="{FDBDD732-5EA0-452E-965C-D855FAFD7F34}" type="pres">
      <dgm:prSet presAssocID="{17304B87-BA1E-42C5-BF3A-0A3CDFA75F3E}" presName="desTx" presStyleLbl="alignAccFollowNode1" presStyleIdx="1" presStyleCnt="5">
        <dgm:presLayoutVars>
          <dgm:bulletEnabled val="1"/>
        </dgm:presLayoutVars>
      </dgm:prSet>
      <dgm:spPr/>
      <dgm:t>
        <a:bodyPr/>
        <a:lstStyle/>
        <a:p>
          <a:endParaRPr lang="es-PE"/>
        </a:p>
      </dgm:t>
    </dgm:pt>
    <dgm:pt modelId="{7FACDC18-0D18-421D-B7D0-555CFA7C6349}" type="pres">
      <dgm:prSet presAssocID="{3F7FEF46-DF01-4CA3-9BFC-EA8678B20094}" presName="space" presStyleCnt="0"/>
      <dgm:spPr/>
    </dgm:pt>
    <dgm:pt modelId="{9F9FFF38-E688-4B7A-ABCC-51D61FBAC07B}" type="pres">
      <dgm:prSet presAssocID="{A8C123CB-89E6-42A4-8431-647EB587B1C4}" presName="composite" presStyleCnt="0"/>
      <dgm:spPr/>
    </dgm:pt>
    <dgm:pt modelId="{259E50D9-3ABF-4DB0-854D-0D506AC9CC12}" type="pres">
      <dgm:prSet presAssocID="{A8C123CB-89E6-42A4-8431-647EB587B1C4}" presName="parTx" presStyleLbl="alignNode1" presStyleIdx="2" presStyleCnt="5">
        <dgm:presLayoutVars>
          <dgm:chMax val="0"/>
          <dgm:chPref val="0"/>
          <dgm:bulletEnabled val="1"/>
        </dgm:presLayoutVars>
      </dgm:prSet>
      <dgm:spPr/>
      <dgm:t>
        <a:bodyPr/>
        <a:lstStyle/>
        <a:p>
          <a:endParaRPr lang="es-PE"/>
        </a:p>
      </dgm:t>
    </dgm:pt>
    <dgm:pt modelId="{5D5E5F93-F8E8-40E1-BC32-268D899103A3}" type="pres">
      <dgm:prSet presAssocID="{A8C123CB-89E6-42A4-8431-647EB587B1C4}" presName="desTx" presStyleLbl="alignAccFollowNode1" presStyleIdx="2" presStyleCnt="5">
        <dgm:presLayoutVars>
          <dgm:bulletEnabled val="1"/>
        </dgm:presLayoutVars>
      </dgm:prSet>
      <dgm:spPr/>
      <dgm:t>
        <a:bodyPr/>
        <a:lstStyle/>
        <a:p>
          <a:endParaRPr lang="es-PE"/>
        </a:p>
      </dgm:t>
    </dgm:pt>
    <dgm:pt modelId="{650CF065-40BA-4F5D-9157-F4BE2CA91F42}" type="pres">
      <dgm:prSet presAssocID="{7C118E3B-9575-418B-91F9-28C04AC4C1A3}" presName="space" presStyleCnt="0"/>
      <dgm:spPr/>
    </dgm:pt>
    <dgm:pt modelId="{39FD600A-81E5-4358-A987-97E0106CA2EE}" type="pres">
      <dgm:prSet presAssocID="{10685018-0484-41DB-8E3C-7A49A8F904D6}" presName="composite" presStyleCnt="0"/>
      <dgm:spPr/>
    </dgm:pt>
    <dgm:pt modelId="{DF1EAFBE-047A-4F02-898C-3C00A6C9661F}" type="pres">
      <dgm:prSet presAssocID="{10685018-0484-41DB-8E3C-7A49A8F904D6}" presName="parTx" presStyleLbl="alignNode1" presStyleIdx="3" presStyleCnt="5">
        <dgm:presLayoutVars>
          <dgm:chMax val="0"/>
          <dgm:chPref val="0"/>
          <dgm:bulletEnabled val="1"/>
        </dgm:presLayoutVars>
      </dgm:prSet>
      <dgm:spPr/>
      <dgm:t>
        <a:bodyPr/>
        <a:lstStyle/>
        <a:p>
          <a:endParaRPr lang="es-PE"/>
        </a:p>
      </dgm:t>
    </dgm:pt>
    <dgm:pt modelId="{DAC27E19-3441-4BDC-9A22-8B4DAEA3CE3F}" type="pres">
      <dgm:prSet presAssocID="{10685018-0484-41DB-8E3C-7A49A8F904D6}" presName="desTx" presStyleLbl="alignAccFollowNode1" presStyleIdx="3" presStyleCnt="5">
        <dgm:presLayoutVars>
          <dgm:bulletEnabled val="1"/>
        </dgm:presLayoutVars>
      </dgm:prSet>
      <dgm:spPr/>
      <dgm:t>
        <a:bodyPr/>
        <a:lstStyle/>
        <a:p>
          <a:endParaRPr lang="es-PE"/>
        </a:p>
      </dgm:t>
    </dgm:pt>
    <dgm:pt modelId="{FA29EF50-0E38-4447-8EB5-752688F9EB4F}" type="pres">
      <dgm:prSet presAssocID="{93D1EEDF-834B-483D-8EF9-E210E3C018EC}" presName="space" presStyleCnt="0"/>
      <dgm:spPr/>
    </dgm:pt>
    <dgm:pt modelId="{EB702F45-EDA8-429A-A627-62BA90B73C48}" type="pres">
      <dgm:prSet presAssocID="{0EC33F3E-12E7-4FA8-B0EB-6A6194612F45}" presName="composite" presStyleCnt="0"/>
      <dgm:spPr/>
    </dgm:pt>
    <dgm:pt modelId="{CAEC771F-FBC9-42E7-9FED-D7B505DADA56}" type="pres">
      <dgm:prSet presAssocID="{0EC33F3E-12E7-4FA8-B0EB-6A6194612F45}" presName="parTx" presStyleLbl="alignNode1" presStyleIdx="4" presStyleCnt="5">
        <dgm:presLayoutVars>
          <dgm:chMax val="0"/>
          <dgm:chPref val="0"/>
          <dgm:bulletEnabled val="1"/>
        </dgm:presLayoutVars>
      </dgm:prSet>
      <dgm:spPr/>
      <dgm:t>
        <a:bodyPr/>
        <a:lstStyle/>
        <a:p>
          <a:endParaRPr lang="es-PE"/>
        </a:p>
      </dgm:t>
    </dgm:pt>
    <dgm:pt modelId="{64999A8C-5325-4CA1-9410-D0EDBB90F1E4}" type="pres">
      <dgm:prSet presAssocID="{0EC33F3E-12E7-4FA8-B0EB-6A6194612F45}" presName="desTx" presStyleLbl="alignAccFollowNode1" presStyleIdx="4" presStyleCnt="5">
        <dgm:presLayoutVars>
          <dgm:bulletEnabled val="1"/>
        </dgm:presLayoutVars>
      </dgm:prSet>
      <dgm:spPr/>
      <dgm:t>
        <a:bodyPr/>
        <a:lstStyle/>
        <a:p>
          <a:endParaRPr lang="es-PE"/>
        </a:p>
      </dgm:t>
    </dgm:pt>
  </dgm:ptLst>
  <dgm:cxnLst>
    <dgm:cxn modelId="{6C6840CF-468F-4A9F-ABC5-7182CD04CE5F}" srcId="{F5FCBF5A-BADD-4754-90C1-903C1DC5CD29}" destId="{12022D2C-8164-40E4-BBBB-37E7D1B617A0}" srcOrd="1" destOrd="0" parTransId="{71D0B0A1-5FC3-44B9-BE01-4BA18F4BC20C}" sibTransId="{7D5E90AC-657F-4BE2-8E17-796747FBCF7E}"/>
    <dgm:cxn modelId="{F49A1B85-070D-457F-B3D9-50C00F4298AC}" srcId="{0EC33F3E-12E7-4FA8-B0EB-6A6194612F45}" destId="{BB159B67-ACAB-42BC-AC2F-F06791807311}" srcOrd="3" destOrd="0" parTransId="{0FB6377B-0090-4910-A441-24503EC5DD46}" sibTransId="{8AF6C17F-3591-44C5-BF0E-B10B29AFC492}"/>
    <dgm:cxn modelId="{FB35877C-69DB-4C08-8EC7-103A6B7790DC}" srcId="{6D0014E4-0384-4F29-AA5A-5DE9B63738C3}" destId="{17304B87-BA1E-42C5-BF3A-0A3CDFA75F3E}" srcOrd="1" destOrd="0" parTransId="{0D470BFC-B6B0-43C1-8606-80DACBA767AF}" sibTransId="{3F7FEF46-DF01-4CA3-9BFC-EA8678B20094}"/>
    <dgm:cxn modelId="{B9D44B41-EDC7-46D2-8515-2E075E596E29}" type="presOf" srcId="{12537750-4C1B-4009-840F-22D23A583C10}" destId="{FDBDD732-5EA0-452E-965C-D855FAFD7F34}" srcOrd="0" destOrd="3" presId="urn:microsoft.com/office/officeart/2005/8/layout/hList1"/>
    <dgm:cxn modelId="{7F1AA4D0-729E-44C9-B55F-AEC890E5468F}" srcId="{17304B87-BA1E-42C5-BF3A-0A3CDFA75F3E}" destId="{B13EFA1D-156C-4975-9D8A-8049A04D1711}" srcOrd="0" destOrd="0" parTransId="{4A64F3E3-2C18-4CE4-8D5F-AFE4E559F7A5}" sibTransId="{4620DC27-94A9-487B-B438-88AE9599BF1E}"/>
    <dgm:cxn modelId="{A5BCC685-D89C-4380-8573-95C6B2FED848}" type="presOf" srcId="{FB1633FB-AEF3-4313-A9B1-EA97A58F14BE}" destId="{616EF6F2-E877-4429-AA34-6D8B07BC9C29}" srcOrd="0" destOrd="4" presId="urn:microsoft.com/office/officeart/2005/8/layout/hList1"/>
    <dgm:cxn modelId="{50B4E566-405A-42FE-B8A0-85FA188DFD25}" srcId="{17304B87-BA1E-42C5-BF3A-0A3CDFA75F3E}" destId="{DBB5838B-E565-4263-956B-2DD630DF6068}" srcOrd="1" destOrd="0" parTransId="{69A1F7B2-EFB3-47B0-9690-F0B994A50F7C}" sibTransId="{9F2E19D2-E518-4760-86A1-7A17BF2279E9}"/>
    <dgm:cxn modelId="{AB6200F4-7E8A-4911-B9D9-09321C4AA799}" type="presOf" srcId="{A8C123CB-89E6-42A4-8431-647EB587B1C4}" destId="{259E50D9-3ABF-4DB0-854D-0D506AC9CC12}" srcOrd="0" destOrd="0" presId="urn:microsoft.com/office/officeart/2005/8/layout/hList1"/>
    <dgm:cxn modelId="{E9055687-B8F5-45C2-A8AD-07A6090C68CE}" type="presOf" srcId="{AE106AA6-7ECE-4F2C-8B13-634DC4FE76A6}" destId="{64999A8C-5325-4CA1-9410-D0EDBB90F1E4}" srcOrd="0" destOrd="2" presId="urn:microsoft.com/office/officeart/2005/8/layout/hList1"/>
    <dgm:cxn modelId="{B94F6728-CD9A-41D3-B093-2B8CE171014F}" type="presOf" srcId="{12022D2C-8164-40E4-BBBB-37E7D1B617A0}" destId="{616EF6F2-E877-4429-AA34-6D8B07BC9C29}" srcOrd="0" destOrd="1" presId="urn:microsoft.com/office/officeart/2005/8/layout/hList1"/>
    <dgm:cxn modelId="{D871C07F-147A-4E7C-BA0C-F40ED7806084}" srcId="{17304B87-BA1E-42C5-BF3A-0A3CDFA75F3E}" destId="{92779D1A-713B-4351-A06C-0D798367F49F}" srcOrd="4" destOrd="0" parTransId="{840B6DE7-8451-405B-B766-356FC9F78B63}" sibTransId="{93F61020-BD62-4505-91B5-57F81EA52BF6}"/>
    <dgm:cxn modelId="{5AF5225D-5D33-4BFE-9A8B-02E87E071FDA}" srcId="{6D0014E4-0384-4F29-AA5A-5DE9B63738C3}" destId="{F5FCBF5A-BADD-4754-90C1-903C1DC5CD29}" srcOrd="0" destOrd="0" parTransId="{46071C9C-38F7-4702-A20E-5BDBAD91E0CE}" sibTransId="{C64D4B51-A23F-46C7-82FB-C3CED912CDA2}"/>
    <dgm:cxn modelId="{129F711D-B139-40B4-BEA1-6CA7E8134708}" srcId="{F5FCBF5A-BADD-4754-90C1-903C1DC5CD29}" destId="{CDBE764B-E4E3-443D-B2DA-9E58D74C2A68}" srcOrd="2" destOrd="0" parTransId="{BDE6B33A-731C-42B4-B991-B12E102471E4}" sibTransId="{6F0B904E-6C1A-485E-AA1C-8096AC8A4EC0}"/>
    <dgm:cxn modelId="{8C816240-420C-44F6-8C08-78A8C6F4343B}" type="presOf" srcId="{6D0014E4-0384-4F29-AA5A-5DE9B63738C3}" destId="{0F0240D1-7639-4A49-BEF8-E790971B4121}" srcOrd="0" destOrd="0" presId="urn:microsoft.com/office/officeart/2005/8/layout/hList1"/>
    <dgm:cxn modelId="{AA0A20D8-36FC-4FD7-ABB5-E521AC772B7E}" type="presOf" srcId="{10685018-0484-41DB-8E3C-7A49A8F904D6}" destId="{DF1EAFBE-047A-4F02-898C-3C00A6C9661F}" srcOrd="0" destOrd="0" presId="urn:microsoft.com/office/officeart/2005/8/layout/hList1"/>
    <dgm:cxn modelId="{EA6464F6-E4C6-46E4-800B-8D3BBFA25D3C}" type="presOf" srcId="{BB159B67-ACAB-42BC-AC2F-F06791807311}" destId="{64999A8C-5325-4CA1-9410-D0EDBB90F1E4}" srcOrd="0" destOrd="3" presId="urn:microsoft.com/office/officeart/2005/8/layout/hList1"/>
    <dgm:cxn modelId="{3B47C876-2B85-4026-A510-EE496A53B612}" type="presOf" srcId="{DBB5838B-E565-4263-956B-2DD630DF6068}" destId="{FDBDD732-5EA0-452E-965C-D855FAFD7F34}" srcOrd="0" destOrd="1" presId="urn:microsoft.com/office/officeart/2005/8/layout/hList1"/>
    <dgm:cxn modelId="{470AD2CE-7BA9-4C66-96E3-42930D7D4529}" srcId="{10685018-0484-41DB-8E3C-7A49A8F904D6}" destId="{0AF379CE-FE6C-4862-B9AE-970DF7A6CB2B}" srcOrd="0" destOrd="0" parTransId="{351B0109-C31E-4C80-AA36-DC4DAA448590}" sibTransId="{FDC518C7-ABFF-4E05-A138-8B436F262D36}"/>
    <dgm:cxn modelId="{1F4A3FD5-56E8-4F93-8A42-18E3880291C3}" srcId="{17304B87-BA1E-42C5-BF3A-0A3CDFA75F3E}" destId="{07A5B8C4-CC88-4752-B837-9C44EDF81D8F}" srcOrd="2" destOrd="0" parTransId="{6DAE14AB-38E5-41C0-AABA-48B0B97F4236}" sibTransId="{1061DB20-09DE-49F5-9739-8C2B85B04992}"/>
    <dgm:cxn modelId="{DC96B8C6-5DBC-4A3D-A8CD-F1ADE21645E3}" srcId="{0EC33F3E-12E7-4FA8-B0EB-6A6194612F45}" destId="{11F1AECE-2A66-4173-A3F8-40C8BCB3571D}" srcOrd="0" destOrd="0" parTransId="{F98DE172-FA75-4F04-9891-93DD7B69A6AF}" sibTransId="{2600CD00-77CD-4210-A181-D763F9801769}"/>
    <dgm:cxn modelId="{4146C9C0-7E08-4EA6-AF84-68B93934F8B9}" type="presOf" srcId="{A119D3BC-8F69-40C8-A32F-43B89C1BF2A2}" destId="{616EF6F2-E877-4429-AA34-6D8B07BC9C29}" srcOrd="0" destOrd="0" presId="urn:microsoft.com/office/officeart/2005/8/layout/hList1"/>
    <dgm:cxn modelId="{7BC60CCF-AAFD-4BD9-8227-43C75135EBAD}" type="presOf" srcId="{0AF379CE-FE6C-4862-B9AE-970DF7A6CB2B}" destId="{DAC27E19-3441-4BDC-9A22-8B4DAEA3CE3F}" srcOrd="0" destOrd="0" presId="urn:microsoft.com/office/officeart/2005/8/layout/hList1"/>
    <dgm:cxn modelId="{0315E1BC-6DEE-431A-A157-D50461C78EA6}" type="presOf" srcId="{0DE40571-7722-427C-8417-C89F2753A300}" destId="{5D5E5F93-F8E8-40E1-BC32-268D899103A3}" srcOrd="0" destOrd="2" presId="urn:microsoft.com/office/officeart/2005/8/layout/hList1"/>
    <dgm:cxn modelId="{677FDB9F-1B6B-472B-ABC6-878C850E778F}" type="presOf" srcId="{11F1AECE-2A66-4173-A3F8-40C8BCB3571D}" destId="{64999A8C-5325-4CA1-9410-D0EDBB90F1E4}" srcOrd="0" destOrd="0" presId="urn:microsoft.com/office/officeart/2005/8/layout/hList1"/>
    <dgm:cxn modelId="{A44BE62A-BD1D-48F8-8AE4-172834BD2372}" type="presOf" srcId="{07A5B8C4-CC88-4752-B837-9C44EDF81D8F}" destId="{FDBDD732-5EA0-452E-965C-D855FAFD7F34}" srcOrd="0" destOrd="2" presId="urn:microsoft.com/office/officeart/2005/8/layout/hList1"/>
    <dgm:cxn modelId="{512569DC-1D4A-43E3-822E-DD47B640F846}" type="presOf" srcId="{B24D7D10-52A1-4398-A519-3BBCCEE63183}" destId="{616EF6F2-E877-4429-AA34-6D8B07BC9C29}" srcOrd="0" destOrd="3" presId="urn:microsoft.com/office/officeart/2005/8/layout/hList1"/>
    <dgm:cxn modelId="{02FAC34F-DC35-4D45-99EE-8C535ABF61E2}" type="presOf" srcId="{9B87F8E8-F2B1-4ACF-BE8F-A64078F8CF19}" destId="{5D5E5F93-F8E8-40E1-BC32-268D899103A3}" srcOrd="0" destOrd="1" presId="urn:microsoft.com/office/officeart/2005/8/layout/hList1"/>
    <dgm:cxn modelId="{D8EA57CD-783C-44E7-B47C-08978BCE3076}" srcId="{A8C123CB-89E6-42A4-8431-647EB587B1C4}" destId="{FF1E2766-9C12-45E1-9D7D-85960E45C5D8}" srcOrd="0" destOrd="0" parTransId="{6EDA3FE1-C1AA-45AD-8F7D-FC5A558E717A}" sibTransId="{19E41B2F-A458-42C5-AEE5-2EFE796E072A}"/>
    <dgm:cxn modelId="{DBDDB7FC-55B1-497B-ACA2-4E6FF430203A}" srcId="{F5FCBF5A-BADD-4754-90C1-903C1DC5CD29}" destId="{FB1633FB-AEF3-4313-A9B1-EA97A58F14BE}" srcOrd="4" destOrd="0" parTransId="{98C98AC0-C484-41CA-A7A6-07CF376CDC9C}" sibTransId="{622A6BF2-DC34-4266-B2A4-7090D0435B2A}"/>
    <dgm:cxn modelId="{6B8F3667-59A2-4B3E-A43C-5711A1B4BCE7}" type="presOf" srcId="{F266E878-0E08-4634-BB7B-4832BBE0F2F9}" destId="{64999A8C-5325-4CA1-9410-D0EDBB90F1E4}" srcOrd="0" destOrd="1" presId="urn:microsoft.com/office/officeart/2005/8/layout/hList1"/>
    <dgm:cxn modelId="{1AE83745-2F88-467B-A594-65709CFE1C2F}" srcId="{F5FCBF5A-BADD-4754-90C1-903C1DC5CD29}" destId="{B24D7D10-52A1-4398-A519-3BBCCEE63183}" srcOrd="3" destOrd="0" parTransId="{FF298F30-0C65-4C04-8A0B-E819695B3C9C}" sibTransId="{B33A1616-8CCA-46BF-AE5F-561A476D15CB}"/>
    <dgm:cxn modelId="{969DDC25-E4AF-4D07-BDDA-097A1351EC86}" type="presOf" srcId="{CDBE764B-E4E3-443D-B2DA-9E58D74C2A68}" destId="{616EF6F2-E877-4429-AA34-6D8B07BC9C29}" srcOrd="0" destOrd="2" presId="urn:microsoft.com/office/officeart/2005/8/layout/hList1"/>
    <dgm:cxn modelId="{F60BE6CD-2F96-4591-B344-ABABF142B7D8}" srcId="{F5FCBF5A-BADD-4754-90C1-903C1DC5CD29}" destId="{A119D3BC-8F69-40C8-A32F-43B89C1BF2A2}" srcOrd="0" destOrd="0" parTransId="{B459EBB5-F549-4E7D-A270-DF62481DF49A}" sibTransId="{9E1D069B-F691-4997-9056-618E900B486F}"/>
    <dgm:cxn modelId="{4A102AD9-52AC-495D-A8A9-A2E445F1AE3C}" type="presOf" srcId="{FF1E2766-9C12-45E1-9D7D-85960E45C5D8}" destId="{5D5E5F93-F8E8-40E1-BC32-268D899103A3}" srcOrd="0" destOrd="0" presId="urn:microsoft.com/office/officeart/2005/8/layout/hList1"/>
    <dgm:cxn modelId="{AFE4D73C-E1C3-4E6E-A215-AD419EE98C07}" srcId="{A8C123CB-89E6-42A4-8431-647EB587B1C4}" destId="{0DE40571-7722-427C-8417-C89F2753A300}" srcOrd="2" destOrd="0" parTransId="{D60E3638-E535-4313-8486-98409C7F3689}" sibTransId="{17ECBA8A-9CAB-4035-9D57-EAB84C923C3E}"/>
    <dgm:cxn modelId="{D8E4E081-3EB6-45A6-9AF3-E555DB307797}" type="presOf" srcId="{0EC33F3E-12E7-4FA8-B0EB-6A6194612F45}" destId="{CAEC771F-FBC9-42E7-9FED-D7B505DADA56}" srcOrd="0" destOrd="0" presId="urn:microsoft.com/office/officeart/2005/8/layout/hList1"/>
    <dgm:cxn modelId="{F21B2FB4-BD8B-45DC-A7C3-B35D57DDA8BD}" srcId="{0EC33F3E-12E7-4FA8-B0EB-6A6194612F45}" destId="{AE106AA6-7ECE-4F2C-8B13-634DC4FE76A6}" srcOrd="2" destOrd="0" parTransId="{521C5007-5704-4D2E-95F3-1325C58A9D96}" sibTransId="{E16AB7CE-2E7B-47D9-9434-C61EF8895A94}"/>
    <dgm:cxn modelId="{7E434F2A-EE4D-4A3E-9993-D804DC37728F}" type="presOf" srcId="{EC20DD21-BABF-4709-8ABF-9796068D86EB}" destId="{64999A8C-5325-4CA1-9410-D0EDBB90F1E4}" srcOrd="0" destOrd="4" presId="urn:microsoft.com/office/officeart/2005/8/layout/hList1"/>
    <dgm:cxn modelId="{A4D76516-DBE0-4096-95CE-CC6A8B2DE8FD}" type="presOf" srcId="{B13EFA1D-156C-4975-9D8A-8049A04D1711}" destId="{FDBDD732-5EA0-452E-965C-D855FAFD7F34}" srcOrd="0" destOrd="0" presId="urn:microsoft.com/office/officeart/2005/8/layout/hList1"/>
    <dgm:cxn modelId="{0F383A4D-3545-4DCB-AB88-ED9E7E50CCCF}" srcId="{0EC33F3E-12E7-4FA8-B0EB-6A6194612F45}" destId="{F266E878-0E08-4634-BB7B-4832BBE0F2F9}" srcOrd="1" destOrd="0" parTransId="{DD7CDC37-AC81-48EB-B4FA-9E7356B7E567}" sibTransId="{D4523B42-95DB-44D7-B6E8-1F94394D96F6}"/>
    <dgm:cxn modelId="{BBD50AA5-641F-4779-885A-322F29D73FDB}" srcId="{6D0014E4-0384-4F29-AA5A-5DE9B63738C3}" destId="{A8C123CB-89E6-42A4-8431-647EB587B1C4}" srcOrd="2" destOrd="0" parTransId="{D32AC3B9-A03A-46C9-8738-F664FA013D4C}" sibTransId="{7C118E3B-9575-418B-91F9-28C04AC4C1A3}"/>
    <dgm:cxn modelId="{DE1F2067-2053-4BB3-94D0-7E9766C46133}" srcId="{0EC33F3E-12E7-4FA8-B0EB-6A6194612F45}" destId="{EC20DD21-BABF-4709-8ABF-9796068D86EB}" srcOrd="4" destOrd="0" parTransId="{98F795DC-1C98-4F1E-AC9E-D14DBE27E2D2}" sibTransId="{6CED44BF-AE6C-4ECF-8ADF-0B598491017D}"/>
    <dgm:cxn modelId="{5BB782A3-B874-499A-9AB1-272AE54C1212}" type="presOf" srcId="{17304B87-BA1E-42C5-BF3A-0A3CDFA75F3E}" destId="{6EDC67E5-8FE9-4926-9C35-17BE2557D09A}" srcOrd="0" destOrd="0" presId="urn:microsoft.com/office/officeart/2005/8/layout/hList1"/>
    <dgm:cxn modelId="{0888AFC5-03B1-477D-84B9-8470F05579F2}" type="presOf" srcId="{92779D1A-713B-4351-A06C-0D798367F49F}" destId="{FDBDD732-5EA0-452E-965C-D855FAFD7F34}" srcOrd="0" destOrd="4" presId="urn:microsoft.com/office/officeart/2005/8/layout/hList1"/>
    <dgm:cxn modelId="{DB52AD77-71A3-4166-BE52-6ACE791D2B6E}" type="presOf" srcId="{F5FCBF5A-BADD-4754-90C1-903C1DC5CD29}" destId="{A326228D-5A3F-4AC5-A2E2-A986945F4108}" srcOrd="0" destOrd="0" presId="urn:microsoft.com/office/officeart/2005/8/layout/hList1"/>
    <dgm:cxn modelId="{03A6C54B-EB98-4BEA-95A8-5F5C5978A930}" srcId="{17304B87-BA1E-42C5-BF3A-0A3CDFA75F3E}" destId="{12537750-4C1B-4009-840F-22D23A583C10}" srcOrd="3" destOrd="0" parTransId="{5CE2A3E2-DB58-420F-8456-6E59C0E3F3C5}" sibTransId="{C9192C86-999B-47D4-98E2-6F211CC9C3BE}"/>
    <dgm:cxn modelId="{7B063B20-8D32-4CFD-A522-FC36E1484C8E}" srcId="{A8C123CB-89E6-42A4-8431-647EB587B1C4}" destId="{9B87F8E8-F2B1-4ACF-BE8F-A64078F8CF19}" srcOrd="1" destOrd="0" parTransId="{3D27B645-EDA7-4D08-91BF-37200AEA0A4D}" sibTransId="{CE00C873-A8A8-4DDC-B898-D8D48C6412E8}"/>
    <dgm:cxn modelId="{BBABE071-689B-4FE8-A625-91EB03D51503}" srcId="{6D0014E4-0384-4F29-AA5A-5DE9B63738C3}" destId="{10685018-0484-41DB-8E3C-7A49A8F904D6}" srcOrd="3" destOrd="0" parTransId="{7622199B-B9A4-44E9-89EE-14D0F6F327B9}" sibTransId="{93D1EEDF-834B-483D-8EF9-E210E3C018EC}"/>
    <dgm:cxn modelId="{71AA78C1-AC01-41A5-8462-DFF0C94B8A89}" srcId="{6D0014E4-0384-4F29-AA5A-5DE9B63738C3}" destId="{0EC33F3E-12E7-4FA8-B0EB-6A6194612F45}" srcOrd="4" destOrd="0" parTransId="{1FA92BCC-B46C-41A6-AE3B-4E63ADB94D38}" sibTransId="{5221E47B-9785-47A4-9E4E-2A3EDCC4BC3C}"/>
    <dgm:cxn modelId="{AEB0BAD8-AD70-4146-89FF-59A3A875245D}" type="presParOf" srcId="{0F0240D1-7639-4A49-BEF8-E790971B4121}" destId="{232234CA-C75D-4357-8AF8-CE733CA0E83C}" srcOrd="0" destOrd="0" presId="urn:microsoft.com/office/officeart/2005/8/layout/hList1"/>
    <dgm:cxn modelId="{D27A4FB3-54DD-49A5-BD7E-82CD09C2FDBA}" type="presParOf" srcId="{232234CA-C75D-4357-8AF8-CE733CA0E83C}" destId="{A326228D-5A3F-4AC5-A2E2-A986945F4108}" srcOrd="0" destOrd="0" presId="urn:microsoft.com/office/officeart/2005/8/layout/hList1"/>
    <dgm:cxn modelId="{3066137D-3F72-4C79-A384-BEC5AF44241F}" type="presParOf" srcId="{232234CA-C75D-4357-8AF8-CE733CA0E83C}" destId="{616EF6F2-E877-4429-AA34-6D8B07BC9C29}" srcOrd="1" destOrd="0" presId="urn:microsoft.com/office/officeart/2005/8/layout/hList1"/>
    <dgm:cxn modelId="{657DC699-D329-4DC2-B4D2-4871C764DBC9}" type="presParOf" srcId="{0F0240D1-7639-4A49-BEF8-E790971B4121}" destId="{341E50AE-829D-44E9-89F1-6F8C15314FB8}" srcOrd="1" destOrd="0" presId="urn:microsoft.com/office/officeart/2005/8/layout/hList1"/>
    <dgm:cxn modelId="{0B0222AA-D85E-481D-9017-4CAD137068C9}" type="presParOf" srcId="{0F0240D1-7639-4A49-BEF8-E790971B4121}" destId="{0D6DF6EF-7807-4475-9B29-8AD18383F101}" srcOrd="2" destOrd="0" presId="urn:microsoft.com/office/officeart/2005/8/layout/hList1"/>
    <dgm:cxn modelId="{A0771B4A-9708-4FC4-BDAB-6AB5B5A77FAC}" type="presParOf" srcId="{0D6DF6EF-7807-4475-9B29-8AD18383F101}" destId="{6EDC67E5-8FE9-4926-9C35-17BE2557D09A}" srcOrd="0" destOrd="0" presId="urn:microsoft.com/office/officeart/2005/8/layout/hList1"/>
    <dgm:cxn modelId="{262F9EBA-FAE5-4F7C-B65B-8291F41D0567}" type="presParOf" srcId="{0D6DF6EF-7807-4475-9B29-8AD18383F101}" destId="{FDBDD732-5EA0-452E-965C-D855FAFD7F34}" srcOrd="1" destOrd="0" presId="urn:microsoft.com/office/officeart/2005/8/layout/hList1"/>
    <dgm:cxn modelId="{382CE9DB-17D5-4D1F-B612-E42C4D3321E3}" type="presParOf" srcId="{0F0240D1-7639-4A49-BEF8-E790971B4121}" destId="{7FACDC18-0D18-421D-B7D0-555CFA7C6349}" srcOrd="3" destOrd="0" presId="urn:microsoft.com/office/officeart/2005/8/layout/hList1"/>
    <dgm:cxn modelId="{2ED6CD8C-719C-47E0-934D-E23BDD6B11B5}" type="presParOf" srcId="{0F0240D1-7639-4A49-BEF8-E790971B4121}" destId="{9F9FFF38-E688-4B7A-ABCC-51D61FBAC07B}" srcOrd="4" destOrd="0" presId="urn:microsoft.com/office/officeart/2005/8/layout/hList1"/>
    <dgm:cxn modelId="{E0B0A1C3-4559-4871-9206-B3B4B9207409}" type="presParOf" srcId="{9F9FFF38-E688-4B7A-ABCC-51D61FBAC07B}" destId="{259E50D9-3ABF-4DB0-854D-0D506AC9CC12}" srcOrd="0" destOrd="0" presId="urn:microsoft.com/office/officeart/2005/8/layout/hList1"/>
    <dgm:cxn modelId="{7DDA47FA-6D1B-4E34-AF35-934BF2F9094E}" type="presParOf" srcId="{9F9FFF38-E688-4B7A-ABCC-51D61FBAC07B}" destId="{5D5E5F93-F8E8-40E1-BC32-268D899103A3}" srcOrd="1" destOrd="0" presId="urn:microsoft.com/office/officeart/2005/8/layout/hList1"/>
    <dgm:cxn modelId="{D2E88A8E-B082-44E9-9BD3-CD71DEBBD278}" type="presParOf" srcId="{0F0240D1-7639-4A49-BEF8-E790971B4121}" destId="{650CF065-40BA-4F5D-9157-F4BE2CA91F42}" srcOrd="5" destOrd="0" presId="urn:microsoft.com/office/officeart/2005/8/layout/hList1"/>
    <dgm:cxn modelId="{9BD42A80-013C-4C24-9688-45B7739065E7}" type="presParOf" srcId="{0F0240D1-7639-4A49-BEF8-E790971B4121}" destId="{39FD600A-81E5-4358-A987-97E0106CA2EE}" srcOrd="6" destOrd="0" presId="urn:microsoft.com/office/officeart/2005/8/layout/hList1"/>
    <dgm:cxn modelId="{1B876E71-FF7C-4E55-8F7F-E00A586A7C4B}" type="presParOf" srcId="{39FD600A-81E5-4358-A987-97E0106CA2EE}" destId="{DF1EAFBE-047A-4F02-898C-3C00A6C9661F}" srcOrd="0" destOrd="0" presId="urn:microsoft.com/office/officeart/2005/8/layout/hList1"/>
    <dgm:cxn modelId="{AC8B0A45-B908-47A8-9237-26658197B9F8}" type="presParOf" srcId="{39FD600A-81E5-4358-A987-97E0106CA2EE}" destId="{DAC27E19-3441-4BDC-9A22-8B4DAEA3CE3F}" srcOrd="1" destOrd="0" presId="urn:microsoft.com/office/officeart/2005/8/layout/hList1"/>
    <dgm:cxn modelId="{609310CB-C789-468D-97CD-0039471E28DC}" type="presParOf" srcId="{0F0240D1-7639-4A49-BEF8-E790971B4121}" destId="{FA29EF50-0E38-4447-8EB5-752688F9EB4F}" srcOrd="7" destOrd="0" presId="urn:microsoft.com/office/officeart/2005/8/layout/hList1"/>
    <dgm:cxn modelId="{988C35F4-8509-4CA4-B4A8-1FAAA6C51C13}" type="presParOf" srcId="{0F0240D1-7639-4A49-BEF8-E790971B4121}" destId="{EB702F45-EDA8-429A-A627-62BA90B73C48}" srcOrd="8" destOrd="0" presId="urn:microsoft.com/office/officeart/2005/8/layout/hList1"/>
    <dgm:cxn modelId="{031A3747-2304-4BB0-901D-D3D42D320703}" type="presParOf" srcId="{EB702F45-EDA8-429A-A627-62BA90B73C48}" destId="{CAEC771F-FBC9-42E7-9FED-D7B505DADA56}" srcOrd="0" destOrd="0" presId="urn:microsoft.com/office/officeart/2005/8/layout/hList1"/>
    <dgm:cxn modelId="{EEC09013-CB0F-4124-BFE6-7EA14381D863}" type="presParOf" srcId="{EB702F45-EDA8-429A-A627-62BA90B73C48}" destId="{64999A8C-5325-4CA1-9410-D0EDBB90F1E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543B8-3DB0-45C5-A372-9416B8C2A326}">
      <dsp:nvSpPr>
        <dsp:cNvPr id="0" name=""/>
        <dsp:cNvSpPr/>
      </dsp:nvSpPr>
      <dsp:spPr>
        <a:xfrm>
          <a:off x="207631" y="827"/>
          <a:ext cx="1354501" cy="812700"/>
        </a:xfrm>
        <a:prstGeom prst="rect">
          <a:avLst/>
        </a:prstGeom>
        <a:gradFill rotWithShape="0">
          <a:gsLst>
            <a:gs pos="0">
              <a:schemeClr val="accent3">
                <a:alpha val="90000"/>
                <a:hueOff val="0"/>
                <a:satOff val="0"/>
                <a:lumOff val="0"/>
                <a:alphaOff val="0"/>
                <a:shade val="51000"/>
                <a:satMod val="130000"/>
              </a:schemeClr>
            </a:gs>
            <a:gs pos="80000">
              <a:schemeClr val="accent3">
                <a:alpha val="90000"/>
                <a:hueOff val="0"/>
                <a:satOff val="0"/>
                <a:lumOff val="0"/>
                <a:alphaOff val="0"/>
                <a:shade val="93000"/>
                <a:satMod val="130000"/>
              </a:schemeClr>
            </a:gs>
            <a:gs pos="100000">
              <a:schemeClr val="accent3">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PE" sz="1600" kern="1200" dirty="0" err="1" smtClean="0"/>
            <a:t>Waterfall</a:t>
          </a:r>
          <a:endParaRPr lang="es-PE" sz="1600" kern="1200" dirty="0"/>
        </a:p>
      </dsp:txBody>
      <dsp:txXfrm>
        <a:off x="207631" y="827"/>
        <a:ext cx="1354501" cy="812700"/>
      </dsp:txXfrm>
    </dsp:sp>
    <dsp:sp modelId="{1AE216B0-4115-4506-A6A3-DF3F05EB94DB}">
      <dsp:nvSpPr>
        <dsp:cNvPr id="0" name=""/>
        <dsp:cNvSpPr/>
      </dsp:nvSpPr>
      <dsp:spPr>
        <a:xfrm>
          <a:off x="1697583" y="827"/>
          <a:ext cx="1354501" cy="812700"/>
        </a:xfrm>
        <a:prstGeom prst="rect">
          <a:avLst/>
        </a:prstGeom>
        <a:gradFill rotWithShape="0">
          <a:gsLst>
            <a:gs pos="0">
              <a:schemeClr val="accent3">
                <a:alpha val="90000"/>
                <a:hueOff val="0"/>
                <a:satOff val="0"/>
                <a:lumOff val="0"/>
                <a:alphaOff val="-20000"/>
                <a:shade val="51000"/>
                <a:satMod val="130000"/>
              </a:schemeClr>
            </a:gs>
            <a:gs pos="80000">
              <a:schemeClr val="accent3">
                <a:alpha val="90000"/>
                <a:hueOff val="0"/>
                <a:satOff val="0"/>
                <a:lumOff val="0"/>
                <a:alphaOff val="-20000"/>
                <a:shade val="93000"/>
                <a:satMod val="130000"/>
              </a:schemeClr>
            </a:gs>
            <a:gs pos="100000">
              <a:schemeClr val="accent3">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PE" sz="1600" kern="1200" dirty="0" smtClean="0"/>
            <a:t>RUP</a:t>
          </a:r>
          <a:endParaRPr lang="es-PE" sz="1600" kern="1200" dirty="0"/>
        </a:p>
      </dsp:txBody>
      <dsp:txXfrm>
        <a:off x="1697583" y="827"/>
        <a:ext cx="1354501" cy="812700"/>
      </dsp:txXfrm>
    </dsp:sp>
    <dsp:sp modelId="{CD6B1213-2267-438A-9D7E-B79BB955ECF9}">
      <dsp:nvSpPr>
        <dsp:cNvPr id="0" name=""/>
        <dsp:cNvSpPr/>
      </dsp:nvSpPr>
      <dsp:spPr>
        <a:xfrm>
          <a:off x="952607" y="948978"/>
          <a:ext cx="1354501" cy="812700"/>
        </a:xfrm>
        <a:prstGeom prst="rect">
          <a:avLst/>
        </a:prstGeom>
        <a:gradFill rotWithShape="0">
          <a:gsLst>
            <a:gs pos="0">
              <a:schemeClr val="accent3">
                <a:alpha val="90000"/>
                <a:hueOff val="0"/>
                <a:satOff val="0"/>
                <a:lumOff val="0"/>
                <a:alphaOff val="-40000"/>
                <a:shade val="51000"/>
                <a:satMod val="130000"/>
              </a:schemeClr>
            </a:gs>
            <a:gs pos="80000">
              <a:schemeClr val="accent3">
                <a:alpha val="90000"/>
                <a:hueOff val="0"/>
                <a:satOff val="0"/>
                <a:lumOff val="0"/>
                <a:alphaOff val="-40000"/>
                <a:shade val="93000"/>
                <a:satMod val="130000"/>
              </a:schemeClr>
            </a:gs>
            <a:gs pos="100000">
              <a:schemeClr val="accent3">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PE" sz="1600" kern="1200" dirty="0" smtClean="0"/>
            <a:t>SEI/IEE Project </a:t>
          </a:r>
          <a:r>
            <a:rPr lang="es-PE" sz="1600" kern="1200" dirty="0" err="1" smtClean="0"/>
            <a:t>Standards</a:t>
          </a:r>
          <a:r>
            <a:rPr lang="es-PE" sz="1600" kern="1200" dirty="0" smtClean="0"/>
            <a:t> and </a:t>
          </a:r>
          <a:r>
            <a:rPr lang="es-PE" sz="1600" kern="1200" dirty="0" err="1" smtClean="0"/>
            <a:t>Definitions</a:t>
          </a:r>
          <a:endParaRPr lang="es-PE" sz="1600" kern="1200" dirty="0"/>
        </a:p>
      </dsp:txBody>
      <dsp:txXfrm>
        <a:off x="952607" y="948978"/>
        <a:ext cx="1354501" cy="81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26228D-5A3F-4AC5-A2E2-A986945F4108}">
      <dsp:nvSpPr>
        <dsp:cNvPr id="0" name=""/>
        <dsp:cNvSpPr/>
      </dsp:nvSpPr>
      <dsp:spPr>
        <a:xfrm>
          <a:off x="3949" y="1596"/>
          <a:ext cx="1513855" cy="60554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PE" sz="1600" kern="1200" dirty="0" smtClean="0"/>
            <a:t>Planificación</a:t>
          </a:r>
          <a:endParaRPr lang="es-PE" sz="1600" kern="1200" dirty="0"/>
        </a:p>
      </dsp:txBody>
      <dsp:txXfrm>
        <a:off x="3949" y="1596"/>
        <a:ext cx="1513855" cy="605542"/>
      </dsp:txXfrm>
    </dsp:sp>
    <dsp:sp modelId="{616EF6F2-E877-4429-AA34-6D8B07BC9C29}">
      <dsp:nvSpPr>
        <dsp:cNvPr id="0" name=""/>
        <dsp:cNvSpPr/>
      </dsp:nvSpPr>
      <dsp:spPr>
        <a:xfrm>
          <a:off x="3949" y="607139"/>
          <a:ext cx="1513855" cy="2415599"/>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PE" sz="1600" kern="1200" dirty="0" smtClean="0"/>
            <a:t>Small </a:t>
          </a:r>
          <a:r>
            <a:rPr lang="es-PE" sz="1600" kern="1200" dirty="0" err="1" smtClean="0"/>
            <a:t>Releases</a:t>
          </a:r>
          <a:endParaRPr lang="es-PE" sz="1600" kern="1200" dirty="0"/>
        </a:p>
        <a:p>
          <a:pPr marL="171450" lvl="1" indent="-171450" algn="l" defTabSz="711200">
            <a:lnSpc>
              <a:spcPct val="90000"/>
            </a:lnSpc>
            <a:spcBef>
              <a:spcPct val="0"/>
            </a:spcBef>
            <a:spcAft>
              <a:spcPct val="15000"/>
            </a:spcAft>
            <a:buChar char="••"/>
          </a:pPr>
          <a:endParaRPr lang="es-PE" sz="1600" kern="1200" dirty="0"/>
        </a:p>
        <a:p>
          <a:pPr marL="171450" lvl="1" indent="-171450" algn="l" defTabSz="711200">
            <a:lnSpc>
              <a:spcPct val="90000"/>
            </a:lnSpc>
            <a:spcBef>
              <a:spcPct val="0"/>
            </a:spcBef>
            <a:spcAft>
              <a:spcPct val="15000"/>
            </a:spcAft>
            <a:buChar char="••"/>
          </a:pPr>
          <a:r>
            <a:rPr lang="es-PE" sz="1600" kern="1200" dirty="0" err="1" smtClean="0"/>
            <a:t>Planning</a:t>
          </a:r>
          <a:r>
            <a:rPr lang="es-PE" sz="1600" kern="1200" dirty="0" smtClean="0"/>
            <a:t> </a:t>
          </a:r>
          <a:r>
            <a:rPr lang="es-PE" sz="1600" kern="1200" dirty="0" err="1" smtClean="0"/>
            <a:t>Game</a:t>
          </a:r>
          <a:endParaRPr lang="es-PE" sz="1600" kern="1200" dirty="0"/>
        </a:p>
        <a:p>
          <a:pPr marL="171450" lvl="1" indent="-171450" algn="l" defTabSz="711200">
            <a:lnSpc>
              <a:spcPct val="90000"/>
            </a:lnSpc>
            <a:spcBef>
              <a:spcPct val="0"/>
            </a:spcBef>
            <a:spcAft>
              <a:spcPct val="15000"/>
            </a:spcAft>
            <a:buChar char="••"/>
          </a:pPr>
          <a:endParaRPr lang="es-PE" sz="1600" kern="1200" dirty="0"/>
        </a:p>
        <a:p>
          <a:pPr marL="171450" lvl="1" indent="-171450" algn="l" defTabSz="711200">
            <a:lnSpc>
              <a:spcPct val="90000"/>
            </a:lnSpc>
            <a:spcBef>
              <a:spcPct val="0"/>
            </a:spcBef>
            <a:spcAft>
              <a:spcPct val="15000"/>
            </a:spcAft>
            <a:buChar char="••"/>
          </a:pPr>
          <a:r>
            <a:rPr lang="es-PE" sz="1600" kern="1200" dirty="0" err="1" smtClean="0"/>
            <a:t>User</a:t>
          </a:r>
          <a:r>
            <a:rPr lang="es-PE" sz="1600" kern="1200" dirty="0" smtClean="0"/>
            <a:t> </a:t>
          </a:r>
          <a:r>
            <a:rPr lang="es-PE" sz="1600" kern="1200" dirty="0" err="1" smtClean="0"/>
            <a:t>Stories</a:t>
          </a:r>
          <a:endParaRPr lang="es-PE" sz="1600" kern="1200" dirty="0"/>
        </a:p>
      </dsp:txBody>
      <dsp:txXfrm>
        <a:off x="3949" y="607139"/>
        <a:ext cx="1513855" cy="2415599"/>
      </dsp:txXfrm>
    </dsp:sp>
    <dsp:sp modelId="{6EDC67E5-8FE9-4926-9C35-17BE2557D09A}">
      <dsp:nvSpPr>
        <dsp:cNvPr id="0" name=""/>
        <dsp:cNvSpPr/>
      </dsp:nvSpPr>
      <dsp:spPr>
        <a:xfrm>
          <a:off x="1729744" y="1596"/>
          <a:ext cx="1513855" cy="60554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PE" sz="1600" kern="1200" dirty="0" smtClean="0"/>
            <a:t>Diseño</a:t>
          </a:r>
          <a:endParaRPr lang="es-PE" sz="1600" kern="1200" dirty="0"/>
        </a:p>
      </dsp:txBody>
      <dsp:txXfrm>
        <a:off x="1729744" y="1596"/>
        <a:ext cx="1513855" cy="605542"/>
      </dsp:txXfrm>
    </dsp:sp>
    <dsp:sp modelId="{FDBDD732-5EA0-452E-965C-D855FAFD7F34}">
      <dsp:nvSpPr>
        <dsp:cNvPr id="0" name=""/>
        <dsp:cNvSpPr/>
      </dsp:nvSpPr>
      <dsp:spPr>
        <a:xfrm>
          <a:off x="1729744" y="607139"/>
          <a:ext cx="1513855" cy="2415599"/>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PE" sz="1600" kern="1200" dirty="0" smtClean="0"/>
            <a:t>Incremental </a:t>
          </a:r>
          <a:r>
            <a:rPr lang="es-PE" sz="1600" kern="1200" dirty="0" err="1" smtClean="0"/>
            <a:t>Design</a:t>
          </a:r>
          <a:endParaRPr lang="es-PE" sz="1600" kern="1200" dirty="0"/>
        </a:p>
        <a:p>
          <a:pPr marL="171450" lvl="1" indent="-171450" algn="l" defTabSz="711200">
            <a:lnSpc>
              <a:spcPct val="90000"/>
            </a:lnSpc>
            <a:spcBef>
              <a:spcPct val="0"/>
            </a:spcBef>
            <a:spcAft>
              <a:spcPct val="15000"/>
            </a:spcAft>
            <a:buChar char="••"/>
          </a:pPr>
          <a:endParaRPr lang="es-PE" sz="1600" kern="1200" dirty="0"/>
        </a:p>
        <a:p>
          <a:pPr marL="171450" lvl="1" indent="-171450" algn="l" defTabSz="711200">
            <a:lnSpc>
              <a:spcPct val="90000"/>
            </a:lnSpc>
            <a:spcBef>
              <a:spcPct val="0"/>
            </a:spcBef>
            <a:spcAft>
              <a:spcPct val="15000"/>
            </a:spcAft>
            <a:buChar char="••"/>
          </a:pPr>
          <a:r>
            <a:rPr lang="es-PE" sz="1600" kern="1200" dirty="0" err="1" smtClean="0"/>
            <a:t>Refactoring</a:t>
          </a:r>
          <a:endParaRPr lang="es-PE" sz="1600" kern="1200" dirty="0"/>
        </a:p>
        <a:p>
          <a:pPr marL="171450" lvl="1" indent="-171450" algn="l" defTabSz="711200">
            <a:lnSpc>
              <a:spcPct val="90000"/>
            </a:lnSpc>
            <a:spcBef>
              <a:spcPct val="0"/>
            </a:spcBef>
            <a:spcAft>
              <a:spcPct val="15000"/>
            </a:spcAft>
            <a:buChar char="••"/>
          </a:pPr>
          <a:endParaRPr lang="es-PE" sz="1600" kern="1200" dirty="0"/>
        </a:p>
        <a:p>
          <a:pPr marL="171450" lvl="1" indent="-171450" algn="l" defTabSz="711200">
            <a:lnSpc>
              <a:spcPct val="90000"/>
            </a:lnSpc>
            <a:spcBef>
              <a:spcPct val="0"/>
            </a:spcBef>
            <a:spcAft>
              <a:spcPct val="15000"/>
            </a:spcAft>
            <a:buChar char="••"/>
          </a:pPr>
          <a:r>
            <a:rPr lang="es-PE" sz="1600" kern="1200" dirty="0" smtClean="0"/>
            <a:t>Test </a:t>
          </a:r>
          <a:r>
            <a:rPr lang="es-PE" sz="1600" kern="1200" dirty="0" err="1" smtClean="0"/>
            <a:t>Driven</a:t>
          </a:r>
          <a:r>
            <a:rPr lang="es-PE" sz="1600" kern="1200" dirty="0" smtClean="0"/>
            <a:t> </a:t>
          </a:r>
          <a:r>
            <a:rPr lang="es-PE" sz="1600" kern="1200" dirty="0" err="1" smtClean="0"/>
            <a:t>Development</a:t>
          </a:r>
          <a:endParaRPr lang="es-PE" sz="1600" kern="1200" dirty="0"/>
        </a:p>
      </dsp:txBody>
      <dsp:txXfrm>
        <a:off x="1729744" y="607139"/>
        <a:ext cx="1513855" cy="2415599"/>
      </dsp:txXfrm>
    </dsp:sp>
    <dsp:sp modelId="{259E50D9-3ABF-4DB0-854D-0D506AC9CC12}">
      <dsp:nvSpPr>
        <dsp:cNvPr id="0" name=""/>
        <dsp:cNvSpPr/>
      </dsp:nvSpPr>
      <dsp:spPr>
        <a:xfrm>
          <a:off x="3455540" y="1596"/>
          <a:ext cx="1513855" cy="60554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PE" sz="1600" kern="1200" dirty="0" smtClean="0"/>
            <a:t>Programación</a:t>
          </a:r>
          <a:endParaRPr lang="es-PE" sz="1600" kern="1200" dirty="0"/>
        </a:p>
      </dsp:txBody>
      <dsp:txXfrm>
        <a:off x="3455540" y="1596"/>
        <a:ext cx="1513855" cy="605542"/>
      </dsp:txXfrm>
    </dsp:sp>
    <dsp:sp modelId="{5D5E5F93-F8E8-40E1-BC32-268D899103A3}">
      <dsp:nvSpPr>
        <dsp:cNvPr id="0" name=""/>
        <dsp:cNvSpPr/>
      </dsp:nvSpPr>
      <dsp:spPr>
        <a:xfrm>
          <a:off x="3455540" y="607139"/>
          <a:ext cx="1513855" cy="2415599"/>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PE" sz="1600" kern="1200" dirty="0" err="1" smtClean="0"/>
            <a:t>Pair</a:t>
          </a:r>
          <a:r>
            <a:rPr lang="es-PE" sz="1600" kern="1200" dirty="0" smtClean="0"/>
            <a:t> </a:t>
          </a:r>
          <a:r>
            <a:rPr lang="es-PE" sz="1600" kern="1200" dirty="0" err="1" smtClean="0"/>
            <a:t>Programming</a:t>
          </a:r>
          <a:endParaRPr lang="es-PE" sz="1600" kern="1200" dirty="0"/>
        </a:p>
        <a:p>
          <a:pPr marL="171450" lvl="1" indent="-171450" algn="l" defTabSz="711200">
            <a:lnSpc>
              <a:spcPct val="90000"/>
            </a:lnSpc>
            <a:spcBef>
              <a:spcPct val="0"/>
            </a:spcBef>
            <a:spcAft>
              <a:spcPct val="15000"/>
            </a:spcAft>
            <a:buChar char="••"/>
          </a:pPr>
          <a:endParaRPr lang="es-PE" sz="1600" kern="1200" dirty="0"/>
        </a:p>
        <a:p>
          <a:pPr marL="171450" lvl="1" indent="-171450" algn="l" defTabSz="711200">
            <a:lnSpc>
              <a:spcPct val="90000"/>
            </a:lnSpc>
            <a:spcBef>
              <a:spcPct val="0"/>
            </a:spcBef>
            <a:spcAft>
              <a:spcPct val="15000"/>
            </a:spcAft>
            <a:buChar char="••"/>
          </a:pPr>
          <a:r>
            <a:rPr lang="es-PE" sz="1600" kern="1200" dirty="0" err="1" smtClean="0"/>
            <a:t>Continuous</a:t>
          </a:r>
          <a:r>
            <a:rPr lang="es-PE" sz="1600" kern="1200" dirty="0" smtClean="0"/>
            <a:t> </a:t>
          </a:r>
          <a:r>
            <a:rPr lang="es-PE" sz="1600" kern="1200" dirty="0" err="1" smtClean="0"/>
            <a:t>Integration</a:t>
          </a:r>
          <a:endParaRPr lang="es-PE" sz="1600" kern="1200" dirty="0"/>
        </a:p>
      </dsp:txBody>
      <dsp:txXfrm>
        <a:off x="3455540" y="607139"/>
        <a:ext cx="1513855" cy="2415599"/>
      </dsp:txXfrm>
    </dsp:sp>
    <dsp:sp modelId="{DF1EAFBE-047A-4F02-898C-3C00A6C9661F}">
      <dsp:nvSpPr>
        <dsp:cNvPr id="0" name=""/>
        <dsp:cNvSpPr/>
      </dsp:nvSpPr>
      <dsp:spPr>
        <a:xfrm>
          <a:off x="5181335" y="1596"/>
          <a:ext cx="1513855" cy="60554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PE" sz="1600" kern="1200" dirty="0" err="1" smtClean="0"/>
            <a:t>Testing</a:t>
          </a:r>
          <a:endParaRPr lang="es-PE" sz="1600" kern="1200" dirty="0"/>
        </a:p>
      </dsp:txBody>
      <dsp:txXfrm>
        <a:off x="5181335" y="1596"/>
        <a:ext cx="1513855" cy="605542"/>
      </dsp:txXfrm>
    </dsp:sp>
    <dsp:sp modelId="{DAC27E19-3441-4BDC-9A22-8B4DAEA3CE3F}">
      <dsp:nvSpPr>
        <dsp:cNvPr id="0" name=""/>
        <dsp:cNvSpPr/>
      </dsp:nvSpPr>
      <dsp:spPr>
        <a:xfrm>
          <a:off x="5181335" y="607139"/>
          <a:ext cx="1513855" cy="2415599"/>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PE" sz="1600" kern="1200" dirty="0" err="1" smtClean="0"/>
            <a:t>Aceptance</a:t>
          </a:r>
          <a:r>
            <a:rPr lang="es-PE" sz="1600" kern="1200" dirty="0" smtClean="0"/>
            <a:t> </a:t>
          </a:r>
          <a:r>
            <a:rPr lang="es-PE" sz="1600" kern="1200" dirty="0" err="1" smtClean="0"/>
            <a:t>Tests</a:t>
          </a:r>
          <a:endParaRPr lang="es-PE" sz="1600" kern="1200" dirty="0"/>
        </a:p>
      </dsp:txBody>
      <dsp:txXfrm>
        <a:off x="5181335" y="607139"/>
        <a:ext cx="1513855" cy="2415599"/>
      </dsp:txXfrm>
    </dsp:sp>
    <dsp:sp modelId="{CAEC771F-FBC9-42E7-9FED-D7B505DADA56}">
      <dsp:nvSpPr>
        <dsp:cNvPr id="0" name=""/>
        <dsp:cNvSpPr/>
      </dsp:nvSpPr>
      <dsp:spPr>
        <a:xfrm>
          <a:off x="6907131" y="1596"/>
          <a:ext cx="1513855" cy="60554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PE" sz="1600" kern="1200" dirty="0" smtClean="0"/>
            <a:t>Equipo</a:t>
          </a:r>
          <a:endParaRPr lang="es-PE" sz="1600" kern="1200" dirty="0"/>
        </a:p>
      </dsp:txBody>
      <dsp:txXfrm>
        <a:off x="6907131" y="1596"/>
        <a:ext cx="1513855" cy="605542"/>
      </dsp:txXfrm>
    </dsp:sp>
    <dsp:sp modelId="{64999A8C-5325-4CA1-9410-D0EDBB90F1E4}">
      <dsp:nvSpPr>
        <dsp:cNvPr id="0" name=""/>
        <dsp:cNvSpPr/>
      </dsp:nvSpPr>
      <dsp:spPr>
        <a:xfrm>
          <a:off x="6907131" y="607139"/>
          <a:ext cx="1513855" cy="2415599"/>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PE" sz="1600" kern="1200" dirty="0" err="1" smtClean="0"/>
            <a:t>Collective</a:t>
          </a:r>
          <a:r>
            <a:rPr lang="es-PE" sz="1600" kern="1200" dirty="0" smtClean="0"/>
            <a:t> </a:t>
          </a:r>
          <a:r>
            <a:rPr lang="es-PE" sz="1600" kern="1200" dirty="0" err="1" smtClean="0"/>
            <a:t>Code</a:t>
          </a:r>
          <a:endParaRPr lang="es-PE" sz="1600" kern="1200" dirty="0"/>
        </a:p>
        <a:p>
          <a:pPr marL="171450" lvl="1" indent="-171450" algn="l" defTabSz="711200">
            <a:lnSpc>
              <a:spcPct val="90000"/>
            </a:lnSpc>
            <a:spcBef>
              <a:spcPct val="0"/>
            </a:spcBef>
            <a:spcAft>
              <a:spcPct val="15000"/>
            </a:spcAft>
            <a:buChar char="••"/>
          </a:pPr>
          <a:endParaRPr lang="es-PE" sz="1600" kern="1200" dirty="0"/>
        </a:p>
        <a:p>
          <a:pPr marL="171450" lvl="1" indent="-171450" algn="l" defTabSz="711200">
            <a:lnSpc>
              <a:spcPct val="90000"/>
            </a:lnSpc>
            <a:spcBef>
              <a:spcPct val="0"/>
            </a:spcBef>
            <a:spcAft>
              <a:spcPct val="15000"/>
            </a:spcAft>
            <a:buChar char="••"/>
          </a:pPr>
          <a:r>
            <a:rPr lang="es-PE" sz="1600" kern="1200" dirty="0" err="1" smtClean="0"/>
            <a:t>Informative</a:t>
          </a:r>
          <a:r>
            <a:rPr lang="es-PE" sz="1600" kern="1200" dirty="0" smtClean="0"/>
            <a:t> </a:t>
          </a:r>
          <a:r>
            <a:rPr lang="es-PE" sz="1600" kern="1200" dirty="0" err="1" smtClean="0"/>
            <a:t>Workspace</a:t>
          </a:r>
          <a:endParaRPr lang="es-PE" sz="1600" kern="1200" dirty="0"/>
        </a:p>
        <a:p>
          <a:pPr marL="171450" lvl="1" indent="-171450" algn="l" defTabSz="711200">
            <a:lnSpc>
              <a:spcPct val="90000"/>
            </a:lnSpc>
            <a:spcBef>
              <a:spcPct val="0"/>
            </a:spcBef>
            <a:spcAft>
              <a:spcPct val="15000"/>
            </a:spcAft>
            <a:buChar char="••"/>
          </a:pPr>
          <a:endParaRPr lang="es-PE" sz="1600" kern="1200" dirty="0"/>
        </a:p>
        <a:p>
          <a:pPr marL="171450" lvl="1" indent="-171450" algn="l" defTabSz="711200">
            <a:lnSpc>
              <a:spcPct val="90000"/>
            </a:lnSpc>
            <a:spcBef>
              <a:spcPct val="0"/>
            </a:spcBef>
            <a:spcAft>
              <a:spcPct val="15000"/>
            </a:spcAft>
            <a:buChar char="••"/>
          </a:pPr>
          <a:r>
            <a:rPr lang="es-PE" sz="1600" kern="1200" dirty="0" err="1" smtClean="0"/>
            <a:t>Coding</a:t>
          </a:r>
          <a:r>
            <a:rPr lang="es-PE" sz="1600" kern="1200" dirty="0" smtClean="0"/>
            <a:t> </a:t>
          </a:r>
          <a:r>
            <a:rPr lang="es-PE" sz="1600" kern="1200" dirty="0" err="1" smtClean="0"/>
            <a:t>Standards</a:t>
          </a:r>
          <a:endParaRPr lang="es-PE" sz="1600" kern="1200" dirty="0"/>
        </a:p>
      </dsp:txBody>
      <dsp:txXfrm>
        <a:off x="6907131" y="607139"/>
        <a:ext cx="1513855" cy="241559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2E5C5-FB6C-4EE4-829B-0A1B8128DEDF}" type="datetimeFigureOut">
              <a:rPr lang="es-PE" smtClean="0"/>
              <a:t>04/11/2010</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A795FE-0018-4CCE-98AA-18B37A5E0A19}" type="slidenum">
              <a:rPr lang="es-PE" smtClean="0"/>
              <a:t>‹Nº›</a:t>
            </a:fld>
            <a:endParaRPr lang="es-PE"/>
          </a:p>
        </p:txBody>
      </p:sp>
    </p:spTree>
    <p:extLst>
      <p:ext uri="{BB962C8B-B14F-4D97-AF65-F5344CB8AC3E}">
        <p14:creationId xmlns:p14="http://schemas.microsoft.com/office/powerpoint/2010/main" val="2481475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EDA795FE-0018-4CCE-98AA-18B37A5E0A19}" type="slidenum">
              <a:rPr lang="es-PE" smtClean="0"/>
              <a:t>11</a:t>
            </a:fld>
            <a:endParaRPr lang="es-PE"/>
          </a:p>
        </p:txBody>
      </p:sp>
    </p:spTree>
    <p:extLst>
      <p:ext uri="{BB962C8B-B14F-4D97-AF65-F5344CB8AC3E}">
        <p14:creationId xmlns:p14="http://schemas.microsoft.com/office/powerpoint/2010/main" val="2553309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EDA795FE-0018-4CCE-98AA-18B37A5E0A19}" type="slidenum">
              <a:rPr lang="es-PE" smtClean="0"/>
              <a:t>12</a:t>
            </a:fld>
            <a:endParaRPr lang="es-PE"/>
          </a:p>
        </p:txBody>
      </p:sp>
    </p:spTree>
    <p:extLst>
      <p:ext uri="{BB962C8B-B14F-4D97-AF65-F5344CB8AC3E}">
        <p14:creationId xmlns:p14="http://schemas.microsoft.com/office/powerpoint/2010/main" val="255330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EDA795FE-0018-4CCE-98AA-18B37A5E0A19}" type="slidenum">
              <a:rPr lang="es-PE" smtClean="0"/>
              <a:t>13</a:t>
            </a:fld>
            <a:endParaRPr lang="es-PE"/>
          </a:p>
        </p:txBody>
      </p:sp>
    </p:spTree>
    <p:extLst>
      <p:ext uri="{BB962C8B-B14F-4D97-AF65-F5344CB8AC3E}">
        <p14:creationId xmlns:p14="http://schemas.microsoft.com/office/powerpoint/2010/main" val="255330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EDA795FE-0018-4CCE-98AA-18B37A5E0A19}" type="slidenum">
              <a:rPr lang="es-PE" smtClean="0"/>
              <a:t>14</a:t>
            </a:fld>
            <a:endParaRPr lang="es-PE"/>
          </a:p>
        </p:txBody>
      </p:sp>
    </p:spTree>
    <p:extLst>
      <p:ext uri="{BB962C8B-B14F-4D97-AF65-F5344CB8AC3E}">
        <p14:creationId xmlns:p14="http://schemas.microsoft.com/office/powerpoint/2010/main" val="2553309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EDA795FE-0018-4CCE-98AA-18B37A5E0A19}" type="slidenum">
              <a:rPr lang="es-PE" smtClean="0"/>
              <a:t>15</a:t>
            </a:fld>
            <a:endParaRPr lang="es-PE"/>
          </a:p>
        </p:txBody>
      </p:sp>
    </p:spTree>
    <p:extLst>
      <p:ext uri="{BB962C8B-B14F-4D97-AF65-F5344CB8AC3E}">
        <p14:creationId xmlns:p14="http://schemas.microsoft.com/office/powerpoint/2010/main" val="255330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EDA795FE-0018-4CCE-98AA-18B37A5E0A19}" type="slidenum">
              <a:rPr lang="es-PE" smtClean="0"/>
              <a:t>16</a:t>
            </a:fld>
            <a:endParaRPr lang="es-PE"/>
          </a:p>
        </p:txBody>
      </p:sp>
    </p:spTree>
    <p:extLst>
      <p:ext uri="{BB962C8B-B14F-4D97-AF65-F5344CB8AC3E}">
        <p14:creationId xmlns:p14="http://schemas.microsoft.com/office/powerpoint/2010/main" val="2553309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EDA795FE-0018-4CCE-98AA-18B37A5E0A19}" type="slidenum">
              <a:rPr lang="es-PE" smtClean="0"/>
              <a:t>17</a:t>
            </a:fld>
            <a:endParaRPr lang="es-PE"/>
          </a:p>
        </p:txBody>
      </p:sp>
    </p:spTree>
    <p:extLst>
      <p:ext uri="{BB962C8B-B14F-4D97-AF65-F5344CB8AC3E}">
        <p14:creationId xmlns:p14="http://schemas.microsoft.com/office/powerpoint/2010/main" val="2553309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EDA795FE-0018-4CCE-98AA-18B37A5E0A19}" type="slidenum">
              <a:rPr lang="es-PE" smtClean="0"/>
              <a:t>18</a:t>
            </a:fld>
            <a:endParaRPr lang="es-PE"/>
          </a:p>
        </p:txBody>
      </p:sp>
    </p:spTree>
    <p:extLst>
      <p:ext uri="{BB962C8B-B14F-4D97-AF65-F5344CB8AC3E}">
        <p14:creationId xmlns:p14="http://schemas.microsoft.com/office/powerpoint/2010/main" val="255330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597A4AFC-D949-4706-A062-CA557A1F4277}" type="datetimeFigureOut">
              <a:rPr lang="es-PE" smtClean="0"/>
              <a:t>04/11/2010</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2E6791E1-466E-4C80-8DE3-CDCDA2445FBB}"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597A4AFC-D949-4706-A062-CA557A1F4277}" type="datetimeFigureOut">
              <a:rPr lang="es-PE" smtClean="0"/>
              <a:t>04/11/2010</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2E6791E1-466E-4C80-8DE3-CDCDA2445FBB}"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597A4AFC-D949-4706-A062-CA557A1F4277}" type="datetimeFigureOut">
              <a:rPr lang="es-PE" smtClean="0"/>
              <a:t>04/11/2010</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2E6791E1-466E-4C80-8DE3-CDCDA2445FBB}"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597A4AFC-D949-4706-A062-CA557A1F4277}" type="datetimeFigureOut">
              <a:rPr lang="es-PE" smtClean="0"/>
              <a:t>04/11/2010</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2E6791E1-466E-4C80-8DE3-CDCDA2445FBB}"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597A4AFC-D949-4706-A062-CA557A1F4277}" type="datetimeFigureOut">
              <a:rPr lang="es-PE" smtClean="0"/>
              <a:t>04/11/2010</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2E6791E1-466E-4C80-8DE3-CDCDA2445FBB}"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597A4AFC-D949-4706-A062-CA557A1F4277}" type="datetimeFigureOut">
              <a:rPr lang="es-PE" smtClean="0"/>
              <a:t>04/11/2010</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2E6791E1-466E-4C80-8DE3-CDCDA2445FBB}"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597A4AFC-D949-4706-A062-CA557A1F4277}" type="datetimeFigureOut">
              <a:rPr lang="es-PE" smtClean="0"/>
              <a:t>04/11/2010</a:t>
            </a:fld>
            <a:endParaRPr lang="es-PE"/>
          </a:p>
        </p:txBody>
      </p:sp>
      <p:sp>
        <p:nvSpPr>
          <p:cNvPr id="8" name="4 Marcador de pie de página"/>
          <p:cNvSpPr>
            <a:spLocks noGrp="1"/>
          </p:cNvSpPr>
          <p:nvPr>
            <p:ph type="ftr" sz="quarter" idx="11"/>
          </p:nvPr>
        </p:nvSpPr>
        <p:spPr/>
        <p:txBody>
          <a:bodyPr/>
          <a:lstStyle>
            <a:lvl1pPr>
              <a:defRPr/>
            </a:lvl1pPr>
          </a:lstStyle>
          <a:p>
            <a:endParaRPr lang="es-PE"/>
          </a:p>
        </p:txBody>
      </p:sp>
      <p:sp>
        <p:nvSpPr>
          <p:cNvPr id="9" name="5 Marcador de número de diapositiva"/>
          <p:cNvSpPr>
            <a:spLocks noGrp="1"/>
          </p:cNvSpPr>
          <p:nvPr>
            <p:ph type="sldNum" sz="quarter" idx="12"/>
          </p:nvPr>
        </p:nvSpPr>
        <p:spPr/>
        <p:txBody>
          <a:bodyPr/>
          <a:lstStyle>
            <a:lvl1pPr>
              <a:defRPr/>
            </a:lvl1pPr>
          </a:lstStyle>
          <a:p>
            <a:fld id="{2E6791E1-466E-4C80-8DE3-CDCDA2445FBB}"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597A4AFC-D949-4706-A062-CA557A1F4277}" type="datetimeFigureOut">
              <a:rPr lang="es-PE" smtClean="0"/>
              <a:t>04/11/2010</a:t>
            </a:fld>
            <a:endParaRPr lang="es-PE"/>
          </a:p>
        </p:txBody>
      </p:sp>
      <p:sp>
        <p:nvSpPr>
          <p:cNvPr id="4" name="4 Marcador de pie de página"/>
          <p:cNvSpPr>
            <a:spLocks noGrp="1"/>
          </p:cNvSpPr>
          <p:nvPr>
            <p:ph type="ftr" sz="quarter" idx="11"/>
          </p:nvPr>
        </p:nvSpPr>
        <p:spPr/>
        <p:txBody>
          <a:bodyPr/>
          <a:lstStyle>
            <a:lvl1pPr>
              <a:defRPr/>
            </a:lvl1pPr>
          </a:lstStyle>
          <a:p>
            <a:endParaRPr lang="es-PE"/>
          </a:p>
        </p:txBody>
      </p:sp>
      <p:sp>
        <p:nvSpPr>
          <p:cNvPr id="5" name="5 Marcador de número de diapositiva"/>
          <p:cNvSpPr>
            <a:spLocks noGrp="1"/>
          </p:cNvSpPr>
          <p:nvPr>
            <p:ph type="sldNum" sz="quarter" idx="12"/>
          </p:nvPr>
        </p:nvSpPr>
        <p:spPr/>
        <p:txBody>
          <a:bodyPr/>
          <a:lstStyle>
            <a:lvl1pPr>
              <a:defRPr/>
            </a:lvl1pPr>
          </a:lstStyle>
          <a:p>
            <a:fld id="{2E6791E1-466E-4C80-8DE3-CDCDA2445FBB}"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597A4AFC-D949-4706-A062-CA557A1F4277}" type="datetimeFigureOut">
              <a:rPr lang="es-PE" smtClean="0"/>
              <a:t>04/11/2010</a:t>
            </a:fld>
            <a:endParaRPr lang="es-PE"/>
          </a:p>
        </p:txBody>
      </p:sp>
      <p:sp>
        <p:nvSpPr>
          <p:cNvPr id="3" name="4 Marcador de pie de página"/>
          <p:cNvSpPr>
            <a:spLocks noGrp="1"/>
          </p:cNvSpPr>
          <p:nvPr>
            <p:ph type="ftr" sz="quarter" idx="11"/>
          </p:nvPr>
        </p:nvSpPr>
        <p:spPr/>
        <p:txBody>
          <a:bodyPr/>
          <a:lstStyle>
            <a:lvl1pPr>
              <a:defRPr/>
            </a:lvl1pPr>
          </a:lstStyle>
          <a:p>
            <a:endParaRPr lang="es-PE"/>
          </a:p>
        </p:txBody>
      </p:sp>
      <p:sp>
        <p:nvSpPr>
          <p:cNvPr id="4" name="5 Marcador de número de diapositiva"/>
          <p:cNvSpPr>
            <a:spLocks noGrp="1"/>
          </p:cNvSpPr>
          <p:nvPr>
            <p:ph type="sldNum" sz="quarter" idx="12"/>
          </p:nvPr>
        </p:nvSpPr>
        <p:spPr/>
        <p:txBody>
          <a:bodyPr/>
          <a:lstStyle>
            <a:lvl1pPr>
              <a:defRPr/>
            </a:lvl1pPr>
          </a:lstStyle>
          <a:p>
            <a:fld id="{2E6791E1-466E-4C80-8DE3-CDCDA2445FBB}"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597A4AFC-D949-4706-A062-CA557A1F4277}" type="datetimeFigureOut">
              <a:rPr lang="es-PE" smtClean="0"/>
              <a:t>04/11/2010</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2E6791E1-466E-4C80-8DE3-CDCDA2445FBB}"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597A4AFC-D949-4706-A062-CA557A1F4277}" type="datetimeFigureOut">
              <a:rPr lang="es-PE" smtClean="0"/>
              <a:t>04/11/2010</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2E6791E1-466E-4C80-8DE3-CDCDA2445FBB}"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597A4AFC-D949-4706-A062-CA557A1F4277}" type="datetimeFigureOut">
              <a:rPr lang="es-PE" smtClean="0"/>
              <a:t>04/11/2010</a:t>
            </a:fld>
            <a:endParaRPr lang="es-PE"/>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PE"/>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2E6791E1-466E-4C80-8DE3-CDCDA2445FBB}" type="slidenum">
              <a:rPr lang="es-PE" smtClean="0"/>
              <a:t>‹Nº›</a:t>
            </a:fld>
            <a:endParaRPr lang="es-PE"/>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971600" y="1796138"/>
            <a:ext cx="7453336" cy="2640974"/>
          </a:xfrm>
        </p:spPr>
        <p:txBody>
          <a:bodyPr/>
          <a:lstStyle/>
          <a:p>
            <a:pPr algn="l">
              <a:lnSpc>
                <a:spcPts val="9500"/>
              </a:lnSpc>
            </a:pPr>
            <a:r>
              <a:rPr lang="es-PE" sz="8800" b="1" dirty="0" err="1" smtClean="0"/>
              <a:t>e</a:t>
            </a:r>
            <a:r>
              <a:rPr lang="es-PE" sz="11500" b="1" dirty="0" err="1" smtClean="0">
                <a:solidFill>
                  <a:srgbClr val="FF0000"/>
                </a:solidFill>
              </a:rPr>
              <a:t>X</a:t>
            </a:r>
            <a:r>
              <a:rPr lang="es-PE" sz="8800" b="1" dirty="0" err="1" smtClean="0"/>
              <a:t>treme</a:t>
            </a:r>
            <a:r>
              <a:rPr lang="es-PE" sz="8800" b="1" dirty="0" smtClean="0"/>
              <a:t> </a:t>
            </a:r>
            <a:br>
              <a:rPr lang="es-PE" sz="8800" b="1" dirty="0" smtClean="0"/>
            </a:br>
            <a:r>
              <a:rPr lang="es-PE" sz="8800" b="1" dirty="0" smtClean="0"/>
              <a:t>  </a:t>
            </a:r>
            <a:r>
              <a:rPr lang="es-PE" sz="11500" b="1" dirty="0" err="1" smtClean="0">
                <a:solidFill>
                  <a:srgbClr val="FF0000"/>
                </a:solidFill>
              </a:rPr>
              <a:t>P</a:t>
            </a:r>
            <a:r>
              <a:rPr lang="es-PE" sz="8800" b="1" dirty="0" err="1" smtClean="0"/>
              <a:t>rogramming</a:t>
            </a:r>
            <a:endParaRPr lang="es-ES" sz="11500" b="1" dirty="0">
              <a:solidFill>
                <a:srgbClr val="FF0000"/>
              </a:solidFill>
            </a:endParaRPr>
          </a:p>
        </p:txBody>
      </p:sp>
      <p:sp>
        <p:nvSpPr>
          <p:cNvPr id="4" name="2 Subtítulo"/>
          <p:cNvSpPr txBox="1">
            <a:spLocks/>
          </p:cNvSpPr>
          <p:nvPr/>
        </p:nvSpPr>
        <p:spPr bwMode="auto">
          <a:xfrm>
            <a:off x="323528" y="5373216"/>
            <a:ext cx="3422750" cy="129614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defTabSz="914400" rtl="0" eaLnBrk="1" fontAlgn="auto" latinLnBrk="0" hangingPunct="1">
              <a:lnSpc>
                <a:spcPts val="2800"/>
              </a:lnSpc>
              <a:spcBef>
                <a:spcPct val="20000"/>
              </a:spcBef>
              <a:spcAft>
                <a:spcPts val="0"/>
              </a:spcAft>
              <a:buClrTx/>
              <a:buSzTx/>
              <a:buFont typeface="Arial" pitchFamily="34" charset="0"/>
              <a:buNone/>
              <a:tabLst/>
              <a:defRPr/>
            </a:pPr>
            <a:r>
              <a:rPr kumimoji="0" lang="es-PE" sz="2400" b="1" i="0" u="none" strike="noStrike" kern="1200" cap="none" spc="0" normalizeH="0" baseline="0" noProof="0" dirty="0" smtClean="0">
                <a:ln>
                  <a:noFill/>
                </a:ln>
                <a:solidFill>
                  <a:srgbClr val="00B050"/>
                </a:solidFill>
                <a:effectLst/>
                <a:uLnTx/>
                <a:uFillTx/>
              </a:rPr>
              <a:t>Angel Núñez Salazar</a:t>
            </a:r>
          </a:p>
          <a:p>
            <a:pPr marL="0" marR="0" lvl="0" indent="0" defTabSz="914400" rtl="0" eaLnBrk="1" fontAlgn="auto" latinLnBrk="0" hangingPunct="1">
              <a:lnSpc>
                <a:spcPts val="2800"/>
              </a:lnSpc>
              <a:spcBef>
                <a:spcPct val="20000"/>
              </a:spcBef>
              <a:spcAft>
                <a:spcPts val="0"/>
              </a:spcAft>
              <a:buClrTx/>
              <a:buSzTx/>
              <a:buFont typeface="Arial" pitchFamily="34" charset="0"/>
              <a:buNone/>
              <a:tabLst/>
              <a:defRPr/>
            </a:pPr>
            <a:r>
              <a:rPr lang="es-PE" sz="2400" b="1" dirty="0" err="1" smtClean="0">
                <a:solidFill>
                  <a:srgbClr val="00B050"/>
                </a:solidFill>
              </a:rPr>
              <a:t>Jose</a:t>
            </a:r>
            <a:r>
              <a:rPr lang="es-PE" sz="2400" b="1" dirty="0" smtClean="0">
                <a:solidFill>
                  <a:srgbClr val="00B050"/>
                </a:solidFill>
              </a:rPr>
              <a:t> Luis Solari</a:t>
            </a:r>
          </a:p>
          <a:p>
            <a:pPr marL="0" marR="0" lvl="0" indent="0" defTabSz="914400" rtl="0" eaLnBrk="1" fontAlgn="auto" latinLnBrk="0" hangingPunct="1">
              <a:lnSpc>
                <a:spcPts val="2800"/>
              </a:lnSpc>
              <a:spcBef>
                <a:spcPct val="20000"/>
              </a:spcBef>
              <a:spcAft>
                <a:spcPts val="0"/>
              </a:spcAft>
              <a:buClrTx/>
              <a:buSzTx/>
              <a:buFont typeface="Arial" pitchFamily="34" charset="0"/>
              <a:buNone/>
              <a:tabLst/>
              <a:defRPr/>
            </a:pPr>
            <a:r>
              <a:rPr kumimoji="0" lang="es-PE" sz="2400" b="1" i="0" u="none" strike="noStrike" kern="1200" cap="none" spc="0" normalizeH="0" baseline="0" noProof="0" dirty="0" smtClean="0">
                <a:ln>
                  <a:noFill/>
                </a:ln>
                <a:solidFill>
                  <a:srgbClr val="00B050"/>
                </a:solidFill>
                <a:effectLst/>
                <a:uLnTx/>
                <a:uFillTx/>
              </a:rPr>
              <a:t>Juan</a:t>
            </a:r>
            <a:r>
              <a:rPr kumimoji="0" lang="es-PE" sz="2400" b="1" i="0" u="none" strike="noStrike" kern="1200" cap="none" spc="0" normalizeH="0" noProof="0" dirty="0" smtClean="0">
                <a:ln>
                  <a:noFill/>
                </a:ln>
                <a:solidFill>
                  <a:srgbClr val="00B050"/>
                </a:solidFill>
                <a:effectLst/>
                <a:uLnTx/>
                <a:uFillTx/>
              </a:rPr>
              <a:t> Carlos </a:t>
            </a:r>
            <a:r>
              <a:rPr kumimoji="0" lang="es-PE" sz="2400" b="1" i="0" u="none" strike="noStrike" kern="1200" cap="none" spc="0" normalizeH="0" noProof="0" dirty="0" err="1" smtClean="0">
                <a:ln>
                  <a:noFill/>
                </a:ln>
                <a:solidFill>
                  <a:srgbClr val="00B050"/>
                </a:solidFill>
                <a:effectLst/>
                <a:uLnTx/>
                <a:uFillTx/>
              </a:rPr>
              <a:t>Romaina</a:t>
            </a:r>
            <a:endParaRPr kumimoji="0" lang="es-PE" sz="2400" b="1" i="0" u="none" strike="noStrike" kern="1200" cap="none" spc="0" normalizeH="0" baseline="0" noProof="0" dirty="0" smtClean="0">
              <a:ln>
                <a:noFill/>
              </a:ln>
              <a:solidFill>
                <a:srgbClr val="00B050"/>
              </a:solidFill>
              <a:effectLst/>
              <a:uLnTx/>
              <a:uFillTx/>
            </a:endParaRPr>
          </a:p>
        </p:txBody>
      </p:sp>
    </p:spTree>
    <p:extLst>
      <p:ext uri="{BB962C8B-B14F-4D97-AF65-F5344CB8AC3E}">
        <p14:creationId xmlns:p14="http://schemas.microsoft.com/office/powerpoint/2010/main" val="1560230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53602" y="201573"/>
            <a:ext cx="8229600" cy="707147"/>
          </a:xfrm>
        </p:spPr>
        <p:txBody>
          <a:bodyPr/>
          <a:lstStyle/>
          <a:p>
            <a:r>
              <a:rPr lang="es-PE" dirty="0" smtClean="0">
                <a:solidFill>
                  <a:srgbClr val="00B050"/>
                </a:solidFill>
              </a:rPr>
              <a:t>Paradigma </a:t>
            </a:r>
            <a:r>
              <a:rPr lang="es-PE" dirty="0">
                <a:solidFill>
                  <a:srgbClr val="00B050"/>
                </a:solidFill>
              </a:rPr>
              <a:t>Á</a:t>
            </a:r>
            <a:r>
              <a:rPr lang="es-PE" dirty="0" smtClean="0">
                <a:solidFill>
                  <a:srgbClr val="00B050"/>
                </a:solidFill>
              </a:rPr>
              <a:t>gil</a:t>
            </a:r>
            <a:endParaRPr lang="es-PE" dirty="0">
              <a:solidFill>
                <a:srgbClr val="00B050"/>
              </a:solidFill>
            </a:endParaRPr>
          </a:p>
        </p:txBody>
      </p:sp>
      <p:pic>
        <p:nvPicPr>
          <p:cNvPr id="8" name="7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2440" y="980728"/>
            <a:ext cx="3131923" cy="2300352"/>
          </a:xfrm>
          <a:prstGeom prst="rect">
            <a:avLst/>
          </a:prstGeom>
          <a:ln>
            <a:noFill/>
          </a:ln>
          <a:effectLst>
            <a:softEdge rad="112500"/>
          </a:effectLst>
        </p:spPr>
      </p:pic>
      <p:pic>
        <p:nvPicPr>
          <p:cNvPr id="9" name="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032" y="4354151"/>
            <a:ext cx="3351323" cy="2243201"/>
          </a:xfrm>
          <a:prstGeom prst="rect">
            <a:avLst/>
          </a:prstGeom>
          <a:ln>
            <a:noFill/>
          </a:ln>
          <a:effectLst>
            <a:softEdge rad="112500"/>
          </a:effectLst>
        </p:spPr>
      </p:pic>
      <p:pic>
        <p:nvPicPr>
          <p:cNvPr id="10" name="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9055" y="4293096"/>
            <a:ext cx="2990937" cy="2243203"/>
          </a:xfrm>
          <a:prstGeom prst="rect">
            <a:avLst/>
          </a:prstGeom>
          <a:ln>
            <a:noFill/>
          </a:ln>
          <a:effectLst>
            <a:softEdge rad="112500"/>
          </a:effectLst>
        </p:spPr>
      </p:pic>
      <p:sp>
        <p:nvSpPr>
          <p:cNvPr id="4" name="3 CuadroTexto"/>
          <p:cNvSpPr txBox="1"/>
          <p:nvPr/>
        </p:nvSpPr>
        <p:spPr>
          <a:xfrm>
            <a:off x="2188464" y="3299851"/>
            <a:ext cx="5159874" cy="1077218"/>
          </a:xfrm>
          <a:prstGeom prst="rect">
            <a:avLst/>
          </a:prstGeom>
          <a:noFill/>
        </p:spPr>
        <p:txBody>
          <a:bodyPr wrap="none" rtlCol="0">
            <a:spAutoFit/>
          </a:bodyPr>
          <a:lstStyle/>
          <a:p>
            <a:pPr algn="ctr"/>
            <a:r>
              <a:rPr lang="es-PE" sz="2400" b="1" dirty="0"/>
              <a:t>Software no puede ser solo ingeniería. </a:t>
            </a:r>
          </a:p>
          <a:p>
            <a:pPr algn="ctr"/>
            <a:r>
              <a:rPr lang="es-PE" sz="2400" b="1" dirty="0"/>
              <a:t>Es un </a:t>
            </a:r>
            <a:r>
              <a:rPr lang="es-PE" sz="4000" b="1" dirty="0" smtClean="0">
                <a:solidFill>
                  <a:srgbClr val="FF0000"/>
                </a:solidFill>
              </a:rPr>
              <a:t>Arte</a:t>
            </a:r>
            <a:endParaRPr lang="es-PE" sz="2400" b="1" dirty="0">
              <a:solidFill>
                <a:srgbClr val="FF0000"/>
              </a:solidFill>
            </a:endParaRPr>
          </a:p>
        </p:txBody>
      </p:sp>
    </p:spTree>
    <p:extLst>
      <p:ext uri="{BB962C8B-B14F-4D97-AF65-F5344CB8AC3E}">
        <p14:creationId xmlns:p14="http://schemas.microsoft.com/office/powerpoint/2010/main" val="2165782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53602" y="692696"/>
            <a:ext cx="8229600" cy="1224136"/>
          </a:xfrm>
        </p:spPr>
        <p:txBody>
          <a:bodyPr/>
          <a:lstStyle/>
          <a:p>
            <a:r>
              <a:rPr lang="es-PE" dirty="0" smtClean="0">
                <a:solidFill>
                  <a:srgbClr val="00B050"/>
                </a:solidFill>
              </a:rPr>
              <a:t>¿ Qué características se necesita para hacer Arte ?</a:t>
            </a:r>
            <a:endParaRPr lang="es-PE" dirty="0">
              <a:solidFill>
                <a:srgbClr val="00B050"/>
              </a:solidFill>
            </a:endParaRPr>
          </a:p>
        </p:txBody>
      </p:sp>
      <p:sp>
        <p:nvSpPr>
          <p:cNvPr id="11" name="10 CuadroTexto"/>
          <p:cNvSpPr txBox="1"/>
          <p:nvPr/>
        </p:nvSpPr>
        <p:spPr>
          <a:xfrm>
            <a:off x="395536" y="2420888"/>
            <a:ext cx="8352928" cy="3600986"/>
          </a:xfrm>
          <a:prstGeom prst="rect">
            <a:avLst/>
          </a:prstGeom>
          <a:noFill/>
        </p:spPr>
        <p:txBody>
          <a:bodyPr wrap="square" rtlCol="0">
            <a:spAutoFit/>
          </a:bodyPr>
          <a:lstStyle/>
          <a:p>
            <a:pPr algn="ctr"/>
            <a:r>
              <a:rPr lang="es-PE" sz="2400" dirty="0" smtClean="0"/>
              <a:t>El desarrollo de software como todo </a:t>
            </a:r>
            <a:r>
              <a:rPr lang="es-PE" sz="2400" dirty="0" smtClean="0">
                <a:solidFill>
                  <a:srgbClr val="FFC000"/>
                </a:solidFill>
              </a:rPr>
              <a:t>proceso artístico</a:t>
            </a:r>
            <a:r>
              <a:rPr lang="es-PE" sz="2400" dirty="0" smtClean="0"/>
              <a:t> requiere:</a:t>
            </a:r>
          </a:p>
          <a:p>
            <a:pPr algn="ctr"/>
            <a:endParaRPr lang="es-PE" sz="2400" dirty="0"/>
          </a:p>
          <a:p>
            <a:pPr algn="ctr"/>
            <a:r>
              <a:rPr lang="es-PE" sz="2400" dirty="0" smtClean="0"/>
              <a:t>Alta </a:t>
            </a:r>
            <a:r>
              <a:rPr lang="es-PE" sz="3600" dirty="0">
                <a:solidFill>
                  <a:srgbClr val="FF0000"/>
                </a:solidFill>
              </a:rPr>
              <a:t>comunicación.</a:t>
            </a:r>
          </a:p>
          <a:p>
            <a:pPr algn="ctr"/>
            <a:r>
              <a:rPr lang="es-PE" sz="2400" dirty="0" smtClean="0"/>
              <a:t>Necesidad de </a:t>
            </a:r>
            <a:r>
              <a:rPr lang="es-PE" sz="3600" dirty="0" smtClean="0">
                <a:solidFill>
                  <a:srgbClr val="FF0000"/>
                </a:solidFill>
              </a:rPr>
              <a:t>innovación</a:t>
            </a:r>
            <a:r>
              <a:rPr lang="es-PE" sz="2800" dirty="0" smtClean="0">
                <a:solidFill>
                  <a:srgbClr val="FF0000"/>
                </a:solidFill>
              </a:rPr>
              <a:t>.</a:t>
            </a:r>
          </a:p>
          <a:p>
            <a:pPr algn="ctr"/>
            <a:r>
              <a:rPr lang="es-PE" sz="2800" dirty="0" smtClean="0"/>
              <a:t>Apertura al</a:t>
            </a:r>
            <a:r>
              <a:rPr lang="es-PE" sz="2800" dirty="0" smtClean="0">
                <a:solidFill>
                  <a:srgbClr val="FF0000"/>
                </a:solidFill>
              </a:rPr>
              <a:t> </a:t>
            </a:r>
            <a:r>
              <a:rPr lang="es-PE" sz="3600" dirty="0">
                <a:solidFill>
                  <a:srgbClr val="FF0000"/>
                </a:solidFill>
              </a:rPr>
              <a:t>cambio</a:t>
            </a:r>
            <a:r>
              <a:rPr lang="es-PE" sz="2800" dirty="0" smtClean="0">
                <a:solidFill>
                  <a:srgbClr val="FF0000"/>
                </a:solidFill>
              </a:rPr>
              <a:t>.</a:t>
            </a:r>
            <a:endParaRPr lang="es-PE" sz="2400" dirty="0" smtClean="0"/>
          </a:p>
          <a:p>
            <a:pPr algn="ctr"/>
            <a:r>
              <a:rPr lang="es-PE" sz="3600" dirty="0" smtClean="0">
                <a:solidFill>
                  <a:srgbClr val="FF0000"/>
                </a:solidFill>
              </a:rPr>
              <a:t>Iteraciones</a:t>
            </a:r>
            <a:r>
              <a:rPr lang="es-PE" sz="3600" dirty="0" smtClean="0"/>
              <a:t> </a:t>
            </a:r>
            <a:r>
              <a:rPr lang="es-PE" sz="2400" dirty="0" smtClean="0"/>
              <a:t>cortas.</a:t>
            </a:r>
          </a:p>
          <a:p>
            <a:pPr algn="ctr"/>
            <a:r>
              <a:rPr lang="es-PE" sz="2400" dirty="0" smtClean="0"/>
              <a:t>Repeticiones </a:t>
            </a:r>
            <a:r>
              <a:rPr lang="es-PE" sz="3600" dirty="0" smtClean="0">
                <a:solidFill>
                  <a:srgbClr val="FF0000"/>
                </a:solidFill>
              </a:rPr>
              <a:t>confiables</a:t>
            </a:r>
            <a:r>
              <a:rPr lang="es-PE" sz="2800" dirty="0" smtClean="0">
                <a:solidFill>
                  <a:srgbClr val="FF0000"/>
                </a:solidFill>
              </a:rPr>
              <a:t>.</a:t>
            </a:r>
            <a:endParaRPr lang="es-PE" sz="2400" dirty="0" smtClean="0">
              <a:solidFill>
                <a:srgbClr val="FF0000"/>
              </a:solidFill>
            </a:endParaRPr>
          </a:p>
        </p:txBody>
      </p:sp>
    </p:spTree>
    <p:extLst>
      <p:ext uri="{BB962C8B-B14F-4D97-AF65-F5344CB8AC3E}">
        <p14:creationId xmlns:p14="http://schemas.microsoft.com/office/powerpoint/2010/main" val="1736565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281" y="260648"/>
            <a:ext cx="8229600" cy="792088"/>
          </a:xfrm>
        </p:spPr>
        <p:txBody>
          <a:bodyPr/>
          <a:lstStyle/>
          <a:p>
            <a:r>
              <a:rPr lang="es-PE" dirty="0" smtClean="0">
                <a:solidFill>
                  <a:srgbClr val="00B050"/>
                </a:solidFill>
              </a:rPr>
              <a:t>El cambio es una oportunidad</a:t>
            </a:r>
            <a:endParaRPr lang="es-PE" dirty="0">
              <a:solidFill>
                <a:srgbClr val="00B050"/>
              </a:solidFill>
            </a:endParaRPr>
          </a:p>
        </p:txBody>
      </p:sp>
      <p:sp>
        <p:nvSpPr>
          <p:cNvPr id="11" name="10 CuadroTexto"/>
          <p:cNvSpPr txBox="1"/>
          <p:nvPr/>
        </p:nvSpPr>
        <p:spPr>
          <a:xfrm>
            <a:off x="323528" y="1178749"/>
            <a:ext cx="8568951" cy="954107"/>
          </a:xfrm>
          <a:prstGeom prst="rect">
            <a:avLst/>
          </a:prstGeom>
          <a:noFill/>
        </p:spPr>
        <p:txBody>
          <a:bodyPr wrap="square" rtlCol="0">
            <a:spAutoFit/>
          </a:bodyPr>
          <a:lstStyle/>
          <a:p>
            <a:pPr algn="ctr"/>
            <a:r>
              <a:rPr lang="es-PE" sz="2400" dirty="0" smtClean="0"/>
              <a:t>Los procesos ágiles se doblegan ante el </a:t>
            </a:r>
            <a:r>
              <a:rPr lang="es-PE" sz="2800" dirty="0" smtClean="0">
                <a:solidFill>
                  <a:srgbClr val="FF0000"/>
                </a:solidFill>
              </a:rPr>
              <a:t>cambio</a:t>
            </a:r>
            <a:r>
              <a:rPr lang="es-PE" sz="2800" dirty="0" smtClean="0"/>
              <a:t> </a:t>
            </a:r>
            <a:r>
              <a:rPr lang="es-PE" sz="2400" dirty="0" smtClean="0"/>
              <a:t>como </a:t>
            </a:r>
            <a:br>
              <a:rPr lang="es-PE" sz="2400" dirty="0" smtClean="0"/>
            </a:br>
            <a:r>
              <a:rPr lang="es-PE" sz="2800" dirty="0" smtClean="0">
                <a:solidFill>
                  <a:srgbClr val="FF0000"/>
                </a:solidFill>
              </a:rPr>
              <a:t>ventaja competitiva </a:t>
            </a:r>
            <a:r>
              <a:rPr lang="es-PE" sz="2400" dirty="0" smtClean="0"/>
              <a:t>para el cliente.</a:t>
            </a:r>
            <a:endParaRPr lang="es-PE" sz="2400" dirty="0" smtClean="0">
              <a:solidFill>
                <a:srgbClr val="FF0000"/>
              </a:solidFill>
            </a:endParaRPr>
          </a:p>
        </p:txBody>
      </p:sp>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9155" y="2312920"/>
            <a:ext cx="2701703" cy="3276320"/>
          </a:xfrm>
          <a:prstGeom prst="rect">
            <a:avLst/>
          </a:prstGeom>
          <a:ln>
            <a:noFill/>
          </a:ln>
          <a:effectLst>
            <a:softEdge rad="112500"/>
          </a:effectLst>
        </p:spPr>
      </p:pic>
      <p:sp>
        <p:nvSpPr>
          <p:cNvPr id="5" name="4 CuadroTexto"/>
          <p:cNvSpPr txBox="1"/>
          <p:nvPr/>
        </p:nvSpPr>
        <p:spPr>
          <a:xfrm>
            <a:off x="1043608" y="5589240"/>
            <a:ext cx="7412799" cy="584775"/>
          </a:xfrm>
          <a:prstGeom prst="rect">
            <a:avLst/>
          </a:prstGeom>
          <a:noFill/>
        </p:spPr>
        <p:txBody>
          <a:bodyPr wrap="none" rtlCol="0">
            <a:spAutoFit/>
          </a:bodyPr>
          <a:lstStyle/>
          <a:p>
            <a:r>
              <a:rPr lang="es-PE" sz="2800" i="1" dirty="0" smtClean="0">
                <a:solidFill>
                  <a:srgbClr val="FFC000"/>
                </a:solidFill>
              </a:rPr>
              <a:t>«Lo </a:t>
            </a:r>
            <a:r>
              <a:rPr lang="es-PE" sz="2800" i="1" dirty="0">
                <a:solidFill>
                  <a:srgbClr val="FFC000"/>
                </a:solidFill>
              </a:rPr>
              <a:t>único constante en el universo es el </a:t>
            </a:r>
            <a:r>
              <a:rPr lang="es-PE" sz="3200" i="1" dirty="0" smtClean="0">
                <a:solidFill>
                  <a:srgbClr val="FFC000"/>
                </a:solidFill>
              </a:rPr>
              <a:t>Cambio</a:t>
            </a:r>
            <a:r>
              <a:rPr lang="es-PE" sz="2800" i="1" dirty="0" smtClean="0">
                <a:solidFill>
                  <a:srgbClr val="FFC000"/>
                </a:solidFill>
              </a:rPr>
              <a:t>»</a:t>
            </a:r>
            <a:endParaRPr lang="es-PE" sz="2800" i="1" dirty="0">
              <a:solidFill>
                <a:srgbClr val="FFC000"/>
              </a:solidFill>
            </a:endParaRPr>
          </a:p>
        </p:txBody>
      </p:sp>
      <p:sp>
        <p:nvSpPr>
          <p:cNvPr id="6" name="5 CuadroTexto"/>
          <p:cNvSpPr txBox="1"/>
          <p:nvPr/>
        </p:nvSpPr>
        <p:spPr>
          <a:xfrm>
            <a:off x="7099671" y="6093296"/>
            <a:ext cx="1144737" cy="400110"/>
          </a:xfrm>
          <a:prstGeom prst="rect">
            <a:avLst/>
          </a:prstGeom>
          <a:noFill/>
        </p:spPr>
        <p:txBody>
          <a:bodyPr wrap="none" rtlCol="0">
            <a:spAutoFit/>
          </a:bodyPr>
          <a:lstStyle/>
          <a:p>
            <a:r>
              <a:rPr lang="es-PE" sz="2000" b="1" dirty="0" smtClean="0">
                <a:solidFill>
                  <a:srgbClr val="FF0000"/>
                </a:solidFill>
              </a:rPr>
              <a:t>Heráclito</a:t>
            </a:r>
            <a:endParaRPr lang="es-PE" sz="2000" b="1" dirty="0">
              <a:solidFill>
                <a:srgbClr val="FF0000"/>
              </a:solidFill>
            </a:endParaRPr>
          </a:p>
        </p:txBody>
      </p:sp>
    </p:spTree>
    <p:extLst>
      <p:ext uri="{BB962C8B-B14F-4D97-AF65-F5344CB8AC3E}">
        <p14:creationId xmlns:p14="http://schemas.microsoft.com/office/powerpoint/2010/main" val="122408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281" y="260648"/>
            <a:ext cx="8229600" cy="792088"/>
          </a:xfrm>
        </p:spPr>
        <p:txBody>
          <a:bodyPr/>
          <a:lstStyle/>
          <a:p>
            <a:r>
              <a:rPr lang="es-PE" dirty="0" smtClean="0">
                <a:solidFill>
                  <a:srgbClr val="00B050"/>
                </a:solidFill>
              </a:rPr>
              <a:t>Costo del Cambio</a:t>
            </a:r>
            <a:endParaRPr lang="es-PE" dirty="0">
              <a:solidFill>
                <a:srgbClr val="00B050"/>
              </a:solidFill>
            </a:endParaRP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40768"/>
            <a:ext cx="7276758" cy="480721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382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281" y="260648"/>
            <a:ext cx="8229600" cy="792088"/>
          </a:xfrm>
        </p:spPr>
        <p:txBody>
          <a:bodyPr/>
          <a:lstStyle/>
          <a:p>
            <a:r>
              <a:rPr lang="es-PE" dirty="0" smtClean="0">
                <a:solidFill>
                  <a:srgbClr val="00B050"/>
                </a:solidFill>
              </a:rPr>
              <a:t>Costo del Cambio Ágil</a:t>
            </a:r>
            <a:endParaRPr lang="es-PE" dirty="0">
              <a:solidFill>
                <a:srgbClr val="00B05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556792"/>
            <a:ext cx="7417246" cy="436660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612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8489353" cy="792088"/>
          </a:xfrm>
        </p:spPr>
        <p:txBody>
          <a:bodyPr/>
          <a:lstStyle/>
          <a:p>
            <a:r>
              <a:rPr lang="es-PE" dirty="0" smtClean="0">
                <a:solidFill>
                  <a:srgbClr val="00B050"/>
                </a:solidFill>
              </a:rPr>
              <a:t>Técnicas ágiles que reducen el costo</a:t>
            </a:r>
            <a:endParaRPr lang="es-PE" dirty="0">
              <a:solidFill>
                <a:srgbClr val="00B05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297" y="1124744"/>
            <a:ext cx="7328127" cy="524752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612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8489353" cy="792088"/>
          </a:xfrm>
        </p:spPr>
        <p:txBody>
          <a:bodyPr/>
          <a:lstStyle/>
          <a:p>
            <a:r>
              <a:rPr lang="es-PE" dirty="0" smtClean="0">
                <a:solidFill>
                  <a:srgbClr val="00B050"/>
                </a:solidFill>
              </a:rPr>
              <a:t>El proceso Tradicional</a:t>
            </a:r>
            <a:endParaRPr lang="es-PE" dirty="0">
              <a:solidFill>
                <a:srgbClr val="00B05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297" y="1124744"/>
            <a:ext cx="7328127" cy="524752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758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836712"/>
            <a:ext cx="8489353" cy="792088"/>
          </a:xfrm>
        </p:spPr>
        <p:txBody>
          <a:bodyPr/>
          <a:lstStyle/>
          <a:p>
            <a:r>
              <a:rPr lang="es-PE" dirty="0" smtClean="0">
                <a:solidFill>
                  <a:srgbClr val="00B050"/>
                </a:solidFill>
              </a:rPr>
              <a:t>El proceso Tradicional</a:t>
            </a:r>
            <a:endParaRPr lang="es-PE" dirty="0">
              <a:solidFill>
                <a:srgbClr val="00B050"/>
              </a:solidFill>
            </a:endParaRPr>
          </a:p>
        </p:txBody>
      </p:sp>
      <p:sp>
        <p:nvSpPr>
          <p:cNvPr id="4" name="3 Rectángulo redondeado"/>
          <p:cNvSpPr/>
          <p:nvPr/>
        </p:nvSpPr>
        <p:spPr>
          <a:xfrm>
            <a:off x="3170881" y="2018320"/>
            <a:ext cx="3064184"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PE" dirty="0" smtClean="0"/>
              <a:t>Plan</a:t>
            </a:r>
            <a:endParaRPr lang="es-PE" dirty="0"/>
          </a:p>
        </p:txBody>
      </p:sp>
      <p:sp>
        <p:nvSpPr>
          <p:cNvPr id="6" name="5 Rectángulo redondeado"/>
          <p:cNvSpPr/>
          <p:nvPr/>
        </p:nvSpPr>
        <p:spPr>
          <a:xfrm>
            <a:off x="3170881" y="2638765"/>
            <a:ext cx="3064184" cy="50405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E" dirty="0" err="1" smtClean="0"/>
              <a:t>Design</a:t>
            </a:r>
            <a:endParaRPr lang="es-PE" dirty="0"/>
          </a:p>
        </p:txBody>
      </p:sp>
      <p:sp>
        <p:nvSpPr>
          <p:cNvPr id="7" name="6 Rectángulo redondeado"/>
          <p:cNvSpPr/>
          <p:nvPr/>
        </p:nvSpPr>
        <p:spPr>
          <a:xfrm>
            <a:off x="3147965" y="3267320"/>
            <a:ext cx="3064184" cy="504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PE" dirty="0" err="1" smtClean="0"/>
              <a:t>Build</a:t>
            </a:r>
            <a:endParaRPr lang="es-PE" dirty="0"/>
          </a:p>
        </p:txBody>
      </p:sp>
      <p:sp>
        <p:nvSpPr>
          <p:cNvPr id="8" name="7 Rectángulo redondeado"/>
          <p:cNvSpPr/>
          <p:nvPr/>
        </p:nvSpPr>
        <p:spPr>
          <a:xfrm>
            <a:off x="3147965" y="3915090"/>
            <a:ext cx="3064184" cy="5040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s-PE" dirty="0" smtClean="0"/>
              <a:t>Test</a:t>
            </a:r>
            <a:endParaRPr lang="es-PE" dirty="0"/>
          </a:p>
        </p:txBody>
      </p:sp>
      <p:sp>
        <p:nvSpPr>
          <p:cNvPr id="9" name="8 Rectángulo redondeado"/>
          <p:cNvSpPr/>
          <p:nvPr/>
        </p:nvSpPr>
        <p:spPr>
          <a:xfrm>
            <a:off x="3147965" y="4581128"/>
            <a:ext cx="3064184"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PE" dirty="0" err="1" smtClean="0"/>
              <a:t>Deploy</a:t>
            </a:r>
            <a:endParaRPr lang="es-PE" dirty="0"/>
          </a:p>
        </p:txBody>
      </p:sp>
      <p:sp>
        <p:nvSpPr>
          <p:cNvPr id="11" name="10 Flecha abajo"/>
          <p:cNvSpPr/>
          <p:nvPr/>
        </p:nvSpPr>
        <p:spPr>
          <a:xfrm>
            <a:off x="2411761" y="2018320"/>
            <a:ext cx="527958" cy="3066864"/>
          </a:xfrm>
          <a:prstGeom prst="downArrow">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PE" sz="2000" dirty="0" smtClean="0"/>
              <a:t>Tiempo</a:t>
            </a:r>
            <a:endParaRPr lang="es-PE" sz="2000" dirty="0"/>
          </a:p>
        </p:txBody>
      </p:sp>
      <p:sp>
        <p:nvSpPr>
          <p:cNvPr id="12" name="11 Llamada rectangular redondeada"/>
          <p:cNvSpPr/>
          <p:nvPr/>
        </p:nvSpPr>
        <p:spPr>
          <a:xfrm>
            <a:off x="6464700" y="2720674"/>
            <a:ext cx="1296144" cy="601738"/>
          </a:xfrm>
          <a:prstGeom prst="wedgeRoundRectCallout">
            <a:avLst>
              <a:gd name="adj1" fmla="val -63083"/>
              <a:gd name="adj2" fmla="val 90752"/>
              <a:gd name="adj3" fmla="val 16667"/>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s-PE" sz="1600" dirty="0" smtClean="0"/>
              <a:t>¿50 %</a:t>
            </a:r>
          </a:p>
          <a:p>
            <a:pPr algn="ctr"/>
            <a:r>
              <a:rPr lang="es-PE" sz="1600" dirty="0" smtClean="0"/>
              <a:t>Terminado?</a:t>
            </a:r>
            <a:endParaRPr lang="es-PE" sz="1600" dirty="0"/>
          </a:p>
        </p:txBody>
      </p:sp>
    </p:spTree>
    <p:extLst>
      <p:ext uri="{BB962C8B-B14F-4D97-AF65-F5344CB8AC3E}">
        <p14:creationId xmlns:p14="http://schemas.microsoft.com/office/powerpoint/2010/main" val="1455697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548680"/>
            <a:ext cx="8489353" cy="792088"/>
          </a:xfrm>
        </p:spPr>
        <p:txBody>
          <a:bodyPr/>
          <a:lstStyle/>
          <a:p>
            <a:r>
              <a:rPr lang="es-PE" dirty="0" smtClean="0">
                <a:solidFill>
                  <a:srgbClr val="00B050"/>
                </a:solidFill>
              </a:rPr>
              <a:t>Una mejor forma de hacer lo mismo</a:t>
            </a:r>
            <a:endParaRPr lang="es-PE" dirty="0">
              <a:solidFill>
                <a:srgbClr val="00B050"/>
              </a:solidFill>
            </a:endParaRPr>
          </a:p>
        </p:txBody>
      </p:sp>
      <p:sp>
        <p:nvSpPr>
          <p:cNvPr id="4" name="3 Rectángulo redondeado"/>
          <p:cNvSpPr/>
          <p:nvPr/>
        </p:nvSpPr>
        <p:spPr>
          <a:xfrm>
            <a:off x="2577405" y="2109122"/>
            <a:ext cx="936104"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PE" dirty="0" smtClean="0"/>
              <a:t>Plan</a:t>
            </a:r>
            <a:endParaRPr lang="es-PE" dirty="0"/>
          </a:p>
        </p:txBody>
      </p:sp>
      <p:sp>
        <p:nvSpPr>
          <p:cNvPr id="6" name="5 Rectángulo redondeado"/>
          <p:cNvSpPr/>
          <p:nvPr/>
        </p:nvSpPr>
        <p:spPr>
          <a:xfrm>
            <a:off x="2577405" y="2729567"/>
            <a:ext cx="936104" cy="50405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E" dirty="0" err="1" smtClean="0"/>
              <a:t>Design</a:t>
            </a:r>
            <a:endParaRPr lang="es-PE" dirty="0"/>
          </a:p>
        </p:txBody>
      </p:sp>
      <p:sp>
        <p:nvSpPr>
          <p:cNvPr id="7" name="6 Rectángulo redondeado"/>
          <p:cNvSpPr/>
          <p:nvPr/>
        </p:nvSpPr>
        <p:spPr>
          <a:xfrm>
            <a:off x="2554489" y="3358122"/>
            <a:ext cx="936104" cy="504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PE" dirty="0" err="1" smtClean="0"/>
              <a:t>Build</a:t>
            </a:r>
            <a:endParaRPr lang="es-PE" dirty="0"/>
          </a:p>
        </p:txBody>
      </p:sp>
      <p:sp>
        <p:nvSpPr>
          <p:cNvPr id="8" name="7 Rectángulo redondeado"/>
          <p:cNvSpPr/>
          <p:nvPr/>
        </p:nvSpPr>
        <p:spPr>
          <a:xfrm>
            <a:off x="2554489" y="4005892"/>
            <a:ext cx="936104" cy="5040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s-PE" dirty="0" smtClean="0"/>
              <a:t>Test</a:t>
            </a:r>
            <a:endParaRPr lang="es-PE" dirty="0"/>
          </a:p>
        </p:txBody>
      </p:sp>
      <p:sp>
        <p:nvSpPr>
          <p:cNvPr id="9" name="8 Rectángulo redondeado"/>
          <p:cNvSpPr/>
          <p:nvPr/>
        </p:nvSpPr>
        <p:spPr>
          <a:xfrm>
            <a:off x="2554489" y="4671930"/>
            <a:ext cx="936104"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PE" dirty="0" err="1" smtClean="0"/>
              <a:t>Deploy</a:t>
            </a:r>
            <a:endParaRPr lang="es-PE" dirty="0"/>
          </a:p>
        </p:txBody>
      </p:sp>
      <p:sp>
        <p:nvSpPr>
          <p:cNvPr id="11" name="10 Flecha abajo"/>
          <p:cNvSpPr/>
          <p:nvPr/>
        </p:nvSpPr>
        <p:spPr>
          <a:xfrm rot="16200000">
            <a:off x="4442434" y="-350768"/>
            <a:ext cx="527958" cy="4199380"/>
          </a:xfrm>
          <a:prstGeom prst="downArrow">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PE" sz="2000" dirty="0" smtClean="0"/>
              <a:t>Tiempo</a:t>
            </a:r>
            <a:endParaRPr lang="es-PE" sz="2000" dirty="0"/>
          </a:p>
        </p:txBody>
      </p:sp>
      <p:sp>
        <p:nvSpPr>
          <p:cNvPr id="10" name="9 Rectángulo redondeado"/>
          <p:cNvSpPr/>
          <p:nvPr/>
        </p:nvSpPr>
        <p:spPr>
          <a:xfrm>
            <a:off x="3642993" y="2109122"/>
            <a:ext cx="936104"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PE" dirty="0" smtClean="0"/>
              <a:t>Plan</a:t>
            </a:r>
            <a:endParaRPr lang="es-PE" dirty="0"/>
          </a:p>
        </p:txBody>
      </p:sp>
      <p:sp>
        <p:nvSpPr>
          <p:cNvPr id="12" name="11 Rectángulo redondeado"/>
          <p:cNvSpPr/>
          <p:nvPr/>
        </p:nvSpPr>
        <p:spPr>
          <a:xfrm>
            <a:off x="3642993" y="2729567"/>
            <a:ext cx="936104" cy="50405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E" dirty="0" err="1" smtClean="0"/>
              <a:t>Design</a:t>
            </a:r>
            <a:endParaRPr lang="es-PE" dirty="0"/>
          </a:p>
        </p:txBody>
      </p:sp>
      <p:sp>
        <p:nvSpPr>
          <p:cNvPr id="13" name="12 Rectángulo redondeado"/>
          <p:cNvSpPr/>
          <p:nvPr/>
        </p:nvSpPr>
        <p:spPr>
          <a:xfrm>
            <a:off x="3620077" y="3358122"/>
            <a:ext cx="936104" cy="504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PE" dirty="0" err="1" smtClean="0"/>
              <a:t>Build</a:t>
            </a:r>
            <a:endParaRPr lang="es-PE" dirty="0"/>
          </a:p>
        </p:txBody>
      </p:sp>
      <p:sp>
        <p:nvSpPr>
          <p:cNvPr id="14" name="13 Rectángulo redondeado"/>
          <p:cNvSpPr/>
          <p:nvPr/>
        </p:nvSpPr>
        <p:spPr>
          <a:xfrm>
            <a:off x="3620077" y="4005892"/>
            <a:ext cx="936104" cy="5040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s-PE" dirty="0" smtClean="0"/>
              <a:t>Test</a:t>
            </a:r>
            <a:endParaRPr lang="es-PE" dirty="0"/>
          </a:p>
        </p:txBody>
      </p:sp>
      <p:sp>
        <p:nvSpPr>
          <p:cNvPr id="15" name="14 Rectángulo redondeado"/>
          <p:cNvSpPr/>
          <p:nvPr/>
        </p:nvSpPr>
        <p:spPr>
          <a:xfrm>
            <a:off x="3620077" y="4671930"/>
            <a:ext cx="936104"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PE" dirty="0" err="1" smtClean="0"/>
              <a:t>Deploy</a:t>
            </a:r>
            <a:endParaRPr lang="es-PE" dirty="0"/>
          </a:p>
        </p:txBody>
      </p:sp>
      <p:sp>
        <p:nvSpPr>
          <p:cNvPr id="16" name="15 Rectángulo redondeado"/>
          <p:cNvSpPr/>
          <p:nvPr/>
        </p:nvSpPr>
        <p:spPr>
          <a:xfrm>
            <a:off x="4737645" y="2121288"/>
            <a:ext cx="936104"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PE" dirty="0" smtClean="0"/>
              <a:t>Plan</a:t>
            </a:r>
            <a:endParaRPr lang="es-PE" dirty="0"/>
          </a:p>
        </p:txBody>
      </p:sp>
      <p:sp>
        <p:nvSpPr>
          <p:cNvPr id="17" name="16 Rectángulo redondeado"/>
          <p:cNvSpPr/>
          <p:nvPr/>
        </p:nvSpPr>
        <p:spPr>
          <a:xfrm>
            <a:off x="4737645" y="2741733"/>
            <a:ext cx="936104" cy="50405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E" dirty="0" err="1" smtClean="0"/>
              <a:t>Design</a:t>
            </a:r>
            <a:endParaRPr lang="es-PE" dirty="0"/>
          </a:p>
        </p:txBody>
      </p:sp>
      <p:sp>
        <p:nvSpPr>
          <p:cNvPr id="18" name="17 Rectángulo redondeado"/>
          <p:cNvSpPr/>
          <p:nvPr/>
        </p:nvSpPr>
        <p:spPr>
          <a:xfrm>
            <a:off x="4714729" y="3370288"/>
            <a:ext cx="936104" cy="504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PE" dirty="0" err="1" smtClean="0"/>
              <a:t>Build</a:t>
            </a:r>
            <a:endParaRPr lang="es-PE" dirty="0"/>
          </a:p>
        </p:txBody>
      </p:sp>
      <p:sp>
        <p:nvSpPr>
          <p:cNvPr id="19" name="18 Rectángulo redondeado"/>
          <p:cNvSpPr/>
          <p:nvPr/>
        </p:nvSpPr>
        <p:spPr>
          <a:xfrm>
            <a:off x="4714729" y="4018058"/>
            <a:ext cx="936104" cy="5040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s-PE" dirty="0" smtClean="0"/>
              <a:t>Test</a:t>
            </a:r>
            <a:endParaRPr lang="es-PE" dirty="0"/>
          </a:p>
        </p:txBody>
      </p:sp>
      <p:sp>
        <p:nvSpPr>
          <p:cNvPr id="20" name="19 Rectángulo redondeado"/>
          <p:cNvSpPr/>
          <p:nvPr/>
        </p:nvSpPr>
        <p:spPr>
          <a:xfrm>
            <a:off x="4714729" y="4684096"/>
            <a:ext cx="936104"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PE" dirty="0" err="1" smtClean="0"/>
              <a:t>Deploy</a:t>
            </a:r>
            <a:endParaRPr lang="es-PE" dirty="0"/>
          </a:p>
        </p:txBody>
      </p:sp>
      <p:sp>
        <p:nvSpPr>
          <p:cNvPr id="21" name="20 Rectángulo redondeado"/>
          <p:cNvSpPr/>
          <p:nvPr/>
        </p:nvSpPr>
        <p:spPr>
          <a:xfrm>
            <a:off x="5817765" y="2109122"/>
            <a:ext cx="936104"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PE" dirty="0" smtClean="0"/>
              <a:t>Plan</a:t>
            </a:r>
            <a:endParaRPr lang="es-PE" dirty="0"/>
          </a:p>
        </p:txBody>
      </p:sp>
      <p:sp>
        <p:nvSpPr>
          <p:cNvPr id="22" name="21 Rectángulo redondeado"/>
          <p:cNvSpPr/>
          <p:nvPr/>
        </p:nvSpPr>
        <p:spPr>
          <a:xfrm>
            <a:off x="5817765" y="2729567"/>
            <a:ext cx="936104" cy="50405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E" dirty="0" err="1" smtClean="0"/>
              <a:t>Design</a:t>
            </a:r>
            <a:endParaRPr lang="es-PE" dirty="0"/>
          </a:p>
        </p:txBody>
      </p:sp>
      <p:sp>
        <p:nvSpPr>
          <p:cNvPr id="23" name="22 Rectángulo redondeado"/>
          <p:cNvSpPr/>
          <p:nvPr/>
        </p:nvSpPr>
        <p:spPr>
          <a:xfrm>
            <a:off x="5794849" y="3358122"/>
            <a:ext cx="936104" cy="50405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PE" dirty="0" err="1" smtClean="0"/>
              <a:t>Build</a:t>
            </a:r>
            <a:endParaRPr lang="es-PE" dirty="0"/>
          </a:p>
        </p:txBody>
      </p:sp>
      <p:sp>
        <p:nvSpPr>
          <p:cNvPr id="24" name="23 Rectángulo redondeado"/>
          <p:cNvSpPr/>
          <p:nvPr/>
        </p:nvSpPr>
        <p:spPr>
          <a:xfrm>
            <a:off x="5794849" y="4005892"/>
            <a:ext cx="936104" cy="5040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s-PE" dirty="0" smtClean="0"/>
              <a:t>Test</a:t>
            </a:r>
            <a:endParaRPr lang="es-PE" dirty="0"/>
          </a:p>
        </p:txBody>
      </p:sp>
      <p:sp>
        <p:nvSpPr>
          <p:cNvPr id="25" name="24 Rectángulo redondeado"/>
          <p:cNvSpPr/>
          <p:nvPr/>
        </p:nvSpPr>
        <p:spPr>
          <a:xfrm>
            <a:off x="5794849" y="4671930"/>
            <a:ext cx="936104"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PE" dirty="0" err="1" smtClean="0"/>
              <a:t>Deploy</a:t>
            </a:r>
            <a:endParaRPr lang="es-PE" dirty="0"/>
          </a:p>
        </p:txBody>
      </p:sp>
      <p:sp>
        <p:nvSpPr>
          <p:cNvPr id="26" name="25 Llamada rectangular redondeada"/>
          <p:cNvSpPr/>
          <p:nvPr/>
        </p:nvSpPr>
        <p:spPr>
          <a:xfrm>
            <a:off x="3139453" y="5589793"/>
            <a:ext cx="3247047" cy="457722"/>
          </a:xfrm>
          <a:prstGeom prst="wedgeRoundRectCallout">
            <a:avLst>
              <a:gd name="adj1" fmla="val -3191"/>
              <a:gd name="adj2" fmla="val -131529"/>
              <a:gd name="adj3" fmla="val 16667"/>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s-PE" sz="1600" dirty="0" smtClean="0"/>
              <a:t>50 % Terminado = 100% Usable</a:t>
            </a:r>
            <a:endParaRPr lang="es-PE" sz="1600" dirty="0"/>
          </a:p>
        </p:txBody>
      </p:sp>
    </p:spTree>
    <p:extLst>
      <p:ext uri="{BB962C8B-B14F-4D97-AF65-F5344CB8AC3E}">
        <p14:creationId xmlns:p14="http://schemas.microsoft.com/office/powerpoint/2010/main" val="3815678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0952" y="1124744"/>
            <a:ext cx="8229600" cy="707147"/>
          </a:xfrm>
        </p:spPr>
        <p:txBody>
          <a:bodyPr/>
          <a:lstStyle/>
          <a:p>
            <a:r>
              <a:rPr lang="es-PE" dirty="0" smtClean="0">
                <a:solidFill>
                  <a:srgbClr val="00B050"/>
                </a:solidFill>
              </a:rPr>
              <a:t>Que no significa Ágil</a:t>
            </a:r>
            <a:endParaRPr lang="es-PE" dirty="0">
              <a:solidFill>
                <a:srgbClr val="00B050"/>
              </a:solidFill>
            </a:endParaRP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90224"/>
            <a:ext cx="8892480" cy="297893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9686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229600" cy="1143000"/>
          </a:xfrm>
        </p:spPr>
        <p:txBody>
          <a:bodyPr/>
          <a:lstStyle/>
          <a:p>
            <a:r>
              <a:rPr lang="es-PE" dirty="0">
                <a:solidFill>
                  <a:srgbClr val="00B050"/>
                </a:solidFill>
              </a:rPr>
              <a:t>Historia del </a:t>
            </a:r>
            <a:r>
              <a:rPr lang="es-PE" dirty="0" smtClean="0">
                <a:solidFill>
                  <a:srgbClr val="00B050"/>
                </a:solidFill>
              </a:rPr>
              <a:t>Desarrollo del Software</a:t>
            </a:r>
            <a:endParaRPr lang="es-PE" dirty="0">
              <a:solidFill>
                <a:srgbClr val="00B050"/>
              </a:solidFill>
            </a:endParaRPr>
          </a:p>
        </p:txBody>
      </p:sp>
      <p:cxnSp>
        <p:nvCxnSpPr>
          <p:cNvPr id="5" name="4 Conector recto de flecha"/>
          <p:cNvCxnSpPr/>
          <p:nvPr/>
        </p:nvCxnSpPr>
        <p:spPr>
          <a:xfrm>
            <a:off x="467543" y="4605436"/>
            <a:ext cx="799288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538075" y="4809347"/>
            <a:ext cx="1417376" cy="400110"/>
          </a:xfrm>
          <a:prstGeom prst="rect">
            <a:avLst/>
          </a:prstGeom>
          <a:noFill/>
        </p:spPr>
        <p:txBody>
          <a:bodyPr wrap="none" rtlCol="0">
            <a:spAutoFit/>
          </a:bodyPr>
          <a:lstStyle/>
          <a:p>
            <a:pPr algn="ctr"/>
            <a:r>
              <a:rPr lang="es-PE" sz="2000" b="1" dirty="0" smtClean="0"/>
              <a:t>1950 - 1960</a:t>
            </a:r>
            <a:endParaRPr lang="es-PE" sz="2000" b="1" dirty="0"/>
          </a:p>
        </p:txBody>
      </p:sp>
      <p:sp>
        <p:nvSpPr>
          <p:cNvPr id="8" name="7 CuadroTexto"/>
          <p:cNvSpPr txBox="1"/>
          <p:nvPr/>
        </p:nvSpPr>
        <p:spPr>
          <a:xfrm>
            <a:off x="2411760" y="4809346"/>
            <a:ext cx="1417376" cy="707886"/>
          </a:xfrm>
          <a:prstGeom prst="rect">
            <a:avLst/>
          </a:prstGeom>
          <a:noFill/>
        </p:spPr>
        <p:txBody>
          <a:bodyPr wrap="none" rtlCol="0">
            <a:spAutoFit/>
          </a:bodyPr>
          <a:lstStyle/>
          <a:p>
            <a:pPr algn="ctr"/>
            <a:r>
              <a:rPr lang="es-PE" sz="2000" b="1" dirty="0" smtClean="0"/>
              <a:t>1960 - 1990</a:t>
            </a:r>
          </a:p>
          <a:p>
            <a:pPr algn="ctr"/>
            <a:r>
              <a:rPr lang="es-PE" sz="2000" b="1" dirty="0" smtClean="0"/>
              <a:t>/ Presente</a:t>
            </a:r>
            <a:endParaRPr lang="es-PE" sz="2000" b="1" dirty="0"/>
          </a:p>
        </p:txBody>
      </p:sp>
      <p:sp>
        <p:nvSpPr>
          <p:cNvPr id="9" name="8 CuadroTexto"/>
          <p:cNvSpPr txBox="1"/>
          <p:nvPr/>
        </p:nvSpPr>
        <p:spPr>
          <a:xfrm>
            <a:off x="4553618" y="4809346"/>
            <a:ext cx="1475084" cy="707886"/>
          </a:xfrm>
          <a:prstGeom prst="rect">
            <a:avLst/>
          </a:prstGeom>
          <a:noFill/>
        </p:spPr>
        <p:txBody>
          <a:bodyPr wrap="none" rtlCol="0">
            <a:spAutoFit/>
          </a:bodyPr>
          <a:lstStyle/>
          <a:p>
            <a:pPr algn="ctr"/>
            <a:r>
              <a:rPr lang="es-PE" sz="2000" b="1" dirty="0" smtClean="0"/>
              <a:t>1990 - 1999 </a:t>
            </a:r>
          </a:p>
          <a:p>
            <a:pPr algn="ctr"/>
            <a:r>
              <a:rPr lang="es-PE" sz="2000" b="1" dirty="0" smtClean="0"/>
              <a:t>/ Presente</a:t>
            </a:r>
            <a:endParaRPr lang="es-PE" sz="2000" b="1" dirty="0"/>
          </a:p>
        </p:txBody>
      </p:sp>
      <p:sp>
        <p:nvSpPr>
          <p:cNvPr id="10" name="9 CuadroTexto"/>
          <p:cNvSpPr txBox="1"/>
          <p:nvPr/>
        </p:nvSpPr>
        <p:spPr>
          <a:xfrm>
            <a:off x="6553050" y="4809345"/>
            <a:ext cx="1835374" cy="400110"/>
          </a:xfrm>
          <a:prstGeom prst="rect">
            <a:avLst/>
          </a:prstGeom>
          <a:noFill/>
        </p:spPr>
        <p:txBody>
          <a:bodyPr wrap="none" rtlCol="0">
            <a:spAutoFit/>
          </a:bodyPr>
          <a:lstStyle/>
          <a:p>
            <a:pPr algn="ctr"/>
            <a:r>
              <a:rPr lang="es-PE" sz="2000" b="1" dirty="0" smtClean="0"/>
              <a:t>2000 - Presente</a:t>
            </a:r>
            <a:endParaRPr lang="es-PE" sz="2000" b="1" dirty="0"/>
          </a:p>
        </p:txBody>
      </p:sp>
      <p:sp>
        <p:nvSpPr>
          <p:cNvPr id="7" name="6 CuadroTexto"/>
          <p:cNvSpPr txBox="1"/>
          <p:nvPr/>
        </p:nvSpPr>
        <p:spPr>
          <a:xfrm rot="17414493">
            <a:off x="38179" y="2705454"/>
            <a:ext cx="2720809" cy="830997"/>
          </a:xfrm>
          <a:prstGeom prst="rect">
            <a:avLst/>
          </a:prstGeom>
          <a:noFill/>
        </p:spPr>
        <p:txBody>
          <a:bodyPr wrap="none" rtlCol="0">
            <a:spAutoFit/>
          </a:bodyPr>
          <a:lstStyle/>
          <a:p>
            <a:pPr algn="ctr"/>
            <a:r>
              <a:rPr lang="es-PE" sz="2400" b="1" dirty="0" smtClean="0">
                <a:solidFill>
                  <a:srgbClr val="FF0000"/>
                </a:solidFill>
              </a:rPr>
              <a:t>Primeros Proyectos </a:t>
            </a:r>
          </a:p>
          <a:p>
            <a:pPr algn="ctr"/>
            <a:r>
              <a:rPr lang="es-PE" sz="2400" b="1" dirty="0" smtClean="0">
                <a:solidFill>
                  <a:srgbClr val="FF0000"/>
                </a:solidFill>
              </a:rPr>
              <a:t>Evolutivos</a:t>
            </a:r>
            <a:endParaRPr lang="es-PE" sz="2400" b="1" dirty="0">
              <a:solidFill>
                <a:srgbClr val="FF0000"/>
              </a:solidFill>
            </a:endParaRPr>
          </a:p>
        </p:txBody>
      </p:sp>
      <p:sp>
        <p:nvSpPr>
          <p:cNvPr id="11" name="10 CuadroTexto"/>
          <p:cNvSpPr txBox="1"/>
          <p:nvPr/>
        </p:nvSpPr>
        <p:spPr>
          <a:xfrm>
            <a:off x="2259093" y="1916832"/>
            <a:ext cx="1953996" cy="646331"/>
          </a:xfrm>
          <a:prstGeom prst="rect">
            <a:avLst/>
          </a:prstGeom>
          <a:noFill/>
        </p:spPr>
        <p:txBody>
          <a:bodyPr wrap="none" rtlCol="0">
            <a:spAutoFit/>
          </a:bodyPr>
          <a:lstStyle/>
          <a:p>
            <a:r>
              <a:rPr lang="es-PE" sz="3600" b="1" dirty="0" err="1" smtClean="0">
                <a:solidFill>
                  <a:srgbClr val="FF0000"/>
                </a:solidFill>
              </a:rPr>
              <a:t>Waterfall</a:t>
            </a:r>
            <a:endParaRPr lang="es-PE" sz="3600" b="1" dirty="0">
              <a:solidFill>
                <a:srgbClr val="FF0000"/>
              </a:solidFill>
            </a:endParaRPr>
          </a:p>
        </p:txBody>
      </p:sp>
      <p:sp>
        <p:nvSpPr>
          <p:cNvPr id="12" name="11 CuadroTexto"/>
          <p:cNvSpPr txBox="1"/>
          <p:nvPr/>
        </p:nvSpPr>
        <p:spPr>
          <a:xfrm>
            <a:off x="4139952" y="2552625"/>
            <a:ext cx="2498826" cy="2062103"/>
          </a:xfrm>
          <a:prstGeom prst="rect">
            <a:avLst/>
          </a:prstGeom>
          <a:noFill/>
        </p:spPr>
        <p:txBody>
          <a:bodyPr wrap="none" rtlCol="0">
            <a:spAutoFit/>
          </a:bodyPr>
          <a:lstStyle/>
          <a:p>
            <a:r>
              <a:rPr lang="es-PE" sz="2400" b="1" dirty="0" smtClean="0">
                <a:solidFill>
                  <a:srgbClr val="FF0000"/>
                </a:solidFill>
              </a:rPr>
              <a:t>          RUP   </a:t>
            </a:r>
          </a:p>
          <a:p>
            <a:r>
              <a:rPr lang="es-PE" sz="2400" b="1" dirty="0" smtClean="0">
                <a:solidFill>
                  <a:srgbClr val="FF0000"/>
                </a:solidFill>
              </a:rPr>
              <a:t>    </a:t>
            </a:r>
            <a:r>
              <a:rPr lang="es-PE" sz="2400" b="1" dirty="0" err="1" smtClean="0">
                <a:solidFill>
                  <a:srgbClr val="FF0000"/>
                </a:solidFill>
              </a:rPr>
              <a:t>Scrum</a:t>
            </a:r>
            <a:endParaRPr lang="es-PE" sz="2400" b="1" dirty="0" smtClean="0">
              <a:solidFill>
                <a:srgbClr val="FF0000"/>
              </a:solidFill>
            </a:endParaRPr>
          </a:p>
          <a:p>
            <a:r>
              <a:rPr lang="es-PE" sz="3200" b="1" dirty="0" smtClean="0">
                <a:solidFill>
                  <a:srgbClr val="FF0000"/>
                </a:solidFill>
              </a:rPr>
              <a:t>Evolutivo Ágil</a:t>
            </a:r>
            <a:endParaRPr lang="es-PE" sz="2800" b="1" dirty="0" smtClean="0">
              <a:solidFill>
                <a:srgbClr val="FF0000"/>
              </a:solidFill>
            </a:endParaRPr>
          </a:p>
          <a:p>
            <a:r>
              <a:rPr lang="es-PE" sz="2400" b="1" dirty="0" smtClean="0">
                <a:solidFill>
                  <a:srgbClr val="FF0000"/>
                </a:solidFill>
              </a:rPr>
              <a:t>          XP –v1</a:t>
            </a:r>
          </a:p>
          <a:p>
            <a:r>
              <a:rPr lang="es-PE" sz="2400" b="1" dirty="0" smtClean="0">
                <a:solidFill>
                  <a:srgbClr val="FF0000"/>
                </a:solidFill>
              </a:rPr>
              <a:t>          </a:t>
            </a:r>
          </a:p>
        </p:txBody>
      </p:sp>
      <p:sp>
        <p:nvSpPr>
          <p:cNvPr id="13" name="12 CuadroTexto"/>
          <p:cNvSpPr txBox="1"/>
          <p:nvPr/>
        </p:nvSpPr>
        <p:spPr>
          <a:xfrm>
            <a:off x="6692915" y="2378412"/>
            <a:ext cx="1555644" cy="1938992"/>
          </a:xfrm>
          <a:prstGeom prst="rect">
            <a:avLst/>
          </a:prstGeom>
          <a:noFill/>
        </p:spPr>
        <p:txBody>
          <a:bodyPr wrap="square" rtlCol="0">
            <a:spAutoFit/>
          </a:bodyPr>
          <a:lstStyle/>
          <a:p>
            <a:r>
              <a:rPr lang="es-PE" sz="2400" b="1" dirty="0" smtClean="0">
                <a:solidFill>
                  <a:srgbClr val="FF0000"/>
                </a:solidFill>
              </a:rPr>
              <a:t>XP – v2</a:t>
            </a:r>
          </a:p>
          <a:p>
            <a:r>
              <a:rPr lang="es-PE" sz="2400" b="1" dirty="0" smtClean="0">
                <a:solidFill>
                  <a:srgbClr val="FF0000"/>
                </a:solidFill>
              </a:rPr>
              <a:t>   IXP</a:t>
            </a:r>
          </a:p>
          <a:p>
            <a:r>
              <a:rPr lang="es-PE" sz="2400" b="1" dirty="0" smtClean="0">
                <a:solidFill>
                  <a:srgbClr val="FF0000"/>
                </a:solidFill>
              </a:rPr>
              <a:t>       Lean</a:t>
            </a:r>
          </a:p>
          <a:p>
            <a:r>
              <a:rPr lang="es-PE" sz="2400" b="1" dirty="0" smtClean="0">
                <a:solidFill>
                  <a:srgbClr val="FF0000"/>
                </a:solidFill>
              </a:rPr>
              <a:t>  </a:t>
            </a:r>
            <a:r>
              <a:rPr lang="es-PE" sz="2400" b="1" dirty="0" err="1" smtClean="0">
                <a:solidFill>
                  <a:srgbClr val="FF0000"/>
                </a:solidFill>
              </a:rPr>
              <a:t>Kanban</a:t>
            </a:r>
            <a:endParaRPr lang="es-PE" sz="2400" b="1" dirty="0" smtClean="0">
              <a:solidFill>
                <a:srgbClr val="FF0000"/>
              </a:solidFill>
            </a:endParaRPr>
          </a:p>
          <a:p>
            <a:r>
              <a:rPr lang="es-PE" sz="2400" b="1" dirty="0" smtClean="0">
                <a:solidFill>
                  <a:srgbClr val="FF0000"/>
                </a:solidFill>
              </a:rPr>
              <a:t>       </a:t>
            </a:r>
            <a:r>
              <a:rPr lang="es-PE" sz="2400" b="1" dirty="0" err="1" smtClean="0">
                <a:solidFill>
                  <a:srgbClr val="FF0000"/>
                </a:solidFill>
              </a:rPr>
              <a:t>Crystal</a:t>
            </a:r>
            <a:r>
              <a:rPr lang="es-PE" sz="2400" b="1" dirty="0" smtClean="0">
                <a:solidFill>
                  <a:srgbClr val="FF0000"/>
                </a:solidFill>
              </a:rPr>
              <a:t> </a:t>
            </a:r>
            <a:endParaRPr lang="es-PE" sz="2400" b="1" dirty="0">
              <a:solidFill>
                <a:srgbClr val="FF0000"/>
              </a:solidFill>
            </a:endParaRPr>
          </a:p>
        </p:txBody>
      </p:sp>
      <p:sp>
        <p:nvSpPr>
          <p:cNvPr id="14" name="13 CuadroTexto"/>
          <p:cNvSpPr txBox="1"/>
          <p:nvPr/>
        </p:nvSpPr>
        <p:spPr>
          <a:xfrm rot="17414493">
            <a:off x="2239733" y="3168177"/>
            <a:ext cx="1944443" cy="830997"/>
          </a:xfrm>
          <a:prstGeom prst="rect">
            <a:avLst/>
          </a:prstGeom>
          <a:noFill/>
        </p:spPr>
        <p:txBody>
          <a:bodyPr wrap="none" rtlCol="0">
            <a:spAutoFit/>
          </a:bodyPr>
          <a:lstStyle/>
          <a:p>
            <a:pPr algn="ctr"/>
            <a:r>
              <a:rPr lang="es-PE" sz="2400" b="1" dirty="0" smtClean="0">
                <a:solidFill>
                  <a:srgbClr val="FF0000"/>
                </a:solidFill>
              </a:rPr>
              <a:t>Metodologías</a:t>
            </a:r>
            <a:br>
              <a:rPr lang="es-PE" sz="2400" b="1" dirty="0" smtClean="0">
                <a:solidFill>
                  <a:srgbClr val="FF0000"/>
                </a:solidFill>
              </a:rPr>
            </a:br>
            <a:r>
              <a:rPr lang="es-PE" sz="2400" b="1" dirty="0" smtClean="0">
                <a:solidFill>
                  <a:srgbClr val="FF0000"/>
                </a:solidFill>
              </a:rPr>
              <a:t>Pesadas</a:t>
            </a:r>
            <a:endParaRPr lang="es-PE" sz="2400" b="1" dirty="0">
              <a:solidFill>
                <a:srgbClr val="FF0000"/>
              </a:solidFill>
            </a:endParaRPr>
          </a:p>
        </p:txBody>
      </p:sp>
    </p:spTree>
    <p:extLst>
      <p:ext uri="{BB962C8B-B14F-4D97-AF65-F5344CB8AC3E}">
        <p14:creationId xmlns:p14="http://schemas.microsoft.com/office/powerpoint/2010/main" val="3857752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0952" y="1124744"/>
            <a:ext cx="8229600" cy="707147"/>
          </a:xfrm>
        </p:spPr>
        <p:txBody>
          <a:bodyPr/>
          <a:lstStyle/>
          <a:p>
            <a:r>
              <a:rPr lang="es-PE" dirty="0" smtClean="0">
                <a:solidFill>
                  <a:srgbClr val="00B050"/>
                </a:solidFill>
              </a:rPr>
              <a:t>Que es Ágil</a:t>
            </a:r>
            <a:endParaRPr lang="es-PE" dirty="0">
              <a:solidFill>
                <a:srgbClr val="00B050"/>
              </a:solidFill>
            </a:endParaRPr>
          </a:p>
        </p:txBody>
      </p:sp>
      <p:sp>
        <p:nvSpPr>
          <p:cNvPr id="3" name="2 CuadroTexto"/>
          <p:cNvSpPr txBox="1"/>
          <p:nvPr/>
        </p:nvSpPr>
        <p:spPr>
          <a:xfrm>
            <a:off x="971600" y="2420888"/>
            <a:ext cx="7189874" cy="1569660"/>
          </a:xfrm>
          <a:prstGeom prst="rect">
            <a:avLst/>
          </a:prstGeom>
          <a:noFill/>
        </p:spPr>
        <p:txBody>
          <a:bodyPr wrap="square" rtlCol="0">
            <a:spAutoFit/>
          </a:bodyPr>
          <a:lstStyle/>
          <a:p>
            <a:pPr algn="ctr"/>
            <a:r>
              <a:rPr lang="es-PE" sz="3200" i="1" dirty="0" smtClean="0"/>
              <a:t>«</a:t>
            </a:r>
            <a:r>
              <a:rPr lang="es-PE" sz="3200" i="1" dirty="0" err="1" smtClean="0"/>
              <a:t>Our</a:t>
            </a:r>
            <a:r>
              <a:rPr lang="es-PE" sz="3200" i="1" dirty="0" smtClean="0"/>
              <a:t> </a:t>
            </a:r>
            <a:r>
              <a:rPr lang="es-PE" sz="3200" i="1" dirty="0" err="1" smtClean="0"/>
              <a:t>highest</a:t>
            </a:r>
            <a:r>
              <a:rPr lang="es-PE" sz="3200" i="1" dirty="0" smtClean="0"/>
              <a:t> </a:t>
            </a:r>
            <a:r>
              <a:rPr lang="es-PE" sz="3200" i="1" dirty="0" err="1" smtClean="0"/>
              <a:t>priority</a:t>
            </a:r>
            <a:r>
              <a:rPr lang="es-PE" sz="3200" i="1" dirty="0" smtClean="0"/>
              <a:t> </a:t>
            </a:r>
            <a:r>
              <a:rPr lang="es-PE" sz="3200" i="1" dirty="0" err="1" smtClean="0"/>
              <a:t>is</a:t>
            </a:r>
            <a:r>
              <a:rPr lang="es-PE" sz="3200" i="1" dirty="0" smtClean="0"/>
              <a:t> </a:t>
            </a:r>
            <a:r>
              <a:rPr lang="es-PE" sz="3200" i="1" dirty="0" err="1" smtClean="0"/>
              <a:t>to</a:t>
            </a:r>
            <a:r>
              <a:rPr lang="es-PE" sz="3200" i="1" dirty="0" smtClean="0"/>
              <a:t> </a:t>
            </a:r>
            <a:r>
              <a:rPr lang="es-PE" sz="3200" i="1" dirty="0" err="1" smtClean="0"/>
              <a:t>satisfy</a:t>
            </a:r>
            <a:r>
              <a:rPr lang="es-PE" sz="3200" i="1" dirty="0" smtClean="0"/>
              <a:t> </a:t>
            </a:r>
            <a:r>
              <a:rPr lang="es-PE" sz="3200" i="1" dirty="0" err="1" smtClean="0"/>
              <a:t>the</a:t>
            </a:r>
            <a:r>
              <a:rPr lang="es-PE" sz="3200" i="1" dirty="0" smtClean="0"/>
              <a:t> </a:t>
            </a:r>
            <a:r>
              <a:rPr lang="es-PE" sz="3200" i="1" dirty="0" err="1" smtClean="0"/>
              <a:t>customer</a:t>
            </a:r>
            <a:r>
              <a:rPr lang="es-PE" sz="3200" i="1" dirty="0" smtClean="0"/>
              <a:t> </a:t>
            </a:r>
            <a:r>
              <a:rPr lang="es-PE" sz="3200" i="1" dirty="0" err="1" smtClean="0"/>
              <a:t>through</a:t>
            </a:r>
            <a:r>
              <a:rPr lang="es-PE" sz="3200" i="1" dirty="0" smtClean="0"/>
              <a:t> </a:t>
            </a:r>
            <a:r>
              <a:rPr lang="es-PE" sz="3200" i="1" dirty="0" err="1" smtClean="0"/>
              <a:t>early</a:t>
            </a:r>
            <a:r>
              <a:rPr lang="es-PE" sz="3200" i="1" dirty="0" smtClean="0"/>
              <a:t> and </a:t>
            </a:r>
            <a:r>
              <a:rPr lang="es-PE" sz="3200" i="1" dirty="0" err="1" smtClean="0"/>
              <a:t>continuous</a:t>
            </a:r>
            <a:r>
              <a:rPr lang="es-PE" sz="3200" i="1" dirty="0" smtClean="0"/>
              <a:t> </a:t>
            </a:r>
            <a:r>
              <a:rPr lang="es-PE" sz="3200" i="1" dirty="0" err="1" smtClean="0"/>
              <a:t>delivery</a:t>
            </a:r>
            <a:r>
              <a:rPr lang="es-PE" sz="3200" i="1" dirty="0" smtClean="0"/>
              <a:t> of </a:t>
            </a:r>
            <a:r>
              <a:rPr lang="es-PE" sz="3200" i="1" dirty="0" err="1" smtClean="0"/>
              <a:t>valuable</a:t>
            </a:r>
            <a:r>
              <a:rPr lang="es-PE" sz="3200" i="1" dirty="0" smtClean="0"/>
              <a:t> software»</a:t>
            </a:r>
            <a:endParaRPr lang="es-PE" sz="3200" i="1" dirty="0"/>
          </a:p>
        </p:txBody>
      </p:sp>
      <p:sp>
        <p:nvSpPr>
          <p:cNvPr id="4" name="3 CuadroTexto"/>
          <p:cNvSpPr txBox="1"/>
          <p:nvPr/>
        </p:nvSpPr>
        <p:spPr>
          <a:xfrm>
            <a:off x="5796136" y="4230998"/>
            <a:ext cx="1923347" cy="400110"/>
          </a:xfrm>
          <a:prstGeom prst="rect">
            <a:avLst/>
          </a:prstGeom>
          <a:noFill/>
        </p:spPr>
        <p:txBody>
          <a:bodyPr wrap="none" rtlCol="0">
            <a:spAutoFit/>
          </a:bodyPr>
          <a:lstStyle/>
          <a:p>
            <a:r>
              <a:rPr lang="es-PE" sz="2000" b="1" dirty="0" smtClean="0">
                <a:solidFill>
                  <a:srgbClr val="FF0000"/>
                </a:solidFill>
              </a:rPr>
              <a:t>Manifiesto Agile</a:t>
            </a:r>
            <a:endParaRPr lang="es-PE" sz="2000" b="1" dirty="0">
              <a:solidFill>
                <a:srgbClr val="FF0000"/>
              </a:solidFill>
            </a:endParaRPr>
          </a:p>
        </p:txBody>
      </p:sp>
    </p:spTree>
    <p:extLst>
      <p:ext uri="{BB962C8B-B14F-4D97-AF65-F5344CB8AC3E}">
        <p14:creationId xmlns:p14="http://schemas.microsoft.com/office/powerpoint/2010/main" val="2971476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0952" y="620688"/>
            <a:ext cx="8229600" cy="707147"/>
          </a:xfrm>
        </p:spPr>
        <p:txBody>
          <a:bodyPr/>
          <a:lstStyle/>
          <a:p>
            <a:r>
              <a:rPr lang="es-PE" dirty="0" smtClean="0">
                <a:solidFill>
                  <a:srgbClr val="00B050"/>
                </a:solidFill>
              </a:rPr>
              <a:t>Que es Extreme </a:t>
            </a:r>
            <a:r>
              <a:rPr lang="es-PE" dirty="0" err="1" smtClean="0">
                <a:solidFill>
                  <a:srgbClr val="00B050"/>
                </a:solidFill>
              </a:rPr>
              <a:t>Programming</a:t>
            </a:r>
            <a:endParaRPr lang="es-PE" dirty="0">
              <a:solidFill>
                <a:srgbClr val="00B050"/>
              </a:solidFill>
            </a:endParaRPr>
          </a:p>
        </p:txBody>
      </p:sp>
      <p:sp>
        <p:nvSpPr>
          <p:cNvPr id="5" name="2 Marcador de contenido"/>
          <p:cNvSpPr>
            <a:spLocks noGrp="1"/>
          </p:cNvSpPr>
          <p:nvPr>
            <p:ph idx="1"/>
          </p:nvPr>
        </p:nvSpPr>
        <p:spPr>
          <a:xfrm>
            <a:off x="395536" y="1802236"/>
            <a:ext cx="8352928" cy="3931020"/>
          </a:xfrm>
        </p:spPr>
        <p:txBody>
          <a:bodyPr/>
          <a:lstStyle/>
          <a:p>
            <a:pPr marL="0" indent="0" algn="ctr">
              <a:buNone/>
            </a:pPr>
            <a:r>
              <a:rPr lang="es-PE" dirty="0" smtClean="0"/>
              <a:t>Es una filosofía de desarrollo de software basada en </a:t>
            </a:r>
            <a:r>
              <a:rPr lang="es-PE" sz="4000" u="sng" dirty="0" smtClean="0">
                <a:solidFill>
                  <a:srgbClr val="FF0000"/>
                </a:solidFill>
              </a:rPr>
              <a:t>valores</a:t>
            </a:r>
            <a:r>
              <a:rPr lang="es-PE" dirty="0" smtClean="0"/>
              <a:t>, </a:t>
            </a:r>
            <a:r>
              <a:rPr lang="es-PE" sz="4000" u="sng" dirty="0">
                <a:solidFill>
                  <a:srgbClr val="FF0000"/>
                </a:solidFill>
              </a:rPr>
              <a:t>principios</a:t>
            </a:r>
            <a:r>
              <a:rPr lang="es-PE" sz="2800" dirty="0"/>
              <a:t> </a:t>
            </a:r>
            <a:r>
              <a:rPr lang="es-PE" dirty="0"/>
              <a:t>y </a:t>
            </a:r>
            <a:r>
              <a:rPr lang="es-PE" sz="4000" u="sng" dirty="0" smtClean="0">
                <a:solidFill>
                  <a:srgbClr val="FF0000"/>
                </a:solidFill>
              </a:rPr>
              <a:t>prácticas.</a:t>
            </a:r>
          </a:p>
          <a:p>
            <a:pPr marL="0" indent="0" algn="ctr">
              <a:buNone/>
            </a:pPr>
            <a:endParaRPr lang="es-PE" sz="2400" u="sng" dirty="0" smtClean="0"/>
          </a:p>
          <a:p>
            <a:pPr marL="0" indent="0" algn="ctr">
              <a:buNone/>
            </a:pPr>
            <a:r>
              <a:rPr lang="es-PE" dirty="0" smtClean="0"/>
              <a:t>Su meta es lograr un software de </a:t>
            </a:r>
            <a:r>
              <a:rPr lang="es-PE" dirty="0">
                <a:solidFill>
                  <a:srgbClr val="FFC000"/>
                </a:solidFill>
              </a:rPr>
              <a:t>alta </a:t>
            </a:r>
            <a:r>
              <a:rPr lang="es-PE" dirty="0" smtClean="0">
                <a:solidFill>
                  <a:srgbClr val="FFC000"/>
                </a:solidFill>
              </a:rPr>
              <a:t>calidad</a:t>
            </a:r>
            <a:r>
              <a:rPr lang="es-PE" dirty="0" smtClean="0"/>
              <a:t>, ha </a:t>
            </a:r>
            <a:r>
              <a:rPr lang="es-PE" dirty="0">
                <a:solidFill>
                  <a:srgbClr val="FFC000"/>
                </a:solidFill>
              </a:rPr>
              <a:t>bajos costos</a:t>
            </a:r>
            <a:r>
              <a:rPr lang="es-PE" dirty="0" smtClean="0"/>
              <a:t>, </a:t>
            </a:r>
            <a:r>
              <a:rPr lang="es-PE" dirty="0">
                <a:solidFill>
                  <a:srgbClr val="FFC000"/>
                </a:solidFill>
              </a:rPr>
              <a:t>pocos defectos</a:t>
            </a:r>
            <a:r>
              <a:rPr lang="es-PE" dirty="0" smtClean="0">
                <a:solidFill>
                  <a:srgbClr val="FFC000"/>
                </a:solidFill>
              </a:rPr>
              <a:t> </a:t>
            </a:r>
            <a:r>
              <a:rPr lang="es-PE" dirty="0" smtClean="0"/>
              <a:t>y que otorgue al cliente un </a:t>
            </a:r>
            <a:r>
              <a:rPr lang="es-PE" dirty="0">
                <a:solidFill>
                  <a:srgbClr val="FFC000"/>
                </a:solidFill>
              </a:rPr>
              <a:t>alto valor </a:t>
            </a:r>
            <a:r>
              <a:rPr lang="es-PE" dirty="0" smtClean="0"/>
              <a:t>de la manera </a:t>
            </a:r>
            <a:r>
              <a:rPr lang="es-PE" dirty="0">
                <a:solidFill>
                  <a:srgbClr val="FFC000"/>
                </a:solidFill>
              </a:rPr>
              <a:t>más rápida </a:t>
            </a:r>
            <a:r>
              <a:rPr lang="es-PE" dirty="0" smtClean="0"/>
              <a:t>posible.</a:t>
            </a:r>
          </a:p>
        </p:txBody>
      </p:sp>
    </p:spTree>
    <p:extLst>
      <p:ext uri="{BB962C8B-B14F-4D97-AF65-F5344CB8AC3E}">
        <p14:creationId xmlns:p14="http://schemas.microsoft.com/office/powerpoint/2010/main" val="882027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0952" y="764704"/>
            <a:ext cx="8229600" cy="707147"/>
          </a:xfrm>
        </p:spPr>
        <p:txBody>
          <a:bodyPr/>
          <a:lstStyle/>
          <a:p>
            <a:r>
              <a:rPr lang="es-PE" dirty="0" smtClean="0">
                <a:solidFill>
                  <a:srgbClr val="00B050"/>
                </a:solidFill>
              </a:rPr>
              <a:t>Extreme </a:t>
            </a:r>
            <a:r>
              <a:rPr lang="es-PE" dirty="0" err="1" smtClean="0">
                <a:solidFill>
                  <a:srgbClr val="00B050"/>
                </a:solidFill>
              </a:rPr>
              <a:t>Programming</a:t>
            </a:r>
            <a:endParaRPr lang="es-PE" dirty="0">
              <a:solidFill>
                <a:srgbClr val="00B050"/>
              </a:solidFill>
            </a:endParaRPr>
          </a:p>
        </p:txBody>
      </p:sp>
      <p:sp>
        <p:nvSpPr>
          <p:cNvPr id="7" name="2 Marcador de contenido"/>
          <p:cNvSpPr>
            <a:spLocks noGrp="1"/>
          </p:cNvSpPr>
          <p:nvPr>
            <p:ph idx="1"/>
          </p:nvPr>
        </p:nvSpPr>
        <p:spPr>
          <a:xfrm>
            <a:off x="467544" y="2060848"/>
            <a:ext cx="8229600" cy="3168352"/>
          </a:xfrm>
        </p:spPr>
        <p:txBody>
          <a:bodyPr/>
          <a:lstStyle/>
          <a:p>
            <a:pPr marL="0" indent="0" algn="ctr">
              <a:buNone/>
            </a:pPr>
            <a:r>
              <a:rPr lang="es-PE" dirty="0"/>
              <a:t>¿ Porqué es </a:t>
            </a:r>
            <a:r>
              <a:rPr lang="es-PE" sz="3600" dirty="0">
                <a:solidFill>
                  <a:srgbClr val="FFC000"/>
                </a:solidFill>
              </a:rPr>
              <a:t>Extrema</a:t>
            </a:r>
            <a:r>
              <a:rPr lang="es-PE" sz="3600" dirty="0"/>
              <a:t> </a:t>
            </a:r>
            <a:r>
              <a:rPr lang="es-PE" dirty="0" smtClean="0"/>
              <a:t>?</a:t>
            </a:r>
          </a:p>
          <a:p>
            <a:pPr marL="0" indent="0" algn="ctr">
              <a:buNone/>
            </a:pPr>
            <a:r>
              <a:rPr lang="es-PE" dirty="0" smtClean="0"/>
              <a:t>¿ </a:t>
            </a:r>
            <a:r>
              <a:rPr lang="es-PE" dirty="0"/>
              <a:t>Porqué es </a:t>
            </a:r>
            <a:r>
              <a:rPr lang="es-PE" sz="3600" dirty="0">
                <a:solidFill>
                  <a:srgbClr val="FFC000"/>
                </a:solidFill>
              </a:rPr>
              <a:t>Ligera </a:t>
            </a:r>
            <a:r>
              <a:rPr lang="es-PE" dirty="0" smtClean="0"/>
              <a:t>?</a:t>
            </a:r>
          </a:p>
          <a:p>
            <a:pPr marL="0" indent="0" algn="ctr">
              <a:buNone/>
            </a:pPr>
            <a:r>
              <a:rPr lang="es-PE" dirty="0" smtClean="0"/>
              <a:t>¿ </a:t>
            </a:r>
            <a:r>
              <a:rPr lang="es-PE" dirty="0"/>
              <a:t>Porqué </a:t>
            </a:r>
            <a:r>
              <a:rPr lang="es-PE" sz="4000" dirty="0">
                <a:solidFill>
                  <a:srgbClr val="FFC000"/>
                </a:solidFill>
              </a:rPr>
              <a:t>NO</a:t>
            </a:r>
            <a:r>
              <a:rPr lang="es-PE" dirty="0"/>
              <a:t> es una </a:t>
            </a:r>
            <a:r>
              <a:rPr lang="es-PE" sz="3600" dirty="0">
                <a:solidFill>
                  <a:srgbClr val="FFC000"/>
                </a:solidFill>
              </a:rPr>
              <a:t>Metodología </a:t>
            </a:r>
            <a:r>
              <a:rPr lang="es-PE" dirty="0"/>
              <a:t>?</a:t>
            </a:r>
          </a:p>
          <a:p>
            <a:pPr marL="0" indent="0" algn="ctr">
              <a:buNone/>
            </a:pPr>
            <a:r>
              <a:rPr lang="es-PE" dirty="0" smtClean="0"/>
              <a:t>¿ </a:t>
            </a:r>
            <a:r>
              <a:rPr lang="es-PE" dirty="0"/>
              <a:t>Porqué </a:t>
            </a:r>
            <a:r>
              <a:rPr lang="es-PE" sz="4000" dirty="0">
                <a:solidFill>
                  <a:srgbClr val="FFC000"/>
                </a:solidFill>
              </a:rPr>
              <a:t>SI</a:t>
            </a:r>
            <a:r>
              <a:rPr lang="es-PE" dirty="0"/>
              <a:t> es una </a:t>
            </a:r>
            <a:r>
              <a:rPr lang="es-PE" sz="3600" dirty="0">
                <a:solidFill>
                  <a:srgbClr val="FFC000"/>
                </a:solidFill>
              </a:rPr>
              <a:t>Metodología </a:t>
            </a:r>
            <a:r>
              <a:rPr lang="es-PE" dirty="0" smtClean="0"/>
              <a:t>?</a:t>
            </a:r>
          </a:p>
        </p:txBody>
      </p:sp>
    </p:spTree>
    <p:extLst>
      <p:ext uri="{BB962C8B-B14F-4D97-AF65-F5344CB8AC3E}">
        <p14:creationId xmlns:p14="http://schemas.microsoft.com/office/powerpoint/2010/main" val="4272568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0952" y="489605"/>
            <a:ext cx="8229600" cy="707147"/>
          </a:xfrm>
        </p:spPr>
        <p:txBody>
          <a:bodyPr/>
          <a:lstStyle/>
          <a:p>
            <a:r>
              <a:rPr lang="es-PE" dirty="0" smtClean="0">
                <a:solidFill>
                  <a:srgbClr val="00B050"/>
                </a:solidFill>
              </a:rPr>
              <a:t>Valores Principios y Prácticas</a:t>
            </a:r>
            <a:endParaRPr lang="es-PE" dirty="0">
              <a:solidFill>
                <a:srgbClr val="00B050"/>
              </a:solidFill>
            </a:endParaRPr>
          </a:p>
        </p:txBody>
      </p:sp>
      <p:sp>
        <p:nvSpPr>
          <p:cNvPr id="8" name="5 Marcador de contenido"/>
          <p:cNvSpPr txBox="1">
            <a:spLocks/>
          </p:cNvSpPr>
          <p:nvPr/>
        </p:nvSpPr>
        <p:spPr bwMode="auto">
          <a:xfrm>
            <a:off x="611560" y="1556792"/>
            <a:ext cx="7992888" cy="47263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rgbClr val="FF0000"/>
                </a:solidFill>
              </a:rPr>
              <a:t>Prácticas: </a:t>
            </a:r>
            <a:r>
              <a:rPr lang="es-PE" sz="2800" dirty="0" smtClean="0"/>
              <a:t>Acciones objetivos y Claros. </a:t>
            </a:r>
            <a:br>
              <a:rPr lang="es-PE" sz="2800" dirty="0" smtClean="0"/>
            </a:br>
            <a:r>
              <a:rPr lang="es-PE" sz="2800" dirty="0" smtClean="0"/>
              <a:t>		</a:t>
            </a:r>
            <a:r>
              <a:rPr lang="es-PE" sz="2800" dirty="0" smtClean="0">
                <a:solidFill>
                  <a:srgbClr val="FFC000"/>
                </a:solidFill>
              </a:rPr>
              <a:t>Metáfora: </a:t>
            </a:r>
            <a:r>
              <a:rPr lang="es-PE" sz="2800" dirty="0" smtClean="0"/>
              <a:t>plantar, regar, podar.</a:t>
            </a:r>
          </a:p>
          <a:p>
            <a:endParaRPr lang="es-PE" sz="2800" dirty="0" smtClean="0"/>
          </a:p>
          <a:p>
            <a:r>
              <a:rPr lang="es-PE" sz="2800" dirty="0" smtClean="0">
                <a:solidFill>
                  <a:srgbClr val="FF0000"/>
                </a:solidFill>
              </a:rPr>
              <a:t>Valores:</a:t>
            </a:r>
            <a:r>
              <a:rPr lang="es-PE" sz="2800" dirty="0" smtClean="0"/>
              <a:t>	Criterio con el cuál juzgamos las cosas.</a:t>
            </a:r>
            <a:br>
              <a:rPr lang="es-PE" sz="2800" dirty="0" smtClean="0"/>
            </a:br>
            <a:r>
              <a:rPr lang="es-PE" sz="2800" dirty="0" smtClean="0"/>
              <a:t>		Dan sentido a las prácticas.</a:t>
            </a:r>
            <a:br>
              <a:rPr lang="es-PE" sz="2800" dirty="0" smtClean="0"/>
            </a:br>
            <a:r>
              <a:rPr lang="es-PE" sz="2800" dirty="0" smtClean="0"/>
              <a:t>		</a:t>
            </a:r>
            <a:r>
              <a:rPr lang="es-PE" sz="2800" dirty="0" smtClean="0">
                <a:solidFill>
                  <a:srgbClr val="FFC000"/>
                </a:solidFill>
              </a:rPr>
              <a:t>Metáfora: </a:t>
            </a:r>
            <a:r>
              <a:rPr lang="es-PE" sz="2800" dirty="0"/>
              <a:t>v</a:t>
            </a:r>
            <a:r>
              <a:rPr lang="es-PE" sz="2800" dirty="0" smtClean="0"/>
              <a:t>isión general del jardín.</a:t>
            </a:r>
            <a:br>
              <a:rPr lang="es-PE" sz="2800" dirty="0" smtClean="0"/>
            </a:br>
            <a:r>
              <a:rPr lang="es-PE" sz="2800" dirty="0" smtClean="0"/>
              <a:t>		</a:t>
            </a:r>
          </a:p>
          <a:p>
            <a:r>
              <a:rPr lang="es-PE" sz="2800" dirty="0" smtClean="0">
                <a:solidFill>
                  <a:srgbClr val="FF0000"/>
                </a:solidFill>
              </a:rPr>
              <a:t>Principios: </a:t>
            </a:r>
            <a:r>
              <a:rPr lang="es-PE" sz="2800" dirty="0" smtClean="0"/>
              <a:t>Guías específicas para cada dominio.</a:t>
            </a:r>
            <a:endParaRPr lang="es-PE" sz="2800" dirty="0"/>
          </a:p>
          <a:p>
            <a:pPr marL="0" indent="0">
              <a:buNone/>
            </a:pPr>
            <a:r>
              <a:rPr lang="es-PE" sz="2800" dirty="0" smtClean="0">
                <a:solidFill>
                  <a:srgbClr val="FFC000"/>
                </a:solidFill>
              </a:rPr>
              <a:t>		Metáfora: </a:t>
            </a:r>
            <a:r>
              <a:rPr lang="es-PE" sz="2800" dirty="0" smtClean="0"/>
              <a:t>principio de acompañamiento 		de las plantas.</a:t>
            </a:r>
            <a:endParaRPr lang="es-PE" sz="2400" dirty="0" smtClean="0"/>
          </a:p>
        </p:txBody>
      </p:sp>
    </p:spTree>
    <p:extLst>
      <p:ext uri="{BB962C8B-B14F-4D97-AF65-F5344CB8AC3E}">
        <p14:creationId xmlns:p14="http://schemas.microsoft.com/office/powerpoint/2010/main" val="2838505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EE0000"/>
                </a:solidFill>
              </a:rPr>
              <a:t>XP </a:t>
            </a:r>
            <a:r>
              <a:rPr lang="es-PE" dirty="0" err="1" smtClean="0">
                <a:solidFill>
                  <a:srgbClr val="EE0000"/>
                </a:solidFill>
              </a:rPr>
              <a:t>Values</a:t>
            </a:r>
            <a:r>
              <a:rPr lang="es-PE" dirty="0" smtClean="0">
                <a:solidFill>
                  <a:srgbClr val="EE0000"/>
                </a:solidFill>
              </a:rPr>
              <a:t/>
            </a:r>
            <a:br>
              <a:rPr lang="es-PE" dirty="0" smtClean="0">
                <a:solidFill>
                  <a:srgbClr val="EE0000"/>
                </a:solidFill>
              </a:rPr>
            </a:br>
            <a:r>
              <a:rPr lang="es-PE" dirty="0" smtClean="0">
                <a:solidFill>
                  <a:srgbClr val="009A46"/>
                </a:solidFill>
              </a:rPr>
              <a:t>1.- </a:t>
            </a:r>
            <a:r>
              <a:rPr lang="es-PE" dirty="0" err="1" smtClean="0">
                <a:solidFill>
                  <a:srgbClr val="009A46"/>
                </a:solidFill>
              </a:rPr>
              <a:t>Simplicity</a:t>
            </a:r>
            <a:endParaRPr lang="es-PE" dirty="0">
              <a:solidFill>
                <a:srgbClr val="009A46"/>
              </a:solidFill>
            </a:endParaRPr>
          </a:p>
        </p:txBody>
      </p:sp>
      <p:pic>
        <p:nvPicPr>
          <p:cNvPr id="12" name="11 Imagen"/>
          <p:cNvPicPr>
            <a:picLocks noChangeAspect="1"/>
          </p:cNvPicPr>
          <p:nvPr/>
        </p:nvPicPr>
        <p:blipFill rotWithShape="1">
          <a:blip r:embed="rId2">
            <a:extLst>
              <a:ext uri="{28A0092B-C50C-407E-A947-70E740481C1C}">
                <a14:useLocalDpi xmlns:a14="http://schemas.microsoft.com/office/drawing/2010/main" val="0"/>
              </a:ext>
            </a:extLst>
          </a:blip>
          <a:srcRect b="27802"/>
          <a:stretch/>
        </p:blipFill>
        <p:spPr>
          <a:xfrm>
            <a:off x="1763688" y="1602264"/>
            <a:ext cx="6120680" cy="4419024"/>
          </a:xfrm>
          <a:prstGeom prst="rect">
            <a:avLst/>
          </a:prstGeom>
        </p:spPr>
      </p:pic>
    </p:spTree>
    <p:extLst>
      <p:ext uri="{BB962C8B-B14F-4D97-AF65-F5344CB8AC3E}">
        <p14:creationId xmlns:p14="http://schemas.microsoft.com/office/powerpoint/2010/main" val="28406773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EE0000"/>
                </a:solidFill>
              </a:rPr>
              <a:t>XP </a:t>
            </a:r>
            <a:r>
              <a:rPr lang="es-PE" dirty="0" err="1" smtClean="0">
                <a:solidFill>
                  <a:srgbClr val="EE0000"/>
                </a:solidFill>
              </a:rPr>
              <a:t>Values</a:t>
            </a:r>
            <a:r>
              <a:rPr lang="es-PE" dirty="0" smtClean="0">
                <a:solidFill>
                  <a:srgbClr val="EE0000"/>
                </a:solidFill>
              </a:rPr>
              <a:t/>
            </a:r>
            <a:br>
              <a:rPr lang="es-PE" dirty="0" smtClean="0">
                <a:solidFill>
                  <a:srgbClr val="EE0000"/>
                </a:solidFill>
              </a:rPr>
            </a:br>
            <a:r>
              <a:rPr lang="es-PE" dirty="0">
                <a:solidFill>
                  <a:srgbClr val="009A46"/>
                </a:solidFill>
              </a:rPr>
              <a:t>2</a:t>
            </a:r>
            <a:r>
              <a:rPr lang="es-PE" dirty="0" smtClean="0">
                <a:solidFill>
                  <a:srgbClr val="009A46"/>
                </a:solidFill>
              </a:rPr>
              <a:t>.- </a:t>
            </a:r>
            <a:r>
              <a:rPr lang="es-PE" dirty="0" err="1" smtClean="0">
                <a:solidFill>
                  <a:srgbClr val="009A46"/>
                </a:solidFill>
              </a:rPr>
              <a:t>Communication</a:t>
            </a:r>
            <a:endParaRPr lang="es-PE" dirty="0">
              <a:solidFill>
                <a:srgbClr val="009A46"/>
              </a:solidFill>
            </a:endParaRPr>
          </a:p>
        </p:txBody>
      </p:sp>
      <p:pic>
        <p:nvPicPr>
          <p:cNvPr id="3" name="2 Imagen"/>
          <p:cNvPicPr>
            <a:picLocks noChangeAspect="1"/>
          </p:cNvPicPr>
          <p:nvPr/>
        </p:nvPicPr>
        <p:blipFill rotWithShape="1">
          <a:blip r:embed="rId2">
            <a:extLst>
              <a:ext uri="{28A0092B-C50C-407E-A947-70E740481C1C}">
                <a14:useLocalDpi xmlns:a14="http://schemas.microsoft.com/office/drawing/2010/main" val="0"/>
              </a:ext>
            </a:extLst>
          </a:blip>
          <a:srcRect t="8904"/>
          <a:stretch/>
        </p:blipFill>
        <p:spPr>
          <a:xfrm>
            <a:off x="1763688" y="1780674"/>
            <a:ext cx="5842000" cy="4500394"/>
          </a:xfrm>
          <a:prstGeom prst="rect">
            <a:avLst/>
          </a:prstGeom>
          <a:ln>
            <a:noFill/>
          </a:ln>
          <a:effectLst>
            <a:softEdge rad="112500"/>
          </a:effectLst>
        </p:spPr>
      </p:pic>
    </p:spTree>
    <p:extLst>
      <p:ext uri="{BB962C8B-B14F-4D97-AF65-F5344CB8AC3E}">
        <p14:creationId xmlns:p14="http://schemas.microsoft.com/office/powerpoint/2010/main" val="545682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EE0000"/>
                </a:solidFill>
              </a:rPr>
              <a:t>XP </a:t>
            </a:r>
            <a:r>
              <a:rPr lang="es-PE" dirty="0" err="1" smtClean="0">
                <a:solidFill>
                  <a:srgbClr val="EE0000"/>
                </a:solidFill>
              </a:rPr>
              <a:t>Values</a:t>
            </a:r>
            <a:r>
              <a:rPr lang="es-PE" dirty="0" smtClean="0">
                <a:solidFill>
                  <a:srgbClr val="EE0000"/>
                </a:solidFill>
              </a:rPr>
              <a:t/>
            </a:r>
            <a:br>
              <a:rPr lang="es-PE" dirty="0" smtClean="0">
                <a:solidFill>
                  <a:srgbClr val="EE0000"/>
                </a:solidFill>
              </a:rPr>
            </a:br>
            <a:r>
              <a:rPr lang="es-PE" dirty="0" smtClean="0">
                <a:solidFill>
                  <a:srgbClr val="009A46"/>
                </a:solidFill>
              </a:rPr>
              <a:t>3.- </a:t>
            </a:r>
            <a:r>
              <a:rPr lang="es-PE" dirty="0" err="1" smtClean="0">
                <a:solidFill>
                  <a:srgbClr val="009A46"/>
                </a:solidFill>
              </a:rPr>
              <a:t>Feedback</a:t>
            </a:r>
            <a:endParaRPr lang="es-PE" dirty="0">
              <a:solidFill>
                <a:srgbClr val="009A46"/>
              </a:solidFill>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289" y="1772816"/>
            <a:ext cx="4727595" cy="4690370"/>
          </a:xfrm>
          <a:prstGeom prst="rect">
            <a:avLst/>
          </a:prstGeom>
          <a:ln>
            <a:noFill/>
          </a:ln>
          <a:effectLst>
            <a:softEdge rad="112500"/>
          </a:effectLst>
        </p:spPr>
      </p:pic>
    </p:spTree>
    <p:extLst>
      <p:ext uri="{BB962C8B-B14F-4D97-AF65-F5344CB8AC3E}">
        <p14:creationId xmlns:p14="http://schemas.microsoft.com/office/powerpoint/2010/main" val="1993314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EE0000"/>
                </a:solidFill>
              </a:rPr>
              <a:t>XP </a:t>
            </a:r>
            <a:r>
              <a:rPr lang="es-PE" dirty="0" err="1" smtClean="0">
                <a:solidFill>
                  <a:srgbClr val="EE0000"/>
                </a:solidFill>
              </a:rPr>
              <a:t>Values</a:t>
            </a:r>
            <a:r>
              <a:rPr lang="es-PE" dirty="0" smtClean="0">
                <a:solidFill>
                  <a:srgbClr val="EE0000"/>
                </a:solidFill>
              </a:rPr>
              <a:t/>
            </a:r>
            <a:br>
              <a:rPr lang="es-PE" dirty="0" smtClean="0">
                <a:solidFill>
                  <a:srgbClr val="EE0000"/>
                </a:solidFill>
              </a:rPr>
            </a:br>
            <a:r>
              <a:rPr lang="es-PE" dirty="0">
                <a:solidFill>
                  <a:srgbClr val="009A46"/>
                </a:solidFill>
              </a:rPr>
              <a:t>4</a:t>
            </a:r>
            <a:r>
              <a:rPr lang="es-PE" dirty="0" smtClean="0">
                <a:solidFill>
                  <a:srgbClr val="009A46"/>
                </a:solidFill>
              </a:rPr>
              <a:t>.- </a:t>
            </a:r>
            <a:r>
              <a:rPr lang="es-PE" dirty="0" err="1" smtClean="0">
                <a:solidFill>
                  <a:srgbClr val="009A46"/>
                </a:solidFill>
              </a:rPr>
              <a:t>Courage</a:t>
            </a:r>
            <a:endParaRPr lang="es-PE" dirty="0">
              <a:solidFill>
                <a:srgbClr val="009A46"/>
              </a:solidFill>
            </a:endParaRPr>
          </a:p>
        </p:txBody>
      </p:sp>
      <p:pic>
        <p:nvPicPr>
          <p:cNvPr id="6" name="5 Imagen"/>
          <p:cNvPicPr>
            <a:picLocks noChangeAspect="1"/>
          </p:cNvPicPr>
          <p:nvPr/>
        </p:nvPicPr>
        <p:blipFill rotWithShape="1">
          <a:blip r:embed="rId2">
            <a:extLst>
              <a:ext uri="{28A0092B-C50C-407E-A947-70E740481C1C}">
                <a14:useLocalDpi xmlns:a14="http://schemas.microsoft.com/office/drawing/2010/main" val="0"/>
              </a:ext>
            </a:extLst>
          </a:blip>
          <a:srcRect l="2635" t="2786" r="3076" b="3521"/>
          <a:stretch/>
        </p:blipFill>
        <p:spPr>
          <a:xfrm>
            <a:off x="2627784" y="1672110"/>
            <a:ext cx="3960440" cy="4749658"/>
          </a:xfrm>
          <a:prstGeom prst="rect">
            <a:avLst/>
          </a:prstGeom>
          <a:ln>
            <a:noFill/>
          </a:ln>
          <a:effectLst>
            <a:softEdge rad="112500"/>
          </a:effectLst>
        </p:spPr>
      </p:pic>
    </p:spTree>
    <p:extLst>
      <p:ext uri="{BB962C8B-B14F-4D97-AF65-F5344CB8AC3E}">
        <p14:creationId xmlns:p14="http://schemas.microsoft.com/office/powerpoint/2010/main" val="967315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0952" y="1412776"/>
            <a:ext cx="8229600" cy="707147"/>
          </a:xfrm>
        </p:spPr>
        <p:txBody>
          <a:bodyPr/>
          <a:lstStyle/>
          <a:p>
            <a:r>
              <a:rPr lang="es-PE" dirty="0" smtClean="0">
                <a:solidFill>
                  <a:srgbClr val="00B050"/>
                </a:solidFill>
              </a:rPr>
              <a:t>Roles en un equipo XP</a:t>
            </a:r>
            <a:endParaRPr lang="es-PE" dirty="0">
              <a:solidFill>
                <a:srgbClr val="00B050"/>
              </a:solidFill>
            </a:endParaRPr>
          </a:p>
        </p:txBody>
      </p:sp>
      <p:sp>
        <p:nvSpPr>
          <p:cNvPr id="8" name="5 Marcador de contenido"/>
          <p:cNvSpPr txBox="1">
            <a:spLocks/>
          </p:cNvSpPr>
          <p:nvPr/>
        </p:nvSpPr>
        <p:spPr bwMode="auto">
          <a:xfrm>
            <a:off x="611560" y="2335948"/>
            <a:ext cx="7992888"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0000"/>
                </a:solidFill>
              </a:rPr>
              <a:t>XP </a:t>
            </a:r>
            <a:r>
              <a:rPr lang="es-PE" sz="2800" dirty="0" err="1" smtClean="0">
                <a:solidFill>
                  <a:srgbClr val="FF0000"/>
                </a:solidFill>
              </a:rPr>
              <a:t>Team</a:t>
            </a:r>
            <a:endParaRPr lang="es-PE" sz="2800" dirty="0">
              <a:solidFill>
                <a:srgbClr val="FF0000"/>
              </a:solidFill>
            </a:endParaRPr>
          </a:p>
          <a:p>
            <a:pPr marL="0" indent="0" algn="ctr">
              <a:buNone/>
            </a:pPr>
            <a:r>
              <a:rPr lang="es-PE" sz="2800" dirty="0" smtClean="0">
                <a:solidFill>
                  <a:srgbClr val="FF0000"/>
                </a:solidFill>
              </a:rPr>
              <a:t>XP </a:t>
            </a:r>
            <a:r>
              <a:rPr lang="es-PE" sz="2800" dirty="0" err="1" smtClean="0">
                <a:solidFill>
                  <a:srgbClr val="FF0000"/>
                </a:solidFill>
              </a:rPr>
              <a:t>Couch</a:t>
            </a:r>
            <a:endParaRPr lang="es-PE" sz="2800" dirty="0" smtClean="0">
              <a:solidFill>
                <a:srgbClr val="FF0000"/>
              </a:solidFill>
            </a:endParaRPr>
          </a:p>
          <a:p>
            <a:pPr marL="0" indent="0" algn="ctr">
              <a:buNone/>
            </a:pPr>
            <a:r>
              <a:rPr lang="es-PE" sz="2800" dirty="0" smtClean="0">
                <a:solidFill>
                  <a:srgbClr val="FF0000"/>
                </a:solidFill>
              </a:rPr>
              <a:t>XP </a:t>
            </a:r>
            <a:r>
              <a:rPr lang="es-PE" sz="2800" dirty="0" err="1" smtClean="0">
                <a:solidFill>
                  <a:srgbClr val="FF0000"/>
                </a:solidFill>
              </a:rPr>
              <a:t>Tracker</a:t>
            </a:r>
            <a:endParaRPr lang="es-PE" sz="2800" dirty="0" smtClean="0">
              <a:solidFill>
                <a:srgbClr val="FF0000"/>
              </a:solidFill>
            </a:endParaRPr>
          </a:p>
          <a:p>
            <a:pPr marL="0" indent="0" algn="ctr">
              <a:buNone/>
            </a:pPr>
            <a:r>
              <a:rPr lang="es-PE" sz="2400" dirty="0">
                <a:solidFill>
                  <a:srgbClr val="FF0000"/>
                </a:solidFill>
              </a:rPr>
              <a:t>XP </a:t>
            </a:r>
            <a:r>
              <a:rPr lang="es-PE" sz="2400" dirty="0" err="1">
                <a:solidFill>
                  <a:srgbClr val="FF0000"/>
                </a:solidFill>
              </a:rPr>
              <a:t>Customer</a:t>
            </a:r>
            <a:endParaRPr lang="es-PE" sz="2400" dirty="0">
              <a:solidFill>
                <a:srgbClr val="FF0000"/>
              </a:solidFill>
            </a:endParaRPr>
          </a:p>
          <a:p>
            <a:pPr marL="0" indent="0" algn="ctr">
              <a:buNone/>
            </a:pPr>
            <a:endParaRPr lang="es-PE" sz="2400" dirty="0" smtClean="0">
              <a:solidFill>
                <a:srgbClr val="FF0000"/>
              </a:solidFill>
            </a:endParaRPr>
          </a:p>
        </p:txBody>
      </p:sp>
    </p:spTree>
    <p:extLst>
      <p:ext uri="{BB962C8B-B14F-4D97-AF65-F5344CB8AC3E}">
        <p14:creationId xmlns:p14="http://schemas.microsoft.com/office/powerpoint/2010/main" val="3237461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9436" y="345589"/>
            <a:ext cx="8229600" cy="707147"/>
          </a:xfrm>
        </p:spPr>
        <p:txBody>
          <a:bodyPr/>
          <a:lstStyle/>
          <a:p>
            <a:r>
              <a:rPr lang="es-PE" dirty="0" smtClean="0">
                <a:solidFill>
                  <a:srgbClr val="00B050"/>
                </a:solidFill>
              </a:rPr>
              <a:t>Roles en un equipo XP</a:t>
            </a:r>
            <a:endParaRPr lang="es-PE" dirty="0">
              <a:solidFill>
                <a:srgbClr val="00B050"/>
              </a:solidFill>
            </a:endParaRPr>
          </a:p>
        </p:txBody>
      </p:sp>
      <p:sp>
        <p:nvSpPr>
          <p:cNvPr id="8" name="5 Marcador de contenido"/>
          <p:cNvSpPr txBox="1">
            <a:spLocks/>
          </p:cNvSpPr>
          <p:nvPr/>
        </p:nvSpPr>
        <p:spPr bwMode="auto">
          <a:xfrm>
            <a:off x="611560" y="2009332"/>
            <a:ext cx="7992888" cy="1296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Equipo auto-organizado y </a:t>
            </a:r>
            <a:r>
              <a:rPr lang="es-PE" sz="2400" dirty="0" err="1" smtClean="0"/>
              <a:t>multi</a:t>
            </a:r>
            <a:r>
              <a:rPr lang="es-PE" sz="2400" dirty="0" smtClean="0"/>
              <a:t>-disciplinario</a:t>
            </a:r>
          </a:p>
          <a:p>
            <a:r>
              <a:rPr lang="es-PE" sz="2400" dirty="0" smtClean="0"/>
              <a:t>Todo el equipo: Analistas, Arquitectos, Diseñadores, Programadores, </a:t>
            </a:r>
            <a:r>
              <a:rPr lang="es-PE" sz="2400" dirty="0" err="1" smtClean="0"/>
              <a:t>Testers</a:t>
            </a:r>
            <a:r>
              <a:rPr lang="es-PE" sz="2400" dirty="0" smtClean="0"/>
              <a:t>…..</a:t>
            </a:r>
          </a:p>
        </p:txBody>
      </p:sp>
      <p:sp>
        <p:nvSpPr>
          <p:cNvPr id="4" name="1 Título"/>
          <p:cNvSpPr txBox="1">
            <a:spLocks/>
          </p:cNvSpPr>
          <p:nvPr/>
        </p:nvSpPr>
        <p:spPr bwMode="auto">
          <a:xfrm>
            <a:off x="603672" y="3462425"/>
            <a:ext cx="8229600" cy="70714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4000" dirty="0" smtClean="0">
                <a:solidFill>
                  <a:srgbClr val="FF0000"/>
                </a:solidFill>
              </a:rPr>
              <a:t>XP </a:t>
            </a:r>
            <a:r>
              <a:rPr lang="es-PE" sz="4000" dirty="0" err="1" smtClean="0">
                <a:solidFill>
                  <a:srgbClr val="FF0000"/>
                </a:solidFill>
              </a:rPr>
              <a:t>Client</a:t>
            </a:r>
            <a:endParaRPr lang="es-PE" sz="4000" dirty="0">
              <a:solidFill>
                <a:srgbClr val="FF0000"/>
              </a:solidFill>
            </a:endParaRPr>
          </a:p>
        </p:txBody>
      </p:sp>
      <p:sp>
        <p:nvSpPr>
          <p:cNvPr id="5" name="5 Marcador de contenido"/>
          <p:cNvSpPr txBox="1">
            <a:spLocks/>
          </p:cNvSpPr>
          <p:nvPr/>
        </p:nvSpPr>
        <p:spPr bwMode="auto">
          <a:xfrm>
            <a:off x="740964" y="4170698"/>
            <a:ext cx="7863484" cy="18710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Escribe los requerimientos y las pruebas de aceptación para validar su implementación.</a:t>
            </a:r>
          </a:p>
          <a:p>
            <a:r>
              <a:rPr lang="es-PE" sz="2400" dirty="0" smtClean="0"/>
              <a:t>Prioriza las funcionalidades por valor de negocio y decide cuales se implementarán en cada iteración.</a:t>
            </a:r>
          </a:p>
        </p:txBody>
      </p:sp>
      <p:sp>
        <p:nvSpPr>
          <p:cNvPr id="6" name="1 Título"/>
          <p:cNvSpPr txBox="1">
            <a:spLocks/>
          </p:cNvSpPr>
          <p:nvPr/>
        </p:nvSpPr>
        <p:spPr bwMode="auto">
          <a:xfrm>
            <a:off x="622608" y="1217244"/>
            <a:ext cx="8229600" cy="70714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4000" dirty="0" smtClean="0">
                <a:solidFill>
                  <a:srgbClr val="FF0000"/>
                </a:solidFill>
              </a:rPr>
              <a:t>XP </a:t>
            </a:r>
            <a:r>
              <a:rPr lang="es-PE" sz="4000" dirty="0" err="1" smtClean="0">
                <a:solidFill>
                  <a:srgbClr val="FF0000"/>
                </a:solidFill>
              </a:rPr>
              <a:t>Team</a:t>
            </a:r>
            <a:endParaRPr lang="es-PE" sz="4000" dirty="0">
              <a:solidFill>
                <a:srgbClr val="FF0000"/>
              </a:solidFill>
            </a:endParaRPr>
          </a:p>
        </p:txBody>
      </p:sp>
    </p:spTree>
    <p:extLst>
      <p:ext uri="{BB962C8B-B14F-4D97-AF65-F5344CB8AC3E}">
        <p14:creationId xmlns:p14="http://schemas.microsoft.com/office/powerpoint/2010/main" val="816888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295" y="188640"/>
            <a:ext cx="8229600" cy="792088"/>
          </a:xfrm>
        </p:spPr>
        <p:txBody>
          <a:bodyPr/>
          <a:lstStyle/>
          <a:p>
            <a:r>
              <a:rPr lang="es-PE" dirty="0" smtClean="0">
                <a:solidFill>
                  <a:srgbClr val="00B050"/>
                </a:solidFill>
              </a:rPr>
              <a:t>Evolutivo Tradicional</a:t>
            </a:r>
            <a:endParaRPr lang="es-PE" dirty="0">
              <a:solidFill>
                <a:srgbClr val="00B050"/>
              </a:solidFill>
            </a:endParaRPr>
          </a:p>
        </p:txBody>
      </p:sp>
      <p:sp>
        <p:nvSpPr>
          <p:cNvPr id="3" name="2 CuadroTexto"/>
          <p:cNvSpPr txBox="1"/>
          <p:nvPr/>
        </p:nvSpPr>
        <p:spPr>
          <a:xfrm>
            <a:off x="543859" y="1052736"/>
            <a:ext cx="8208912" cy="2677656"/>
          </a:xfrm>
          <a:prstGeom prst="rect">
            <a:avLst/>
          </a:prstGeom>
          <a:noFill/>
        </p:spPr>
        <p:txBody>
          <a:bodyPr wrap="square" rtlCol="0">
            <a:spAutoFit/>
          </a:bodyPr>
          <a:lstStyle/>
          <a:p>
            <a:pPr marL="342900" indent="-342900">
              <a:buFont typeface="Arial" pitchFamily="34" charset="0"/>
              <a:buChar char="•"/>
            </a:pPr>
            <a:r>
              <a:rPr lang="es-PE" sz="2400" dirty="0" smtClean="0"/>
              <a:t>Los requerimientos se obtienen a medida que el sistema se va implementando.</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El diseño pasa a ser parte de la programación.</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Es una suerte de </a:t>
            </a:r>
            <a:r>
              <a:rPr lang="es-PE" sz="2400" dirty="0" smtClean="0">
                <a:solidFill>
                  <a:srgbClr val="FF0000"/>
                </a:solidFill>
              </a:rPr>
              <a:t>«</a:t>
            </a:r>
            <a:r>
              <a:rPr lang="es-PE" sz="2400" dirty="0" err="1" smtClean="0">
                <a:solidFill>
                  <a:srgbClr val="FF0000"/>
                </a:solidFill>
              </a:rPr>
              <a:t>code</a:t>
            </a:r>
            <a:r>
              <a:rPr lang="es-PE" sz="2400" dirty="0" smtClean="0">
                <a:solidFill>
                  <a:srgbClr val="FF0000"/>
                </a:solidFill>
              </a:rPr>
              <a:t> and </a:t>
            </a:r>
            <a:r>
              <a:rPr lang="es-PE" sz="2400" dirty="0" err="1" smtClean="0">
                <a:solidFill>
                  <a:srgbClr val="FF0000"/>
                </a:solidFill>
              </a:rPr>
              <a:t>fix</a:t>
            </a:r>
            <a:r>
              <a:rPr lang="es-PE" sz="2400" dirty="0" smtClean="0">
                <a:solidFill>
                  <a:srgbClr val="FF0000"/>
                </a:solidFill>
              </a:rPr>
              <a:t>» </a:t>
            </a:r>
            <a:r>
              <a:rPr lang="es-PE" sz="2400" dirty="0" smtClean="0"/>
              <a:t>lo que </a:t>
            </a:r>
            <a:r>
              <a:rPr lang="es-PE" sz="2400" dirty="0" smtClean="0">
                <a:solidFill>
                  <a:srgbClr val="FF0000"/>
                </a:solidFill>
              </a:rPr>
              <a:t>degrada rápidamente el software.</a:t>
            </a:r>
            <a:endParaRPr lang="es-PE" sz="2800" dirty="0">
              <a:solidFill>
                <a:srgbClr val="FF0000"/>
              </a:solidFill>
            </a:endParaRPr>
          </a:p>
        </p:txBody>
      </p:sp>
      <p:pic>
        <p:nvPicPr>
          <p:cNvPr id="8" name="7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042" y="3645024"/>
            <a:ext cx="3810000" cy="2857500"/>
          </a:xfrm>
          <a:prstGeom prst="rect">
            <a:avLst/>
          </a:prstGeom>
          <a:ln>
            <a:noFill/>
          </a:ln>
          <a:effectLst>
            <a:softEdge rad="112500"/>
          </a:effectLst>
        </p:spPr>
      </p:pic>
    </p:spTree>
    <p:extLst>
      <p:ext uri="{BB962C8B-B14F-4D97-AF65-F5344CB8AC3E}">
        <p14:creationId xmlns:p14="http://schemas.microsoft.com/office/powerpoint/2010/main" val="3097474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9436" y="345589"/>
            <a:ext cx="8229600" cy="707147"/>
          </a:xfrm>
        </p:spPr>
        <p:txBody>
          <a:bodyPr/>
          <a:lstStyle/>
          <a:p>
            <a:r>
              <a:rPr lang="es-PE" dirty="0" smtClean="0">
                <a:solidFill>
                  <a:srgbClr val="00B050"/>
                </a:solidFill>
              </a:rPr>
              <a:t>Roles en un equipo XP</a:t>
            </a:r>
            <a:endParaRPr lang="es-PE" dirty="0">
              <a:solidFill>
                <a:srgbClr val="00B050"/>
              </a:solidFill>
            </a:endParaRPr>
          </a:p>
        </p:txBody>
      </p:sp>
      <p:sp>
        <p:nvSpPr>
          <p:cNvPr id="8" name="5 Marcador de contenido"/>
          <p:cNvSpPr txBox="1">
            <a:spLocks/>
          </p:cNvSpPr>
          <p:nvPr/>
        </p:nvSpPr>
        <p:spPr bwMode="auto">
          <a:xfrm>
            <a:off x="600512" y="1772816"/>
            <a:ext cx="7992888" cy="2211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Líder servicial que ayuda al resto del equipo a realizar un trabajo aún mejor.</a:t>
            </a:r>
          </a:p>
          <a:p>
            <a:r>
              <a:rPr lang="es-PE" sz="2400" dirty="0" smtClean="0"/>
              <a:t>Provee guía al equipo sobre el proceso y prácticas de XP.</a:t>
            </a:r>
          </a:p>
          <a:p>
            <a:r>
              <a:rPr lang="es-PE" sz="2400" dirty="0" smtClean="0"/>
              <a:t>Ser un socio técnico y ayudar al equipo en sus destrezas (</a:t>
            </a:r>
            <a:r>
              <a:rPr lang="es-PE" sz="2400" dirty="0" err="1" smtClean="0"/>
              <a:t>Testing</a:t>
            </a:r>
            <a:r>
              <a:rPr lang="es-PE" sz="2400" dirty="0" smtClean="0"/>
              <a:t>, </a:t>
            </a:r>
            <a:r>
              <a:rPr lang="es-PE" sz="2400" dirty="0" err="1" smtClean="0"/>
              <a:t>Refactoring</a:t>
            </a:r>
            <a:r>
              <a:rPr lang="es-PE" sz="2400" dirty="0" smtClean="0"/>
              <a:t>).</a:t>
            </a:r>
          </a:p>
          <a:p>
            <a:endParaRPr lang="es-PE" sz="2400" dirty="0" smtClean="0"/>
          </a:p>
        </p:txBody>
      </p:sp>
      <p:sp>
        <p:nvSpPr>
          <p:cNvPr id="6" name="1 Título"/>
          <p:cNvSpPr txBox="1">
            <a:spLocks/>
          </p:cNvSpPr>
          <p:nvPr/>
        </p:nvSpPr>
        <p:spPr bwMode="auto">
          <a:xfrm>
            <a:off x="539552" y="1052736"/>
            <a:ext cx="8229600" cy="70714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4000" dirty="0" smtClean="0">
                <a:solidFill>
                  <a:srgbClr val="FF0000"/>
                </a:solidFill>
              </a:rPr>
              <a:t>XP </a:t>
            </a:r>
            <a:r>
              <a:rPr lang="es-PE" sz="4000" dirty="0" err="1" smtClean="0">
                <a:solidFill>
                  <a:srgbClr val="FF0000"/>
                </a:solidFill>
              </a:rPr>
              <a:t>Couch</a:t>
            </a:r>
            <a:endParaRPr lang="es-PE" sz="4000" dirty="0">
              <a:solidFill>
                <a:srgbClr val="FF0000"/>
              </a:solidFill>
            </a:endParaRPr>
          </a:p>
        </p:txBody>
      </p:sp>
      <p:sp>
        <p:nvSpPr>
          <p:cNvPr id="7" name="1 Título"/>
          <p:cNvSpPr txBox="1">
            <a:spLocks/>
          </p:cNvSpPr>
          <p:nvPr/>
        </p:nvSpPr>
        <p:spPr bwMode="auto">
          <a:xfrm>
            <a:off x="600512" y="4005064"/>
            <a:ext cx="7992888" cy="70714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4000" dirty="0" smtClean="0">
                <a:solidFill>
                  <a:srgbClr val="FF0000"/>
                </a:solidFill>
              </a:rPr>
              <a:t>XP </a:t>
            </a:r>
            <a:r>
              <a:rPr lang="es-PE" sz="4000" dirty="0" err="1" smtClean="0">
                <a:solidFill>
                  <a:srgbClr val="FF0000"/>
                </a:solidFill>
              </a:rPr>
              <a:t>Tracker</a:t>
            </a:r>
            <a:endParaRPr lang="es-PE" sz="4000" dirty="0">
              <a:solidFill>
                <a:srgbClr val="FF0000"/>
              </a:solidFill>
            </a:endParaRPr>
          </a:p>
        </p:txBody>
      </p:sp>
      <p:sp>
        <p:nvSpPr>
          <p:cNvPr id="9" name="5 Marcador de contenido"/>
          <p:cNvSpPr txBox="1">
            <a:spLocks/>
          </p:cNvSpPr>
          <p:nvPr/>
        </p:nvSpPr>
        <p:spPr bwMode="auto">
          <a:xfrm>
            <a:off x="712940" y="4745636"/>
            <a:ext cx="7880460" cy="16807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Encargado de medir el avance y proporcionar retroalimentación al equipo XP.</a:t>
            </a:r>
          </a:p>
          <a:p>
            <a:r>
              <a:rPr lang="es-PE" sz="2400" dirty="0" smtClean="0"/>
              <a:t>Evalúa si los objetivos son alcanzables con las restricciones de tiempo y recursos</a:t>
            </a:r>
          </a:p>
          <a:p>
            <a:endParaRPr lang="es-PE" sz="2400" dirty="0" smtClean="0"/>
          </a:p>
        </p:txBody>
      </p:sp>
    </p:spTree>
    <p:extLst>
      <p:ext uri="{BB962C8B-B14F-4D97-AF65-F5344CB8AC3E}">
        <p14:creationId xmlns:p14="http://schemas.microsoft.com/office/powerpoint/2010/main" val="1727873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17597"/>
            <a:ext cx="8229600" cy="707147"/>
          </a:xfrm>
        </p:spPr>
        <p:txBody>
          <a:bodyPr/>
          <a:lstStyle/>
          <a:p>
            <a:r>
              <a:rPr lang="es-PE" dirty="0" smtClean="0">
                <a:solidFill>
                  <a:srgbClr val="00B050"/>
                </a:solidFill>
              </a:rPr>
              <a:t>Típico Proyecto XP</a:t>
            </a:r>
            <a:endParaRPr lang="es-PE" dirty="0">
              <a:solidFill>
                <a:srgbClr val="00B050"/>
              </a:solidFill>
            </a:endParaRPr>
          </a:p>
        </p:txBody>
      </p:sp>
      <p:cxnSp>
        <p:nvCxnSpPr>
          <p:cNvPr id="5" name="4 Conector recto"/>
          <p:cNvCxnSpPr/>
          <p:nvPr/>
        </p:nvCxnSpPr>
        <p:spPr>
          <a:xfrm>
            <a:off x="1695305" y="1649431"/>
            <a:ext cx="5919285"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7" name="6 Conector recto"/>
          <p:cNvCxnSpPr/>
          <p:nvPr/>
        </p:nvCxnSpPr>
        <p:spPr>
          <a:xfrm>
            <a:off x="1695305" y="2126969"/>
            <a:ext cx="1872208"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8" name="7 CuadroTexto"/>
          <p:cNvSpPr txBox="1"/>
          <p:nvPr/>
        </p:nvSpPr>
        <p:spPr>
          <a:xfrm>
            <a:off x="391325" y="1379961"/>
            <a:ext cx="1125244" cy="400110"/>
          </a:xfrm>
          <a:prstGeom prst="rect">
            <a:avLst/>
          </a:prstGeom>
          <a:noFill/>
        </p:spPr>
        <p:txBody>
          <a:bodyPr wrap="none" rtlCol="0">
            <a:spAutoFit/>
          </a:bodyPr>
          <a:lstStyle/>
          <a:p>
            <a:r>
              <a:rPr lang="es-PE" sz="2000" b="1" dirty="0" smtClean="0"/>
              <a:t>Proyecto</a:t>
            </a:r>
            <a:endParaRPr lang="es-PE" sz="2000" b="1" dirty="0"/>
          </a:p>
        </p:txBody>
      </p:sp>
      <p:sp>
        <p:nvSpPr>
          <p:cNvPr id="9" name="8 CuadroTexto"/>
          <p:cNvSpPr txBox="1"/>
          <p:nvPr/>
        </p:nvSpPr>
        <p:spPr>
          <a:xfrm>
            <a:off x="412164" y="1857929"/>
            <a:ext cx="1109022" cy="400110"/>
          </a:xfrm>
          <a:prstGeom prst="rect">
            <a:avLst/>
          </a:prstGeom>
          <a:noFill/>
        </p:spPr>
        <p:txBody>
          <a:bodyPr wrap="none" rtlCol="0">
            <a:spAutoFit/>
          </a:bodyPr>
          <a:lstStyle/>
          <a:p>
            <a:r>
              <a:rPr lang="es-PE" sz="2000" b="1" dirty="0" err="1" smtClean="0"/>
              <a:t>Releases</a:t>
            </a:r>
            <a:endParaRPr lang="es-PE" sz="2000" b="1" dirty="0"/>
          </a:p>
        </p:txBody>
      </p:sp>
      <p:cxnSp>
        <p:nvCxnSpPr>
          <p:cNvPr id="10" name="9 Conector recto"/>
          <p:cNvCxnSpPr/>
          <p:nvPr/>
        </p:nvCxnSpPr>
        <p:spPr>
          <a:xfrm>
            <a:off x="3684172" y="2126969"/>
            <a:ext cx="1872208"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11" name="10 Conector recto"/>
          <p:cNvCxnSpPr/>
          <p:nvPr/>
        </p:nvCxnSpPr>
        <p:spPr>
          <a:xfrm>
            <a:off x="5742382" y="2126969"/>
            <a:ext cx="1872208"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12" name="11 CuadroTexto"/>
          <p:cNvSpPr txBox="1"/>
          <p:nvPr/>
        </p:nvSpPr>
        <p:spPr>
          <a:xfrm>
            <a:off x="264399" y="2362560"/>
            <a:ext cx="1358898" cy="400110"/>
          </a:xfrm>
          <a:prstGeom prst="rect">
            <a:avLst/>
          </a:prstGeom>
          <a:noFill/>
        </p:spPr>
        <p:txBody>
          <a:bodyPr wrap="none" rtlCol="0">
            <a:spAutoFit/>
          </a:bodyPr>
          <a:lstStyle/>
          <a:p>
            <a:r>
              <a:rPr lang="es-PE" sz="2000" b="1" dirty="0" smtClean="0"/>
              <a:t>Iteraciones</a:t>
            </a:r>
            <a:endParaRPr lang="es-PE" sz="2000" b="1" dirty="0"/>
          </a:p>
        </p:txBody>
      </p:sp>
      <p:cxnSp>
        <p:nvCxnSpPr>
          <p:cNvPr id="13" name="12 Conector recto"/>
          <p:cNvCxnSpPr/>
          <p:nvPr/>
        </p:nvCxnSpPr>
        <p:spPr>
          <a:xfrm>
            <a:off x="1695305" y="2619150"/>
            <a:ext cx="864096"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14" name="13 Conector recto"/>
          <p:cNvCxnSpPr/>
          <p:nvPr/>
        </p:nvCxnSpPr>
        <p:spPr>
          <a:xfrm>
            <a:off x="2703417" y="2619150"/>
            <a:ext cx="864096"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18" name="17 Conector recto"/>
          <p:cNvCxnSpPr/>
          <p:nvPr/>
        </p:nvCxnSpPr>
        <p:spPr>
          <a:xfrm>
            <a:off x="3684172" y="2619150"/>
            <a:ext cx="864096"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19" name="18 Conector recto"/>
          <p:cNvCxnSpPr/>
          <p:nvPr/>
        </p:nvCxnSpPr>
        <p:spPr>
          <a:xfrm>
            <a:off x="4692284" y="2619150"/>
            <a:ext cx="864096"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20" name="19 Conector recto"/>
          <p:cNvCxnSpPr/>
          <p:nvPr/>
        </p:nvCxnSpPr>
        <p:spPr>
          <a:xfrm>
            <a:off x="5742382" y="2619150"/>
            <a:ext cx="864096"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21" name="20 Conector recto"/>
          <p:cNvCxnSpPr/>
          <p:nvPr/>
        </p:nvCxnSpPr>
        <p:spPr>
          <a:xfrm>
            <a:off x="6750494" y="2619150"/>
            <a:ext cx="864096"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22" name="21 CuadroTexto"/>
          <p:cNvSpPr txBox="1"/>
          <p:nvPr/>
        </p:nvSpPr>
        <p:spPr>
          <a:xfrm>
            <a:off x="689195" y="2859219"/>
            <a:ext cx="638316" cy="400110"/>
          </a:xfrm>
          <a:prstGeom prst="rect">
            <a:avLst/>
          </a:prstGeom>
          <a:noFill/>
        </p:spPr>
        <p:txBody>
          <a:bodyPr wrap="none" rtlCol="0">
            <a:spAutoFit/>
          </a:bodyPr>
          <a:lstStyle/>
          <a:p>
            <a:r>
              <a:rPr lang="es-PE" sz="2000" b="1" dirty="0" err="1" smtClean="0"/>
              <a:t>Dias</a:t>
            </a:r>
            <a:endParaRPr lang="es-PE" sz="2000" b="1" dirty="0"/>
          </a:p>
        </p:txBody>
      </p:sp>
      <p:cxnSp>
        <p:nvCxnSpPr>
          <p:cNvPr id="23" name="22 Conector recto"/>
          <p:cNvCxnSpPr/>
          <p:nvPr/>
        </p:nvCxnSpPr>
        <p:spPr>
          <a:xfrm>
            <a:off x="1695305" y="3087662"/>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25" name="24 Conector recto"/>
          <p:cNvCxnSpPr/>
          <p:nvPr/>
        </p:nvCxnSpPr>
        <p:spPr>
          <a:xfrm>
            <a:off x="1926242" y="3090051"/>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26" name="25 Conector recto"/>
          <p:cNvCxnSpPr/>
          <p:nvPr/>
        </p:nvCxnSpPr>
        <p:spPr>
          <a:xfrm>
            <a:off x="2161981" y="3092440"/>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27" name="26 Conector recto"/>
          <p:cNvCxnSpPr/>
          <p:nvPr/>
        </p:nvCxnSpPr>
        <p:spPr>
          <a:xfrm>
            <a:off x="2392918" y="3094829"/>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28" name="27 Conector recto"/>
          <p:cNvCxnSpPr/>
          <p:nvPr/>
        </p:nvCxnSpPr>
        <p:spPr>
          <a:xfrm>
            <a:off x="2695909" y="3085273"/>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29" name="28 Conector recto"/>
          <p:cNvCxnSpPr/>
          <p:nvPr/>
        </p:nvCxnSpPr>
        <p:spPr>
          <a:xfrm>
            <a:off x="2926846" y="3087662"/>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30" name="29 Conector recto"/>
          <p:cNvCxnSpPr/>
          <p:nvPr/>
        </p:nvCxnSpPr>
        <p:spPr>
          <a:xfrm>
            <a:off x="3162585" y="3090051"/>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31" name="30 Conector recto"/>
          <p:cNvCxnSpPr/>
          <p:nvPr/>
        </p:nvCxnSpPr>
        <p:spPr>
          <a:xfrm>
            <a:off x="3393522" y="3092440"/>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36" name="35 Conector recto"/>
          <p:cNvCxnSpPr/>
          <p:nvPr/>
        </p:nvCxnSpPr>
        <p:spPr>
          <a:xfrm>
            <a:off x="3706479" y="3094829"/>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37" name="36 Conector recto"/>
          <p:cNvCxnSpPr/>
          <p:nvPr/>
        </p:nvCxnSpPr>
        <p:spPr>
          <a:xfrm>
            <a:off x="3937416" y="3097218"/>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38" name="37 Conector recto"/>
          <p:cNvCxnSpPr/>
          <p:nvPr/>
        </p:nvCxnSpPr>
        <p:spPr>
          <a:xfrm>
            <a:off x="4173155" y="3099607"/>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39" name="38 Conector recto"/>
          <p:cNvCxnSpPr/>
          <p:nvPr/>
        </p:nvCxnSpPr>
        <p:spPr>
          <a:xfrm>
            <a:off x="4404092" y="3101996"/>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40" name="39 Conector recto"/>
          <p:cNvCxnSpPr/>
          <p:nvPr/>
        </p:nvCxnSpPr>
        <p:spPr>
          <a:xfrm>
            <a:off x="4707083" y="3092440"/>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41" name="40 Conector recto"/>
          <p:cNvCxnSpPr/>
          <p:nvPr/>
        </p:nvCxnSpPr>
        <p:spPr>
          <a:xfrm>
            <a:off x="4938020" y="3094829"/>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42" name="41 Conector recto"/>
          <p:cNvCxnSpPr/>
          <p:nvPr/>
        </p:nvCxnSpPr>
        <p:spPr>
          <a:xfrm>
            <a:off x="5173759" y="3097218"/>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43" name="42 Conector recto"/>
          <p:cNvCxnSpPr/>
          <p:nvPr/>
        </p:nvCxnSpPr>
        <p:spPr>
          <a:xfrm>
            <a:off x="5404696" y="3099607"/>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44" name="43 Conector recto"/>
          <p:cNvCxnSpPr/>
          <p:nvPr/>
        </p:nvCxnSpPr>
        <p:spPr>
          <a:xfrm>
            <a:off x="5772357" y="3099607"/>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45" name="44 Conector recto"/>
          <p:cNvCxnSpPr/>
          <p:nvPr/>
        </p:nvCxnSpPr>
        <p:spPr>
          <a:xfrm>
            <a:off x="6003294" y="3101996"/>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46" name="45 Conector recto"/>
          <p:cNvCxnSpPr/>
          <p:nvPr/>
        </p:nvCxnSpPr>
        <p:spPr>
          <a:xfrm>
            <a:off x="6239033" y="3104385"/>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47" name="46 Conector recto"/>
          <p:cNvCxnSpPr/>
          <p:nvPr/>
        </p:nvCxnSpPr>
        <p:spPr>
          <a:xfrm>
            <a:off x="6469970" y="3106774"/>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48" name="47 Conector recto"/>
          <p:cNvCxnSpPr/>
          <p:nvPr/>
        </p:nvCxnSpPr>
        <p:spPr>
          <a:xfrm>
            <a:off x="6772961" y="3097218"/>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49" name="48 Conector recto"/>
          <p:cNvCxnSpPr/>
          <p:nvPr/>
        </p:nvCxnSpPr>
        <p:spPr>
          <a:xfrm>
            <a:off x="7003898" y="3099607"/>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50" name="49 Conector recto"/>
          <p:cNvCxnSpPr/>
          <p:nvPr/>
        </p:nvCxnSpPr>
        <p:spPr>
          <a:xfrm>
            <a:off x="7239637" y="3101996"/>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51" name="50 Conector recto"/>
          <p:cNvCxnSpPr/>
          <p:nvPr/>
        </p:nvCxnSpPr>
        <p:spPr>
          <a:xfrm>
            <a:off x="7470574" y="3104385"/>
            <a:ext cx="144016" cy="238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52" name="51 CuadroTexto"/>
          <p:cNvSpPr txBox="1"/>
          <p:nvPr/>
        </p:nvSpPr>
        <p:spPr>
          <a:xfrm>
            <a:off x="7909623" y="1449376"/>
            <a:ext cx="803425" cy="400110"/>
          </a:xfrm>
          <a:prstGeom prst="rect">
            <a:avLst/>
          </a:prstGeom>
          <a:noFill/>
        </p:spPr>
        <p:txBody>
          <a:bodyPr wrap="none" rtlCol="0">
            <a:spAutoFit/>
          </a:bodyPr>
          <a:lstStyle/>
          <a:p>
            <a:r>
              <a:rPr lang="es-PE" sz="2000" b="1" dirty="0" smtClean="0"/>
              <a:t>1 Año</a:t>
            </a:r>
            <a:endParaRPr lang="es-PE" sz="2000" b="1" dirty="0"/>
          </a:p>
        </p:txBody>
      </p:sp>
      <p:sp>
        <p:nvSpPr>
          <p:cNvPr id="53" name="52 CuadroTexto"/>
          <p:cNvSpPr txBox="1"/>
          <p:nvPr/>
        </p:nvSpPr>
        <p:spPr>
          <a:xfrm>
            <a:off x="7769361" y="1926914"/>
            <a:ext cx="1061509" cy="400110"/>
          </a:xfrm>
          <a:prstGeom prst="rect">
            <a:avLst/>
          </a:prstGeom>
          <a:noFill/>
        </p:spPr>
        <p:txBody>
          <a:bodyPr wrap="none" rtlCol="0">
            <a:spAutoFit/>
          </a:bodyPr>
          <a:lstStyle/>
          <a:p>
            <a:r>
              <a:rPr lang="es-PE" sz="2000" b="1" dirty="0" smtClean="0"/>
              <a:t>3 Meses</a:t>
            </a:r>
            <a:endParaRPr lang="es-PE" sz="2000" b="1" dirty="0"/>
          </a:p>
        </p:txBody>
      </p:sp>
      <p:sp>
        <p:nvSpPr>
          <p:cNvPr id="54" name="53 CuadroTexto"/>
          <p:cNvSpPr txBox="1"/>
          <p:nvPr/>
        </p:nvSpPr>
        <p:spPr>
          <a:xfrm>
            <a:off x="7640348" y="2419095"/>
            <a:ext cx="1326004" cy="400110"/>
          </a:xfrm>
          <a:prstGeom prst="rect">
            <a:avLst/>
          </a:prstGeom>
          <a:noFill/>
        </p:spPr>
        <p:txBody>
          <a:bodyPr wrap="none" rtlCol="0">
            <a:spAutoFit/>
          </a:bodyPr>
          <a:lstStyle/>
          <a:p>
            <a:r>
              <a:rPr lang="es-PE" sz="2000" b="1" dirty="0" smtClean="0"/>
              <a:t>2 Semanas</a:t>
            </a:r>
            <a:endParaRPr lang="es-PE" sz="2000" b="1" dirty="0"/>
          </a:p>
        </p:txBody>
      </p:sp>
      <p:sp>
        <p:nvSpPr>
          <p:cNvPr id="55" name="54 CuadroTexto"/>
          <p:cNvSpPr txBox="1"/>
          <p:nvPr/>
        </p:nvSpPr>
        <p:spPr>
          <a:xfrm>
            <a:off x="7887181" y="2909108"/>
            <a:ext cx="825867" cy="400110"/>
          </a:xfrm>
          <a:prstGeom prst="rect">
            <a:avLst/>
          </a:prstGeom>
          <a:noFill/>
        </p:spPr>
        <p:txBody>
          <a:bodyPr wrap="none" rtlCol="0">
            <a:spAutoFit/>
          </a:bodyPr>
          <a:lstStyle/>
          <a:p>
            <a:r>
              <a:rPr lang="es-PE" sz="2000" b="1" dirty="0" smtClean="0"/>
              <a:t>1 Días</a:t>
            </a:r>
            <a:endParaRPr lang="es-PE" sz="2000" b="1" dirty="0"/>
          </a:p>
        </p:txBody>
      </p:sp>
      <p:cxnSp>
        <p:nvCxnSpPr>
          <p:cNvPr id="56" name="55 Conector recto"/>
          <p:cNvCxnSpPr/>
          <p:nvPr/>
        </p:nvCxnSpPr>
        <p:spPr>
          <a:xfrm>
            <a:off x="2718278" y="4082895"/>
            <a:ext cx="705167"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63" name="62 Conector recto"/>
          <p:cNvCxnSpPr/>
          <p:nvPr/>
        </p:nvCxnSpPr>
        <p:spPr>
          <a:xfrm>
            <a:off x="3520440" y="4082895"/>
            <a:ext cx="705167"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64" name="63 Conector recto"/>
          <p:cNvCxnSpPr/>
          <p:nvPr/>
        </p:nvCxnSpPr>
        <p:spPr>
          <a:xfrm>
            <a:off x="4334784" y="4095142"/>
            <a:ext cx="705167"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65" name="64 Conector recto"/>
          <p:cNvCxnSpPr/>
          <p:nvPr/>
        </p:nvCxnSpPr>
        <p:spPr>
          <a:xfrm>
            <a:off x="5198880" y="4095142"/>
            <a:ext cx="705167"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66" name="65 CuadroTexto"/>
          <p:cNvSpPr txBox="1"/>
          <p:nvPr/>
        </p:nvSpPr>
        <p:spPr>
          <a:xfrm>
            <a:off x="689195" y="3882840"/>
            <a:ext cx="745012" cy="400110"/>
          </a:xfrm>
          <a:prstGeom prst="rect">
            <a:avLst/>
          </a:prstGeom>
          <a:noFill/>
        </p:spPr>
        <p:txBody>
          <a:bodyPr wrap="none" rtlCol="0">
            <a:spAutoFit/>
          </a:bodyPr>
          <a:lstStyle/>
          <a:p>
            <a:r>
              <a:rPr lang="es-PE" sz="2000" b="1" dirty="0" err="1" smtClean="0"/>
              <a:t>Tasks</a:t>
            </a:r>
            <a:endParaRPr lang="es-PE" sz="2000" b="1" dirty="0"/>
          </a:p>
        </p:txBody>
      </p:sp>
      <p:cxnSp>
        <p:nvCxnSpPr>
          <p:cNvPr id="68" name="67 Conector recto de flecha"/>
          <p:cNvCxnSpPr/>
          <p:nvPr/>
        </p:nvCxnSpPr>
        <p:spPr>
          <a:xfrm>
            <a:off x="1695305" y="3186789"/>
            <a:ext cx="936104" cy="896106"/>
          </a:xfrm>
          <a:prstGeom prst="straightConnector1">
            <a:avLst/>
          </a:prstGeom>
          <a:ln>
            <a:solidFill>
              <a:srgbClr val="FF0000"/>
            </a:solidFill>
            <a:prstDash val="sysDot"/>
            <a:tailEnd type="arrow"/>
          </a:ln>
        </p:spPr>
        <p:style>
          <a:lnRef idx="3">
            <a:schemeClr val="accent1"/>
          </a:lnRef>
          <a:fillRef idx="0">
            <a:schemeClr val="accent1"/>
          </a:fillRef>
          <a:effectRef idx="2">
            <a:schemeClr val="accent1"/>
          </a:effectRef>
          <a:fontRef idx="minor">
            <a:schemeClr val="tx1"/>
          </a:fontRef>
        </p:style>
      </p:cxnSp>
      <p:cxnSp>
        <p:nvCxnSpPr>
          <p:cNvPr id="71" name="70 Conector recto de flecha"/>
          <p:cNvCxnSpPr/>
          <p:nvPr/>
        </p:nvCxnSpPr>
        <p:spPr>
          <a:xfrm>
            <a:off x="1839321" y="3186789"/>
            <a:ext cx="4077052" cy="752090"/>
          </a:xfrm>
          <a:prstGeom prst="straightConnector1">
            <a:avLst/>
          </a:prstGeom>
          <a:ln>
            <a:solidFill>
              <a:srgbClr val="FF0000"/>
            </a:solidFill>
            <a:prstDash val="sysDot"/>
            <a:tailEnd type="arrow"/>
          </a:ln>
        </p:spPr>
        <p:style>
          <a:lnRef idx="3">
            <a:schemeClr val="accent1"/>
          </a:lnRef>
          <a:fillRef idx="0">
            <a:schemeClr val="accent1"/>
          </a:fillRef>
          <a:effectRef idx="2">
            <a:schemeClr val="accent1"/>
          </a:effectRef>
          <a:fontRef idx="minor">
            <a:schemeClr val="tx1"/>
          </a:fontRef>
        </p:style>
      </p:cxnSp>
      <p:sp>
        <p:nvSpPr>
          <p:cNvPr id="76" name="75 CuadroTexto"/>
          <p:cNvSpPr txBox="1"/>
          <p:nvPr/>
        </p:nvSpPr>
        <p:spPr>
          <a:xfrm>
            <a:off x="7817866" y="3847893"/>
            <a:ext cx="986937" cy="400110"/>
          </a:xfrm>
          <a:prstGeom prst="rect">
            <a:avLst/>
          </a:prstGeom>
          <a:noFill/>
        </p:spPr>
        <p:txBody>
          <a:bodyPr wrap="none" rtlCol="0">
            <a:spAutoFit/>
          </a:bodyPr>
          <a:lstStyle/>
          <a:p>
            <a:r>
              <a:rPr lang="es-PE" sz="2000" b="1" dirty="0" smtClean="0"/>
              <a:t>2 Horas</a:t>
            </a:r>
            <a:endParaRPr lang="es-PE" sz="2000" b="1" dirty="0"/>
          </a:p>
        </p:txBody>
      </p:sp>
      <p:sp>
        <p:nvSpPr>
          <p:cNvPr id="77" name="76 CuadroTexto"/>
          <p:cNvSpPr txBox="1"/>
          <p:nvPr/>
        </p:nvSpPr>
        <p:spPr>
          <a:xfrm>
            <a:off x="132204" y="4898945"/>
            <a:ext cx="2431628" cy="400110"/>
          </a:xfrm>
          <a:prstGeom prst="rect">
            <a:avLst/>
          </a:prstGeom>
          <a:noFill/>
        </p:spPr>
        <p:txBody>
          <a:bodyPr wrap="none" rtlCol="0">
            <a:spAutoFit/>
          </a:bodyPr>
          <a:lstStyle/>
          <a:p>
            <a:r>
              <a:rPr lang="es-PE" sz="2000" b="1" dirty="0" smtClean="0"/>
              <a:t>Test - </a:t>
            </a:r>
            <a:r>
              <a:rPr lang="es-PE" sz="2000" b="1" dirty="0" err="1" smtClean="0"/>
              <a:t>Code</a:t>
            </a:r>
            <a:r>
              <a:rPr lang="es-PE" sz="2000" b="1" dirty="0" smtClean="0"/>
              <a:t> - </a:t>
            </a:r>
            <a:r>
              <a:rPr lang="es-PE" sz="2000" b="1" dirty="0" err="1" smtClean="0"/>
              <a:t>Refactor</a:t>
            </a:r>
            <a:endParaRPr lang="es-PE" sz="2000" b="1" dirty="0"/>
          </a:p>
        </p:txBody>
      </p:sp>
      <p:cxnSp>
        <p:nvCxnSpPr>
          <p:cNvPr id="78" name="77 Conector recto de flecha"/>
          <p:cNvCxnSpPr/>
          <p:nvPr/>
        </p:nvCxnSpPr>
        <p:spPr>
          <a:xfrm>
            <a:off x="3537538" y="4205047"/>
            <a:ext cx="936104" cy="896106"/>
          </a:xfrm>
          <a:prstGeom prst="straightConnector1">
            <a:avLst/>
          </a:prstGeom>
          <a:ln>
            <a:solidFill>
              <a:srgbClr val="FF0000"/>
            </a:solidFill>
            <a:prstDash val="sysDot"/>
            <a:tailEnd type="arrow"/>
          </a:ln>
        </p:spPr>
        <p:style>
          <a:lnRef idx="3">
            <a:schemeClr val="accent1"/>
          </a:lnRef>
          <a:fillRef idx="0">
            <a:schemeClr val="accent1"/>
          </a:fillRef>
          <a:effectRef idx="2">
            <a:schemeClr val="accent1"/>
          </a:effectRef>
          <a:fontRef idx="minor">
            <a:schemeClr val="tx1"/>
          </a:fontRef>
        </p:style>
      </p:cxnSp>
      <p:cxnSp>
        <p:nvCxnSpPr>
          <p:cNvPr id="79" name="78 Conector recto"/>
          <p:cNvCxnSpPr/>
          <p:nvPr/>
        </p:nvCxnSpPr>
        <p:spPr>
          <a:xfrm>
            <a:off x="4585436" y="5101153"/>
            <a:ext cx="538896"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82" name="81 Conector recto"/>
          <p:cNvCxnSpPr/>
          <p:nvPr/>
        </p:nvCxnSpPr>
        <p:spPr>
          <a:xfrm>
            <a:off x="5203486" y="5101153"/>
            <a:ext cx="538896"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83" name="82 Conector recto"/>
          <p:cNvCxnSpPr/>
          <p:nvPr/>
        </p:nvCxnSpPr>
        <p:spPr>
          <a:xfrm>
            <a:off x="5844365" y="5099000"/>
            <a:ext cx="538896"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84" name="83 Conector recto"/>
          <p:cNvCxnSpPr/>
          <p:nvPr/>
        </p:nvCxnSpPr>
        <p:spPr>
          <a:xfrm>
            <a:off x="6477881" y="5101153"/>
            <a:ext cx="538896"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85" name="84 Conector recto de flecha"/>
          <p:cNvCxnSpPr/>
          <p:nvPr/>
        </p:nvCxnSpPr>
        <p:spPr>
          <a:xfrm>
            <a:off x="4232684" y="4205047"/>
            <a:ext cx="2771214" cy="741945"/>
          </a:xfrm>
          <a:prstGeom prst="straightConnector1">
            <a:avLst/>
          </a:prstGeom>
          <a:ln>
            <a:solidFill>
              <a:srgbClr val="FF0000"/>
            </a:solidFill>
            <a:prstDash val="sysDot"/>
            <a:tailEnd type="arrow"/>
          </a:ln>
        </p:spPr>
        <p:style>
          <a:lnRef idx="3">
            <a:schemeClr val="accent1"/>
          </a:lnRef>
          <a:fillRef idx="0">
            <a:schemeClr val="accent1"/>
          </a:fillRef>
          <a:effectRef idx="2">
            <a:schemeClr val="accent1"/>
          </a:effectRef>
          <a:fontRef idx="minor">
            <a:schemeClr val="tx1"/>
          </a:fontRef>
        </p:style>
      </p:cxnSp>
      <p:sp>
        <p:nvSpPr>
          <p:cNvPr id="89" name="88 CuadroTexto"/>
          <p:cNvSpPr txBox="1"/>
          <p:nvPr/>
        </p:nvSpPr>
        <p:spPr>
          <a:xfrm>
            <a:off x="7575522" y="4901098"/>
            <a:ext cx="1390830" cy="400110"/>
          </a:xfrm>
          <a:prstGeom prst="rect">
            <a:avLst/>
          </a:prstGeom>
          <a:noFill/>
        </p:spPr>
        <p:txBody>
          <a:bodyPr wrap="none" rtlCol="0">
            <a:spAutoFit/>
          </a:bodyPr>
          <a:lstStyle/>
          <a:p>
            <a:r>
              <a:rPr lang="es-PE" sz="2000" b="1" dirty="0" smtClean="0"/>
              <a:t>15 Minutos</a:t>
            </a:r>
            <a:endParaRPr lang="es-PE" sz="2000" b="1" dirty="0"/>
          </a:p>
        </p:txBody>
      </p:sp>
    </p:spTree>
    <p:extLst>
      <p:ext uri="{BB962C8B-B14F-4D97-AF65-F5344CB8AC3E}">
        <p14:creationId xmlns:p14="http://schemas.microsoft.com/office/powerpoint/2010/main" val="3426256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9436" y="908720"/>
            <a:ext cx="8229600" cy="707147"/>
          </a:xfrm>
        </p:spPr>
        <p:txBody>
          <a:bodyPr/>
          <a:lstStyle/>
          <a:p>
            <a:r>
              <a:rPr lang="es-PE" dirty="0" smtClean="0">
                <a:solidFill>
                  <a:srgbClr val="00B050"/>
                </a:solidFill>
              </a:rPr>
              <a:t>Procesos XP</a:t>
            </a:r>
            <a:endParaRPr lang="es-PE" dirty="0">
              <a:solidFill>
                <a:srgbClr val="00B050"/>
              </a:solidFill>
            </a:endParaRPr>
          </a:p>
        </p:txBody>
      </p:sp>
      <p:sp>
        <p:nvSpPr>
          <p:cNvPr id="6" name="1 Título"/>
          <p:cNvSpPr txBox="1">
            <a:spLocks/>
          </p:cNvSpPr>
          <p:nvPr/>
        </p:nvSpPr>
        <p:spPr bwMode="auto">
          <a:xfrm>
            <a:off x="539552" y="1543859"/>
            <a:ext cx="8229600" cy="70714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4000" dirty="0" smtClean="0">
                <a:solidFill>
                  <a:srgbClr val="FF0000"/>
                </a:solidFill>
              </a:rPr>
              <a:t>Proyecto</a:t>
            </a:r>
            <a:endParaRPr lang="es-PE" sz="4000" dirty="0">
              <a:solidFill>
                <a:srgbClr val="FF0000"/>
              </a:solidFill>
            </a:endParaRPr>
          </a:p>
        </p:txBody>
      </p:sp>
      <p:pic>
        <p:nvPicPr>
          <p:cNvPr id="7" name="6 Imagen"/>
          <p:cNvPicPr>
            <a:picLocks noChangeAspect="1"/>
          </p:cNvPicPr>
          <p:nvPr/>
        </p:nvPicPr>
        <p:blipFill rotWithShape="1">
          <a:blip r:embed="rId2">
            <a:extLst>
              <a:ext uri="{28A0092B-C50C-407E-A947-70E740481C1C}">
                <a14:useLocalDpi xmlns:a14="http://schemas.microsoft.com/office/drawing/2010/main" val="0"/>
              </a:ext>
            </a:extLst>
          </a:blip>
          <a:srcRect t="22758"/>
          <a:stretch/>
        </p:blipFill>
        <p:spPr>
          <a:xfrm>
            <a:off x="602370" y="2420888"/>
            <a:ext cx="8074086" cy="2952328"/>
          </a:xfrm>
          <a:prstGeom prst="rect">
            <a:avLst/>
          </a:prstGeom>
        </p:spPr>
      </p:pic>
    </p:spTree>
    <p:extLst>
      <p:ext uri="{BB962C8B-B14F-4D97-AF65-F5344CB8AC3E}">
        <p14:creationId xmlns:p14="http://schemas.microsoft.com/office/powerpoint/2010/main" val="2056912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9436" y="908720"/>
            <a:ext cx="8229600" cy="707147"/>
          </a:xfrm>
        </p:spPr>
        <p:txBody>
          <a:bodyPr/>
          <a:lstStyle/>
          <a:p>
            <a:r>
              <a:rPr lang="es-PE" dirty="0" smtClean="0">
                <a:solidFill>
                  <a:srgbClr val="00B050"/>
                </a:solidFill>
              </a:rPr>
              <a:t>Procesos XP</a:t>
            </a:r>
            <a:endParaRPr lang="es-PE" dirty="0">
              <a:solidFill>
                <a:srgbClr val="00B050"/>
              </a:solidFill>
            </a:endParaRPr>
          </a:p>
        </p:txBody>
      </p:sp>
      <p:sp>
        <p:nvSpPr>
          <p:cNvPr id="6" name="1 Título"/>
          <p:cNvSpPr txBox="1">
            <a:spLocks/>
          </p:cNvSpPr>
          <p:nvPr/>
        </p:nvSpPr>
        <p:spPr bwMode="auto">
          <a:xfrm>
            <a:off x="539552" y="1543859"/>
            <a:ext cx="8229600" cy="70714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4000" dirty="0" smtClean="0">
                <a:solidFill>
                  <a:srgbClr val="FF0000"/>
                </a:solidFill>
              </a:rPr>
              <a:t>Iteración</a:t>
            </a:r>
            <a:endParaRPr lang="es-PE" sz="4000" dirty="0">
              <a:solidFill>
                <a:srgbClr val="FF0000"/>
              </a:solidFill>
            </a:endParaRPr>
          </a:p>
        </p:txBody>
      </p:sp>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t="20033" b="288"/>
          <a:stretch/>
        </p:blipFill>
        <p:spPr>
          <a:xfrm>
            <a:off x="683568" y="2420888"/>
            <a:ext cx="7997928" cy="2994615"/>
          </a:xfrm>
          <a:prstGeom prst="rect">
            <a:avLst/>
          </a:prstGeom>
        </p:spPr>
      </p:pic>
    </p:spTree>
    <p:extLst>
      <p:ext uri="{BB962C8B-B14F-4D97-AF65-F5344CB8AC3E}">
        <p14:creationId xmlns:p14="http://schemas.microsoft.com/office/powerpoint/2010/main" val="33153343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9436" y="908720"/>
            <a:ext cx="8229600" cy="707147"/>
          </a:xfrm>
        </p:spPr>
        <p:txBody>
          <a:bodyPr/>
          <a:lstStyle/>
          <a:p>
            <a:r>
              <a:rPr lang="es-PE" dirty="0" smtClean="0">
                <a:solidFill>
                  <a:srgbClr val="00B050"/>
                </a:solidFill>
              </a:rPr>
              <a:t>Procesos XP</a:t>
            </a:r>
            <a:endParaRPr lang="es-PE" dirty="0">
              <a:solidFill>
                <a:srgbClr val="00B050"/>
              </a:solidFill>
            </a:endParaRPr>
          </a:p>
        </p:txBody>
      </p:sp>
      <p:sp>
        <p:nvSpPr>
          <p:cNvPr id="6" name="1 Título"/>
          <p:cNvSpPr txBox="1">
            <a:spLocks/>
          </p:cNvSpPr>
          <p:nvPr/>
        </p:nvSpPr>
        <p:spPr bwMode="auto">
          <a:xfrm>
            <a:off x="539552" y="1543859"/>
            <a:ext cx="8229600" cy="70714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4000" dirty="0" smtClean="0">
                <a:solidFill>
                  <a:srgbClr val="FF0000"/>
                </a:solidFill>
              </a:rPr>
              <a:t>Desarrollo Diario</a:t>
            </a:r>
            <a:endParaRPr lang="es-PE" sz="4000" dirty="0">
              <a:solidFill>
                <a:srgbClr val="FF0000"/>
              </a:solidFill>
            </a:endParaRPr>
          </a:p>
        </p:txBody>
      </p:sp>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t="19600"/>
          <a:stretch/>
        </p:blipFill>
        <p:spPr>
          <a:xfrm>
            <a:off x="653858" y="2470358"/>
            <a:ext cx="8000988" cy="3216399"/>
          </a:xfrm>
          <a:prstGeom prst="rect">
            <a:avLst/>
          </a:prstGeom>
        </p:spPr>
      </p:pic>
    </p:spTree>
    <p:extLst>
      <p:ext uri="{BB962C8B-B14F-4D97-AF65-F5344CB8AC3E}">
        <p14:creationId xmlns:p14="http://schemas.microsoft.com/office/powerpoint/2010/main" val="629863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4664"/>
            <a:ext cx="8229600" cy="707147"/>
          </a:xfrm>
        </p:spPr>
        <p:txBody>
          <a:bodyPr/>
          <a:lstStyle/>
          <a:p>
            <a:r>
              <a:rPr lang="es-PE" dirty="0" smtClean="0">
                <a:solidFill>
                  <a:srgbClr val="00B050"/>
                </a:solidFill>
              </a:rPr>
              <a:t>¿ Cuando se debería usar una metodología Ágil?</a:t>
            </a:r>
            <a:endParaRPr lang="es-PE" dirty="0">
              <a:solidFill>
                <a:srgbClr val="00B05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556792"/>
            <a:ext cx="4464496" cy="430630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1691680" y="5991671"/>
            <a:ext cx="6356805" cy="461665"/>
          </a:xfrm>
          <a:prstGeom prst="rect">
            <a:avLst/>
          </a:prstGeom>
          <a:noFill/>
        </p:spPr>
        <p:txBody>
          <a:bodyPr wrap="none" rtlCol="0">
            <a:spAutoFit/>
          </a:bodyPr>
          <a:lstStyle/>
          <a:p>
            <a:r>
              <a:rPr lang="es-PE" sz="2400" b="1" dirty="0" smtClean="0">
                <a:solidFill>
                  <a:srgbClr val="FFC000"/>
                </a:solidFill>
              </a:rPr>
              <a:t>Más útiles en entornos complicados y complejos</a:t>
            </a:r>
            <a:endParaRPr lang="es-PE" sz="2400" b="1" dirty="0">
              <a:solidFill>
                <a:srgbClr val="FFC000"/>
              </a:solidFill>
            </a:endParaRPr>
          </a:p>
        </p:txBody>
      </p:sp>
    </p:spTree>
    <p:extLst>
      <p:ext uri="{BB962C8B-B14F-4D97-AF65-F5344CB8AC3E}">
        <p14:creationId xmlns:p14="http://schemas.microsoft.com/office/powerpoint/2010/main" val="1185581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849645"/>
            <a:ext cx="8229600" cy="707147"/>
          </a:xfrm>
        </p:spPr>
        <p:txBody>
          <a:bodyPr/>
          <a:lstStyle/>
          <a:p>
            <a:r>
              <a:rPr lang="es-PE" dirty="0" smtClean="0">
                <a:solidFill>
                  <a:srgbClr val="FF0000"/>
                </a:solidFill>
              </a:rPr>
              <a:t>Prácticas XP </a:t>
            </a:r>
            <a:endParaRPr lang="es-PE" dirty="0">
              <a:solidFill>
                <a:srgbClr val="FF0000"/>
              </a:solidFill>
            </a:endParaRPr>
          </a:p>
        </p:txBody>
      </p:sp>
      <p:graphicFrame>
        <p:nvGraphicFramePr>
          <p:cNvPr id="3" name="2 Diagrama"/>
          <p:cNvGraphicFramePr/>
          <p:nvPr>
            <p:extLst>
              <p:ext uri="{D42A27DB-BD31-4B8C-83A1-F6EECF244321}">
                <p14:modId xmlns:p14="http://schemas.microsoft.com/office/powerpoint/2010/main" val="3126594612"/>
              </p:ext>
            </p:extLst>
          </p:nvPr>
        </p:nvGraphicFramePr>
        <p:xfrm>
          <a:off x="395536" y="1772816"/>
          <a:ext cx="8424936"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3200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00A249"/>
                </a:solidFill>
              </a:rPr>
              <a:t>Planificación: </a:t>
            </a:r>
            <a:r>
              <a:rPr lang="es-PE" dirty="0" err="1" smtClean="0">
                <a:solidFill>
                  <a:srgbClr val="00A249"/>
                </a:solidFill>
              </a:rPr>
              <a:t>Planning</a:t>
            </a:r>
            <a:r>
              <a:rPr lang="es-PE" dirty="0" smtClean="0">
                <a:solidFill>
                  <a:srgbClr val="00A249"/>
                </a:solidFill>
              </a:rPr>
              <a:t> </a:t>
            </a:r>
            <a:r>
              <a:rPr lang="es-PE" dirty="0" err="1" smtClean="0">
                <a:solidFill>
                  <a:srgbClr val="00A249"/>
                </a:solidFill>
              </a:rPr>
              <a:t>Game</a:t>
            </a:r>
            <a:endParaRPr lang="es-PE" dirty="0">
              <a:solidFill>
                <a:srgbClr val="00A249"/>
              </a:solidFill>
            </a:endParaRPr>
          </a:p>
        </p:txBody>
      </p:sp>
      <p:sp>
        <p:nvSpPr>
          <p:cNvPr id="3" name="2 Marcador de contenido"/>
          <p:cNvSpPr>
            <a:spLocks noGrp="1"/>
          </p:cNvSpPr>
          <p:nvPr>
            <p:ph idx="1"/>
          </p:nvPr>
        </p:nvSpPr>
        <p:spPr>
          <a:xfrm>
            <a:off x="467544" y="1412776"/>
            <a:ext cx="8229600" cy="4525963"/>
          </a:xfrm>
        </p:spPr>
        <p:txBody>
          <a:bodyPr/>
          <a:lstStyle/>
          <a:p>
            <a:r>
              <a:rPr lang="es-PE" sz="2800" dirty="0" smtClean="0"/>
              <a:t>Proceso principal de planeamiento. Dos fases principales:</a:t>
            </a:r>
          </a:p>
          <a:p>
            <a:pPr lvl="1"/>
            <a:r>
              <a:rPr lang="es-PE" sz="2400" dirty="0" err="1" smtClean="0"/>
              <a:t>Release</a:t>
            </a:r>
            <a:r>
              <a:rPr lang="es-PE" sz="2400" dirty="0" smtClean="0"/>
              <a:t> </a:t>
            </a:r>
            <a:r>
              <a:rPr lang="es-PE" sz="2400" dirty="0" err="1" smtClean="0"/>
              <a:t>Planning</a:t>
            </a:r>
            <a:endParaRPr lang="es-PE" sz="2400" dirty="0" smtClean="0"/>
          </a:p>
          <a:p>
            <a:pPr lvl="2"/>
            <a:r>
              <a:rPr lang="es-PE" dirty="0" err="1" smtClean="0"/>
              <a:t>Exploration</a:t>
            </a:r>
            <a:r>
              <a:rPr lang="es-PE" dirty="0" smtClean="0"/>
              <a:t> </a:t>
            </a:r>
            <a:r>
              <a:rPr lang="es-PE" dirty="0" err="1" smtClean="0"/>
              <a:t>Phase</a:t>
            </a:r>
            <a:endParaRPr lang="es-PE" dirty="0" smtClean="0"/>
          </a:p>
          <a:p>
            <a:pPr lvl="2"/>
            <a:r>
              <a:rPr lang="es-PE" dirty="0" err="1" smtClean="0"/>
              <a:t>Commitment</a:t>
            </a:r>
            <a:r>
              <a:rPr lang="es-PE" dirty="0" smtClean="0"/>
              <a:t> </a:t>
            </a:r>
            <a:r>
              <a:rPr lang="es-PE" dirty="0" err="1" smtClean="0"/>
              <a:t>Phase</a:t>
            </a:r>
            <a:endParaRPr lang="es-PE" dirty="0" smtClean="0"/>
          </a:p>
          <a:p>
            <a:pPr lvl="2"/>
            <a:r>
              <a:rPr lang="es-PE" dirty="0" err="1" smtClean="0"/>
              <a:t>Steering</a:t>
            </a:r>
            <a:r>
              <a:rPr lang="es-PE" dirty="0" smtClean="0"/>
              <a:t> </a:t>
            </a:r>
            <a:r>
              <a:rPr lang="es-PE" dirty="0" err="1" smtClean="0"/>
              <a:t>Phase</a:t>
            </a:r>
            <a:endParaRPr lang="es-PE" dirty="0" smtClean="0"/>
          </a:p>
          <a:p>
            <a:pPr lvl="1"/>
            <a:r>
              <a:rPr lang="es-PE" sz="2400" dirty="0" err="1" smtClean="0"/>
              <a:t>Iteration</a:t>
            </a:r>
            <a:r>
              <a:rPr lang="es-PE" sz="2400" dirty="0" smtClean="0"/>
              <a:t> </a:t>
            </a:r>
            <a:r>
              <a:rPr lang="es-PE" sz="2400" dirty="0" err="1"/>
              <a:t>Planning</a:t>
            </a:r>
            <a:endParaRPr lang="es-PE" sz="2400" dirty="0"/>
          </a:p>
          <a:p>
            <a:pPr lvl="2"/>
            <a:r>
              <a:rPr lang="es-PE" dirty="0" err="1"/>
              <a:t>Exploration</a:t>
            </a:r>
            <a:r>
              <a:rPr lang="es-PE" dirty="0"/>
              <a:t> </a:t>
            </a:r>
            <a:r>
              <a:rPr lang="es-PE" dirty="0" err="1"/>
              <a:t>Phase</a:t>
            </a:r>
            <a:endParaRPr lang="es-PE" dirty="0"/>
          </a:p>
          <a:p>
            <a:pPr lvl="2"/>
            <a:r>
              <a:rPr lang="es-PE" dirty="0" err="1"/>
              <a:t>Commitment</a:t>
            </a:r>
            <a:r>
              <a:rPr lang="es-PE" dirty="0"/>
              <a:t> </a:t>
            </a:r>
            <a:r>
              <a:rPr lang="es-PE" dirty="0" err="1"/>
              <a:t>Phase</a:t>
            </a:r>
            <a:endParaRPr lang="es-PE" dirty="0"/>
          </a:p>
          <a:p>
            <a:pPr lvl="2"/>
            <a:r>
              <a:rPr lang="es-PE" dirty="0" err="1"/>
              <a:t>Steering</a:t>
            </a:r>
            <a:r>
              <a:rPr lang="es-PE" dirty="0"/>
              <a:t> </a:t>
            </a:r>
            <a:r>
              <a:rPr lang="es-PE" dirty="0" err="1"/>
              <a:t>Phase</a:t>
            </a:r>
            <a:endParaRPr lang="es-PE" dirty="0"/>
          </a:p>
          <a:p>
            <a:pPr lvl="1"/>
            <a:endParaRPr lang="es-P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3" y="2060848"/>
            <a:ext cx="2736304" cy="2026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3" y="4221088"/>
            <a:ext cx="273630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9548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sz="4000" dirty="0" err="1" smtClean="0">
                <a:solidFill>
                  <a:srgbClr val="00A249"/>
                </a:solidFill>
              </a:rPr>
              <a:t>Release</a:t>
            </a:r>
            <a:r>
              <a:rPr lang="es-PE" sz="4000" dirty="0" smtClean="0">
                <a:solidFill>
                  <a:srgbClr val="00A249"/>
                </a:solidFill>
              </a:rPr>
              <a:t> </a:t>
            </a:r>
            <a:r>
              <a:rPr lang="es-PE" sz="4000" dirty="0" err="1" smtClean="0">
                <a:solidFill>
                  <a:srgbClr val="00A249"/>
                </a:solidFill>
              </a:rPr>
              <a:t>Planning</a:t>
            </a:r>
            <a:r>
              <a:rPr lang="es-PE" sz="4000" dirty="0" smtClean="0">
                <a:solidFill>
                  <a:srgbClr val="00A249"/>
                </a:solidFill>
              </a:rPr>
              <a:t>: </a:t>
            </a:r>
            <a:r>
              <a:rPr lang="es-PE" sz="4000" dirty="0" err="1" smtClean="0">
                <a:solidFill>
                  <a:srgbClr val="00A249"/>
                </a:solidFill>
              </a:rPr>
              <a:t>Exploration</a:t>
            </a:r>
            <a:r>
              <a:rPr lang="es-PE" sz="4000" dirty="0" smtClean="0">
                <a:solidFill>
                  <a:srgbClr val="00A249"/>
                </a:solidFill>
              </a:rPr>
              <a:t> </a:t>
            </a:r>
            <a:r>
              <a:rPr lang="es-PE" sz="4000" dirty="0" err="1" smtClean="0">
                <a:solidFill>
                  <a:srgbClr val="00A249"/>
                </a:solidFill>
              </a:rPr>
              <a:t>Phase</a:t>
            </a:r>
            <a:endParaRPr lang="es-PE" sz="4000" dirty="0">
              <a:solidFill>
                <a:srgbClr val="00A249"/>
              </a:solidFill>
            </a:endParaRPr>
          </a:p>
        </p:txBody>
      </p:sp>
      <p:sp>
        <p:nvSpPr>
          <p:cNvPr id="3" name="2 Marcador de contenido"/>
          <p:cNvSpPr>
            <a:spLocks noGrp="1"/>
          </p:cNvSpPr>
          <p:nvPr>
            <p:ph idx="1"/>
          </p:nvPr>
        </p:nvSpPr>
        <p:spPr>
          <a:xfrm>
            <a:off x="471572" y="2060848"/>
            <a:ext cx="8229600" cy="3921302"/>
          </a:xfrm>
        </p:spPr>
        <p:txBody>
          <a:bodyPr/>
          <a:lstStyle/>
          <a:p>
            <a:r>
              <a:rPr lang="es-PE" sz="2400" dirty="0" smtClean="0"/>
              <a:t>Proceso iterativo para recolectar requerimientos y estimar el impacto de cada uno en el trabajo. </a:t>
            </a:r>
          </a:p>
          <a:p>
            <a:pPr lvl="1"/>
            <a:r>
              <a:rPr lang="es-PE" sz="2000" dirty="0" smtClean="0">
                <a:solidFill>
                  <a:srgbClr val="FF0000"/>
                </a:solidFill>
              </a:rPr>
              <a:t>Escribir una Historia (</a:t>
            </a:r>
            <a:r>
              <a:rPr lang="es-PE" sz="2000" dirty="0" err="1" smtClean="0">
                <a:solidFill>
                  <a:srgbClr val="FF0000"/>
                </a:solidFill>
              </a:rPr>
              <a:t>Write</a:t>
            </a:r>
            <a:r>
              <a:rPr lang="es-PE" sz="2000" dirty="0" smtClean="0">
                <a:solidFill>
                  <a:srgbClr val="FF0000"/>
                </a:solidFill>
              </a:rPr>
              <a:t> a </a:t>
            </a:r>
            <a:r>
              <a:rPr lang="es-PE" sz="2000" dirty="0" err="1" smtClean="0">
                <a:solidFill>
                  <a:srgbClr val="FF0000"/>
                </a:solidFill>
              </a:rPr>
              <a:t>Story</a:t>
            </a:r>
            <a:r>
              <a:rPr lang="es-PE" sz="2000" dirty="0" smtClean="0">
                <a:solidFill>
                  <a:srgbClr val="FF0000"/>
                </a:solidFill>
              </a:rPr>
              <a:t>)</a:t>
            </a:r>
            <a:r>
              <a:rPr lang="es-PE" sz="2000" dirty="0" smtClean="0"/>
              <a:t> : Definir una requerimiento escribiendo un </a:t>
            </a:r>
            <a:r>
              <a:rPr lang="es-PE" sz="2000" dirty="0" err="1" smtClean="0"/>
              <a:t>User</a:t>
            </a:r>
            <a:r>
              <a:rPr lang="es-PE" sz="2000" dirty="0" smtClean="0"/>
              <a:t> </a:t>
            </a:r>
            <a:r>
              <a:rPr lang="es-PE" sz="2000" dirty="0" err="1" smtClean="0"/>
              <a:t>Story</a:t>
            </a:r>
            <a:r>
              <a:rPr lang="es-PE" sz="2000" dirty="0" smtClean="0"/>
              <a:t>.</a:t>
            </a:r>
            <a:endParaRPr lang="es-PE" sz="1600" dirty="0" smtClean="0"/>
          </a:p>
          <a:p>
            <a:pPr lvl="1"/>
            <a:r>
              <a:rPr lang="es-PE" sz="2000" dirty="0" smtClean="0">
                <a:solidFill>
                  <a:srgbClr val="FF0000"/>
                </a:solidFill>
              </a:rPr>
              <a:t>Estima una Historia (</a:t>
            </a:r>
            <a:r>
              <a:rPr lang="es-PE" sz="2000" dirty="0" err="1" smtClean="0">
                <a:solidFill>
                  <a:srgbClr val="FF0000"/>
                </a:solidFill>
              </a:rPr>
              <a:t>Estimate</a:t>
            </a:r>
            <a:r>
              <a:rPr lang="es-PE" sz="2000" dirty="0" smtClean="0">
                <a:solidFill>
                  <a:srgbClr val="FF0000"/>
                </a:solidFill>
              </a:rPr>
              <a:t> a </a:t>
            </a:r>
            <a:r>
              <a:rPr lang="es-PE" sz="2000" dirty="0" err="1" smtClean="0">
                <a:solidFill>
                  <a:srgbClr val="FF0000"/>
                </a:solidFill>
              </a:rPr>
              <a:t>Story</a:t>
            </a:r>
            <a:r>
              <a:rPr lang="es-PE" sz="2000" dirty="0" smtClean="0">
                <a:solidFill>
                  <a:srgbClr val="FF0000"/>
                </a:solidFill>
              </a:rPr>
              <a:t>):</a:t>
            </a:r>
            <a:r>
              <a:rPr lang="es-PE" sz="2000" dirty="0" smtClean="0"/>
              <a:t> ¿Cuánto puede demorar el desarrollo del trabajo descrito en el </a:t>
            </a:r>
            <a:r>
              <a:rPr lang="es-PE" sz="2000" dirty="0" err="1" smtClean="0"/>
              <a:t>User</a:t>
            </a:r>
            <a:r>
              <a:rPr lang="es-PE" sz="2000" dirty="0" smtClean="0"/>
              <a:t> </a:t>
            </a:r>
            <a:r>
              <a:rPr lang="es-PE" sz="2000" dirty="0" err="1" smtClean="0"/>
              <a:t>Story</a:t>
            </a:r>
            <a:r>
              <a:rPr lang="es-PE" sz="2000" dirty="0" smtClean="0"/>
              <a:t>?</a:t>
            </a:r>
          </a:p>
          <a:p>
            <a:pPr lvl="1"/>
            <a:r>
              <a:rPr lang="es-PE" sz="2000" dirty="0" smtClean="0">
                <a:solidFill>
                  <a:srgbClr val="FF0000"/>
                </a:solidFill>
              </a:rPr>
              <a:t>Divide una Historia (Split a </a:t>
            </a:r>
            <a:r>
              <a:rPr lang="es-PE" sz="2000" dirty="0" err="1" smtClean="0">
                <a:solidFill>
                  <a:srgbClr val="FF0000"/>
                </a:solidFill>
              </a:rPr>
              <a:t>Story</a:t>
            </a:r>
            <a:r>
              <a:rPr lang="es-PE" sz="2000" dirty="0" smtClean="0">
                <a:solidFill>
                  <a:srgbClr val="FF0000"/>
                </a:solidFill>
              </a:rPr>
              <a:t>):</a:t>
            </a:r>
            <a:r>
              <a:rPr lang="es-PE" sz="2000" dirty="0" smtClean="0"/>
              <a:t> Si no se puede estimar un </a:t>
            </a:r>
            <a:r>
              <a:rPr lang="es-PE" sz="2000" dirty="0" err="1" smtClean="0"/>
              <a:t>User</a:t>
            </a:r>
            <a:r>
              <a:rPr lang="es-PE" sz="2000" dirty="0" smtClean="0"/>
              <a:t> </a:t>
            </a:r>
            <a:r>
              <a:rPr lang="es-PE" sz="2000" dirty="0" err="1" smtClean="0"/>
              <a:t>Story</a:t>
            </a:r>
            <a:r>
              <a:rPr lang="es-PE" sz="2000" dirty="0" smtClean="0"/>
              <a:t>, se debe dividir y escribir nuevamente.</a:t>
            </a:r>
            <a:endParaRPr lang="es-PE" sz="2000" dirty="0"/>
          </a:p>
        </p:txBody>
      </p:sp>
      <p:sp>
        <p:nvSpPr>
          <p:cNvPr id="4" name="3 CuadroTexto"/>
          <p:cNvSpPr txBox="1"/>
          <p:nvPr/>
        </p:nvSpPr>
        <p:spPr>
          <a:xfrm>
            <a:off x="3059832" y="1267520"/>
            <a:ext cx="3053080" cy="523220"/>
          </a:xfrm>
          <a:prstGeom prst="rect">
            <a:avLst/>
          </a:prstGeom>
          <a:noFill/>
        </p:spPr>
        <p:txBody>
          <a:bodyPr wrap="none" rtlCol="0">
            <a:spAutoFit/>
          </a:bodyPr>
          <a:lstStyle/>
          <a:p>
            <a:r>
              <a:rPr lang="es-PE" sz="2800" dirty="0" smtClean="0">
                <a:solidFill>
                  <a:srgbClr val="FFC000"/>
                </a:solidFill>
              </a:rPr>
              <a:t>Fase de Exploración</a:t>
            </a:r>
            <a:endParaRPr lang="es-PE" sz="2800" dirty="0">
              <a:solidFill>
                <a:srgbClr val="FFC000"/>
              </a:solidFill>
            </a:endParaRPr>
          </a:p>
        </p:txBody>
      </p:sp>
    </p:spTree>
    <p:extLst>
      <p:ext uri="{BB962C8B-B14F-4D97-AF65-F5344CB8AC3E}">
        <p14:creationId xmlns:p14="http://schemas.microsoft.com/office/powerpoint/2010/main" val="11434885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sz="4000" dirty="0" err="1" smtClean="0">
                <a:solidFill>
                  <a:srgbClr val="009E47"/>
                </a:solidFill>
              </a:rPr>
              <a:t>Release</a:t>
            </a:r>
            <a:r>
              <a:rPr lang="es-PE" sz="4000" dirty="0" smtClean="0">
                <a:solidFill>
                  <a:srgbClr val="009E47"/>
                </a:solidFill>
              </a:rPr>
              <a:t> </a:t>
            </a:r>
            <a:r>
              <a:rPr lang="es-PE" sz="4000" dirty="0" err="1" smtClean="0">
                <a:solidFill>
                  <a:srgbClr val="009E47"/>
                </a:solidFill>
              </a:rPr>
              <a:t>Planning</a:t>
            </a:r>
            <a:r>
              <a:rPr lang="es-PE" sz="4000" dirty="0" smtClean="0">
                <a:solidFill>
                  <a:srgbClr val="009E47"/>
                </a:solidFill>
              </a:rPr>
              <a:t>: </a:t>
            </a:r>
            <a:r>
              <a:rPr lang="es-PE" sz="4000" dirty="0" err="1" smtClean="0">
                <a:solidFill>
                  <a:srgbClr val="009E47"/>
                </a:solidFill>
              </a:rPr>
              <a:t>Commitment</a:t>
            </a:r>
            <a:r>
              <a:rPr lang="es-PE" sz="4000" dirty="0" smtClean="0">
                <a:solidFill>
                  <a:srgbClr val="009E47"/>
                </a:solidFill>
              </a:rPr>
              <a:t> </a:t>
            </a:r>
            <a:r>
              <a:rPr lang="es-PE" sz="4000" dirty="0" err="1" smtClean="0">
                <a:solidFill>
                  <a:srgbClr val="009E47"/>
                </a:solidFill>
              </a:rPr>
              <a:t>PhaSe</a:t>
            </a:r>
            <a:endParaRPr lang="es-PE" sz="4000" dirty="0">
              <a:solidFill>
                <a:srgbClr val="009E47"/>
              </a:solidFill>
            </a:endParaRPr>
          </a:p>
        </p:txBody>
      </p:sp>
      <p:sp>
        <p:nvSpPr>
          <p:cNvPr id="3" name="2 Marcador de contenido"/>
          <p:cNvSpPr>
            <a:spLocks noGrp="1"/>
          </p:cNvSpPr>
          <p:nvPr>
            <p:ph idx="1"/>
          </p:nvPr>
        </p:nvSpPr>
        <p:spPr/>
        <p:txBody>
          <a:bodyPr/>
          <a:lstStyle/>
          <a:p>
            <a:r>
              <a:rPr lang="es-PE" dirty="0" smtClean="0"/>
              <a:t>Determinación de costos, beneficios e impacto en cronograma:</a:t>
            </a:r>
          </a:p>
          <a:p>
            <a:pPr lvl="1"/>
            <a:r>
              <a:rPr lang="es-PE" sz="2400" dirty="0" err="1" smtClean="0">
                <a:solidFill>
                  <a:srgbClr val="FF0000"/>
                </a:solidFill>
              </a:rPr>
              <a:t>Sort</a:t>
            </a:r>
            <a:r>
              <a:rPr lang="es-PE" sz="2400" dirty="0" smtClean="0">
                <a:solidFill>
                  <a:srgbClr val="FF0000"/>
                </a:solidFill>
              </a:rPr>
              <a:t> </a:t>
            </a:r>
            <a:r>
              <a:rPr lang="es-PE" sz="2400" dirty="0" err="1" smtClean="0">
                <a:solidFill>
                  <a:srgbClr val="FF0000"/>
                </a:solidFill>
              </a:rPr>
              <a:t>by</a:t>
            </a:r>
            <a:r>
              <a:rPr lang="es-PE" sz="2400" dirty="0" smtClean="0">
                <a:solidFill>
                  <a:srgbClr val="FF0000"/>
                </a:solidFill>
              </a:rPr>
              <a:t> </a:t>
            </a:r>
            <a:r>
              <a:rPr lang="es-PE" sz="2400" dirty="0" err="1" smtClean="0">
                <a:solidFill>
                  <a:srgbClr val="FF0000"/>
                </a:solidFill>
              </a:rPr>
              <a:t>Value</a:t>
            </a:r>
            <a:r>
              <a:rPr lang="es-PE" sz="2400" dirty="0" smtClean="0">
                <a:solidFill>
                  <a:srgbClr val="FF0000"/>
                </a:solidFill>
              </a:rPr>
              <a:t>: </a:t>
            </a:r>
            <a:r>
              <a:rPr lang="es-PE" sz="2400" dirty="0" smtClean="0"/>
              <a:t>Se ordenan los </a:t>
            </a:r>
            <a:r>
              <a:rPr lang="es-PE" sz="2400" dirty="0" err="1" smtClean="0"/>
              <a:t>User</a:t>
            </a:r>
            <a:r>
              <a:rPr lang="es-PE" sz="2400" dirty="0" smtClean="0"/>
              <a:t> </a:t>
            </a:r>
            <a:r>
              <a:rPr lang="es-PE" sz="2400" dirty="0" err="1" smtClean="0"/>
              <a:t>Stories</a:t>
            </a:r>
            <a:r>
              <a:rPr lang="es-PE" sz="2400" dirty="0" smtClean="0"/>
              <a:t> por su valor en el negocio. </a:t>
            </a:r>
          </a:p>
          <a:p>
            <a:pPr lvl="1"/>
            <a:r>
              <a:rPr lang="es-PE" sz="2400" dirty="0" err="1" smtClean="0">
                <a:solidFill>
                  <a:srgbClr val="FF0000"/>
                </a:solidFill>
              </a:rPr>
              <a:t>Sort</a:t>
            </a:r>
            <a:r>
              <a:rPr lang="es-PE" sz="2400" dirty="0" smtClean="0">
                <a:solidFill>
                  <a:srgbClr val="FF0000"/>
                </a:solidFill>
              </a:rPr>
              <a:t> </a:t>
            </a:r>
            <a:r>
              <a:rPr lang="es-PE" sz="2400" dirty="0" err="1" smtClean="0">
                <a:solidFill>
                  <a:srgbClr val="FF0000"/>
                </a:solidFill>
              </a:rPr>
              <a:t>by</a:t>
            </a:r>
            <a:r>
              <a:rPr lang="es-PE" sz="2400" dirty="0" smtClean="0">
                <a:solidFill>
                  <a:srgbClr val="FF0000"/>
                </a:solidFill>
              </a:rPr>
              <a:t> </a:t>
            </a:r>
            <a:r>
              <a:rPr lang="es-PE" sz="2400" dirty="0" err="1" smtClean="0">
                <a:solidFill>
                  <a:srgbClr val="FF0000"/>
                </a:solidFill>
              </a:rPr>
              <a:t>Risk</a:t>
            </a:r>
            <a:r>
              <a:rPr lang="es-PE" sz="2400" dirty="0" smtClean="0">
                <a:solidFill>
                  <a:srgbClr val="FF0000"/>
                </a:solidFill>
              </a:rPr>
              <a:t>: </a:t>
            </a:r>
            <a:r>
              <a:rPr lang="es-PE" sz="2400" dirty="0" smtClean="0"/>
              <a:t>Se ordenan por riesgo.</a:t>
            </a:r>
          </a:p>
          <a:p>
            <a:pPr lvl="1"/>
            <a:r>
              <a:rPr lang="es-PE" sz="2400" dirty="0" smtClean="0">
                <a:solidFill>
                  <a:srgbClr val="FF0000"/>
                </a:solidFill>
              </a:rPr>
              <a:t>Set </a:t>
            </a:r>
            <a:r>
              <a:rPr lang="es-PE" sz="2400" dirty="0" err="1" smtClean="0">
                <a:solidFill>
                  <a:srgbClr val="FF0000"/>
                </a:solidFill>
              </a:rPr>
              <a:t>Velocity</a:t>
            </a:r>
            <a:r>
              <a:rPr lang="es-PE" sz="2400" dirty="0" smtClean="0">
                <a:solidFill>
                  <a:srgbClr val="FF0000"/>
                </a:solidFill>
              </a:rPr>
              <a:t>: </a:t>
            </a:r>
            <a:r>
              <a:rPr lang="es-PE" sz="2400" dirty="0" smtClean="0"/>
              <a:t>Se determina a qué velocidad o ritmo se puede desarrollar el proyecto. </a:t>
            </a:r>
          </a:p>
          <a:p>
            <a:pPr lvl="1"/>
            <a:r>
              <a:rPr lang="es-PE" sz="2400" dirty="0" err="1" smtClean="0">
                <a:solidFill>
                  <a:srgbClr val="FF0000"/>
                </a:solidFill>
              </a:rPr>
              <a:t>Choose</a:t>
            </a:r>
            <a:r>
              <a:rPr lang="es-PE" sz="2400" dirty="0" smtClean="0">
                <a:solidFill>
                  <a:srgbClr val="FF0000"/>
                </a:solidFill>
              </a:rPr>
              <a:t> </a:t>
            </a:r>
            <a:r>
              <a:rPr lang="es-PE" sz="2400" dirty="0" err="1" smtClean="0">
                <a:solidFill>
                  <a:srgbClr val="FF0000"/>
                </a:solidFill>
              </a:rPr>
              <a:t>scope</a:t>
            </a:r>
            <a:r>
              <a:rPr lang="es-PE" sz="2400" dirty="0" smtClean="0">
                <a:solidFill>
                  <a:srgbClr val="FF0000"/>
                </a:solidFill>
              </a:rPr>
              <a:t>: </a:t>
            </a:r>
            <a:r>
              <a:rPr lang="es-PE" sz="2400" dirty="0" err="1" smtClean="0"/>
              <a:t>User</a:t>
            </a:r>
            <a:r>
              <a:rPr lang="es-PE" sz="2400" dirty="0" smtClean="0"/>
              <a:t> </a:t>
            </a:r>
            <a:r>
              <a:rPr lang="es-PE" sz="2400" dirty="0" err="1" smtClean="0"/>
              <a:t>stories</a:t>
            </a:r>
            <a:r>
              <a:rPr lang="es-PE" sz="2400" dirty="0" smtClean="0"/>
              <a:t> a ser terminados para el siguiente </a:t>
            </a:r>
            <a:r>
              <a:rPr lang="es-PE" sz="2400" dirty="0" err="1" smtClean="0"/>
              <a:t>releases</a:t>
            </a:r>
            <a:r>
              <a:rPr lang="es-PE" sz="2400" dirty="0" smtClean="0"/>
              <a:t> son escogidos. Se determina una fecha.</a:t>
            </a:r>
          </a:p>
        </p:txBody>
      </p:sp>
    </p:spTree>
    <p:extLst>
      <p:ext uri="{BB962C8B-B14F-4D97-AF65-F5344CB8AC3E}">
        <p14:creationId xmlns:p14="http://schemas.microsoft.com/office/powerpoint/2010/main" val="940949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295" y="260648"/>
            <a:ext cx="8229600" cy="792088"/>
          </a:xfrm>
        </p:spPr>
        <p:txBody>
          <a:bodyPr/>
          <a:lstStyle/>
          <a:p>
            <a:r>
              <a:rPr lang="es-PE" dirty="0" smtClean="0">
                <a:solidFill>
                  <a:srgbClr val="00B050"/>
                </a:solidFill>
              </a:rPr>
              <a:t>Metodologías Pesadas</a:t>
            </a:r>
            <a:endParaRPr lang="es-PE" dirty="0">
              <a:solidFill>
                <a:srgbClr val="00B050"/>
              </a:solidFill>
            </a:endParaRPr>
          </a:p>
        </p:txBody>
      </p:sp>
      <p:sp>
        <p:nvSpPr>
          <p:cNvPr id="3" name="2 CuadroTexto"/>
          <p:cNvSpPr txBox="1"/>
          <p:nvPr/>
        </p:nvSpPr>
        <p:spPr>
          <a:xfrm>
            <a:off x="543859" y="1139260"/>
            <a:ext cx="8208912" cy="1569660"/>
          </a:xfrm>
          <a:prstGeom prst="rect">
            <a:avLst/>
          </a:prstGeom>
          <a:noFill/>
        </p:spPr>
        <p:txBody>
          <a:bodyPr wrap="square" rtlCol="0">
            <a:spAutoFit/>
          </a:bodyPr>
          <a:lstStyle/>
          <a:p>
            <a:pPr marL="342900" indent="-342900">
              <a:buFont typeface="Arial" pitchFamily="34" charset="0"/>
              <a:buChar char="•"/>
            </a:pPr>
            <a:r>
              <a:rPr lang="es-PE" sz="2400" dirty="0" smtClean="0"/>
              <a:t>Todo lo contrario al evolutivo y con ideas nacidas en otras ramas de la ingeniería.</a:t>
            </a:r>
            <a:endParaRPr lang="es-PE" sz="2400" dirty="0"/>
          </a:p>
          <a:p>
            <a:pPr marL="342900" indent="-342900">
              <a:buFont typeface="Arial" pitchFamily="34" charset="0"/>
              <a:buChar char="•"/>
            </a:pPr>
            <a:r>
              <a:rPr lang="es-PE" sz="2400" dirty="0" smtClean="0">
                <a:solidFill>
                  <a:srgbClr val="FF0000"/>
                </a:solidFill>
              </a:rPr>
              <a:t>Analizar todos los problemas y soluciones de forma anticipada.</a:t>
            </a:r>
            <a:endParaRPr lang="es-PE" sz="2800" dirty="0">
              <a:solidFill>
                <a:srgbClr val="FF0000"/>
              </a:solidFill>
            </a:endParaRPr>
          </a:p>
        </p:txBody>
      </p:sp>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backgroundRemoval t="606" b="99394" l="400" r="100000"/>
                    </a14:imgEffect>
                  </a14:imgLayer>
                </a14:imgProps>
              </a:ext>
              <a:ext uri="{28A0092B-C50C-407E-A947-70E740481C1C}">
                <a14:useLocalDpi xmlns:a14="http://schemas.microsoft.com/office/drawing/2010/main" val="0"/>
              </a:ext>
            </a:extLst>
          </a:blip>
          <a:stretch>
            <a:fillRect/>
          </a:stretch>
        </p:blipFill>
        <p:spPr>
          <a:xfrm>
            <a:off x="899592" y="2996952"/>
            <a:ext cx="4320480" cy="2851517"/>
          </a:xfrm>
          <a:prstGeom prst="rect">
            <a:avLst/>
          </a:prstGeom>
        </p:spPr>
      </p:pic>
      <p:graphicFrame>
        <p:nvGraphicFramePr>
          <p:cNvPr id="5" name="4 Diagrama"/>
          <p:cNvGraphicFramePr/>
          <p:nvPr>
            <p:extLst>
              <p:ext uri="{D42A27DB-BD31-4B8C-83A1-F6EECF244321}">
                <p14:modId xmlns:p14="http://schemas.microsoft.com/office/powerpoint/2010/main" val="2245842054"/>
              </p:ext>
            </p:extLst>
          </p:nvPr>
        </p:nvGraphicFramePr>
        <p:xfrm>
          <a:off x="5056699" y="3250669"/>
          <a:ext cx="3259717" cy="17625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68869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00A249"/>
                </a:solidFill>
              </a:rPr>
              <a:t>Release</a:t>
            </a:r>
            <a:r>
              <a:rPr lang="es-PE" dirty="0" smtClean="0">
                <a:solidFill>
                  <a:srgbClr val="00A249"/>
                </a:solidFill>
              </a:rPr>
              <a:t> </a:t>
            </a:r>
            <a:r>
              <a:rPr lang="es-PE" dirty="0" err="1" smtClean="0">
                <a:solidFill>
                  <a:srgbClr val="00A249"/>
                </a:solidFill>
              </a:rPr>
              <a:t>Planning</a:t>
            </a:r>
            <a:r>
              <a:rPr lang="es-PE" dirty="0" smtClean="0">
                <a:solidFill>
                  <a:srgbClr val="00A249"/>
                </a:solidFill>
              </a:rPr>
              <a:t>: </a:t>
            </a:r>
            <a:r>
              <a:rPr lang="es-PE" dirty="0" err="1" smtClean="0">
                <a:solidFill>
                  <a:srgbClr val="00A249"/>
                </a:solidFill>
              </a:rPr>
              <a:t>Steering</a:t>
            </a:r>
            <a:r>
              <a:rPr lang="es-PE" dirty="0" smtClean="0">
                <a:solidFill>
                  <a:srgbClr val="00A249"/>
                </a:solidFill>
              </a:rPr>
              <a:t> </a:t>
            </a:r>
            <a:r>
              <a:rPr lang="es-PE" dirty="0" err="1" smtClean="0">
                <a:solidFill>
                  <a:srgbClr val="00A249"/>
                </a:solidFill>
              </a:rPr>
              <a:t>Phase</a:t>
            </a:r>
            <a:endParaRPr lang="es-PE" dirty="0">
              <a:solidFill>
                <a:srgbClr val="00A249"/>
              </a:solidFill>
            </a:endParaRPr>
          </a:p>
        </p:txBody>
      </p:sp>
      <p:sp>
        <p:nvSpPr>
          <p:cNvPr id="3" name="2 Marcador de contenido"/>
          <p:cNvSpPr>
            <a:spLocks noGrp="1"/>
          </p:cNvSpPr>
          <p:nvPr>
            <p:ph idx="1"/>
          </p:nvPr>
        </p:nvSpPr>
        <p:spPr/>
        <p:txBody>
          <a:bodyPr/>
          <a:lstStyle/>
          <a:p>
            <a:r>
              <a:rPr lang="es-PE" dirty="0" smtClean="0"/>
              <a:t>Etapa para realizar cambios y/o ajustes.</a:t>
            </a:r>
            <a:endParaRPr lang="es-PE" dirty="0"/>
          </a:p>
        </p:txBody>
      </p:sp>
    </p:spTree>
    <p:extLst>
      <p:ext uri="{BB962C8B-B14F-4D97-AF65-F5344CB8AC3E}">
        <p14:creationId xmlns:p14="http://schemas.microsoft.com/office/powerpoint/2010/main" val="22052014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sz="4000" dirty="0" err="1" smtClean="0">
                <a:solidFill>
                  <a:srgbClr val="00A249"/>
                </a:solidFill>
              </a:rPr>
              <a:t>Iteration</a:t>
            </a:r>
            <a:r>
              <a:rPr lang="es-PE" sz="4000" dirty="0" smtClean="0">
                <a:solidFill>
                  <a:srgbClr val="00A249"/>
                </a:solidFill>
              </a:rPr>
              <a:t> </a:t>
            </a:r>
            <a:r>
              <a:rPr lang="es-PE" sz="4000" dirty="0" err="1" smtClean="0">
                <a:solidFill>
                  <a:srgbClr val="00A249"/>
                </a:solidFill>
              </a:rPr>
              <a:t>Planning</a:t>
            </a:r>
            <a:r>
              <a:rPr lang="es-PE" sz="4000" dirty="0" smtClean="0">
                <a:solidFill>
                  <a:srgbClr val="00A249"/>
                </a:solidFill>
              </a:rPr>
              <a:t>: </a:t>
            </a:r>
            <a:r>
              <a:rPr lang="es-PE" sz="4000" dirty="0" err="1" smtClean="0">
                <a:solidFill>
                  <a:srgbClr val="00A249"/>
                </a:solidFill>
              </a:rPr>
              <a:t>Exploration</a:t>
            </a:r>
            <a:r>
              <a:rPr lang="es-PE" sz="4000" dirty="0" smtClean="0">
                <a:solidFill>
                  <a:srgbClr val="00A249"/>
                </a:solidFill>
              </a:rPr>
              <a:t> </a:t>
            </a:r>
            <a:r>
              <a:rPr lang="es-PE" sz="4000" dirty="0" err="1" smtClean="0">
                <a:solidFill>
                  <a:srgbClr val="00A249"/>
                </a:solidFill>
              </a:rPr>
              <a:t>Phase</a:t>
            </a:r>
            <a:endParaRPr lang="es-PE" sz="4000" dirty="0">
              <a:solidFill>
                <a:srgbClr val="00A249"/>
              </a:solidFill>
            </a:endParaRPr>
          </a:p>
        </p:txBody>
      </p:sp>
      <p:sp>
        <p:nvSpPr>
          <p:cNvPr id="3" name="2 Marcador de contenido"/>
          <p:cNvSpPr>
            <a:spLocks noGrp="1"/>
          </p:cNvSpPr>
          <p:nvPr>
            <p:ph idx="1"/>
          </p:nvPr>
        </p:nvSpPr>
        <p:spPr/>
        <p:txBody>
          <a:bodyPr/>
          <a:lstStyle/>
          <a:p>
            <a:r>
              <a:rPr lang="es-PE" dirty="0" smtClean="0"/>
              <a:t>Creación de tareas y estimación de la duración:</a:t>
            </a:r>
          </a:p>
          <a:p>
            <a:pPr lvl="1"/>
            <a:r>
              <a:rPr lang="es-PE" dirty="0" smtClean="0"/>
              <a:t>Llevar los requerimientos a </a:t>
            </a:r>
            <a:r>
              <a:rPr lang="es-PE" dirty="0" smtClean="0">
                <a:solidFill>
                  <a:srgbClr val="FF0000"/>
                </a:solidFill>
              </a:rPr>
              <a:t>tareas</a:t>
            </a:r>
            <a:r>
              <a:rPr lang="es-PE" dirty="0" smtClean="0"/>
              <a:t>.</a:t>
            </a:r>
          </a:p>
          <a:p>
            <a:pPr lvl="1"/>
            <a:r>
              <a:rPr lang="es-PE" dirty="0" smtClean="0"/>
              <a:t>Combinar/dividir </a:t>
            </a:r>
            <a:r>
              <a:rPr lang="es-PE" dirty="0" smtClean="0">
                <a:solidFill>
                  <a:srgbClr val="FF0000"/>
                </a:solidFill>
              </a:rPr>
              <a:t>Tareas.</a:t>
            </a:r>
          </a:p>
          <a:p>
            <a:pPr lvl="1"/>
            <a:r>
              <a:rPr lang="es-PE" dirty="0" smtClean="0"/>
              <a:t>Estimar </a:t>
            </a:r>
            <a:r>
              <a:rPr lang="es-PE" dirty="0" smtClean="0">
                <a:solidFill>
                  <a:srgbClr val="FF0000"/>
                </a:solidFill>
              </a:rPr>
              <a:t>Tarea</a:t>
            </a:r>
            <a:r>
              <a:rPr lang="es-PE" dirty="0" smtClean="0"/>
              <a:t>.</a:t>
            </a:r>
            <a:endParaRPr lang="es-PE" dirty="0"/>
          </a:p>
        </p:txBody>
      </p:sp>
    </p:spTree>
    <p:extLst>
      <p:ext uri="{BB962C8B-B14F-4D97-AF65-F5344CB8AC3E}">
        <p14:creationId xmlns:p14="http://schemas.microsoft.com/office/powerpoint/2010/main" val="29407531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sz="4000" dirty="0" err="1" smtClean="0">
                <a:solidFill>
                  <a:srgbClr val="009E47"/>
                </a:solidFill>
              </a:rPr>
              <a:t>Iteration</a:t>
            </a:r>
            <a:r>
              <a:rPr lang="es-PE" sz="4000" dirty="0" smtClean="0">
                <a:solidFill>
                  <a:srgbClr val="009E47"/>
                </a:solidFill>
              </a:rPr>
              <a:t> </a:t>
            </a:r>
            <a:r>
              <a:rPr lang="es-PE" sz="4000" dirty="0" err="1" smtClean="0">
                <a:solidFill>
                  <a:srgbClr val="009E47"/>
                </a:solidFill>
              </a:rPr>
              <a:t>Planning</a:t>
            </a:r>
            <a:r>
              <a:rPr lang="es-PE" sz="4000" dirty="0" smtClean="0">
                <a:solidFill>
                  <a:srgbClr val="009E47"/>
                </a:solidFill>
              </a:rPr>
              <a:t>: </a:t>
            </a:r>
            <a:r>
              <a:rPr lang="es-PE" sz="4000" dirty="0" err="1" smtClean="0">
                <a:solidFill>
                  <a:srgbClr val="009E47"/>
                </a:solidFill>
              </a:rPr>
              <a:t>Commitment</a:t>
            </a:r>
            <a:r>
              <a:rPr lang="es-PE" sz="4000" dirty="0" smtClean="0">
                <a:solidFill>
                  <a:srgbClr val="009E47"/>
                </a:solidFill>
              </a:rPr>
              <a:t> </a:t>
            </a:r>
            <a:r>
              <a:rPr lang="es-PE" sz="4000" dirty="0" err="1" smtClean="0">
                <a:solidFill>
                  <a:srgbClr val="009E47"/>
                </a:solidFill>
              </a:rPr>
              <a:t>Phase</a:t>
            </a:r>
            <a:endParaRPr lang="es-PE" sz="4000" dirty="0">
              <a:solidFill>
                <a:srgbClr val="009E47"/>
              </a:solidFill>
            </a:endParaRPr>
          </a:p>
        </p:txBody>
      </p:sp>
      <p:sp>
        <p:nvSpPr>
          <p:cNvPr id="3" name="2 Marcador de contenido"/>
          <p:cNvSpPr>
            <a:spLocks noGrp="1"/>
          </p:cNvSpPr>
          <p:nvPr>
            <p:ph idx="1"/>
          </p:nvPr>
        </p:nvSpPr>
        <p:spPr/>
        <p:txBody>
          <a:bodyPr/>
          <a:lstStyle/>
          <a:p>
            <a:r>
              <a:rPr lang="es-PE" dirty="0" smtClean="0"/>
              <a:t>Asignación de tareas</a:t>
            </a:r>
          </a:p>
          <a:p>
            <a:pPr lvl="1"/>
            <a:r>
              <a:rPr lang="es-PE" dirty="0" smtClean="0"/>
              <a:t>Programador acepta la tarea.</a:t>
            </a:r>
          </a:p>
          <a:p>
            <a:pPr lvl="1"/>
            <a:r>
              <a:rPr lang="es-PE" dirty="0" smtClean="0"/>
              <a:t>Programador estima la tarea.</a:t>
            </a:r>
          </a:p>
          <a:p>
            <a:pPr lvl="1"/>
            <a:r>
              <a:rPr lang="es-PE" dirty="0" smtClean="0"/>
              <a:t>«Load Factor»</a:t>
            </a:r>
          </a:p>
          <a:p>
            <a:pPr lvl="1"/>
            <a:r>
              <a:rPr lang="es-PE" dirty="0" smtClean="0"/>
              <a:t>Balancear tareas y factor de carga.</a:t>
            </a:r>
          </a:p>
        </p:txBody>
      </p:sp>
    </p:spTree>
    <p:extLst>
      <p:ext uri="{BB962C8B-B14F-4D97-AF65-F5344CB8AC3E}">
        <p14:creationId xmlns:p14="http://schemas.microsoft.com/office/powerpoint/2010/main" val="2141094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009E47"/>
                </a:solidFill>
              </a:rPr>
              <a:t>Iteration</a:t>
            </a:r>
            <a:r>
              <a:rPr lang="es-PE" dirty="0" smtClean="0">
                <a:solidFill>
                  <a:srgbClr val="009E47"/>
                </a:solidFill>
              </a:rPr>
              <a:t> </a:t>
            </a:r>
            <a:r>
              <a:rPr lang="es-PE" dirty="0" err="1" smtClean="0">
                <a:solidFill>
                  <a:srgbClr val="009E47"/>
                </a:solidFill>
              </a:rPr>
              <a:t>Planning</a:t>
            </a:r>
            <a:r>
              <a:rPr lang="es-PE" dirty="0" smtClean="0">
                <a:solidFill>
                  <a:srgbClr val="009E47"/>
                </a:solidFill>
              </a:rPr>
              <a:t>: </a:t>
            </a:r>
            <a:r>
              <a:rPr lang="es-PE" dirty="0" err="1" smtClean="0">
                <a:solidFill>
                  <a:srgbClr val="009E47"/>
                </a:solidFill>
              </a:rPr>
              <a:t>Steering</a:t>
            </a:r>
            <a:r>
              <a:rPr lang="es-PE" dirty="0" smtClean="0">
                <a:solidFill>
                  <a:srgbClr val="009E47"/>
                </a:solidFill>
              </a:rPr>
              <a:t> </a:t>
            </a:r>
            <a:r>
              <a:rPr lang="es-PE" dirty="0" err="1" smtClean="0">
                <a:solidFill>
                  <a:srgbClr val="009E47"/>
                </a:solidFill>
              </a:rPr>
              <a:t>Phase</a:t>
            </a:r>
            <a:endParaRPr lang="es-PE" dirty="0">
              <a:solidFill>
                <a:srgbClr val="009E47"/>
              </a:solidFill>
            </a:endParaRPr>
          </a:p>
        </p:txBody>
      </p:sp>
      <p:sp>
        <p:nvSpPr>
          <p:cNvPr id="3" name="2 Marcador de contenido"/>
          <p:cNvSpPr>
            <a:spLocks noGrp="1"/>
          </p:cNvSpPr>
          <p:nvPr>
            <p:ph idx="1"/>
          </p:nvPr>
        </p:nvSpPr>
        <p:spPr/>
        <p:txBody>
          <a:bodyPr/>
          <a:lstStyle/>
          <a:p>
            <a:r>
              <a:rPr lang="en-US" sz="2000" dirty="0" err="1" smtClean="0"/>
              <a:t>Obtener</a:t>
            </a:r>
            <a:r>
              <a:rPr lang="en-US" sz="2000" dirty="0" smtClean="0"/>
              <a:t> </a:t>
            </a:r>
            <a:r>
              <a:rPr lang="en-US" sz="2000" dirty="0" err="1" smtClean="0"/>
              <a:t>una</a:t>
            </a:r>
            <a:r>
              <a:rPr lang="en-US" sz="2000" dirty="0" smtClean="0"/>
              <a:t> </a:t>
            </a:r>
            <a:r>
              <a:rPr lang="en-US" sz="2000" dirty="0" err="1" smtClean="0"/>
              <a:t>tarjeta</a:t>
            </a:r>
            <a:r>
              <a:rPr lang="en-US" sz="2000" dirty="0" smtClean="0"/>
              <a:t> de </a:t>
            </a:r>
            <a:r>
              <a:rPr lang="en-US" sz="2000" dirty="0" err="1" smtClean="0"/>
              <a:t>tarea</a:t>
            </a:r>
            <a:r>
              <a:rPr lang="en-US" sz="2000" dirty="0" smtClean="0"/>
              <a:t>.</a:t>
            </a:r>
          </a:p>
          <a:p>
            <a:r>
              <a:rPr lang="en-US" sz="2000" dirty="0" err="1" smtClean="0"/>
              <a:t>Encuentra</a:t>
            </a:r>
            <a:r>
              <a:rPr lang="en-US" sz="2000" dirty="0" smtClean="0"/>
              <a:t> un </a:t>
            </a:r>
            <a:r>
              <a:rPr lang="en-US" sz="2000" dirty="0" err="1" smtClean="0"/>
              <a:t>compañero</a:t>
            </a:r>
            <a:endParaRPr lang="en-US" sz="2000" dirty="0"/>
          </a:p>
          <a:p>
            <a:r>
              <a:rPr lang="en-US" sz="2000" dirty="0" err="1" smtClean="0"/>
              <a:t>Diseña</a:t>
            </a:r>
            <a:r>
              <a:rPr lang="en-US" sz="2000" dirty="0" smtClean="0"/>
              <a:t> la </a:t>
            </a:r>
            <a:r>
              <a:rPr lang="en-US" sz="2000" dirty="0" err="1" smtClean="0"/>
              <a:t>tarea</a:t>
            </a:r>
            <a:r>
              <a:rPr lang="en-US" sz="2000" dirty="0" smtClean="0"/>
              <a:t>.</a:t>
            </a:r>
            <a:endParaRPr lang="en-US" sz="2000" dirty="0"/>
          </a:p>
          <a:p>
            <a:r>
              <a:rPr lang="en-US" sz="2000" dirty="0" err="1" smtClean="0"/>
              <a:t>Definir</a:t>
            </a:r>
            <a:r>
              <a:rPr lang="en-US" sz="2000" dirty="0" smtClean="0"/>
              <a:t> </a:t>
            </a:r>
            <a:r>
              <a:rPr lang="en-US" sz="2000" dirty="0" err="1" smtClean="0"/>
              <a:t>unidad</a:t>
            </a:r>
            <a:r>
              <a:rPr lang="en-US" sz="2000" dirty="0" smtClean="0"/>
              <a:t> de </a:t>
            </a:r>
            <a:r>
              <a:rPr lang="en-US" sz="2000" dirty="0" err="1" smtClean="0"/>
              <a:t>testeo</a:t>
            </a:r>
            <a:r>
              <a:rPr lang="en-US" sz="2000" dirty="0" smtClean="0"/>
              <a:t>.</a:t>
            </a:r>
            <a:endParaRPr lang="en-US" sz="2000" dirty="0"/>
          </a:p>
          <a:p>
            <a:r>
              <a:rPr lang="en-US" sz="2000" dirty="0" err="1" smtClean="0"/>
              <a:t>Codificar</a:t>
            </a:r>
            <a:r>
              <a:rPr lang="en-US" sz="2000" dirty="0" smtClean="0"/>
              <a:t>.</a:t>
            </a:r>
            <a:endParaRPr lang="en-US" sz="2000" dirty="0"/>
          </a:p>
          <a:p>
            <a:r>
              <a:rPr lang="en-US" sz="2000" dirty="0" err="1" smtClean="0"/>
              <a:t>Correr</a:t>
            </a:r>
            <a:r>
              <a:rPr lang="en-US" sz="2000" dirty="0" smtClean="0"/>
              <a:t> </a:t>
            </a:r>
            <a:r>
              <a:rPr lang="en-US" sz="2000" dirty="0" err="1" smtClean="0"/>
              <a:t>pruebas</a:t>
            </a:r>
            <a:r>
              <a:rPr lang="en-US" sz="2000" dirty="0" smtClean="0"/>
              <a:t>.</a:t>
            </a:r>
            <a:endParaRPr lang="en-US" sz="2000" dirty="0"/>
          </a:p>
          <a:p>
            <a:r>
              <a:rPr lang="en-US" sz="2000" dirty="0" smtClean="0"/>
              <a:t>Refactor.</a:t>
            </a:r>
            <a:endParaRPr lang="en-US" sz="2000" dirty="0"/>
          </a:p>
          <a:p>
            <a:r>
              <a:rPr lang="en-US" sz="2000" dirty="0" err="1" smtClean="0"/>
              <a:t>Pruebas</a:t>
            </a:r>
            <a:r>
              <a:rPr lang="en-US" sz="2000" dirty="0" smtClean="0"/>
              <a:t> </a:t>
            </a:r>
            <a:r>
              <a:rPr lang="en-US" sz="2000" dirty="0" err="1" smtClean="0"/>
              <a:t>Funcionales</a:t>
            </a:r>
            <a:r>
              <a:rPr lang="en-US" sz="2000" dirty="0" smtClean="0"/>
              <a:t>.</a:t>
            </a:r>
            <a:endParaRPr lang="es-PE" sz="2000" dirty="0"/>
          </a:p>
        </p:txBody>
      </p:sp>
    </p:spTree>
    <p:extLst>
      <p:ext uri="{BB962C8B-B14F-4D97-AF65-F5344CB8AC3E}">
        <p14:creationId xmlns:p14="http://schemas.microsoft.com/office/powerpoint/2010/main" val="26225161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60648"/>
            <a:ext cx="8229600" cy="940966"/>
          </a:xfrm>
        </p:spPr>
        <p:txBody>
          <a:bodyPr/>
          <a:lstStyle/>
          <a:p>
            <a:r>
              <a:rPr lang="es-PE" dirty="0" err="1" smtClean="0">
                <a:solidFill>
                  <a:srgbClr val="00A249"/>
                </a:solidFill>
              </a:rPr>
              <a:t>User</a:t>
            </a:r>
            <a:r>
              <a:rPr lang="es-PE" dirty="0">
                <a:solidFill>
                  <a:srgbClr val="00A249"/>
                </a:solidFill>
              </a:rPr>
              <a:t> </a:t>
            </a:r>
            <a:r>
              <a:rPr lang="es-PE" dirty="0" err="1" smtClean="0">
                <a:solidFill>
                  <a:srgbClr val="00A249"/>
                </a:solidFill>
              </a:rPr>
              <a:t>Story</a:t>
            </a:r>
            <a:endParaRPr lang="es-PE" dirty="0">
              <a:solidFill>
                <a:srgbClr val="00A249"/>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68760"/>
            <a:ext cx="7344816" cy="481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3161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00A249"/>
                </a:solidFill>
              </a:rPr>
              <a:t>User</a:t>
            </a:r>
            <a:r>
              <a:rPr lang="es-PE" dirty="0" smtClean="0">
                <a:solidFill>
                  <a:srgbClr val="00A249"/>
                </a:solidFill>
              </a:rPr>
              <a:t> </a:t>
            </a:r>
            <a:r>
              <a:rPr lang="es-PE" dirty="0" err="1" smtClean="0">
                <a:solidFill>
                  <a:srgbClr val="00A249"/>
                </a:solidFill>
              </a:rPr>
              <a:t>Story</a:t>
            </a:r>
            <a:r>
              <a:rPr lang="es-PE" dirty="0" smtClean="0">
                <a:solidFill>
                  <a:srgbClr val="00A249"/>
                </a:solidFill>
              </a:rPr>
              <a:t>: Plantillas</a:t>
            </a:r>
            <a:endParaRPr lang="es-PE" dirty="0">
              <a:solidFill>
                <a:srgbClr val="00A249"/>
              </a:solidFill>
            </a:endParaRPr>
          </a:p>
        </p:txBody>
      </p:sp>
      <p:sp>
        <p:nvSpPr>
          <p:cNvPr id="4" name="3 CuadroTexto"/>
          <p:cNvSpPr txBox="1"/>
          <p:nvPr/>
        </p:nvSpPr>
        <p:spPr>
          <a:xfrm>
            <a:off x="971600" y="1700808"/>
            <a:ext cx="1593962" cy="369332"/>
          </a:xfrm>
          <a:prstGeom prst="rect">
            <a:avLst/>
          </a:prstGeom>
          <a:noFill/>
        </p:spPr>
        <p:txBody>
          <a:bodyPr wrap="none" rtlCol="0">
            <a:spAutoFit/>
          </a:bodyPr>
          <a:lstStyle/>
          <a:p>
            <a:r>
              <a:rPr lang="es-PE" dirty="0" smtClean="0">
                <a:solidFill>
                  <a:srgbClr val="00A249"/>
                </a:solidFill>
              </a:rPr>
              <a:t>Generalmente:</a:t>
            </a:r>
            <a:endParaRPr lang="es-PE" dirty="0">
              <a:solidFill>
                <a:srgbClr val="00A249"/>
              </a:solidFill>
            </a:endParaRPr>
          </a:p>
        </p:txBody>
      </p:sp>
      <p:sp>
        <p:nvSpPr>
          <p:cNvPr id="5" name="4 CuadroTexto"/>
          <p:cNvSpPr txBox="1"/>
          <p:nvPr/>
        </p:nvSpPr>
        <p:spPr>
          <a:xfrm>
            <a:off x="971600" y="3501008"/>
            <a:ext cx="1508105" cy="369332"/>
          </a:xfrm>
          <a:prstGeom prst="rect">
            <a:avLst/>
          </a:prstGeom>
          <a:noFill/>
        </p:spPr>
        <p:txBody>
          <a:bodyPr wrap="none" rtlCol="0">
            <a:spAutoFit/>
          </a:bodyPr>
          <a:lstStyle/>
          <a:p>
            <a:r>
              <a:rPr lang="es-PE" dirty="0" smtClean="0">
                <a:solidFill>
                  <a:srgbClr val="00A249"/>
                </a:solidFill>
              </a:rPr>
              <a:t>Versión Corta:</a:t>
            </a:r>
            <a:endParaRPr lang="es-PE" dirty="0">
              <a:solidFill>
                <a:srgbClr val="00A249"/>
              </a:solidFill>
            </a:endParaRPr>
          </a:p>
        </p:txBody>
      </p:sp>
      <p:sp>
        <p:nvSpPr>
          <p:cNvPr id="6" name="5 Rectángulo"/>
          <p:cNvSpPr/>
          <p:nvPr/>
        </p:nvSpPr>
        <p:spPr>
          <a:xfrm>
            <a:off x="1547664" y="2276872"/>
            <a:ext cx="59426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i="1" dirty="0" smtClean="0"/>
              <a:t>Como [rol], quiero [objetivo/deseo] para que [beneficios]</a:t>
            </a:r>
            <a:endParaRPr lang="es-PE" i="1" dirty="0"/>
          </a:p>
        </p:txBody>
      </p:sp>
      <p:sp>
        <p:nvSpPr>
          <p:cNvPr id="7" name="6 Rectángulo"/>
          <p:cNvSpPr/>
          <p:nvPr/>
        </p:nvSpPr>
        <p:spPr>
          <a:xfrm>
            <a:off x="1547664" y="4005064"/>
            <a:ext cx="59426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i="1" dirty="0" smtClean="0"/>
              <a:t>Como [rol], quiero [objetivo/deseo]</a:t>
            </a:r>
            <a:endParaRPr lang="es-PE" i="1" dirty="0"/>
          </a:p>
        </p:txBody>
      </p:sp>
    </p:spTree>
    <p:extLst>
      <p:ext uri="{BB962C8B-B14F-4D97-AF65-F5344CB8AC3E}">
        <p14:creationId xmlns:p14="http://schemas.microsoft.com/office/powerpoint/2010/main" val="3100155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00A249"/>
                </a:solidFill>
              </a:rPr>
              <a:t>User</a:t>
            </a:r>
            <a:r>
              <a:rPr lang="es-PE" dirty="0" smtClean="0">
                <a:solidFill>
                  <a:srgbClr val="00A249"/>
                </a:solidFill>
              </a:rPr>
              <a:t> </a:t>
            </a:r>
            <a:r>
              <a:rPr lang="es-PE" dirty="0" err="1" smtClean="0">
                <a:solidFill>
                  <a:srgbClr val="00A249"/>
                </a:solidFill>
              </a:rPr>
              <a:t>Story</a:t>
            </a:r>
            <a:r>
              <a:rPr lang="es-PE" dirty="0" smtClean="0">
                <a:solidFill>
                  <a:srgbClr val="00A249"/>
                </a:solidFill>
              </a:rPr>
              <a:t>: Ejemplos</a:t>
            </a:r>
            <a:endParaRPr lang="es-PE" dirty="0">
              <a:solidFill>
                <a:srgbClr val="00A249"/>
              </a:solidFill>
            </a:endParaRPr>
          </a:p>
        </p:txBody>
      </p:sp>
      <p:sp>
        <p:nvSpPr>
          <p:cNvPr id="4" name="3 Rectángulo"/>
          <p:cNvSpPr/>
          <p:nvPr/>
        </p:nvSpPr>
        <p:spPr>
          <a:xfrm>
            <a:off x="1691680" y="1484784"/>
            <a:ext cx="5616624" cy="55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Como </a:t>
            </a:r>
            <a:r>
              <a:rPr lang="en-US" dirty="0" err="1" smtClean="0"/>
              <a:t>representante</a:t>
            </a:r>
            <a:r>
              <a:rPr lang="en-US" dirty="0" smtClean="0"/>
              <a:t> de </a:t>
            </a:r>
            <a:r>
              <a:rPr lang="en-US" dirty="0" err="1" smtClean="0"/>
              <a:t>clientes</a:t>
            </a:r>
            <a:r>
              <a:rPr lang="en-US" dirty="0" smtClean="0"/>
              <a:t>, </a:t>
            </a:r>
            <a:r>
              <a:rPr lang="en-US" dirty="0" err="1" smtClean="0"/>
              <a:t>quiero</a:t>
            </a:r>
            <a:r>
              <a:rPr lang="en-US" dirty="0" smtClean="0"/>
              <a:t> </a:t>
            </a:r>
            <a:r>
              <a:rPr lang="en-US" dirty="0" err="1" smtClean="0"/>
              <a:t>buscar</a:t>
            </a:r>
            <a:r>
              <a:rPr lang="en-US" dirty="0" smtClean="0"/>
              <a:t> a </a:t>
            </a:r>
            <a:r>
              <a:rPr lang="en-US" dirty="0" err="1" smtClean="0"/>
              <a:t>mis</a:t>
            </a:r>
            <a:r>
              <a:rPr lang="en-US" dirty="0" smtClean="0"/>
              <a:t> </a:t>
            </a:r>
            <a:r>
              <a:rPr lang="en-US" dirty="0" err="1" smtClean="0"/>
              <a:t>clientes</a:t>
            </a:r>
            <a:r>
              <a:rPr lang="en-US" dirty="0" smtClean="0"/>
              <a:t> </a:t>
            </a:r>
            <a:r>
              <a:rPr lang="en-US" dirty="0" err="1" smtClean="0"/>
              <a:t>por</a:t>
            </a:r>
            <a:r>
              <a:rPr lang="en-US" dirty="0" smtClean="0"/>
              <a:t> </a:t>
            </a:r>
            <a:r>
              <a:rPr lang="en-US" dirty="0" err="1" smtClean="0"/>
              <a:t>nombre</a:t>
            </a:r>
            <a:r>
              <a:rPr lang="en-US" dirty="0" smtClean="0"/>
              <a:t> y </a:t>
            </a:r>
            <a:r>
              <a:rPr lang="en-US" dirty="0" err="1" smtClean="0"/>
              <a:t>apellido</a:t>
            </a:r>
            <a:endParaRPr lang="es-PE" dirty="0"/>
          </a:p>
        </p:txBody>
      </p:sp>
      <p:sp>
        <p:nvSpPr>
          <p:cNvPr id="5" name="Rectangle 1"/>
          <p:cNvSpPr>
            <a:spLocks noChangeArrowheads="1"/>
          </p:cNvSpPr>
          <p:nvPr/>
        </p:nvSpPr>
        <p:spPr bwMode="auto">
          <a:xfrm>
            <a:off x="0" y="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Courier New" pitchFamily="49" charset="0"/>
                <a:cs typeface="Arial" pitchFamily="34" charset="0"/>
              </a:rPr>
              <a:t>As a customer representative, I want to search for my customers by their first and last name.</a:t>
            </a:r>
            <a:r>
              <a:rPr kumimoji="0" lang="es-PE" sz="800" b="0" i="0" u="none" strike="noStrike" cap="none" normalizeH="0" baseline="0" smtClean="0">
                <a:ln>
                  <a:noFill/>
                </a:ln>
                <a:solidFill>
                  <a:schemeClr val="tx1"/>
                </a:solidFill>
                <a:effectLst/>
                <a:latin typeface="Arial" pitchFamily="34" charset="0"/>
                <a:cs typeface="Arial" pitchFamily="34" charset="0"/>
              </a:rPr>
              <a:t> </a:t>
            </a: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5 Rectángulo"/>
          <p:cNvSpPr/>
          <p:nvPr/>
        </p:nvSpPr>
        <p:spPr>
          <a:xfrm>
            <a:off x="1688520" y="2221580"/>
            <a:ext cx="5616624" cy="55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Como </a:t>
            </a:r>
            <a:r>
              <a:rPr lang="en-US" dirty="0" err="1" smtClean="0"/>
              <a:t>usuario</a:t>
            </a:r>
            <a:r>
              <a:rPr lang="en-US" dirty="0" smtClean="0"/>
              <a:t> no </a:t>
            </a:r>
            <a:r>
              <a:rPr lang="en-US" dirty="0" err="1" smtClean="0"/>
              <a:t>administrativo</a:t>
            </a:r>
            <a:r>
              <a:rPr lang="en-US" dirty="0" smtClean="0"/>
              <a:t>, </a:t>
            </a:r>
            <a:r>
              <a:rPr lang="en-US" dirty="0" err="1" smtClean="0"/>
              <a:t>quiero</a:t>
            </a:r>
            <a:r>
              <a:rPr lang="en-US" dirty="0" smtClean="0"/>
              <a:t> </a:t>
            </a:r>
            <a:r>
              <a:rPr lang="en-US" dirty="0" err="1" smtClean="0"/>
              <a:t>modificar</a:t>
            </a:r>
            <a:r>
              <a:rPr lang="en-US" dirty="0" smtClean="0"/>
              <a:t> </a:t>
            </a:r>
            <a:r>
              <a:rPr lang="en-US" dirty="0" err="1" smtClean="0"/>
              <a:t>mis</a:t>
            </a:r>
            <a:r>
              <a:rPr lang="en-US" dirty="0" smtClean="0"/>
              <a:t> </a:t>
            </a:r>
            <a:r>
              <a:rPr lang="en-US" dirty="0" err="1" smtClean="0"/>
              <a:t>cronogramas</a:t>
            </a:r>
            <a:r>
              <a:rPr lang="en-US" dirty="0" smtClean="0"/>
              <a:t>, </a:t>
            </a:r>
            <a:r>
              <a:rPr lang="en-US" dirty="0" err="1" smtClean="0"/>
              <a:t>pero</a:t>
            </a:r>
            <a:r>
              <a:rPr lang="en-US" dirty="0" smtClean="0"/>
              <a:t> no los de </a:t>
            </a:r>
            <a:r>
              <a:rPr lang="en-US" dirty="0" err="1" smtClean="0"/>
              <a:t>otros</a:t>
            </a:r>
            <a:r>
              <a:rPr lang="en-US" dirty="0" smtClean="0"/>
              <a:t> </a:t>
            </a:r>
            <a:r>
              <a:rPr lang="en-US" dirty="0" err="1" smtClean="0"/>
              <a:t>usuarios</a:t>
            </a:r>
            <a:r>
              <a:rPr lang="en-US" dirty="0" smtClean="0"/>
              <a:t>.</a:t>
            </a:r>
            <a:endParaRPr lang="es-PE" dirty="0"/>
          </a:p>
        </p:txBody>
      </p:sp>
      <p:sp>
        <p:nvSpPr>
          <p:cNvPr id="7" name="Rectangle 2"/>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000" b="0" i="0" u="none" strike="noStrike" cap="none" normalizeH="0" baseline="0" smtClean="0">
                <a:ln>
                  <a:noFill/>
                </a:ln>
                <a:solidFill>
                  <a:srgbClr val="000000"/>
                </a:solidFill>
                <a:effectLst/>
                <a:latin typeface="Courier New" pitchFamily="49" charset="0"/>
                <a:cs typeface="Courier New" pitchFamily="49" charset="0"/>
              </a:rPr>
              <a:t>As a non-administrative user, I want to modify my own schedules but not the schedules of other users. </a:t>
            </a:r>
            <a:r>
              <a:rPr kumimoji="0" lang="es-PE" sz="800" b="0" i="0" u="none" strike="noStrike" cap="none" normalizeH="0" baseline="0" smtClean="0">
                <a:ln>
                  <a:noFill/>
                </a:ln>
                <a:solidFill>
                  <a:schemeClr val="tx1"/>
                </a:solidFill>
                <a:effectLst/>
                <a:latin typeface="Arial" pitchFamily="34" charset="0"/>
                <a:cs typeface="Arial" pitchFamily="34" charset="0"/>
              </a:rPr>
              <a:t/>
            </a:r>
            <a:br>
              <a:rPr kumimoji="0" lang="es-PE" sz="800" b="0" i="0" u="none" strike="noStrike" cap="none" normalizeH="0" baseline="0" smtClean="0">
                <a:ln>
                  <a:noFill/>
                </a:ln>
                <a:solidFill>
                  <a:schemeClr val="tx1"/>
                </a:solidFill>
                <a:effectLst/>
                <a:latin typeface="Arial" pitchFamily="34" charset="0"/>
                <a:cs typeface="Arial" pitchFamily="34" charset="0"/>
              </a:rPr>
            </a:b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7 Rectángulo"/>
          <p:cNvSpPr/>
          <p:nvPr/>
        </p:nvSpPr>
        <p:spPr>
          <a:xfrm>
            <a:off x="1688520" y="3007804"/>
            <a:ext cx="5616624" cy="55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Abriendo</a:t>
            </a:r>
            <a:r>
              <a:rPr lang="en-US" dirty="0" smtClean="0"/>
              <a:t> la </a:t>
            </a:r>
            <a:r>
              <a:rPr lang="en-US" dirty="0" err="1" smtClean="0"/>
              <a:t>Aplicación</a:t>
            </a:r>
            <a:r>
              <a:rPr lang="en-US" dirty="0" smtClean="0"/>
              <a:t>: La </a:t>
            </a:r>
            <a:r>
              <a:rPr lang="en-US" dirty="0" err="1" smtClean="0"/>
              <a:t>aplicación</a:t>
            </a:r>
            <a:r>
              <a:rPr lang="en-US" dirty="0" smtClean="0"/>
              <a:t> </a:t>
            </a:r>
            <a:r>
              <a:rPr lang="en-US" dirty="0" err="1" smtClean="0"/>
              <a:t>comienza</a:t>
            </a:r>
            <a:r>
              <a:rPr lang="en-US" dirty="0" smtClean="0"/>
              <a:t> </a:t>
            </a:r>
            <a:r>
              <a:rPr lang="en-US" dirty="0" err="1" smtClean="0"/>
              <a:t>mostrando</a:t>
            </a:r>
            <a:r>
              <a:rPr lang="en-US" dirty="0" smtClean="0"/>
              <a:t> el </a:t>
            </a:r>
            <a:r>
              <a:rPr lang="en-US" dirty="0" err="1" smtClean="0"/>
              <a:t>último</a:t>
            </a:r>
            <a:r>
              <a:rPr lang="en-US" dirty="0" smtClean="0"/>
              <a:t> </a:t>
            </a:r>
            <a:r>
              <a:rPr lang="en-US" dirty="0" err="1" smtClean="0"/>
              <a:t>documento</a:t>
            </a:r>
            <a:r>
              <a:rPr lang="en-US" dirty="0" smtClean="0"/>
              <a:t> </a:t>
            </a:r>
            <a:r>
              <a:rPr lang="en-US" dirty="0" err="1" smtClean="0"/>
              <a:t>que</a:t>
            </a:r>
            <a:r>
              <a:rPr lang="en-US" dirty="0" smtClean="0"/>
              <a:t> </a:t>
            </a:r>
            <a:r>
              <a:rPr lang="en-US" dirty="0" err="1" smtClean="0"/>
              <a:t>estaba</a:t>
            </a:r>
            <a:r>
              <a:rPr lang="en-US" dirty="0" smtClean="0"/>
              <a:t> </a:t>
            </a:r>
            <a:r>
              <a:rPr lang="en-US" dirty="0" err="1" smtClean="0"/>
              <a:t>trabajando</a:t>
            </a:r>
            <a:r>
              <a:rPr lang="en-US" dirty="0" smtClean="0"/>
              <a:t> el </a:t>
            </a:r>
            <a:r>
              <a:rPr lang="en-US" dirty="0" err="1" smtClean="0"/>
              <a:t>usuario</a:t>
            </a:r>
            <a:r>
              <a:rPr lang="en-US" dirty="0" smtClean="0"/>
              <a:t>.</a:t>
            </a:r>
            <a:endParaRPr lang="es-PE" dirty="0"/>
          </a:p>
        </p:txBody>
      </p:sp>
    </p:spTree>
    <p:extLst>
      <p:ext uri="{BB962C8B-B14F-4D97-AF65-F5344CB8AC3E}">
        <p14:creationId xmlns:p14="http://schemas.microsoft.com/office/powerpoint/2010/main" val="540489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User</a:t>
            </a:r>
            <a:r>
              <a:rPr lang="es-PE" dirty="0" smtClean="0"/>
              <a:t> </a:t>
            </a:r>
            <a:r>
              <a:rPr lang="es-PE" dirty="0" err="1" smtClean="0"/>
              <a:t>Story</a:t>
            </a:r>
            <a:r>
              <a:rPr lang="es-PE" dirty="0" smtClean="0"/>
              <a:t>: Ejemplo</a:t>
            </a:r>
            <a:endParaRPr lang="es-PE" dirty="0"/>
          </a:p>
        </p:txBody>
      </p:sp>
      <p:sp>
        <p:nvSpPr>
          <p:cNvPr id="4" name="3 Rectángulo"/>
          <p:cNvSpPr/>
          <p:nvPr/>
        </p:nvSpPr>
        <p:spPr>
          <a:xfrm>
            <a:off x="1403648" y="1844824"/>
            <a:ext cx="5976664" cy="3960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The consultant will enter expenses on an expense form. The consultant will enter items on the form like expense type, description, amount, and any comments regarding the expense. At any time the consultant can do any of the below options. </a:t>
            </a:r>
            <a:endParaRPr lang="en-US" sz="1600" dirty="0" smtClean="0"/>
          </a:p>
          <a:p>
            <a:endParaRPr lang="en-US" sz="1600" dirty="0" smtClean="0"/>
          </a:p>
          <a:p>
            <a:pPr marL="342900" indent="-342900">
              <a:buAutoNum type="arabicParenBoth"/>
            </a:pPr>
            <a:r>
              <a:rPr lang="en-US" sz="1600" dirty="0" smtClean="0"/>
              <a:t>Once </a:t>
            </a:r>
            <a:r>
              <a:rPr lang="en-US" sz="1600" dirty="0"/>
              <a:t>this is completed the consultant will “Submit”. If the expense is under fifty (&lt;50), the expense will go directly to the system for processes. </a:t>
            </a:r>
            <a:endParaRPr lang="en-US" sz="1600" dirty="0" smtClean="0"/>
          </a:p>
          <a:p>
            <a:pPr marL="342900" indent="-342900">
              <a:buAutoNum type="arabicParenBoth"/>
            </a:pPr>
            <a:r>
              <a:rPr lang="en-US" sz="1600" dirty="0" smtClean="0"/>
              <a:t>(</a:t>
            </a:r>
            <a:r>
              <a:rPr lang="en-US" sz="1600" dirty="0"/>
              <a:t>2) In the event the consultant has not finished entering the expense, the consultant may want to “Save for later”. This instance should then be displayed on a list (queue) for consultant with the status of “Incomplete”. </a:t>
            </a:r>
            <a:endParaRPr lang="en-US" sz="1600" dirty="0" smtClean="0"/>
          </a:p>
          <a:p>
            <a:pPr marL="342900" indent="-342900">
              <a:buAutoNum type="arabicParenBoth"/>
            </a:pPr>
            <a:r>
              <a:rPr lang="en-US" sz="1600" dirty="0" smtClean="0"/>
              <a:t>(</a:t>
            </a:r>
            <a:r>
              <a:rPr lang="en-US" sz="1600" dirty="0"/>
              <a:t>3) In the event the consultant decides to clear the data and close the form the consultant will “Cancel and exit”. This instance will not be saved </a:t>
            </a:r>
            <a:r>
              <a:rPr lang="en-US" sz="1600" dirty="0" smtClean="0"/>
              <a:t>anywhere.</a:t>
            </a:r>
            <a:endParaRPr lang="es-PE" sz="1600" dirty="0"/>
          </a:p>
        </p:txBody>
      </p:sp>
    </p:spTree>
    <p:extLst>
      <p:ext uri="{BB962C8B-B14F-4D97-AF65-F5344CB8AC3E}">
        <p14:creationId xmlns:p14="http://schemas.microsoft.com/office/powerpoint/2010/main" val="984620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00A249"/>
                </a:solidFill>
              </a:rPr>
              <a:t>User</a:t>
            </a:r>
            <a:r>
              <a:rPr lang="es-PE" dirty="0" smtClean="0">
                <a:solidFill>
                  <a:srgbClr val="00A249"/>
                </a:solidFill>
              </a:rPr>
              <a:t> </a:t>
            </a:r>
            <a:r>
              <a:rPr lang="es-PE" dirty="0" err="1" smtClean="0">
                <a:solidFill>
                  <a:srgbClr val="00A249"/>
                </a:solidFill>
              </a:rPr>
              <a:t>Story</a:t>
            </a:r>
            <a:r>
              <a:rPr lang="es-PE" dirty="0" smtClean="0">
                <a:solidFill>
                  <a:srgbClr val="00A249"/>
                </a:solidFill>
              </a:rPr>
              <a:t>: Resistencia</a:t>
            </a:r>
            <a:endParaRPr lang="es-PE" dirty="0">
              <a:solidFill>
                <a:srgbClr val="00A249"/>
              </a:solidFill>
            </a:endParaRPr>
          </a:p>
        </p:txBody>
      </p:sp>
      <p:pic>
        <p:nvPicPr>
          <p:cNvPr id="2050" name="Picture 2" descr="C:\Users\Xarly\Desktop\agile\dilbert-on-extreme-programmin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492896"/>
            <a:ext cx="6317683"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86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00A249"/>
                </a:solidFill>
              </a:rPr>
              <a:t>Small </a:t>
            </a:r>
            <a:r>
              <a:rPr lang="es-PE" dirty="0" err="1" smtClean="0">
                <a:solidFill>
                  <a:srgbClr val="00A249"/>
                </a:solidFill>
              </a:rPr>
              <a:t>Releases</a:t>
            </a:r>
            <a:endParaRPr lang="es-PE" dirty="0">
              <a:solidFill>
                <a:srgbClr val="00A249"/>
              </a:solidFill>
            </a:endParaRPr>
          </a:p>
        </p:txBody>
      </p:sp>
      <p:sp>
        <p:nvSpPr>
          <p:cNvPr id="3" name="2 Marcador de contenido"/>
          <p:cNvSpPr>
            <a:spLocks noGrp="1"/>
          </p:cNvSpPr>
          <p:nvPr>
            <p:ph idx="1"/>
          </p:nvPr>
        </p:nvSpPr>
        <p:spPr/>
        <p:txBody>
          <a:bodyPr/>
          <a:lstStyle/>
          <a:p>
            <a:r>
              <a:rPr lang="es-PE" dirty="0" smtClean="0"/>
              <a:t>Ayudan a que el cliente gane confianza en el progreso del proyecto.</a:t>
            </a:r>
            <a:endParaRPr lang="es-PE" dirty="0"/>
          </a:p>
        </p:txBody>
      </p:sp>
    </p:spTree>
    <p:extLst>
      <p:ext uri="{BB962C8B-B14F-4D97-AF65-F5344CB8AC3E}">
        <p14:creationId xmlns:p14="http://schemas.microsoft.com/office/powerpoint/2010/main" val="2787968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69776"/>
            <a:ext cx="8229600" cy="1143000"/>
          </a:xfrm>
        </p:spPr>
        <p:txBody>
          <a:bodyPr/>
          <a:lstStyle/>
          <a:p>
            <a:r>
              <a:rPr lang="es-PE" dirty="0" smtClean="0">
                <a:solidFill>
                  <a:srgbClr val="00B050"/>
                </a:solidFill>
              </a:rPr>
              <a:t>¿ Que caracteriza a las metodologías pesadas?</a:t>
            </a:r>
            <a:endParaRPr lang="es-PE" dirty="0">
              <a:solidFill>
                <a:srgbClr val="00B050"/>
              </a:solidFill>
            </a:endParaRPr>
          </a:p>
        </p:txBody>
      </p:sp>
      <p:sp>
        <p:nvSpPr>
          <p:cNvPr id="3" name="2 CuadroTexto"/>
          <p:cNvSpPr txBox="1"/>
          <p:nvPr/>
        </p:nvSpPr>
        <p:spPr>
          <a:xfrm>
            <a:off x="467545" y="1628800"/>
            <a:ext cx="8424936" cy="3354765"/>
          </a:xfrm>
          <a:prstGeom prst="rect">
            <a:avLst/>
          </a:prstGeom>
          <a:noFill/>
        </p:spPr>
        <p:txBody>
          <a:bodyPr wrap="square" rtlCol="0">
            <a:spAutoFit/>
          </a:bodyPr>
          <a:lstStyle/>
          <a:p>
            <a:r>
              <a:rPr lang="es-PE" sz="2400" dirty="0" smtClean="0"/>
              <a:t>Las metodologías pesadas se caracterizan por ser más exitosas cuando:</a:t>
            </a:r>
          </a:p>
          <a:p>
            <a:endParaRPr lang="es-PE" sz="2400" dirty="0" smtClean="0"/>
          </a:p>
          <a:p>
            <a:pPr marL="285750" indent="-285750">
              <a:buFont typeface="Arial" pitchFamily="34" charset="0"/>
              <a:buChar char="•"/>
            </a:pPr>
            <a:r>
              <a:rPr lang="es-PE" sz="2400" dirty="0" smtClean="0"/>
              <a:t>Los requerimientos son </a:t>
            </a:r>
            <a:r>
              <a:rPr lang="es-PE" sz="2800" dirty="0" smtClean="0">
                <a:solidFill>
                  <a:srgbClr val="FF0000"/>
                </a:solidFill>
              </a:rPr>
              <a:t>estables.</a:t>
            </a:r>
            <a:endParaRPr lang="es-PE" sz="2800" dirty="0" smtClean="0"/>
          </a:p>
          <a:p>
            <a:pPr marL="285750" indent="-285750">
              <a:buFont typeface="Arial" pitchFamily="34" charset="0"/>
              <a:buChar char="•"/>
            </a:pPr>
            <a:r>
              <a:rPr lang="es-PE" sz="2400" dirty="0" smtClean="0"/>
              <a:t>La tecnología es </a:t>
            </a:r>
            <a:r>
              <a:rPr lang="es-PE" sz="2800" dirty="0" smtClean="0">
                <a:solidFill>
                  <a:srgbClr val="FF0000"/>
                </a:solidFill>
              </a:rPr>
              <a:t>conocida y madura.</a:t>
            </a:r>
          </a:p>
          <a:p>
            <a:pPr marL="285750" indent="-285750">
              <a:buFont typeface="Arial" pitchFamily="34" charset="0"/>
              <a:buChar char="•"/>
            </a:pPr>
            <a:r>
              <a:rPr lang="es-PE" sz="2400" dirty="0" smtClean="0"/>
              <a:t>Todo sucede </a:t>
            </a:r>
            <a:r>
              <a:rPr lang="es-PE" sz="2800" dirty="0" smtClean="0">
                <a:solidFill>
                  <a:srgbClr val="FF0000"/>
                </a:solidFill>
              </a:rPr>
              <a:t>como se esperaba.</a:t>
            </a:r>
          </a:p>
          <a:p>
            <a:pPr marL="285750" indent="-285750">
              <a:buFont typeface="Arial" pitchFamily="34" charset="0"/>
              <a:buChar char="•"/>
            </a:pPr>
            <a:r>
              <a:rPr lang="es-PE" sz="2400" dirty="0" smtClean="0"/>
              <a:t>No realizamos </a:t>
            </a:r>
            <a:r>
              <a:rPr lang="es-PE" sz="2800" dirty="0" smtClean="0">
                <a:solidFill>
                  <a:srgbClr val="FF0000"/>
                </a:solidFill>
              </a:rPr>
              <a:t>nada nuevo o desconocido.</a:t>
            </a:r>
          </a:p>
          <a:p>
            <a:pPr marL="285750" indent="-285750">
              <a:buFont typeface="Arial" pitchFamily="34" charset="0"/>
              <a:buChar char="•"/>
            </a:pPr>
            <a:r>
              <a:rPr lang="es-PE" sz="2400" dirty="0" smtClean="0"/>
              <a:t>Se ha realizado </a:t>
            </a:r>
            <a:r>
              <a:rPr lang="es-PE" sz="2800" dirty="0" smtClean="0">
                <a:solidFill>
                  <a:srgbClr val="FF0000"/>
                </a:solidFill>
              </a:rPr>
              <a:t>muchas veces anteriormente.</a:t>
            </a:r>
            <a:endParaRPr lang="es-PE" sz="2800" dirty="0"/>
          </a:p>
        </p:txBody>
      </p:sp>
      <p:sp>
        <p:nvSpPr>
          <p:cNvPr id="4" name="3 CuadroTexto"/>
          <p:cNvSpPr txBox="1"/>
          <p:nvPr/>
        </p:nvSpPr>
        <p:spPr>
          <a:xfrm>
            <a:off x="467544" y="5271591"/>
            <a:ext cx="8208912" cy="461665"/>
          </a:xfrm>
          <a:prstGeom prst="rect">
            <a:avLst/>
          </a:prstGeom>
          <a:noFill/>
        </p:spPr>
        <p:txBody>
          <a:bodyPr wrap="square" rtlCol="0">
            <a:spAutoFit/>
          </a:bodyPr>
          <a:lstStyle/>
          <a:p>
            <a:pPr algn="ctr"/>
            <a:r>
              <a:rPr lang="es-PE" sz="2400" dirty="0" smtClean="0">
                <a:solidFill>
                  <a:srgbClr val="FFC000"/>
                </a:solidFill>
              </a:rPr>
              <a:t>Los proyectos con estas características son pocos y raros.</a:t>
            </a:r>
            <a:endParaRPr lang="es-PE" sz="2400" dirty="0">
              <a:solidFill>
                <a:srgbClr val="FFC000"/>
              </a:solidFill>
            </a:endParaRPr>
          </a:p>
        </p:txBody>
      </p:sp>
    </p:spTree>
    <p:extLst>
      <p:ext uri="{BB962C8B-B14F-4D97-AF65-F5344CB8AC3E}">
        <p14:creationId xmlns:p14="http://schemas.microsoft.com/office/powerpoint/2010/main" val="24979462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009E47"/>
                </a:solidFill>
              </a:rPr>
              <a:t>Diseño: Incremental </a:t>
            </a:r>
            <a:r>
              <a:rPr lang="es-PE" dirty="0" err="1" smtClean="0">
                <a:solidFill>
                  <a:srgbClr val="009E47"/>
                </a:solidFill>
              </a:rPr>
              <a:t>Design</a:t>
            </a:r>
            <a:endParaRPr lang="es-PE" dirty="0">
              <a:solidFill>
                <a:srgbClr val="009E47"/>
              </a:solidFill>
            </a:endParaRPr>
          </a:p>
        </p:txBody>
      </p:sp>
      <p:pic>
        <p:nvPicPr>
          <p:cNvPr id="5122" name="Picture 2" descr="http://www.jasonunes.com/uploaded_images/iterative_spiral-71563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412776"/>
            <a:ext cx="4468085"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49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009E47"/>
                </a:solidFill>
              </a:rPr>
              <a:t>Code</a:t>
            </a:r>
            <a:r>
              <a:rPr lang="es-PE" dirty="0" smtClean="0">
                <a:solidFill>
                  <a:srgbClr val="009E47"/>
                </a:solidFill>
              </a:rPr>
              <a:t> </a:t>
            </a:r>
            <a:r>
              <a:rPr lang="es-PE" dirty="0" err="1" smtClean="0">
                <a:solidFill>
                  <a:srgbClr val="009E47"/>
                </a:solidFill>
              </a:rPr>
              <a:t>Refactoring</a:t>
            </a:r>
            <a:endParaRPr lang="es-PE" dirty="0">
              <a:solidFill>
                <a:srgbClr val="009E47"/>
              </a:solidFill>
            </a:endParaRPr>
          </a:p>
        </p:txBody>
      </p:sp>
      <p:pic>
        <p:nvPicPr>
          <p:cNvPr id="8194" name="Picture 2" descr="JavaScript Support Color Identifi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916832"/>
            <a:ext cx="48196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100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009E47"/>
                </a:solidFill>
              </a:rPr>
              <a:t>Test </a:t>
            </a:r>
            <a:r>
              <a:rPr lang="es-PE" dirty="0" err="1" smtClean="0">
                <a:solidFill>
                  <a:srgbClr val="009E47"/>
                </a:solidFill>
              </a:rPr>
              <a:t>Driven</a:t>
            </a:r>
            <a:r>
              <a:rPr lang="es-PE" dirty="0" smtClean="0">
                <a:solidFill>
                  <a:srgbClr val="009E47"/>
                </a:solidFill>
              </a:rPr>
              <a:t> </a:t>
            </a:r>
            <a:r>
              <a:rPr lang="es-PE" dirty="0" err="1" smtClean="0">
                <a:solidFill>
                  <a:srgbClr val="009E47"/>
                </a:solidFill>
              </a:rPr>
              <a:t>Development</a:t>
            </a:r>
            <a:endParaRPr lang="es-PE" dirty="0">
              <a:solidFill>
                <a:srgbClr val="009E47"/>
              </a:solidFill>
            </a:endParaRPr>
          </a:p>
        </p:txBody>
      </p:sp>
      <p:pic>
        <p:nvPicPr>
          <p:cNvPr id="7170" name="Picture 2" descr="File:Test-driven develop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340768"/>
            <a:ext cx="6505575" cy="466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288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188640"/>
            <a:ext cx="7776864" cy="1152128"/>
          </a:xfrm>
        </p:spPr>
        <p:txBody>
          <a:bodyPr/>
          <a:lstStyle/>
          <a:p>
            <a:r>
              <a:rPr lang="es-PE" dirty="0" smtClean="0">
                <a:solidFill>
                  <a:srgbClr val="00B050"/>
                </a:solidFill>
              </a:rPr>
              <a:t>¿ Qué es desarrollo de software?</a:t>
            </a:r>
            <a:endParaRPr lang="es-PE" dirty="0">
              <a:solidFill>
                <a:srgbClr val="00B050"/>
              </a:solidFill>
            </a:endParaRPr>
          </a:p>
        </p:txBody>
      </p:sp>
      <p:sp>
        <p:nvSpPr>
          <p:cNvPr id="6" name="5 CuadroTexto"/>
          <p:cNvSpPr txBox="1"/>
          <p:nvPr/>
        </p:nvSpPr>
        <p:spPr>
          <a:xfrm>
            <a:off x="323528" y="1412776"/>
            <a:ext cx="8496944" cy="4678204"/>
          </a:xfrm>
          <a:prstGeom prst="rect">
            <a:avLst/>
          </a:prstGeom>
          <a:noFill/>
        </p:spPr>
        <p:txBody>
          <a:bodyPr wrap="square" rtlCol="0">
            <a:spAutoFit/>
          </a:bodyPr>
          <a:lstStyle/>
          <a:p>
            <a:r>
              <a:rPr lang="es-PE" sz="2800" dirty="0" smtClean="0">
                <a:solidFill>
                  <a:srgbClr val="FF0000"/>
                </a:solidFill>
              </a:rPr>
              <a:t>Personas</a:t>
            </a:r>
            <a:endParaRPr lang="es-PE" sz="2400" dirty="0">
              <a:solidFill>
                <a:srgbClr val="FF0000"/>
              </a:solidFill>
            </a:endParaRPr>
          </a:p>
          <a:p>
            <a:r>
              <a:rPr lang="es-PE" sz="2400" dirty="0" smtClean="0">
                <a:solidFill>
                  <a:srgbClr val="FFC000"/>
                </a:solidFill>
              </a:rPr>
              <a:t>   </a:t>
            </a:r>
            <a:r>
              <a:rPr lang="es-PE" sz="2400" dirty="0" smtClean="0"/>
              <a:t>Inventando, decidiendo, comunicándose</a:t>
            </a:r>
          </a:p>
          <a:p>
            <a:endParaRPr lang="es-PE" sz="2400" dirty="0" smtClean="0"/>
          </a:p>
          <a:p>
            <a:pPr lvl="1" defTabSz="450850"/>
            <a:r>
              <a:rPr lang="es-PE" sz="2600" dirty="0" smtClean="0">
                <a:solidFill>
                  <a:srgbClr val="FF0000"/>
                </a:solidFill>
              </a:rPr>
              <a:t>Solucionando un problema</a:t>
            </a:r>
            <a:r>
              <a:rPr lang="es-PE" sz="2400" dirty="0" smtClean="0"/>
              <a:t>		</a:t>
            </a:r>
            <a:r>
              <a:rPr lang="es-PE" sz="2600" i="1" dirty="0" smtClean="0">
                <a:solidFill>
                  <a:srgbClr val="FFC000"/>
                </a:solidFill>
              </a:rPr>
              <a:t>que aún no comprenden</a:t>
            </a:r>
          </a:p>
          <a:p>
            <a:pPr lvl="1" defTabSz="1365250"/>
            <a:r>
              <a:rPr lang="es-PE" sz="2400" dirty="0" smtClean="0"/>
              <a:t>			            </a:t>
            </a:r>
            <a:r>
              <a:rPr lang="es-PE" sz="2200" dirty="0" smtClean="0"/>
              <a:t>(y sigue cambiando)</a:t>
            </a:r>
          </a:p>
          <a:p>
            <a:pPr lvl="1" defTabSz="355600"/>
            <a:r>
              <a:rPr lang="es-PE" sz="2600" dirty="0" smtClean="0">
                <a:solidFill>
                  <a:srgbClr val="FF0000"/>
                </a:solidFill>
              </a:rPr>
              <a:t>Creando </a:t>
            </a:r>
            <a:r>
              <a:rPr lang="es-PE" sz="2600" dirty="0">
                <a:solidFill>
                  <a:srgbClr val="FF0000"/>
                </a:solidFill>
              </a:rPr>
              <a:t>una solución</a:t>
            </a:r>
            <a:r>
              <a:rPr lang="es-PE" sz="2400" dirty="0" smtClean="0"/>
              <a:t>					</a:t>
            </a:r>
            <a:r>
              <a:rPr lang="es-PE" sz="2600" i="1" dirty="0">
                <a:solidFill>
                  <a:srgbClr val="FFC000"/>
                </a:solidFill>
              </a:rPr>
              <a:t>que aún no comprenden</a:t>
            </a:r>
          </a:p>
          <a:p>
            <a:pPr lvl="1" defTabSz="1365250"/>
            <a:r>
              <a:rPr lang="es-PE" sz="2400" dirty="0"/>
              <a:t>			            </a:t>
            </a:r>
            <a:r>
              <a:rPr lang="es-PE" sz="2200" dirty="0" smtClean="0"/>
              <a:t>(</a:t>
            </a:r>
            <a:r>
              <a:rPr lang="es-PE" sz="2200" dirty="0"/>
              <a:t>y</a:t>
            </a:r>
            <a:r>
              <a:rPr lang="es-PE" sz="2200" dirty="0" smtClean="0"/>
              <a:t> sigue </a:t>
            </a:r>
            <a:r>
              <a:rPr lang="es-PE" sz="2200" dirty="0"/>
              <a:t>cambiando</a:t>
            </a:r>
            <a:r>
              <a:rPr lang="es-PE" sz="2200" dirty="0" smtClean="0"/>
              <a:t>)</a:t>
            </a:r>
            <a:endParaRPr lang="es-PE" sz="2200" dirty="0"/>
          </a:p>
          <a:p>
            <a:pPr lvl="1" defTabSz="355600"/>
            <a:r>
              <a:rPr lang="es-PE" sz="2600" dirty="0" smtClean="0">
                <a:solidFill>
                  <a:srgbClr val="FF0000"/>
                </a:solidFill>
              </a:rPr>
              <a:t>Expresando </a:t>
            </a:r>
            <a:r>
              <a:rPr lang="es-PE" sz="2600" dirty="0">
                <a:solidFill>
                  <a:srgbClr val="FF0000"/>
                </a:solidFill>
              </a:rPr>
              <a:t>ideas </a:t>
            </a:r>
            <a:r>
              <a:rPr lang="es-PE" sz="2400" dirty="0" smtClean="0"/>
              <a:t>en un lenguaje	</a:t>
            </a:r>
            <a:r>
              <a:rPr lang="es-PE" sz="2600" i="1" dirty="0" smtClean="0">
                <a:solidFill>
                  <a:srgbClr val="FFC000"/>
                </a:solidFill>
              </a:rPr>
              <a:t>que </a:t>
            </a:r>
            <a:r>
              <a:rPr lang="es-PE" sz="2600" i="1" dirty="0">
                <a:solidFill>
                  <a:srgbClr val="FFC000"/>
                </a:solidFill>
              </a:rPr>
              <a:t>aún no comprenden</a:t>
            </a:r>
          </a:p>
          <a:p>
            <a:pPr lvl="1" defTabSz="1365250"/>
            <a:r>
              <a:rPr lang="es-PE" sz="2400" dirty="0"/>
              <a:t>			            </a:t>
            </a:r>
            <a:r>
              <a:rPr lang="es-PE" sz="2200" dirty="0" smtClean="0"/>
              <a:t>(</a:t>
            </a:r>
            <a:r>
              <a:rPr lang="es-PE" sz="2200" dirty="0"/>
              <a:t>y</a:t>
            </a:r>
            <a:r>
              <a:rPr lang="es-PE" sz="2200" dirty="0" smtClean="0"/>
              <a:t> sigue </a:t>
            </a:r>
            <a:r>
              <a:rPr lang="es-PE" sz="2200" dirty="0"/>
              <a:t>cambiando</a:t>
            </a:r>
            <a:r>
              <a:rPr lang="es-PE" sz="2200" dirty="0" smtClean="0"/>
              <a:t>)</a:t>
            </a:r>
          </a:p>
          <a:p>
            <a:pPr lvl="1" defTabSz="1365250"/>
            <a:endParaRPr lang="es-PE" sz="2200" dirty="0"/>
          </a:p>
          <a:p>
            <a:pPr lvl="1"/>
            <a:r>
              <a:rPr lang="es-PE" sz="2600" dirty="0" smtClean="0">
                <a:solidFill>
                  <a:srgbClr val="FF0000"/>
                </a:solidFill>
              </a:rPr>
              <a:t>Tomando </a:t>
            </a:r>
            <a:r>
              <a:rPr lang="es-PE" sz="2600" dirty="0">
                <a:solidFill>
                  <a:srgbClr val="FF0000"/>
                </a:solidFill>
              </a:rPr>
              <a:t>decisiones </a:t>
            </a:r>
            <a:r>
              <a:rPr lang="es-PE" sz="2400" dirty="0" smtClean="0"/>
              <a:t>con recursos limitados </a:t>
            </a:r>
          </a:p>
          <a:p>
            <a:pPr lvl="1"/>
            <a:r>
              <a:rPr lang="es-PE" sz="2400" dirty="0" smtClean="0"/>
              <a:t>					y consecuencias económicas</a:t>
            </a:r>
          </a:p>
        </p:txBody>
      </p:sp>
    </p:spTree>
    <p:extLst>
      <p:ext uri="{BB962C8B-B14F-4D97-AF65-F5344CB8AC3E}">
        <p14:creationId xmlns:p14="http://schemas.microsoft.com/office/powerpoint/2010/main" val="1841025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6031" y="993662"/>
            <a:ext cx="8352434" cy="1119221"/>
          </a:xfrm>
        </p:spPr>
        <p:txBody>
          <a:bodyPr/>
          <a:lstStyle/>
          <a:p>
            <a:r>
              <a:rPr lang="es-PE" dirty="0" smtClean="0">
                <a:solidFill>
                  <a:srgbClr val="00B050"/>
                </a:solidFill>
              </a:rPr>
              <a:t>Ágil: una reacción frente a lo ilógico</a:t>
            </a:r>
            <a:endParaRPr lang="es-PE" dirty="0">
              <a:solidFill>
                <a:srgbClr val="00B050"/>
              </a:solidFill>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01" y="2080123"/>
            <a:ext cx="8882995" cy="300506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110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548680"/>
            <a:ext cx="7776864" cy="1152128"/>
          </a:xfrm>
        </p:spPr>
        <p:txBody>
          <a:bodyPr/>
          <a:lstStyle/>
          <a:p>
            <a:r>
              <a:rPr lang="es-PE" dirty="0" smtClean="0">
                <a:solidFill>
                  <a:srgbClr val="00B050"/>
                </a:solidFill>
              </a:rPr>
              <a:t>Ágil fue diseñado para hacer frente a: </a:t>
            </a:r>
            <a:endParaRPr lang="es-PE" dirty="0">
              <a:solidFill>
                <a:srgbClr val="00B050"/>
              </a:solidFill>
            </a:endParaRPr>
          </a:p>
        </p:txBody>
      </p:sp>
      <p:sp>
        <p:nvSpPr>
          <p:cNvPr id="6" name="5 CuadroTexto"/>
          <p:cNvSpPr txBox="1"/>
          <p:nvPr/>
        </p:nvSpPr>
        <p:spPr>
          <a:xfrm>
            <a:off x="395536" y="2028904"/>
            <a:ext cx="8352928" cy="3416320"/>
          </a:xfrm>
          <a:prstGeom prst="rect">
            <a:avLst/>
          </a:prstGeom>
          <a:noFill/>
        </p:spPr>
        <p:txBody>
          <a:bodyPr wrap="square" rtlCol="0">
            <a:spAutoFit/>
          </a:bodyPr>
          <a:lstStyle/>
          <a:p>
            <a:pPr marL="285750" indent="-285750">
              <a:buFont typeface="Arial" pitchFamily="34" charset="0"/>
              <a:buChar char="•"/>
            </a:pPr>
            <a:r>
              <a:rPr lang="es-PE" sz="2400" b="1" dirty="0" err="1" smtClean="0">
                <a:solidFill>
                  <a:srgbClr val="FF0000"/>
                </a:solidFill>
              </a:rPr>
              <a:t>Ziv</a:t>
            </a:r>
            <a:r>
              <a:rPr lang="en-US" sz="2400" b="1" dirty="0" smtClean="0">
                <a:solidFill>
                  <a:srgbClr val="FF0000"/>
                </a:solidFill>
              </a:rPr>
              <a:t>’</a:t>
            </a:r>
            <a:r>
              <a:rPr lang="es-PE" sz="2400" b="1" dirty="0" smtClean="0">
                <a:solidFill>
                  <a:srgbClr val="FF0000"/>
                </a:solidFill>
              </a:rPr>
              <a:t>s </a:t>
            </a:r>
            <a:r>
              <a:rPr lang="es-PE" sz="2400" b="1" dirty="0" err="1">
                <a:solidFill>
                  <a:srgbClr val="FF0000"/>
                </a:solidFill>
              </a:rPr>
              <a:t>l</a:t>
            </a:r>
            <a:r>
              <a:rPr lang="es-PE" sz="2400" b="1" dirty="0" err="1" smtClean="0">
                <a:solidFill>
                  <a:srgbClr val="FF0000"/>
                </a:solidFill>
              </a:rPr>
              <a:t>aw</a:t>
            </a:r>
            <a:r>
              <a:rPr lang="es-PE" sz="2400" b="1" dirty="0" smtClean="0">
                <a:solidFill>
                  <a:srgbClr val="FF0000"/>
                </a:solidFill>
              </a:rPr>
              <a:t>: </a:t>
            </a:r>
            <a:r>
              <a:rPr lang="es-PE" sz="2400" dirty="0" smtClean="0"/>
              <a:t>Las especificaciones nunca podrán ser completamente entendidas.</a:t>
            </a:r>
          </a:p>
          <a:p>
            <a:pPr marL="285750" indent="-285750">
              <a:buFont typeface="Arial" pitchFamily="34" charset="0"/>
              <a:buChar char="•"/>
            </a:pPr>
            <a:endParaRPr lang="es-PE" sz="2400" dirty="0" smtClean="0"/>
          </a:p>
          <a:p>
            <a:pPr marL="285750" indent="-285750">
              <a:buFont typeface="Arial" pitchFamily="34" charset="0"/>
              <a:buChar char="•"/>
            </a:pPr>
            <a:r>
              <a:rPr lang="es-PE" sz="2400" b="1" dirty="0" err="1" smtClean="0">
                <a:solidFill>
                  <a:srgbClr val="FF0000"/>
                </a:solidFill>
              </a:rPr>
              <a:t>Humphrey’s</a:t>
            </a:r>
            <a:r>
              <a:rPr lang="es-PE" sz="2400" b="1" dirty="0" smtClean="0">
                <a:solidFill>
                  <a:srgbClr val="FF0000"/>
                </a:solidFill>
              </a:rPr>
              <a:t> </a:t>
            </a:r>
            <a:r>
              <a:rPr lang="es-PE" sz="2400" b="1" dirty="0" err="1" smtClean="0">
                <a:solidFill>
                  <a:srgbClr val="FF0000"/>
                </a:solidFill>
              </a:rPr>
              <a:t>law</a:t>
            </a:r>
            <a:r>
              <a:rPr lang="es-PE" sz="2400" b="1" dirty="0" smtClean="0">
                <a:solidFill>
                  <a:srgbClr val="FF0000"/>
                </a:solidFill>
              </a:rPr>
              <a:t>: </a:t>
            </a:r>
            <a:r>
              <a:rPr lang="es-PE" sz="2400" dirty="0" smtClean="0"/>
              <a:t>Los usuarios nunca sabrán lo que quieren hasta después de producción. (Tal vez ni siquiera entonces)</a:t>
            </a:r>
          </a:p>
          <a:p>
            <a:pPr marL="285750" indent="-285750">
              <a:buFont typeface="Arial" pitchFamily="34" charset="0"/>
              <a:buChar char="•"/>
            </a:pPr>
            <a:endParaRPr lang="es-PE" sz="2400" dirty="0" smtClean="0"/>
          </a:p>
          <a:p>
            <a:pPr marL="285750" indent="-285750">
              <a:buFont typeface="Arial" pitchFamily="34" charset="0"/>
              <a:buChar char="•"/>
            </a:pPr>
            <a:r>
              <a:rPr lang="es-PE" sz="2400" b="1" dirty="0" err="1" smtClean="0">
                <a:solidFill>
                  <a:srgbClr val="FF0000"/>
                </a:solidFill>
              </a:rPr>
              <a:t>Wegner’s</a:t>
            </a:r>
            <a:r>
              <a:rPr lang="es-PE" sz="2400" b="1" dirty="0" smtClean="0">
                <a:solidFill>
                  <a:srgbClr val="FF0000"/>
                </a:solidFill>
              </a:rPr>
              <a:t> </a:t>
            </a:r>
            <a:r>
              <a:rPr lang="es-PE" sz="2400" b="1" dirty="0" err="1">
                <a:solidFill>
                  <a:srgbClr val="FF0000"/>
                </a:solidFill>
              </a:rPr>
              <a:t>l</a:t>
            </a:r>
            <a:r>
              <a:rPr lang="es-PE" sz="2400" b="1" dirty="0" err="1" smtClean="0">
                <a:solidFill>
                  <a:srgbClr val="FF0000"/>
                </a:solidFill>
              </a:rPr>
              <a:t>emma</a:t>
            </a:r>
            <a:r>
              <a:rPr lang="es-PE" sz="2400" b="1" dirty="0" smtClean="0">
                <a:solidFill>
                  <a:srgbClr val="FF0000"/>
                </a:solidFill>
              </a:rPr>
              <a:t>: </a:t>
            </a:r>
            <a:r>
              <a:rPr lang="es-PE" sz="2400" dirty="0" smtClean="0"/>
              <a:t>Un sistema interactivo nunca podrá ser completamente especificado ni tampoco completamente probado.</a:t>
            </a:r>
          </a:p>
        </p:txBody>
      </p:sp>
    </p:spTree>
    <p:extLst>
      <p:ext uri="{BB962C8B-B14F-4D97-AF65-F5344CB8AC3E}">
        <p14:creationId xmlns:p14="http://schemas.microsoft.com/office/powerpoint/2010/main" val="3811022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1880" y="548680"/>
            <a:ext cx="8229600" cy="707147"/>
          </a:xfrm>
        </p:spPr>
        <p:txBody>
          <a:bodyPr/>
          <a:lstStyle/>
          <a:p>
            <a:r>
              <a:rPr lang="es-PE" dirty="0" smtClean="0">
                <a:solidFill>
                  <a:srgbClr val="00B050"/>
                </a:solidFill>
              </a:rPr>
              <a:t>Mentalidad Equivocada</a:t>
            </a:r>
            <a:endParaRPr lang="es-PE" dirty="0">
              <a:solidFill>
                <a:srgbClr val="00B050"/>
              </a:solidFill>
            </a:endParaRPr>
          </a:p>
        </p:txBody>
      </p:sp>
      <p:pic>
        <p:nvPicPr>
          <p:cNvPr id="6" name="5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6656" y="1484784"/>
            <a:ext cx="6480048" cy="4645152"/>
          </a:xfrm>
          <a:prstGeom prst="rect">
            <a:avLst/>
          </a:prstGeom>
          <a:ln>
            <a:noFill/>
          </a:ln>
          <a:effectLst>
            <a:softEdge rad="112500"/>
          </a:effectLst>
        </p:spPr>
      </p:pic>
    </p:spTree>
    <p:extLst>
      <p:ext uri="{BB962C8B-B14F-4D97-AF65-F5344CB8AC3E}">
        <p14:creationId xmlns:p14="http://schemas.microsoft.com/office/powerpoint/2010/main" val="61109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Negr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3481</TotalTime>
  <Words>1380</Words>
  <Application>Microsoft Office PowerPoint</Application>
  <PresentationFormat>Presentación en pantalla (4:3)</PresentationFormat>
  <Paragraphs>276</Paragraphs>
  <Slides>52</Slides>
  <Notes>8</Notes>
  <HiddenSlides>0</HiddenSlides>
  <MMClips>0</MMClips>
  <ScaleCrop>false</ScaleCrop>
  <HeadingPairs>
    <vt:vector size="4" baseType="variant">
      <vt:variant>
        <vt:lpstr>Tema</vt:lpstr>
      </vt:variant>
      <vt:variant>
        <vt:i4>1</vt:i4>
      </vt:variant>
      <vt:variant>
        <vt:lpstr>Títulos de diapositiva</vt:lpstr>
      </vt:variant>
      <vt:variant>
        <vt:i4>52</vt:i4>
      </vt:variant>
    </vt:vector>
  </HeadingPairs>
  <TitlesOfParts>
    <vt:vector size="53" baseType="lpstr">
      <vt:lpstr>TemaNegro</vt:lpstr>
      <vt:lpstr>eXtreme    Programming</vt:lpstr>
      <vt:lpstr>Historia del Desarrollo del Software</vt:lpstr>
      <vt:lpstr>Evolutivo Tradicional</vt:lpstr>
      <vt:lpstr>Metodologías Pesadas</vt:lpstr>
      <vt:lpstr>¿ Que caracteriza a las metodologías pesadas?</vt:lpstr>
      <vt:lpstr>¿ Qué es desarrollo de software?</vt:lpstr>
      <vt:lpstr>Ágil: una reacción frente a lo ilógico</vt:lpstr>
      <vt:lpstr>Ágil fue diseñado para hacer frente a: </vt:lpstr>
      <vt:lpstr>Mentalidad Equivocada</vt:lpstr>
      <vt:lpstr>Paradigma Ágil</vt:lpstr>
      <vt:lpstr>¿ Qué características se necesita para hacer Arte ?</vt:lpstr>
      <vt:lpstr>El cambio es una oportunidad</vt:lpstr>
      <vt:lpstr>Costo del Cambio</vt:lpstr>
      <vt:lpstr>Costo del Cambio Ágil</vt:lpstr>
      <vt:lpstr>Técnicas ágiles que reducen el costo</vt:lpstr>
      <vt:lpstr>El proceso Tradicional</vt:lpstr>
      <vt:lpstr>El proceso Tradicional</vt:lpstr>
      <vt:lpstr>Una mejor forma de hacer lo mismo</vt:lpstr>
      <vt:lpstr>Que no significa Ágil</vt:lpstr>
      <vt:lpstr>Que es Ágil</vt:lpstr>
      <vt:lpstr>Que es Extreme Programming</vt:lpstr>
      <vt:lpstr>Extreme Programming</vt:lpstr>
      <vt:lpstr>Valores Principios y Prácticas</vt:lpstr>
      <vt:lpstr>XP Values 1.- Simplicity</vt:lpstr>
      <vt:lpstr>XP Values 2.- Communication</vt:lpstr>
      <vt:lpstr>XP Values 3.- Feedback</vt:lpstr>
      <vt:lpstr>XP Values 4.- Courage</vt:lpstr>
      <vt:lpstr>Roles en un equipo XP</vt:lpstr>
      <vt:lpstr>Roles en un equipo XP</vt:lpstr>
      <vt:lpstr>Roles en un equipo XP</vt:lpstr>
      <vt:lpstr>Típico Proyecto XP</vt:lpstr>
      <vt:lpstr>Procesos XP</vt:lpstr>
      <vt:lpstr>Procesos XP</vt:lpstr>
      <vt:lpstr>Procesos XP</vt:lpstr>
      <vt:lpstr>¿ Cuando se debería usar una metodología Ágil?</vt:lpstr>
      <vt:lpstr>Prácticas XP </vt:lpstr>
      <vt:lpstr>Planificación: Planning Game</vt:lpstr>
      <vt:lpstr>Release Planning: Exploration Phase</vt:lpstr>
      <vt:lpstr>Release Planning: Commitment PhaSe</vt:lpstr>
      <vt:lpstr>Release Planning: Steering Phase</vt:lpstr>
      <vt:lpstr>Iteration Planning: Exploration Phase</vt:lpstr>
      <vt:lpstr>Iteration Planning: Commitment Phase</vt:lpstr>
      <vt:lpstr>Iteration Planning: Steering Phase</vt:lpstr>
      <vt:lpstr>User Story</vt:lpstr>
      <vt:lpstr>User Story: Plantillas</vt:lpstr>
      <vt:lpstr>User Story: Ejemplos</vt:lpstr>
      <vt:lpstr>User Story: Ejemplo</vt:lpstr>
      <vt:lpstr>User Story: Resistencia</vt:lpstr>
      <vt:lpstr>Small Releases</vt:lpstr>
      <vt:lpstr>Diseño: Incremental Design</vt:lpstr>
      <vt:lpstr>Code Refactoring</vt:lpstr>
      <vt:lpstr>Test Driven Development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Snahider</dc:creator>
  <cp:lastModifiedBy>Snahider</cp:lastModifiedBy>
  <cp:revision>96</cp:revision>
  <dcterms:created xsi:type="dcterms:W3CDTF">2010-11-02T06:16:40Z</dcterms:created>
  <dcterms:modified xsi:type="dcterms:W3CDTF">2010-11-04T23:28:26Z</dcterms:modified>
</cp:coreProperties>
</file>