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99" r:id="rId2"/>
    <p:sldId id="375" r:id="rId3"/>
    <p:sldId id="361" r:id="rId4"/>
    <p:sldId id="362" r:id="rId5"/>
    <p:sldId id="363" r:id="rId6"/>
    <p:sldId id="373" r:id="rId7"/>
    <p:sldId id="365" r:id="rId8"/>
    <p:sldId id="369" r:id="rId9"/>
    <p:sldId id="370" r:id="rId10"/>
    <p:sldId id="371" r:id="rId11"/>
    <p:sldId id="368" r:id="rId12"/>
    <p:sldId id="372" r:id="rId13"/>
    <p:sldId id="367" r:id="rId14"/>
    <p:sldId id="366" r:id="rId15"/>
    <p:sldId id="374" r:id="rId1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53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5" autoAdjust="0"/>
    <p:restoredTop sz="85790" autoAdjust="0"/>
  </p:normalViewPr>
  <p:slideViewPr>
    <p:cSldViewPr snapToGrid="0">
      <p:cViewPr varScale="1">
        <p:scale>
          <a:sx n="59" d="100"/>
          <a:sy n="59" d="100"/>
        </p:scale>
        <p:origin x="-159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3402AA-6E47-481C-9838-DEDD663C68CB}" type="datetimeFigureOut">
              <a:rPr lang="es-ES" smtClean="0"/>
              <a:t>12/12/2013</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8C1B3B-3057-40F3-A9C8-AA494501D204}" type="slidenum">
              <a:rPr lang="es-ES" smtClean="0"/>
              <a:t>‹Nº›</a:t>
            </a:fld>
            <a:endParaRPr lang="es-ES"/>
          </a:p>
        </p:txBody>
      </p:sp>
    </p:spTree>
    <p:extLst>
      <p:ext uri="{BB962C8B-B14F-4D97-AF65-F5344CB8AC3E}">
        <p14:creationId xmlns:p14="http://schemas.microsoft.com/office/powerpoint/2010/main" val="2851720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solidFill>
                  <a:schemeClr val="tx1"/>
                </a:solidFill>
              </a:rPr>
              <a:t/>
            </a:r>
            <a:br>
              <a:rPr lang="es-PE" sz="1200" dirty="0" smtClean="0">
                <a:solidFill>
                  <a:schemeClr val="tx1"/>
                </a:solidFill>
              </a:rPr>
            </a:br>
            <a:r>
              <a:rPr lang="es-PE" sz="1200" dirty="0" smtClean="0">
                <a:solidFill>
                  <a:schemeClr val="tx1"/>
                </a:solidFill>
              </a:rPr>
              <a:t>Coloca el post-</a:t>
            </a:r>
            <a:r>
              <a:rPr lang="es-PE" sz="1200" dirty="0" err="1" smtClean="0">
                <a:solidFill>
                  <a:schemeClr val="tx1"/>
                </a:solidFill>
              </a:rPr>
              <a:t>it</a:t>
            </a:r>
            <a:r>
              <a:rPr lang="es-PE" sz="1200" dirty="0" smtClean="0">
                <a:solidFill>
                  <a:schemeClr val="tx1"/>
                </a:solidFill>
              </a:rPr>
              <a:t> en el </a:t>
            </a:r>
            <a:br>
              <a:rPr lang="es-PE" sz="1200" dirty="0" smtClean="0">
                <a:solidFill>
                  <a:schemeClr val="tx1"/>
                </a:solidFill>
              </a:rPr>
            </a:br>
            <a:r>
              <a:rPr lang="es-PE" sz="1200" dirty="0" smtClean="0">
                <a:solidFill>
                  <a:schemeClr val="tx1"/>
                </a:solidFill>
              </a:rPr>
              <a:t>“</a:t>
            </a:r>
            <a:r>
              <a:rPr lang="es-PE" sz="1200" dirty="0" err="1" smtClean="0">
                <a:solidFill>
                  <a:schemeClr val="tx1"/>
                </a:solidFill>
              </a:rPr>
              <a:t>What’s</a:t>
            </a:r>
            <a:r>
              <a:rPr lang="es-PE" sz="1200" dirty="0" smtClean="0">
                <a:solidFill>
                  <a:schemeClr val="tx1"/>
                </a:solidFill>
              </a:rPr>
              <a:t> In </a:t>
            </a:r>
            <a:r>
              <a:rPr lang="es-PE" sz="1200" dirty="0" err="1" smtClean="0">
                <a:solidFill>
                  <a:schemeClr val="tx1"/>
                </a:solidFill>
              </a:rPr>
              <a:t>For</a:t>
            </a:r>
            <a:r>
              <a:rPr lang="es-PE" sz="1200" dirty="0" smtClean="0">
                <a:solidFill>
                  <a:schemeClr val="tx1"/>
                </a:solidFill>
              </a:rPr>
              <a:t> Me” chart.</a:t>
            </a:r>
            <a:endParaRPr lang="es-PE" dirty="0"/>
          </a:p>
        </p:txBody>
      </p:sp>
      <p:sp>
        <p:nvSpPr>
          <p:cNvPr id="4" name="3 Marcador de número de diapositiva"/>
          <p:cNvSpPr>
            <a:spLocks noGrp="1"/>
          </p:cNvSpPr>
          <p:nvPr>
            <p:ph type="sldNum" sz="quarter" idx="10"/>
          </p:nvPr>
        </p:nvSpPr>
        <p:spPr/>
        <p:txBody>
          <a:bodyPr/>
          <a:lstStyle/>
          <a:p>
            <a:fld id="{93BAB81E-59E5-497E-A9DA-40D5ABD01266}" type="slidenum">
              <a:rPr lang="en-US" smtClean="0"/>
              <a:t>1</a:t>
            </a:fld>
            <a:endParaRPr lang="en-US" dirty="0"/>
          </a:p>
        </p:txBody>
      </p:sp>
    </p:spTree>
    <p:extLst>
      <p:ext uri="{BB962C8B-B14F-4D97-AF65-F5344CB8AC3E}">
        <p14:creationId xmlns:p14="http://schemas.microsoft.com/office/powerpoint/2010/main" val="1975159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TOPICS: </a:t>
            </a:r>
            <a:r>
              <a:rPr lang="es-PE" dirty="0" err="1" smtClean="0"/>
              <a:t>Mocking</a:t>
            </a:r>
            <a:endParaRPr lang="es-PE" dirty="0"/>
          </a:p>
        </p:txBody>
      </p:sp>
      <p:sp>
        <p:nvSpPr>
          <p:cNvPr id="4" name="3 Marcador de número de diapositiva"/>
          <p:cNvSpPr>
            <a:spLocks noGrp="1"/>
          </p:cNvSpPr>
          <p:nvPr>
            <p:ph type="sldNum" sz="quarter" idx="10"/>
          </p:nvPr>
        </p:nvSpPr>
        <p:spPr/>
        <p:txBody>
          <a:bodyPr/>
          <a:lstStyle/>
          <a:p>
            <a:fld id="{93BAB81E-59E5-497E-A9DA-40D5ABD01266}" type="slidenum">
              <a:rPr lang="en-US" smtClean="0"/>
              <a:t>12</a:t>
            </a:fld>
            <a:endParaRPr lang="en-US" dirty="0"/>
          </a:p>
        </p:txBody>
      </p:sp>
    </p:spTree>
    <p:extLst>
      <p:ext uri="{BB962C8B-B14F-4D97-AF65-F5344CB8AC3E}">
        <p14:creationId xmlns:p14="http://schemas.microsoft.com/office/powerpoint/2010/main" val="1975159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TOPICS: </a:t>
            </a:r>
            <a:r>
              <a:rPr lang="es-PE" dirty="0" err="1" smtClean="0"/>
              <a:t>Mocking</a:t>
            </a:r>
            <a:endParaRPr lang="es-PE" dirty="0"/>
          </a:p>
        </p:txBody>
      </p:sp>
      <p:sp>
        <p:nvSpPr>
          <p:cNvPr id="4" name="3 Marcador de número de diapositiva"/>
          <p:cNvSpPr>
            <a:spLocks noGrp="1"/>
          </p:cNvSpPr>
          <p:nvPr>
            <p:ph type="sldNum" sz="quarter" idx="10"/>
          </p:nvPr>
        </p:nvSpPr>
        <p:spPr/>
        <p:txBody>
          <a:bodyPr/>
          <a:lstStyle/>
          <a:p>
            <a:fld id="{93BAB81E-59E5-497E-A9DA-40D5ABD01266}" type="slidenum">
              <a:rPr lang="en-US" smtClean="0"/>
              <a:t>13</a:t>
            </a:fld>
            <a:endParaRPr lang="en-US" dirty="0"/>
          </a:p>
        </p:txBody>
      </p:sp>
    </p:spTree>
    <p:extLst>
      <p:ext uri="{BB962C8B-B14F-4D97-AF65-F5344CB8AC3E}">
        <p14:creationId xmlns:p14="http://schemas.microsoft.com/office/powerpoint/2010/main" val="1975159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Dinámica 1:</a:t>
            </a:r>
          </a:p>
          <a:p>
            <a:pPr marL="171450" indent="-171450">
              <a:buFont typeface="Arial" panose="020B0604020202020204" pitchFamily="34" charset="0"/>
              <a:buChar char="•"/>
            </a:pPr>
            <a:r>
              <a:rPr lang="es-PE" dirty="0" smtClean="0"/>
              <a:t>Responder</a:t>
            </a:r>
            <a:r>
              <a:rPr lang="es-PE" baseline="0" dirty="0" smtClean="0"/>
              <a:t> y discutir en la mesa.</a:t>
            </a:r>
          </a:p>
          <a:p>
            <a:pPr marL="171450" indent="-171450">
              <a:buFont typeface="Arial" panose="020B0604020202020204" pitchFamily="34" charset="0"/>
              <a:buChar char="•"/>
            </a:pPr>
            <a:r>
              <a:rPr lang="es-PE" dirty="0" smtClean="0"/>
              <a:t>Comparten</a:t>
            </a:r>
            <a:r>
              <a:rPr lang="es-PE" baseline="0" dirty="0" smtClean="0"/>
              <a:t> con el resto de la clase los que gusten.</a:t>
            </a:r>
          </a:p>
          <a:p>
            <a:pPr marL="171450" indent="-171450">
              <a:buFont typeface="Arial" panose="020B0604020202020204" pitchFamily="34" charset="0"/>
              <a:buChar char="•"/>
            </a:pPr>
            <a:endParaRPr lang="es-PE" baseline="0" dirty="0" smtClean="0"/>
          </a:p>
          <a:p>
            <a:pPr marL="0" indent="0">
              <a:buFont typeface="Arial" panose="020B0604020202020204" pitchFamily="34" charset="0"/>
              <a:buNone/>
            </a:pPr>
            <a:r>
              <a:rPr lang="es-PE" baseline="0" dirty="0" smtClean="0"/>
              <a:t>Dinámica 2:</a:t>
            </a:r>
          </a:p>
          <a:p>
            <a:pPr marL="0" indent="0">
              <a:buFont typeface="Arial" panose="020B0604020202020204" pitchFamily="34" charset="0"/>
              <a:buNone/>
            </a:pPr>
            <a:r>
              <a:rPr lang="es-PE" baseline="0" dirty="0" smtClean="0"/>
              <a:t>Sobre un </a:t>
            </a:r>
            <a:r>
              <a:rPr lang="es-PE" baseline="0" dirty="0" err="1" smtClean="0"/>
              <a:t>flipchart</a:t>
            </a:r>
            <a:r>
              <a:rPr lang="es-PE" baseline="0" dirty="0" smtClean="0"/>
              <a:t> se </a:t>
            </a:r>
            <a:r>
              <a:rPr lang="es-PE" baseline="0" dirty="0" err="1" smtClean="0"/>
              <a:t>reune</a:t>
            </a:r>
            <a:r>
              <a:rPr lang="es-PE" baseline="0" dirty="0" smtClean="0"/>
              <a:t> toda la clase, 5 min responden todos sus preguntas, y luego las pegan en el </a:t>
            </a:r>
            <a:r>
              <a:rPr lang="es-PE" baseline="0" dirty="0" err="1" smtClean="0"/>
              <a:t>flipchart</a:t>
            </a:r>
            <a:r>
              <a:rPr lang="es-PE" baseline="0" dirty="0" smtClean="0"/>
              <a:t>.</a:t>
            </a:r>
          </a:p>
          <a:p>
            <a:pPr marL="0" indent="0">
              <a:buFont typeface="Arial" panose="020B0604020202020204" pitchFamily="34" charset="0"/>
              <a:buNone/>
            </a:pPr>
            <a:endParaRPr lang="es-PE" baseline="0" dirty="0" smtClean="0"/>
          </a:p>
          <a:p>
            <a:pPr marL="0" indent="0">
              <a:buFont typeface="Arial" panose="020B0604020202020204" pitchFamily="34" charset="0"/>
              <a:buNone/>
            </a:pPr>
            <a:r>
              <a:rPr lang="es-PE" baseline="0" dirty="0" smtClean="0"/>
              <a:t>TOPICS: TDD y ATDD</a:t>
            </a:r>
            <a:endParaRPr lang="es-PE" dirty="0"/>
          </a:p>
        </p:txBody>
      </p:sp>
      <p:sp>
        <p:nvSpPr>
          <p:cNvPr id="4" name="3 Marcador de número de diapositiva"/>
          <p:cNvSpPr>
            <a:spLocks noGrp="1"/>
          </p:cNvSpPr>
          <p:nvPr>
            <p:ph type="sldNum" sz="quarter" idx="10"/>
          </p:nvPr>
        </p:nvSpPr>
        <p:spPr/>
        <p:txBody>
          <a:bodyPr/>
          <a:lstStyle/>
          <a:p>
            <a:fld id="{93BAB81E-59E5-497E-A9DA-40D5ABD01266}" type="slidenum">
              <a:rPr lang="en-US" smtClean="0"/>
              <a:t>14</a:t>
            </a:fld>
            <a:endParaRPr lang="en-US" dirty="0"/>
          </a:p>
        </p:txBody>
      </p:sp>
    </p:spTree>
    <p:extLst>
      <p:ext uri="{BB962C8B-B14F-4D97-AF65-F5344CB8AC3E}">
        <p14:creationId xmlns:p14="http://schemas.microsoft.com/office/powerpoint/2010/main" val="1975159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anose="020B0604020202020204" pitchFamily="34" charset="0"/>
              <a:buNone/>
            </a:pPr>
            <a:endParaRPr lang="es-PE" dirty="0"/>
          </a:p>
        </p:txBody>
      </p:sp>
      <p:sp>
        <p:nvSpPr>
          <p:cNvPr id="4" name="3 Marcador de número de diapositiva"/>
          <p:cNvSpPr>
            <a:spLocks noGrp="1"/>
          </p:cNvSpPr>
          <p:nvPr>
            <p:ph type="sldNum" sz="quarter" idx="10"/>
          </p:nvPr>
        </p:nvSpPr>
        <p:spPr/>
        <p:txBody>
          <a:bodyPr/>
          <a:lstStyle/>
          <a:p>
            <a:fld id="{93BAB81E-59E5-497E-A9DA-40D5ABD01266}" type="slidenum">
              <a:rPr lang="en-US" smtClean="0"/>
              <a:t>15</a:t>
            </a:fld>
            <a:endParaRPr lang="en-US" dirty="0"/>
          </a:p>
        </p:txBody>
      </p:sp>
    </p:spTree>
    <p:extLst>
      <p:ext uri="{BB962C8B-B14F-4D97-AF65-F5344CB8AC3E}">
        <p14:creationId xmlns:p14="http://schemas.microsoft.com/office/powerpoint/2010/main" val="1975159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Adicional: “Estate listo</a:t>
            </a:r>
            <a:r>
              <a:rPr lang="es-PE" baseline="0" dirty="0" smtClean="0"/>
              <a:t> para explicar tus opciones”</a:t>
            </a:r>
          </a:p>
          <a:p>
            <a:r>
              <a:rPr lang="en-US" sz="1200" b="0" i="1" u="none" strike="noStrike" kern="1200" baseline="0" smtClean="0">
                <a:solidFill>
                  <a:schemeClr val="tx1"/>
                </a:solidFill>
                <a:latin typeface="+mn-lt"/>
                <a:ea typeface="+mn-ea"/>
                <a:cs typeface="+mn-cs"/>
              </a:rPr>
              <a:t>What ’ s In It For Me</a:t>
            </a:r>
            <a:endParaRPr lang="es-PE" dirty="0"/>
          </a:p>
        </p:txBody>
      </p:sp>
      <p:sp>
        <p:nvSpPr>
          <p:cNvPr id="4" name="3 Marcador de número de diapositiva"/>
          <p:cNvSpPr>
            <a:spLocks noGrp="1"/>
          </p:cNvSpPr>
          <p:nvPr>
            <p:ph type="sldNum" sz="quarter" idx="10"/>
          </p:nvPr>
        </p:nvSpPr>
        <p:spPr/>
        <p:txBody>
          <a:bodyPr/>
          <a:lstStyle/>
          <a:p>
            <a:fld id="{93BAB81E-59E5-497E-A9DA-40D5ABD01266}" type="slidenum">
              <a:rPr lang="en-US" smtClean="0"/>
              <a:t>2</a:t>
            </a:fld>
            <a:endParaRPr lang="en-US" dirty="0"/>
          </a:p>
        </p:txBody>
      </p:sp>
    </p:spTree>
    <p:extLst>
      <p:ext uri="{BB962C8B-B14F-4D97-AF65-F5344CB8AC3E}">
        <p14:creationId xmlns:p14="http://schemas.microsoft.com/office/powerpoint/2010/main" val="1975159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3BAB81E-59E5-497E-A9DA-40D5ABD01266}" type="slidenum">
              <a:rPr lang="en-US" smtClean="0"/>
              <a:t>3</a:t>
            </a:fld>
            <a:endParaRPr lang="en-US" dirty="0"/>
          </a:p>
        </p:txBody>
      </p:sp>
    </p:spTree>
    <p:extLst>
      <p:ext uri="{BB962C8B-B14F-4D97-AF65-F5344CB8AC3E}">
        <p14:creationId xmlns:p14="http://schemas.microsoft.com/office/powerpoint/2010/main" val="1975159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Adicional: “Estate listo</a:t>
            </a:r>
            <a:r>
              <a:rPr lang="es-PE" baseline="0" dirty="0" smtClean="0"/>
              <a:t> para explicar tus opciones”</a:t>
            </a:r>
            <a:endParaRPr lang="es-PE" dirty="0"/>
          </a:p>
        </p:txBody>
      </p:sp>
      <p:sp>
        <p:nvSpPr>
          <p:cNvPr id="4" name="3 Marcador de número de diapositiva"/>
          <p:cNvSpPr>
            <a:spLocks noGrp="1"/>
          </p:cNvSpPr>
          <p:nvPr>
            <p:ph type="sldNum" sz="quarter" idx="10"/>
          </p:nvPr>
        </p:nvSpPr>
        <p:spPr/>
        <p:txBody>
          <a:bodyPr/>
          <a:lstStyle/>
          <a:p>
            <a:fld id="{93BAB81E-59E5-497E-A9DA-40D5ABD01266}" type="slidenum">
              <a:rPr lang="en-US" smtClean="0"/>
              <a:t>4</a:t>
            </a:fld>
            <a:endParaRPr lang="en-US" dirty="0"/>
          </a:p>
        </p:txBody>
      </p:sp>
    </p:spTree>
    <p:extLst>
      <p:ext uri="{BB962C8B-B14F-4D97-AF65-F5344CB8AC3E}">
        <p14:creationId xmlns:p14="http://schemas.microsoft.com/office/powerpoint/2010/main" val="1975159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Adicional: “Estate listo</a:t>
            </a:r>
            <a:r>
              <a:rPr lang="es-PE" baseline="0" dirty="0" smtClean="0"/>
              <a:t> para explicar tus opciones”</a:t>
            </a:r>
            <a:endParaRPr lang="es-PE" dirty="0"/>
          </a:p>
        </p:txBody>
      </p:sp>
      <p:sp>
        <p:nvSpPr>
          <p:cNvPr id="4" name="3 Marcador de número de diapositiva"/>
          <p:cNvSpPr>
            <a:spLocks noGrp="1"/>
          </p:cNvSpPr>
          <p:nvPr>
            <p:ph type="sldNum" sz="quarter" idx="10"/>
          </p:nvPr>
        </p:nvSpPr>
        <p:spPr/>
        <p:txBody>
          <a:bodyPr/>
          <a:lstStyle/>
          <a:p>
            <a:fld id="{93BAB81E-59E5-497E-A9DA-40D5ABD01266}" type="slidenum">
              <a:rPr lang="en-US" smtClean="0"/>
              <a:t>7</a:t>
            </a:fld>
            <a:endParaRPr lang="en-US" dirty="0"/>
          </a:p>
        </p:txBody>
      </p:sp>
    </p:spTree>
    <p:extLst>
      <p:ext uri="{BB962C8B-B14F-4D97-AF65-F5344CB8AC3E}">
        <p14:creationId xmlns:p14="http://schemas.microsoft.com/office/powerpoint/2010/main" val="1975159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smtClean="0"/>
          </a:p>
          <a:p>
            <a:r>
              <a:rPr lang="es-PE" dirty="0" smtClean="0"/>
              <a:t>TOPICS</a:t>
            </a:r>
            <a:r>
              <a:rPr lang="es-PE" baseline="0" dirty="0" smtClean="0"/>
              <a:t>: </a:t>
            </a:r>
            <a:r>
              <a:rPr lang="es-PE" baseline="0" dirty="0" err="1" smtClean="0"/>
              <a:t>Refactoring</a:t>
            </a:r>
            <a:r>
              <a:rPr lang="es-PE" baseline="0" dirty="0" smtClean="0"/>
              <a:t> y </a:t>
            </a:r>
            <a:r>
              <a:rPr lang="es-PE" baseline="0" dirty="0" err="1" smtClean="0"/>
              <a:t>Design</a:t>
            </a:r>
            <a:r>
              <a:rPr lang="es-PE" baseline="0" dirty="0" smtClean="0"/>
              <a:t> </a:t>
            </a:r>
            <a:r>
              <a:rPr lang="es-PE" baseline="0" dirty="0" err="1" smtClean="0"/>
              <a:t>Patterns</a:t>
            </a:r>
            <a:endParaRPr lang="es-PE" dirty="0"/>
          </a:p>
        </p:txBody>
      </p:sp>
      <p:sp>
        <p:nvSpPr>
          <p:cNvPr id="4" name="3 Marcador de número de diapositiva"/>
          <p:cNvSpPr>
            <a:spLocks noGrp="1"/>
          </p:cNvSpPr>
          <p:nvPr>
            <p:ph type="sldNum" sz="quarter" idx="10"/>
          </p:nvPr>
        </p:nvSpPr>
        <p:spPr/>
        <p:txBody>
          <a:bodyPr/>
          <a:lstStyle/>
          <a:p>
            <a:fld id="{93BAB81E-59E5-497E-A9DA-40D5ABD01266}" type="slidenum">
              <a:rPr lang="en-US" smtClean="0"/>
              <a:t>8</a:t>
            </a:fld>
            <a:endParaRPr lang="en-US" dirty="0"/>
          </a:p>
        </p:txBody>
      </p:sp>
    </p:spTree>
    <p:extLst>
      <p:ext uri="{BB962C8B-B14F-4D97-AF65-F5344CB8AC3E}">
        <p14:creationId xmlns:p14="http://schemas.microsoft.com/office/powerpoint/2010/main" val="1975159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Adicional: “Estate listo</a:t>
            </a:r>
            <a:r>
              <a:rPr lang="es-PE" baseline="0" dirty="0" smtClean="0"/>
              <a:t> para explicar tus opciones”</a:t>
            </a:r>
            <a:endParaRPr lang="es-PE" dirty="0"/>
          </a:p>
        </p:txBody>
      </p:sp>
      <p:sp>
        <p:nvSpPr>
          <p:cNvPr id="4" name="3 Marcador de número de diapositiva"/>
          <p:cNvSpPr>
            <a:spLocks noGrp="1"/>
          </p:cNvSpPr>
          <p:nvPr>
            <p:ph type="sldNum" sz="quarter" idx="10"/>
          </p:nvPr>
        </p:nvSpPr>
        <p:spPr/>
        <p:txBody>
          <a:bodyPr/>
          <a:lstStyle/>
          <a:p>
            <a:fld id="{93BAB81E-59E5-497E-A9DA-40D5ABD01266}" type="slidenum">
              <a:rPr lang="en-US" smtClean="0"/>
              <a:t>9</a:t>
            </a:fld>
            <a:endParaRPr lang="en-US" dirty="0"/>
          </a:p>
        </p:txBody>
      </p:sp>
    </p:spTree>
    <p:extLst>
      <p:ext uri="{BB962C8B-B14F-4D97-AF65-F5344CB8AC3E}">
        <p14:creationId xmlns:p14="http://schemas.microsoft.com/office/powerpoint/2010/main" val="1975159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Dinámica 1: Escribir</a:t>
            </a:r>
            <a:r>
              <a:rPr lang="es-PE" baseline="0" dirty="0" smtClean="0"/>
              <a:t> todas las preguntas al final de la sesión.</a:t>
            </a:r>
            <a:endParaRPr lang="es-PE" dirty="0" smtClean="0"/>
          </a:p>
          <a:p>
            <a:r>
              <a:rPr lang="es-PE" dirty="0" smtClean="0"/>
              <a:t>Dinámica 2: Cambiar las preguntas a TRUE</a:t>
            </a:r>
            <a:r>
              <a:rPr lang="es-PE" baseline="0" dirty="0" smtClean="0"/>
              <a:t> </a:t>
            </a:r>
            <a:r>
              <a:rPr lang="es-PE" baseline="0" dirty="0" err="1" smtClean="0"/>
              <a:t>or</a:t>
            </a:r>
            <a:r>
              <a:rPr lang="es-PE" baseline="0" dirty="0" smtClean="0"/>
              <a:t> FALSE</a:t>
            </a:r>
            <a:endParaRPr lang="es-PE" dirty="0"/>
          </a:p>
        </p:txBody>
      </p:sp>
      <p:sp>
        <p:nvSpPr>
          <p:cNvPr id="4" name="3 Marcador de número de diapositiva"/>
          <p:cNvSpPr>
            <a:spLocks noGrp="1"/>
          </p:cNvSpPr>
          <p:nvPr>
            <p:ph type="sldNum" sz="quarter" idx="10"/>
          </p:nvPr>
        </p:nvSpPr>
        <p:spPr/>
        <p:txBody>
          <a:bodyPr/>
          <a:lstStyle/>
          <a:p>
            <a:fld id="{93BAB81E-59E5-497E-A9DA-40D5ABD01266}" type="slidenum">
              <a:rPr lang="en-US" smtClean="0"/>
              <a:t>10</a:t>
            </a:fld>
            <a:endParaRPr lang="en-US" dirty="0"/>
          </a:p>
        </p:txBody>
      </p:sp>
    </p:spTree>
    <p:extLst>
      <p:ext uri="{BB962C8B-B14F-4D97-AF65-F5344CB8AC3E}">
        <p14:creationId xmlns:p14="http://schemas.microsoft.com/office/powerpoint/2010/main" val="1975159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Adicional: “Estate listo</a:t>
            </a:r>
            <a:r>
              <a:rPr lang="es-PE" baseline="0" dirty="0" smtClean="0"/>
              <a:t> para explicar tus opciones”</a:t>
            </a:r>
            <a:endParaRPr lang="es-PE" dirty="0"/>
          </a:p>
        </p:txBody>
      </p:sp>
      <p:sp>
        <p:nvSpPr>
          <p:cNvPr id="4" name="3 Marcador de número de diapositiva"/>
          <p:cNvSpPr>
            <a:spLocks noGrp="1"/>
          </p:cNvSpPr>
          <p:nvPr>
            <p:ph type="sldNum" sz="quarter" idx="10"/>
          </p:nvPr>
        </p:nvSpPr>
        <p:spPr/>
        <p:txBody>
          <a:bodyPr/>
          <a:lstStyle/>
          <a:p>
            <a:fld id="{93BAB81E-59E5-497E-A9DA-40D5ABD01266}" type="slidenum">
              <a:rPr lang="en-US" smtClean="0"/>
              <a:t>11</a:t>
            </a:fld>
            <a:endParaRPr lang="en-US" dirty="0"/>
          </a:p>
        </p:txBody>
      </p:sp>
    </p:spTree>
    <p:extLst>
      <p:ext uri="{BB962C8B-B14F-4D97-AF65-F5344CB8AC3E}">
        <p14:creationId xmlns:p14="http://schemas.microsoft.com/office/powerpoint/2010/main" val="1975159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dirty="0" smtClean="0"/>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28B48F54-64DE-4850-B4E5-0821264E3174}" type="datetimeFigureOut">
              <a:rPr lang="es-ES" smtClean="0"/>
              <a:t>12/12/2013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0341C1F-C240-48FA-94D0-AB615A465280}" type="slidenum">
              <a:rPr lang="es-ES" smtClean="0"/>
              <a:t>‹Nº›</a:t>
            </a:fld>
            <a:endParaRPr lang="es-ES"/>
          </a:p>
        </p:txBody>
      </p:sp>
    </p:spTree>
    <p:extLst>
      <p:ext uri="{BB962C8B-B14F-4D97-AF65-F5344CB8AC3E}">
        <p14:creationId xmlns:p14="http://schemas.microsoft.com/office/powerpoint/2010/main" val="1971027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8B48F54-64DE-4850-B4E5-0821264E3174}" type="datetimeFigureOut">
              <a:rPr lang="es-ES" smtClean="0"/>
              <a:t>12/12/2013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0341C1F-C240-48FA-94D0-AB615A465280}" type="slidenum">
              <a:rPr lang="es-ES" smtClean="0"/>
              <a:t>‹Nº›</a:t>
            </a:fld>
            <a:endParaRPr lang="es-ES"/>
          </a:p>
        </p:txBody>
      </p:sp>
    </p:spTree>
    <p:extLst>
      <p:ext uri="{BB962C8B-B14F-4D97-AF65-F5344CB8AC3E}">
        <p14:creationId xmlns:p14="http://schemas.microsoft.com/office/powerpoint/2010/main" val="2887959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8B48F54-64DE-4850-B4E5-0821264E3174}" type="datetimeFigureOut">
              <a:rPr lang="es-ES" smtClean="0"/>
              <a:t>12/12/2013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0341C1F-C240-48FA-94D0-AB615A465280}" type="slidenum">
              <a:rPr lang="es-ES" smtClean="0"/>
              <a:t>‹Nº›</a:t>
            </a:fld>
            <a:endParaRPr lang="es-ES"/>
          </a:p>
        </p:txBody>
      </p:sp>
    </p:spTree>
    <p:extLst>
      <p:ext uri="{BB962C8B-B14F-4D97-AF65-F5344CB8AC3E}">
        <p14:creationId xmlns:p14="http://schemas.microsoft.com/office/powerpoint/2010/main" val="3641987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 Text 1 Colum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p:nvPr>
        </p:nvSpPr>
        <p:spPr>
          <a:xfrm>
            <a:off x="457200" y="2149418"/>
            <a:ext cx="8229600" cy="3489382"/>
          </a:xfrm>
        </p:spPr>
        <p:txBody>
          <a:bodyPr wrap="square" tIns="0" bIns="0" numCol="1" spcCol="360000">
            <a:noAutofit/>
          </a:bodyPr>
          <a:lstStyle>
            <a:lvl1pPr marL="0" indent="0">
              <a:lnSpc>
                <a:spcPct val="100000"/>
              </a:lnSpc>
              <a:spcBef>
                <a:spcPts val="600"/>
              </a:spcBef>
              <a:spcAft>
                <a:spcPts val="600"/>
              </a:spcAft>
              <a:buNone/>
              <a:defRPr sz="1800">
                <a:solidFill>
                  <a:schemeClr val="accent2"/>
                </a:solidFill>
              </a:defRPr>
            </a:lvl1pPr>
          </a:lstStyle>
          <a:p>
            <a:pPr lvl="0"/>
            <a:r>
              <a:rPr lang="en-US" smtClean="0"/>
              <a:t>Click to edit Master text styles</a:t>
            </a:r>
            <a:endParaRPr lang="en-US"/>
          </a:p>
        </p:txBody>
      </p:sp>
      <p:sp>
        <p:nvSpPr>
          <p:cNvPr id="37" name="Title 1"/>
          <p:cNvSpPr>
            <a:spLocks noGrp="1"/>
          </p:cNvSpPr>
          <p:nvPr>
            <p:ph type="title" hasCustomPrompt="1"/>
          </p:nvPr>
        </p:nvSpPr>
        <p:spPr>
          <a:xfrm>
            <a:off x="457200" y="304800"/>
            <a:ext cx="8229600" cy="609600"/>
          </a:xfrm>
        </p:spPr>
        <p:txBody>
          <a:bodyPr>
            <a:noAutofit/>
          </a:bodyPr>
          <a:lstStyle>
            <a:lvl1pPr algn="ctr">
              <a:lnSpc>
                <a:spcPct val="100000"/>
              </a:lnSpc>
              <a:defRPr sz="4000" b="0" spc="-150">
                <a:solidFill>
                  <a:schemeClr val="accent2"/>
                </a:solidFill>
                <a:effectLst>
                  <a:outerShdw dist="38100" dir="2700000" algn="ctr" rotWithShape="0">
                    <a:srgbClr val="000000">
                      <a:alpha val="15000"/>
                    </a:srgbClr>
                  </a:outerShdw>
                </a:effectLst>
              </a:defRPr>
            </a:lvl1pPr>
          </a:lstStyle>
          <a:p>
            <a:r>
              <a:rPr lang="en-US" smtClean="0"/>
              <a:t>click to edit master title</a:t>
            </a:r>
            <a:endParaRPr lang="en-US"/>
          </a:p>
        </p:txBody>
      </p:sp>
      <p:sp>
        <p:nvSpPr>
          <p:cNvPr id="38" name="Text Placeholder 7"/>
          <p:cNvSpPr>
            <a:spLocks noGrp="1"/>
          </p:cNvSpPr>
          <p:nvPr>
            <p:ph type="body" sz="quarter" idx="10" hasCustomPrompt="1"/>
          </p:nvPr>
        </p:nvSpPr>
        <p:spPr>
          <a:xfrm>
            <a:off x="457200" y="925359"/>
            <a:ext cx="8229600" cy="466725"/>
          </a:xfrm>
        </p:spPr>
        <p:txBody>
          <a:bodyPr>
            <a:noAutofit/>
          </a:bodyPr>
          <a:lstStyle>
            <a:lvl1pPr marL="0" indent="0" algn="ctr">
              <a:spcBef>
                <a:spcPts val="0"/>
              </a:spcBef>
              <a:buNone/>
              <a:defRPr sz="2400" b="0" spc="0">
                <a:solidFill>
                  <a:schemeClr val="tx1"/>
                </a:solidFill>
                <a:latin typeface="+mn-lt"/>
              </a:defRPr>
            </a:lvl1pPr>
          </a:lstStyle>
          <a:p>
            <a:pPr lvl="0"/>
            <a:r>
              <a:rPr lang="en-US" smtClean="0"/>
              <a:t>click to edit master text styles</a:t>
            </a:r>
            <a:endParaRPr lang="en-US"/>
          </a:p>
        </p:txBody>
      </p:sp>
    </p:spTree>
    <p:extLst>
      <p:ext uri="{BB962C8B-B14F-4D97-AF65-F5344CB8AC3E}">
        <p14:creationId xmlns:p14="http://schemas.microsoft.com/office/powerpoint/2010/main" val="33783085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8B48F54-64DE-4850-B4E5-0821264E3174}" type="datetimeFigureOut">
              <a:rPr lang="es-ES" smtClean="0"/>
              <a:t>12/12/2013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0341C1F-C240-48FA-94D0-AB615A465280}" type="slidenum">
              <a:rPr lang="es-ES" smtClean="0"/>
              <a:t>‹Nº›</a:t>
            </a:fld>
            <a:endParaRPr lang="es-ES"/>
          </a:p>
        </p:txBody>
      </p:sp>
    </p:spTree>
    <p:extLst>
      <p:ext uri="{BB962C8B-B14F-4D97-AF65-F5344CB8AC3E}">
        <p14:creationId xmlns:p14="http://schemas.microsoft.com/office/powerpoint/2010/main" val="20552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8B48F54-64DE-4850-B4E5-0821264E3174}" type="datetimeFigureOut">
              <a:rPr lang="es-ES" smtClean="0"/>
              <a:t>12/12/2013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0341C1F-C240-48FA-94D0-AB615A465280}" type="slidenum">
              <a:rPr lang="es-ES" smtClean="0"/>
              <a:t>‹Nº›</a:t>
            </a:fld>
            <a:endParaRPr lang="es-ES"/>
          </a:p>
        </p:txBody>
      </p:sp>
    </p:spTree>
    <p:extLst>
      <p:ext uri="{BB962C8B-B14F-4D97-AF65-F5344CB8AC3E}">
        <p14:creationId xmlns:p14="http://schemas.microsoft.com/office/powerpoint/2010/main" val="1068556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8B48F54-64DE-4850-B4E5-0821264E3174}" type="datetimeFigureOut">
              <a:rPr lang="es-ES" smtClean="0"/>
              <a:t>12/12/2013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0341C1F-C240-48FA-94D0-AB615A465280}" type="slidenum">
              <a:rPr lang="es-ES" smtClean="0"/>
              <a:t>‹Nº›</a:t>
            </a:fld>
            <a:endParaRPr lang="es-ES"/>
          </a:p>
        </p:txBody>
      </p:sp>
    </p:spTree>
    <p:extLst>
      <p:ext uri="{BB962C8B-B14F-4D97-AF65-F5344CB8AC3E}">
        <p14:creationId xmlns:p14="http://schemas.microsoft.com/office/powerpoint/2010/main" val="1928497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8B48F54-64DE-4850-B4E5-0821264E3174}" type="datetimeFigureOut">
              <a:rPr lang="es-ES" smtClean="0"/>
              <a:t>12/12/2013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0341C1F-C240-48FA-94D0-AB615A465280}" type="slidenum">
              <a:rPr lang="es-ES" smtClean="0"/>
              <a:t>‹Nº›</a:t>
            </a:fld>
            <a:endParaRPr lang="es-ES"/>
          </a:p>
        </p:txBody>
      </p:sp>
    </p:spTree>
    <p:extLst>
      <p:ext uri="{BB962C8B-B14F-4D97-AF65-F5344CB8AC3E}">
        <p14:creationId xmlns:p14="http://schemas.microsoft.com/office/powerpoint/2010/main" val="88757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8B48F54-64DE-4850-B4E5-0821264E3174}" type="datetimeFigureOut">
              <a:rPr lang="es-ES" smtClean="0"/>
              <a:t>12/12/2013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0341C1F-C240-48FA-94D0-AB615A465280}" type="slidenum">
              <a:rPr lang="es-ES" smtClean="0"/>
              <a:t>‹Nº›</a:t>
            </a:fld>
            <a:endParaRPr lang="es-ES"/>
          </a:p>
        </p:txBody>
      </p:sp>
    </p:spTree>
    <p:extLst>
      <p:ext uri="{BB962C8B-B14F-4D97-AF65-F5344CB8AC3E}">
        <p14:creationId xmlns:p14="http://schemas.microsoft.com/office/powerpoint/2010/main" val="1009225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B48F54-64DE-4850-B4E5-0821264E3174}" type="datetimeFigureOut">
              <a:rPr lang="es-ES" smtClean="0"/>
              <a:t>12/12/2013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0341C1F-C240-48FA-94D0-AB615A465280}" type="slidenum">
              <a:rPr lang="es-ES" smtClean="0"/>
              <a:t>‹Nº›</a:t>
            </a:fld>
            <a:endParaRPr lang="es-ES"/>
          </a:p>
        </p:txBody>
      </p:sp>
    </p:spTree>
    <p:extLst>
      <p:ext uri="{BB962C8B-B14F-4D97-AF65-F5344CB8AC3E}">
        <p14:creationId xmlns:p14="http://schemas.microsoft.com/office/powerpoint/2010/main" val="821345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8B48F54-64DE-4850-B4E5-0821264E3174}" type="datetimeFigureOut">
              <a:rPr lang="es-ES" smtClean="0"/>
              <a:t>12/12/2013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0341C1F-C240-48FA-94D0-AB615A465280}" type="slidenum">
              <a:rPr lang="es-ES" smtClean="0"/>
              <a:t>‹Nº›</a:t>
            </a:fld>
            <a:endParaRPr lang="es-ES"/>
          </a:p>
        </p:txBody>
      </p:sp>
    </p:spTree>
    <p:extLst>
      <p:ext uri="{BB962C8B-B14F-4D97-AF65-F5344CB8AC3E}">
        <p14:creationId xmlns:p14="http://schemas.microsoft.com/office/powerpoint/2010/main" val="4151764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8B48F54-64DE-4850-B4E5-0821264E3174}" type="datetimeFigureOut">
              <a:rPr lang="es-ES" smtClean="0"/>
              <a:t>12/12/2013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0341C1F-C240-48FA-94D0-AB615A465280}" type="slidenum">
              <a:rPr lang="es-ES" smtClean="0"/>
              <a:t>‹Nº›</a:t>
            </a:fld>
            <a:endParaRPr lang="es-ES"/>
          </a:p>
        </p:txBody>
      </p:sp>
    </p:spTree>
    <p:extLst>
      <p:ext uri="{BB962C8B-B14F-4D97-AF65-F5344CB8AC3E}">
        <p14:creationId xmlns:p14="http://schemas.microsoft.com/office/powerpoint/2010/main" val="2010657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t">
            <a:noAutofit/>
          </a:bodyPr>
          <a:lstStyle/>
          <a:p>
            <a:r>
              <a:rPr lang="es-ES" dirty="0" smtClean="0"/>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B48F54-64DE-4850-B4E5-0821264E3174}" type="datetimeFigureOut">
              <a:rPr lang="es-ES" smtClean="0"/>
              <a:t>12/12/2013</a:t>
            </a:fld>
            <a:endParaRPr lang="es-E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341C1F-C240-48FA-94D0-AB615A465280}" type="slidenum">
              <a:rPr lang="es-ES" smtClean="0"/>
              <a:t>‹Nº›</a:t>
            </a:fld>
            <a:endParaRPr lang="es-ES"/>
          </a:p>
        </p:txBody>
      </p:sp>
    </p:spTree>
    <p:extLst>
      <p:ext uri="{BB962C8B-B14F-4D97-AF65-F5344CB8AC3E}">
        <p14:creationId xmlns:p14="http://schemas.microsoft.com/office/powerpoint/2010/main" val="2117803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9.gif"/><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83403" y="2165684"/>
            <a:ext cx="8177194" cy="2149641"/>
          </a:xfrm>
        </p:spPr>
        <p:txBody>
          <a:bodyPr vert="horz" lIns="91440" tIns="45720" rIns="91440" bIns="45720" rtlCol="0" anchor="ctr">
            <a:noAutofit/>
          </a:bodyPr>
          <a:lstStyle/>
          <a:p>
            <a:pPr>
              <a:lnSpc>
                <a:spcPct val="90000"/>
              </a:lnSpc>
            </a:pPr>
            <a:r>
              <a:rPr lang="es-PE" sz="4800" dirty="0" smtClean="0">
                <a:solidFill>
                  <a:schemeClr val="tx1"/>
                </a:solidFill>
              </a:rPr>
              <a:t>Luego de leer esto, </a:t>
            </a:r>
            <a:r>
              <a:rPr lang="es-PE" sz="4800" dirty="0" smtClean="0">
                <a:solidFill>
                  <a:schemeClr val="tx1"/>
                </a:solidFill>
              </a:rPr>
              <a:t>toma un post-</a:t>
            </a:r>
            <a:r>
              <a:rPr lang="es-PE" sz="4800" dirty="0" err="1" smtClean="0">
                <a:solidFill>
                  <a:schemeClr val="tx1"/>
                </a:solidFill>
              </a:rPr>
              <a:t>it</a:t>
            </a:r>
            <a:r>
              <a:rPr lang="es-PE" sz="4800" dirty="0" smtClean="0">
                <a:solidFill>
                  <a:schemeClr val="tx1"/>
                </a:solidFill>
              </a:rPr>
              <a:t> (o más) y escribe que quieres aprender de todo el training.</a:t>
            </a:r>
            <a:endParaRPr lang="es-PE" sz="4800" dirty="0">
              <a:solidFill>
                <a:schemeClr val="tx1"/>
              </a:solidFill>
            </a:endParaRPr>
          </a:p>
        </p:txBody>
      </p:sp>
    </p:spTree>
    <p:extLst>
      <p:ext uri="{BB962C8B-B14F-4D97-AF65-F5344CB8AC3E}">
        <p14:creationId xmlns:p14="http://schemas.microsoft.com/office/powerpoint/2010/main" val="920097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2826" y="1973179"/>
            <a:ext cx="8622097" cy="2999874"/>
          </a:xfrm>
        </p:spPr>
        <p:txBody>
          <a:bodyPr vert="horz" lIns="91440" tIns="45720" rIns="91440" bIns="45720" rtlCol="0" anchor="ctr">
            <a:noAutofit/>
          </a:bodyPr>
          <a:lstStyle/>
          <a:p>
            <a:pPr algn="l">
              <a:lnSpc>
                <a:spcPct val="90000"/>
              </a:lnSpc>
            </a:pPr>
            <a:r>
              <a:rPr lang="es-PE" sz="3200" dirty="0" smtClean="0">
                <a:solidFill>
                  <a:schemeClr val="tx1"/>
                </a:solidFill>
              </a:rPr>
              <a:t>A medida que avanza la sesión hacer alguna de las siguientes preguntas:</a:t>
            </a:r>
            <a:br>
              <a:rPr lang="es-PE" sz="3200" dirty="0" smtClean="0">
                <a:solidFill>
                  <a:schemeClr val="tx1"/>
                </a:solidFill>
              </a:rPr>
            </a:br>
            <a:r>
              <a:rPr lang="es-PE" sz="3200" dirty="0">
                <a:solidFill>
                  <a:schemeClr val="tx1"/>
                </a:solidFill>
              </a:rPr>
              <a:t/>
            </a:r>
            <a:br>
              <a:rPr lang="es-PE" sz="3200" dirty="0">
                <a:solidFill>
                  <a:schemeClr val="tx1"/>
                </a:solidFill>
              </a:rPr>
            </a:br>
            <a:r>
              <a:rPr lang="es-PE" sz="3200" dirty="0" smtClean="0">
                <a:solidFill>
                  <a:schemeClr val="tx1"/>
                </a:solidFill>
              </a:rPr>
              <a:t>- Si tuvieras que escribir una pregunta para un examen cuál sería.</a:t>
            </a:r>
            <a:br>
              <a:rPr lang="es-PE" sz="3200" dirty="0" smtClean="0">
                <a:solidFill>
                  <a:schemeClr val="tx1"/>
                </a:solidFill>
              </a:rPr>
            </a:br>
            <a:r>
              <a:rPr lang="es-PE" sz="3200" dirty="0" smtClean="0">
                <a:solidFill>
                  <a:schemeClr val="tx1"/>
                </a:solidFill>
              </a:rPr>
              <a:t/>
            </a:r>
            <a:br>
              <a:rPr lang="es-PE" sz="3200" dirty="0" smtClean="0">
                <a:solidFill>
                  <a:schemeClr val="tx1"/>
                </a:solidFill>
              </a:rPr>
            </a:br>
            <a:r>
              <a:rPr lang="es-PE" sz="3200" dirty="0" smtClean="0">
                <a:solidFill>
                  <a:schemeClr val="tx1"/>
                </a:solidFill>
              </a:rPr>
              <a:t>- Si tuvieras que explicar algún colega, por qué esta información es importante, qué dirías.</a:t>
            </a:r>
            <a:br>
              <a:rPr lang="es-PE" sz="3200" dirty="0" smtClean="0">
                <a:solidFill>
                  <a:schemeClr val="tx1"/>
                </a:solidFill>
              </a:rPr>
            </a:br>
            <a:r>
              <a:rPr lang="es-PE" sz="3200" dirty="0">
                <a:solidFill>
                  <a:schemeClr val="tx1"/>
                </a:solidFill>
              </a:rPr>
              <a:t/>
            </a:r>
            <a:br>
              <a:rPr lang="es-PE" sz="3200" dirty="0">
                <a:solidFill>
                  <a:schemeClr val="tx1"/>
                </a:solidFill>
              </a:rPr>
            </a:br>
            <a:r>
              <a:rPr lang="es-PE" sz="3200" dirty="0" smtClean="0">
                <a:solidFill>
                  <a:schemeClr val="tx1"/>
                </a:solidFill>
              </a:rPr>
              <a:t>Al final de la sesión intercambiar las preguntas y responderlas.</a:t>
            </a:r>
            <a:endParaRPr lang="es-PE" sz="3200" dirty="0">
              <a:solidFill>
                <a:schemeClr val="tx1"/>
              </a:solidFill>
            </a:endParaRPr>
          </a:p>
        </p:txBody>
      </p:sp>
    </p:spTree>
    <p:extLst>
      <p:ext uri="{BB962C8B-B14F-4D97-AF65-F5344CB8AC3E}">
        <p14:creationId xmlns:p14="http://schemas.microsoft.com/office/powerpoint/2010/main" val="12672053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0952" y="2603511"/>
            <a:ext cx="8622097" cy="609600"/>
          </a:xfrm>
        </p:spPr>
        <p:txBody>
          <a:bodyPr vert="horz" lIns="91440" tIns="45720" rIns="91440" bIns="45720" rtlCol="0" anchor="ctr">
            <a:noAutofit/>
          </a:bodyPr>
          <a:lstStyle/>
          <a:p>
            <a:pPr>
              <a:lnSpc>
                <a:spcPct val="90000"/>
              </a:lnSpc>
            </a:pPr>
            <a:r>
              <a:rPr lang="es-PE" sz="8000" dirty="0" smtClean="0">
                <a:solidFill>
                  <a:schemeClr val="accent1">
                    <a:lumMod val="75000"/>
                  </a:schemeClr>
                </a:solidFill>
              </a:rPr>
              <a:t>CONCLUSIONES</a:t>
            </a:r>
            <a:endParaRPr lang="es-PE" sz="8000" dirty="0">
              <a:solidFill>
                <a:schemeClr val="accent1">
                  <a:lumMod val="75000"/>
                </a:schemeClr>
              </a:solidFill>
            </a:endParaRPr>
          </a:p>
        </p:txBody>
      </p:sp>
    </p:spTree>
    <p:extLst>
      <p:ext uri="{BB962C8B-B14F-4D97-AF65-F5344CB8AC3E}">
        <p14:creationId xmlns:p14="http://schemas.microsoft.com/office/powerpoint/2010/main" val="27911881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0952" y="2914407"/>
            <a:ext cx="8622097" cy="609600"/>
          </a:xfrm>
        </p:spPr>
        <p:txBody>
          <a:bodyPr vert="horz" lIns="91440" tIns="45720" rIns="91440" bIns="45720" rtlCol="0" anchor="ctr">
            <a:noAutofit/>
          </a:bodyPr>
          <a:lstStyle/>
          <a:p>
            <a:pPr>
              <a:lnSpc>
                <a:spcPct val="90000"/>
              </a:lnSpc>
            </a:pPr>
            <a:r>
              <a:rPr lang="es-PE" sz="3400" dirty="0" smtClean="0">
                <a:solidFill>
                  <a:schemeClr val="tx1"/>
                </a:solidFill>
              </a:rPr>
              <a:t>Escribir 2 hechos sobre el tema tocado en un </a:t>
            </a:r>
            <a:r>
              <a:rPr lang="es-PE" sz="3400" dirty="0" err="1">
                <a:solidFill>
                  <a:schemeClr val="tx1"/>
                </a:solidFill>
              </a:rPr>
              <a:t>I</a:t>
            </a:r>
            <a:r>
              <a:rPr lang="es-PE" sz="3400" dirty="0" err="1" smtClean="0">
                <a:solidFill>
                  <a:schemeClr val="tx1"/>
                </a:solidFill>
              </a:rPr>
              <a:t>ndex</a:t>
            </a:r>
            <a:r>
              <a:rPr lang="es-PE" sz="3400" dirty="0" smtClean="0">
                <a:solidFill>
                  <a:schemeClr val="tx1"/>
                </a:solidFill>
              </a:rPr>
              <a:t> </a:t>
            </a:r>
            <a:r>
              <a:rPr lang="es-PE" sz="3400" dirty="0" err="1" smtClean="0">
                <a:solidFill>
                  <a:schemeClr val="tx1"/>
                </a:solidFill>
              </a:rPr>
              <a:t>Card</a:t>
            </a:r>
            <a:r>
              <a:rPr lang="es-PE" sz="3400" dirty="0">
                <a:solidFill>
                  <a:schemeClr val="tx1"/>
                </a:solidFill>
              </a:rPr>
              <a:t> </a:t>
            </a:r>
            <a:r>
              <a:rPr lang="es-PE" sz="3400" dirty="0" smtClean="0">
                <a:solidFill>
                  <a:schemeClr val="tx1"/>
                </a:solidFill>
              </a:rPr>
              <a:t>(1.30min)</a:t>
            </a:r>
            <a:br>
              <a:rPr lang="es-PE" sz="3400" dirty="0" smtClean="0">
                <a:solidFill>
                  <a:schemeClr val="tx1"/>
                </a:solidFill>
              </a:rPr>
            </a:br>
            <a:r>
              <a:rPr lang="es-PE" sz="3400" dirty="0" smtClean="0">
                <a:solidFill>
                  <a:schemeClr val="tx1"/>
                </a:solidFill>
              </a:rPr>
              <a:t/>
            </a:r>
            <a:br>
              <a:rPr lang="es-PE" sz="3400" dirty="0" smtClean="0">
                <a:solidFill>
                  <a:schemeClr val="tx1"/>
                </a:solidFill>
              </a:rPr>
            </a:br>
            <a:r>
              <a:rPr lang="es-PE" sz="3400" dirty="0" smtClean="0">
                <a:solidFill>
                  <a:schemeClr val="tx1"/>
                </a:solidFill>
              </a:rPr>
              <a:t>Pasar el </a:t>
            </a:r>
            <a:r>
              <a:rPr lang="es-PE" sz="3400" dirty="0" err="1">
                <a:solidFill>
                  <a:schemeClr val="tx1"/>
                </a:solidFill>
              </a:rPr>
              <a:t>I</a:t>
            </a:r>
            <a:r>
              <a:rPr lang="es-PE" sz="3400" dirty="0" err="1" smtClean="0">
                <a:solidFill>
                  <a:schemeClr val="tx1"/>
                </a:solidFill>
              </a:rPr>
              <a:t>ndex</a:t>
            </a:r>
            <a:r>
              <a:rPr lang="es-PE" sz="3400" dirty="0" smtClean="0">
                <a:solidFill>
                  <a:schemeClr val="tx1"/>
                </a:solidFill>
              </a:rPr>
              <a:t> </a:t>
            </a:r>
            <a:r>
              <a:rPr lang="es-PE" sz="3400" dirty="0" err="1">
                <a:solidFill>
                  <a:schemeClr val="tx1"/>
                </a:solidFill>
              </a:rPr>
              <a:t>C</a:t>
            </a:r>
            <a:r>
              <a:rPr lang="es-PE" sz="3400" dirty="0" err="1" smtClean="0">
                <a:solidFill>
                  <a:schemeClr val="tx1"/>
                </a:solidFill>
              </a:rPr>
              <a:t>ard</a:t>
            </a:r>
            <a:r>
              <a:rPr lang="es-PE" sz="3400" dirty="0" smtClean="0">
                <a:solidFill>
                  <a:schemeClr val="tx1"/>
                </a:solidFill>
              </a:rPr>
              <a:t> a la derecha y escribir 2 adicionales.</a:t>
            </a:r>
            <a:br>
              <a:rPr lang="es-PE" sz="3400" dirty="0" smtClean="0">
                <a:solidFill>
                  <a:schemeClr val="tx1"/>
                </a:solidFill>
              </a:rPr>
            </a:br>
            <a:r>
              <a:rPr lang="es-PE" sz="3400" dirty="0" smtClean="0">
                <a:solidFill>
                  <a:schemeClr val="tx1"/>
                </a:solidFill>
              </a:rPr>
              <a:t/>
            </a:r>
            <a:br>
              <a:rPr lang="es-PE" sz="3400" dirty="0" smtClean="0">
                <a:solidFill>
                  <a:schemeClr val="tx1"/>
                </a:solidFill>
              </a:rPr>
            </a:br>
            <a:r>
              <a:rPr lang="es-PE" sz="3400" dirty="0" smtClean="0">
                <a:solidFill>
                  <a:schemeClr val="tx1"/>
                </a:solidFill>
              </a:rPr>
              <a:t>Continuar hasta que el </a:t>
            </a:r>
            <a:r>
              <a:rPr lang="es-PE" sz="3400" dirty="0" err="1">
                <a:solidFill>
                  <a:schemeClr val="tx1"/>
                </a:solidFill>
              </a:rPr>
              <a:t>I</a:t>
            </a:r>
            <a:r>
              <a:rPr lang="es-PE" sz="3400" dirty="0" err="1" smtClean="0">
                <a:solidFill>
                  <a:schemeClr val="tx1"/>
                </a:solidFill>
              </a:rPr>
              <a:t>ndex</a:t>
            </a:r>
            <a:r>
              <a:rPr lang="es-PE" sz="3400" dirty="0" smtClean="0">
                <a:solidFill>
                  <a:schemeClr val="tx1"/>
                </a:solidFill>
              </a:rPr>
              <a:t> </a:t>
            </a:r>
            <a:r>
              <a:rPr lang="es-PE" sz="3400" dirty="0" err="1">
                <a:solidFill>
                  <a:schemeClr val="tx1"/>
                </a:solidFill>
              </a:rPr>
              <a:t>C</a:t>
            </a:r>
            <a:r>
              <a:rPr lang="es-PE" sz="3400" dirty="0" err="1" smtClean="0">
                <a:solidFill>
                  <a:schemeClr val="tx1"/>
                </a:solidFill>
              </a:rPr>
              <a:t>ard</a:t>
            </a:r>
            <a:r>
              <a:rPr lang="es-PE" sz="3400" dirty="0" smtClean="0">
                <a:solidFill>
                  <a:schemeClr val="tx1"/>
                </a:solidFill>
              </a:rPr>
              <a:t> llegue nuevamente hasta nosotros.</a:t>
            </a:r>
            <a:endParaRPr lang="es-PE" sz="3400" dirty="0">
              <a:solidFill>
                <a:schemeClr val="tx1"/>
              </a:solidFill>
            </a:endParaRPr>
          </a:p>
        </p:txBody>
      </p:sp>
    </p:spTree>
    <p:extLst>
      <p:ext uri="{BB962C8B-B14F-4D97-AF65-F5344CB8AC3E}">
        <p14:creationId xmlns:p14="http://schemas.microsoft.com/office/powerpoint/2010/main" val="993107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0952" y="2914407"/>
            <a:ext cx="8622097" cy="609600"/>
          </a:xfrm>
        </p:spPr>
        <p:txBody>
          <a:bodyPr vert="horz" lIns="91440" tIns="45720" rIns="91440" bIns="45720" rtlCol="0" anchor="ctr">
            <a:noAutofit/>
          </a:bodyPr>
          <a:lstStyle/>
          <a:p>
            <a:pPr>
              <a:lnSpc>
                <a:spcPct val="90000"/>
              </a:lnSpc>
            </a:pPr>
            <a:r>
              <a:rPr lang="es-PE" sz="3400" dirty="0">
                <a:solidFill>
                  <a:schemeClr val="tx1"/>
                </a:solidFill>
              </a:rPr>
              <a:t>¿Cuales son los conceptos más importantes que me llevo de este tema?</a:t>
            </a:r>
            <a:br>
              <a:rPr lang="es-PE" sz="3400" dirty="0">
                <a:solidFill>
                  <a:schemeClr val="tx1"/>
                </a:solidFill>
              </a:rPr>
            </a:br>
            <a:r>
              <a:rPr lang="es-PE" sz="3400" dirty="0">
                <a:solidFill>
                  <a:schemeClr val="tx1"/>
                </a:solidFill>
              </a:rPr>
              <a:t/>
            </a:r>
            <a:br>
              <a:rPr lang="es-PE" sz="3400" dirty="0">
                <a:solidFill>
                  <a:schemeClr val="tx1"/>
                </a:solidFill>
              </a:rPr>
            </a:br>
            <a:r>
              <a:rPr lang="es-PE" sz="3400" dirty="0">
                <a:solidFill>
                  <a:schemeClr val="tx1"/>
                </a:solidFill>
              </a:rPr>
              <a:t>¿Cómo puedo utilizar esta información en mi trabajo?</a:t>
            </a:r>
            <a:br>
              <a:rPr lang="es-PE" sz="3400" dirty="0">
                <a:solidFill>
                  <a:schemeClr val="tx1"/>
                </a:solidFill>
              </a:rPr>
            </a:br>
            <a:r>
              <a:rPr lang="es-PE" sz="3400" dirty="0">
                <a:solidFill>
                  <a:schemeClr val="tx1"/>
                </a:solidFill>
              </a:rPr>
              <a:t/>
            </a:r>
            <a:br>
              <a:rPr lang="es-PE" sz="3400" dirty="0">
                <a:solidFill>
                  <a:schemeClr val="tx1"/>
                </a:solidFill>
              </a:rPr>
            </a:br>
            <a:r>
              <a:rPr lang="es-PE" sz="3400" dirty="0">
                <a:solidFill>
                  <a:schemeClr val="tx1"/>
                </a:solidFill>
              </a:rPr>
              <a:t>¿Qué otras cosas puedo hacer para aprender más de este tema?</a:t>
            </a:r>
            <a:br>
              <a:rPr lang="es-PE" sz="3400" dirty="0">
                <a:solidFill>
                  <a:schemeClr val="tx1"/>
                </a:solidFill>
              </a:rPr>
            </a:br>
            <a:r>
              <a:rPr lang="es-PE" sz="3400" dirty="0">
                <a:solidFill>
                  <a:schemeClr val="tx1"/>
                </a:solidFill>
              </a:rPr>
              <a:t/>
            </a:r>
            <a:br>
              <a:rPr lang="es-PE" sz="3400" dirty="0">
                <a:solidFill>
                  <a:schemeClr val="tx1"/>
                </a:solidFill>
              </a:rPr>
            </a:br>
            <a:r>
              <a:rPr lang="es-PE" sz="3400" dirty="0">
                <a:solidFill>
                  <a:schemeClr val="tx1"/>
                </a:solidFill>
              </a:rPr>
              <a:t>¿Qué pregunta aún tengo sobre este tema?¿Cómo voy a encontrar respuesta a esta pregunta?</a:t>
            </a:r>
          </a:p>
        </p:txBody>
      </p:sp>
    </p:spTree>
    <p:extLst>
      <p:ext uri="{BB962C8B-B14F-4D97-AF65-F5344CB8AC3E}">
        <p14:creationId xmlns:p14="http://schemas.microsoft.com/office/powerpoint/2010/main" val="3158390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1902" y="1485901"/>
            <a:ext cx="8622097" cy="3810000"/>
          </a:xfrm>
        </p:spPr>
        <p:txBody>
          <a:bodyPr vert="horz" lIns="91440" tIns="45720" rIns="91440" bIns="45720" rtlCol="0" anchor="ctr">
            <a:noAutofit/>
          </a:bodyPr>
          <a:lstStyle/>
          <a:p>
            <a:pPr>
              <a:lnSpc>
                <a:spcPct val="90000"/>
              </a:lnSpc>
            </a:pPr>
            <a:r>
              <a:rPr lang="es-PE" dirty="0">
                <a:solidFill>
                  <a:schemeClr val="tx1"/>
                </a:solidFill>
              </a:rPr>
              <a:t>¿</a:t>
            </a:r>
            <a:r>
              <a:rPr lang="es-PE" dirty="0" smtClean="0">
                <a:solidFill>
                  <a:schemeClr val="tx1"/>
                </a:solidFill>
              </a:rPr>
              <a:t>Qué </a:t>
            </a:r>
            <a:r>
              <a:rPr lang="es-PE" dirty="0">
                <a:solidFill>
                  <a:schemeClr val="tx1"/>
                </a:solidFill>
              </a:rPr>
              <a:t>me gustó acerca de </a:t>
            </a:r>
            <a:r>
              <a:rPr lang="es-PE" dirty="0" smtClean="0">
                <a:solidFill>
                  <a:schemeClr val="tx1"/>
                </a:solidFill>
              </a:rPr>
              <a:t>X?</a:t>
            </a:r>
            <a:r>
              <a:rPr lang="es-PE" dirty="0">
                <a:solidFill>
                  <a:schemeClr val="tx1"/>
                </a:solidFill>
              </a:rPr>
              <a:t/>
            </a:r>
            <a:br>
              <a:rPr lang="es-PE" dirty="0">
                <a:solidFill>
                  <a:schemeClr val="tx1"/>
                </a:solidFill>
              </a:rPr>
            </a:br>
            <a:r>
              <a:rPr lang="es-PE" dirty="0">
                <a:solidFill>
                  <a:schemeClr val="tx1"/>
                </a:solidFill>
              </a:rPr>
              <a:t/>
            </a:r>
            <a:br>
              <a:rPr lang="es-PE" dirty="0">
                <a:solidFill>
                  <a:schemeClr val="tx1"/>
                </a:solidFill>
              </a:rPr>
            </a:br>
            <a:r>
              <a:rPr lang="es-PE" dirty="0" smtClean="0">
                <a:solidFill>
                  <a:schemeClr val="tx1"/>
                </a:solidFill>
              </a:rPr>
              <a:t>¿Qué </a:t>
            </a:r>
            <a:r>
              <a:rPr lang="es-PE" dirty="0">
                <a:solidFill>
                  <a:schemeClr val="tx1"/>
                </a:solidFill>
              </a:rPr>
              <a:t>no me gusto acerca de </a:t>
            </a:r>
            <a:r>
              <a:rPr lang="es-PE" dirty="0" smtClean="0">
                <a:solidFill>
                  <a:schemeClr val="tx1"/>
                </a:solidFill>
              </a:rPr>
              <a:t>X?</a:t>
            </a:r>
            <a:r>
              <a:rPr lang="es-PE" dirty="0">
                <a:solidFill>
                  <a:schemeClr val="tx1"/>
                </a:solidFill>
              </a:rPr>
              <a:t/>
            </a:r>
            <a:br>
              <a:rPr lang="es-PE" dirty="0">
                <a:solidFill>
                  <a:schemeClr val="tx1"/>
                </a:solidFill>
              </a:rPr>
            </a:br>
            <a:r>
              <a:rPr lang="es-PE" dirty="0" smtClean="0">
                <a:solidFill>
                  <a:schemeClr val="tx1"/>
                </a:solidFill>
              </a:rPr>
              <a:t/>
            </a:r>
            <a:br>
              <a:rPr lang="es-PE" dirty="0" smtClean="0">
                <a:solidFill>
                  <a:schemeClr val="tx1"/>
                </a:solidFill>
              </a:rPr>
            </a:br>
            <a:r>
              <a:rPr lang="es-PE" dirty="0">
                <a:solidFill>
                  <a:schemeClr val="tx1"/>
                </a:solidFill>
              </a:rPr>
              <a:t>¿Qué me sorprendió acerca de X?</a:t>
            </a:r>
            <a:br>
              <a:rPr lang="es-PE" dirty="0">
                <a:solidFill>
                  <a:schemeClr val="tx1"/>
                </a:solidFill>
              </a:rPr>
            </a:br>
            <a:r>
              <a:rPr lang="es-PE" dirty="0">
                <a:solidFill>
                  <a:schemeClr val="tx1"/>
                </a:solidFill>
              </a:rPr>
              <a:t/>
            </a:r>
            <a:br>
              <a:rPr lang="es-PE" dirty="0">
                <a:solidFill>
                  <a:schemeClr val="tx1"/>
                </a:solidFill>
              </a:rPr>
            </a:br>
            <a:r>
              <a:rPr lang="es-PE" dirty="0" smtClean="0">
                <a:solidFill>
                  <a:schemeClr val="tx1"/>
                </a:solidFill>
              </a:rPr>
              <a:t>¿Qué </a:t>
            </a:r>
            <a:r>
              <a:rPr lang="es-PE" dirty="0">
                <a:solidFill>
                  <a:schemeClr val="tx1"/>
                </a:solidFill>
              </a:rPr>
              <a:t>me preocupa acerca de aplicar </a:t>
            </a:r>
            <a:r>
              <a:rPr lang="es-PE" dirty="0" smtClean="0">
                <a:solidFill>
                  <a:schemeClr val="tx1"/>
                </a:solidFill>
              </a:rPr>
              <a:t>X?</a:t>
            </a:r>
            <a:endParaRPr lang="es-PE" dirty="0">
              <a:solidFill>
                <a:schemeClr val="tx1"/>
              </a:solidFill>
            </a:endParaRPr>
          </a:p>
        </p:txBody>
      </p:sp>
    </p:spTree>
    <p:extLst>
      <p:ext uri="{BB962C8B-B14F-4D97-AF65-F5344CB8AC3E}">
        <p14:creationId xmlns:p14="http://schemas.microsoft.com/office/powerpoint/2010/main" val="42570882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9817" y="1165059"/>
            <a:ext cx="8622097" cy="3810000"/>
          </a:xfrm>
        </p:spPr>
        <p:txBody>
          <a:bodyPr vert="horz" lIns="91440" tIns="45720" rIns="91440" bIns="45720" rtlCol="0" anchor="ctr">
            <a:noAutofit/>
          </a:bodyPr>
          <a:lstStyle/>
          <a:p>
            <a:pPr>
              <a:lnSpc>
                <a:spcPct val="90000"/>
              </a:lnSpc>
            </a:pPr>
            <a:r>
              <a:rPr lang="es-PE" sz="6600" dirty="0" smtClean="0">
                <a:solidFill>
                  <a:schemeClr val="tx1"/>
                </a:solidFill>
              </a:rPr>
              <a:t>Buenos hábitos al </a:t>
            </a:r>
            <a:br>
              <a:rPr lang="es-PE" sz="6600" dirty="0" smtClean="0">
                <a:solidFill>
                  <a:schemeClr val="tx1"/>
                </a:solidFill>
              </a:rPr>
            </a:br>
            <a:r>
              <a:rPr lang="es-PE" sz="6600" dirty="0" smtClean="0">
                <a:solidFill>
                  <a:schemeClr val="tx1"/>
                </a:solidFill>
              </a:rPr>
              <a:t>aplicar TDD</a:t>
            </a:r>
            <a:br>
              <a:rPr lang="es-PE" sz="6600" dirty="0" smtClean="0">
                <a:solidFill>
                  <a:schemeClr val="tx1"/>
                </a:solidFill>
              </a:rPr>
            </a:br>
            <a:r>
              <a:rPr lang="es-PE" sz="6600" dirty="0">
                <a:solidFill>
                  <a:schemeClr val="tx1"/>
                </a:solidFill>
              </a:rPr>
              <a:t/>
            </a:r>
            <a:br>
              <a:rPr lang="es-PE" sz="6600" dirty="0">
                <a:solidFill>
                  <a:schemeClr val="tx1"/>
                </a:solidFill>
              </a:rPr>
            </a:br>
            <a:r>
              <a:rPr lang="es-PE" dirty="0" smtClean="0">
                <a:solidFill>
                  <a:schemeClr val="tx1"/>
                </a:solidFill>
              </a:rPr>
              <a:t>En 3 minutos escribir todos los buenos habilitos que se deben seguir al aplicar TDD.</a:t>
            </a:r>
            <a:endParaRPr lang="es-PE" dirty="0">
              <a:solidFill>
                <a:schemeClr val="tx1"/>
              </a:solidFill>
            </a:endParaRPr>
          </a:p>
        </p:txBody>
      </p:sp>
    </p:spTree>
    <p:extLst>
      <p:ext uri="{BB962C8B-B14F-4D97-AF65-F5344CB8AC3E}">
        <p14:creationId xmlns:p14="http://schemas.microsoft.com/office/powerpoint/2010/main" val="3440406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0952" y="1341639"/>
            <a:ext cx="8622097" cy="609600"/>
          </a:xfrm>
        </p:spPr>
        <p:txBody>
          <a:bodyPr vert="horz" lIns="91440" tIns="45720" rIns="91440" bIns="45720" rtlCol="0" anchor="ctr">
            <a:noAutofit/>
          </a:bodyPr>
          <a:lstStyle/>
          <a:p>
            <a:pPr>
              <a:lnSpc>
                <a:spcPct val="90000"/>
              </a:lnSpc>
            </a:pPr>
            <a:r>
              <a:rPr lang="es-PE" sz="4800" dirty="0" smtClean="0">
                <a:solidFill>
                  <a:schemeClr val="tx1"/>
                </a:solidFill>
              </a:rPr>
              <a:t>Luego de leer esto, toma un plumón y coloca un punto al lado de los 2 temas que más te interesen. </a:t>
            </a:r>
            <a:endParaRPr lang="es-PE" sz="4800" dirty="0">
              <a:solidFill>
                <a:schemeClr val="tx1"/>
              </a:solidFill>
            </a:endParaRPr>
          </a:p>
        </p:txBody>
      </p:sp>
      <p:pic>
        <p:nvPicPr>
          <p:cNvPr id="7" name="6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2545" y="2766552"/>
            <a:ext cx="3138911" cy="3644023"/>
          </a:xfrm>
          <a:prstGeom prst="rect">
            <a:avLst/>
          </a:prstGeom>
        </p:spPr>
      </p:pic>
    </p:spTree>
    <p:extLst>
      <p:ext uri="{BB962C8B-B14F-4D97-AF65-F5344CB8AC3E}">
        <p14:creationId xmlns:p14="http://schemas.microsoft.com/office/powerpoint/2010/main" val="3647741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932" y="4079734"/>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pic>
        <p:nvPicPr>
          <p:cNvPr id="1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1185" y="4079734"/>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
        <p:nvSpPr>
          <p:cNvPr id="6" name="Rectangle 1"/>
          <p:cNvSpPr>
            <a:spLocks/>
          </p:cNvSpPr>
          <p:nvPr/>
        </p:nvSpPr>
        <p:spPr bwMode="auto">
          <a:xfrm>
            <a:off x="3797482" y="1538128"/>
            <a:ext cx="4602747" cy="1473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40639" bIns="0" anchor="ctr"/>
          <a:lstStyle>
            <a:lvl1pPr marL="39688" algn="l">
              <a:defRPr sz="1200">
                <a:solidFill>
                  <a:schemeClr val="tx1"/>
                </a:solidFill>
                <a:latin typeface="Chalkboard" charset="0"/>
              </a:defRPr>
            </a:lvl1pPr>
            <a:lvl2pPr algn="l">
              <a:defRPr sz="1200">
                <a:solidFill>
                  <a:schemeClr val="tx1"/>
                </a:solidFill>
                <a:latin typeface="Chalkboard" charset="0"/>
              </a:defRPr>
            </a:lvl2pPr>
            <a:lvl3pPr algn="l">
              <a:defRPr sz="1200">
                <a:solidFill>
                  <a:schemeClr val="tx1"/>
                </a:solidFill>
                <a:latin typeface="Chalkboard" charset="0"/>
              </a:defRPr>
            </a:lvl3pPr>
            <a:lvl4pPr algn="l">
              <a:defRPr sz="1200">
                <a:solidFill>
                  <a:schemeClr val="tx1"/>
                </a:solidFill>
                <a:latin typeface="Chalkboard" charset="0"/>
              </a:defRPr>
            </a:lvl4pPr>
            <a:lvl5pPr algn="l">
              <a:defRPr sz="1200">
                <a:solidFill>
                  <a:schemeClr val="tx1"/>
                </a:solidFill>
                <a:latin typeface="Chalkboard" charset="0"/>
              </a:defRPr>
            </a:lvl5pPr>
            <a:lvl6pPr fontAlgn="base">
              <a:spcBef>
                <a:spcPct val="0"/>
              </a:spcBef>
              <a:spcAft>
                <a:spcPct val="0"/>
              </a:spcAft>
              <a:defRPr sz="1200">
                <a:solidFill>
                  <a:schemeClr val="tx1"/>
                </a:solidFill>
                <a:latin typeface="Chalkboard" charset="0"/>
              </a:defRPr>
            </a:lvl6pPr>
            <a:lvl7pPr fontAlgn="base">
              <a:spcBef>
                <a:spcPct val="0"/>
              </a:spcBef>
              <a:spcAft>
                <a:spcPct val="0"/>
              </a:spcAft>
              <a:defRPr sz="1200">
                <a:solidFill>
                  <a:schemeClr val="tx1"/>
                </a:solidFill>
                <a:latin typeface="Chalkboard" charset="0"/>
              </a:defRPr>
            </a:lvl7pPr>
            <a:lvl8pPr fontAlgn="base">
              <a:spcBef>
                <a:spcPct val="0"/>
              </a:spcBef>
              <a:spcAft>
                <a:spcPct val="0"/>
              </a:spcAft>
              <a:defRPr sz="1200">
                <a:solidFill>
                  <a:schemeClr val="tx1"/>
                </a:solidFill>
                <a:latin typeface="Chalkboard" charset="0"/>
              </a:defRPr>
            </a:lvl8pPr>
            <a:lvl9pPr fontAlgn="base">
              <a:spcBef>
                <a:spcPct val="0"/>
              </a:spcBef>
              <a:spcAft>
                <a:spcPct val="0"/>
              </a:spcAft>
              <a:defRPr sz="1200">
                <a:solidFill>
                  <a:schemeClr val="tx1"/>
                </a:solidFill>
                <a:latin typeface="Chalkboard" charset="0"/>
              </a:defRPr>
            </a:lvl9pPr>
          </a:lstStyle>
          <a:p>
            <a:pPr algn="ctr">
              <a:spcBef>
                <a:spcPts val="700"/>
              </a:spcBef>
            </a:pPr>
            <a:r>
              <a:rPr lang="en-US" altLang="es-PE" sz="5400" b="1" dirty="0" smtClean="0">
                <a:latin typeface="+mj-lt"/>
                <a:ea typeface="Lucida Grande" charset="0"/>
                <a:cs typeface="Lucida Grande" charset="0"/>
                <a:sym typeface="Lucida Grande" charset="0"/>
              </a:rPr>
              <a:t>Angel </a:t>
            </a:r>
            <a:r>
              <a:rPr lang="en-US" altLang="es-PE" sz="5400" b="1" dirty="0" err="1">
                <a:latin typeface="+mj-lt"/>
                <a:ea typeface="Lucida Grande" charset="0"/>
                <a:cs typeface="Lucida Grande" charset="0"/>
                <a:sym typeface="Lucida Grande" charset="0"/>
              </a:rPr>
              <a:t>N</a:t>
            </a:r>
            <a:r>
              <a:rPr lang="en-US" altLang="es-PE" sz="5400" b="1" dirty="0" err="1" smtClean="0">
                <a:latin typeface="+mj-lt"/>
                <a:ea typeface="Lucida Grande" charset="0"/>
                <a:cs typeface="Lucida Grande" charset="0"/>
                <a:sym typeface="Lucida Grande" charset="0"/>
              </a:rPr>
              <a:t>úñez</a:t>
            </a:r>
            <a:r>
              <a:rPr lang="en-US" altLang="es-PE" sz="4800" b="1" dirty="0">
                <a:latin typeface="+mj-lt"/>
                <a:ea typeface="ヒラギノ角ゴ ProN W6" charset="0"/>
                <a:cs typeface="ヒラギノ角ゴ ProN W6" charset="0"/>
                <a:sym typeface="Lucida Grande" charset="0"/>
              </a:rPr>
              <a:t/>
            </a:r>
            <a:br>
              <a:rPr lang="en-US" altLang="es-PE" sz="4800" b="1" dirty="0">
                <a:latin typeface="+mj-lt"/>
                <a:ea typeface="ヒラギノ角ゴ ProN W6" charset="0"/>
                <a:cs typeface="ヒラギノ角ゴ ProN W6" charset="0"/>
                <a:sym typeface="Lucida Grande" charset="0"/>
              </a:rPr>
            </a:br>
            <a:r>
              <a:rPr lang="en-US" altLang="es-PE" sz="2400" b="1" dirty="0" smtClean="0">
                <a:latin typeface="+mj-lt"/>
                <a:ea typeface="ヒラギノ角ゴ ProN W6" charset="0"/>
                <a:cs typeface="ヒラギノ角ゴ ProN W6" charset="0"/>
                <a:sym typeface="Lucida Grande" charset="0"/>
              </a:rPr>
              <a:t>Agile </a:t>
            </a:r>
            <a:r>
              <a:rPr lang="en-US" altLang="es-PE" sz="2400" b="1" dirty="0">
                <a:latin typeface="+mj-lt"/>
                <a:ea typeface="ヒラギノ角ゴ ProN W6" charset="0"/>
                <a:cs typeface="ヒラギノ角ゴ ProN W6" charset="0"/>
                <a:sym typeface="Lucida Grande" charset="0"/>
              </a:rPr>
              <a:t>Consultant &amp; </a:t>
            </a:r>
            <a:r>
              <a:rPr lang="en-US" altLang="es-PE" sz="2400" b="1" dirty="0" smtClean="0">
                <a:latin typeface="+mj-lt"/>
                <a:ea typeface="ヒラギノ角ゴ ProN W6" charset="0"/>
                <a:cs typeface="ヒラギノ角ゴ ProN W6" charset="0"/>
                <a:sym typeface="Lucida Grande" charset="0"/>
              </a:rPr>
              <a:t>Trainer</a:t>
            </a:r>
            <a:endParaRPr lang="en-US" altLang="es-PE" sz="2400" b="1" dirty="0">
              <a:latin typeface="+mj-lt"/>
              <a:ea typeface="ヒラギノ角ゴ ProN W6" charset="0"/>
              <a:cs typeface="ヒラギノ角ゴ ProN W6" charset="0"/>
              <a:sym typeface="Lucida Grande" charset="0"/>
            </a:endParaRPr>
          </a:p>
        </p:txBody>
      </p:sp>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6641" y="4282934"/>
            <a:ext cx="1549400"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pic>
        <p:nvPicPr>
          <p:cNvPr id="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6709" y="4282934"/>
            <a:ext cx="1549400"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pic>
        <p:nvPicPr>
          <p:cNvPr id="15" name="14 Imagen"/>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8074" y="1048785"/>
            <a:ext cx="2889408" cy="2889408"/>
          </a:xfrm>
          <a:prstGeom prst="rect">
            <a:avLst/>
          </a:prstGeom>
        </p:spPr>
      </p:pic>
      <p:pic>
        <p:nvPicPr>
          <p:cNvPr id="2" name="Picture 2" descr="http://www.world-psi.org/sites/default/files/styles/medium/public/images/news/peru_flag.gif?itok=v_JkhrKv"/>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10855" y="3011535"/>
            <a:ext cx="576000" cy="397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8917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0952" y="2603511"/>
            <a:ext cx="8622097" cy="609600"/>
          </a:xfrm>
        </p:spPr>
        <p:txBody>
          <a:bodyPr vert="horz" lIns="91440" tIns="45720" rIns="91440" bIns="45720" rtlCol="0" anchor="ctr">
            <a:noAutofit/>
          </a:bodyPr>
          <a:lstStyle/>
          <a:p>
            <a:pPr>
              <a:lnSpc>
                <a:spcPct val="90000"/>
              </a:lnSpc>
            </a:pPr>
            <a:r>
              <a:rPr lang="es-PE" sz="8000" dirty="0" smtClean="0">
                <a:solidFill>
                  <a:schemeClr val="tx1"/>
                </a:solidFill>
              </a:rPr>
              <a:t>SETUP DEL AMBIENTE</a:t>
            </a:r>
            <a:endParaRPr lang="es-PE" sz="8000" dirty="0">
              <a:solidFill>
                <a:schemeClr val="tx1"/>
              </a:solidFill>
            </a:endParaRPr>
          </a:p>
        </p:txBody>
      </p:sp>
    </p:spTree>
    <p:extLst>
      <p:ext uri="{BB962C8B-B14F-4D97-AF65-F5344CB8AC3E}">
        <p14:creationId xmlns:p14="http://schemas.microsoft.com/office/powerpoint/2010/main" val="910062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PE" dirty="0" smtClean="0"/>
              <a:t>GIT</a:t>
            </a:r>
            <a:endParaRPr lang="es-PE" dirty="0"/>
          </a:p>
        </p:txBody>
      </p:sp>
      <p:sp>
        <p:nvSpPr>
          <p:cNvPr id="6" name="5 Marcador de contenido"/>
          <p:cNvSpPr>
            <a:spLocks noGrp="1"/>
          </p:cNvSpPr>
          <p:nvPr>
            <p:ph idx="1"/>
          </p:nvPr>
        </p:nvSpPr>
        <p:spPr>
          <a:xfrm>
            <a:off x="628650" y="2520184"/>
            <a:ext cx="7886700" cy="3094232"/>
          </a:xfrm>
        </p:spPr>
        <p:txBody>
          <a:bodyPr numCol="2">
            <a:noAutofit/>
          </a:bodyPr>
          <a:lstStyle/>
          <a:p>
            <a:pPr marL="0" indent="0" algn="ctr">
              <a:buNone/>
            </a:pPr>
            <a:r>
              <a:rPr lang="es-PE" sz="2400" b="1" dirty="0" smtClean="0">
                <a:solidFill>
                  <a:srgbClr val="FF0000"/>
                </a:solidFill>
              </a:rPr>
              <a:t>Windows</a:t>
            </a:r>
            <a:endParaRPr lang="es-PE" sz="2400" b="1" dirty="0">
              <a:solidFill>
                <a:srgbClr val="FF0000"/>
              </a:solidFill>
            </a:endParaRPr>
          </a:p>
          <a:p>
            <a:pPr marL="0" indent="0">
              <a:buNone/>
            </a:pPr>
            <a:r>
              <a:rPr lang="es-PE" sz="2400" dirty="0" smtClean="0"/>
              <a:t>http</a:t>
            </a:r>
            <a:r>
              <a:rPr lang="es-PE" sz="2400" dirty="0"/>
              <a:t>://windows.github.com/</a:t>
            </a:r>
          </a:p>
          <a:p>
            <a:pPr marL="0" indent="0">
              <a:buNone/>
            </a:pPr>
            <a:endParaRPr lang="es-PE" sz="2400" dirty="0"/>
          </a:p>
          <a:p>
            <a:pPr marL="0" indent="0">
              <a:buNone/>
            </a:pPr>
            <a:endParaRPr lang="es-PE" sz="2400" dirty="0" smtClean="0"/>
          </a:p>
          <a:p>
            <a:pPr marL="0" indent="0">
              <a:buNone/>
            </a:pPr>
            <a:endParaRPr lang="es-PE" sz="2400" dirty="0"/>
          </a:p>
          <a:p>
            <a:pPr marL="0" indent="0">
              <a:buNone/>
            </a:pPr>
            <a:endParaRPr lang="es-PE" sz="2400" dirty="0" smtClean="0"/>
          </a:p>
          <a:p>
            <a:pPr marL="0" indent="0">
              <a:buNone/>
            </a:pPr>
            <a:endParaRPr lang="es-PE" sz="2400" dirty="0"/>
          </a:p>
          <a:p>
            <a:pPr marL="0" indent="0" algn="ctr">
              <a:buNone/>
            </a:pPr>
            <a:endParaRPr lang="es-PE" sz="2400" dirty="0" smtClean="0">
              <a:solidFill>
                <a:srgbClr val="FF0000"/>
              </a:solidFill>
            </a:endParaRPr>
          </a:p>
          <a:p>
            <a:pPr marL="0" indent="0" algn="ctr">
              <a:buNone/>
            </a:pPr>
            <a:r>
              <a:rPr lang="es-PE" sz="2400" b="1" dirty="0" smtClean="0">
                <a:solidFill>
                  <a:srgbClr val="FF0000"/>
                </a:solidFill>
              </a:rPr>
              <a:t>Linux</a:t>
            </a:r>
            <a:endParaRPr lang="es-PE" sz="2400" b="1" dirty="0">
              <a:solidFill>
                <a:srgbClr val="FF0000"/>
              </a:solidFill>
            </a:endParaRPr>
          </a:p>
          <a:p>
            <a:pPr marL="0" indent="0">
              <a:buNone/>
            </a:pPr>
            <a:r>
              <a:rPr lang="es-PE" sz="2400" dirty="0" smtClean="0"/>
              <a:t>&gt;&gt;</a:t>
            </a:r>
            <a:r>
              <a:rPr lang="es-PE" sz="2400" dirty="0"/>
              <a:t>sudo </a:t>
            </a:r>
            <a:r>
              <a:rPr lang="es-PE" sz="2400" dirty="0" err="1"/>
              <a:t>apt-get</a:t>
            </a:r>
            <a:r>
              <a:rPr lang="es-PE" sz="2400" dirty="0"/>
              <a:t> </a:t>
            </a:r>
            <a:r>
              <a:rPr lang="es-PE" sz="2400" dirty="0" err="1"/>
              <a:t>install</a:t>
            </a:r>
            <a:r>
              <a:rPr lang="es-PE" sz="2400" dirty="0"/>
              <a:t> </a:t>
            </a:r>
            <a:r>
              <a:rPr lang="es-PE" sz="2400" dirty="0" err="1"/>
              <a:t>git</a:t>
            </a:r>
            <a:endParaRPr lang="es-PE" sz="2400" dirty="0"/>
          </a:p>
          <a:p>
            <a:pPr marL="0" indent="0">
              <a:buNone/>
            </a:pPr>
            <a:r>
              <a:rPr lang="es-PE" sz="2400" dirty="0"/>
              <a:t>&gt;&gt;</a:t>
            </a:r>
            <a:r>
              <a:rPr lang="es-PE" sz="2400" dirty="0" err="1"/>
              <a:t>git</a:t>
            </a:r>
            <a:r>
              <a:rPr lang="es-PE" sz="2400" dirty="0"/>
              <a:t> </a:t>
            </a:r>
            <a:r>
              <a:rPr lang="es-PE" sz="2400" dirty="0" smtClean="0"/>
              <a:t>–</a:t>
            </a:r>
            <a:r>
              <a:rPr lang="es-PE" sz="2400" dirty="0" err="1" smtClean="0"/>
              <a:t>version</a:t>
            </a:r>
            <a:r>
              <a:rPr lang="es-PE" sz="2400" dirty="0" smtClean="0"/>
              <a:t/>
            </a:r>
            <a:br>
              <a:rPr lang="es-PE" sz="2400" dirty="0" smtClean="0"/>
            </a:br>
            <a:endParaRPr lang="es-PE" sz="2400" dirty="0"/>
          </a:p>
          <a:p>
            <a:pPr marL="0" indent="0">
              <a:buNone/>
            </a:pPr>
            <a:r>
              <a:rPr lang="es-PE" sz="2400" dirty="0"/>
              <a:t>&gt;&gt;</a:t>
            </a:r>
            <a:r>
              <a:rPr lang="es-PE" sz="2400" dirty="0" err="1"/>
              <a:t>git</a:t>
            </a:r>
            <a:r>
              <a:rPr lang="es-PE" sz="2400" dirty="0"/>
              <a:t> </a:t>
            </a:r>
            <a:r>
              <a:rPr lang="es-PE" sz="2400" dirty="0" err="1"/>
              <a:t>config</a:t>
            </a:r>
            <a:r>
              <a:rPr lang="es-PE" sz="2400" dirty="0"/>
              <a:t> --global user.name "</a:t>
            </a:r>
            <a:r>
              <a:rPr lang="es-PE" sz="2400" dirty="0" err="1"/>
              <a:t>github</a:t>
            </a:r>
            <a:r>
              <a:rPr lang="es-PE" sz="2400" dirty="0"/>
              <a:t> </a:t>
            </a:r>
            <a:r>
              <a:rPr lang="es-PE" sz="2400" dirty="0" err="1"/>
              <a:t>user</a:t>
            </a:r>
            <a:r>
              <a:rPr lang="es-PE" sz="2400" dirty="0"/>
              <a:t> </a:t>
            </a:r>
            <a:r>
              <a:rPr lang="es-PE" sz="2400" dirty="0" err="1" smtClean="0"/>
              <a:t>name</a:t>
            </a:r>
            <a:r>
              <a:rPr lang="es-PE" sz="2400" dirty="0" smtClean="0"/>
              <a:t>“</a:t>
            </a:r>
            <a:br>
              <a:rPr lang="es-PE" sz="2400" dirty="0" smtClean="0"/>
            </a:br>
            <a:endParaRPr lang="es-PE" sz="2400" dirty="0"/>
          </a:p>
          <a:p>
            <a:pPr marL="0" indent="0">
              <a:buNone/>
            </a:pPr>
            <a:r>
              <a:rPr lang="es-PE" sz="2400" dirty="0"/>
              <a:t>&gt;&gt;</a:t>
            </a:r>
            <a:r>
              <a:rPr lang="es-PE" sz="2400" dirty="0" err="1"/>
              <a:t>git</a:t>
            </a:r>
            <a:r>
              <a:rPr lang="es-PE" sz="2400" dirty="0"/>
              <a:t> </a:t>
            </a:r>
            <a:r>
              <a:rPr lang="es-PE" sz="2400" dirty="0" err="1"/>
              <a:t>config</a:t>
            </a:r>
            <a:r>
              <a:rPr lang="es-PE" sz="2400" dirty="0"/>
              <a:t> --global </a:t>
            </a:r>
            <a:r>
              <a:rPr lang="es-PE" sz="2400" dirty="0" err="1"/>
              <a:t>user.email</a:t>
            </a:r>
            <a:r>
              <a:rPr lang="es-PE" sz="2400" dirty="0"/>
              <a:t> "</a:t>
            </a:r>
            <a:r>
              <a:rPr lang="es-PE" sz="2400" dirty="0" err="1"/>
              <a:t>github</a:t>
            </a:r>
            <a:r>
              <a:rPr lang="es-PE" sz="2400" dirty="0"/>
              <a:t> email"</a:t>
            </a:r>
          </a:p>
          <a:p>
            <a:pPr marL="0" indent="0">
              <a:buNone/>
            </a:pPr>
            <a:endParaRPr lang="es-PE" sz="2400" dirty="0"/>
          </a:p>
        </p:txBody>
      </p:sp>
      <p:sp>
        <p:nvSpPr>
          <p:cNvPr id="7" name="6 CuadroTexto"/>
          <p:cNvSpPr txBox="1"/>
          <p:nvPr/>
        </p:nvSpPr>
        <p:spPr>
          <a:xfrm>
            <a:off x="621792" y="1426464"/>
            <a:ext cx="7677166" cy="954107"/>
          </a:xfrm>
          <a:prstGeom prst="rect">
            <a:avLst/>
          </a:prstGeom>
          <a:noFill/>
        </p:spPr>
        <p:txBody>
          <a:bodyPr wrap="none" rtlCol="0">
            <a:spAutoFit/>
          </a:bodyPr>
          <a:lstStyle/>
          <a:p>
            <a:pPr marL="457200" indent="-457200">
              <a:buFont typeface="Arial" panose="020B0604020202020204" pitchFamily="34" charset="0"/>
              <a:buChar char="•"/>
            </a:pPr>
            <a:r>
              <a:rPr lang="es-PE" sz="2800" dirty="0"/>
              <a:t>Crear un usuario en </a:t>
            </a:r>
            <a:r>
              <a:rPr lang="es-PE" sz="2800" dirty="0" err="1"/>
              <a:t>Github</a:t>
            </a:r>
            <a:r>
              <a:rPr lang="es-PE" sz="2800" dirty="0"/>
              <a:t>: </a:t>
            </a:r>
            <a:r>
              <a:rPr lang="es-PE" sz="2800" dirty="0">
                <a:hlinkClick r:id="rId2"/>
              </a:rPr>
              <a:t>https://github.com</a:t>
            </a:r>
            <a:r>
              <a:rPr lang="es-PE" sz="2800" dirty="0" smtClean="0">
                <a:hlinkClick r:id="rId2"/>
              </a:rPr>
              <a:t>/</a:t>
            </a:r>
            <a:endParaRPr lang="es-PE" sz="2800" dirty="0" smtClean="0"/>
          </a:p>
          <a:p>
            <a:pPr marL="457200" indent="-457200">
              <a:buFont typeface="Arial" panose="020B0604020202020204" pitchFamily="34" charset="0"/>
              <a:buChar char="•"/>
            </a:pPr>
            <a:r>
              <a:rPr lang="es-PE" sz="2800" dirty="0" smtClean="0"/>
              <a:t>Instalar </a:t>
            </a:r>
            <a:r>
              <a:rPr lang="es-PE" sz="2800" dirty="0" err="1" smtClean="0"/>
              <a:t>Git</a:t>
            </a:r>
            <a:endParaRPr lang="es-PE" sz="2800" dirty="0"/>
          </a:p>
        </p:txBody>
      </p:sp>
    </p:spTree>
    <p:extLst>
      <p:ext uri="{BB962C8B-B14F-4D97-AF65-F5344CB8AC3E}">
        <p14:creationId xmlns:p14="http://schemas.microsoft.com/office/powerpoint/2010/main" val="4010206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628650" y="365127"/>
            <a:ext cx="7886700" cy="870116"/>
          </a:xfrm>
        </p:spPr>
        <p:txBody>
          <a:bodyPr/>
          <a:lstStyle/>
          <a:p>
            <a:r>
              <a:rPr lang="es-PE" dirty="0" err="1" smtClean="0"/>
              <a:t>Nuget</a:t>
            </a:r>
            <a:r>
              <a:rPr lang="es-PE" dirty="0" smtClean="0"/>
              <a:t> y </a:t>
            </a:r>
            <a:r>
              <a:rPr lang="es-PE" dirty="0" err="1" smtClean="0"/>
              <a:t>Maven</a:t>
            </a:r>
            <a:endParaRPr lang="es-PE" dirty="0"/>
          </a:p>
        </p:txBody>
      </p:sp>
      <p:sp>
        <p:nvSpPr>
          <p:cNvPr id="6" name="5 Marcador de contenido"/>
          <p:cNvSpPr>
            <a:spLocks noGrp="1"/>
          </p:cNvSpPr>
          <p:nvPr>
            <p:ph idx="1"/>
          </p:nvPr>
        </p:nvSpPr>
        <p:spPr>
          <a:xfrm>
            <a:off x="628650" y="2857066"/>
            <a:ext cx="7886700" cy="3094232"/>
          </a:xfrm>
        </p:spPr>
        <p:txBody>
          <a:bodyPr numCol="2">
            <a:noAutofit/>
          </a:bodyPr>
          <a:lstStyle/>
          <a:p>
            <a:pPr marL="0" indent="0" algn="ctr">
              <a:buNone/>
            </a:pPr>
            <a:r>
              <a:rPr lang="es-PE" sz="2400" b="1" dirty="0" err="1" smtClean="0">
                <a:solidFill>
                  <a:srgbClr val="FF0000"/>
                </a:solidFill>
              </a:rPr>
              <a:t>Nuget</a:t>
            </a:r>
            <a:r>
              <a:rPr lang="es-PE" sz="2400" b="1" dirty="0" smtClean="0">
                <a:solidFill>
                  <a:srgbClr val="FF0000"/>
                </a:solidFill>
              </a:rPr>
              <a:t> (</a:t>
            </a:r>
            <a:r>
              <a:rPr lang="es-PE" sz="2400" b="1" dirty="0" err="1" smtClean="0">
                <a:solidFill>
                  <a:srgbClr val="FF0000"/>
                </a:solidFill>
              </a:rPr>
              <a:t>.Net</a:t>
            </a:r>
            <a:r>
              <a:rPr lang="es-PE" sz="2400" b="1" dirty="0" smtClean="0">
                <a:solidFill>
                  <a:srgbClr val="FF0000"/>
                </a:solidFill>
              </a:rPr>
              <a:t>)</a:t>
            </a:r>
            <a:endParaRPr lang="es-PE" sz="2400" b="1" dirty="0">
              <a:solidFill>
                <a:srgbClr val="FF0000"/>
              </a:solidFill>
            </a:endParaRPr>
          </a:p>
          <a:p>
            <a:pPr marL="0" indent="0">
              <a:buNone/>
            </a:pPr>
            <a:r>
              <a:rPr lang="es-PE" sz="2400" dirty="0" smtClean="0"/>
              <a:t>Plug-In Visual Studio </a:t>
            </a:r>
            <a:br>
              <a:rPr lang="es-PE" sz="2400" dirty="0" smtClean="0"/>
            </a:br>
            <a:r>
              <a:rPr lang="es-PE" sz="2400" dirty="0" smtClean="0"/>
              <a:t>(ya viene con el VS2012)</a:t>
            </a:r>
            <a:endParaRPr lang="es-PE" sz="2400" dirty="0"/>
          </a:p>
          <a:p>
            <a:pPr marL="0" indent="0">
              <a:buNone/>
            </a:pPr>
            <a:endParaRPr lang="es-PE" sz="2400" dirty="0"/>
          </a:p>
          <a:p>
            <a:pPr marL="0" indent="0">
              <a:buNone/>
            </a:pPr>
            <a:endParaRPr lang="es-PE" sz="2400" dirty="0" smtClean="0"/>
          </a:p>
          <a:p>
            <a:pPr marL="0" indent="0">
              <a:buNone/>
            </a:pPr>
            <a:endParaRPr lang="es-PE" sz="2400" dirty="0"/>
          </a:p>
          <a:p>
            <a:pPr marL="0" indent="0">
              <a:buNone/>
            </a:pPr>
            <a:endParaRPr lang="es-PE" sz="2400" dirty="0" smtClean="0"/>
          </a:p>
          <a:p>
            <a:pPr marL="0" indent="0" algn="ctr">
              <a:buNone/>
            </a:pPr>
            <a:r>
              <a:rPr lang="es-PE" sz="2400" b="1" dirty="0" err="1" smtClean="0">
                <a:solidFill>
                  <a:srgbClr val="FF0000"/>
                </a:solidFill>
              </a:rPr>
              <a:t>Maven</a:t>
            </a:r>
            <a:r>
              <a:rPr lang="es-PE" sz="2400" b="1" dirty="0" smtClean="0">
                <a:solidFill>
                  <a:srgbClr val="FF0000"/>
                </a:solidFill>
              </a:rPr>
              <a:t> (Java)</a:t>
            </a:r>
            <a:endParaRPr lang="es-PE" sz="2400" b="1" dirty="0">
              <a:solidFill>
                <a:srgbClr val="FF0000"/>
              </a:solidFill>
            </a:endParaRPr>
          </a:p>
          <a:p>
            <a:pPr marL="0" indent="0">
              <a:buNone/>
            </a:pPr>
            <a:r>
              <a:rPr lang="es-PE" sz="2400" dirty="0" smtClean="0"/>
              <a:t>Instalarlo como Plug-In Eclipse</a:t>
            </a:r>
          </a:p>
          <a:p>
            <a:pPr marL="0" indent="0">
              <a:buNone/>
            </a:pPr>
            <a:r>
              <a:rPr lang="es-PE" sz="2400" dirty="0" smtClean="0"/>
              <a:t>Instalarlo localmente.</a:t>
            </a:r>
            <a:endParaRPr lang="es-PE" sz="2400" dirty="0"/>
          </a:p>
          <a:p>
            <a:pPr marL="0" indent="0">
              <a:buNone/>
            </a:pPr>
            <a:endParaRPr lang="es-PE" sz="2400" dirty="0"/>
          </a:p>
        </p:txBody>
      </p:sp>
      <p:sp>
        <p:nvSpPr>
          <p:cNvPr id="8" name="7 CuadroTexto"/>
          <p:cNvSpPr txBox="1"/>
          <p:nvPr/>
        </p:nvSpPr>
        <p:spPr>
          <a:xfrm>
            <a:off x="621792" y="1426463"/>
            <a:ext cx="7495513" cy="954107"/>
          </a:xfrm>
          <a:prstGeom prst="rect">
            <a:avLst/>
          </a:prstGeom>
          <a:noFill/>
        </p:spPr>
        <p:txBody>
          <a:bodyPr wrap="square" rtlCol="0">
            <a:spAutoFit/>
          </a:bodyPr>
          <a:lstStyle/>
          <a:p>
            <a:pPr algn="ctr"/>
            <a:r>
              <a:rPr lang="es-PE" sz="2800" dirty="0" smtClean="0"/>
              <a:t>Gestores de Paquetes para descargar y instalar fácilmente librerías.</a:t>
            </a:r>
            <a:endParaRPr lang="es-PE" sz="2800" dirty="0"/>
          </a:p>
        </p:txBody>
      </p:sp>
    </p:spTree>
    <p:extLst>
      <p:ext uri="{BB962C8B-B14F-4D97-AF65-F5344CB8AC3E}">
        <p14:creationId xmlns:p14="http://schemas.microsoft.com/office/powerpoint/2010/main" val="419165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0952" y="2603511"/>
            <a:ext cx="8622097" cy="609600"/>
          </a:xfrm>
        </p:spPr>
        <p:txBody>
          <a:bodyPr vert="horz" lIns="91440" tIns="45720" rIns="91440" bIns="45720" rtlCol="0" anchor="ctr">
            <a:noAutofit/>
          </a:bodyPr>
          <a:lstStyle/>
          <a:p>
            <a:pPr>
              <a:lnSpc>
                <a:spcPct val="90000"/>
              </a:lnSpc>
            </a:pPr>
            <a:r>
              <a:rPr lang="es-PE" sz="8000" dirty="0" smtClean="0">
                <a:solidFill>
                  <a:schemeClr val="accent1">
                    <a:lumMod val="75000"/>
                  </a:schemeClr>
                </a:solidFill>
              </a:rPr>
              <a:t>TOPICS ENGAGEMENT</a:t>
            </a:r>
            <a:endParaRPr lang="es-PE" sz="8000" dirty="0">
              <a:solidFill>
                <a:schemeClr val="accent1">
                  <a:lumMod val="75000"/>
                </a:schemeClr>
              </a:solidFill>
            </a:endParaRPr>
          </a:p>
        </p:txBody>
      </p:sp>
    </p:spTree>
    <p:extLst>
      <p:ext uri="{BB962C8B-B14F-4D97-AF65-F5344CB8AC3E}">
        <p14:creationId xmlns:p14="http://schemas.microsoft.com/office/powerpoint/2010/main" val="7722203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2826" y="1973179"/>
            <a:ext cx="8622097" cy="2999874"/>
          </a:xfrm>
        </p:spPr>
        <p:txBody>
          <a:bodyPr vert="horz" lIns="91440" tIns="45720" rIns="91440" bIns="45720" rtlCol="0" anchor="ctr">
            <a:noAutofit/>
          </a:bodyPr>
          <a:lstStyle/>
          <a:p>
            <a:pPr>
              <a:lnSpc>
                <a:spcPct val="90000"/>
              </a:lnSpc>
            </a:pPr>
            <a:r>
              <a:rPr lang="es-PE" sz="3200" dirty="0" smtClean="0">
                <a:solidFill>
                  <a:schemeClr val="tx1"/>
                </a:solidFill>
              </a:rPr>
              <a:t/>
            </a:r>
            <a:br>
              <a:rPr lang="es-PE" sz="3200" dirty="0" smtClean="0">
                <a:solidFill>
                  <a:schemeClr val="tx1"/>
                </a:solidFill>
              </a:rPr>
            </a:br>
            <a:r>
              <a:rPr lang="es-PE" sz="3200" dirty="0" smtClean="0">
                <a:solidFill>
                  <a:schemeClr val="tx1"/>
                </a:solidFill>
              </a:rPr>
              <a:t>Al inicio escribir en </a:t>
            </a:r>
            <a:r>
              <a:rPr lang="es-PE" sz="3200" dirty="0" err="1" smtClean="0">
                <a:solidFill>
                  <a:schemeClr val="tx1"/>
                </a:solidFill>
              </a:rPr>
              <a:t>index</a:t>
            </a:r>
            <a:r>
              <a:rPr lang="es-PE" sz="3200" dirty="0" smtClean="0">
                <a:solidFill>
                  <a:schemeClr val="tx1"/>
                </a:solidFill>
              </a:rPr>
              <a:t> </a:t>
            </a:r>
            <a:r>
              <a:rPr lang="es-PE" sz="3200" dirty="0" err="1" smtClean="0">
                <a:solidFill>
                  <a:schemeClr val="tx1"/>
                </a:solidFill>
              </a:rPr>
              <a:t>cards</a:t>
            </a:r>
            <a:r>
              <a:rPr lang="es-PE" sz="3200" dirty="0" smtClean="0">
                <a:solidFill>
                  <a:schemeClr val="tx1"/>
                </a:solidFill>
              </a:rPr>
              <a:t> lo que esperan tocar en este tema.</a:t>
            </a:r>
            <a:br>
              <a:rPr lang="es-PE" sz="3200" dirty="0" smtClean="0">
                <a:solidFill>
                  <a:schemeClr val="tx1"/>
                </a:solidFill>
              </a:rPr>
            </a:br>
            <a:r>
              <a:rPr lang="es-PE" sz="3200" dirty="0">
                <a:solidFill>
                  <a:schemeClr val="tx1"/>
                </a:solidFill>
              </a:rPr>
              <a:t/>
            </a:r>
            <a:br>
              <a:rPr lang="es-PE" sz="3200" dirty="0">
                <a:solidFill>
                  <a:schemeClr val="tx1"/>
                </a:solidFill>
              </a:rPr>
            </a:br>
            <a:r>
              <a:rPr lang="es-PE" sz="3200" dirty="0" smtClean="0">
                <a:solidFill>
                  <a:schemeClr val="tx1"/>
                </a:solidFill>
              </a:rPr>
              <a:t>Al finalizar la sesión marcar si los temas están cubiertos.</a:t>
            </a:r>
            <a:br>
              <a:rPr lang="es-PE" sz="3200" dirty="0" smtClean="0">
                <a:solidFill>
                  <a:schemeClr val="tx1"/>
                </a:solidFill>
              </a:rPr>
            </a:br>
            <a:r>
              <a:rPr lang="es-PE" sz="3200" dirty="0">
                <a:solidFill>
                  <a:schemeClr val="tx1"/>
                </a:solidFill>
              </a:rPr>
              <a:t/>
            </a:r>
            <a:br>
              <a:rPr lang="es-PE" sz="3200" dirty="0">
                <a:solidFill>
                  <a:schemeClr val="tx1"/>
                </a:solidFill>
              </a:rPr>
            </a:br>
            <a:r>
              <a:rPr lang="es-PE" sz="3200" dirty="0" smtClean="0">
                <a:solidFill>
                  <a:schemeClr val="tx1"/>
                </a:solidFill>
              </a:rPr>
              <a:t>Los temas que no han sido cubiertos pueden ser tocados rápidamente.</a:t>
            </a:r>
            <a:r>
              <a:rPr lang="es-PE" sz="3200" dirty="0">
                <a:solidFill>
                  <a:schemeClr val="tx1"/>
                </a:solidFill>
              </a:rPr>
              <a:t/>
            </a:r>
            <a:br>
              <a:rPr lang="es-PE" sz="3200" dirty="0">
                <a:solidFill>
                  <a:schemeClr val="tx1"/>
                </a:solidFill>
              </a:rPr>
            </a:br>
            <a:endParaRPr lang="es-PE" sz="3200" dirty="0">
              <a:solidFill>
                <a:schemeClr val="tx1"/>
              </a:solidFill>
            </a:endParaRPr>
          </a:p>
        </p:txBody>
      </p:sp>
    </p:spTree>
    <p:extLst>
      <p:ext uri="{BB962C8B-B14F-4D97-AF65-F5344CB8AC3E}">
        <p14:creationId xmlns:p14="http://schemas.microsoft.com/office/powerpoint/2010/main" val="23783766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0952" y="2603511"/>
            <a:ext cx="8622097" cy="609600"/>
          </a:xfrm>
        </p:spPr>
        <p:txBody>
          <a:bodyPr vert="horz" lIns="91440" tIns="45720" rIns="91440" bIns="45720" rtlCol="0" anchor="ctr">
            <a:noAutofit/>
          </a:bodyPr>
          <a:lstStyle/>
          <a:p>
            <a:pPr>
              <a:lnSpc>
                <a:spcPct val="90000"/>
              </a:lnSpc>
            </a:pPr>
            <a:r>
              <a:rPr lang="es-PE" sz="8000" dirty="0" smtClean="0">
                <a:solidFill>
                  <a:schemeClr val="accent1">
                    <a:lumMod val="75000"/>
                  </a:schemeClr>
                </a:solidFill>
              </a:rPr>
              <a:t>CONCEPTOS</a:t>
            </a:r>
            <a:endParaRPr lang="es-PE" sz="8000" dirty="0">
              <a:solidFill>
                <a:schemeClr val="accent1">
                  <a:lumMod val="75000"/>
                </a:schemeClr>
              </a:solidFill>
            </a:endParaRPr>
          </a:p>
        </p:txBody>
      </p:sp>
    </p:spTree>
    <p:extLst>
      <p:ext uri="{BB962C8B-B14F-4D97-AF65-F5344CB8AC3E}">
        <p14:creationId xmlns:p14="http://schemas.microsoft.com/office/powerpoint/2010/main" val="20613541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4165</TotalTime>
  <Words>312</Words>
  <Application>Microsoft Office PowerPoint</Application>
  <PresentationFormat>Presentación en pantalla (4:3)</PresentationFormat>
  <Paragraphs>74</Paragraphs>
  <Slides>15</Slides>
  <Notes>13</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Tema de Office</vt:lpstr>
      <vt:lpstr>Luego de leer esto, toma un post-it (o más) y escribe que quieres aprender de todo el training.</vt:lpstr>
      <vt:lpstr>Luego de leer esto, toma un plumón y coloca un punto al lado de los 2 temas que más te interesen. </vt:lpstr>
      <vt:lpstr>Presentación de PowerPoint</vt:lpstr>
      <vt:lpstr>SETUP DEL AMBIENTE</vt:lpstr>
      <vt:lpstr>GIT</vt:lpstr>
      <vt:lpstr>Nuget y Maven</vt:lpstr>
      <vt:lpstr>TOPICS ENGAGEMENT</vt:lpstr>
      <vt:lpstr> Al inicio escribir en index cards lo que esperan tocar en este tema.  Al finalizar la sesión marcar si los temas están cubiertos.  Los temas que no han sido cubiertos pueden ser tocados rápidamente. </vt:lpstr>
      <vt:lpstr>CONCEPTOS</vt:lpstr>
      <vt:lpstr>A medida que avanza la sesión hacer alguna de las siguientes preguntas:  - Si tuvieras que escribir una pregunta para un examen cuál sería.  - Si tuvieras que explicar algún colega, por qué esta información es importante, qué dirías.  Al final de la sesión intercambiar las preguntas y responderlas.</vt:lpstr>
      <vt:lpstr>CONCLUSIONES</vt:lpstr>
      <vt:lpstr>Escribir 2 hechos sobre el tema tocado en un Index Card (1.30min)  Pasar el Index Card a la derecha y escribir 2 adicionales.  Continuar hasta que el Index Card llegue nuevamente hasta nosotros.</vt:lpstr>
      <vt:lpstr>¿Cuales son los conceptos más importantes que me llevo de este tema?  ¿Cómo puedo utilizar esta información en mi trabajo?  ¿Qué otras cosas puedo hacer para aprender más de este tema?  ¿Qué pregunta aún tengo sobre este tema?¿Cómo voy a encontrar respuesta a esta pregunta?</vt:lpstr>
      <vt:lpstr>¿Qué me gustó acerca de X?  ¿Qué no me gusto acerca de X?  ¿Qué me sorprendió acerca de X?  ¿Qué me preocupa acerca de aplicar X?</vt:lpstr>
      <vt:lpstr>Buenos hábitos al  aplicar TDD  En 3 minutos escribir todos los buenos habilitos que se deben seguir al aplicar TDD.</vt:lpstr>
    </vt:vector>
  </TitlesOfParts>
  <Company>Luffi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Angel Nuñez Salazar</dc:creator>
  <cp:lastModifiedBy>RxmnT</cp:lastModifiedBy>
  <cp:revision>143</cp:revision>
  <dcterms:created xsi:type="dcterms:W3CDTF">2013-11-18T02:24:51Z</dcterms:created>
  <dcterms:modified xsi:type="dcterms:W3CDTF">2013-12-12T18:30:38Z</dcterms:modified>
</cp:coreProperties>
</file>