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3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4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5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6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8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9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0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1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2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3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14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5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460" r:id="rId3"/>
    <p:sldId id="476" r:id="rId4"/>
    <p:sldId id="477" r:id="rId5"/>
    <p:sldId id="478" r:id="rId6"/>
    <p:sldId id="479" r:id="rId7"/>
    <p:sldId id="480" r:id="rId8"/>
    <p:sldId id="486" r:id="rId9"/>
    <p:sldId id="481" r:id="rId10"/>
    <p:sldId id="482" r:id="rId11"/>
    <p:sldId id="487" r:id="rId12"/>
    <p:sldId id="488" r:id="rId13"/>
    <p:sldId id="483" r:id="rId14"/>
    <p:sldId id="484" r:id="rId15"/>
    <p:sldId id="485" r:id="rId16"/>
    <p:sldId id="489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3" autoAdjust="0"/>
    <p:restoredTop sz="89022" autoAdjust="0"/>
  </p:normalViewPr>
  <p:slideViewPr>
    <p:cSldViewPr>
      <p:cViewPr varScale="1">
        <p:scale>
          <a:sx n="64" d="100"/>
          <a:sy n="64" d="100"/>
        </p:scale>
        <p:origin x="-13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8E4F72-4D66-4FF6-8A7A-55260A0D1B7A}" type="doc">
      <dgm:prSet loTypeId="urn:microsoft.com/office/officeart/2005/8/layout/radial4" loCatId="relationship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7D9F4294-984D-4ED8-9936-14379A2BCC25}">
      <dgm:prSet phldrT="[Texto]" custT="1"/>
      <dgm:spPr/>
      <dgm:t>
        <a:bodyPr/>
        <a:lstStyle/>
        <a:p>
          <a:r>
            <a:rPr lang="es-PE" sz="3200" dirty="0" err="1" smtClean="0"/>
            <a:t>Build</a:t>
          </a:r>
          <a:endParaRPr lang="es-PE" sz="3900" dirty="0"/>
        </a:p>
      </dgm:t>
    </dgm:pt>
    <dgm:pt modelId="{8F136037-5D68-47E3-8400-52C942884F45}" type="parTrans" cxnId="{2DDDA3A4-BBBD-48D3-A619-7787CA2E62AC}">
      <dgm:prSet/>
      <dgm:spPr/>
      <dgm:t>
        <a:bodyPr/>
        <a:lstStyle/>
        <a:p>
          <a:endParaRPr lang="es-PE"/>
        </a:p>
      </dgm:t>
    </dgm:pt>
    <dgm:pt modelId="{2A5F2010-826B-4EA2-92E3-C588880D9E4C}" type="sibTrans" cxnId="{2DDDA3A4-BBBD-48D3-A619-7787CA2E62AC}">
      <dgm:prSet/>
      <dgm:spPr/>
      <dgm:t>
        <a:bodyPr/>
        <a:lstStyle/>
        <a:p>
          <a:endParaRPr lang="es-PE"/>
        </a:p>
      </dgm:t>
    </dgm:pt>
    <dgm:pt modelId="{A004DFD5-C1A8-4C30-9709-D50BCD13A2C5}">
      <dgm:prSet phldrT="[Texto]"/>
      <dgm:spPr/>
      <dgm:t>
        <a:bodyPr/>
        <a:lstStyle/>
        <a:p>
          <a:r>
            <a:rPr lang="es-PE" dirty="0" smtClean="0"/>
            <a:t>Compilar</a:t>
          </a:r>
          <a:endParaRPr lang="es-PE" dirty="0"/>
        </a:p>
      </dgm:t>
    </dgm:pt>
    <dgm:pt modelId="{69D3A461-0AF2-4A80-9483-F2CFE22659AB}" type="parTrans" cxnId="{19201753-846C-4711-8E2E-1896700149EC}">
      <dgm:prSet/>
      <dgm:spPr/>
      <dgm:t>
        <a:bodyPr/>
        <a:lstStyle/>
        <a:p>
          <a:endParaRPr lang="es-PE"/>
        </a:p>
      </dgm:t>
    </dgm:pt>
    <dgm:pt modelId="{7DBAA92C-5DF7-4A61-A86C-007F72FD6672}" type="sibTrans" cxnId="{19201753-846C-4711-8E2E-1896700149EC}">
      <dgm:prSet/>
      <dgm:spPr/>
      <dgm:t>
        <a:bodyPr/>
        <a:lstStyle/>
        <a:p>
          <a:endParaRPr lang="es-PE"/>
        </a:p>
      </dgm:t>
    </dgm:pt>
    <dgm:pt modelId="{9154F5BD-1FC9-4BCE-9FE2-14C0B1B8C5B7}">
      <dgm:prSet phldrT="[Texto]"/>
      <dgm:spPr/>
      <dgm:t>
        <a:bodyPr/>
        <a:lstStyle/>
        <a:p>
          <a:r>
            <a:rPr lang="es-PE" dirty="0" smtClean="0"/>
            <a:t>Test Unitarios</a:t>
          </a:r>
          <a:endParaRPr lang="es-PE" dirty="0"/>
        </a:p>
      </dgm:t>
    </dgm:pt>
    <dgm:pt modelId="{5A93311E-3A31-47A3-AA99-875B0EBEE780}" type="parTrans" cxnId="{E9138896-A802-4A8E-8041-6C8D63B940F0}">
      <dgm:prSet/>
      <dgm:spPr/>
      <dgm:t>
        <a:bodyPr/>
        <a:lstStyle/>
        <a:p>
          <a:endParaRPr lang="es-PE"/>
        </a:p>
      </dgm:t>
    </dgm:pt>
    <dgm:pt modelId="{8290633C-6BE3-41A3-9C82-45F1D0392767}" type="sibTrans" cxnId="{E9138896-A802-4A8E-8041-6C8D63B940F0}">
      <dgm:prSet/>
      <dgm:spPr/>
      <dgm:t>
        <a:bodyPr/>
        <a:lstStyle/>
        <a:p>
          <a:endParaRPr lang="es-PE"/>
        </a:p>
      </dgm:t>
    </dgm:pt>
    <dgm:pt modelId="{B80C731F-2FCF-4683-996C-AA0D9C0A3012}">
      <dgm:prSet phldrT="[Texto]"/>
      <dgm:spPr/>
      <dgm:t>
        <a:bodyPr/>
        <a:lstStyle/>
        <a:p>
          <a:r>
            <a:rPr lang="es-PE" dirty="0" smtClean="0"/>
            <a:t>Test Funcionales</a:t>
          </a:r>
          <a:endParaRPr lang="es-PE" dirty="0"/>
        </a:p>
      </dgm:t>
    </dgm:pt>
    <dgm:pt modelId="{77CE14EE-D93B-4392-8042-C790729F45AD}" type="parTrans" cxnId="{62EAFF89-5671-4427-80CB-B7BE414C5571}">
      <dgm:prSet/>
      <dgm:spPr/>
      <dgm:t>
        <a:bodyPr/>
        <a:lstStyle/>
        <a:p>
          <a:endParaRPr lang="es-PE"/>
        </a:p>
      </dgm:t>
    </dgm:pt>
    <dgm:pt modelId="{DEEB64A6-67FD-467B-8A0E-1AE17340419B}" type="sibTrans" cxnId="{62EAFF89-5671-4427-80CB-B7BE414C5571}">
      <dgm:prSet/>
      <dgm:spPr/>
      <dgm:t>
        <a:bodyPr/>
        <a:lstStyle/>
        <a:p>
          <a:endParaRPr lang="es-PE"/>
        </a:p>
      </dgm:t>
    </dgm:pt>
    <dgm:pt modelId="{0F94C808-9938-4A0D-9C23-6E8337B17C70}">
      <dgm:prSet phldrT="[Texto]"/>
      <dgm:spPr/>
      <dgm:t>
        <a:bodyPr/>
        <a:lstStyle/>
        <a:p>
          <a:r>
            <a:rPr lang="es-PE" dirty="0" smtClean="0"/>
            <a:t>Integrar BD</a:t>
          </a:r>
          <a:endParaRPr lang="es-PE" dirty="0"/>
        </a:p>
      </dgm:t>
    </dgm:pt>
    <dgm:pt modelId="{EA9BBCD8-346D-468B-B0CB-F3E473178710}" type="parTrans" cxnId="{14486093-C90A-46F7-A3F4-0682A8B9F370}">
      <dgm:prSet/>
      <dgm:spPr/>
      <dgm:t>
        <a:bodyPr/>
        <a:lstStyle/>
        <a:p>
          <a:endParaRPr lang="es-PE"/>
        </a:p>
      </dgm:t>
    </dgm:pt>
    <dgm:pt modelId="{D9F2DD0F-E2E4-41A8-A9F6-70704547D749}" type="sibTrans" cxnId="{14486093-C90A-46F7-A3F4-0682A8B9F370}">
      <dgm:prSet/>
      <dgm:spPr/>
      <dgm:t>
        <a:bodyPr/>
        <a:lstStyle/>
        <a:p>
          <a:endParaRPr lang="es-PE"/>
        </a:p>
      </dgm:t>
    </dgm:pt>
    <dgm:pt modelId="{3EF7724C-9CD0-4014-B4C2-648391829959}">
      <dgm:prSet phldrT="[Texto]"/>
      <dgm:spPr/>
      <dgm:t>
        <a:bodyPr/>
        <a:lstStyle/>
        <a:p>
          <a:r>
            <a:rPr lang="es-PE" dirty="0" smtClean="0"/>
            <a:t>Etiquetar el código</a:t>
          </a:r>
          <a:endParaRPr lang="es-PE" dirty="0"/>
        </a:p>
      </dgm:t>
    </dgm:pt>
    <dgm:pt modelId="{AF2F5738-A4B6-41B1-B3B5-3FE558B19B97}" type="parTrans" cxnId="{89F28FA2-2DB1-46A9-927A-4CBB1B253248}">
      <dgm:prSet/>
      <dgm:spPr/>
      <dgm:t>
        <a:bodyPr/>
        <a:lstStyle/>
        <a:p>
          <a:endParaRPr lang="es-PE"/>
        </a:p>
      </dgm:t>
    </dgm:pt>
    <dgm:pt modelId="{1837F76D-6D42-433E-A3FC-5B0EF247A7F5}" type="sibTrans" cxnId="{89F28FA2-2DB1-46A9-927A-4CBB1B253248}">
      <dgm:prSet/>
      <dgm:spPr/>
      <dgm:t>
        <a:bodyPr/>
        <a:lstStyle/>
        <a:p>
          <a:endParaRPr lang="es-PE"/>
        </a:p>
      </dgm:t>
    </dgm:pt>
    <dgm:pt modelId="{1EDAA829-9EAC-419C-96F9-F233EDAF8016}">
      <dgm:prSet phldrT="[Texto]"/>
      <dgm:spPr/>
      <dgm:t>
        <a:bodyPr/>
        <a:lstStyle/>
        <a:p>
          <a:r>
            <a:rPr lang="es-PE" dirty="0" smtClean="0"/>
            <a:t>Generar Reportes</a:t>
          </a:r>
          <a:endParaRPr lang="es-PE" dirty="0"/>
        </a:p>
      </dgm:t>
    </dgm:pt>
    <dgm:pt modelId="{D458B6A1-98D8-4947-B3BE-ADC4042497D9}" type="parTrans" cxnId="{CBFBE8E4-C1A5-4DE2-AADE-80B0C673D399}">
      <dgm:prSet/>
      <dgm:spPr/>
      <dgm:t>
        <a:bodyPr/>
        <a:lstStyle/>
        <a:p>
          <a:endParaRPr lang="es-PE"/>
        </a:p>
      </dgm:t>
    </dgm:pt>
    <dgm:pt modelId="{B46E1FCC-55C5-4FFC-8C4C-8BF5C5213494}" type="sibTrans" cxnId="{CBFBE8E4-C1A5-4DE2-AADE-80B0C673D399}">
      <dgm:prSet/>
      <dgm:spPr/>
      <dgm:t>
        <a:bodyPr/>
        <a:lstStyle/>
        <a:p>
          <a:endParaRPr lang="es-PE"/>
        </a:p>
      </dgm:t>
    </dgm:pt>
    <dgm:pt modelId="{F6EB4ABA-AB78-426B-9E58-9C65F23C5F5B}">
      <dgm:prSet phldrT="[Texto]"/>
      <dgm:spPr/>
      <dgm:t>
        <a:bodyPr/>
        <a:lstStyle/>
        <a:p>
          <a:r>
            <a:rPr lang="es-PE" dirty="0" smtClean="0"/>
            <a:t>Desplegar</a:t>
          </a:r>
          <a:endParaRPr lang="es-PE" dirty="0"/>
        </a:p>
      </dgm:t>
    </dgm:pt>
    <dgm:pt modelId="{0244A6A3-6E3A-4D06-BBE7-4EB02EDC3A5C}" type="parTrans" cxnId="{B27EB04C-A899-40B1-B9CF-E9227DA591F4}">
      <dgm:prSet/>
      <dgm:spPr/>
      <dgm:t>
        <a:bodyPr/>
        <a:lstStyle/>
        <a:p>
          <a:endParaRPr lang="es-PE"/>
        </a:p>
      </dgm:t>
    </dgm:pt>
    <dgm:pt modelId="{4E0159A8-EE7E-48BE-8BA5-2B1B69F0E04E}" type="sibTrans" cxnId="{B27EB04C-A899-40B1-B9CF-E9227DA591F4}">
      <dgm:prSet/>
      <dgm:spPr/>
      <dgm:t>
        <a:bodyPr/>
        <a:lstStyle/>
        <a:p>
          <a:endParaRPr lang="es-PE"/>
        </a:p>
      </dgm:t>
    </dgm:pt>
    <dgm:pt modelId="{D1605FF2-B039-4653-A0B0-BF8BDCEB5258}" type="pres">
      <dgm:prSet presAssocID="{148E4F72-4D66-4FF6-8A7A-55260A0D1B7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BDB413C8-3310-4E01-BBEE-20CFDDFF9992}" type="pres">
      <dgm:prSet presAssocID="{7D9F4294-984D-4ED8-9936-14379A2BCC25}" presName="centerShape" presStyleLbl="node0" presStyleIdx="0" presStyleCnt="1"/>
      <dgm:spPr/>
      <dgm:t>
        <a:bodyPr/>
        <a:lstStyle/>
        <a:p>
          <a:endParaRPr lang="es-PE"/>
        </a:p>
      </dgm:t>
    </dgm:pt>
    <dgm:pt modelId="{DE5B2220-7C73-45B0-8FEE-179CE206F1D4}" type="pres">
      <dgm:prSet presAssocID="{69D3A461-0AF2-4A80-9483-F2CFE22659AB}" presName="parTrans" presStyleLbl="bgSibTrans2D1" presStyleIdx="0" presStyleCnt="7"/>
      <dgm:spPr/>
      <dgm:t>
        <a:bodyPr/>
        <a:lstStyle/>
        <a:p>
          <a:endParaRPr lang="es-PE"/>
        </a:p>
      </dgm:t>
    </dgm:pt>
    <dgm:pt modelId="{37FA3883-F9DF-4BE9-8A8A-D12ECC1D4E8E}" type="pres">
      <dgm:prSet presAssocID="{A004DFD5-C1A8-4C30-9709-D50BCD13A2C5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A36BBFC-89FD-4B3D-BA64-759448E101BC}" type="pres">
      <dgm:prSet presAssocID="{5A93311E-3A31-47A3-AA99-875B0EBEE780}" presName="parTrans" presStyleLbl="bgSibTrans2D1" presStyleIdx="1" presStyleCnt="7"/>
      <dgm:spPr/>
      <dgm:t>
        <a:bodyPr/>
        <a:lstStyle/>
        <a:p>
          <a:endParaRPr lang="es-PE"/>
        </a:p>
      </dgm:t>
    </dgm:pt>
    <dgm:pt modelId="{0B291D4A-F9A7-448A-96DA-E8AE8DEF8611}" type="pres">
      <dgm:prSet presAssocID="{9154F5BD-1FC9-4BCE-9FE2-14C0B1B8C5B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758526F-C136-452C-A112-BDA795BC123C}" type="pres">
      <dgm:prSet presAssocID="{77CE14EE-D93B-4392-8042-C790729F45AD}" presName="parTrans" presStyleLbl="bgSibTrans2D1" presStyleIdx="2" presStyleCnt="7"/>
      <dgm:spPr/>
      <dgm:t>
        <a:bodyPr/>
        <a:lstStyle/>
        <a:p>
          <a:endParaRPr lang="es-PE"/>
        </a:p>
      </dgm:t>
    </dgm:pt>
    <dgm:pt modelId="{17EF3E11-4E55-4489-8065-7A540992FDA4}" type="pres">
      <dgm:prSet presAssocID="{B80C731F-2FCF-4683-996C-AA0D9C0A3012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14BF856-B1E4-47BC-9B69-5D918C6B28E3}" type="pres">
      <dgm:prSet presAssocID="{EA9BBCD8-346D-468B-B0CB-F3E473178710}" presName="parTrans" presStyleLbl="bgSibTrans2D1" presStyleIdx="3" presStyleCnt="7"/>
      <dgm:spPr/>
      <dgm:t>
        <a:bodyPr/>
        <a:lstStyle/>
        <a:p>
          <a:endParaRPr lang="es-PE"/>
        </a:p>
      </dgm:t>
    </dgm:pt>
    <dgm:pt modelId="{4EAF8D7F-B349-4F52-A13C-D680D1AFCB1D}" type="pres">
      <dgm:prSet presAssocID="{0F94C808-9938-4A0D-9C23-6E8337B17C7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C651ACB-F7E0-4E3D-959D-43A49D06A1CF}" type="pres">
      <dgm:prSet presAssocID="{AF2F5738-A4B6-41B1-B3B5-3FE558B19B97}" presName="parTrans" presStyleLbl="bgSibTrans2D1" presStyleIdx="4" presStyleCnt="7"/>
      <dgm:spPr/>
      <dgm:t>
        <a:bodyPr/>
        <a:lstStyle/>
        <a:p>
          <a:endParaRPr lang="es-PE"/>
        </a:p>
      </dgm:t>
    </dgm:pt>
    <dgm:pt modelId="{7B2A7B56-10A6-4E07-8ECA-1DE8BFA10A70}" type="pres">
      <dgm:prSet presAssocID="{3EF7724C-9CD0-4014-B4C2-64839182995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4E32FFF-0086-4BCD-A885-7C4D68902F98}" type="pres">
      <dgm:prSet presAssocID="{D458B6A1-98D8-4947-B3BE-ADC4042497D9}" presName="parTrans" presStyleLbl="bgSibTrans2D1" presStyleIdx="5" presStyleCnt="7"/>
      <dgm:spPr/>
      <dgm:t>
        <a:bodyPr/>
        <a:lstStyle/>
        <a:p>
          <a:endParaRPr lang="es-PE"/>
        </a:p>
      </dgm:t>
    </dgm:pt>
    <dgm:pt modelId="{2CB29320-ACD2-422E-89BE-F59CB7739572}" type="pres">
      <dgm:prSet presAssocID="{1EDAA829-9EAC-419C-96F9-F233EDAF8016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2FCE72-C02F-4CCD-8BA9-FEEE81C40515}" type="pres">
      <dgm:prSet presAssocID="{0244A6A3-6E3A-4D06-BBE7-4EB02EDC3A5C}" presName="parTrans" presStyleLbl="bgSibTrans2D1" presStyleIdx="6" presStyleCnt="7"/>
      <dgm:spPr/>
      <dgm:t>
        <a:bodyPr/>
        <a:lstStyle/>
        <a:p>
          <a:endParaRPr lang="es-PE"/>
        </a:p>
      </dgm:t>
    </dgm:pt>
    <dgm:pt modelId="{20CB1298-6F6B-4938-ABAA-5B06CAD13BA2}" type="pres">
      <dgm:prSet presAssocID="{F6EB4ABA-AB78-426B-9E58-9C65F23C5F5B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03E41E77-CECC-4978-B083-0D26579CAF5E}" type="presOf" srcId="{AF2F5738-A4B6-41B1-B3B5-3FE558B19B97}" destId="{DC651ACB-F7E0-4E3D-959D-43A49D06A1CF}" srcOrd="0" destOrd="0" presId="urn:microsoft.com/office/officeart/2005/8/layout/radial4"/>
    <dgm:cxn modelId="{4DAABF3D-423F-4A5B-9704-5CBB9A883DA5}" type="presOf" srcId="{9154F5BD-1FC9-4BCE-9FE2-14C0B1B8C5B7}" destId="{0B291D4A-F9A7-448A-96DA-E8AE8DEF8611}" srcOrd="0" destOrd="0" presId="urn:microsoft.com/office/officeart/2005/8/layout/radial4"/>
    <dgm:cxn modelId="{A7C3DBDE-C7A1-4752-9A37-DB18C0D646B4}" type="presOf" srcId="{EA9BBCD8-346D-468B-B0CB-F3E473178710}" destId="{814BF856-B1E4-47BC-9B69-5D918C6B28E3}" srcOrd="0" destOrd="0" presId="urn:microsoft.com/office/officeart/2005/8/layout/radial4"/>
    <dgm:cxn modelId="{B490B1BC-D10F-41FA-94DC-5B2FDBB02CAE}" type="presOf" srcId="{3EF7724C-9CD0-4014-B4C2-648391829959}" destId="{7B2A7B56-10A6-4E07-8ECA-1DE8BFA10A70}" srcOrd="0" destOrd="0" presId="urn:microsoft.com/office/officeart/2005/8/layout/radial4"/>
    <dgm:cxn modelId="{AC8FFD17-407B-4968-97F1-A1E3A6343508}" type="presOf" srcId="{0F94C808-9938-4A0D-9C23-6E8337B17C70}" destId="{4EAF8D7F-B349-4F52-A13C-D680D1AFCB1D}" srcOrd="0" destOrd="0" presId="urn:microsoft.com/office/officeart/2005/8/layout/radial4"/>
    <dgm:cxn modelId="{CECDBEDE-1158-40B7-98B0-7CE379E2F33F}" type="presOf" srcId="{7D9F4294-984D-4ED8-9936-14379A2BCC25}" destId="{BDB413C8-3310-4E01-BBEE-20CFDDFF9992}" srcOrd="0" destOrd="0" presId="urn:microsoft.com/office/officeart/2005/8/layout/radial4"/>
    <dgm:cxn modelId="{CBFBE8E4-C1A5-4DE2-AADE-80B0C673D399}" srcId="{7D9F4294-984D-4ED8-9936-14379A2BCC25}" destId="{1EDAA829-9EAC-419C-96F9-F233EDAF8016}" srcOrd="5" destOrd="0" parTransId="{D458B6A1-98D8-4947-B3BE-ADC4042497D9}" sibTransId="{B46E1FCC-55C5-4FFC-8C4C-8BF5C5213494}"/>
    <dgm:cxn modelId="{12190E21-0E84-4126-8A19-F82B37F94FDB}" type="presOf" srcId="{A004DFD5-C1A8-4C30-9709-D50BCD13A2C5}" destId="{37FA3883-F9DF-4BE9-8A8A-D12ECC1D4E8E}" srcOrd="0" destOrd="0" presId="urn:microsoft.com/office/officeart/2005/8/layout/radial4"/>
    <dgm:cxn modelId="{89F28FA2-2DB1-46A9-927A-4CBB1B253248}" srcId="{7D9F4294-984D-4ED8-9936-14379A2BCC25}" destId="{3EF7724C-9CD0-4014-B4C2-648391829959}" srcOrd="4" destOrd="0" parTransId="{AF2F5738-A4B6-41B1-B3B5-3FE558B19B97}" sibTransId="{1837F76D-6D42-433E-A3FC-5B0EF247A7F5}"/>
    <dgm:cxn modelId="{7770D5CE-07F9-4834-B0E9-8829FDB6AF9A}" type="presOf" srcId="{5A93311E-3A31-47A3-AA99-875B0EBEE780}" destId="{5A36BBFC-89FD-4B3D-BA64-759448E101BC}" srcOrd="0" destOrd="0" presId="urn:microsoft.com/office/officeart/2005/8/layout/radial4"/>
    <dgm:cxn modelId="{B27EB04C-A899-40B1-B9CF-E9227DA591F4}" srcId="{7D9F4294-984D-4ED8-9936-14379A2BCC25}" destId="{F6EB4ABA-AB78-426B-9E58-9C65F23C5F5B}" srcOrd="6" destOrd="0" parTransId="{0244A6A3-6E3A-4D06-BBE7-4EB02EDC3A5C}" sibTransId="{4E0159A8-EE7E-48BE-8BA5-2B1B69F0E04E}"/>
    <dgm:cxn modelId="{19201753-846C-4711-8E2E-1896700149EC}" srcId="{7D9F4294-984D-4ED8-9936-14379A2BCC25}" destId="{A004DFD5-C1A8-4C30-9709-D50BCD13A2C5}" srcOrd="0" destOrd="0" parTransId="{69D3A461-0AF2-4A80-9483-F2CFE22659AB}" sibTransId="{7DBAA92C-5DF7-4A61-A86C-007F72FD6672}"/>
    <dgm:cxn modelId="{AE580D2C-97FD-476B-9C81-64C1CE466D13}" type="presOf" srcId="{D458B6A1-98D8-4947-B3BE-ADC4042497D9}" destId="{14E32FFF-0086-4BCD-A885-7C4D68902F98}" srcOrd="0" destOrd="0" presId="urn:microsoft.com/office/officeart/2005/8/layout/radial4"/>
    <dgm:cxn modelId="{7CD3C3CD-0292-4FE3-9AFA-7B4A595F7E82}" type="presOf" srcId="{0244A6A3-6E3A-4D06-BBE7-4EB02EDC3A5C}" destId="{B52FCE72-C02F-4CCD-8BA9-FEEE81C40515}" srcOrd="0" destOrd="0" presId="urn:microsoft.com/office/officeart/2005/8/layout/radial4"/>
    <dgm:cxn modelId="{36958928-104E-4277-9A75-7D7C790361E2}" type="presOf" srcId="{77CE14EE-D93B-4392-8042-C790729F45AD}" destId="{4758526F-C136-452C-A112-BDA795BC123C}" srcOrd="0" destOrd="0" presId="urn:microsoft.com/office/officeart/2005/8/layout/radial4"/>
    <dgm:cxn modelId="{D3E4861D-2A5A-4AE7-9489-54263C29CDF8}" type="presOf" srcId="{B80C731F-2FCF-4683-996C-AA0D9C0A3012}" destId="{17EF3E11-4E55-4489-8065-7A540992FDA4}" srcOrd="0" destOrd="0" presId="urn:microsoft.com/office/officeart/2005/8/layout/radial4"/>
    <dgm:cxn modelId="{2DDDA3A4-BBBD-48D3-A619-7787CA2E62AC}" srcId="{148E4F72-4D66-4FF6-8A7A-55260A0D1B7A}" destId="{7D9F4294-984D-4ED8-9936-14379A2BCC25}" srcOrd="0" destOrd="0" parTransId="{8F136037-5D68-47E3-8400-52C942884F45}" sibTransId="{2A5F2010-826B-4EA2-92E3-C588880D9E4C}"/>
    <dgm:cxn modelId="{2588E4E6-658A-4A11-BA50-FC0C54C1813A}" type="presOf" srcId="{F6EB4ABA-AB78-426B-9E58-9C65F23C5F5B}" destId="{20CB1298-6F6B-4938-ABAA-5B06CAD13BA2}" srcOrd="0" destOrd="0" presId="urn:microsoft.com/office/officeart/2005/8/layout/radial4"/>
    <dgm:cxn modelId="{59E59C82-40BF-4F1A-B0E4-1ABBA712DA38}" type="presOf" srcId="{148E4F72-4D66-4FF6-8A7A-55260A0D1B7A}" destId="{D1605FF2-B039-4653-A0B0-BF8BDCEB5258}" srcOrd="0" destOrd="0" presId="urn:microsoft.com/office/officeart/2005/8/layout/radial4"/>
    <dgm:cxn modelId="{E5F82DDE-34B6-4C87-BDB9-A7BC10E7F70E}" type="presOf" srcId="{69D3A461-0AF2-4A80-9483-F2CFE22659AB}" destId="{DE5B2220-7C73-45B0-8FEE-179CE206F1D4}" srcOrd="0" destOrd="0" presId="urn:microsoft.com/office/officeart/2005/8/layout/radial4"/>
    <dgm:cxn modelId="{E9138896-A802-4A8E-8041-6C8D63B940F0}" srcId="{7D9F4294-984D-4ED8-9936-14379A2BCC25}" destId="{9154F5BD-1FC9-4BCE-9FE2-14C0B1B8C5B7}" srcOrd="1" destOrd="0" parTransId="{5A93311E-3A31-47A3-AA99-875B0EBEE780}" sibTransId="{8290633C-6BE3-41A3-9C82-45F1D0392767}"/>
    <dgm:cxn modelId="{DB79B2C3-67D8-49FA-BE31-A3331EEC0C5E}" type="presOf" srcId="{1EDAA829-9EAC-419C-96F9-F233EDAF8016}" destId="{2CB29320-ACD2-422E-89BE-F59CB7739572}" srcOrd="0" destOrd="0" presId="urn:microsoft.com/office/officeart/2005/8/layout/radial4"/>
    <dgm:cxn modelId="{62EAFF89-5671-4427-80CB-B7BE414C5571}" srcId="{7D9F4294-984D-4ED8-9936-14379A2BCC25}" destId="{B80C731F-2FCF-4683-996C-AA0D9C0A3012}" srcOrd="2" destOrd="0" parTransId="{77CE14EE-D93B-4392-8042-C790729F45AD}" sibTransId="{DEEB64A6-67FD-467B-8A0E-1AE17340419B}"/>
    <dgm:cxn modelId="{14486093-C90A-46F7-A3F4-0682A8B9F370}" srcId="{7D9F4294-984D-4ED8-9936-14379A2BCC25}" destId="{0F94C808-9938-4A0D-9C23-6E8337B17C70}" srcOrd="3" destOrd="0" parTransId="{EA9BBCD8-346D-468B-B0CB-F3E473178710}" sibTransId="{D9F2DD0F-E2E4-41A8-A9F6-70704547D749}"/>
    <dgm:cxn modelId="{C411CF9D-2771-41AB-B740-5E5483D014C4}" type="presParOf" srcId="{D1605FF2-B039-4653-A0B0-BF8BDCEB5258}" destId="{BDB413C8-3310-4E01-BBEE-20CFDDFF9992}" srcOrd="0" destOrd="0" presId="urn:microsoft.com/office/officeart/2005/8/layout/radial4"/>
    <dgm:cxn modelId="{EA7F7128-19BF-4796-B3BD-3CECE611E650}" type="presParOf" srcId="{D1605FF2-B039-4653-A0B0-BF8BDCEB5258}" destId="{DE5B2220-7C73-45B0-8FEE-179CE206F1D4}" srcOrd="1" destOrd="0" presId="urn:microsoft.com/office/officeart/2005/8/layout/radial4"/>
    <dgm:cxn modelId="{FCE98623-F0FF-4268-892F-D578F746E10E}" type="presParOf" srcId="{D1605FF2-B039-4653-A0B0-BF8BDCEB5258}" destId="{37FA3883-F9DF-4BE9-8A8A-D12ECC1D4E8E}" srcOrd="2" destOrd="0" presId="urn:microsoft.com/office/officeart/2005/8/layout/radial4"/>
    <dgm:cxn modelId="{CD8D0AC7-BA3C-46E6-A6D2-C17267E81DE7}" type="presParOf" srcId="{D1605FF2-B039-4653-A0B0-BF8BDCEB5258}" destId="{5A36BBFC-89FD-4B3D-BA64-759448E101BC}" srcOrd="3" destOrd="0" presId="urn:microsoft.com/office/officeart/2005/8/layout/radial4"/>
    <dgm:cxn modelId="{B282828D-2729-4454-9484-D13D67F42BE6}" type="presParOf" srcId="{D1605FF2-B039-4653-A0B0-BF8BDCEB5258}" destId="{0B291D4A-F9A7-448A-96DA-E8AE8DEF8611}" srcOrd="4" destOrd="0" presId="urn:microsoft.com/office/officeart/2005/8/layout/radial4"/>
    <dgm:cxn modelId="{5E92821D-5A59-4F18-8E17-45873B7056AC}" type="presParOf" srcId="{D1605FF2-B039-4653-A0B0-BF8BDCEB5258}" destId="{4758526F-C136-452C-A112-BDA795BC123C}" srcOrd="5" destOrd="0" presId="urn:microsoft.com/office/officeart/2005/8/layout/radial4"/>
    <dgm:cxn modelId="{5BF20748-45AB-48F5-ACF6-F4182C818C98}" type="presParOf" srcId="{D1605FF2-B039-4653-A0B0-BF8BDCEB5258}" destId="{17EF3E11-4E55-4489-8065-7A540992FDA4}" srcOrd="6" destOrd="0" presId="urn:microsoft.com/office/officeart/2005/8/layout/radial4"/>
    <dgm:cxn modelId="{DED85DDF-15E0-483C-86D3-249B27181CE0}" type="presParOf" srcId="{D1605FF2-B039-4653-A0B0-BF8BDCEB5258}" destId="{814BF856-B1E4-47BC-9B69-5D918C6B28E3}" srcOrd="7" destOrd="0" presId="urn:microsoft.com/office/officeart/2005/8/layout/radial4"/>
    <dgm:cxn modelId="{B7093ACE-7A6E-4363-9E75-C6A3E59E43AE}" type="presParOf" srcId="{D1605FF2-B039-4653-A0B0-BF8BDCEB5258}" destId="{4EAF8D7F-B349-4F52-A13C-D680D1AFCB1D}" srcOrd="8" destOrd="0" presId="urn:microsoft.com/office/officeart/2005/8/layout/radial4"/>
    <dgm:cxn modelId="{0518EC9E-67AB-4C05-80A2-71E102A1CA35}" type="presParOf" srcId="{D1605FF2-B039-4653-A0B0-BF8BDCEB5258}" destId="{DC651ACB-F7E0-4E3D-959D-43A49D06A1CF}" srcOrd="9" destOrd="0" presId="urn:microsoft.com/office/officeart/2005/8/layout/radial4"/>
    <dgm:cxn modelId="{AF45C61D-F4D7-441A-9CDA-878D7091A397}" type="presParOf" srcId="{D1605FF2-B039-4653-A0B0-BF8BDCEB5258}" destId="{7B2A7B56-10A6-4E07-8ECA-1DE8BFA10A70}" srcOrd="10" destOrd="0" presId="urn:microsoft.com/office/officeart/2005/8/layout/radial4"/>
    <dgm:cxn modelId="{62C3CC3B-2B29-4967-88FD-E74338EFE123}" type="presParOf" srcId="{D1605FF2-B039-4653-A0B0-BF8BDCEB5258}" destId="{14E32FFF-0086-4BCD-A885-7C4D68902F98}" srcOrd="11" destOrd="0" presId="urn:microsoft.com/office/officeart/2005/8/layout/radial4"/>
    <dgm:cxn modelId="{6B5C61F4-8D18-45BB-8040-B68EF356AF78}" type="presParOf" srcId="{D1605FF2-B039-4653-A0B0-BF8BDCEB5258}" destId="{2CB29320-ACD2-422E-89BE-F59CB7739572}" srcOrd="12" destOrd="0" presId="urn:microsoft.com/office/officeart/2005/8/layout/radial4"/>
    <dgm:cxn modelId="{13581C92-F133-412B-BDC9-F20D355E978F}" type="presParOf" srcId="{D1605FF2-B039-4653-A0B0-BF8BDCEB5258}" destId="{B52FCE72-C02F-4CCD-8BA9-FEEE81C40515}" srcOrd="13" destOrd="0" presId="urn:microsoft.com/office/officeart/2005/8/layout/radial4"/>
    <dgm:cxn modelId="{E42150F8-D2DB-4969-BAC1-0F4EBB3FDC34}" type="presParOf" srcId="{D1605FF2-B039-4653-A0B0-BF8BDCEB5258}" destId="{20CB1298-6F6B-4938-ABAA-5B06CAD13BA2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413C8-3310-4E01-BBEE-20CFDDFF9992}">
      <dsp:nvSpPr>
        <dsp:cNvPr id="0" name=""/>
        <dsp:cNvSpPr/>
      </dsp:nvSpPr>
      <dsp:spPr>
        <a:xfrm>
          <a:off x="2708035" y="2718238"/>
          <a:ext cx="1784729" cy="178472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kern="1200" dirty="0" err="1" smtClean="0"/>
            <a:t>Build</a:t>
          </a:r>
          <a:endParaRPr lang="es-PE" sz="3900" kern="1200" dirty="0"/>
        </a:p>
      </dsp:txBody>
      <dsp:txXfrm>
        <a:off x="2969403" y="2979606"/>
        <a:ext cx="1261993" cy="1261993"/>
      </dsp:txXfrm>
    </dsp:sp>
    <dsp:sp modelId="{DE5B2220-7C73-45B0-8FEE-179CE206F1D4}">
      <dsp:nvSpPr>
        <dsp:cNvPr id="0" name=""/>
        <dsp:cNvSpPr/>
      </dsp:nvSpPr>
      <dsp:spPr>
        <a:xfrm rot="10800000">
          <a:off x="626616" y="3356279"/>
          <a:ext cx="1966940" cy="50864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FA3883-F9DF-4BE9-8A8A-D12ECC1D4E8E}">
      <dsp:nvSpPr>
        <dsp:cNvPr id="0" name=""/>
        <dsp:cNvSpPr/>
      </dsp:nvSpPr>
      <dsp:spPr>
        <a:xfrm>
          <a:off x="1961" y="3110879"/>
          <a:ext cx="1249310" cy="999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Compilar</a:t>
          </a:r>
          <a:endParaRPr lang="es-PE" sz="1800" kern="1200" dirty="0"/>
        </a:p>
      </dsp:txBody>
      <dsp:txXfrm>
        <a:off x="31234" y="3140152"/>
        <a:ext cx="1190764" cy="940902"/>
      </dsp:txXfrm>
    </dsp:sp>
    <dsp:sp modelId="{5A36BBFC-89FD-4B3D-BA64-759448E101BC}">
      <dsp:nvSpPr>
        <dsp:cNvPr id="0" name=""/>
        <dsp:cNvSpPr/>
      </dsp:nvSpPr>
      <dsp:spPr>
        <a:xfrm rot="12600000">
          <a:off x="893268" y="2361122"/>
          <a:ext cx="1966940" cy="50864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291D4A-F9A7-448A-96DA-E8AE8DEF8611}">
      <dsp:nvSpPr>
        <dsp:cNvPr id="0" name=""/>
        <dsp:cNvSpPr/>
      </dsp:nvSpPr>
      <dsp:spPr>
        <a:xfrm>
          <a:off x="400372" y="1623987"/>
          <a:ext cx="1249310" cy="999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Test Unitarios</a:t>
          </a:r>
          <a:endParaRPr lang="es-PE" sz="1800" kern="1200" dirty="0"/>
        </a:p>
      </dsp:txBody>
      <dsp:txXfrm>
        <a:off x="429645" y="1653260"/>
        <a:ext cx="1190764" cy="940902"/>
      </dsp:txXfrm>
    </dsp:sp>
    <dsp:sp modelId="{4758526F-C136-452C-A112-BDA795BC123C}">
      <dsp:nvSpPr>
        <dsp:cNvPr id="0" name=""/>
        <dsp:cNvSpPr/>
      </dsp:nvSpPr>
      <dsp:spPr>
        <a:xfrm rot="14400000">
          <a:off x="1621773" y="1632617"/>
          <a:ext cx="1966940" cy="50864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EF3E11-4E55-4489-8065-7A540992FDA4}">
      <dsp:nvSpPr>
        <dsp:cNvPr id="0" name=""/>
        <dsp:cNvSpPr/>
      </dsp:nvSpPr>
      <dsp:spPr>
        <a:xfrm>
          <a:off x="1488853" y="535507"/>
          <a:ext cx="1249310" cy="999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Test Funcionales</a:t>
          </a:r>
          <a:endParaRPr lang="es-PE" sz="1800" kern="1200" dirty="0"/>
        </a:p>
      </dsp:txBody>
      <dsp:txXfrm>
        <a:off x="1518126" y="564780"/>
        <a:ext cx="1190764" cy="940902"/>
      </dsp:txXfrm>
    </dsp:sp>
    <dsp:sp modelId="{814BF856-B1E4-47BC-9B69-5D918C6B28E3}">
      <dsp:nvSpPr>
        <dsp:cNvPr id="0" name=""/>
        <dsp:cNvSpPr/>
      </dsp:nvSpPr>
      <dsp:spPr>
        <a:xfrm rot="16200000">
          <a:off x="2616929" y="1365966"/>
          <a:ext cx="1966940" cy="50864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AF8D7F-B349-4F52-A13C-D680D1AFCB1D}">
      <dsp:nvSpPr>
        <dsp:cNvPr id="0" name=""/>
        <dsp:cNvSpPr/>
      </dsp:nvSpPr>
      <dsp:spPr>
        <a:xfrm>
          <a:off x="2975744" y="137095"/>
          <a:ext cx="1249310" cy="999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Integrar BD</a:t>
          </a:r>
          <a:endParaRPr lang="es-PE" sz="1800" kern="1200" dirty="0"/>
        </a:p>
      </dsp:txBody>
      <dsp:txXfrm>
        <a:off x="3005017" y="166368"/>
        <a:ext cx="1190764" cy="940902"/>
      </dsp:txXfrm>
    </dsp:sp>
    <dsp:sp modelId="{DC651ACB-F7E0-4E3D-959D-43A49D06A1CF}">
      <dsp:nvSpPr>
        <dsp:cNvPr id="0" name=""/>
        <dsp:cNvSpPr/>
      </dsp:nvSpPr>
      <dsp:spPr>
        <a:xfrm rot="18000000">
          <a:off x="3612086" y="1632617"/>
          <a:ext cx="1966940" cy="50864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2A7B56-10A6-4E07-8ECA-1DE8BFA10A70}">
      <dsp:nvSpPr>
        <dsp:cNvPr id="0" name=""/>
        <dsp:cNvSpPr/>
      </dsp:nvSpPr>
      <dsp:spPr>
        <a:xfrm>
          <a:off x="4462636" y="535507"/>
          <a:ext cx="1249310" cy="999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Etiquetar el código</a:t>
          </a:r>
          <a:endParaRPr lang="es-PE" sz="1800" kern="1200" dirty="0"/>
        </a:p>
      </dsp:txBody>
      <dsp:txXfrm>
        <a:off x="4491909" y="564780"/>
        <a:ext cx="1190764" cy="940902"/>
      </dsp:txXfrm>
    </dsp:sp>
    <dsp:sp modelId="{14E32FFF-0086-4BCD-A885-7C4D68902F98}">
      <dsp:nvSpPr>
        <dsp:cNvPr id="0" name=""/>
        <dsp:cNvSpPr/>
      </dsp:nvSpPr>
      <dsp:spPr>
        <a:xfrm rot="19800000">
          <a:off x="4340591" y="2361122"/>
          <a:ext cx="1966940" cy="50864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B29320-ACD2-422E-89BE-F59CB7739572}">
      <dsp:nvSpPr>
        <dsp:cNvPr id="0" name=""/>
        <dsp:cNvSpPr/>
      </dsp:nvSpPr>
      <dsp:spPr>
        <a:xfrm>
          <a:off x="5551116" y="1623987"/>
          <a:ext cx="1249310" cy="999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Generar Reportes</a:t>
          </a:r>
          <a:endParaRPr lang="es-PE" sz="1800" kern="1200" dirty="0"/>
        </a:p>
      </dsp:txBody>
      <dsp:txXfrm>
        <a:off x="5580389" y="1653260"/>
        <a:ext cx="1190764" cy="940902"/>
      </dsp:txXfrm>
    </dsp:sp>
    <dsp:sp modelId="{B52FCE72-C02F-4CCD-8BA9-FEEE81C40515}">
      <dsp:nvSpPr>
        <dsp:cNvPr id="0" name=""/>
        <dsp:cNvSpPr/>
      </dsp:nvSpPr>
      <dsp:spPr>
        <a:xfrm>
          <a:off x="4607242" y="3356279"/>
          <a:ext cx="1966940" cy="50864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CB1298-6F6B-4938-ABAA-5B06CAD13BA2}">
      <dsp:nvSpPr>
        <dsp:cNvPr id="0" name=""/>
        <dsp:cNvSpPr/>
      </dsp:nvSpPr>
      <dsp:spPr>
        <a:xfrm>
          <a:off x="5949527" y="3110879"/>
          <a:ext cx="1249310" cy="999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Desplegar</a:t>
          </a:r>
          <a:endParaRPr lang="es-PE" sz="1800" kern="1200" dirty="0"/>
        </a:p>
      </dsp:txBody>
      <dsp:txXfrm>
        <a:off x="5978800" y="3140152"/>
        <a:ext cx="1190764" cy="940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25/02/2012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25/02/2012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25/02/2012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25/02/2012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25/02/2012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25/02/2012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25/02/2012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25/02/2012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25/02/2012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25/02/2012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25/02/2012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25/02/2012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25/02/2012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image" Target="../media/image2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image" Target="../media/image7.jpe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microsoft.com/office/2007/relationships/hdphoto" Target="../media/hdphoto4.wdp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3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notesSlide" Target="../notesSlides/notesSlide7.xml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67544" y="2132856"/>
            <a:ext cx="8159162" cy="1584327"/>
          </a:xfrm>
        </p:spPr>
        <p:txBody>
          <a:bodyPr/>
          <a:lstStyle/>
          <a:p>
            <a:r>
              <a:rPr lang="es-PE" sz="8000" b="1" dirty="0" smtClean="0">
                <a:solidFill>
                  <a:srgbClr val="FF0000"/>
                </a:solidFill>
              </a:rPr>
              <a:t>Continuous Integration</a:t>
            </a:r>
            <a:br>
              <a:rPr lang="es-PE" sz="8000" b="1" dirty="0" smtClean="0">
                <a:solidFill>
                  <a:srgbClr val="FF0000"/>
                </a:solidFill>
              </a:rPr>
            </a:br>
            <a:r>
              <a:rPr lang="es-PE" sz="6000" b="1" dirty="0" err="1" smtClean="0"/>
              <a:t>Going</a:t>
            </a:r>
            <a:r>
              <a:rPr lang="es-PE" sz="6000" b="1" dirty="0" smtClean="0"/>
              <a:t> </a:t>
            </a:r>
            <a:r>
              <a:rPr lang="es-PE" sz="6000" b="1" dirty="0" err="1" smtClean="0"/>
              <a:t>from</a:t>
            </a:r>
            <a:r>
              <a:rPr lang="es-PE" sz="6000" b="1" dirty="0" smtClean="0"/>
              <a:t> Zero </a:t>
            </a:r>
            <a:r>
              <a:rPr lang="es-PE" sz="6000" b="1" dirty="0" err="1" smtClean="0"/>
              <a:t>to</a:t>
            </a:r>
            <a:r>
              <a:rPr lang="es-PE" sz="6000" b="1" dirty="0" smtClean="0"/>
              <a:t> Hero</a:t>
            </a:r>
            <a:endParaRPr lang="es-ES" sz="5600" b="1" dirty="0"/>
          </a:p>
        </p:txBody>
      </p:sp>
      <p:sp>
        <p:nvSpPr>
          <p:cNvPr id="5" name="2 Subtítulo"/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395536" y="5553502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63888" y="5457418"/>
            <a:ext cx="5105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snahider@gmail.com</a:t>
            </a:r>
            <a:endParaRPr lang="en-US" sz="2000" dirty="0">
              <a:solidFill>
                <a:srgbClr val="FFC00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64522" y="476672"/>
            <a:ext cx="8758808" cy="792088"/>
          </a:xfrm>
        </p:spPr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4</a:t>
            </a:r>
            <a:r>
              <a:rPr lang="es-PE" dirty="0" smtClean="0">
                <a:solidFill>
                  <a:srgbClr val="FF0000"/>
                </a:solidFill>
              </a:rPr>
              <a:t>.- Ejecutar el </a:t>
            </a:r>
            <a:r>
              <a:rPr lang="es-PE" dirty="0" err="1" smtClean="0">
                <a:solidFill>
                  <a:srgbClr val="FF0000"/>
                </a:solidFill>
              </a:rPr>
              <a:t>build</a:t>
            </a:r>
            <a:r>
              <a:rPr lang="es-PE" dirty="0" smtClean="0">
                <a:solidFill>
                  <a:srgbClr val="FF0000"/>
                </a:solidFill>
              </a:rPr>
              <a:t> x cada </a:t>
            </a:r>
            <a:r>
              <a:rPr lang="es-PE" dirty="0" err="1" smtClean="0">
                <a:solidFill>
                  <a:srgbClr val="FF0000"/>
                </a:solidFill>
              </a:rPr>
              <a:t>commit</a:t>
            </a:r>
            <a:r>
              <a:rPr lang="es-PE" dirty="0" smtClean="0">
                <a:solidFill>
                  <a:srgbClr val="FF0000"/>
                </a:solidFill>
              </a:rPr>
              <a:t> en una máquina de integración</a:t>
            </a:r>
            <a:endParaRPr lang="es-PE" sz="3600" dirty="0">
              <a:solidFill>
                <a:srgbClr val="FF0000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839" y="1700808"/>
            <a:ext cx="4096322" cy="48584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000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2699792" y="1628800"/>
            <a:ext cx="3610744" cy="49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3600" dirty="0" smtClean="0">
                <a:solidFill>
                  <a:srgbClr val="FFC000"/>
                </a:solidFill>
              </a:rPr>
              <a:t>Herramientas</a:t>
            </a:r>
            <a:endParaRPr lang="es-PE" sz="3600" dirty="0" smtClean="0">
              <a:solidFill>
                <a:srgbClr val="FFC000"/>
              </a:solidFill>
            </a:endParaRPr>
          </a:p>
        </p:txBody>
      </p:sp>
      <p:sp>
        <p:nvSpPr>
          <p:cNvPr id="5" name="5 Marcador de contenido"/>
          <p:cNvSpPr txBox="1">
            <a:spLocks/>
          </p:cNvSpPr>
          <p:nvPr/>
        </p:nvSpPr>
        <p:spPr bwMode="auto">
          <a:xfrm>
            <a:off x="529208" y="2424425"/>
            <a:ext cx="7992888" cy="244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/>
              <a:t>Las herramientas que nos permiten monitorear el repositorio y ejecutar el </a:t>
            </a:r>
            <a:r>
              <a:rPr lang="es-PE" sz="2800" dirty="0" err="1" smtClean="0"/>
              <a:t>build</a:t>
            </a:r>
            <a:r>
              <a:rPr lang="es-PE" sz="2800" dirty="0" smtClean="0"/>
              <a:t> por cada </a:t>
            </a:r>
            <a:r>
              <a:rPr lang="es-PE" sz="2800" dirty="0" err="1" smtClean="0"/>
              <a:t>commit</a:t>
            </a:r>
            <a:r>
              <a:rPr lang="es-PE" sz="2800" dirty="0" smtClean="0"/>
              <a:t> son los Continuous Integration Servers.</a:t>
            </a:r>
          </a:p>
          <a:p>
            <a:pPr marL="0" indent="0">
              <a:buNone/>
            </a:pPr>
            <a:endParaRPr lang="es-PE" sz="2800" dirty="0" smtClean="0"/>
          </a:p>
          <a:p>
            <a:pPr marL="0" indent="0">
              <a:buNone/>
            </a:pPr>
            <a:r>
              <a:rPr lang="es-PE" sz="2600" dirty="0" err="1" smtClean="0">
                <a:solidFill>
                  <a:schemeClr val="tx1">
                    <a:lumMod val="95000"/>
                  </a:schemeClr>
                </a:solidFill>
              </a:rPr>
              <a:t>Ejm</a:t>
            </a:r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: </a:t>
            </a:r>
            <a:r>
              <a:rPr lang="es-PE" sz="2600" dirty="0" err="1" smtClean="0">
                <a:solidFill>
                  <a:schemeClr val="tx1">
                    <a:lumMod val="95000"/>
                  </a:schemeClr>
                </a:solidFill>
              </a:rPr>
              <a:t>TeamCity</a:t>
            </a:r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, Hudson, </a:t>
            </a:r>
            <a:r>
              <a:rPr lang="es-PE" sz="2600" dirty="0" err="1" smtClean="0">
                <a:solidFill>
                  <a:schemeClr val="tx1">
                    <a:lumMod val="95000"/>
                  </a:schemeClr>
                </a:solidFill>
              </a:rPr>
              <a:t>CruiseControl</a:t>
            </a:r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, etc.</a:t>
            </a:r>
            <a:endParaRPr lang="es-PE" sz="26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1 Título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164522" y="476672"/>
            <a:ext cx="875880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PE" dirty="0" smtClean="0">
                <a:solidFill>
                  <a:srgbClr val="FF0000"/>
                </a:solidFill>
              </a:rPr>
              <a:t>4.- Ejecutar el </a:t>
            </a:r>
            <a:r>
              <a:rPr lang="es-PE" dirty="0" err="1" smtClean="0">
                <a:solidFill>
                  <a:srgbClr val="FF0000"/>
                </a:solidFill>
              </a:rPr>
              <a:t>build</a:t>
            </a:r>
            <a:r>
              <a:rPr lang="es-PE" dirty="0" smtClean="0">
                <a:solidFill>
                  <a:srgbClr val="FF0000"/>
                </a:solidFill>
              </a:rPr>
              <a:t> x cada </a:t>
            </a:r>
            <a:r>
              <a:rPr lang="es-PE" dirty="0" err="1" smtClean="0">
                <a:solidFill>
                  <a:srgbClr val="FF0000"/>
                </a:solidFill>
              </a:rPr>
              <a:t>commit</a:t>
            </a:r>
            <a:r>
              <a:rPr lang="es-PE" dirty="0" smtClean="0">
                <a:solidFill>
                  <a:srgbClr val="FF0000"/>
                </a:solidFill>
              </a:rPr>
              <a:t> en una máquina de integración</a:t>
            </a:r>
            <a:endParaRPr lang="es-PE" sz="36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7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2699792" y="1628800"/>
            <a:ext cx="3610744" cy="49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3600" dirty="0" smtClean="0">
                <a:solidFill>
                  <a:srgbClr val="FFC000"/>
                </a:solidFill>
              </a:rPr>
              <a:t>Configuración</a:t>
            </a:r>
            <a:endParaRPr lang="es-PE" sz="3600" dirty="0" smtClean="0">
              <a:solidFill>
                <a:srgbClr val="FFC000"/>
              </a:solidFill>
            </a:endParaRPr>
          </a:p>
        </p:txBody>
      </p:sp>
      <p:sp>
        <p:nvSpPr>
          <p:cNvPr id="5" name="5 Marcador de contenido"/>
          <p:cNvSpPr txBox="1">
            <a:spLocks/>
          </p:cNvSpPr>
          <p:nvPr/>
        </p:nvSpPr>
        <p:spPr bwMode="auto">
          <a:xfrm>
            <a:off x="529208" y="2424425"/>
            <a:ext cx="7992888" cy="302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/>
              <a:t>Casi todas herramientas tienen la misma configuración, los pasos son los siguientes:</a:t>
            </a:r>
          </a:p>
          <a:p>
            <a:pPr lvl="1"/>
            <a:r>
              <a:rPr lang="es-PE" sz="2600" dirty="0" smtClean="0"/>
              <a:t>Crear el Proyecto</a:t>
            </a:r>
          </a:p>
          <a:p>
            <a:pPr lvl="1"/>
            <a:r>
              <a:rPr lang="es-PE" sz="2600" dirty="0" smtClean="0"/>
              <a:t>Cuál es el Repositorio de Código</a:t>
            </a:r>
          </a:p>
          <a:p>
            <a:pPr lvl="1"/>
            <a:r>
              <a:rPr lang="es-PE" sz="2600" dirty="0" smtClean="0"/>
              <a:t>Cuál son los pasos del Build</a:t>
            </a:r>
          </a:p>
          <a:p>
            <a:pPr lvl="1"/>
            <a:r>
              <a:rPr lang="es-PE" sz="2600" dirty="0" smtClean="0"/>
              <a:t>Cuándo se ejecutará el Build.</a:t>
            </a:r>
            <a:endParaRPr lang="es-PE" sz="2800" dirty="0" smtClean="0"/>
          </a:p>
          <a:p>
            <a:endParaRPr lang="es-PE" sz="28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1 Título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164522" y="476672"/>
            <a:ext cx="875880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PE" dirty="0" smtClean="0">
                <a:solidFill>
                  <a:srgbClr val="FF0000"/>
                </a:solidFill>
              </a:rPr>
              <a:t>4.- Ejecutar el </a:t>
            </a:r>
            <a:r>
              <a:rPr lang="es-PE" dirty="0" err="1" smtClean="0">
                <a:solidFill>
                  <a:srgbClr val="FF0000"/>
                </a:solidFill>
              </a:rPr>
              <a:t>build</a:t>
            </a:r>
            <a:r>
              <a:rPr lang="es-PE" dirty="0" smtClean="0">
                <a:solidFill>
                  <a:srgbClr val="FF0000"/>
                </a:solidFill>
              </a:rPr>
              <a:t> x cada </a:t>
            </a:r>
            <a:r>
              <a:rPr lang="es-PE" dirty="0" err="1" smtClean="0">
                <a:solidFill>
                  <a:srgbClr val="FF0000"/>
                </a:solidFill>
              </a:rPr>
              <a:t>commit</a:t>
            </a:r>
            <a:r>
              <a:rPr lang="es-PE" dirty="0" smtClean="0">
                <a:solidFill>
                  <a:srgbClr val="FF0000"/>
                </a:solidFill>
              </a:rPr>
              <a:t> en una máquina de integración</a:t>
            </a:r>
            <a:endParaRPr lang="es-PE" sz="36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19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64522" y="260648"/>
            <a:ext cx="8758808" cy="792088"/>
          </a:xfrm>
        </p:spPr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5</a:t>
            </a:r>
            <a:r>
              <a:rPr lang="es-PE" dirty="0" smtClean="0">
                <a:solidFill>
                  <a:srgbClr val="FF0000"/>
                </a:solidFill>
              </a:rPr>
              <a:t>.- Mantener el Build rápido</a:t>
            </a:r>
            <a:endParaRPr lang="es-PE" sz="3600" dirty="0">
              <a:solidFill>
                <a:srgbClr val="FF0000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6" r="5989"/>
          <a:stretch/>
        </p:blipFill>
        <p:spPr>
          <a:xfrm>
            <a:off x="2267744" y="1124744"/>
            <a:ext cx="4861883" cy="3960440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797372" y="5085184"/>
            <a:ext cx="766306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2800" dirty="0" smtClean="0"/>
              <a:t>Estrategias que nos ayudan a tener un </a:t>
            </a:r>
            <a:r>
              <a:rPr lang="es-PE" sz="2800" dirty="0" err="1" smtClean="0"/>
              <a:t>build</a:t>
            </a:r>
            <a:r>
              <a:rPr lang="es-PE" sz="2800" dirty="0" smtClean="0"/>
              <a:t> rápido:</a:t>
            </a:r>
          </a:p>
          <a:p>
            <a:pPr algn="ctr"/>
            <a:r>
              <a:rPr lang="es-PE" sz="2800" i="1" dirty="0" smtClean="0"/>
              <a:t>Pipeline </a:t>
            </a:r>
            <a:r>
              <a:rPr lang="es-PE" sz="2800" i="1" dirty="0" err="1"/>
              <a:t>Builds</a:t>
            </a:r>
            <a:r>
              <a:rPr lang="es-PE" sz="2800" i="1" dirty="0"/>
              <a:t> </a:t>
            </a:r>
            <a:r>
              <a:rPr lang="es-PE" sz="2800" dirty="0" smtClean="0"/>
              <a:t>y </a:t>
            </a:r>
            <a:r>
              <a:rPr lang="es-PE" sz="2800" i="1" dirty="0" err="1" smtClean="0">
                <a:solidFill>
                  <a:schemeClr val="tx1">
                    <a:lumMod val="95000"/>
                  </a:schemeClr>
                </a:solidFill>
              </a:rPr>
              <a:t>Timely</a:t>
            </a:r>
            <a:r>
              <a:rPr lang="es-PE" sz="2800" i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PE" sz="2800" i="1" dirty="0" err="1" smtClean="0">
                <a:solidFill>
                  <a:schemeClr val="tx1">
                    <a:lumMod val="95000"/>
                  </a:schemeClr>
                </a:solidFill>
              </a:rPr>
              <a:t>Builds</a:t>
            </a:r>
            <a:endParaRPr lang="es-PE" sz="2800" i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12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64522" y="476672"/>
            <a:ext cx="8758808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6.- Todos pueden ver lo que está sucediendo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3" name="5 Marcador de contenido"/>
          <p:cNvSpPr txBox="1">
            <a:spLocks/>
          </p:cNvSpPr>
          <p:nvPr/>
        </p:nvSpPr>
        <p:spPr bwMode="auto">
          <a:xfrm>
            <a:off x="529208" y="1700808"/>
            <a:ext cx="799288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/>
              <a:t>La comunicación es uno de los aspectos más importantes dentro de la IC.</a:t>
            </a:r>
          </a:p>
          <a:p>
            <a:pPr marL="0" indent="0">
              <a:buNone/>
            </a:pPr>
            <a:endParaRPr lang="es-PE" sz="2800" dirty="0" smtClean="0"/>
          </a:p>
          <a:p>
            <a:r>
              <a:rPr lang="es-PE" sz="2800" dirty="0"/>
              <a:t>S</a:t>
            </a:r>
            <a:r>
              <a:rPr lang="es-PE" sz="2800" dirty="0" smtClean="0"/>
              <a:t>in la comunicación necesaria es imposible conocer el estado del </a:t>
            </a:r>
            <a:r>
              <a:rPr lang="es-PE" sz="2800" dirty="0" err="1" smtClean="0"/>
              <a:t>build</a:t>
            </a:r>
            <a:r>
              <a:rPr lang="es-PE" sz="2800" dirty="0" smtClean="0"/>
              <a:t>.</a:t>
            </a:r>
          </a:p>
          <a:p>
            <a:r>
              <a:rPr lang="es-PE" sz="2800" dirty="0" smtClean="0"/>
              <a:t>Si no se conoce el estado del </a:t>
            </a:r>
            <a:r>
              <a:rPr lang="es-PE" sz="2800" dirty="0" err="1" smtClean="0"/>
              <a:t>build</a:t>
            </a:r>
            <a:r>
              <a:rPr lang="es-PE" sz="2800" dirty="0" smtClean="0"/>
              <a:t> no podremos mantenerlo estable si produce algún error.</a:t>
            </a:r>
          </a:p>
          <a:p>
            <a:r>
              <a:rPr lang="es-PE" sz="2800" dirty="0" smtClean="0"/>
              <a:t>Si no mantenemos el </a:t>
            </a:r>
            <a:r>
              <a:rPr lang="es-PE" sz="2800" dirty="0" err="1" smtClean="0"/>
              <a:t>build</a:t>
            </a:r>
            <a:r>
              <a:rPr lang="es-PE" sz="2800" dirty="0" smtClean="0"/>
              <a:t> estable no sirve de nada todo lo que estamos haciendo.</a:t>
            </a:r>
          </a:p>
          <a:p>
            <a:endParaRPr lang="es-PE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216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64522" y="332656"/>
            <a:ext cx="8758808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Beneficios de la Integración Continua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3" name="5 Marcador de contenido"/>
          <p:cNvSpPr txBox="1">
            <a:spLocks/>
          </p:cNvSpPr>
          <p:nvPr/>
        </p:nvSpPr>
        <p:spPr bwMode="auto">
          <a:xfrm>
            <a:off x="529208" y="1412776"/>
            <a:ext cx="799288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La aplicación funciona a algún nivel.</a:t>
            </a:r>
          </a:p>
          <a:p>
            <a:r>
              <a:rPr lang="es-PE" sz="2800" dirty="0" smtClean="0"/>
              <a:t>Menos tiempo integrando y más fácil encontrar los errores.</a:t>
            </a:r>
          </a:p>
          <a:p>
            <a:r>
              <a:rPr lang="es-PE" sz="2800" dirty="0" smtClean="0"/>
              <a:t>Incrementa la visibilidad.</a:t>
            </a:r>
          </a:p>
          <a:p>
            <a:r>
              <a:rPr lang="es-PE" sz="2800" dirty="0" smtClean="0"/>
              <a:t>Elimina varios riesgos en el desarrollo de software.</a:t>
            </a:r>
          </a:p>
          <a:p>
            <a:r>
              <a:rPr lang="es-PE" sz="2800" dirty="0" smtClean="0"/>
              <a:t>Elimina la fricción entre los miembros del equipo.</a:t>
            </a:r>
          </a:p>
          <a:p>
            <a:r>
              <a:rPr lang="es-PE" sz="2800" dirty="0" smtClean="0"/>
              <a:t>Menos creando artefactos y ejecutando </a:t>
            </a:r>
            <a:r>
              <a:rPr lang="es-PE" sz="2800" dirty="0" err="1" smtClean="0"/>
              <a:t>builds</a:t>
            </a:r>
            <a:r>
              <a:rPr lang="es-PE" sz="2800" dirty="0" smtClean="0"/>
              <a:t>.</a:t>
            </a:r>
            <a:endParaRPr lang="es-PE" sz="2800" dirty="0"/>
          </a:p>
          <a:p>
            <a:endParaRPr lang="es-PE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522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53508" y="833770"/>
            <a:ext cx="8460432" cy="792088"/>
          </a:xfrm>
        </p:spPr>
        <p:txBody>
          <a:bodyPr/>
          <a:lstStyle/>
          <a:p>
            <a:r>
              <a:rPr lang="es-PE" sz="8000" dirty="0" smtClean="0">
                <a:solidFill>
                  <a:srgbClr val="FFC000"/>
                </a:solidFill>
              </a:rPr>
              <a:t>Muchas Gracias!!</a:t>
            </a:r>
            <a:endParaRPr lang="es-PE" sz="6600" dirty="0">
              <a:solidFill>
                <a:srgbClr val="FFC000"/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FilmGrain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769874"/>
            <a:ext cx="3960440" cy="39604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6134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60648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¿Que problemas busca resolver?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294033" y="5661248"/>
            <a:ext cx="85689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/>
              <a:t>Había una vez …….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" t="2891" b="2800"/>
          <a:stretch/>
        </p:blipFill>
        <p:spPr>
          <a:xfrm>
            <a:off x="1139428" y="1268760"/>
            <a:ext cx="6878159" cy="44218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13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268760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Integración Continua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5" name="5 Marcador de contenido"/>
          <p:cNvSpPr txBox="1">
            <a:spLocks/>
          </p:cNvSpPr>
          <p:nvPr/>
        </p:nvSpPr>
        <p:spPr bwMode="auto">
          <a:xfrm>
            <a:off x="827584" y="2326918"/>
            <a:ext cx="742202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4400" i="1" dirty="0" smtClean="0"/>
              <a:t>Filosofía </a:t>
            </a:r>
            <a:r>
              <a:rPr lang="es-PE" sz="3600" i="1" dirty="0" smtClean="0"/>
              <a:t>donde los miembros del equipo buscan integrar y verificar su trabajo de manera muy pero muy frecuente.</a:t>
            </a:r>
            <a:endParaRPr lang="es-PE" i="1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99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476672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Ingredientes de la IC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7848872" cy="4494477"/>
          </a:xfrm>
          <a:prstGeom prst="rect">
            <a:avLst/>
          </a:prstGeom>
        </p:spPr>
      </p:pic>
      <p:sp>
        <p:nvSpPr>
          <p:cNvPr id="10" name="5 Marcador de contenido"/>
          <p:cNvSpPr txBox="1">
            <a:spLocks/>
          </p:cNvSpPr>
          <p:nvPr/>
        </p:nvSpPr>
        <p:spPr bwMode="auto">
          <a:xfrm>
            <a:off x="1448618" y="2216913"/>
            <a:ext cx="643575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indent="-449263">
              <a:lnSpc>
                <a:spcPts val="2900"/>
              </a:lnSpc>
              <a:buFont typeface="+mj-lt"/>
              <a:buAutoNum type="arabicPeriod"/>
            </a:pPr>
            <a:r>
              <a:rPr lang="es-PE" sz="230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Mantener un único repositorio de código</a:t>
            </a:r>
          </a:p>
          <a:p>
            <a:pPr marL="449263" indent="-449263">
              <a:lnSpc>
                <a:spcPts val="2900"/>
              </a:lnSpc>
              <a:buFont typeface="+mj-lt"/>
              <a:buAutoNum type="arabicPeriod"/>
            </a:pPr>
            <a:r>
              <a:rPr lang="es-PE" sz="230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Automatizar el Build</a:t>
            </a:r>
          </a:p>
          <a:p>
            <a:pPr marL="449263" indent="-449263">
              <a:lnSpc>
                <a:spcPts val="2900"/>
              </a:lnSpc>
              <a:buFont typeface="+mj-lt"/>
              <a:buAutoNum type="arabicPeriod"/>
            </a:pPr>
            <a:r>
              <a:rPr lang="es-PE" sz="230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Todos realizan un </a:t>
            </a:r>
            <a:r>
              <a:rPr lang="es-PE" sz="2300" dirty="0" err="1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commit</a:t>
            </a:r>
            <a:r>
              <a:rPr lang="es-PE" sz="230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 a la rama principal frecuentemente</a:t>
            </a:r>
          </a:p>
          <a:p>
            <a:pPr marL="449263" indent="-449263">
              <a:lnSpc>
                <a:spcPts val="2900"/>
              </a:lnSpc>
              <a:buFont typeface="+mj-lt"/>
              <a:buAutoNum type="arabicPeriod"/>
            </a:pPr>
            <a:r>
              <a:rPr lang="es-PE" sz="230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El Build se debe ejecutar por cada </a:t>
            </a:r>
            <a:r>
              <a:rPr lang="es-PE" sz="2300" dirty="0" err="1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commit</a:t>
            </a:r>
            <a:r>
              <a:rPr lang="es-PE" sz="230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 en una máquina de integración</a:t>
            </a:r>
          </a:p>
          <a:p>
            <a:pPr marL="449263" indent="-449263">
              <a:lnSpc>
                <a:spcPts val="2900"/>
              </a:lnSpc>
              <a:buFont typeface="+mj-lt"/>
              <a:buAutoNum type="arabicPeriod"/>
            </a:pPr>
            <a:r>
              <a:rPr lang="es-PE" sz="230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Mantener el Build bien rápido</a:t>
            </a:r>
          </a:p>
          <a:p>
            <a:pPr marL="449263" indent="-449263">
              <a:lnSpc>
                <a:spcPts val="2900"/>
              </a:lnSpc>
              <a:buFont typeface="+mj-lt"/>
              <a:buAutoNum type="arabicPeriod"/>
            </a:pPr>
            <a:r>
              <a:rPr lang="es-PE" sz="230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Todos pueden ver lo que está pasando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36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60648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1.- Único Repositorio de Código 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11"/>
          <a:stretch/>
        </p:blipFill>
        <p:spPr bwMode="auto">
          <a:xfrm>
            <a:off x="320966" y="1340768"/>
            <a:ext cx="8499506" cy="460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31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60648"/>
            <a:ext cx="8229600" cy="792088"/>
          </a:xfrm>
        </p:spPr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2</a:t>
            </a:r>
            <a:r>
              <a:rPr lang="es-PE" dirty="0" smtClean="0">
                <a:solidFill>
                  <a:srgbClr val="FF0000"/>
                </a:solidFill>
              </a:rPr>
              <a:t>.- Automatizar el Build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2699792" y="1268760"/>
            <a:ext cx="3610744" cy="49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3600" dirty="0" smtClean="0">
                <a:solidFill>
                  <a:srgbClr val="FFC000"/>
                </a:solidFill>
              </a:rPr>
              <a:t>¿Qué es el Build?</a:t>
            </a:r>
          </a:p>
        </p:txBody>
      </p:sp>
      <p:sp>
        <p:nvSpPr>
          <p:cNvPr id="5" name="5 Marcador de contenido"/>
          <p:cNvSpPr txBox="1">
            <a:spLocks/>
          </p:cNvSpPr>
          <p:nvPr/>
        </p:nvSpPr>
        <p:spPr bwMode="auto">
          <a:xfrm>
            <a:off x="529208" y="2064385"/>
            <a:ext cx="7992888" cy="2516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/>
              <a:t>Todos los </a:t>
            </a:r>
            <a:r>
              <a:rPr lang="es-PE" sz="2800" dirty="0"/>
              <a:t>pasos necesarios </a:t>
            </a:r>
            <a:r>
              <a:rPr lang="es-PE" sz="2800" dirty="0" smtClean="0"/>
              <a:t>para:</a:t>
            </a:r>
          </a:p>
          <a:p>
            <a:r>
              <a:rPr lang="es-PE" sz="2800" dirty="0"/>
              <a:t>C</a:t>
            </a:r>
            <a:r>
              <a:rPr lang="es-PE" sz="2800" dirty="0" smtClean="0"/>
              <a:t>onvertir </a:t>
            </a:r>
            <a:r>
              <a:rPr lang="es-PE" sz="2800" dirty="0"/>
              <a:t>los archivos de código fuente a código </a:t>
            </a:r>
            <a:r>
              <a:rPr lang="es-PE" sz="2800" dirty="0" smtClean="0"/>
              <a:t>ejecutable</a:t>
            </a:r>
            <a:r>
              <a:rPr lang="es-PE" sz="2800" dirty="0"/>
              <a:t>.</a:t>
            </a:r>
            <a:endParaRPr lang="es-PE" sz="2800" dirty="0" smtClean="0"/>
          </a:p>
          <a:p>
            <a:r>
              <a:rPr lang="es-PE" sz="2800" dirty="0"/>
              <a:t>V</a:t>
            </a:r>
            <a:r>
              <a:rPr lang="es-PE" sz="2800" dirty="0" smtClean="0"/>
              <a:t>erificar </a:t>
            </a:r>
            <a:r>
              <a:rPr lang="es-PE" sz="2800" dirty="0"/>
              <a:t>que todo funciona </a:t>
            </a:r>
            <a:r>
              <a:rPr lang="es-PE" sz="2800" dirty="0" smtClean="0"/>
              <a:t>según los esperado.</a:t>
            </a:r>
          </a:p>
          <a:p>
            <a:r>
              <a:rPr lang="es-PE" sz="2800" dirty="0" smtClean="0"/>
              <a:t>Verificar que los estándares definidos se cumplan.</a:t>
            </a:r>
            <a:endParaRPr lang="es-PE" sz="28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14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60648"/>
            <a:ext cx="8229600" cy="792088"/>
          </a:xfrm>
        </p:spPr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2</a:t>
            </a:r>
            <a:r>
              <a:rPr lang="es-PE" dirty="0" smtClean="0">
                <a:solidFill>
                  <a:srgbClr val="FF0000"/>
                </a:solidFill>
              </a:rPr>
              <a:t>.- Automatizar el Build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1730766" y="1128876"/>
            <a:ext cx="5688632" cy="49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3600" dirty="0" smtClean="0">
                <a:solidFill>
                  <a:srgbClr val="FFC000"/>
                </a:solidFill>
              </a:rPr>
              <a:t>¿Qué tareas realiza un Build?</a:t>
            </a:r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204046733"/>
              </p:ext>
            </p:extLst>
          </p:nvPr>
        </p:nvGraphicFramePr>
        <p:xfrm>
          <a:off x="1115616" y="1802796"/>
          <a:ext cx="7200800" cy="4640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692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60648"/>
            <a:ext cx="8229600" cy="792088"/>
          </a:xfrm>
        </p:spPr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2</a:t>
            </a:r>
            <a:r>
              <a:rPr lang="es-PE" dirty="0" smtClean="0">
                <a:solidFill>
                  <a:srgbClr val="FF0000"/>
                </a:solidFill>
              </a:rPr>
              <a:t>.- Automatizar el Build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2699792" y="1268760"/>
            <a:ext cx="3610744" cy="49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3600" dirty="0" smtClean="0">
                <a:solidFill>
                  <a:srgbClr val="FFC000"/>
                </a:solidFill>
              </a:rPr>
              <a:t>Herramientas</a:t>
            </a:r>
            <a:endParaRPr lang="es-PE" sz="3600" dirty="0" smtClean="0">
              <a:solidFill>
                <a:srgbClr val="FFC000"/>
              </a:solidFill>
            </a:endParaRPr>
          </a:p>
        </p:txBody>
      </p:sp>
      <p:sp>
        <p:nvSpPr>
          <p:cNvPr id="5" name="5 Marcador de contenido"/>
          <p:cNvSpPr txBox="1">
            <a:spLocks/>
          </p:cNvSpPr>
          <p:nvPr/>
        </p:nvSpPr>
        <p:spPr bwMode="auto">
          <a:xfrm>
            <a:off x="529208" y="2064385"/>
            <a:ext cx="7992888" cy="2516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/>
              <a:t>Las herramientas que nos permiten automatizar el Build son los denominados Build Scripts:</a:t>
            </a:r>
          </a:p>
          <a:p>
            <a:r>
              <a:rPr lang="es-PE" sz="2800" dirty="0" smtClean="0">
                <a:solidFill>
                  <a:schemeClr val="tx1">
                    <a:lumMod val="95000"/>
                  </a:schemeClr>
                </a:solidFill>
              </a:rPr>
              <a:t>Net: </a:t>
            </a:r>
            <a:r>
              <a:rPr lang="es-PE" sz="2800" dirty="0" err="1" smtClean="0">
                <a:solidFill>
                  <a:schemeClr val="tx1">
                    <a:lumMod val="95000"/>
                  </a:schemeClr>
                </a:solidFill>
              </a:rPr>
              <a:t>MSNuild</a:t>
            </a:r>
            <a:r>
              <a:rPr lang="es-PE" sz="2800" dirty="0" smtClean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s-PE" sz="2800" dirty="0" err="1" smtClean="0">
                <a:solidFill>
                  <a:schemeClr val="tx1">
                    <a:lumMod val="95000"/>
                  </a:schemeClr>
                </a:solidFill>
              </a:rPr>
              <a:t>NAnt</a:t>
            </a:r>
            <a:endParaRPr lang="es-PE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s-PE" sz="2800" dirty="0" smtClean="0">
                <a:solidFill>
                  <a:schemeClr val="tx1">
                    <a:lumMod val="95000"/>
                  </a:schemeClr>
                </a:solidFill>
              </a:rPr>
              <a:t>Java: </a:t>
            </a:r>
            <a:r>
              <a:rPr lang="es-PE" sz="2800" dirty="0" err="1" smtClean="0">
                <a:solidFill>
                  <a:schemeClr val="tx1">
                    <a:lumMod val="95000"/>
                  </a:schemeClr>
                </a:solidFill>
              </a:rPr>
              <a:t>Ant</a:t>
            </a:r>
            <a:r>
              <a:rPr lang="es-PE" sz="2800" dirty="0" smtClean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s-PE" sz="2800" dirty="0" err="1" smtClean="0">
                <a:solidFill>
                  <a:schemeClr val="tx1">
                    <a:lumMod val="95000"/>
                  </a:schemeClr>
                </a:solidFill>
              </a:rPr>
              <a:t>Maven</a:t>
            </a:r>
            <a:endParaRPr lang="es-PE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s-PE" sz="2800" dirty="0" smtClean="0">
                <a:solidFill>
                  <a:schemeClr val="tx1">
                    <a:lumMod val="95000"/>
                  </a:schemeClr>
                </a:solidFill>
              </a:rPr>
              <a:t>Ruby: </a:t>
            </a:r>
            <a:r>
              <a:rPr lang="es-PE" sz="2800" dirty="0" err="1" smtClean="0">
                <a:solidFill>
                  <a:schemeClr val="tx1">
                    <a:lumMod val="95000"/>
                  </a:schemeClr>
                </a:solidFill>
              </a:rPr>
              <a:t>Rake</a:t>
            </a:r>
            <a:endParaRPr lang="es-PE" sz="28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183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5192" y="548680"/>
            <a:ext cx="8507288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3.- Realizar </a:t>
            </a:r>
            <a:r>
              <a:rPr lang="es-PE" dirty="0" err="1" smtClean="0">
                <a:solidFill>
                  <a:srgbClr val="FF0000"/>
                </a:solidFill>
              </a:rPr>
              <a:t>commit</a:t>
            </a:r>
            <a:r>
              <a:rPr lang="es-PE" dirty="0" smtClean="0">
                <a:solidFill>
                  <a:srgbClr val="FF0000"/>
                </a:solidFill>
              </a:rPr>
              <a:t> frecuentemente</a:t>
            </a:r>
            <a:br>
              <a:rPr lang="es-PE" dirty="0" smtClean="0">
                <a:solidFill>
                  <a:srgbClr val="FF0000"/>
                </a:solidFill>
              </a:rPr>
            </a:br>
            <a:r>
              <a:rPr lang="es-PE" sz="3600" dirty="0" smtClean="0">
                <a:solidFill>
                  <a:srgbClr val="FF0000"/>
                </a:solidFill>
              </a:rPr>
              <a:t>(Lo más importante)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5" name="5 Marcador de contenido"/>
          <p:cNvSpPr txBox="1">
            <a:spLocks/>
          </p:cNvSpPr>
          <p:nvPr/>
        </p:nvSpPr>
        <p:spPr bwMode="auto">
          <a:xfrm>
            <a:off x="529208" y="1920369"/>
            <a:ext cx="7992888" cy="4172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>
                <a:solidFill>
                  <a:srgbClr val="FFC000"/>
                </a:solidFill>
              </a:rPr>
              <a:t>Integrar por grandes cantidades al final del proyecto:</a:t>
            </a:r>
          </a:p>
          <a:p>
            <a:pPr marL="898525"/>
            <a:r>
              <a:rPr lang="es-PE" sz="2600" dirty="0" smtClean="0"/>
              <a:t>Más posibilidades de errores.</a:t>
            </a:r>
          </a:p>
          <a:p>
            <a:pPr marL="898525"/>
            <a:r>
              <a:rPr lang="es-PE" sz="2600" dirty="0" smtClean="0"/>
              <a:t>Más difícil y más tiempo.</a:t>
            </a:r>
            <a:endParaRPr lang="es-PE" sz="2600" dirty="0"/>
          </a:p>
          <a:p>
            <a:pPr marL="0" indent="0">
              <a:buNone/>
            </a:pPr>
            <a:endParaRPr lang="es-PE" sz="2800" dirty="0"/>
          </a:p>
          <a:p>
            <a:pPr marL="0" indent="0">
              <a:buNone/>
            </a:pPr>
            <a:r>
              <a:rPr lang="es-PE" sz="2800" dirty="0" smtClean="0">
                <a:solidFill>
                  <a:srgbClr val="FFC000"/>
                </a:solidFill>
              </a:rPr>
              <a:t>Integrar frecuentemente en porciones pequeñas:</a:t>
            </a:r>
          </a:p>
          <a:p>
            <a:pPr marL="898525"/>
            <a:r>
              <a:rPr lang="es-PE" sz="2600" dirty="0" smtClean="0"/>
              <a:t>Menos posibilidades de errores y conflictos.</a:t>
            </a:r>
          </a:p>
          <a:p>
            <a:pPr marL="898525"/>
            <a:r>
              <a:rPr lang="es-PE" sz="2600" dirty="0" smtClean="0"/>
              <a:t>Más fácil.</a:t>
            </a:r>
          </a:p>
          <a:p>
            <a:pPr marL="898525"/>
            <a:r>
              <a:rPr lang="es-PE" sz="2600" dirty="0" smtClean="0"/>
              <a:t>Encontrar errores oportunamente. </a:t>
            </a:r>
          </a:p>
          <a:p>
            <a:pPr marL="0" indent="0">
              <a:buNone/>
            </a:pPr>
            <a:endParaRPr lang="es-PE" sz="2800" dirty="0"/>
          </a:p>
          <a:p>
            <a:pPr marL="0" indent="0">
              <a:buNone/>
            </a:pPr>
            <a:endParaRPr lang="es-PE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16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8xr1amJSVsgA9UcXQ2n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dp58axbzPYib5x2e9RTi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gfxSiUwKE80N6YBNIEH4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gAUvpICWiDin8PBheh24j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biq3Cm9eArIKYWXNuN8I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uJQLcqpq11c7pC4m5gM4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FnREkrMeWAkNOHcQ9IP9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RwlI8HSVLjE4sUx6YDM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COn9e64fTqYPZ7YJDx4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9DKWBBRwCBW4UxkZsLR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d5DUq7eZf1Xe8EJpivsn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H9ND7wYASCOdOn5kzOgvJ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SUcroE4iN23Wx71buCw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QMTAAago82qHKZdGPlbI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b4HbhgjYLRqNT4qyO4U2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1wQm1XOMbbQPEIboiTWq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URVN71ghGLh3blVfmaY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X4pHmpM05YwPwVv6aGLUU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4mE02mEAfovLWNw5LBugB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LdEpp8btcLjN023mmpmuI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kLYIA5V9qEyhBrlCWvpLb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9Mt2of4T63CTTqHy6y3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2Kxi5BkrRY90rnEn2PKh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eIqC1JsQ5WWBjPV62wUl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dYyrbfWid8nNV43qmvB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FhABMs329ZTMvr3AxdTNJ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dwTR3C9oJIq6jgQAtuebZ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8zBmMYo8dnR34HUprSKf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lo8NJXJpyyPPCLirgmplz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JscMSy5Nie8IMasy30EJ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1erWCXavkUB8FGBX5bkL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UY7ZHjoGQyUqYkVV8CM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6EuLX6VtpTyqxxXvXtbV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nlx7Chd74mq725Prmgr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ALgDC9fc8tHtOkDdJdtd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0rNXqa8AXZk4IvktMdd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3IDRKJYs0lVpfcObP1ZS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tufUHpJGZdTgin4kyppCu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8jg8FBobLcYzeoX3keM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28XOJRgCAffuv7Brg45B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4jOPWBm5nIYR6aikVK8y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4JgmB3aHp4U4D0UVEfvS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vD1q8W8lstW7BJ5FfK1d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Mb5Ek1OtjF4bz6fVt71l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4NVIGbLqLsecjaXxuHaD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W2gOgpvtEvWQPktC7wZ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3p9ZpjhUbFCbd9C3cy4Nb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DfqBZvTPXqGTC6OQ6ez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jFCbRyUXVm5DJwJZIhphP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xfZWoIXzCWPjAOp8WZS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BfSA5RoWaa0DU4WRCwfXN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GUc9ai8siXDGVZ6mjQzC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PGFJthksD4f8zYnVG5OHS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0d9WKfdpob0U4wtrPR8Pk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qNq8Zn9tOKTLFszxx4fd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E1fChdno1B4BixBoW5rGj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7EUQsegWz2IrMlvCgQfV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0iQ1Rhk4A6SmFMd8UUcRb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2eFe1VNpYKHRDBZrnYCus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qGJo8VlIv59gClDgphb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XWr3HSZJfLugYrDJ068A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NvbgY3RMHBOfyZrhBBkxC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GvOyKu5dU44sIH6pruNo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tCdVPwLtImaPGrqinHu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cVIVRTRyg7ZY9Us3Ty3m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c3oBoAnxWoX42IRwqBf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8IRqW5K4baLKOkTmmuwsk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CjoHWTbTDWtzM03rXLNbV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24207</TotalTime>
  <Words>644</Words>
  <Application>Microsoft Office PowerPoint</Application>
  <PresentationFormat>Presentación en pantalla (4:3)</PresentationFormat>
  <Paragraphs>108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BlackTheme</vt:lpstr>
      <vt:lpstr>Continuous Integration Going from Zero to Hero</vt:lpstr>
      <vt:lpstr>¿Que problemas busca resolver?</vt:lpstr>
      <vt:lpstr>Integración Continua</vt:lpstr>
      <vt:lpstr>Ingredientes de la IC</vt:lpstr>
      <vt:lpstr>1.- Único Repositorio de Código </vt:lpstr>
      <vt:lpstr>2.- Automatizar el Build</vt:lpstr>
      <vt:lpstr>2.- Automatizar el Build</vt:lpstr>
      <vt:lpstr>2.- Automatizar el Build</vt:lpstr>
      <vt:lpstr>3.- Realizar commit frecuentemente (Lo más importante)</vt:lpstr>
      <vt:lpstr>4.- Ejecutar el build x cada commit en una máquina de integración</vt:lpstr>
      <vt:lpstr>Presentación de PowerPoint</vt:lpstr>
      <vt:lpstr>Presentación de PowerPoint</vt:lpstr>
      <vt:lpstr>5.- Mantener el Build rápido</vt:lpstr>
      <vt:lpstr>6.- Todos pueden ver lo que está sucediendo</vt:lpstr>
      <vt:lpstr>Beneficios de la Integración Continua</vt:lpstr>
      <vt:lpstr>Muchas Gracias!!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Snahider</cp:lastModifiedBy>
  <cp:revision>839</cp:revision>
  <dcterms:created xsi:type="dcterms:W3CDTF">2010-05-16T05:09:58Z</dcterms:created>
  <dcterms:modified xsi:type="dcterms:W3CDTF">2012-02-25T17:29:38Z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</Properties>
</file>