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4" r:id="rId6"/>
    <p:sldId id="265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202" autoAdjust="0"/>
  </p:normalViewPr>
  <p:slideViewPr>
    <p:cSldViewPr>
      <p:cViewPr varScale="1">
        <p:scale>
          <a:sx n="59" d="100"/>
          <a:sy n="59" d="100"/>
        </p:scale>
        <p:origin x="-13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141C1-F01A-463A-BCB7-614AD75CD776}" type="datetimeFigureOut">
              <a:rPr lang="es-PE" smtClean="0"/>
              <a:t>12/07/2012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20E61-4F3A-46F3-897B-9430EB52A8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8046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Rename</a:t>
            </a:r>
            <a:endParaRPr lang="es-PE" dirty="0" smtClean="0"/>
          </a:p>
          <a:p>
            <a:r>
              <a:rPr lang="es-PE" dirty="0" err="1" smtClean="0"/>
              <a:t>Pull~Up~Field</a:t>
            </a:r>
            <a:endParaRPr lang="es-PE" dirty="0" smtClean="0"/>
          </a:p>
          <a:p>
            <a:r>
              <a:rPr lang="es-PE" dirty="0" err="1" smtClean="0"/>
              <a:t>Push~Down~Method</a:t>
            </a:r>
            <a:endParaRPr lang="es-PE" dirty="0" smtClean="0"/>
          </a:p>
          <a:p>
            <a:r>
              <a:rPr lang="es-PE" dirty="0" err="1" smtClean="0"/>
              <a:t>Extract~Subclass</a:t>
            </a:r>
            <a:endParaRPr lang="es-PE" dirty="0" smtClean="0"/>
          </a:p>
          <a:p>
            <a:r>
              <a:rPr lang="es-PE" dirty="0" err="1" smtClean="0"/>
              <a:t>Extract~Superclass</a:t>
            </a:r>
            <a:endParaRPr lang="es-PE" dirty="0" smtClean="0"/>
          </a:p>
          <a:p>
            <a:r>
              <a:rPr lang="es-PE" dirty="0" err="1" smtClean="0"/>
              <a:t>Collapse~Hierarchy</a:t>
            </a:r>
            <a:endParaRPr lang="es-PE" dirty="0" smtClean="0"/>
          </a:p>
          <a:p>
            <a:r>
              <a:rPr lang="es-PE" dirty="0" err="1" smtClean="0"/>
              <a:t>Form~Template</a:t>
            </a:r>
            <a:endParaRPr lang="es-PE" dirty="0" smtClean="0"/>
          </a:p>
          <a:p>
            <a:r>
              <a:rPr lang="es-PE" dirty="0" err="1" smtClean="0"/>
              <a:t>Move~Method</a:t>
            </a:r>
            <a:endParaRPr lang="es-PE" dirty="0" smtClean="0"/>
          </a:p>
          <a:p>
            <a:r>
              <a:rPr lang="es-PE" dirty="0" err="1" smtClean="0"/>
              <a:t>Move~Field</a:t>
            </a:r>
            <a:endParaRPr lang="es-PE" dirty="0" smtClean="0"/>
          </a:p>
          <a:p>
            <a:r>
              <a:rPr lang="es-PE" dirty="0" err="1" smtClean="0"/>
              <a:t>Extract~Class</a:t>
            </a:r>
            <a:endParaRPr lang="es-PE" dirty="0" smtClean="0"/>
          </a:p>
          <a:p>
            <a:r>
              <a:rPr lang="es-PE" dirty="0" err="1" smtClean="0"/>
              <a:t>Inline~Class</a:t>
            </a:r>
            <a:endParaRPr lang="es-PE" dirty="0" smtClean="0"/>
          </a:p>
          <a:p>
            <a:r>
              <a:rPr lang="es-PE" dirty="0" err="1" smtClean="0"/>
              <a:t>Hide~Delegate</a:t>
            </a:r>
            <a:endParaRPr lang="es-PE" dirty="0" smtClean="0"/>
          </a:p>
          <a:p>
            <a:r>
              <a:rPr lang="es-PE" dirty="0" err="1" smtClean="0"/>
              <a:t>Remove~Middle~Man</a:t>
            </a:r>
            <a:endParaRPr lang="es-PE" dirty="0" smtClean="0"/>
          </a:p>
          <a:p>
            <a:r>
              <a:rPr lang="es-PE" dirty="0" err="1" smtClean="0"/>
              <a:t>Extract~Method</a:t>
            </a:r>
            <a:endParaRPr lang="es-PE" dirty="0" smtClean="0"/>
          </a:p>
          <a:p>
            <a:r>
              <a:rPr lang="es-PE" dirty="0" err="1" smtClean="0"/>
              <a:t>Inline~Method</a:t>
            </a:r>
            <a:endParaRPr lang="es-PE" dirty="0" smtClean="0"/>
          </a:p>
          <a:p>
            <a:r>
              <a:rPr lang="es-PE" dirty="0" err="1" smtClean="0"/>
              <a:t>Inline~Temp</a:t>
            </a:r>
            <a:endParaRPr lang="es-PE" dirty="0" smtClean="0"/>
          </a:p>
          <a:p>
            <a:r>
              <a:rPr lang="es-PE" dirty="0" err="1" smtClean="0"/>
              <a:t>Extract~Hierarchy</a:t>
            </a:r>
            <a:endParaRPr lang="es-PE" dirty="0" smtClean="0"/>
          </a:p>
          <a:p>
            <a:r>
              <a:rPr lang="es-PE" dirty="0" err="1" smtClean="0"/>
              <a:t>Remove~Control~Flag</a:t>
            </a:r>
            <a:endParaRPr lang="es-PE" dirty="0" smtClean="0"/>
          </a:p>
          <a:p>
            <a:r>
              <a:rPr lang="es-PE" dirty="0" err="1" smtClean="0"/>
              <a:t>Null~Object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20E61-4F3A-46F3-897B-9430EB52A8F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598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20E61-4F3A-46F3-897B-9430EB52A8F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6059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Comments</a:t>
            </a:r>
            <a:endParaRPr lang="es-PE" dirty="0" smtClean="0"/>
          </a:p>
          <a:p>
            <a:r>
              <a:rPr lang="es-PE" dirty="0" err="1" smtClean="0"/>
              <a:t>Long~Method</a:t>
            </a:r>
            <a:endParaRPr lang="es-PE" dirty="0" smtClean="0"/>
          </a:p>
          <a:p>
            <a:r>
              <a:rPr lang="es-PE" dirty="0" err="1" smtClean="0"/>
              <a:t>Long~Parameter~List</a:t>
            </a:r>
            <a:endParaRPr lang="es-PE" dirty="0" smtClean="0"/>
          </a:p>
          <a:p>
            <a:r>
              <a:rPr lang="es-PE" dirty="0" err="1" smtClean="0"/>
              <a:t>Duplicated~Code</a:t>
            </a:r>
            <a:endParaRPr lang="es-PE" dirty="0" smtClean="0"/>
          </a:p>
          <a:p>
            <a:r>
              <a:rPr lang="es-PE" dirty="0" err="1" smtClean="0"/>
              <a:t>Conditional~Complexity</a:t>
            </a:r>
            <a:endParaRPr lang="es-PE" dirty="0" smtClean="0"/>
          </a:p>
          <a:p>
            <a:r>
              <a:rPr lang="es-PE" dirty="0" err="1" smtClean="0"/>
              <a:t>Large~Class</a:t>
            </a:r>
            <a:endParaRPr lang="es-PE" dirty="0" smtClean="0"/>
          </a:p>
          <a:p>
            <a:r>
              <a:rPr lang="es-PE" dirty="0" err="1" smtClean="0"/>
              <a:t>Uncommunicative~Name</a:t>
            </a:r>
            <a:endParaRPr lang="es-PE" dirty="0" smtClean="0"/>
          </a:p>
          <a:p>
            <a:r>
              <a:rPr lang="es-PE" dirty="0" err="1" smtClean="0"/>
              <a:t>Dead~Code</a:t>
            </a:r>
            <a:endParaRPr lang="es-PE" dirty="0" smtClean="0"/>
          </a:p>
          <a:p>
            <a:r>
              <a:rPr lang="es-PE" dirty="0" err="1" smtClean="0"/>
              <a:t>Speculative~Generality</a:t>
            </a:r>
            <a:endParaRPr lang="es-PE" dirty="0" smtClean="0"/>
          </a:p>
          <a:p>
            <a:r>
              <a:rPr lang="es-PE" dirty="0" err="1" smtClean="0"/>
              <a:t>Primitive~Obsession</a:t>
            </a:r>
            <a:endParaRPr lang="es-PE" dirty="0" smtClean="0"/>
          </a:p>
          <a:p>
            <a:r>
              <a:rPr lang="es-PE" dirty="0" err="1" smtClean="0"/>
              <a:t>Data~Clumps</a:t>
            </a:r>
            <a:endParaRPr lang="es-PE" dirty="0" smtClean="0"/>
          </a:p>
          <a:p>
            <a:r>
              <a:rPr lang="es-PE" dirty="0" err="1" smtClean="0"/>
              <a:t>Refused~Bequest</a:t>
            </a:r>
            <a:endParaRPr lang="es-PE" dirty="0" smtClean="0"/>
          </a:p>
          <a:p>
            <a:r>
              <a:rPr lang="es-PE" dirty="0" err="1" smtClean="0"/>
              <a:t>Indecent~Exposure</a:t>
            </a:r>
            <a:endParaRPr lang="es-PE" dirty="0" smtClean="0"/>
          </a:p>
          <a:p>
            <a:r>
              <a:rPr lang="es-PE" dirty="0" err="1" smtClean="0"/>
              <a:t>Feature~Envy</a:t>
            </a:r>
            <a:endParaRPr lang="es-PE" dirty="0" smtClean="0"/>
          </a:p>
          <a:p>
            <a:r>
              <a:rPr lang="es-PE" dirty="0" err="1" smtClean="0"/>
              <a:t>Lazy~Class</a:t>
            </a:r>
            <a:endParaRPr lang="es-PE" dirty="0" smtClean="0"/>
          </a:p>
          <a:p>
            <a:r>
              <a:rPr lang="es-PE" dirty="0" err="1" smtClean="0"/>
              <a:t>Divergent~Change</a:t>
            </a:r>
            <a:endParaRPr lang="es-PE" dirty="0" smtClean="0"/>
          </a:p>
          <a:p>
            <a:r>
              <a:rPr lang="es-PE" dirty="0" err="1" smtClean="0"/>
              <a:t>Shotgun~Surgery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20E61-4F3A-46F3-897B-9430EB52A8F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598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12/07/2012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12/07/2012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12/07/2012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12/07/2012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12/07/2012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12/07/2012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12/07/2012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12/07/2012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12/07/2012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12/07/2012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12/07/2012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2334B95-5CE3-4ACB-A41B-BD8C6E6E5ECF}" type="datetimeFigureOut">
              <a:rPr lang="es-PE" smtClean="0"/>
              <a:t>12/07/2012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714348" y="1268760"/>
            <a:ext cx="7772400" cy="3240360"/>
          </a:xfrm>
        </p:spPr>
        <p:txBody>
          <a:bodyPr/>
          <a:lstStyle/>
          <a:p>
            <a:r>
              <a:rPr lang="es-PE" sz="115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Refactoring</a:t>
            </a:r>
            <a:endParaRPr lang="es-ES" sz="5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  <a:endParaRPr lang="en-US" sz="2000" dirty="0">
              <a:solidFill>
                <a:srgbClr val="00B05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</a:t>
            </a:r>
            <a:r>
              <a:rPr lang="en-US" sz="2000" dirty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://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74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1916832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i="1" dirty="0" smtClean="0">
                <a:solidFill>
                  <a:srgbClr val="141414"/>
                </a:solidFill>
                <a:latin typeface="Arial" pitchFamily="34" charset="0"/>
                <a:cs typeface="Arial" pitchFamily="34" charset="0"/>
              </a:rPr>
              <a:t>Cualquier tonto puede escribir código que entienda una computadora. </a:t>
            </a:r>
          </a:p>
          <a:p>
            <a:pPr algn="ctr"/>
            <a:r>
              <a:rPr lang="es-PE" sz="3200" i="1" dirty="0" smtClean="0">
                <a:solidFill>
                  <a:srgbClr val="141414"/>
                </a:solidFill>
                <a:latin typeface="Arial" pitchFamily="34" charset="0"/>
                <a:cs typeface="Arial" pitchFamily="34" charset="0"/>
              </a:rPr>
              <a:t>Los buenos programadores escriben código que puedan entender los humanos.</a:t>
            </a:r>
            <a:endParaRPr lang="es-PE" sz="2800" b="1" i="1" dirty="0">
              <a:solidFill>
                <a:srgbClr val="14141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56176" y="4129916"/>
            <a:ext cx="2600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Martin </a:t>
            </a:r>
            <a:r>
              <a:rPr lang="es-PE" sz="28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Fowler</a:t>
            </a:r>
            <a:endParaRPr lang="es-PE" sz="2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399517" y="2185700"/>
            <a:ext cx="834894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s-PE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 una técnica disciplinada que nos permite mejorar la estructura interna del código sin alterar su comportamiento.</a:t>
            </a: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518865" y="33265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Refactoring</a:t>
            </a:r>
            <a:endParaRPr lang="es-PE" sz="4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067945" y="3841884"/>
            <a:ext cx="4688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http</a:t>
            </a:r>
            <a:r>
              <a:rPr lang="es-PE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://www.refactoring.com/</a:t>
            </a:r>
          </a:p>
        </p:txBody>
      </p:sp>
    </p:spTree>
    <p:extLst>
      <p:ext uri="{BB962C8B-B14F-4D97-AF65-F5344CB8AC3E}">
        <p14:creationId xmlns:p14="http://schemas.microsoft.com/office/powerpoint/2010/main" val="354379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¿ Porqué es importante ?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5 Marcador de contenido"/>
          <p:cNvSpPr txBox="1">
            <a:spLocks/>
          </p:cNvSpPr>
          <p:nvPr/>
        </p:nvSpPr>
        <p:spPr bwMode="auto">
          <a:xfrm>
            <a:off x="899592" y="1704871"/>
            <a:ext cx="734481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>
                <a:solidFill>
                  <a:schemeClr val="bg1"/>
                </a:solidFill>
              </a:rPr>
              <a:t>Si tenemos un código:</a:t>
            </a:r>
          </a:p>
          <a:p>
            <a:r>
              <a:rPr lang="es-PE" sz="2800" dirty="0" smtClean="0">
                <a:solidFill>
                  <a:schemeClr val="bg1"/>
                </a:solidFill>
              </a:rPr>
              <a:t>Poco entendible </a:t>
            </a:r>
          </a:p>
          <a:p>
            <a:r>
              <a:rPr lang="es-PE" sz="2800" dirty="0" smtClean="0">
                <a:solidFill>
                  <a:schemeClr val="bg1"/>
                </a:solidFill>
              </a:rPr>
              <a:t>Duplicado</a:t>
            </a:r>
          </a:p>
          <a:p>
            <a:r>
              <a:rPr lang="es-PE" sz="2800" dirty="0" smtClean="0">
                <a:solidFill>
                  <a:schemeClr val="bg1"/>
                </a:solidFill>
              </a:rPr>
              <a:t>Muy complejo</a:t>
            </a:r>
          </a:p>
        </p:txBody>
      </p:sp>
      <p:sp>
        <p:nvSpPr>
          <p:cNvPr id="9" name="8 Rectángulo"/>
          <p:cNvSpPr/>
          <p:nvPr/>
        </p:nvSpPr>
        <p:spPr>
          <a:xfrm>
            <a:off x="467544" y="4081135"/>
            <a:ext cx="820891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800" dirty="0" smtClean="0">
                <a:solidFill>
                  <a:srgbClr val="C00000"/>
                </a:solidFill>
              </a:rPr>
              <a:t>…. es más difícil agregar o modificar funcionalidad </a:t>
            </a:r>
            <a:br>
              <a:rPr lang="es-PE" sz="2800" dirty="0" smtClean="0">
                <a:solidFill>
                  <a:srgbClr val="C00000"/>
                </a:solidFill>
              </a:rPr>
            </a:br>
            <a:r>
              <a:rPr lang="es-PE" sz="2800" b="1" dirty="0" smtClean="0">
                <a:solidFill>
                  <a:srgbClr val="C00000"/>
                </a:solidFill>
              </a:rPr>
              <a:t>(</a:t>
            </a:r>
            <a:r>
              <a:rPr lang="es-PE" sz="3600" b="1" dirty="0" smtClean="0">
                <a:solidFill>
                  <a:srgbClr val="C00000"/>
                </a:solidFill>
              </a:rPr>
              <a:t>valor de negocio</a:t>
            </a:r>
            <a:r>
              <a:rPr lang="es-PE" sz="2800" b="1" dirty="0" smtClean="0">
                <a:solidFill>
                  <a:srgbClr val="C00000"/>
                </a:solidFill>
              </a:rPr>
              <a:t>) </a:t>
            </a:r>
          </a:p>
          <a:p>
            <a:pPr algn="ctr"/>
            <a:r>
              <a:rPr lang="es-PE" sz="2800" dirty="0" smtClean="0">
                <a:solidFill>
                  <a:srgbClr val="C00000"/>
                </a:solidFill>
              </a:rPr>
              <a:t>y por lo tanto más costoso en tiempo y dinero.</a:t>
            </a:r>
            <a:endParaRPr lang="es-PE" sz="2800" dirty="0">
              <a:solidFill>
                <a:srgbClr val="C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134567" y="977995"/>
            <a:ext cx="687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4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Porqué necesito a arreglar algo que no está roto</a:t>
            </a:r>
            <a:endParaRPr lang="es-PE" sz="2400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4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"/>
          <a:stretch/>
        </p:blipFill>
        <p:spPr>
          <a:xfrm>
            <a:off x="78452" y="147820"/>
            <a:ext cx="8989108" cy="653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4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auto">
          <a:xfrm>
            <a:off x="467544" y="216350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Herramientas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43893" y="977995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4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Como producir mejoras significativas sin mucho esfuerzo</a:t>
            </a:r>
            <a:endParaRPr lang="es-PE" sz="2400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179512" y="4725144"/>
            <a:ext cx="8712967" cy="138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s-PE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 mayoría de los IDES proveen herramientas para realizar determinadas transformaciones de manera rápida y efectiva.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05" r="-1" b="17955"/>
          <a:stretch/>
        </p:blipFill>
        <p:spPr bwMode="auto">
          <a:xfrm>
            <a:off x="2816607" y="1753652"/>
            <a:ext cx="353147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5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auto">
          <a:xfrm>
            <a:off x="467544" y="216350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Smells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819620"/>
            <a:ext cx="3877056" cy="2761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6 CuadroTexto"/>
          <p:cNvSpPr txBox="1"/>
          <p:nvPr/>
        </p:nvSpPr>
        <p:spPr>
          <a:xfrm>
            <a:off x="3180555" y="5477162"/>
            <a:ext cx="3047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Si huele mal, cámbialo!!!!</a:t>
            </a:r>
            <a:endParaRPr lang="es-PE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461872" y="977995"/>
            <a:ext cx="4224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4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¿Qué debemos </a:t>
            </a:r>
            <a:r>
              <a:rPr lang="es-PE" sz="2400" dirty="0" err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PE" sz="2400" dirty="0" err="1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efactorizar</a:t>
            </a:r>
            <a:r>
              <a:rPr lang="es-PE" sz="24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es-PE" sz="2400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99517" y="1825660"/>
            <a:ext cx="8348948" cy="95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s-PE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Señales de advertencia de un posible problema en nuestro código.</a:t>
            </a:r>
          </a:p>
        </p:txBody>
      </p:sp>
    </p:spTree>
    <p:extLst>
      <p:ext uri="{BB962C8B-B14F-4D97-AF65-F5344CB8AC3E}">
        <p14:creationId xmlns:p14="http://schemas.microsoft.com/office/powerpoint/2010/main" val="1113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4" y="161468"/>
            <a:ext cx="8897592" cy="653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auto">
          <a:xfrm>
            <a:off x="467544" y="216350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Referencias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51520" y="1196752"/>
            <a:ext cx="86388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PE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Cursos / Talleres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PE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Edge</a:t>
            </a:r>
            <a:r>
              <a:rPr lang="es-PE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Technologies </a:t>
            </a:r>
            <a:r>
              <a:rPr lang="es-PE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s-PE" sz="2000" dirty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http://www.openedgetech.com</a:t>
            </a:r>
          </a:p>
          <a:p>
            <a:pPr>
              <a:buNone/>
            </a:pPr>
            <a:endParaRPr lang="es-PE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PE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Páginas</a:t>
            </a:r>
            <a:endParaRPr lang="es-PE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PE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Martin </a:t>
            </a:r>
            <a:r>
              <a:rPr lang="es-PE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fowler</a:t>
            </a:r>
            <a:r>
              <a:rPr lang="es-PE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s-PE" sz="20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http</a:t>
            </a:r>
            <a:r>
              <a:rPr lang="es-PE" sz="2000" dirty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://martinfowler.com/bliki/refactoring.html</a:t>
            </a:r>
            <a:r>
              <a:rPr lang="es-PE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 </a:t>
            </a:r>
            <a:endParaRPr lang="es-PE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PE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Source</a:t>
            </a:r>
            <a:r>
              <a:rPr lang="es-PE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Making</a:t>
            </a:r>
            <a:r>
              <a:rPr lang="es-PE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s-PE" sz="2000" dirty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http://sourcemaking.com/refactoring</a:t>
            </a:r>
            <a:r>
              <a:rPr lang="es-PE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buNone/>
            </a:pPr>
            <a:endParaRPr lang="es-PE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PE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Libros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Improving</a:t>
            </a:r>
            <a:r>
              <a:rPr lang="es-PE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s-PE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</a:t>
            </a:r>
            <a:r>
              <a:rPr lang="es-PE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es-PE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Existing</a:t>
            </a:r>
            <a:r>
              <a:rPr lang="es-PE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Code</a:t>
            </a:r>
            <a:endParaRPr lang="es-PE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PE" sz="20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Refactoring </a:t>
            </a:r>
            <a:r>
              <a:rPr lang="es-PE" sz="2000" dirty="0" err="1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Workbook</a:t>
            </a:r>
            <a:endParaRPr lang="es-PE" sz="2000" dirty="0" smtClean="0">
              <a:solidFill>
                <a:schemeClr val="bg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PE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Refactoring </a:t>
            </a:r>
            <a:r>
              <a:rPr lang="es-PE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s-PE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Patterns</a:t>
            </a:r>
            <a:endParaRPr lang="es-PE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205026" y="5703143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40586" y="5453171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  <a:endParaRPr lang="en-US" sz="2000" dirty="0">
              <a:solidFill>
                <a:srgbClr val="00B05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</a:t>
            </a:r>
            <a:r>
              <a:rPr lang="en-US" sz="2000" dirty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://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810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SinglePageApplications</Template>
  <TotalTime>781</TotalTime>
  <Words>204</Words>
  <Application>Microsoft Office PowerPoint</Application>
  <PresentationFormat>Presentación en pantalla (4:3)</PresentationFormat>
  <Paragraphs>82</Paragraphs>
  <Slides>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BlackTheme</vt:lpstr>
      <vt:lpstr>Refactoring</vt:lpstr>
      <vt:lpstr>Presentación de PowerPoint</vt:lpstr>
      <vt:lpstr>Refactoring</vt:lpstr>
      <vt:lpstr>¿ Porqué es importante 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Snahider</dc:creator>
  <cp:lastModifiedBy>Snahider</cp:lastModifiedBy>
  <cp:revision>24</cp:revision>
  <dcterms:created xsi:type="dcterms:W3CDTF">2012-06-04T18:55:48Z</dcterms:created>
  <dcterms:modified xsi:type="dcterms:W3CDTF">2012-07-13T00:51:59Z</dcterms:modified>
</cp:coreProperties>
</file>