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8" r:id="rId2"/>
    <p:sldId id="266" r:id="rId3"/>
    <p:sldId id="271" r:id="rId4"/>
    <p:sldId id="270" r:id="rId5"/>
    <p:sldId id="274" r:id="rId6"/>
    <p:sldId id="267" r:id="rId7"/>
    <p:sldId id="272" r:id="rId8"/>
    <p:sldId id="269" r:id="rId9"/>
    <p:sldId id="268" r:id="rId10"/>
    <p:sldId id="27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F60000"/>
    <a:srgbClr val="EE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54" autoAdjust="0"/>
  </p:normalViewPr>
  <p:slideViewPr>
    <p:cSldViewPr>
      <p:cViewPr>
        <p:scale>
          <a:sx n="55" d="100"/>
          <a:sy n="55"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30/10/2012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Recordar que mientras más deuda acumulemos y no paguemos</a:t>
            </a:r>
            <a:r>
              <a:rPr lang="es-PE" sz="1200" baseline="0" dirty="0" smtClean="0"/>
              <a:t> el tiempo puede llegar a cubrir toda la iteración o ser cero.</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Simple</a:t>
            </a:r>
            <a:r>
              <a:rPr lang="en-US" i="1" baseline="0" dirty="0" smtClean="0"/>
              <a:t> </a:t>
            </a:r>
            <a:r>
              <a:rPr lang="en-US" i="1" baseline="0" dirty="0" err="1" smtClean="0"/>
              <a:t>como</a:t>
            </a:r>
            <a:r>
              <a:rPr lang="en-US" i="1" baseline="0" dirty="0" smtClean="0"/>
              <a:t> </a:t>
            </a:r>
            <a:r>
              <a:rPr lang="en-US" i="1" baseline="0" dirty="0" err="1" smtClean="0"/>
              <a:t>organización</a:t>
            </a:r>
            <a:r>
              <a:rPr lang="en-US" i="1" baseline="0" dirty="0" smtClean="0"/>
              <a:t> de </a:t>
            </a:r>
            <a:r>
              <a:rPr lang="en-US" i="1" baseline="0" dirty="0" err="1" smtClean="0"/>
              <a:t>nombres</a:t>
            </a:r>
            <a:r>
              <a:rPr lang="en-US" i="1" baseline="0" dirty="0" smtClean="0"/>
              <a:t> o </a:t>
            </a:r>
            <a:r>
              <a:rPr lang="en-US" i="1" baseline="0" dirty="0" err="1" smtClean="0"/>
              <a:t>carpetas</a:t>
            </a:r>
            <a:r>
              <a:rPr lang="en-US" i="1" baseline="0" dirty="0" smtClean="0"/>
              <a:t> hasta </a:t>
            </a:r>
            <a:r>
              <a:rPr lang="en-US" i="1" baseline="0" dirty="0" err="1" smtClean="0"/>
              <a:t>conciliación</a:t>
            </a:r>
            <a:r>
              <a:rPr lang="en-US" i="1" baseline="0" dirty="0" smtClean="0"/>
              <a:t> de base de </a:t>
            </a:r>
            <a:r>
              <a:rPr lang="en-US" i="1" baseline="0" dirty="0" err="1" smtClean="0"/>
              <a:t>datos</a:t>
            </a:r>
            <a:r>
              <a:rPr lang="en-US" i="1" baseline="0" dirty="0" smtClean="0"/>
              <a:t>.</a:t>
            </a:r>
            <a:endParaRPr lang="en-US" i="1" dirty="0" smtClean="0"/>
          </a:p>
          <a:p>
            <a:endParaRPr lang="en-US" i="1" dirty="0" smtClean="0"/>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En la reunión de planificación antes de estimar alguna historia,  evaluar que deuda necesita ser pagada para introducir la nueva funcionalidad.</a:t>
            </a:r>
          </a:p>
          <a:p>
            <a:pPr marL="342900" indent="-342900">
              <a:buFont typeface="Arial" pitchFamily="34" charset="0"/>
              <a:buChar char="•"/>
            </a:pPr>
            <a:endParaRPr lang="es-PE" sz="1200" dirty="0" smtClean="0"/>
          </a:p>
          <a:p>
            <a:pPr marL="342900" indent="-342900">
              <a:buFont typeface="Arial" pitchFamily="34" charset="0"/>
              <a:buChar char="•"/>
            </a:pPr>
            <a:r>
              <a:rPr lang="es-PE" sz="1200" smtClean="0"/>
              <a:t>En las reunión de planificación determinar si hay mucha deuda acumulada y determinar un tiempo especial para pagarla.</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Verifying that your team’s </a:t>
            </a:r>
            <a:r>
              <a:rPr lang="en-US" dirty="0" err="1" smtClean="0"/>
              <a:t>DoD</a:t>
            </a:r>
            <a:r>
              <a:rPr lang="en-US" dirty="0" smtClean="0"/>
              <a:t> meets these criteria will ensure that you are delivering features that are truly done, not only in terms of functionality but in terms of quality as well. </a:t>
            </a:r>
          </a:p>
          <a:p>
            <a:endParaRPr lang="en-US" dirty="0" smtClean="0"/>
          </a:p>
          <a:p>
            <a:r>
              <a:rPr lang="en-US" b="1" dirty="0" smtClean="0"/>
              <a:t>Sprint Definition of done:</a:t>
            </a:r>
            <a:endParaRPr lang="en-US" dirty="0" smtClean="0"/>
          </a:p>
          <a:p>
            <a:r>
              <a:rPr lang="en-US" dirty="0" smtClean="0"/>
              <a:t>Product owner should have defined a sprint goal.</a:t>
            </a:r>
          </a:p>
          <a:p>
            <a:r>
              <a:rPr lang="en-US" dirty="0" smtClean="0"/>
              <a:t>All stories completed for the spring must be accepted by the product owner</a:t>
            </a:r>
          </a:p>
          <a:p>
            <a:r>
              <a:rPr lang="en-US" dirty="0" smtClean="0"/>
              <a:t>All the automated acceptance tests should be running for the stories in the sprint.</a:t>
            </a:r>
          </a:p>
          <a:p>
            <a:r>
              <a:rPr lang="en-US" dirty="0" smtClean="0"/>
              <a:t>All code should have been pair </a:t>
            </a:r>
            <a:r>
              <a:rPr lang="en-US" dirty="0" err="1" smtClean="0"/>
              <a:t>progrmmed</a:t>
            </a:r>
            <a:r>
              <a:rPr lang="en-US" dirty="0" smtClean="0"/>
              <a:t> or must have gone thorough a code review process.</a:t>
            </a:r>
          </a:p>
          <a:p>
            <a:r>
              <a:rPr lang="en-US" dirty="0" smtClean="0"/>
              <a:t>If there is a database involved, the database scripts must have been automated and tested.</a:t>
            </a:r>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PE" sz="1200" dirty="0" smtClean="0"/>
              <a:t>Usualmente</a:t>
            </a:r>
            <a:r>
              <a:rPr lang="es-PE" sz="1200" baseline="0" dirty="0" smtClean="0"/>
              <a:t> el </a:t>
            </a:r>
            <a:r>
              <a:rPr lang="es-PE" sz="1200" baseline="0" dirty="0" err="1" smtClean="0"/>
              <a:t>scrum</a:t>
            </a:r>
            <a:r>
              <a:rPr lang="es-PE" sz="1200" baseline="0" dirty="0" smtClean="0"/>
              <a:t> master está pendiente de la deuda acumulada y evita que esta se vuelva un impedimento.</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Recordar que mientras más deuda acumulemos y no paguemos</a:t>
            </a:r>
            <a:r>
              <a:rPr lang="es-PE" sz="1200" baseline="0" dirty="0" smtClean="0"/>
              <a:t> el tiempo puede llegar a cubrir toda la iteración o ser cero.</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30/10/2012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30/10/2012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p:spPr>
        <p:txBody>
          <a:bodyPr/>
          <a:lstStyle/>
          <a:p>
            <a:r>
              <a:rPr lang="es-PE" dirty="0" smtClean="0"/>
              <a:t>Curva de la deuda Técnica</a:t>
            </a:r>
            <a:endParaRPr lang="es-ES" dirty="0"/>
          </a:p>
        </p:txBody>
      </p:sp>
      <p:cxnSp>
        <p:nvCxnSpPr>
          <p:cNvPr id="65" name="64 Conector recto de flecha"/>
          <p:cNvCxnSpPr/>
          <p:nvPr/>
        </p:nvCxnSpPr>
        <p:spPr>
          <a:xfrm flipV="1">
            <a:off x="6334698" y="3249525"/>
            <a:ext cx="0" cy="1920130"/>
          </a:xfrm>
          <a:prstGeom prst="straightConnector1">
            <a:avLst/>
          </a:prstGeom>
          <a:ln w="38100">
            <a:solidFill>
              <a:srgbClr val="00823B"/>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rgbClr val="00823B"/>
                </a:solidFill>
              </a:rPr>
              <a:t>Deuda Técnica</a:t>
            </a:r>
            <a:endParaRPr lang="es-PE" sz="2400" b="1" dirty="0">
              <a:solidFill>
                <a:srgbClr val="00823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7" y="620688"/>
            <a:ext cx="8229600" cy="818254"/>
          </a:xfrm>
        </p:spPr>
        <p:txBody>
          <a:bodyPr/>
          <a:lstStyle/>
          <a:p>
            <a:r>
              <a:rPr lang="es-PE" dirty="0" smtClean="0"/>
              <a:t>¿ Que hacer con nuestro proyectos antiguos ?</a:t>
            </a:r>
            <a:endParaRPr lang="es-ES" dirty="0"/>
          </a:p>
        </p:txBody>
      </p:sp>
      <p:sp>
        <p:nvSpPr>
          <p:cNvPr id="20" name="19 CuadroTexto"/>
          <p:cNvSpPr txBox="1"/>
          <p:nvPr/>
        </p:nvSpPr>
        <p:spPr>
          <a:xfrm>
            <a:off x="384138" y="1794296"/>
            <a:ext cx="8561175" cy="4154984"/>
          </a:xfrm>
          <a:prstGeom prst="rect">
            <a:avLst/>
          </a:prstGeom>
          <a:noFill/>
        </p:spPr>
        <p:txBody>
          <a:bodyPr wrap="square" rtlCol="0">
            <a:spAutoFit/>
          </a:bodyPr>
          <a:lstStyle/>
          <a:p>
            <a:pPr marL="342900" indent="-342900">
              <a:buFont typeface="Arial" pitchFamily="34" charset="0"/>
              <a:buChar char="•"/>
            </a:pPr>
            <a:r>
              <a:rPr lang="es-PE" sz="2400" dirty="0" smtClean="0"/>
              <a:t>En las preventas evaluar la cantidad de deuda técnica a pagar para realizar la funcionalidad pedida e incluirla en el costo.</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Proyectos en ejecución:</a:t>
            </a:r>
          </a:p>
          <a:p>
            <a:pPr marL="800100" lvl="1" indent="-342900">
              <a:buFont typeface="Courier New" pitchFamily="49" charset="0"/>
              <a:buChar char="o"/>
            </a:pPr>
            <a:r>
              <a:rPr lang="es-PE" sz="2400" dirty="0" smtClean="0"/>
              <a:t>Tomar la decisión estratégica de invertir una cantidad importante de tiempo pagando la deuda </a:t>
            </a:r>
          </a:p>
          <a:p>
            <a:pPr marL="800100" lvl="1" indent="-342900">
              <a:buFont typeface="Courier New" pitchFamily="49" charset="0"/>
              <a:buChar char="o"/>
            </a:pPr>
            <a:endParaRPr lang="es-PE" sz="2400" dirty="0" smtClean="0"/>
          </a:p>
          <a:p>
            <a:pPr marL="800100" lvl="1" indent="-342900">
              <a:buFont typeface="Courier New" pitchFamily="49" charset="0"/>
              <a:buChar char="o"/>
            </a:pPr>
            <a:r>
              <a:rPr lang="es-PE" sz="2400" dirty="0" smtClean="0"/>
              <a:t>Dejarla pasar esperando que no se acumule más deuda, los costos no sean muchos y que el cliente no pida mantener constantemente la aplicación.</a:t>
            </a:r>
          </a:p>
          <a:p>
            <a:endParaRPr lang="es-PE" sz="2400" dirty="0"/>
          </a:p>
        </p:txBody>
      </p:sp>
    </p:spTree>
    <p:extLst>
      <p:ext uri="{BB962C8B-B14F-4D97-AF65-F5344CB8AC3E}">
        <p14:creationId xmlns:p14="http://schemas.microsoft.com/office/powerpoint/2010/main" val="2559642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404664"/>
            <a:ext cx="8229600" cy="818254"/>
          </a:xfrm>
        </p:spPr>
        <p:txBody>
          <a:bodyPr/>
          <a:lstStyle/>
          <a:p>
            <a:r>
              <a:rPr lang="en-US" smtClean="0"/>
              <a:t>Technical Debt</a:t>
            </a:r>
            <a:endParaRPr lang="en-US"/>
          </a:p>
        </p:txBody>
      </p:sp>
      <p:sp>
        <p:nvSpPr>
          <p:cNvPr id="20" name="19 CuadroTexto"/>
          <p:cNvSpPr txBox="1"/>
          <p:nvPr/>
        </p:nvSpPr>
        <p:spPr>
          <a:xfrm>
            <a:off x="384050" y="1436583"/>
            <a:ext cx="8561175" cy="1200329"/>
          </a:xfrm>
          <a:prstGeom prst="rect">
            <a:avLst/>
          </a:prstGeom>
          <a:noFill/>
        </p:spPr>
        <p:txBody>
          <a:bodyPr wrap="square" rtlCol="0">
            <a:spAutoFit/>
          </a:bodyPr>
          <a:lstStyle/>
          <a:p>
            <a:pPr algn="ctr"/>
            <a:r>
              <a:rPr lang="es-PE" sz="2400" dirty="0" smtClean="0"/>
              <a:t>Obligaciones que una organización toma cuando decide disminuir la calidad interna del producto para satisfacer metas a corto plazo pero que pueden ser perjudiciales a largo plazo.</a:t>
            </a:r>
            <a:endParaRPr lang="es-PE" sz="2400" dirty="0"/>
          </a:p>
        </p:txBody>
      </p:sp>
      <p:sp>
        <p:nvSpPr>
          <p:cNvPr id="4" name="3 CuadroTexto"/>
          <p:cNvSpPr txBox="1"/>
          <p:nvPr/>
        </p:nvSpPr>
        <p:spPr>
          <a:xfrm>
            <a:off x="384049" y="3140968"/>
            <a:ext cx="8561175" cy="2677656"/>
          </a:xfrm>
          <a:prstGeom prst="rect">
            <a:avLst/>
          </a:prstGeom>
          <a:noFill/>
        </p:spPr>
        <p:txBody>
          <a:bodyPr wrap="square" rtlCol="0">
            <a:spAutoFit/>
          </a:bodyPr>
          <a:lstStyle/>
          <a:p>
            <a:r>
              <a:rPr lang="es-PE" sz="2400" dirty="0" smtClean="0"/>
              <a:t>Existen 2 tipos:</a:t>
            </a:r>
          </a:p>
          <a:p>
            <a:endParaRPr lang="es-PE" sz="2400" dirty="0"/>
          </a:p>
          <a:p>
            <a:pPr marL="342900" indent="-342900">
              <a:buFont typeface="Arial" pitchFamily="34" charset="0"/>
              <a:buChar char="•"/>
            </a:pPr>
            <a:r>
              <a:rPr lang="es-PE" sz="2400" dirty="0" smtClean="0"/>
              <a:t>No intencional: Debido a la degradación natural del software o personal no capacitado.</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Intencional o estratégica:  Time </a:t>
            </a:r>
            <a:r>
              <a:rPr lang="es-PE" sz="2400" dirty="0" err="1" smtClean="0"/>
              <a:t>to</a:t>
            </a:r>
            <a:r>
              <a:rPr lang="es-PE" sz="2400" dirty="0" smtClean="0"/>
              <a:t> </a:t>
            </a:r>
            <a:r>
              <a:rPr lang="es-PE" sz="2400" dirty="0" err="1" smtClean="0"/>
              <a:t>market</a:t>
            </a:r>
            <a:r>
              <a:rPr lang="es-PE" sz="2400" dirty="0" smtClean="0"/>
              <a:t>, retraso en gastos de desarrollo.</a:t>
            </a:r>
            <a:endParaRPr lang="es-PE" sz="2400" dirty="0"/>
          </a:p>
        </p:txBody>
      </p:sp>
    </p:spTree>
    <p:extLst>
      <p:ext uri="{BB962C8B-B14F-4D97-AF65-F5344CB8AC3E}">
        <p14:creationId xmlns:p14="http://schemas.microsoft.com/office/powerpoint/2010/main" val="1862285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p:spPr>
        <p:txBody>
          <a:bodyPr/>
          <a:lstStyle/>
          <a:p>
            <a:r>
              <a:rPr lang="es-PE" dirty="0" smtClean="0"/>
              <a:t>Problemas Financieros</a:t>
            </a:r>
            <a:endParaRPr lang="es-ES" dirty="0"/>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97246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p:spPr>
        <p:txBody>
          <a:bodyPr/>
          <a:lstStyle/>
          <a:p>
            <a:r>
              <a:rPr lang="es-PE" dirty="0" smtClean="0"/>
              <a:t>Como acumulamos deuda técnica</a:t>
            </a:r>
            <a:endParaRPr lang="es-ES" dirty="0"/>
          </a:p>
        </p:txBody>
      </p:sp>
      <p:sp>
        <p:nvSpPr>
          <p:cNvPr id="20" name="19 CuadroTexto"/>
          <p:cNvSpPr txBox="1"/>
          <p:nvPr/>
        </p:nvSpPr>
        <p:spPr>
          <a:xfrm>
            <a:off x="539552" y="1484784"/>
            <a:ext cx="7272807" cy="4893647"/>
          </a:xfrm>
          <a:prstGeom prst="rect">
            <a:avLst/>
          </a:prstGeom>
          <a:noFill/>
        </p:spPr>
        <p:txBody>
          <a:bodyPr wrap="square" rtlCol="0">
            <a:spAutoFit/>
          </a:bodyPr>
          <a:lstStyle/>
          <a:p>
            <a:pPr marL="342900" indent="-342900">
              <a:buFont typeface="Arial" pitchFamily="34" charset="0"/>
              <a:buChar char="•"/>
            </a:pPr>
            <a:r>
              <a:rPr lang="es-PE" sz="2400" dirty="0" smtClean="0"/>
              <a:t>Desarrolladores sin experiencia.</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Presión del tiempo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Mal código o diseño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No existen test unitarios </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Taras repetitivas no automatizadas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No existe una definición común de terminado.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Código no integrado.</a:t>
            </a:r>
          </a:p>
        </p:txBody>
      </p:sp>
    </p:spTree>
    <p:extLst>
      <p:ext uri="{BB962C8B-B14F-4D97-AF65-F5344CB8AC3E}">
        <p14:creationId xmlns:p14="http://schemas.microsoft.com/office/powerpoint/2010/main" val="2927755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p:spPr>
        <p:txBody>
          <a:bodyPr/>
          <a:lstStyle/>
          <a:p>
            <a:r>
              <a:rPr lang="es-PE" dirty="0" smtClean="0"/>
              <a:t>Cuantificar la Deuda Técnica</a:t>
            </a:r>
            <a:br>
              <a:rPr lang="es-PE" dirty="0" smtClean="0"/>
            </a:br>
            <a:r>
              <a:rPr lang="es-PE" sz="3200" dirty="0" smtClean="0"/>
              <a:t>(Proyecto ING)</a:t>
            </a:r>
            <a:endParaRPr lang="es-ES" sz="32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33039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852936"/>
            <a:ext cx="8229600" cy="818254"/>
          </a:xfrm>
        </p:spPr>
        <p:txBody>
          <a:bodyPr/>
          <a:lstStyle/>
          <a:p>
            <a:r>
              <a:rPr lang="es-PE" sz="6000" dirty="0" smtClean="0"/>
              <a:t>Acciones a Realizar</a:t>
            </a:r>
            <a:endParaRPr lang="es-ES" sz="6000" dirty="0"/>
          </a:p>
        </p:txBody>
      </p:sp>
    </p:spTree>
    <p:extLst>
      <p:ext uri="{BB962C8B-B14F-4D97-AF65-F5344CB8AC3E}">
        <p14:creationId xmlns:p14="http://schemas.microsoft.com/office/powerpoint/2010/main" val="2814801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4618" y="450506"/>
            <a:ext cx="8229600" cy="818254"/>
          </a:xfrm>
        </p:spPr>
        <p:txBody>
          <a:bodyPr/>
          <a:lstStyle/>
          <a:p>
            <a:r>
              <a:rPr lang="es-PE" dirty="0" smtClean="0"/>
              <a:t>Tener una definición DONE</a:t>
            </a:r>
            <a:endParaRPr lang="es-ES" dirty="0"/>
          </a:p>
        </p:txBody>
      </p:sp>
      <p:sp>
        <p:nvSpPr>
          <p:cNvPr id="20" name="19 CuadroTexto"/>
          <p:cNvSpPr txBox="1"/>
          <p:nvPr/>
        </p:nvSpPr>
        <p:spPr>
          <a:xfrm>
            <a:off x="403310" y="1556792"/>
            <a:ext cx="8561175" cy="4154984"/>
          </a:xfrm>
          <a:prstGeom prst="rect">
            <a:avLst/>
          </a:prstGeom>
          <a:noFill/>
        </p:spPr>
        <p:txBody>
          <a:bodyPr wrap="square" rtlCol="0">
            <a:spAutoFit/>
          </a:bodyPr>
          <a:lstStyle/>
          <a:p>
            <a:pPr algn="ctr"/>
            <a:r>
              <a:rPr lang="es-PE" sz="2400" dirty="0" smtClean="0">
                <a:solidFill>
                  <a:srgbClr val="FF0000"/>
                </a:solidFill>
              </a:rPr>
              <a:t>Pasos verificables para considerar una historia, sprint o </a:t>
            </a:r>
            <a:r>
              <a:rPr lang="es-PE" sz="2400" dirty="0" err="1" smtClean="0">
                <a:solidFill>
                  <a:srgbClr val="FF0000"/>
                </a:solidFill>
              </a:rPr>
              <a:t>release</a:t>
            </a:r>
            <a:r>
              <a:rPr lang="es-PE" sz="2400" dirty="0" smtClean="0">
                <a:solidFill>
                  <a:srgbClr val="FF0000"/>
                </a:solidFill>
              </a:rPr>
              <a:t> realmente terminado. </a:t>
            </a:r>
          </a:p>
          <a:p>
            <a:endParaRPr lang="es-PE" sz="2400" dirty="0" smtClean="0"/>
          </a:p>
          <a:p>
            <a:r>
              <a:rPr lang="es-PE" sz="2400" dirty="0" err="1" smtClean="0"/>
              <a:t>Ejm</a:t>
            </a:r>
            <a:r>
              <a:rPr lang="es-PE" sz="2400" dirty="0" smtClean="0"/>
              <a:t>: Definición de done para una historia</a:t>
            </a:r>
            <a:endParaRPr lang="es-PE" sz="2400" dirty="0"/>
          </a:p>
          <a:p>
            <a:pPr marL="342900" indent="-342900">
              <a:buFont typeface="Arial" pitchFamily="34" charset="0"/>
              <a:buChar char="•"/>
            </a:pPr>
            <a:r>
              <a:rPr lang="es-PE" sz="2400" dirty="0" smtClean="0"/>
              <a:t>Código compilando.</a:t>
            </a:r>
          </a:p>
          <a:p>
            <a:pPr marL="342900" indent="-342900">
              <a:buFont typeface="Arial" pitchFamily="34" charset="0"/>
              <a:buChar char="•"/>
            </a:pPr>
            <a:r>
              <a:rPr lang="es-PE" sz="2400" dirty="0" smtClean="0"/>
              <a:t>Código en el repositorio</a:t>
            </a:r>
          </a:p>
          <a:p>
            <a:pPr marL="342900" indent="-342900">
              <a:buFont typeface="Arial" pitchFamily="34" charset="0"/>
              <a:buChar char="•"/>
            </a:pPr>
            <a:r>
              <a:rPr lang="es-PE" sz="2400" dirty="0" smtClean="0"/>
              <a:t>Escribir test unitarios que pasen.</a:t>
            </a:r>
          </a:p>
          <a:p>
            <a:pPr marL="342900" indent="-342900">
              <a:buFont typeface="Arial" pitchFamily="34" charset="0"/>
              <a:buChar char="•"/>
            </a:pPr>
            <a:r>
              <a:rPr lang="es-PE" sz="2400" dirty="0" smtClean="0"/>
              <a:t>Cierto nivel de cobertura de test en el código.</a:t>
            </a:r>
          </a:p>
          <a:p>
            <a:pPr marL="342900" indent="-342900">
              <a:buFont typeface="Arial" pitchFamily="34" charset="0"/>
              <a:buChar char="•"/>
            </a:pPr>
            <a:r>
              <a:rPr lang="es-PE" sz="2400" dirty="0" smtClean="0"/>
              <a:t>Aprobado por el </a:t>
            </a:r>
            <a:r>
              <a:rPr lang="es-PE" sz="2400" dirty="0" err="1" smtClean="0"/>
              <a:t>product</a:t>
            </a:r>
            <a:r>
              <a:rPr lang="es-PE" sz="2400" dirty="0" smtClean="0"/>
              <a:t> </a:t>
            </a:r>
            <a:r>
              <a:rPr lang="es-PE" sz="2400" dirty="0" err="1" smtClean="0"/>
              <a:t>owner</a:t>
            </a:r>
            <a:r>
              <a:rPr lang="es-PE" sz="2400" dirty="0" smtClean="0"/>
              <a:t>.</a:t>
            </a:r>
          </a:p>
          <a:p>
            <a:pPr marL="342900" indent="-342900">
              <a:buFont typeface="Arial" pitchFamily="34" charset="0"/>
              <a:buChar char="•"/>
            </a:pPr>
            <a:r>
              <a:rPr lang="es-PE" sz="2400" dirty="0" smtClean="0"/>
              <a:t>Funcionalidad desplegada en cierto ambiente.</a:t>
            </a:r>
          </a:p>
          <a:p>
            <a:pPr marL="342900" indent="-342900">
              <a:buFont typeface="Arial" pitchFamily="34" charset="0"/>
              <a:buChar char="•"/>
            </a:pPr>
            <a:r>
              <a:rPr lang="es-PE" sz="2400" dirty="0" smtClean="0"/>
              <a:t>Documentación actualizada.</a:t>
            </a:r>
          </a:p>
        </p:txBody>
      </p:sp>
    </p:spTree>
    <p:extLst>
      <p:ext uri="{BB962C8B-B14F-4D97-AF65-F5344CB8AC3E}">
        <p14:creationId xmlns:p14="http://schemas.microsoft.com/office/powerpoint/2010/main" val="3205088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p:spPr>
        <p:txBody>
          <a:bodyPr/>
          <a:lstStyle/>
          <a:p>
            <a:r>
              <a:rPr lang="es-PE" dirty="0" smtClean="0"/>
              <a:t>Identificar y Evaluar</a:t>
            </a:r>
            <a:endParaRPr lang="es-ES" dirty="0"/>
          </a:p>
        </p:txBody>
      </p:sp>
      <p:sp>
        <p:nvSpPr>
          <p:cNvPr id="20" name="19 CuadroTexto"/>
          <p:cNvSpPr txBox="1"/>
          <p:nvPr/>
        </p:nvSpPr>
        <p:spPr>
          <a:xfrm>
            <a:off x="384139" y="1772816"/>
            <a:ext cx="8561175" cy="3539430"/>
          </a:xfrm>
          <a:prstGeom prst="rect">
            <a:avLst/>
          </a:prstGeom>
          <a:noFill/>
        </p:spPr>
        <p:txBody>
          <a:bodyPr wrap="square" rtlCol="0">
            <a:spAutoFit/>
          </a:bodyPr>
          <a:lstStyle/>
          <a:p>
            <a:pPr marL="342900" indent="-342900">
              <a:buFont typeface="Arial" pitchFamily="34" charset="0"/>
              <a:buChar char="•"/>
            </a:pPr>
            <a:r>
              <a:rPr lang="es-PE" sz="2400" dirty="0"/>
              <a:t>Cada vez que se identifique cierta </a:t>
            </a:r>
            <a:r>
              <a:rPr lang="es-PE" sz="2400" dirty="0" smtClean="0"/>
              <a:t>deuda técnica </a:t>
            </a:r>
            <a:r>
              <a:rPr lang="es-PE" sz="2400" dirty="0"/>
              <a:t>(intencional o no) </a:t>
            </a:r>
            <a:r>
              <a:rPr lang="es-PE" sz="2400" dirty="0" smtClean="0"/>
              <a:t>colocarla </a:t>
            </a:r>
            <a:r>
              <a:rPr lang="es-PE" sz="2400" dirty="0"/>
              <a:t>en pequeños post-</a:t>
            </a:r>
            <a:r>
              <a:rPr lang="es-PE" sz="2400" dirty="0" err="1"/>
              <a:t>its</a:t>
            </a:r>
            <a:r>
              <a:rPr lang="es-PE" sz="2400" dirty="0"/>
              <a:t> cerca del </a:t>
            </a:r>
            <a:r>
              <a:rPr lang="es-PE" sz="2400" dirty="0" err="1"/>
              <a:t>backlog</a:t>
            </a:r>
            <a:r>
              <a:rPr lang="es-PE" sz="2400" dirty="0"/>
              <a:t>.</a:t>
            </a:r>
          </a:p>
          <a:p>
            <a:endParaRPr lang="es-PE" sz="2400" dirty="0"/>
          </a:p>
          <a:p>
            <a:pPr marL="342900" indent="-342900">
              <a:buFont typeface="Arial" pitchFamily="34" charset="0"/>
              <a:buChar char="•"/>
            </a:pPr>
            <a:r>
              <a:rPr lang="es-PE" sz="2400" dirty="0" smtClean="0"/>
              <a:t>Siempre que se incurra en un deuda intencional, realizar las siguientes preguntas para evaluar el valor e impacto:</a:t>
            </a:r>
          </a:p>
          <a:p>
            <a:pPr marL="342900" indent="-342900">
              <a:buFont typeface="Arial" pitchFamily="34" charset="0"/>
              <a:buChar char="•"/>
            </a:pPr>
            <a:endParaRPr lang="es-PE" sz="2400" dirty="0" smtClean="0"/>
          </a:p>
          <a:p>
            <a:pPr marL="742950" lvl="1" indent="-285750">
              <a:buFont typeface="Courier New" pitchFamily="49" charset="0"/>
              <a:buChar char="o"/>
            </a:pPr>
            <a:r>
              <a:rPr lang="es-PE" sz="2000" dirty="0" smtClean="0"/>
              <a:t>¿ Realmente vale la pena tomar la deuda? ( ganancia vs capital + interés)</a:t>
            </a:r>
          </a:p>
          <a:p>
            <a:pPr marL="742950" lvl="1" indent="-285750">
              <a:buFont typeface="Courier New" pitchFamily="49" charset="0"/>
              <a:buChar char="o"/>
            </a:pPr>
            <a:r>
              <a:rPr lang="es-PE" sz="2000" dirty="0" smtClean="0"/>
              <a:t>¿ Cuánto interés voy a tomar ( cuando voy a pagar la deuda)? </a:t>
            </a:r>
          </a:p>
          <a:p>
            <a:pPr marL="742950" lvl="1" indent="-285750">
              <a:buFont typeface="Courier New" pitchFamily="49" charset="0"/>
              <a:buChar char="o"/>
            </a:pPr>
            <a:r>
              <a:rPr lang="es-PE" sz="2000" dirty="0" smtClean="0"/>
              <a:t>¿ Tendré suficiente e ganancia para pagar la deuda ( dinero, tiempo, recursos) ?</a:t>
            </a:r>
            <a:endParaRPr lang="es-PE" sz="2000" dirty="0"/>
          </a:p>
        </p:txBody>
      </p:sp>
    </p:spTree>
    <p:extLst>
      <p:ext uri="{BB962C8B-B14F-4D97-AF65-F5344CB8AC3E}">
        <p14:creationId xmlns:p14="http://schemas.microsoft.com/office/powerpoint/2010/main" val="229065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7" y="403906"/>
            <a:ext cx="8229600" cy="818254"/>
          </a:xfrm>
        </p:spPr>
        <p:txBody>
          <a:bodyPr/>
          <a:lstStyle/>
          <a:p>
            <a:r>
              <a:rPr lang="es-PE" dirty="0" smtClean="0"/>
              <a:t>Pagar la Deuda</a:t>
            </a:r>
            <a:endParaRPr lang="es-ES" dirty="0"/>
          </a:p>
        </p:txBody>
      </p:sp>
      <p:sp>
        <p:nvSpPr>
          <p:cNvPr id="20" name="19 CuadroTexto"/>
          <p:cNvSpPr txBox="1"/>
          <p:nvPr/>
        </p:nvSpPr>
        <p:spPr>
          <a:xfrm>
            <a:off x="384138" y="1628800"/>
            <a:ext cx="8561175" cy="3785652"/>
          </a:xfrm>
          <a:prstGeom prst="rect">
            <a:avLst/>
          </a:prstGeom>
          <a:noFill/>
        </p:spPr>
        <p:txBody>
          <a:bodyPr wrap="square" rtlCol="0">
            <a:spAutoFit/>
          </a:bodyPr>
          <a:lstStyle/>
          <a:p>
            <a:pPr marL="342900" indent="-342900">
              <a:buFont typeface="Arial" pitchFamily="34" charset="0"/>
              <a:buChar char="•"/>
            </a:pPr>
            <a:r>
              <a:rPr lang="es-PE" sz="2400" dirty="0"/>
              <a:t>En la reunión de planificación antes de estimar alguna historia,  evaluar que deuda necesita ser pagada para introducir la nueva funcionalidad.</a:t>
            </a:r>
          </a:p>
          <a:p>
            <a:pPr marL="342900" indent="-342900">
              <a:buFont typeface="Arial" pitchFamily="34" charset="0"/>
              <a:buChar char="•"/>
            </a:pPr>
            <a:endParaRPr lang="es-PE" sz="2400" dirty="0"/>
          </a:p>
          <a:p>
            <a:pPr marL="342900" indent="-342900">
              <a:buFont typeface="Arial" pitchFamily="34" charset="0"/>
              <a:buChar char="•"/>
            </a:pPr>
            <a:r>
              <a:rPr lang="es-PE" sz="2400" dirty="0"/>
              <a:t>En las reunión de planificación determinar si hay mucha deuda acumulada y determinar un tiempo </a:t>
            </a:r>
            <a:r>
              <a:rPr lang="es-PE" sz="2400" dirty="0" smtClean="0"/>
              <a:t>exclusivo para pagarla.</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Dar prioridad a las funcionalidades que dan más valor, críticas o con alta frecuencia de cambios.</a:t>
            </a:r>
          </a:p>
          <a:p>
            <a:endParaRPr lang="es-PE" sz="2400" dirty="0"/>
          </a:p>
        </p:txBody>
      </p:sp>
    </p:spTree>
    <p:extLst>
      <p:ext uri="{BB962C8B-B14F-4D97-AF65-F5344CB8AC3E}">
        <p14:creationId xmlns:p14="http://schemas.microsoft.com/office/powerpoint/2010/main" val="3361273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6447</TotalTime>
  <Words>816</Words>
  <Application>Microsoft Office PowerPoint</Application>
  <PresentationFormat>Presentación en pantalla (4:3)</PresentationFormat>
  <Paragraphs>100</Paragraphs>
  <Slides>10</Slides>
  <Notes>10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BlackTheme</vt:lpstr>
      <vt:lpstr>Curva de la deuda Técnica</vt:lpstr>
      <vt:lpstr>Technical Debt</vt:lpstr>
      <vt:lpstr>Problemas Financieros</vt:lpstr>
      <vt:lpstr>Como acumulamos deuda técnica</vt:lpstr>
      <vt:lpstr>Cuantificar la Deuda Técnica (Proyecto ING)</vt:lpstr>
      <vt:lpstr>Acciones a Realizar</vt:lpstr>
      <vt:lpstr>Tener una definición DONE</vt:lpstr>
      <vt:lpstr>Identificar y Evaluar</vt:lpstr>
      <vt:lpstr>Pagar la Deuda</vt:lpstr>
      <vt:lpstr>¿ Que hacer con nuestro proyectos antiguos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253</cp:revision>
  <dcterms:created xsi:type="dcterms:W3CDTF">2010-05-16T05:09:58Z</dcterms:created>
  <dcterms:modified xsi:type="dcterms:W3CDTF">2012-10-30T12:21:44Z</dcterms:modified>
</cp:coreProperties>
</file>