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57" r:id="rId4"/>
    <p:sldId id="258" r:id="rId5"/>
    <p:sldId id="280" r:id="rId6"/>
    <p:sldId id="263" r:id="rId7"/>
    <p:sldId id="290" r:id="rId8"/>
    <p:sldId id="267" r:id="rId9"/>
    <p:sldId id="264" r:id="rId10"/>
    <p:sldId id="282" r:id="rId11"/>
    <p:sldId id="265" r:id="rId12"/>
    <p:sldId id="269" r:id="rId13"/>
    <p:sldId id="285" r:id="rId14"/>
    <p:sldId id="291" r:id="rId15"/>
    <p:sldId id="284" r:id="rId16"/>
    <p:sldId id="286" r:id="rId17"/>
    <p:sldId id="287" r:id="rId18"/>
    <p:sldId id="289" r:id="rId19"/>
    <p:sldId id="288" r:id="rId20"/>
    <p:sldId id="283" r:id="rId21"/>
    <p:sldId id="292" r:id="rId22"/>
    <p:sldId id="278" r:id="rId2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88" autoAdjust="0"/>
  </p:normalViewPr>
  <p:slideViewPr>
    <p:cSldViewPr>
      <p:cViewPr>
        <p:scale>
          <a:sx n="55" d="100"/>
          <a:sy n="55" d="100"/>
        </p:scale>
        <p:origin x="-1500" y="-72"/>
      </p:cViewPr>
      <p:guideLst>
        <p:guide orient="horz" pos="2160"/>
        <p:guide pos="2880"/>
      </p:guideLst>
    </p:cSldViewPr>
  </p:slideViewPr>
  <p:notesTextViewPr>
    <p:cViewPr>
      <p:scale>
        <a:sx n="100" d="100"/>
        <a:sy n="100" d="100"/>
      </p:scale>
      <p:origin x="0" y="1524"/>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097F9A-6A60-412B-9E44-15E9E5DBB408}" type="datetimeFigureOut">
              <a:rPr lang="es-PE" smtClean="0"/>
              <a:pPr/>
              <a:t>20/02/2013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3A90A-E7AE-40C6-BCEC-A0E5501EB44B}" type="slidenum">
              <a:rPr lang="es-PE" smtClean="0"/>
              <a:pPr/>
              <a:t>‹Nº›</a:t>
            </a:fld>
            <a:endParaRPr lang="es-PE"/>
          </a:p>
        </p:txBody>
      </p:sp>
    </p:spTree>
    <p:extLst>
      <p:ext uri="{BB962C8B-B14F-4D97-AF65-F5344CB8AC3E}">
        <p14:creationId xmlns:p14="http://schemas.microsoft.com/office/powerpoint/2010/main" val="215900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a:t>
            </a:fld>
            <a:endParaRPr lang="es-PE"/>
          </a:p>
        </p:txBody>
      </p:sp>
    </p:spTree>
    <p:extLst>
      <p:ext uri="{BB962C8B-B14F-4D97-AF65-F5344CB8AC3E}">
        <p14:creationId xmlns:p14="http://schemas.microsoft.com/office/powerpoint/2010/main" val="120471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dirty="0" smtClean="0">
                <a:solidFill>
                  <a:schemeClr val="tx1"/>
                </a:solidFill>
                <a:effectLst/>
                <a:latin typeface="+mn-lt"/>
                <a:ea typeface="+mn-ea"/>
                <a:cs typeface="+mn-cs"/>
              </a:rPr>
              <a:t>Lo mismo ocurre con el software, de manera similar a los autos, el software es una colección de componentes y partes. Realizar pruebas independientes a cada una de estas partes nos ayudará a depurar el API antes de que alguien intente usarla. Si a través de alguna de estas pruebas falla será muchísimo más fácil de encontrar y corregir el error en comparación a si estuviéramos probando todo el sistema,  asimismo se permite ahorrar mucho más tiempo y dinero ya que es más eficiente para cualquier corregir errores antes de entrar a una fase de ensamblaje y detener a todo el equipo ante cada fallo. </a:t>
            </a:r>
          </a:p>
          <a:p>
            <a:r>
              <a:rPr lang="es-PE" sz="1200" kern="1200" dirty="0" smtClean="0">
                <a:solidFill>
                  <a:schemeClr val="tx1"/>
                </a:solidFill>
                <a:effectLst/>
                <a:latin typeface="+mn-lt"/>
                <a:ea typeface="+mn-ea"/>
                <a:cs typeface="+mn-cs"/>
              </a:rPr>
              <a:t>Piensen en esto, ustedes preferirían conducir un automóvil cuyos frenos han sido alta y consecutivamente probados por los ingenieros especializados o confiarían en las pruebas de sistema que ha realizado el piloto de pruebas. La misma lógica debemos seguir al desarrollar un software, las pruebas no es algo que se deba realizar luego de que todas las partes han sido combinadas sino se debe realizar de manera independiente a cada parte antes de ensamblarlas en un sistema mucho más grande.  Realizar estas pruebas desde el inicio y ejecutarlas constantemente cada vez que se realice algún cambio nos ayudará a </a:t>
            </a:r>
            <a:r>
              <a:rPr lang="es-PE" sz="1200" kern="1200" dirty="0" err="1" smtClean="0">
                <a:solidFill>
                  <a:schemeClr val="tx1"/>
                </a:solidFill>
                <a:effectLst/>
                <a:latin typeface="+mn-lt"/>
                <a:ea typeface="+mn-ea"/>
                <a:cs typeface="+mn-cs"/>
              </a:rPr>
              <a:t>a</a:t>
            </a:r>
            <a:r>
              <a:rPr lang="es-PE" sz="1200" kern="1200" dirty="0" smtClean="0">
                <a:solidFill>
                  <a:schemeClr val="tx1"/>
                </a:solidFill>
                <a:effectLst/>
                <a:latin typeface="+mn-lt"/>
                <a:ea typeface="+mn-ea"/>
                <a:cs typeface="+mn-cs"/>
              </a:rPr>
              <a:t> garantizar la calidad del software que las usar y a identificar problemas antes de llegar a QA o a los usuarios finales.</a:t>
            </a:r>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10</a:t>
            </a:fld>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Forma</a:t>
            </a:r>
            <a:r>
              <a:rPr lang="es-PE" baseline="0" dirty="0" smtClean="0"/>
              <a:t> e</a:t>
            </a:r>
            <a:r>
              <a:rPr lang="es-PE" dirty="0" smtClean="0"/>
              <a:t>ficiente de</a:t>
            </a:r>
            <a:r>
              <a:rPr lang="es-PE" baseline="0" dirty="0" smtClean="0"/>
              <a:t> probar el trabajo de los desarrolladores.</a:t>
            </a:r>
          </a:p>
          <a:p>
            <a:r>
              <a:rPr lang="es-PE" baseline="0" dirty="0" smtClean="0"/>
              <a:t>Forma efectiva de probar diversos comportamientos de la aplicación.</a:t>
            </a:r>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11</a:t>
            </a:fld>
            <a:endParaRPr lang="es-PE"/>
          </a:p>
        </p:txBody>
      </p:sp>
    </p:spTree>
    <p:extLst>
      <p:ext uri="{BB962C8B-B14F-4D97-AF65-F5344CB8AC3E}">
        <p14:creationId xmlns:p14="http://schemas.microsoft.com/office/powerpoint/2010/main" val="190351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que a través de estas unidades lógicas está representado las decisiones</a:t>
            </a:r>
            <a:r>
              <a:rPr lang="es-PE" baseline="0" dirty="0" smtClean="0"/>
              <a:t> de negocio y técnicas que afectan el funcionamiento de la aplicación. Y la manera más eficiente de probar que esas decisiones están correctamente programadas es probando directamente estas unidades lógicas y la clase que contiene estas unidades.</a:t>
            </a:r>
          </a:p>
          <a:p>
            <a:endParaRPr lang="es-PE" baseline="0" dirty="0" smtClean="0"/>
          </a:p>
          <a:p>
            <a:r>
              <a:rPr lang="es-PE" baseline="0" dirty="0" smtClean="0"/>
              <a:t>Es por esto cada prueba unitaria se enfoca en probar una de estas unidades lógicas .</a:t>
            </a:r>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12</a:t>
            </a:fld>
            <a:endParaRPr lang="es-PE"/>
          </a:p>
        </p:txBody>
      </p:sp>
    </p:spTree>
    <p:extLst>
      <p:ext uri="{BB962C8B-B14F-4D97-AF65-F5344CB8AC3E}">
        <p14:creationId xmlns:p14="http://schemas.microsoft.com/office/powerpoint/2010/main" val="310311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14</a:t>
            </a:fld>
            <a:endParaRPr lang="es-PE"/>
          </a:p>
        </p:txBody>
      </p:sp>
    </p:spTree>
    <p:extLst>
      <p:ext uri="{BB962C8B-B14F-4D97-AF65-F5344CB8AC3E}">
        <p14:creationId xmlns:p14="http://schemas.microsoft.com/office/powerpoint/2010/main" val="245911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n-US" dirty="0" smtClean="0"/>
          </a:p>
          <a:p>
            <a:r>
              <a:rPr lang="en-US" sz="1200" b="1" i="0" kern="1200" dirty="0" smtClean="0">
                <a:solidFill>
                  <a:schemeClr val="tx1"/>
                </a:solidFill>
                <a:effectLst/>
                <a:latin typeface="+mn-lt"/>
                <a:ea typeface="+mn-ea"/>
                <a:cs typeface="+mn-cs"/>
              </a:rPr>
              <a:t>Cost of Finding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Logical bugs are notoriously hard to find. This is because they only show up when the right set of input conditions are present and finding that magical set of inputs or reproducing it tends to be hard. On the other hand wiring bugs are much easier to spot since the wiring of the application is mostly fixed. So if you made a wiring error, it will show up every time you execute that code, for the most part independent of input conditions. Finally, the rendering bugs are the easiest. You simply look at the page and quickly spot that something "looks" off.</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Cost of Fixing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Our experience also tells us how hard it is to fix things. A logical bug is hard to fix, since you need to understand all of the code paths before you know what is wrong and can create a solution. Once the solution is created, it is really hard to be sure that we did not break the existing functionality. Wiring problems are much simpler, since they either manifest themselves with an exception or data in wrong location. Finally rendering bugs are easy since you "look" at the page and immediately know what went wrong and how to fix it. The reason it is easy to fix is that we design our application knowing that rendering will be something which will be constantly changing.</a:t>
            </a:r>
            <a:endParaRPr lang="en-US" dirty="0" smtClean="0"/>
          </a:p>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15</a:t>
            </a:fld>
            <a:endParaRPr lang="es-PE"/>
          </a:p>
        </p:txBody>
      </p:sp>
    </p:spTree>
    <p:extLst>
      <p:ext uri="{BB962C8B-B14F-4D97-AF65-F5344CB8AC3E}">
        <p14:creationId xmlns:p14="http://schemas.microsoft.com/office/powerpoint/2010/main" val="2102491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20</a:t>
            </a:fld>
            <a:endParaRPr lang="es-PE"/>
          </a:p>
        </p:txBody>
      </p:sp>
    </p:spTree>
    <p:extLst>
      <p:ext uri="{BB962C8B-B14F-4D97-AF65-F5344CB8AC3E}">
        <p14:creationId xmlns:p14="http://schemas.microsoft.com/office/powerpoint/2010/main" val="60098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Todos nosotros</a:t>
            </a:r>
            <a:r>
              <a:rPr lang="es-PE" baseline="0" noProof="0" dirty="0" smtClean="0"/>
              <a:t> dentro de nuestra carrera en el mundo del </a:t>
            </a:r>
            <a:r>
              <a:rPr lang="es-PE" baseline="0" noProof="0" dirty="0" err="1" smtClean="0"/>
              <a:t>softwware</a:t>
            </a:r>
            <a:r>
              <a:rPr lang="es-PE" baseline="0" noProof="0" dirty="0" smtClean="0"/>
              <a:t> seguramente recordamos algún momento en el cuál realizábamos pruebas manuales a un aplicación, que no </a:t>
            </a:r>
            <a:r>
              <a:rPr lang="es-PE" baseline="0" noProof="0" dirty="0" err="1" smtClean="0"/>
              <a:t>quisieramos</a:t>
            </a:r>
            <a:r>
              <a:rPr lang="es-PE" baseline="0" noProof="0" dirty="0" smtClean="0"/>
              <a:t> volver a pasar jamás. Tanto como desarrolladores, en el cual unos muy simples cambios ocasionaron que nos quedáramos de amanecida debido a que probar algo tan simple tomaba muchísimo tiempo, o como QA en la cuál como siempre encontraron muy presionados por el tiempo, y tenían que ejecutar procedimientos gigantescos de pruebas, para lo cuál se tuvieron que quedar inclusive varios fines de semana.</a:t>
            </a:r>
          </a:p>
          <a:p>
            <a:endParaRPr lang="en-US" baseline="0" noProof="0" dirty="0" smtClean="0"/>
          </a:p>
          <a:p>
            <a:r>
              <a:rPr lang="en-US" baseline="0" noProof="0" dirty="0" smtClean="0"/>
              <a:t>La </a:t>
            </a:r>
            <a:r>
              <a:rPr lang="en-US" baseline="0" noProof="0" dirty="0" err="1" smtClean="0"/>
              <a:t>razon</a:t>
            </a:r>
            <a:r>
              <a:rPr lang="en-US" baseline="0" noProof="0" dirty="0" smtClean="0"/>
              <a:t> de </a:t>
            </a:r>
            <a:r>
              <a:rPr lang="en-US" baseline="0" noProof="0" dirty="0" err="1" smtClean="0"/>
              <a:t>todo</a:t>
            </a:r>
            <a:r>
              <a:rPr lang="en-US" baseline="0" noProof="0" dirty="0" smtClean="0"/>
              <a:t> </a:t>
            </a:r>
            <a:r>
              <a:rPr lang="en-US" baseline="0" noProof="0" dirty="0" err="1" smtClean="0"/>
              <a:t>esto</a:t>
            </a:r>
            <a:r>
              <a:rPr lang="en-US" baseline="0" noProof="0" dirty="0" smtClean="0"/>
              <a:t> </a:t>
            </a:r>
            <a:r>
              <a:rPr lang="en-US" baseline="0" noProof="0" dirty="0" err="1" smtClean="0"/>
              <a:t>es</a:t>
            </a:r>
            <a:r>
              <a:rPr lang="en-US" baseline="0" noProof="0" dirty="0" smtClean="0"/>
              <a:t> </a:t>
            </a:r>
            <a:r>
              <a:rPr lang="en-US" baseline="0" noProof="0" dirty="0" err="1" smtClean="0"/>
              <a:t>que</a:t>
            </a:r>
            <a:r>
              <a:rPr lang="en-US" baseline="0" noProof="0" dirty="0" smtClean="0"/>
              <a:t> </a:t>
            </a:r>
            <a:r>
              <a:rPr lang="en-US" baseline="0" noProof="0" dirty="0" err="1" smtClean="0"/>
              <a:t>las</a:t>
            </a:r>
            <a:r>
              <a:rPr lang="en-US" baseline="0" noProof="0" dirty="0" smtClean="0"/>
              <a:t> </a:t>
            </a:r>
            <a:r>
              <a:rPr lang="en-US" baseline="0" noProof="0" dirty="0" err="1" smtClean="0"/>
              <a:t>pruebas</a:t>
            </a:r>
            <a:r>
              <a:rPr lang="en-US" baseline="0" noProof="0" dirty="0" smtClean="0"/>
              <a:t> </a:t>
            </a:r>
            <a:r>
              <a:rPr lang="en-US" baseline="0" noProof="0" dirty="0" err="1" smtClean="0"/>
              <a:t>manuales</a:t>
            </a:r>
            <a:r>
              <a:rPr lang="en-US" baseline="0" noProof="0" dirty="0" smtClean="0"/>
              <a:t> son </a:t>
            </a:r>
            <a:r>
              <a:rPr lang="en-US" baseline="0" noProof="0" dirty="0" err="1" smtClean="0"/>
              <a:t>múy</a:t>
            </a:r>
            <a:r>
              <a:rPr lang="en-US" baseline="0" noProof="0" dirty="0" smtClean="0"/>
              <a:t> </a:t>
            </a:r>
            <a:r>
              <a:rPr lang="en-US" baseline="0" noProof="0" dirty="0" err="1" smtClean="0"/>
              <a:t>difíciles</a:t>
            </a:r>
            <a:r>
              <a:rPr lang="en-US" baseline="0" noProof="0" dirty="0" smtClean="0"/>
              <a:t> de </a:t>
            </a:r>
            <a:r>
              <a:rPr lang="en-US" baseline="0" noProof="0" dirty="0" err="1" smtClean="0"/>
              <a:t>escalar</a:t>
            </a:r>
            <a:r>
              <a:rPr lang="en-US" baseline="0" noProof="0" dirty="0" smtClean="0"/>
              <a:t>. </a:t>
            </a:r>
            <a:r>
              <a:rPr lang="en-US" baseline="0" noProof="0" dirty="0" err="1" smtClean="0"/>
              <a:t>Es</a:t>
            </a:r>
            <a:r>
              <a:rPr lang="en-US" baseline="0" noProof="0" dirty="0" smtClean="0"/>
              <a:t> </a:t>
            </a:r>
            <a:r>
              <a:rPr lang="en-US" baseline="0" noProof="0" dirty="0" err="1" smtClean="0"/>
              <a:t>decir</a:t>
            </a:r>
            <a:r>
              <a:rPr lang="en-US" baseline="0" noProof="0" dirty="0" smtClean="0"/>
              <a:t> </a:t>
            </a:r>
            <a:r>
              <a:rPr lang="en-US" baseline="0" noProof="0" dirty="0" err="1" smtClean="0"/>
              <a:t>mientras</a:t>
            </a:r>
            <a:r>
              <a:rPr lang="en-US" baseline="0" noProof="0" dirty="0" smtClean="0"/>
              <a:t> mayor sea el </a:t>
            </a:r>
            <a:r>
              <a:rPr lang="en-US" baseline="0" noProof="0" dirty="0" err="1" smtClean="0"/>
              <a:t>producto</a:t>
            </a:r>
            <a:r>
              <a:rPr lang="en-US" baseline="0" noProof="0" dirty="0" smtClean="0"/>
              <a:t> o </a:t>
            </a:r>
            <a:r>
              <a:rPr lang="en-US" baseline="0" noProof="0" dirty="0" err="1" smtClean="0"/>
              <a:t>proyecto</a:t>
            </a:r>
            <a:r>
              <a:rPr lang="en-US" baseline="0" noProof="0" dirty="0" smtClean="0"/>
              <a:t> en tama</a:t>
            </a:r>
            <a:r>
              <a:rPr lang="es-PE" baseline="0" noProof="0" dirty="0" err="1" smtClean="0"/>
              <a:t>ño</a:t>
            </a:r>
            <a:r>
              <a:rPr lang="es-PE" baseline="0" noProof="0" dirty="0" smtClean="0"/>
              <a:t> y tiempo, realizar pruebas manuales se convierte en procesos muy largos que consumen mucho tiempo, propenso debido a lo laborioso y complejo, y lo peor de todo es que este sufrimiento siempre se va a repetir muchas veces.</a:t>
            </a:r>
          </a:p>
          <a:p>
            <a:endParaRPr lang="es-PE" baseline="0" noProof="0" dirty="0" smtClean="0"/>
          </a:p>
          <a:p>
            <a:r>
              <a:rPr lang="es-PE" baseline="0" noProof="0" dirty="0" smtClean="0"/>
              <a:t>Un indicador muy sencillo de la salud de un producto software, es pregunta a cualquier programador o </a:t>
            </a:r>
            <a:r>
              <a:rPr lang="es-PE" baseline="0" noProof="0" dirty="0" err="1" smtClean="0"/>
              <a:t>testers</a:t>
            </a:r>
            <a:r>
              <a:rPr lang="es-PE" baseline="0" noProof="0" dirty="0" smtClean="0"/>
              <a:t> cuanto tiempo </a:t>
            </a:r>
            <a:r>
              <a:rPr lang="es-PE" baseline="0" noProof="0" dirty="0" err="1" smtClean="0"/>
              <a:t>demoraria</a:t>
            </a:r>
            <a:r>
              <a:rPr lang="es-PE" baseline="0" noProof="0" dirty="0" smtClean="0"/>
              <a:t> probar un determinado cambio, si este no sabe responderte con alguna aproximación o este número es muy elevado, es que se está perdiendo la predictibilidad sobre este producto.</a:t>
            </a:r>
            <a:endParaRPr lang="es-PE" noProof="0"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2</a:t>
            </a:fld>
            <a:endParaRPr lang="es-PE"/>
          </a:p>
        </p:txBody>
      </p:sp>
    </p:spTree>
    <p:extLst>
      <p:ext uri="{BB962C8B-B14F-4D97-AF65-F5344CB8AC3E}">
        <p14:creationId xmlns:p14="http://schemas.microsoft.com/office/powerpoint/2010/main" val="124213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Felizmente para todos nosotros existe</a:t>
            </a:r>
            <a:r>
              <a:rPr lang="es-PE" baseline="0" dirty="0" smtClean="0"/>
              <a:t> una solución y son</a:t>
            </a:r>
            <a:r>
              <a:rPr lang="es-PE" dirty="0" smtClean="0"/>
              <a:t> las pruebas automatizadas de software, que no es otra cosa</a:t>
            </a:r>
            <a:r>
              <a:rPr lang="es-PE" baseline="0" dirty="0" smtClean="0"/>
              <a:t> que aprovechar la </a:t>
            </a:r>
            <a:r>
              <a:rPr lang="es-PE" baseline="0" dirty="0" err="1" smtClean="0"/>
              <a:t>tecnolog</a:t>
            </a:r>
            <a:r>
              <a:rPr lang="en-US" baseline="0" dirty="0" err="1" smtClean="0"/>
              <a:t>ía</a:t>
            </a:r>
            <a:r>
              <a:rPr lang="en-US" baseline="0" dirty="0" smtClean="0"/>
              <a:t> </a:t>
            </a:r>
            <a:r>
              <a:rPr lang="en-US" baseline="0" dirty="0" err="1" smtClean="0"/>
              <a:t>para</a:t>
            </a:r>
            <a:r>
              <a:rPr lang="en-US" baseline="0" dirty="0" smtClean="0"/>
              <a:t> </a:t>
            </a:r>
            <a:r>
              <a:rPr lang="en-US" baseline="0" dirty="0" err="1" smtClean="0"/>
              <a:t>automatizar</a:t>
            </a:r>
            <a:r>
              <a:rPr lang="en-US" baseline="0" dirty="0" smtClean="0"/>
              <a:t> </a:t>
            </a:r>
            <a:r>
              <a:rPr lang="en-US" baseline="0" dirty="0" err="1" smtClean="0"/>
              <a:t>aquellos</a:t>
            </a:r>
            <a:r>
              <a:rPr lang="en-US" baseline="0" dirty="0" smtClean="0"/>
              <a:t> </a:t>
            </a:r>
            <a:r>
              <a:rPr lang="en-US" baseline="0" dirty="0" err="1" smtClean="0"/>
              <a:t>procesos</a:t>
            </a:r>
            <a:r>
              <a:rPr lang="en-US" baseline="0" dirty="0" smtClean="0"/>
              <a:t> </a:t>
            </a:r>
            <a:r>
              <a:rPr lang="en-US" baseline="0" dirty="0" err="1" smtClean="0"/>
              <a:t>manuales</a:t>
            </a:r>
            <a:r>
              <a:rPr lang="en-US" baseline="0" dirty="0" smtClean="0"/>
              <a:t> de </a:t>
            </a:r>
            <a:r>
              <a:rPr lang="en-US" baseline="0" dirty="0" err="1" smtClean="0"/>
              <a:t>pruebas</a:t>
            </a:r>
            <a:r>
              <a:rPr lang="en-US" baseline="0" dirty="0" smtClean="0"/>
              <a:t> </a:t>
            </a:r>
            <a:r>
              <a:rPr lang="en-US" baseline="0" dirty="0" err="1" smtClean="0"/>
              <a:t>que</a:t>
            </a:r>
            <a:r>
              <a:rPr lang="en-US" baseline="0" dirty="0" smtClean="0"/>
              <a:t> son </a:t>
            </a:r>
            <a:r>
              <a:rPr lang="en-US" baseline="0" dirty="0" err="1" smtClean="0"/>
              <a:t>muy</a:t>
            </a:r>
            <a:r>
              <a:rPr lang="en-US" baseline="0" dirty="0" smtClean="0"/>
              <a:t> </a:t>
            </a:r>
            <a:r>
              <a:rPr lang="en-US" baseline="0" dirty="0" err="1" smtClean="0"/>
              <a:t>repetitivos</a:t>
            </a:r>
            <a:r>
              <a:rPr lang="en-US" baseline="0" dirty="0" smtClean="0"/>
              <a:t> y </a:t>
            </a:r>
            <a:r>
              <a:rPr lang="en-US" baseline="0" dirty="0" err="1" smtClean="0"/>
              <a:t>laboriosos</a:t>
            </a:r>
            <a:r>
              <a:rPr lang="en-US" baseline="0" dirty="0" smtClean="0"/>
              <a:t>.</a:t>
            </a:r>
          </a:p>
          <a:p>
            <a:endParaRPr lang="en-US" baseline="0" dirty="0" smtClean="0"/>
          </a:p>
          <a:p>
            <a:r>
              <a:rPr lang="en-US" baseline="0" dirty="0" err="1" smtClean="0"/>
              <a:t>Recordar</a:t>
            </a:r>
            <a:r>
              <a:rPr lang="en-US" baseline="0" dirty="0" smtClean="0"/>
              <a:t> </a:t>
            </a:r>
            <a:r>
              <a:rPr lang="en-US" baseline="0" dirty="0" err="1" smtClean="0"/>
              <a:t>que</a:t>
            </a:r>
            <a:r>
              <a:rPr lang="en-US" baseline="0" dirty="0" smtClean="0"/>
              <a:t> </a:t>
            </a:r>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reglas</a:t>
            </a:r>
            <a:r>
              <a:rPr lang="en-US" baseline="0" dirty="0" smtClean="0"/>
              <a:t> de </a:t>
            </a:r>
            <a:r>
              <a:rPr lang="en-US" baseline="0" dirty="0" err="1" smtClean="0"/>
              <a:t>oro</a:t>
            </a:r>
            <a:r>
              <a:rPr lang="en-US" baseline="0" dirty="0" smtClean="0"/>
              <a:t> de </a:t>
            </a:r>
            <a:r>
              <a:rPr lang="en-US" baseline="0" dirty="0" err="1" smtClean="0"/>
              <a:t>cualquier</a:t>
            </a:r>
            <a:r>
              <a:rPr lang="en-US" baseline="0" dirty="0" smtClean="0"/>
              <a:t> </a:t>
            </a:r>
            <a:r>
              <a:rPr lang="en-US" baseline="0" dirty="0" err="1" smtClean="0"/>
              <a:t>ingeniería</a:t>
            </a:r>
            <a:r>
              <a:rPr lang="en-US" baseline="0" dirty="0" smtClean="0"/>
              <a:t> </a:t>
            </a:r>
            <a:r>
              <a:rPr lang="en-US" baseline="0" dirty="0" err="1" smtClean="0"/>
              <a:t>es</a:t>
            </a:r>
            <a:r>
              <a:rPr lang="en-US" baseline="0" dirty="0" smtClean="0"/>
              <a:t>, </a:t>
            </a:r>
            <a:r>
              <a:rPr lang="en-US" baseline="0" dirty="0" err="1" smtClean="0"/>
              <a:t>si</a:t>
            </a:r>
            <a:r>
              <a:rPr lang="en-US" baseline="0" dirty="0" smtClean="0"/>
              <a:t> </a:t>
            </a:r>
            <a:r>
              <a:rPr lang="en-US" baseline="0" dirty="0" err="1" smtClean="0"/>
              <a:t>algo</a:t>
            </a:r>
            <a:r>
              <a:rPr lang="en-US" baseline="0" dirty="0" smtClean="0"/>
              <a:t>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laborioso</a:t>
            </a:r>
            <a:r>
              <a:rPr lang="en-US" baseline="0" dirty="0" smtClean="0"/>
              <a:t>, </a:t>
            </a:r>
            <a:r>
              <a:rPr lang="en-US" baseline="0" dirty="0" err="1" smtClean="0"/>
              <a:t>requiere</a:t>
            </a:r>
            <a:r>
              <a:rPr lang="en-US" baseline="0" dirty="0" smtClean="0"/>
              <a:t> </a:t>
            </a:r>
            <a:r>
              <a:rPr lang="en-US" baseline="0" dirty="0" err="1" smtClean="0"/>
              <a:t>poca</a:t>
            </a:r>
            <a:r>
              <a:rPr lang="en-US" baseline="0" dirty="0" smtClean="0"/>
              <a:t> </a:t>
            </a:r>
            <a:r>
              <a:rPr lang="en-US" baseline="0" dirty="0" err="1" smtClean="0"/>
              <a:t>creatividad</a:t>
            </a:r>
            <a:r>
              <a:rPr lang="en-US" baseline="0" dirty="0" smtClean="0"/>
              <a:t> y </a:t>
            </a:r>
            <a:r>
              <a:rPr lang="en-US" baseline="0" dirty="0" err="1" smtClean="0"/>
              <a:t>es</a:t>
            </a:r>
            <a:r>
              <a:rPr lang="en-US" baseline="0" dirty="0" smtClean="0"/>
              <a:t> </a:t>
            </a:r>
            <a:r>
              <a:rPr lang="en-US" baseline="0" dirty="0" err="1" smtClean="0"/>
              <a:t>muy</a:t>
            </a:r>
            <a:r>
              <a:rPr lang="en-US" baseline="0" dirty="0" smtClean="0"/>
              <a:t> </a:t>
            </a:r>
            <a:r>
              <a:rPr lang="en-US" baseline="0" dirty="0" err="1" smtClean="0"/>
              <a:t>repetitivo</a:t>
            </a:r>
            <a:r>
              <a:rPr lang="en-US" baseline="0" dirty="0" smtClean="0"/>
              <a:t>, AUTOMATIZALO.</a:t>
            </a:r>
          </a:p>
          <a:p>
            <a:endParaRPr lang="en-US" baseline="0" dirty="0" smtClean="0"/>
          </a:p>
          <a:p>
            <a:r>
              <a:rPr lang="en-US" baseline="0" dirty="0" err="1" smtClean="0"/>
              <a:t>Esto</a:t>
            </a:r>
            <a:r>
              <a:rPr lang="en-US" baseline="0" dirty="0" smtClean="0"/>
              <a:t> </a:t>
            </a:r>
            <a:r>
              <a:rPr lang="en-US" baseline="0" dirty="0" err="1" smtClean="0"/>
              <a:t>nos</a:t>
            </a:r>
            <a:r>
              <a:rPr lang="en-US" baseline="0" dirty="0" smtClean="0"/>
              <a:t> </a:t>
            </a:r>
            <a:r>
              <a:rPr lang="en-US" baseline="0" dirty="0" err="1" smtClean="0"/>
              <a:t>permite</a:t>
            </a:r>
            <a:r>
              <a:rPr lang="en-US" baseline="0" dirty="0" smtClean="0"/>
              <a:t> </a:t>
            </a:r>
            <a:r>
              <a:rPr lang="en-US" baseline="0" dirty="0" err="1" smtClean="0"/>
              <a:t>transformar</a:t>
            </a:r>
            <a:r>
              <a:rPr lang="en-US" baseline="0" dirty="0" smtClean="0"/>
              <a:t> </a:t>
            </a:r>
            <a:r>
              <a:rPr lang="en-US" baseline="0" dirty="0" err="1" smtClean="0"/>
              <a:t>nuestrs</a:t>
            </a:r>
            <a:r>
              <a:rPr lang="en-US" baseline="0" dirty="0" smtClean="0"/>
              <a:t> </a:t>
            </a:r>
            <a:r>
              <a:rPr lang="en-US" baseline="0" dirty="0" err="1" smtClean="0"/>
              <a:t>procesos</a:t>
            </a:r>
            <a:r>
              <a:rPr lang="en-US" baseline="0" dirty="0" smtClean="0"/>
              <a:t> largos de </a:t>
            </a:r>
            <a:r>
              <a:rPr lang="en-US" baseline="0" dirty="0" err="1" smtClean="0"/>
              <a:t>pruebas</a:t>
            </a:r>
            <a:r>
              <a:rPr lang="en-US" baseline="0" dirty="0" smtClean="0"/>
              <a:t> </a:t>
            </a:r>
            <a:r>
              <a:rPr lang="en-US" baseline="0" dirty="0" err="1" smtClean="0"/>
              <a:t>que</a:t>
            </a:r>
            <a:r>
              <a:rPr lang="en-US" baseline="0" dirty="0" smtClean="0"/>
              <a:t> </a:t>
            </a:r>
            <a:r>
              <a:rPr lang="en-US" baseline="0" dirty="0" err="1" smtClean="0"/>
              <a:t>pueden</a:t>
            </a:r>
            <a:r>
              <a:rPr lang="en-US" baseline="0" dirty="0" smtClean="0"/>
              <a:t> </a:t>
            </a:r>
            <a:r>
              <a:rPr lang="en-US" baseline="0" dirty="0" err="1" smtClean="0"/>
              <a:t>haber</a:t>
            </a:r>
            <a:r>
              <a:rPr lang="en-US" baseline="0" dirty="0" smtClean="0"/>
              <a:t> </a:t>
            </a:r>
            <a:r>
              <a:rPr lang="en-US" baseline="0" dirty="0" err="1" smtClean="0"/>
              <a:t>dejado</a:t>
            </a:r>
            <a:r>
              <a:rPr lang="en-US" baseline="0" dirty="0" smtClean="0"/>
              <a:t> </a:t>
            </a:r>
            <a:r>
              <a:rPr lang="en-US" baseline="0" dirty="0" err="1" smtClean="0"/>
              <a:t>pasar</a:t>
            </a:r>
            <a:r>
              <a:rPr lang="en-US" baseline="0" dirty="0" smtClean="0"/>
              <a:t> </a:t>
            </a:r>
            <a:r>
              <a:rPr lang="en-US" baseline="0" dirty="0" err="1" smtClean="0"/>
              <a:t>problemas</a:t>
            </a:r>
            <a:r>
              <a:rPr lang="en-US" baseline="0" dirty="0" smtClean="0"/>
              <a:t>.</a:t>
            </a:r>
          </a:p>
          <a:p>
            <a:endParaRPr lang="en-US" baseline="0" dirty="0" smtClean="0"/>
          </a:p>
          <a:p>
            <a:r>
              <a:rPr lang="en-US" baseline="0" dirty="0" err="1" smtClean="0"/>
              <a:t>Contar</a:t>
            </a:r>
            <a:r>
              <a:rPr lang="en-US" baseline="0" dirty="0" smtClean="0"/>
              <a:t> con un </a:t>
            </a:r>
            <a:r>
              <a:rPr lang="en-US" baseline="0" dirty="0" err="1" smtClean="0"/>
              <a:t>proceso</a:t>
            </a:r>
            <a:r>
              <a:rPr lang="en-US" baseline="0" dirty="0" smtClean="0"/>
              <a:t> de </a:t>
            </a:r>
            <a:r>
              <a:rPr lang="en-US" baseline="0" dirty="0" err="1" smtClean="0"/>
              <a:t>pruebas</a:t>
            </a:r>
            <a:r>
              <a:rPr lang="en-US" baseline="0" dirty="0" smtClean="0"/>
              <a:t> de </a:t>
            </a:r>
            <a:r>
              <a:rPr lang="en-US" baseline="0" dirty="0" err="1" smtClean="0"/>
              <a:t>este</a:t>
            </a:r>
            <a:r>
              <a:rPr lang="en-US" baseline="0" dirty="0" smtClean="0"/>
              <a:t> </a:t>
            </a:r>
            <a:r>
              <a:rPr lang="en-US" baseline="0" dirty="0" err="1" smtClean="0"/>
              <a:t>tipo</a:t>
            </a:r>
            <a:r>
              <a:rPr lang="en-US" baseline="0" dirty="0" smtClean="0"/>
              <a:t> </a:t>
            </a:r>
            <a:r>
              <a:rPr lang="en-US" baseline="0" dirty="0" err="1" smtClean="0"/>
              <a:t>es</a:t>
            </a:r>
            <a:r>
              <a:rPr lang="en-US" baseline="0" dirty="0" smtClean="0"/>
              <a:t> </a:t>
            </a:r>
            <a:r>
              <a:rPr lang="en-US" baseline="0" dirty="0" err="1" smtClean="0"/>
              <a:t>escensial</a:t>
            </a:r>
            <a:r>
              <a:rPr lang="en-US" baseline="0" dirty="0" smtClean="0"/>
              <a:t> </a:t>
            </a:r>
            <a:r>
              <a:rPr lang="en-US" baseline="0" dirty="0" err="1" smtClean="0"/>
              <a:t>para</a:t>
            </a:r>
            <a:r>
              <a:rPr lang="en-US" baseline="0" dirty="0" smtClean="0"/>
              <a:t> </a:t>
            </a:r>
            <a:r>
              <a:rPr lang="en-US" baseline="0" dirty="0" err="1" smtClean="0"/>
              <a:t>negocios</a:t>
            </a:r>
            <a:r>
              <a:rPr lang="en-US" baseline="0" dirty="0" smtClean="0"/>
              <a:t> </a:t>
            </a:r>
            <a:r>
              <a:rPr lang="en-US" baseline="0" dirty="0" err="1" smtClean="0"/>
              <a:t>que</a:t>
            </a:r>
            <a:r>
              <a:rPr lang="en-US" baseline="0" dirty="0" smtClean="0"/>
              <a:t> </a:t>
            </a:r>
            <a:r>
              <a:rPr lang="en-US" baseline="0" dirty="0" err="1" smtClean="0"/>
              <a:t>viven</a:t>
            </a:r>
            <a:r>
              <a:rPr lang="en-US" baseline="0" dirty="0" smtClean="0"/>
              <a:t> </a:t>
            </a:r>
            <a:r>
              <a:rPr lang="en-US" baseline="0" dirty="0" err="1" smtClean="0"/>
              <a:t>sobre</a:t>
            </a:r>
            <a:r>
              <a:rPr lang="en-US" baseline="0" dirty="0" smtClean="0"/>
              <a:t> un </a:t>
            </a:r>
            <a:r>
              <a:rPr lang="en-US" baseline="0" dirty="0" err="1" smtClean="0"/>
              <a:t>costante</a:t>
            </a:r>
            <a:r>
              <a:rPr lang="en-US" baseline="0" dirty="0" smtClean="0"/>
              <a:t> </a:t>
            </a:r>
            <a:r>
              <a:rPr lang="en-US" baseline="0" dirty="0" err="1" smtClean="0"/>
              <a:t>cambios</a:t>
            </a:r>
            <a:r>
              <a:rPr lang="en-US" baseline="0" dirty="0" smtClean="0"/>
              <a:t>.</a:t>
            </a:r>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3</a:t>
            </a:fld>
            <a:endParaRPr lang="es-PE"/>
          </a:p>
        </p:txBody>
      </p:sp>
    </p:spTree>
    <p:extLst>
      <p:ext uri="{BB962C8B-B14F-4D97-AF65-F5344CB8AC3E}">
        <p14:creationId xmlns:p14="http://schemas.microsoft.com/office/powerpoint/2010/main" val="245911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Char char="-"/>
              <a:tabLst/>
              <a:defRPr/>
            </a:pPr>
            <a:endParaRPr lang="en-US" sz="3000" dirty="0" smtClean="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4</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p:sp>
      <p:sp>
        <p:nvSpPr>
          <p:cNvPr id="23555" name="2 Marcador de notas"/>
          <p:cNvSpPr>
            <a:spLocks noGrp="1"/>
          </p:cNvSpPr>
          <p:nvPr>
            <p:ph type="body" idx="1"/>
          </p:nvPr>
        </p:nvSpPr>
        <p:spPr>
          <a:noFill/>
          <a:ln/>
        </p:spPr>
        <p:txBody>
          <a:bodyPr/>
          <a:lstStyle/>
          <a:p>
            <a:r>
              <a:rPr lang="es-ES" dirty="0" smtClean="0">
                <a:latin typeface="Times New Roman" pitchFamily="-110" charset="0"/>
                <a:ea typeface="ＭＳ Ｐゴシック" pitchFamily="-110" charset="-128"/>
                <a:cs typeface="ＭＳ Ｐゴシック" pitchFamily="-110" charset="-128"/>
              </a:rPr>
              <a:t>De todos los tipos de pruebas que existen, manuales y</a:t>
            </a:r>
            <a:r>
              <a:rPr lang="es-ES" baseline="0" dirty="0" smtClean="0">
                <a:latin typeface="Times New Roman" pitchFamily="-110" charset="0"/>
                <a:ea typeface="ＭＳ Ｐゴシック" pitchFamily="-110" charset="-128"/>
                <a:cs typeface="ＭＳ Ｐゴシック" pitchFamily="-110" charset="-128"/>
              </a:rPr>
              <a:t> automatizados, donde es que se sitúa las pruebas unitarios?, hay una clasificación muy interesante que nos va a ayudar a comprender esto.</a:t>
            </a:r>
          </a:p>
          <a:p>
            <a:endParaRPr lang="es-ES" baseline="0" dirty="0" smtClean="0">
              <a:latin typeface="Times New Roman" pitchFamily="-110" charset="0"/>
              <a:ea typeface="ＭＳ Ｐゴシック" pitchFamily="-110" charset="-128"/>
              <a:cs typeface="ＭＳ Ｐゴシック" pitchFamily="-110" charset="-128"/>
            </a:endParaRPr>
          </a:p>
          <a:p>
            <a:r>
              <a:rPr lang="es-ES" baseline="0" dirty="0" smtClean="0">
                <a:latin typeface="Times New Roman" pitchFamily="-110" charset="0"/>
                <a:ea typeface="ＭＳ Ｐゴシック" pitchFamily="-110" charset="-128"/>
                <a:cs typeface="ＭＳ Ｐゴシック" pitchFamily="-110" charset="-128"/>
              </a:rPr>
              <a:t>Las pruebas del Q1 son pruebas que se apoyan muchísimo en la tecnología y que sirven de soporte al equipo para que este pueda desarrollar los productos siempre de manera sostenible y predecibles.</a:t>
            </a:r>
          </a:p>
          <a:p>
            <a:endParaRPr lang="es-ES" baseline="0" dirty="0" smtClean="0">
              <a:latin typeface="Times New Roman" pitchFamily="-110" charset="0"/>
              <a:ea typeface="ＭＳ Ｐゴシック" pitchFamily="-110" charset="-128"/>
              <a:cs typeface="ＭＳ Ｐゴシック" pitchFamily="-110"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3000" dirty="0" smtClean="0"/>
              <a:t>http://lisacrispin.com/downloads/AdpTestPlanning.pdf</a:t>
            </a:r>
          </a:p>
          <a:p>
            <a:endParaRPr lang="es-ES" dirty="0">
              <a:latin typeface="Times New Roman" pitchFamily="-110" charset="0"/>
              <a:ea typeface="ＭＳ Ｐゴシック" pitchFamily="-110" charset="-128"/>
              <a:cs typeface="ＭＳ Ｐゴシック" pitchFamily="-110"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000" dirty="0" smtClean="0"/>
              <a:t>Sin</a:t>
            </a:r>
            <a:r>
              <a:rPr lang="en-US" sz="3000" baseline="0" dirty="0" smtClean="0"/>
              <a:t> </a:t>
            </a:r>
            <a:r>
              <a:rPr lang="en-US" sz="3000" baseline="0" dirty="0" err="1" smtClean="0"/>
              <a:t>alterar</a:t>
            </a:r>
            <a:r>
              <a:rPr lang="en-US" sz="3000" baseline="0" dirty="0" smtClean="0"/>
              <a:t> de </a:t>
            </a:r>
            <a:r>
              <a:rPr lang="en-US" sz="3000" baseline="0" dirty="0" err="1" smtClean="0"/>
              <a:t>manera</a:t>
            </a:r>
            <a:r>
              <a:rPr lang="en-US" sz="3000" baseline="0" dirty="0" smtClean="0"/>
              <a:t> </a:t>
            </a:r>
            <a:r>
              <a:rPr lang="en-US" sz="3000" baseline="0" dirty="0" err="1" smtClean="0"/>
              <a:t>equivocada</a:t>
            </a:r>
            <a:r>
              <a:rPr lang="en-US" sz="3000" baseline="0" dirty="0" smtClean="0"/>
              <a:t> el </a:t>
            </a:r>
            <a:r>
              <a:rPr lang="en-US" sz="3000" baseline="0" dirty="0" err="1" smtClean="0"/>
              <a:t>comportamiento</a:t>
            </a:r>
            <a:r>
              <a:rPr lang="en-US" sz="3000" baseline="0" dirty="0" smtClean="0"/>
              <a:t> </a:t>
            </a:r>
            <a:r>
              <a:rPr lang="en-US" sz="3000" baseline="0" dirty="0" err="1" smtClean="0"/>
              <a:t>ya</a:t>
            </a:r>
            <a:r>
              <a:rPr lang="en-US" sz="3000" baseline="0" dirty="0" smtClean="0"/>
              <a:t> </a:t>
            </a:r>
            <a:r>
              <a:rPr lang="en-US" sz="3000" baseline="0" dirty="0" err="1" smtClean="0"/>
              <a:t>existente</a:t>
            </a:r>
            <a:r>
              <a:rPr lang="en-US" sz="3000" baseline="0" dirty="0" smtClean="0"/>
              <a:t>.</a:t>
            </a:r>
            <a:endParaRPr lang="en-US" sz="3000" dirty="0" smtClean="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6</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7</a:t>
            </a:fld>
            <a:endParaRPr lang="es-PE"/>
          </a:p>
        </p:txBody>
      </p:sp>
    </p:spTree>
    <p:extLst>
      <p:ext uri="{BB962C8B-B14F-4D97-AF65-F5344CB8AC3E}">
        <p14:creationId xmlns:p14="http://schemas.microsoft.com/office/powerpoint/2010/main" val="245911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3000" dirty="0" smtClean="0"/>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8</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sz="1200" kern="1200" dirty="0" smtClean="0">
                <a:solidFill>
                  <a:schemeClr val="tx1"/>
                </a:solidFill>
                <a:effectLst/>
                <a:latin typeface="+mn-lt"/>
                <a:ea typeface="+mn-ea"/>
                <a:cs typeface="+mn-cs"/>
              </a:rPr>
              <a:t>Un carro tiene un motor, una transmisión, un sistema de frenos,  refrigeración, cinturones de seguridad, faros, etc. Un automóvil es la suma de todas esas partes o subsistemas. Cada una de estas partes tienes sus propias especificaciones y requisitos que definen la funcionalidad esperada, tolerancias e interfaces con el resto del sistema.</a:t>
            </a:r>
          </a:p>
          <a:p>
            <a:r>
              <a:rPr lang="es-PE" sz="1200" kern="1200" dirty="0" smtClean="0">
                <a:solidFill>
                  <a:schemeClr val="tx1"/>
                </a:solidFill>
                <a:effectLst/>
                <a:latin typeface="+mn-lt"/>
                <a:ea typeface="+mn-ea"/>
                <a:cs typeface="+mn-cs"/>
              </a:rPr>
              <a:t>Imaginen el punto en el cuál todos esos subsistemas son ensamblados y atornillados en una línea de montaje sin que se realice ninguna prueba previa. El conductor que va a realizar la prueba del auto se sienta y este no arranca. ¿ De que subsistema fue la culpa? Si no se realizaron pruebas independientes a cada uno de esos subsistemas y sus partes será muy difícil encontrar el problema.</a:t>
            </a:r>
          </a:p>
          <a:p>
            <a:r>
              <a:rPr lang="es-PE" sz="1200" kern="1200" dirty="0" smtClean="0">
                <a:solidFill>
                  <a:schemeClr val="tx1"/>
                </a:solidFill>
                <a:effectLst/>
                <a:latin typeface="+mn-lt"/>
                <a:ea typeface="+mn-ea"/>
                <a:cs typeface="+mn-cs"/>
              </a:rPr>
              <a:t>Suponiendo que se pone en marcha y avanza ¿el piloto podrá probar cada una de las partes del auto? Que el sistema de refrigeración funcione a altas revoluciones o que el motor funcione si el aceite está más abajo que los niveles permisibles. Para realizar todas estas pruebas el piloto se tomará una gran cantidad de tiempo y también serían mejor realizadas por las personas especializadas que construyeron el subsistema y de una manera que el usuario final sería incapaz de hacerlo.</a:t>
            </a:r>
          </a:p>
          <a:p>
            <a:pPr>
              <a:buFontTx/>
              <a:buNone/>
            </a:pPr>
            <a:endParaRPr lang="en-US" sz="1200" dirty="0" smtClean="0">
              <a:solidFill>
                <a:schemeClr val="tx1"/>
              </a:solidFill>
              <a:latin typeface="Calibri" charset="0"/>
              <a:ea typeface="ＭＳ Ｐゴシック" charset="-128"/>
            </a:endParaRPr>
          </a:p>
        </p:txBody>
      </p:sp>
      <p:sp>
        <p:nvSpPr>
          <p:cNvPr id="4" name="3 Marcador de número de diapositiva"/>
          <p:cNvSpPr>
            <a:spLocks noGrp="1"/>
          </p:cNvSpPr>
          <p:nvPr>
            <p:ph type="sldNum" sz="quarter" idx="10"/>
          </p:nvPr>
        </p:nvSpPr>
        <p:spPr/>
        <p:txBody>
          <a:bodyPr/>
          <a:lstStyle/>
          <a:p>
            <a:fld id="{5A53A90A-E7AE-40C6-BCEC-A0E5501EB44B}" type="slidenum">
              <a:rPr lang="es-PE" smtClean="0"/>
              <a:pPr/>
              <a:t>9</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68313" y="1700213"/>
            <a:ext cx="8135937" cy="720725"/>
          </a:xfrm>
        </p:spPr>
        <p:txBody>
          <a:bodyPr/>
          <a:lstStyle>
            <a:lvl1pPr algn="l">
              <a:defRPr/>
            </a:lvl1pPr>
          </a:lstStyle>
          <a:p>
            <a:r>
              <a:rPr lang="es-ES"/>
              <a:t>Click to edit Master title style</a:t>
            </a:r>
          </a:p>
        </p:txBody>
      </p:sp>
      <p:sp>
        <p:nvSpPr>
          <p:cNvPr id="3075" name="Rectangle 3"/>
          <p:cNvSpPr>
            <a:spLocks noGrp="1" noChangeArrowheads="1"/>
          </p:cNvSpPr>
          <p:nvPr>
            <p:ph type="subTitle" idx="1"/>
          </p:nvPr>
        </p:nvSpPr>
        <p:spPr>
          <a:xfrm>
            <a:off x="468313" y="2397125"/>
            <a:ext cx="8135937" cy="600075"/>
          </a:xfrm>
        </p:spPr>
        <p:txBody>
          <a:bodyPr/>
          <a:lstStyle>
            <a:lvl1pPr marL="0" indent="0">
              <a:buFont typeface="Wingdings" pitchFamily="2" charset="2"/>
              <a:buNone/>
              <a:defRPr/>
            </a:lvl1pPr>
          </a:lstStyle>
          <a:p>
            <a:r>
              <a:rPr lang="es-E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s-ES"/>
          </a:p>
        </p:txBody>
      </p:sp>
      <p:sp>
        <p:nvSpPr>
          <p:cNvPr id="3077" name="Rectangle 5"/>
          <p:cNvSpPr>
            <a:spLocks noGrp="1" noChangeArrowheads="1"/>
          </p:cNvSpPr>
          <p:nvPr>
            <p:ph type="ftr" sz="quarter" idx="3"/>
          </p:nvPr>
        </p:nvSpPr>
        <p:spPr/>
        <p:txBody>
          <a:bodyPr/>
          <a:lstStyle>
            <a:lvl1pPr>
              <a:defRPr/>
            </a:lvl1pPr>
          </a:lstStyle>
          <a:p>
            <a:endParaRPr lang="es-ES"/>
          </a:p>
        </p:txBody>
      </p:sp>
      <p:sp>
        <p:nvSpPr>
          <p:cNvPr id="3078" name="Rectangle 6"/>
          <p:cNvSpPr>
            <a:spLocks noGrp="1" noChangeArrowheads="1"/>
          </p:cNvSpPr>
          <p:nvPr>
            <p:ph type="sldNum" sz="quarter" idx="4"/>
          </p:nvPr>
        </p:nvSpPr>
        <p:spPr/>
        <p:txBody>
          <a:bodyPr/>
          <a:lstStyle>
            <a:lvl1pPr>
              <a:defRPr/>
            </a:lvl1pPr>
          </a:lstStyle>
          <a:p>
            <a:fld id="{988DCD8E-359C-4846-B620-27D18A43E7D2}"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DE8B4F1-5A8E-45BA-824E-59DD95462AFE}"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5B7F632-CE7E-47CC-8E34-4E39BFE0B843}"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1624654-787E-4B75-B242-967A70201363}"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0907786-2FA3-4BEC-8C29-26736E99D88D}"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69EE8635-8F07-4F76-843B-AE914207E6E1}"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6E88915C-A11D-4D06-8324-29ADD0D5A1B0}"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321293C1-F390-4976-B8BF-7E8E10B733C2}"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DFB5A14F-E3EA-4F50-9020-BAD6E9D43D8E}"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8F9B08D7-28A9-41EC-ADC4-02E79690EDB0}"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7AE59E2A-AA2C-40FC-AEB4-BCE942AB8D6A}"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5652EF9-8E9A-4B74-9781-8CDB2D382BFF}"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Font typeface="Wingdings" pitchFamily="2" charset="2"/>
        <a:buChar char="§"/>
        <a:defRPr sz="2400">
          <a:solidFill>
            <a:schemeClr val="tx1"/>
          </a:solidFill>
          <a:latin typeface="+mn-lt"/>
          <a:cs typeface="+mn-cs"/>
        </a:defRPr>
      </a:lvl3pPr>
      <a:lvl4pPr marL="1600200" indent="-228600" algn="l" rtl="0" fontAlgn="base">
        <a:spcBef>
          <a:spcPct val="20000"/>
        </a:spcBef>
        <a:spcAft>
          <a:spcPct val="0"/>
        </a:spcAft>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Font typeface="Wingdings" pitchFamily="2" charset="2"/>
        <a:buChar char="§"/>
        <a:defRPr sz="2000">
          <a:solidFill>
            <a:schemeClr val="tx1"/>
          </a:solidFill>
          <a:latin typeface="+mn-lt"/>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571782"/>
            <a:ext cx="8135937" cy="720725"/>
          </a:xfrm>
        </p:spPr>
        <p:txBody>
          <a:bodyPr/>
          <a:lstStyle/>
          <a:p>
            <a:r>
              <a:rPr lang="es-PE" sz="6000" b="1" dirty="0" err="1" smtClean="0">
                <a:latin typeface="Calibri" pitchFamily="34" charset="0"/>
                <a:cs typeface="Calibri" pitchFamily="34" charset="0"/>
              </a:rPr>
              <a:t>Unit</a:t>
            </a:r>
            <a:r>
              <a:rPr lang="es-PE" sz="6000" b="1" dirty="0" smtClean="0">
                <a:latin typeface="Calibri" pitchFamily="34" charset="0"/>
                <a:cs typeface="Calibri" pitchFamily="34" charset="0"/>
              </a:rPr>
              <a:t> </a:t>
            </a:r>
            <a:r>
              <a:rPr lang="es-PE" sz="6000" b="1" dirty="0" err="1" smtClean="0">
                <a:latin typeface="Calibri" pitchFamily="34" charset="0"/>
                <a:cs typeface="Calibri" pitchFamily="34" charset="0"/>
              </a:rPr>
              <a:t>Testing</a:t>
            </a:r>
            <a:endParaRPr lang="es-PE" sz="6000" b="1" dirty="0">
              <a:latin typeface="Calibri" pitchFamily="34" charset="0"/>
              <a:cs typeface="Calibri" pitchFamily="34" charset="0"/>
            </a:endParaRPr>
          </a:p>
        </p:txBody>
      </p:sp>
      <p:sp>
        <p:nvSpPr>
          <p:cNvPr id="4099" name="Rectangle 3"/>
          <p:cNvSpPr>
            <a:spLocks noGrp="1" noChangeArrowheads="1"/>
          </p:cNvSpPr>
          <p:nvPr>
            <p:ph type="subTitle" idx="1"/>
          </p:nvPr>
        </p:nvSpPr>
        <p:spPr>
          <a:xfrm>
            <a:off x="468313" y="2283684"/>
            <a:ext cx="8135937" cy="728258"/>
          </a:xfrm>
        </p:spPr>
        <p:txBody>
          <a:bodyPr/>
          <a:lstStyle/>
          <a:p>
            <a:r>
              <a:rPr lang="en-US" sz="4400" dirty="0" smtClean="0">
                <a:latin typeface="Calibri" pitchFamily="34" charset="0"/>
                <a:cs typeface="Calibri" pitchFamily="34" charset="0"/>
              </a:rPr>
              <a:t>Software Test Automation</a:t>
            </a:r>
            <a:endParaRPr lang="en-US" sz="4400" dirty="0">
              <a:latin typeface="Calibri" pitchFamily="34" charset="0"/>
              <a:cs typeface="Calibri" pitchFamily="34" charset="0"/>
            </a:endParaRPr>
          </a:p>
        </p:txBody>
      </p:sp>
      <p:sp>
        <p:nvSpPr>
          <p:cNvPr id="12" name="Text Box 2"/>
          <p:cNvSpPr txBox="1">
            <a:spLocks noChangeArrowheads="1"/>
          </p:cNvSpPr>
          <p:nvPr/>
        </p:nvSpPr>
        <p:spPr bwMode="auto">
          <a:xfrm>
            <a:off x="488256" y="4378796"/>
            <a:ext cx="3795712" cy="2146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9088" indent="-315913"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1pPr>
            <a:lvl2pPr marL="742950" indent="-28575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2pPr>
            <a:lvl3pPr marL="11430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3pPr>
            <a:lvl4pPr marL="16002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4pPr>
            <a:lvl5pPr marL="20574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9pPr>
          </a:lstStyle>
          <a:p>
            <a:pPr eaLnBrk="1" hangingPunct="1">
              <a:spcBef>
                <a:spcPts val="700"/>
              </a:spcBef>
              <a:buSzPct val="60000"/>
            </a:pPr>
            <a:r>
              <a:rPr lang="es-PE" sz="2800" b="1" i="1" dirty="0" smtClean="0">
                <a:solidFill>
                  <a:srgbClr val="222268"/>
                </a:solidFill>
                <a:latin typeface="Calibri" pitchFamily="34" charset="0"/>
              </a:rPr>
              <a:t>Angel N</a:t>
            </a:r>
            <a:r>
              <a:rPr lang="en-US" sz="2800" b="1" i="1" dirty="0" smtClean="0">
                <a:solidFill>
                  <a:srgbClr val="222268"/>
                </a:solidFill>
                <a:latin typeface="Calibri" pitchFamily="34" charset="0"/>
              </a:rPr>
              <a:t>ú</a:t>
            </a:r>
            <a:r>
              <a:rPr lang="es-PE" sz="2800" b="1" i="1" dirty="0" err="1" smtClean="0">
                <a:solidFill>
                  <a:srgbClr val="222268"/>
                </a:solidFill>
                <a:latin typeface="Calibri" pitchFamily="34" charset="0"/>
              </a:rPr>
              <a:t>ñez</a:t>
            </a:r>
            <a:r>
              <a:rPr lang="es-PE" sz="2800" b="1" i="1" dirty="0" smtClean="0">
                <a:solidFill>
                  <a:srgbClr val="222268"/>
                </a:solidFill>
                <a:latin typeface="Calibri" pitchFamily="34" charset="0"/>
              </a:rPr>
              <a:t> Salazar</a:t>
            </a:r>
            <a:endParaRPr lang="es-PE" sz="2800" b="1" i="1" dirty="0">
              <a:solidFill>
                <a:srgbClr val="222268"/>
              </a:solidFill>
              <a:latin typeface="Calibri" pitchFamily="34" charset="0"/>
            </a:endParaRPr>
          </a:p>
          <a:p>
            <a:pPr eaLnBrk="1" hangingPunct="1">
              <a:spcBef>
                <a:spcPts val="700"/>
              </a:spcBef>
              <a:buSzPct val="60000"/>
            </a:pPr>
            <a:r>
              <a:rPr lang="es-PE" sz="2000" b="1" dirty="0"/>
              <a:t>Agile Coach &amp; </a:t>
            </a:r>
            <a:r>
              <a:rPr lang="es-PE" sz="2000" b="1" dirty="0" err="1"/>
              <a:t>Trainer</a:t>
            </a:r>
            <a:endParaRPr lang="es-PE" sz="2000" b="1" dirty="0" smtClean="0">
              <a:solidFill>
                <a:srgbClr val="262626"/>
              </a:solidFill>
              <a:latin typeface="Calibri" pitchFamily="34" charset="0"/>
              <a:cs typeface="+mn-cs"/>
            </a:endParaRPr>
          </a:p>
          <a:p>
            <a:pPr eaLnBrk="1" hangingPunct="1">
              <a:spcBef>
                <a:spcPts val="700"/>
              </a:spcBef>
              <a:buSzPct val="60000"/>
            </a:pPr>
            <a:r>
              <a:rPr lang="es-PE" sz="2000" dirty="0" smtClean="0">
                <a:solidFill>
                  <a:srgbClr val="262626"/>
                </a:solidFill>
                <a:latin typeface="Calibri" pitchFamily="34" charset="0"/>
                <a:cs typeface="+mn-cs"/>
              </a:rPr>
              <a:t>angel.nunez@openedgetech.com</a:t>
            </a:r>
            <a:endParaRPr lang="es-PE" sz="2000" dirty="0" smtClean="0">
              <a:solidFill>
                <a:srgbClr val="262626"/>
              </a:solidFill>
              <a:latin typeface="Calibri" pitchFamily="34" charset="0"/>
              <a:cs typeface="+mn-cs"/>
            </a:endParaRPr>
          </a:p>
          <a:p>
            <a:pPr eaLnBrk="1" hangingPunct="1">
              <a:spcBef>
                <a:spcPts val="700"/>
              </a:spcBef>
              <a:buSzPct val="60000"/>
            </a:pPr>
            <a:r>
              <a:rPr lang="es-PE" sz="2000" dirty="0" smtClean="0">
                <a:solidFill>
                  <a:srgbClr val="262626"/>
                </a:solidFill>
                <a:latin typeface="Calibri" pitchFamily="34" charset="0"/>
                <a:cs typeface="+mn-cs"/>
              </a:rPr>
              <a:t>snahider.blogspot.com</a:t>
            </a:r>
          </a:p>
          <a:p>
            <a:pPr eaLnBrk="1" hangingPunct="1">
              <a:spcBef>
                <a:spcPts val="700"/>
              </a:spcBef>
              <a:buSzPct val="60000"/>
            </a:pPr>
            <a:r>
              <a:rPr lang="es-PE" sz="2000" dirty="0" smtClean="0">
                <a:solidFill>
                  <a:srgbClr val="262626"/>
                </a:solidFill>
                <a:latin typeface="Calibri" pitchFamily="34" charset="0"/>
                <a:cs typeface="+mn-cs"/>
              </a:rPr>
              <a:t>@</a:t>
            </a:r>
            <a:r>
              <a:rPr lang="es-PE" sz="2000" dirty="0" err="1">
                <a:solidFill>
                  <a:srgbClr val="262626"/>
                </a:solidFill>
                <a:latin typeface="Calibri" pitchFamily="34" charset="0"/>
                <a:cs typeface="+mn-cs"/>
              </a:rPr>
              <a:t>snahider</a:t>
            </a:r>
            <a:endParaRPr lang="es-PE" sz="2000" dirty="0">
              <a:solidFill>
                <a:srgbClr val="262626"/>
              </a:solidFill>
              <a:latin typeface="Calibri" pitchFamily="34" charset="0"/>
              <a:cs typeface="+mn-cs"/>
            </a:endParaRPr>
          </a:p>
          <a:p>
            <a:pPr eaLnBrk="1" hangingPunct="1">
              <a:spcBef>
                <a:spcPts val="700"/>
              </a:spcBef>
              <a:buSzPct val="60000"/>
            </a:pPr>
            <a:endParaRPr lang="es-PE" sz="1800" i="1" dirty="0">
              <a:solidFill>
                <a:srgbClr val="F6640A"/>
              </a:solidFill>
              <a:latin typeface="Calibri" pitchFamily="34" charset="0"/>
            </a:endParaRPr>
          </a:p>
          <a:p>
            <a:pPr eaLnBrk="1" hangingPunct="1">
              <a:spcBef>
                <a:spcPts val="700"/>
              </a:spcBef>
              <a:buSzPct val="60000"/>
            </a:pPr>
            <a:endParaRPr lang="es-PE" sz="1800" i="1"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472518" cy="1143000"/>
          </a:xfrm>
        </p:spPr>
        <p:txBody>
          <a:bodyPr/>
          <a:lstStyle/>
          <a:p>
            <a:pPr algn="l"/>
            <a:r>
              <a:rPr lang="es-PE" dirty="0" smtClean="0">
                <a:latin typeface="Calibri" pitchFamily="34" charset="0"/>
                <a:cs typeface="Calibri" pitchFamily="34" charset="0"/>
              </a:rPr>
              <a:t>Pruebas Unitarias</a:t>
            </a:r>
            <a:endParaRPr lang="es-PE" dirty="0">
              <a:latin typeface="Calibri" pitchFamily="34" charset="0"/>
              <a:cs typeface="Calibri" pitchFamily="34" charset="0"/>
            </a:endParaRPr>
          </a:p>
        </p:txBody>
      </p:sp>
      <p:grpSp>
        <p:nvGrpSpPr>
          <p:cNvPr id="3" name="2 Grupo"/>
          <p:cNvGrpSpPr/>
          <p:nvPr/>
        </p:nvGrpSpPr>
        <p:grpSpPr>
          <a:xfrm>
            <a:off x="2455443" y="1556792"/>
            <a:ext cx="4463307" cy="3541304"/>
            <a:chOff x="2304341" y="1556792"/>
            <a:chExt cx="4463307" cy="3541304"/>
          </a:xfrm>
        </p:grpSpPr>
        <p:grpSp>
          <p:nvGrpSpPr>
            <p:cNvPr id="60" name="59 Grupo"/>
            <p:cNvGrpSpPr/>
            <p:nvPr/>
          </p:nvGrpSpPr>
          <p:grpSpPr>
            <a:xfrm>
              <a:off x="4568804" y="4155538"/>
              <a:ext cx="1064625" cy="942558"/>
              <a:chOff x="683568" y="1844824"/>
              <a:chExt cx="1296144" cy="1152128"/>
            </a:xfrm>
          </p:grpSpPr>
          <p:cxnSp>
            <p:nvCxnSpPr>
              <p:cNvPr id="108" name="107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109" name="108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110" name="109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111" name="110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1" name="60 Grupo"/>
            <p:cNvGrpSpPr/>
            <p:nvPr/>
          </p:nvGrpSpPr>
          <p:grpSpPr>
            <a:xfrm>
              <a:off x="3424208" y="4155538"/>
              <a:ext cx="1064625" cy="942558"/>
              <a:chOff x="683568" y="1844824"/>
              <a:chExt cx="1296144" cy="1152128"/>
            </a:xfrm>
          </p:grpSpPr>
          <p:cxnSp>
            <p:nvCxnSpPr>
              <p:cNvPr id="104" name="103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105" name="104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106" name="105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107" name="106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2" name="61 Grupo"/>
            <p:cNvGrpSpPr/>
            <p:nvPr/>
          </p:nvGrpSpPr>
          <p:grpSpPr>
            <a:xfrm>
              <a:off x="5703023" y="4155538"/>
              <a:ext cx="1064625" cy="942558"/>
              <a:chOff x="683568" y="1844824"/>
              <a:chExt cx="1296144" cy="1152128"/>
            </a:xfrm>
          </p:grpSpPr>
          <p:cxnSp>
            <p:nvCxnSpPr>
              <p:cNvPr id="100" name="99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101" name="100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102" name="101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103" name="102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3" name="62 Grupo"/>
            <p:cNvGrpSpPr/>
            <p:nvPr/>
          </p:nvGrpSpPr>
          <p:grpSpPr>
            <a:xfrm>
              <a:off x="2836654" y="2932217"/>
              <a:ext cx="1064625" cy="942558"/>
              <a:chOff x="683568" y="1844824"/>
              <a:chExt cx="1296144" cy="1152128"/>
            </a:xfrm>
          </p:grpSpPr>
          <p:cxnSp>
            <p:nvCxnSpPr>
              <p:cNvPr id="96" name="95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97" name="96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98" name="97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99" name="98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grpSp>
          <p:nvGrpSpPr>
            <p:cNvPr id="64" name="63 Grupo"/>
            <p:cNvGrpSpPr/>
            <p:nvPr/>
          </p:nvGrpSpPr>
          <p:grpSpPr>
            <a:xfrm>
              <a:off x="3979105" y="2932217"/>
              <a:ext cx="1064625" cy="942558"/>
              <a:chOff x="683568" y="1844824"/>
              <a:chExt cx="1296144" cy="1152128"/>
            </a:xfrm>
          </p:grpSpPr>
          <p:cxnSp>
            <p:nvCxnSpPr>
              <p:cNvPr id="92" name="91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93" name="92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94" name="93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95" name="94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65" name="64 Rectángulo redondeado"/>
            <p:cNvSpPr/>
            <p:nvPr/>
          </p:nvSpPr>
          <p:spPr>
            <a:xfrm>
              <a:off x="5637061" y="3075199"/>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65 Flecha abajo"/>
            <p:cNvSpPr/>
            <p:nvPr/>
          </p:nvSpPr>
          <p:spPr>
            <a:xfrm>
              <a:off x="5661843" y="2609982"/>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67" name="66 Grupo"/>
            <p:cNvGrpSpPr/>
            <p:nvPr/>
          </p:nvGrpSpPr>
          <p:grpSpPr>
            <a:xfrm>
              <a:off x="5101116" y="2932217"/>
              <a:ext cx="1064625" cy="942558"/>
              <a:chOff x="683568" y="1844824"/>
              <a:chExt cx="1296144" cy="1152128"/>
            </a:xfrm>
          </p:grpSpPr>
          <p:cxnSp>
            <p:nvCxnSpPr>
              <p:cNvPr id="88" name="87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89" name="88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90" name="89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91" name="90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68" name="67 Rectángulo redondeado"/>
            <p:cNvSpPr/>
            <p:nvPr/>
          </p:nvSpPr>
          <p:spPr>
            <a:xfrm>
              <a:off x="5247368" y="3410643"/>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9" name="68 Flecha abajo"/>
            <p:cNvSpPr/>
            <p:nvPr/>
          </p:nvSpPr>
          <p:spPr>
            <a:xfrm>
              <a:off x="5294017" y="2947953"/>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0" name="69 Rectángulo redondeado"/>
            <p:cNvSpPr/>
            <p:nvPr/>
          </p:nvSpPr>
          <p:spPr>
            <a:xfrm>
              <a:off x="4533974" y="2022009"/>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71" name="70 Grupo"/>
            <p:cNvGrpSpPr/>
            <p:nvPr/>
          </p:nvGrpSpPr>
          <p:grpSpPr>
            <a:xfrm>
              <a:off x="3984381" y="1722519"/>
              <a:ext cx="1064625" cy="942558"/>
              <a:chOff x="683568" y="1844824"/>
              <a:chExt cx="1296144" cy="1152128"/>
            </a:xfrm>
          </p:grpSpPr>
          <p:cxnSp>
            <p:nvCxnSpPr>
              <p:cNvPr id="84" name="83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85" name="84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86" name="85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87" name="86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72" name="71 Rectángulo redondeado"/>
            <p:cNvSpPr/>
            <p:nvPr/>
          </p:nvSpPr>
          <p:spPr>
            <a:xfrm>
              <a:off x="4131816" y="2022009"/>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3" name="72 Flecha abajo"/>
            <p:cNvSpPr/>
            <p:nvPr/>
          </p:nvSpPr>
          <p:spPr>
            <a:xfrm>
              <a:off x="4178465" y="1556792"/>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73 Flecha abajo"/>
            <p:cNvSpPr/>
            <p:nvPr/>
          </p:nvSpPr>
          <p:spPr>
            <a:xfrm>
              <a:off x="4576460" y="1557759"/>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74 Rectángulo redondeado"/>
            <p:cNvSpPr/>
            <p:nvPr/>
          </p:nvSpPr>
          <p:spPr>
            <a:xfrm>
              <a:off x="3970121" y="4619623"/>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75 Flecha abajo"/>
            <p:cNvSpPr/>
            <p:nvPr/>
          </p:nvSpPr>
          <p:spPr>
            <a:xfrm>
              <a:off x="4001780" y="4161992"/>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77" name="76 Grupo"/>
            <p:cNvGrpSpPr/>
            <p:nvPr/>
          </p:nvGrpSpPr>
          <p:grpSpPr>
            <a:xfrm>
              <a:off x="2304341" y="4148344"/>
              <a:ext cx="1064625" cy="942558"/>
              <a:chOff x="683568" y="1844824"/>
              <a:chExt cx="1296144" cy="1152128"/>
            </a:xfrm>
          </p:grpSpPr>
          <p:cxnSp>
            <p:nvCxnSpPr>
              <p:cNvPr id="80" name="79 Conector recto"/>
              <p:cNvCxnSpPr/>
              <p:nvPr/>
            </p:nvCxnSpPr>
            <p:spPr>
              <a:xfrm>
                <a:off x="683568" y="1988840"/>
                <a:ext cx="1296144" cy="0"/>
              </a:xfrm>
              <a:prstGeom prst="line">
                <a:avLst/>
              </a:prstGeom>
              <a:noFill/>
              <a:ln w="38100" cap="flat" cmpd="sng" algn="ctr">
                <a:solidFill>
                  <a:srgbClr val="4F81BD">
                    <a:shade val="95000"/>
                    <a:satMod val="105000"/>
                  </a:srgbClr>
                </a:solidFill>
                <a:prstDash val="solid"/>
              </a:ln>
              <a:effectLst/>
            </p:spPr>
          </p:cxnSp>
          <p:cxnSp>
            <p:nvCxnSpPr>
              <p:cNvPr id="81" name="80 Conector recto"/>
              <p:cNvCxnSpPr/>
              <p:nvPr/>
            </p:nvCxnSpPr>
            <p:spPr>
              <a:xfrm>
                <a:off x="827584" y="1844824"/>
                <a:ext cx="0" cy="1152128"/>
              </a:xfrm>
              <a:prstGeom prst="line">
                <a:avLst/>
              </a:prstGeom>
              <a:noFill/>
              <a:ln w="38100" cap="flat" cmpd="sng" algn="ctr">
                <a:solidFill>
                  <a:srgbClr val="4F81BD">
                    <a:shade val="95000"/>
                    <a:satMod val="105000"/>
                  </a:srgbClr>
                </a:solidFill>
                <a:prstDash val="solid"/>
              </a:ln>
              <a:effectLst/>
            </p:spPr>
          </p:cxnSp>
          <p:cxnSp>
            <p:nvCxnSpPr>
              <p:cNvPr id="82" name="81 Conector recto"/>
              <p:cNvCxnSpPr/>
              <p:nvPr/>
            </p:nvCxnSpPr>
            <p:spPr>
              <a:xfrm>
                <a:off x="683568" y="2852936"/>
                <a:ext cx="1296144" cy="0"/>
              </a:xfrm>
              <a:prstGeom prst="line">
                <a:avLst/>
              </a:prstGeom>
              <a:noFill/>
              <a:ln w="38100" cap="flat" cmpd="sng" algn="ctr">
                <a:solidFill>
                  <a:srgbClr val="4F81BD">
                    <a:shade val="95000"/>
                    <a:satMod val="105000"/>
                  </a:srgbClr>
                </a:solidFill>
                <a:prstDash val="solid"/>
              </a:ln>
              <a:effectLst/>
            </p:spPr>
          </p:cxnSp>
          <p:cxnSp>
            <p:nvCxnSpPr>
              <p:cNvPr id="83" name="82 Conector recto"/>
              <p:cNvCxnSpPr/>
              <p:nvPr/>
            </p:nvCxnSpPr>
            <p:spPr>
              <a:xfrm>
                <a:off x="1835696" y="1844824"/>
                <a:ext cx="0" cy="1152128"/>
              </a:xfrm>
              <a:prstGeom prst="line">
                <a:avLst/>
              </a:prstGeom>
              <a:noFill/>
              <a:ln w="38100" cap="flat" cmpd="sng" algn="ctr">
                <a:solidFill>
                  <a:srgbClr val="4F81BD">
                    <a:shade val="95000"/>
                    <a:satMod val="105000"/>
                  </a:srgbClr>
                </a:solidFill>
                <a:prstDash val="solid"/>
              </a:ln>
              <a:effectLst/>
            </p:spPr>
          </p:cxnSp>
        </p:grpSp>
        <p:sp>
          <p:nvSpPr>
            <p:cNvPr id="78" name="77 Rectángulo redondeado"/>
            <p:cNvSpPr/>
            <p:nvPr/>
          </p:nvSpPr>
          <p:spPr>
            <a:xfrm>
              <a:off x="3565438" y="4294567"/>
              <a:ext cx="385605" cy="343578"/>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9" name="78 Flecha abajo"/>
            <p:cNvSpPr/>
            <p:nvPr/>
          </p:nvSpPr>
          <p:spPr>
            <a:xfrm>
              <a:off x="3612087" y="3844340"/>
              <a:ext cx="292306" cy="367359"/>
            </a:xfrm>
            <a:prstGeom prst="downArrow">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12" name="111 Rectángulo"/>
          <p:cNvSpPr/>
          <p:nvPr/>
        </p:nvSpPr>
        <p:spPr>
          <a:xfrm>
            <a:off x="697265" y="5211197"/>
            <a:ext cx="7979662" cy="954107"/>
          </a:xfrm>
          <a:prstGeom prst="rect">
            <a:avLst/>
          </a:prstGeom>
        </p:spPr>
        <p:txBody>
          <a:bodyPr wrap="square">
            <a:spAutoFit/>
          </a:bodyPr>
          <a:lstStyle/>
          <a:p>
            <a:pPr algn="ctr" fontAlgn="auto">
              <a:spcBef>
                <a:spcPts val="0"/>
              </a:spcBef>
              <a:spcAft>
                <a:spcPts val="0"/>
              </a:spcAft>
            </a:pPr>
            <a:r>
              <a:rPr lang="es-PE" sz="2800" dirty="0">
                <a:latin typeface="Calibri"/>
                <a:cs typeface="+mn-cs"/>
              </a:rPr>
              <a:t>No pruebes el auto completo si aún no sabes si </a:t>
            </a:r>
            <a:r>
              <a:rPr lang="es-PE" sz="2800" dirty="0" smtClean="0">
                <a:latin typeface="Calibri"/>
                <a:cs typeface="+mn-cs"/>
              </a:rPr>
              <a:t>funcionan los engranes.</a:t>
            </a:r>
            <a:endParaRPr lang="es-PE" sz="2800" dirty="0">
              <a:latin typeface="Calibri"/>
              <a:cs typeface="+mn-cs"/>
            </a:endParaRPr>
          </a:p>
        </p:txBody>
      </p:sp>
    </p:spTree>
    <p:extLst>
      <p:ext uri="{BB962C8B-B14F-4D97-AF65-F5344CB8AC3E}">
        <p14:creationId xmlns:p14="http://schemas.microsoft.com/office/powerpoint/2010/main" val="378858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Prueba Unitaria (Micro Test)</a:t>
            </a:r>
            <a:endParaRPr lang="es-PE" dirty="0">
              <a:latin typeface="Calibri" pitchFamily="34" charset="0"/>
              <a:cs typeface="Calibri" pitchFamily="34" charset="0"/>
            </a:endParaRPr>
          </a:p>
        </p:txBody>
      </p:sp>
      <p:sp>
        <p:nvSpPr>
          <p:cNvPr id="3" name="2 Marcador de contenido"/>
          <p:cNvSpPr>
            <a:spLocks noGrp="1"/>
          </p:cNvSpPr>
          <p:nvPr>
            <p:ph idx="1"/>
          </p:nvPr>
        </p:nvSpPr>
        <p:spPr>
          <a:xfrm>
            <a:off x="334780" y="1600200"/>
            <a:ext cx="8371656" cy="4853136"/>
          </a:xfrm>
        </p:spPr>
        <p:txBody>
          <a:bodyPr/>
          <a:lstStyle/>
          <a:p>
            <a:pPr marL="0" indent="0" algn="ctr">
              <a:buNone/>
            </a:pPr>
            <a:endParaRPr lang="es-PE" sz="3000" i="1" dirty="0" smtClean="0">
              <a:latin typeface="Calibri" pitchFamily="34" charset="0"/>
            </a:endParaRPr>
          </a:p>
          <a:p>
            <a:pPr marL="0" indent="0" algn="ctr">
              <a:buNone/>
            </a:pPr>
            <a:r>
              <a:rPr lang="es-PE" sz="3000" i="1" dirty="0" smtClean="0">
                <a:latin typeface="Calibri" pitchFamily="34" charset="0"/>
              </a:rPr>
              <a:t>Una </a:t>
            </a:r>
            <a:r>
              <a:rPr lang="es-PE" sz="3000" i="1" dirty="0">
                <a:latin typeface="Calibri" pitchFamily="34" charset="0"/>
              </a:rPr>
              <a:t>prueba unitaria es un fragmento </a:t>
            </a:r>
            <a:r>
              <a:rPr lang="es-PE" sz="3000" b="1" i="1" dirty="0">
                <a:solidFill>
                  <a:srgbClr val="0070C0"/>
                </a:solidFill>
                <a:latin typeface="Calibri" pitchFamily="34" charset="0"/>
              </a:rPr>
              <a:t>automatizado</a:t>
            </a:r>
            <a:r>
              <a:rPr lang="es-PE" sz="3000" i="1" dirty="0">
                <a:solidFill>
                  <a:srgbClr val="FFC000"/>
                </a:solidFill>
                <a:latin typeface="Calibri" pitchFamily="34" charset="0"/>
              </a:rPr>
              <a:t> </a:t>
            </a:r>
            <a:r>
              <a:rPr lang="es-PE" sz="3000" i="1" dirty="0">
                <a:latin typeface="Calibri" pitchFamily="34" charset="0"/>
              </a:rPr>
              <a:t>de código, escrito y </a:t>
            </a:r>
            <a:r>
              <a:rPr lang="es-PE" sz="3000" b="1" i="1" dirty="0">
                <a:solidFill>
                  <a:srgbClr val="0070C0"/>
                </a:solidFill>
                <a:latin typeface="Calibri" pitchFamily="34" charset="0"/>
              </a:rPr>
              <a:t>mantenido por los desarrolladores</a:t>
            </a:r>
            <a:r>
              <a:rPr lang="es-PE" sz="3000" i="1" dirty="0">
                <a:latin typeface="Calibri" pitchFamily="34" charset="0"/>
              </a:rPr>
              <a:t>, que invoca un método o función para </a:t>
            </a:r>
            <a:r>
              <a:rPr lang="es-PE" sz="3000" b="1" i="1" dirty="0">
                <a:solidFill>
                  <a:srgbClr val="0070C0"/>
                </a:solidFill>
                <a:latin typeface="Calibri" pitchFamily="34" charset="0"/>
              </a:rPr>
              <a:t>verificar</a:t>
            </a:r>
            <a:r>
              <a:rPr lang="es-PE" sz="3000" i="1" dirty="0">
                <a:solidFill>
                  <a:srgbClr val="0070C0"/>
                </a:solidFill>
                <a:latin typeface="Calibri" pitchFamily="34" charset="0"/>
              </a:rPr>
              <a:t> </a:t>
            </a:r>
            <a:r>
              <a:rPr lang="es-PE" sz="3000" i="1" dirty="0">
                <a:latin typeface="Calibri" pitchFamily="34" charset="0"/>
              </a:rPr>
              <a:t>ciertas suposiciones sobre el comportamiento de </a:t>
            </a:r>
            <a:r>
              <a:rPr lang="es-PE" sz="3000" b="1" i="1" dirty="0">
                <a:solidFill>
                  <a:srgbClr val="0070C0"/>
                </a:solidFill>
                <a:latin typeface="Calibri" pitchFamily="34" charset="0"/>
              </a:rPr>
              <a:t>una única clase.</a:t>
            </a:r>
          </a:p>
          <a:p>
            <a:pPr marL="0" indent="0" algn="ctr">
              <a:buNone/>
            </a:pPr>
            <a:endParaRPr lang="es-PE" sz="3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El Objetivo</a:t>
            </a:r>
            <a:endParaRPr lang="es-PE" dirty="0">
              <a:latin typeface="Calibri" pitchFamily="34" charset="0"/>
              <a:cs typeface="Calibri"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943159"/>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Elipse"/>
          <p:cNvSpPr/>
          <p:nvPr/>
        </p:nvSpPr>
        <p:spPr>
          <a:xfrm>
            <a:off x="426016" y="3863085"/>
            <a:ext cx="2736304" cy="761181"/>
          </a:xfrm>
          <a:prstGeom prst="ellipse">
            <a:avLst/>
          </a:prstGeom>
          <a:noFill/>
          <a:ln w="5715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latin typeface="Calibri" pitchFamily="34" charset="0"/>
            </a:endParaRPr>
          </a:p>
        </p:txBody>
      </p:sp>
      <p:sp>
        <p:nvSpPr>
          <p:cNvPr id="7" name="6 Elipse"/>
          <p:cNvSpPr/>
          <p:nvPr/>
        </p:nvSpPr>
        <p:spPr>
          <a:xfrm>
            <a:off x="256053" y="4548866"/>
            <a:ext cx="6332171" cy="924469"/>
          </a:xfrm>
          <a:prstGeom prst="ellipse">
            <a:avLst/>
          </a:prstGeom>
          <a:noFill/>
          <a:ln w="5715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latin typeface="Calibri" pitchFamily="34" charset="0"/>
            </a:endParaRPr>
          </a:p>
        </p:txBody>
      </p:sp>
      <p:sp>
        <p:nvSpPr>
          <p:cNvPr id="8" name="7 CuadroTexto"/>
          <p:cNvSpPr txBox="1"/>
          <p:nvPr/>
        </p:nvSpPr>
        <p:spPr>
          <a:xfrm>
            <a:off x="380822" y="1693257"/>
            <a:ext cx="8367642" cy="1015663"/>
          </a:xfrm>
          <a:prstGeom prst="rect">
            <a:avLst/>
          </a:prstGeom>
          <a:noFill/>
        </p:spPr>
        <p:txBody>
          <a:bodyPr wrap="square" rtlCol="0">
            <a:spAutoFit/>
          </a:bodyPr>
          <a:lstStyle/>
          <a:p>
            <a:pPr algn="ctr"/>
            <a:r>
              <a:rPr lang="es-PE" sz="3000" dirty="0" smtClean="0">
                <a:latin typeface="Calibri" pitchFamily="34" charset="0"/>
              </a:rPr>
              <a:t>El objetivo de </a:t>
            </a:r>
            <a:r>
              <a:rPr lang="es-PE" sz="3000" dirty="0" err="1" smtClean="0">
                <a:latin typeface="Calibri" pitchFamily="34" charset="0"/>
              </a:rPr>
              <a:t>Unit</a:t>
            </a:r>
            <a:r>
              <a:rPr lang="es-PE" sz="3000" dirty="0" smtClean="0">
                <a:latin typeface="Calibri" pitchFamily="34" charset="0"/>
              </a:rPr>
              <a:t> </a:t>
            </a:r>
            <a:r>
              <a:rPr lang="es-PE" sz="3000" dirty="0" err="1" smtClean="0">
                <a:latin typeface="Calibri" pitchFamily="34" charset="0"/>
              </a:rPr>
              <a:t>Testing</a:t>
            </a:r>
            <a:r>
              <a:rPr lang="es-PE" sz="3000" dirty="0" smtClean="0">
                <a:latin typeface="Calibri" pitchFamily="34" charset="0"/>
              </a:rPr>
              <a:t> es probar las unidades lógicas  o caminos que existen dentro de una clase.</a:t>
            </a:r>
            <a:endParaRPr lang="es-PE" sz="30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err="1" smtClean="0">
                <a:latin typeface="Calibri" pitchFamily="34" charset="0"/>
                <a:cs typeface="Calibri" pitchFamily="34" charset="0"/>
              </a:rPr>
              <a:t>xUnit</a:t>
            </a:r>
            <a:r>
              <a:rPr lang="en-US" dirty="0" smtClean="0">
                <a:latin typeface="Calibri" pitchFamily="34" charset="0"/>
                <a:cs typeface="Calibri" pitchFamily="34" charset="0"/>
              </a:rPr>
              <a:t> Frameworks</a:t>
            </a:r>
            <a:endParaRPr lang="es-PE" dirty="0">
              <a:latin typeface="Calibri" pitchFamily="34" charset="0"/>
              <a:cs typeface="Calibri" pitchFamily="34" charset="0"/>
            </a:endParaRPr>
          </a:p>
        </p:txBody>
      </p:sp>
      <p:sp>
        <p:nvSpPr>
          <p:cNvPr id="3" name="5 Marcador de contenido"/>
          <p:cNvSpPr txBox="1">
            <a:spLocks/>
          </p:cNvSpPr>
          <p:nvPr/>
        </p:nvSpPr>
        <p:spPr bwMode="auto">
          <a:xfrm>
            <a:off x="323528" y="1556792"/>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latin typeface="Calibri" pitchFamily="34" charset="0"/>
              </a:rPr>
              <a:t>Frameworks que nos proveen todos los mecanismos necesarios para ejecutar la lógica específica a nuestra prueba sin preocuparnos por la infraestructura necesaria.</a:t>
            </a:r>
          </a:p>
          <a:p>
            <a:pPr marL="0" indent="0">
              <a:buNone/>
            </a:pPr>
            <a:endParaRPr lang="es-PE" sz="2800" dirty="0" smtClean="0">
              <a:latin typeface="Calibri" pitchFamily="34" charset="0"/>
            </a:endParaRPr>
          </a:p>
          <a:p>
            <a:pPr lvl="1" indent="-342900">
              <a:buFont typeface="Courier New" pitchFamily="49" charset="0"/>
              <a:buChar char="o"/>
            </a:pPr>
            <a:r>
              <a:rPr lang="es-PE" sz="3000" b="1" dirty="0" smtClean="0">
                <a:solidFill>
                  <a:srgbClr val="0070C0"/>
                </a:solidFill>
                <a:latin typeface="Calibri" pitchFamily="34" charset="0"/>
              </a:rPr>
              <a:t>.NET:  </a:t>
            </a:r>
            <a:r>
              <a:rPr lang="es-PE" sz="2400" dirty="0" err="1">
                <a:latin typeface="Calibri" pitchFamily="34" charset="0"/>
              </a:rPr>
              <a:t>NUnit</a:t>
            </a:r>
            <a:r>
              <a:rPr lang="es-PE" sz="2400" dirty="0">
                <a:latin typeface="Calibri" pitchFamily="34" charset="0"/>
              </a:rPr>
              <a:t>, </a:t>
            </a:r>
            <a:r>
              <a:rPr lang="es-PE" sz="2400" dirty="0" err="1">
                <a:latin typeface="Calibri" pitchFamily="34" charset="0"/>
              </a:rPr>
              <a:t>MSTest</a:t>
            </a:r>
            <a:r>
              <a:rPr lang="es-PE" dirty="0">
                <a:latin typeface="Calibri" pitchFamily="34" charset="0"/>
              </a:rPr>
              <a:t>, </a:t>
            </a:r>
            <a:r>
              <a:rPr lang="es-PE" sz="2400" dirty="0" smtClean="0">
                <a:latin typeface="Calibri" pitchFamily="34" charset="0"/>
              </a:rPr>
              <a:t>XUnit.net, </a:t>
            </a:r>
            <a:r>
              <a:rPr lang="es-PE" sz="2400" dirty="0" err="1" smtClean="0">
                <a:latin typeface="Calibri" pitchFamily="34" charset="0"/>
              </a:rPr>
              <a:t>Mbunit</a:t>
            </a:r>
            <a:r>
              <a:rPr lang="es-PE" sz="2400" dirty="0">
                <a:latin typeface="Calibri" pitchFamily="34" charset="0"/>
              </a:rPr>
              <a:t> </a:t>
            </a:r>
            <a:r>
              <a:rPr lang="es-PE" sz="2400" dirty="0" smtClean="0">
                <a:latin typeface="Calibri" pitchFamily="34" charset="0"/>
              </a:rPr>
              <a:t>…..</a:t>
            </a:r>
          </a:p>
          <a:p>
            <a:pPr lvl="1" indent="-342900">
              <a:buFont typeface="Courier New" pitchFamily="49" charset="0"/>
              <a:buChar char="o"/>
            </a:pPr>
            <a:r>
              <a:rPr lang="es-PE" sz="3000" b="1" dirty="0">
                <a:solidFill>
                  <a:srgbClr val="0070C0"/>
                </a:solidFill>
                <a:latin typeface="Calibri" pitchFamily="34" charset="0"/>
              </a:rPr>
              <a:t>Java:   </a:t>
            </a:r>
            <a:r>
              <a:rPr lang="es-PE" sz="2400" dirty="0" err="1">
                <a:latin typeface="Calibri" pitchFamily="34" charset="0"/>
              </a:rPr>
              <a:t>JUnit</a:t>
            </a:r>
            <a:r>
              <a:rPr lang="es-PE" sz="2400" dirty="0">
                <a:latin typeface="Calibri" pitchFamily="34" charset="0"/>
              </a:rPr>
              <a:t>,</a:t>
            </a:r>
            <a:r>
              <a:rPr lang="es-PE" dirty="0" smtClean="0">
                <a:solidFill>
                  <a:srgbClr val="FFC000"/>
                </a:solidFill>
                <a:latin typeface="Calibri" pitchFamily="34" charset="0"/>
              </a:rPr>
              <a:t> </a:t>
            </a:r>
            <a:r>
              <a:rPr lang="es-PE" sz="2400" dirty="0" err="1" smtClean="0">
                <a:latin typeface="Calibri" pitchFamily="34" charset="0"/>
              </a:rPr>
              <a:t>TestNG</a:t>
            </a:r>
            <a:r>
              <a:rPr lang="es-PE" sz="2400" dirty="0" smtClean="0">
                <a:latin typeface="Calibri" pitchFamily="34" charset="0"/>
              </a:rPr>
              <a:t>, </a:t>
            </a:r>
            <a:r>
              <a:rPr lang="es-PE" sz="2400" dirty="0" err="1" smtClean="0">
                <a:latin typeface="Calibri" pitchFamily="34" charset="0"/>
              </a:rPr>
              <a:t>Easyb</a:t>
            </a:r>
            <a:r>
              <a:rPr lang="es-PE" sz="2400" dirty="0" smtClean="0">
                <a:latin typeface="Calibri" pitchFamily="34" charset="0"/>
              </a:rPr>
              <a:t>, </a:t>
            </a:r>
            <a:r>
              <a:rPr lang="es-PE" sz="2400" dirty="0" err="1" smtClean="0">
                <a:latin typeface="Calibri" pitchFamily="34" charset="0"/>
              </a:rPr>
              <a:t>JTiger</a:t>
            </a:r>
            <a:r>
              <a:rPr lang="es-PE" sz="2400" dirty="0" smtClean="0">
                <a:latin typeface="Calibri" pitchFamily="34" charset="0"/>
              </a:rPr>
              <a:t> ….. </a:t>
            </a:r>
          </a:p>
          <a:p>
            <a:pPr lvl="1" indent="-342900">
              <a:buFont typeface="Courier New" pitchFamily="49" charset="0"/>
              <a:buChar char="o"/>
            </a:pPr>
            <a:r>
              <a:rPr lang="es-PE" sz="3000" b="1" dirty="0">
                <a:solidFill>
                  <a:srgbClr val="0070C0"/>
                </a:solidFill>
                <a:latin typeface="Calibri" pitchFamily="34" charset="0"/>
              </a:rPr>
              <a:t>Ruby: </a:t>
            </a:r>
            <a:r>
              <a:rPr lang="es-PE" sz="2400" dirty="0">
                <a:latin typeface="Calibri" pitchFamily="34" charset="0"/>
              </a:rPr>
              <a:t>Test::</a:t>
            </a:r>
            <a:r>
              <a:rPr lang="es-PE" sz="2400" dirty="0" err="1" smtClean="0">
                <a:latin typeface="Calibri" pitchFamily="34" charset="0"/>
              </a:rPr>
              <a:t>Unit</a:t>
            </a:r>
            <a:r>
              <a:rPr lang="es-PE" sz="2400" dirty="0" smtClean="0">
                <a:latin typeface="Calibri" pitchFamily="34" charset="0"/>
              </a:rPr>
              <a:t>, </a:t>
            </a:r>
            <a:r>
              <a:rPr lang="es-PE" sz="2400" dirty="0" err="1" smtClean="0">
                <a:latin typeface="Calibri" pitchFamily="34" charset="0"/>
              </a:rPr>
              <a:t>Rspec</a:t>
            </a:r>
            <a:r>
              <a:rPr lang="es-PE" sz="2400" dirty="0" smtClean="0">
                <a:latin typeface="Calibri" pitchFamily="34" charset="0"/>
              </a:rPr>
              <a:t>, </a:t>
            </a:r>
            <a:r>
              <a:rPr lang="es-PE" sz="2400" dirty="0" err="1" smtClean="0">
                <a:latin typeface="Calibri" pitchFamily="34" charset="0"/>
              </a:rPr>
              <a:t>Shoulda</a:t>
            </a:r>
            <a:r>
              <a:rPr lang="es-PE" sz="2400" dirty="0" smtClean="0">
                <a:latin typeface="Calibri" pitchFamily="34" charset="0"/>
              </a:rPr>
              <a:t> …..</a:t>
            </a:r>
          </a:p>
        </p:txBody>
      </p:sp>
    </p:spTree>
    <p:extLst>
      <p:ext uri="{BB962C8B-B14F-4D97-AF65-F5344CB8AC3E}">
        <p14:creationId xmlns:p14="http://schemas.microsoft.com/office/powerpoint/2010/main" val="1857571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Demostración</a:t>
            </a:r>
            <a:endParaRPr lang="es-PE" dirty="0">
              <a:latin typeface="Calibri" pitchFamily="34" charset="0"/>
              <a:cs typeface="Calibri" pitchFamily="34" charset="0"/>
            </a:endParaRPr>
          </a:p>
        </p:txBody>
      </p:sp>
      <p:sp>
        <p:nvSpPr>
          <p:cNvPr id="3" name="2 Marcador de contenido"/>
          <p:cNvSpPr>
            <a:spLocks noGrp="1"/>
          </p:cNvSpPr>
          <p:nvPr>
            <p:ph idx="1"/>
          </p:nvPr>
        </p:nvSpPr>
        <p:spPr>
          <a:xfrm>
            <a:off x="376785" y="2852936"/>
            <a:ext cx="8390430" cy="1224136"/>
          </a:xfrm>
        </p:spPr>
        <p:txBody>
          <a:bodyPr/>
          <a:lstStyle/>
          <a:p>
            <a:pPr marL="0" indent="0" algn="ctr">
              <a:buNone/>
            </a:pPr>
            <a:r>
              <a:rPr lang="es-PE" dirty="0" smtClean="0">
                <a:latin typeface="Calibri" pitchFamily="34" charset="0"/>
              </a:rPr>
              <a:t>Crear y ejecutar pruebas Unitarias dentro de una aplicación de Tienda Virtual</a:t>
            </a:r>
            <a:endParaRPr lang="es-PE" dirty="0">
              <a:latin typeface="Calibri" pitchFamily="34" charset="0"/>
            </a:endParaRPr>
          </a:p>
          <a:p>
            <a:pPr marL="0" indent="0" algn="ctr">
              <a:buNone/>
            </a:pPr>
            <a:endParaRPr lang="es-PE" sz="3600" i="1" dirty="0">
              <a:latin typeface="Calibri" pitchFamily="34" charset="0"/>
              <a:cs typeface="Calibri" pitchFamily="34" charset="0"/>
            </a:endParaRPr>
          </a:p>
        </p:txBody>
      </p:sp>
    </p:spTree>
    <p:extLst>
      <p:ext uri="{BB962C8B-B14F-4D97-AF65-F5344CB8AC3E}">
        <p14:creationId xmlns:p14="http://schemas.microsoft.com/office/powerpoint/2010/main" val="4103452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a:t>
            </a:r>
            <a:r>
              <a:rPr lang="en-US" dirty="0" smtClean="0">
                <a:latin typeface="Calibri" pitchFamily="34" charset="0"/>
                <a:cs typeface="Calibri" pitchFamily="34" charset="0"/>
              </a:rPr>
              <a:t>Las </a:t>
            </a:r>
            <a:r>
              <a:rPr lang="en-US" dirty="0" err="1" smtClean="0">
                <a:latin typeface="Calibri" pitchFamily="34" charset="0"/>
                <a:cs typeface="Calibri" pitchFamily="34" charset="0"/>
              </a:rPr>
              <a:t>Pruebas</a:t>
            </a:r>
            <a:r>
              <a:rPr lang="en-US" dirty="0" smtClean="0">
                <a:latin typeface="Calibri" pitchFamily="34" charset="0"/>
                <a:cs typeface="Calibri" pitchFamily="34" charset="0"/>
              </a:rPr>
              <a:t> </a:t>
            </a:r>
            <a:r>
              <a:rPr lang="en-US" dirty="0" err="1" smtClean="0">
                <a:latin typeface="Calibri" pitchFamily="34" charset="0"/>
                <a:cs typeface="Calibri" pitchFamily="34" charset="0"/>
              </a:rPr>
              <a:t>Unitarias</a:t>
            </a:r>
            <a:r>
              <a:rPr lang="en-US" dirty="0" smtClean="0">
                <a:latin typeface="Calibri" pitchFamily="34" charset="0"/>
                <a:cs typeface="Calibri" pitchFamily="34" charset="0"/>
              </a:rPr>
              <a:t> son </a:t>
            </a:r>
            <a:r>
              <a:rPr lang="en-US" dirty="0" err="1" smtClean="0">
                <a:latin typeface="Calibri" pitchFamily="34" charset="0"/>
                <a:cs typeface="Calibri" pitchFamily="34" charset="0"/>
              </a:rPr>
              <a:t>útiles</a:t>
            </a:r>
            <a:r>
              <a:rPr lang="en-US" dirty="0">
                <a:latin typeface="Calibri" pitchFamily="34" charset="0"/>
                <a:cs typeface="Calibri" pitchFamily="34" charset="0"/>
              </a:rPr>
              <a:t>?</a:t>
            </a:r>
            <a:endParaRPr lang="es-PE" dirty="0">
              <a:latin typeface="Calibri" pitchFamily="34" charset="0"/>
              <a:cs typeface="Calibri" pitchFamily="34" charset="0"/>
            </a:endParaRPr>
          </a:p>
        </p:txBody>
      </p:sp>
      <p:sp>
        <p:nvSpPr>
          <p:cNvPr id="9" name="5 Marcador de contenido"/>
          <p:cNvSpPr txBox="1">
            <a:spLocks/>
          </p:cNvSpPr>
          <p:nvPr/>
        </p:nvSpPr>
        <p:spPr bwMode="auto">
          <a:xfrm>
            <a:off x="674694" y="1689902"/>
            <a:ext cx="7794612" cy="9470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latin typeface="Calibri" pitchFamily="34" charset="0"/>
              </a:rPr>
              <a:t>Estadísticas sobre los tipos de bugs que pueden producirse durante </a:t>
            </a:r>
            <a:r>
              <a:rPr lang="en-US" sz="2800" dirty="0" smtClean="0">
                <a:latin typeface="Calibri" pitchFamily="34" charset="0"/>
              </a:rPr>
              <a:t>la </a:t>
            </a:r>
            <a:r>
              <a:rPr lang="en-US" sz="2800" dirty="0" err="1" smtClean="0">
                <a:latin typeface="Calibri" pitchFamily="34" charset="0"/>
              </a:rPr>
              <a:t>implementación</a:t>
            </a:r>
            <a:r>
              <a:rPr lang="en-US" sz="2800" dirty="0" smtClean="0">
                <a:latin typeface="Calibri" pitchFamily="34" charset="0"/>
              </a:rPr>
              <a:t>.</a:t>
            </a:r>
            <a:endParaRPr lang="es-PE" sz="2800" dirty="0" smtClean="0">
              <a:latin typeface="Calibri" pitchFamily="34" charset="0"/>
            </a:endParaRPr>
          </a:p>
          <a:p>
            <a:pPr marL="0" indent="0" algn="ctr">
              <a:buNone/>
            </a:pPr>
            <a:endParaRPr lang="es-PE" sz="2800" dirty="0" smtClean="0">
              <a:latin typeface="Calibri" pitchFamily="34" charset="0"/>
            </a:endParaRPr>
          </a:p>
          <a:p>
            <a:pPr algn="ctr"/>
            <a:endParaRPr lang="es-PE" sz="2800" dirty="0">
              <a:latin typeface="Calibri" pitchFamily="34" charset="0"/>
            </a:endParaRPr>
          </a:p>
        </p:txBody>
      </p:sp>
      <p:graphicFrame>
        <p:nvGraphicFramePr>
          <p:cNvPr id="10" name="3 Marcador de contenido"/>
          <p:cNvGraphicFramePr>
            <a:graphicFrameLocks noGrp="1"/>
          </p:cNvGraphicFramePr>
          <p:nvPr>
            <p:ph idx="1"/>
            <p:extLst>
              <p:ext uri="{D42A27DB-BD31-4B8C-83A1-F6EECF244321}">
                <p14:modId xmlns:p14="http://schemas.microsoft.com/office/powerpoint/2010/main" val="3098927990"/>
              </p:ext>
            </p:extLst>
          </p:nvPr>
        </p:nvGraphicFramePr>
        <p:xfrm>
          <a:off x="305525" y="2752328"/>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latin typeface="Calibri" pitchFamily="34" charset="0"/>
                      </a:endParaRPr>
                    </a:p>
                  </a:txBody>
                  <a:tcPr>
                    <a:solidFill>
                      <a:schemeClr val="accent1">
                        <a:lumMod val="50000"/>
                      </a:schemeClr>
                    </a:solidFill>
                  </a:tcPr>
                </a:tc>
                <a:tc>
                  <a:txBody>
                    <a:bodyPr/>
                    <a:lstStyle/>
                    <a:p>
                      <a:pPr algn="ctr"/>
                      <a:r>
                        <a:rPr lang="es-PE" sz="2400" dirty="0" err="1" smtClean="0">
                          <a:latin typeface="Calibri" pitchFamily="34" charset="0"/>
                        </a:rPr>
                        <a:t>Logical</a:t>
                      </a:r>
                      <a:endParaRPr lang="es-PE" sz="2400" dirty="0">
                        <a:latin typeface="Calibri" pitchFamily="34" charset="0"/>
                      </a:endParaRPr>
                    </a:p>
                  </a:txBody>
                  <a:tcPr>
                    <a:solidFill>
                      <a:schemeClr val="accent1">
                        <a:lumMod val="50000"/>
                      </a:schemeClr>
                    </a:solidFill>
                  </a:tcPr>
                </a:tc>
                <a:tc>
                  <a:txBody>
                    <a:bodyPr/>
                    <a:lstStyle/>
                    <a:p>
                      <a:pPr algn="ctr"/>
                      <a:r>
                        <a:rPr lang="es-PE" sz="2400" dirty="0" err="1" smtClean="0">
                          <a:latin typeface="Calibri" pitchFamily="34" charset="0"/>
                        </a:rPr>
                        <a:t>Wiring</a:t>
                      </a:r>
                      <a:endParaRPr lang="es-PE" sz="2400" dirty="0">
                        <a:latin typeface="Calibri" pitchFamily="34" charset="0"/>
                      </a:endParaRPr>
                    </a:p>
                  </a:txBody>
                  <a:tcPr>
                    <a:solidFill>
                      <a:schemeClr val="accent1">
                        <a:lumMod val="50000"/>
                      </a:schemeClr>
                    </a:solidFill>
                  </a:tcPr>
                </a:tc>
                <a:tc>
                  <a:txBody>
                    <a:bodyPr/>
                    <a:lstStyle/>
                    <a:p>
                      <a:pPr algn="ctr"/>
                      <a:r>
                        <a:rPr lang="es-PE" sz="2400" dirty="0" err="1" smtClean="0">
                          <a:latin typeface="Calibri" pitchFamily="34" charset="0"/>
                        </a:rPr>
                        <a:t>Rendering</a:t>
                      </a:r>
                      <a:endParaRPr lang="es-PE" sz="2400" dirty="0">
                        <a:latin typeface="Calibri" pitchFamily="34" charset="0"/>
                      </a:endParaRPr>
                    </a:p>
                  </a:txBody>
                  <a:tcPr>
                    <a:solidFill>
                      <a:schemeClr val="accent1">
                        <a:lumMod val="50000"/>
                      </a:schemeClr>
                    </a:solidFill>
                  </a:tcPr>
                </a:tc>
              </a:tr>
              <a:tr h="370840">
                <a:tc>
                  <a:txBody>
                    <a:bodyPr/>
                    <a:lstStyle/>
                    <a:p>
                      <a:r>
                        <a:rPr lang="es-PE" sz="2400" dirty="0" smtClean="0">
                          <a:latin typeface="Calibri" pitchFamily="34" charset="0"/>
                        </a:rPr>
                        <a:t>Frecuencia</a:t>
                      </a:r>
                      <a:endParaRPr lang="es-PE" sz="2400" dirty="0">
                        <a:latin typeface="Calibri" pitchFamily="34" charset="0"/>
                      </a:endParaRPr>
                    </a:p>
                  </a:txBody>
                  <a:tcPr>
                    <a:solidFill>
                      <a:schemeClr val="accent1">
                        <a:lumMod val="50000"/>
                      </a:schemeClr>
                    </a:solidFill>
                  </a:tcPr>
                </a:tc>
                <a:tc>
                  <a:txBody>
                    <a:bodyPr/>
                    <a:lstStyle/>
                    <a:p>
                      <a:pPr algn="ctr"/>
                      <a:r>
                        <a:rPr lang="es-PE" sz="2000" i="0" kern="1200" dirty="0" smtClean="0">
                          <a:solidFill>
                            <a:schemeClr val="dk1"/>
                          </a:solidFill>
                          <a:effectLst/>
                          <a:latin typeface="Calibri" pitchFamily="34" charset="0"/>
                          <a:ea typeface="+mn-ea"/>
                          <a:cs typeface="+mn-cs"/>
                        </a:rPr>
                        <a:t>Alta</a:t>
                      </a:r>
                      <a:endParaRPr lang="es-PE" sz="2000" i="0" dirty="0">
                        <a:latin typeface="Calibri" pitchFamily="34" charset="0"/>
                      </a:endParaRPr>
                    </a:p>
                  </a:txBody>
                  <a:tcPr/>
                </a:tc>
                <a:tc>
                  <a:txBody>
                    <a:bodyPr/>
                    <a:lstStyle/>
                    <a:p>
                      <a:pPr algn="ctr"/>
                      <a:r>
                        <a:rPr lang="es-PE" sz="2000" i="0" dirty="0" smtClean="0">
                          <a:latin typeface="Calibri" pitchFamily="34" charset="0"/>
                        </a:rPr>
                        <a:t>Media</a:t>
                      </a:r>
                      <a:endParaRPr lang="es-PE" sz="2000" i="0" dirty="0">
                        <a:latin typeface="Calibri" pitchFamily="34" charset="0"/>
                      </a:endParaRPr>
                    </a:p>
                  </a:txBody>
                  <a:tcPr/>
                </a:tc>
                <a:tc>
                  <a:txBody>
                    <a:bodyPr/>
                    <a:lstStyle/>
                    <a:p>
                      <a:pPr algn="ctr"/>
                      <a:r>
                        <a:rPr lang="es-PE" sz="2000" i="0" dirty="0" smtClean="0">
                          <a:latin typeface="Calibri" pitchFamily="34" charset="0"/>
                        </a:rPr>
                        <a:t>Baja</a:t>
                      </a:r>
                      <a:endParaRPr lang="es-PE" sz="2000" i="0" dirty="0">
                        <a:latin typeface="Calibri" pitchFamily="34" charset="0"/>
                      </a:endParaRPr>
                    </a:p>
                  </a:txBody>
                  <a:tcPr/>
                </a:tc>
              </a:tr>
              <a:tr h="370840">
                <a:tc>
                  <a:txBody>
                    <a:bodyPr/>
                    <a:lstStyle/>
                    <a:p>
                      <a:r>
                        <a:rPr lang="es-PE" sz="2400" dirty="0" smtClean="0">
                          <a:latin typeface="Calibri" pitchFamily="34" charset="0"/>
                        </a:rPr>
                        <a:t>Dificultad</a:t>
                      </a:r>
                      <a:r>
                        <a:rPr lang="es-PE" sz="2400" baseline="0" dirty="0" smtClean="0">
                          <a:latin typeface="Calibri" pitchFamily="34" charset="0"/>
                        </a:rPr>
                        <a:t> para encontrarlos</a:t>
                      </a:r>
                      <a:endParaRPr lang="es-PE" sz="2400" dirty="0">
                        <a:latin typeface="Calibri" pitchFamily="34" charset="0"/>
                      </a:endParaRPr>
                    </a:p>
                  </a:txBody>
                  <a:tcPr>
                    <a:solidFill>
                      <a:schemeClr val="accent1">
                        <a:lumMod val="50000"/>
                      </a:schemeClr>
                    </a:solidFill>
                  </a:tcPr>
                </a:tc>
                <a:tc>
                  <a:txBody>
                    <a:bodyPr/>
                    <a:lstStyle/>
                    <a:p>
                      <a:pPr algn="ctr"/>
                      <a:r>
                        <a:rPr lang="es-PE" sz="2000" i="0" kern="1200" dirty="0" smtClean="0">
                          <a:solidFill>
                            <a:schemeClr val="dk1"/>
                          </a:solidFill>
                          <a:effectLst/>
                          <a:latin typeface="Calibri" pitchFamily="34" charset="0"/>
                          <a:ea typeface="+mn-ea"/>
                          <a:cs typeface="+mn-cs"/>
                        </a:rPr>
                        <a:t>Alta</a:t>
                      </a:r>
                      <a:endParaRPr lang="es-PE" sz="2000" i="0" dirty="0">
                        <a:latin typeface="Calibri" pitchFamily="34" charset="0"/>
                      </a:endParaRPr>
                    </a:p>
                  </a:txBody>
                  <a:tcPr/>
                </a:tc>
                <a:tc>
                  <a:txBody>
                    <a:bodyPr/>
                    <a:lstStyle/>
                    <a:p>
                      <a:pPr algn="ctr"/>
                      <a:r>
                        <a:rPr lang="es-PE" sz="2000" i="0" dirty="0" smtClean="0">
                          <a:latin typeface="Calibri" pitchFamily="34" charset="0"/>
                        </a:rPr>
                        <a:t>Baja</a:t>
                      </a:r>
                      <a:endParaRPr lang="es-PE" sz="2000" i="0" dirty="0">
                        <a:latin typeface="Calibri" pitchFamily="34" charset="0"/>
                      </a:endParaRPr>
                    </a:p>
                  </a:txBody>
                  <a:tcPr/>
                </a:tc>
                <a:tc>
                  <a:txBody>
                    <a:bodyPr/>
                    <a:lstStyle/>
                    <a:p>
                      <a:pPr algn="ctr"/>
                      <a:r>
                        <a:rPr lang="es-PE" sz="2000" i="0" dirty="0" smtClean="0">
                          <a:latin typeface="Calibri" pitchFamily="34" charset="0"/>
                        </a:rPr>
                        <a:t>Trivial</a:t>
                      </a:r>
                      <a:endParaRPr lang="es-PE" sz="2000" i="0" dirty="0">
                        <a:latin typeface="Calibri" pitchFamily="34" charset="0"/>
                      </a:endParaRPr>
                    </a:p>
                  </a:txBody>
                  <a:tcPr/>
                </a:tc>
              </a:tr>
              <a:tr h="370840">
                <a:tc>
                  <a:txBody>
                    <a:bodyPr/>
                    <a:lstStyle/>
                    <a:p>
                      <a:r>
                        <a:rPr lang="es-PE" sz="2400" dirty="0" smtClean="0">
                          <a:latin typeface="Calibri" pitchFamily="34" charset="0"/>
                        </a:rPr>
                        <a:t>Costo para corregirlos</a:t>
                      </a:r>
                      <a:endParaRPr lang="es-PE" sz="2400" dirty="0">
                        <a:latin typeface="Calibri" pitchFamily="34" charset="0"/>
                      </a:endParaRPr>
                    </a:p>
                  </a:txBody>
                  <a:tcPr>
                    <a:solidFill>
                      <a:schemeClr val="accent1">
                        <a:lumMod val="50000"/>
                      </a:schemeClr>
                    </a:solidFill>
                  </a:tcPr>
                </a:tc>
                <a:tc>
                  <a:txBody>
                    <a:bodyPr/>
                    <a:lstStyle/>
                    <a:p>
                      <a:pPr algn="ctr"/>
                      <a:r>
                        <a:rPr lang="es-PE" sz="2000" i="0" kern="1200" dirty="0" smtClean="0">
                          <a:solidFill>
                            <a:schemeClr val="dk1"/>
                          </a:solidFill>
                          <a:effectLst/>
                          <a:latin typeface="Calibri" pitchFamily="34" charset="0"/>
                          <a:ea typeface="+mn-ea"/>
                          <a:cs typeface="+mn-cs"/>
                        </a:rPr>
                        <a:t>Alta</a:t>
                      </a:r>
                      <a:endParaRPr lang="en-US" sz="1800" i="0" dirty="0" smtClean="0">
                        <a:latin typeface="Calibri" pitchFamily="34" charset="0"/>
                      </a:endParaRPr>
                    </a:p>
                  </a:txBody>
                  <a:tcPr/>
                </a:tc>
                <a:tc>
                  <a:txBody>
                    <a:bodyPr/>
                    <a:lstStyle/>
                    <a:p>
                      <a:pPr algn="ctr"/>
                      <a:r>
                        <a:rPr lang="en-US" sz="1800" i="0" dirty="0" smtClean="0">
                          <a:latin typeface="Calibri" pitchFamily="34" charset="0"/>
                        </a:rPr>
                        <a:t>Media</a:t>
                      </a:r>
                    </a:p>
                  </a:txBody>
                  <a:tcPr/>
                </a:tc>
                <a:tc>
                  <a:txBody>
                    <a:bodyPr/>
                    <a:lstStyle/>
                    <a:p>
                      <a:pPr algn="ctr"/>
                      <a:r>
                        <a:rPr lang="en-US" sz="1800" i="0" dirty="0" smtClean="0">
                          <a:latin typeface="Calibri" pitchFamily="34" charset="0"/>
                        </a:rPr>
                        <a:t>Baja</a:t>
                      </a:r>
                    </a:p>
                  </a:txBody>
                  <a:tcPr/>
                </a:tc>
              </a:tr>
            </a:tbl>
          </a:graphicData>
        </a:graphic>
      </p:graphicFrame>
      <p:sp>
        <p:nvSpPr>
          <p:cNvPr id="11" name="10 Elipse"/>
          <p:cNvSpPr/>
          <p:nvPr/>
        </p:nvSpPr>
        <p:spPr>
          <a:xfrm>
            <a:off x="4282136" y="3203565"/>
            <a:ext cx="864260" cy="1368152"/>
          </a:xfrm>
          <a:prstGeom prst="ellipse">
            <a:avLst/>
          </a:prstGeom>
          <a:noFill/>
          <a:ln w="57150">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5 Marcador de contenido"/>
          <p:cNvSpPr txBox="1">
            <a:spLocks/>
          </p:cNvSpPr>
          <p:nvPr/>
        </p:nvSpPr>
        <p:spPr bwMode="auto">
          <a:xfrm>
            <a:off x="645814" y="4797152"/>
            <a:ext cx="813690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002060"/>
                </a:solidFill>
                <a:latin typeface="Calibri" pitchFamily="34" charset="0"/>
              </a:rPr>
              <a:t>Las pruebas unitarias se enfocan en los errores que se producen más frecuentemente y demandan un alto costo corregirlos.</a:t>
            </a:r>
          </a:p>
        </p:txBody>
      </p:sp>
    </p:spTree>
    <p:extLst>
      <p:ext uri="{BB962C8B-B14F-4D97-AF65-F5344CB8AC3E}">
        <p14:creationId xmlns:p14="http://schemas.microsoft.com/office/powerpoint/2010/main" val="1170929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pPr algn="l"/>
            <a:r>
              <a:rPr lang="es-PE" dirty="0">
                <a:latin typeface="Calibri" pitchFamily="34" charset="0"/>
                <a:cs typeface="Calibri" pitchFamily="34" charset="0"/>
              </a:rPr>
              <a:t>¿ Cuanto tiempo más me cuesta utilizar pruebas unitarias ?</a:t>
            </a:r>
          </a:p>
        </p:txBody>
      </p:sp>
      <p:graphicFrame>
        <p:nvGraphicFramePr>
          <p:cNvPr id="5" name="3 Marcador de contenido"/>
          <p:cNvGraphicFramePr>
            <a:graphicFrameLocks/>
          </p:cNvGraphicFramePr>
          <p:nvPr>
            <p:extLst>
              <p:ext uri="{D42A27DB-BD31-4B8C-83A1-F6EECF244321}">
                <p14:modId xmlns:p14="http://schemas.microsoft.com/office/powerpoint/2010/main" val="154471422"/>
              </p:ext>
            </p:extLst>
          </p:nvPr>
        </p:nvGraphicFramePr>
        <p:xfrm>
          <a:off x="457200" y="1700808"/>
          <a:ext cx="8229600" cy="3464560"/>
        </p:xfrm>
        <a:graphic>
          <a:graphicData uri="http://schemas.openxmlformats.org/drawingml/2006/table">
            <a:tbl>
              <a:tblPr firstRow="1" lastRow="1" bandRow="1"/>
              <a:tblGrid>
                <a:gridCol w="3106688"/>
                <a:gridCol w="2592288"/>
                <a:gridCol w="2530624"/>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s-PE" sz="2000" dirty="0" err="1" smtClean="0">
                          <a:solidFill>
                            <a:schemeClr val="bg1"/>
                          </a:solidFill>
                        </a:rPr>
                        <a:t>Stage</a:t>
                      </a:r>
                      <a:endParaRPr lang="es-PE" sz="20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5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s-PE" sz="2000" dirty="0" err="1" smtClean="0">
                          <a:solidFill>
                            <a:schemeClr val="bg1"/>
                          </a:solidFill>
                        </a:rPr>
                        <a:t>Team</a:t>
                      </a:r>
                      <a:r>
                        <a:rPr lang="es-PE" sz="2000" dirty="0" smtClean="0">
                          <a:solidFill>
                            <a:schemeClr val="bg1"/>
                          </a:solidFill>
                        </a:rPr>
                        <a:t> </a:t>
                      </a:r>
                      <a:r>
                        <a:rPr lang="es-PE" sz="2000" dirty="0" err="1" smtClean="0">
                          <a:solidFill>
                            <a:schemeClr val="bg1"/>
                          </a:solidFill>
                        </a:rPr>
                        <a:t>without</a:t>
                      </a:r>
                      <a:r>
                        <a:rPr lang="es-PE" sz="2000" dirty="0" smtClean="0">
                          <a:solidFill>
                            <a:schemeClr val="bg1"/>
                          </a:solidFill>
                        </a:rPr>
                        <a:t> </a:t>
                      </a:r>
                      <a:r>
                        <a:rPr lang="es-PE" sz="2000" dirty="0" err="1" smtClean="0">
                          <a:solidFill>
                            <a:schemeClr val="bg1"/>
                          </a:solidFill>
                        </a:rPr>
                        <a:t>tests</a:t>
                      </a:r>
                      <a:endParaRPr lang="es-PE" sz="20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5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s-PE" sz="2000" dirty="0" err="1" smtClean="0">
                          <a:solidFill>
                            <a:schemeClr val="bg1"/>
                          </a:solidFill>
                        </a:rPr>
                        <a:t>Team</a:t>
                      </a:r>
                      <a:r>
                        <a:rPr lang="es-PE" sz="2000" dirty="0" smtClean="0">
                          <a:solidFill>
                            <a:schemeClr val="bg1"/>
                          </a:solidFill>
                        </a:rPr>
                        <a:t> </a:t>
                      </a:r>
                      <a:r>
                        <a:rPr lang="es-PE" sz="2000" dirty="0" err="1" smtClean="0">
                          <a:solidFill>
                            <a:schemeClr val="bg1"/>
                          </a:solidFill>
                        </a:rPr>
                        <a:t>with</a:t>
                      </a:r>
                      <a:r>
                        <a:rPr lang="es-PE" sz="2000" dirty="0" smtClean="0">
                          <a:solidFill>
                            <a:schemeClr val="bg1"/>
                          </a:solidFill>
                        </a:rPr>
                        <a:t> </a:t>
                      </a:r>
                      <a:r>
                        <a:rPr lang="es-PE" sz="2000" dirty="0" err="1" smtClean="0">
                          <a:solidFill>
                            <a:schemeClr val="bg1"/>
                          </a:solidFill>
                        </a:rPr>
                        <a:t>tests</a:t>
                      </a:r>
                      <a:endParaRPr lang="es-PE" sz="20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5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7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14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Integration</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7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smtClean="0"/>
                        <a:t>2 </a:t>
                      </a:r>
                      <a:r>
                        <a:rPr lang="es-PE" sz="1800" dirty="0" err="1" smtClean="0"/>
                        <a:t>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BACC6">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s-PE" sz="1800" dirty="0" err="1" smtClean="0"/>
                        <a:t>Testing</a:t>
                      </a:r>
                      <a:r>
                        <a:rPr lang="es-PE" sz="1800" dirty="0" smtClean="0"/>
                        <a:t> and bug </a:t>
                      </a:r>
                      <a:r>
                        <a:rPr lang="es-PE" sz="1800" dirty="0" err="1" smtClean="0"/>
                        <a:t>fixing</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BACC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4F81BD"/>
                    </a:solidFill>
                  </a:tcPr>
                </a:tc>
              </a:tr>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PE" sz="1800" dirty="0" smtClean="0">
                          <a:solidFill>
                            <a:schemeClr val="bg1"/>
                          </a:solidFill>
                        </a:rPr>
                        <a:t>Bugs </a:t>
                      </a:r>
                      <a:r>
                        <a:rPr lang="es-PE" sz="1800" dirty="0" err="1" smtClean="0">
                          <a:solidFill>
                            <a:schemeClr val="bg1"/>
                          </a:solidFill>
                        </a:rPr>
                        <a:t>found</a:t>
                      </a:r>
                      <a:r>
                        <a:rPr lang="es-PE" sz="1800" dirty="0" smtClean="0">
                          <a:solidFill>
                            <a:schemeClr val="bg1"/>
                          </a:solidFill>
                        </a:rPr>
                        <a:t> in</a:t>
                      </a:r>
                      <a:r>
                        <a:rPr lang="es-PE" sz="1800" baseline="0" dirty="0" smtClean="0">
                          <a:solidFill>
                            <a:schemeClr val="bg1"/>
                          </a:solidFill>
                        </a:rPr>
                        <a:t> </a:t>
                      </a:r>
                      <a:r>
                        <a:rPr lang="es-PE" sz="1800" baseline="0" dirty="0" err="1" smtClean="0">
                          <a:solidFill>
                            <a:schemeClr val="bg1"/>
                          </a:solidFill>
                        </a:rPr>
                        <a:t>production</a:t>
                      </a:r>
                      <a:endParaRPr lang="es-PE" sz="18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PE" sz="1800" dirty="0" smtClean="0">
                          <a:solidFill>
                            <a:schemeClr val="bg1"/>
                          </a:solidFill>
                        </a:rPr>
                        <a:t>71</a:t>
                      </a:r>
                      <a:endParaRPr lang="es-PE" sz="18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s-PE" sz="1800" dirty="0" smtClean="0">
                          <a:solidFill>
                            <a:schemeClr val="bg1"/>
                          </a:solidFill>
                        </a:rPr>
                        <a:t>11</a:t>
                      </a:r>
                      <a:endParaRPr lang="es-PE" sz="18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r>
            </a:tbl>
          </a:graphicData>
        </a:graphic>
      </p:graphicFrame>
      <p:sp>
        <p:nvSpPr>
          <p:cNvPr id="6" name="5 Rectángulo"/>
          <p:cNvSpPr/>
          <p:nvPr/>
        </p:nvSpPr>
        <p:spPr>
          <a:xfrm>
            <a:off x="455496" y="5301208"/>
            <a:ext cx="8208912" cy="1200329"/>
          </a:xfrm>
          <a:prstGeom prst="rect">
            <a:avLst/>
          </a:prstGeom>
        </p:spPr>
        <p:txBody>
          <a:bodyPr wrap="square">
            <a:spAutoFit/>
          </a:bodyPr>
          <a:lstStyle/>
          <a:p>
            <a:pPr algn="ctr" fontAlgn="auto">
              <a:spcBef>
                <a:spcPts val="0"/>
              </a:spcBef>
              <a:spcAft>
                <a:spcPts val="0"/>
              </a:spcAft>
            </a:pPr>
            <a:r>
              <a:rPr lang="es-PE" sz="2400" dirty="0" err="1" smtClean="0">
                <a:solidFill>
                  <a:srgbClr val="002060"/>
                </a:solidFill>
                <a:latin typeface="Calibri" pitchFamily="34" charset="0"/>
                <a:cs typeface="+mn-cs"/>
              </a:rPr>
              <a:t>Unit</a:t>
            </a:r>
            <a:r>
              <a:rPr lang="es-PE" sz="2400" dirty="0" smtClean="0">
                <a:solidFill>
                  <a:srgbClr val="002060"/>
                </a:solidFill>
                <a:latin typeface="Calibri" pitchFamily="34" charset="0"/>
                <a:cs typeface="+mn-cs"/>
              </a:rPr>
              <a:t> </a:t>
            </a:r>
            <a:r>
              <a:rPr lang="es-PE" sz="2400" dirty="0" err="1" smtClean="0">
                <a:solidFill>
                  <a:srgbClr val="002060"/>
                </a:solidFill>
                <a:latin typeface="Calibri" pitchFamily="34" charset="0"/>
                <a:cs typeface="+mn-cs"/>
              </a:rPr>
              <a:t>testing</a:t>
            </a:r>
            <a:r>
              <a:rPr lang="es-PE" sz="2400" dirty="0" smtClean="0">
                <a:solidFill>
                  <a:srgbClr val="002060"/>
                </a:solidFill>
                <a:latin typeface="Calibri" pitchFamily="34" charset="0"/>
                <a:cs typeface="+mn-cs"/>
              </a:rPr>
              <a:t> puede duplicar el tiempo que toma programar alguna funcionalidad pero el tiempo total de desarrollo del producto se ve reducido.</a:t>
            </a:r>
            <a:endParaRPr lang="es-PE" sz="2400" dirty="0">
              <a:solidFill>
                <a:srgbClr val="002060"/>
              </a:solidFill>
              <a:latin typeface="Calibri" pitchFamily="34" charset="0"/>
              <a:cs typeface="+mn-cs"/>
            </a:endParaRPr>
          </a:p>
        </p:txBody>
      </p:sp>
    </p:spTree>
    <p:extLst>
      <p:ext uri="{BB962C8B-B14F-4D97-AF65-F5344CB8AC3E}">
        <p14:creationId xmlns:p14="http://schemas.microsoft.com/office/powerpoint/2010/main" val="1857571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526" y="274638"/>
            <a:ext cx="8435280" cy="1143000"/>
          </a:xfrm>
        </p:spPr>
        <p:txBody>
          <a:bodyPr/>
          <a:lstStyle/>
          <a:p>
            <a:pPr algn="l"/>
            <a:r>
              <a:rPr lang="en-US" dirty="0" err="1" smtClean="0">
                <a:latin typeface="Calibri" pitchFamily="34" charset="0"/>
                <a:cs typeface="Calibri" pitchFamily="34" charset="0"/>
              </a:rPr>
              <a:t>Todos</a:t>
            </a:r>
            <a:r>
              <a:rPr lang="en-US" dirty="0" smtClean="0">
                <a:latin typeface="Calibri" pitchFamily="34" charset="0"/>
                <a:cs typeface="Calibri" pitchFamily="34" charset="0"/>
              </a:rPr>
              <a:t> </a:t>
            </a:r>
            <a:r>
              <a:rPr lang="en-US" dirty="0" err="1" smtClean="0">
                <a:latin typeface="Calibri" pitchFamily="34" charset="0"/>
                <a:cs typeface="Calibri" pitchFamily="34" charset="0"/>
              </a:rPr>
              <a:t>ya</a:t>
            </a:r>
            <a:r>
              <a:rPr lang="en-US" dirty="0" smtClean="0">
                <a:latin typeface="Calibri" pitchFamily="34" charset="0"/>
                <a:cs typeface="Calibri" pitchFamily="34" charset="0"/>
              </a:rPr>
              <a:t> lo </a:t>
            </a:r>
            <a:r>
              <a:rPr lang="en-US" dirty="0" err="1" smtClean="0">
                <a:latin typeface="Calibri" pitchFamily="34" charset="0"/>
                <a:cs typeface="Calibri" pitchFamily="34" charset="0"/>
              </a:rPr>
              <a:t>hemos</a:t>
            </a:r>
            <a:r>
              <a:rPr lang="en-US" dirty="0" smtClean="0">
                <a:latin typeface="Calibri" pitchFamily="34" charset="0"/>
                <a:cs typeface="Calibri" pitchFamily="34" charset="0"/>
              </a:rPr>
              <a:t> </a:t>
            </a:r>
            <a:r>
              <a:rPr lang="en-US" dirty="0" err="1" smtClean="0">
                <a:latin typeface="Calibri" pitchFamily="34" charset="0"/>
                <a:cs typeface="Calibri" pitchFamily="34" charset="0"/>
              </a:rPr>
              <a:t>venido</a:t>
            </a:r>
            <a:r>
              <a:rPr lang="en-US" dirty="0" smtClean="0">
                <a:latin typeface="Calibri" pitchFamily="34" charset="0"/>
                <a:cs typeface="Calibri" pitchFamily="34" charset="0"/>
              </a:rPr>
              <a:t> </a:t>
            </a:r>
            <a:r>
              <a:rPr lang="en-US" dirty="0" err="1" smtClean="0">
                <a:latin typeface="Calibri" pitchFamily="34" charset="0"/>
                <a:cs typeface="Calibri" pitchFamily="34" charset="0"/>
              </a:rPr>
              <a:t>haciendo</a:t>
            </a:r>
            <a:endParaRPr lang="es-PE" dirty="0">
              <a:latin typeface="Calibri" pitchFamily="34" charset="0"/>
              <a:cs typeface="Calibri" pitchFamily="34" charset="0"/>
            </a:endParaRPr>
          </a:p>
        </p:txBody>
      </p:sp>
      <p:sp>
        <p:nvSpPr>
          <p:cNvPr id="3" name="2 Rectángulo"/>
          <p:cNvSpPr/>
          <p:nvPr/>
        </p:nvSpPr>
        <p:spPr>
          <a:xfrm>
            <a:off x="539552" y="1834946"/>
            <a:ext cx="8208912" cy="3970318"/>
          </a:xfrm>
          <a:prstGeom prst="rect">
            <a:avLst/>
          </a:prstGeom>
        </p:spPr>
        <p:txBody>
          <a:bodyPr wrap="square">
            <a:spAutoFit/>
          </a:bodyPr>
          <a:lstStyle/>
          <a:p>
            <a:r>
              <a:rPr lang="es-PE" sz="3600" dirty="0" smtClean="0">
                <a:latin typeface="Calibri" pitchFamily="34" charset="0"/>
              </a:rPr>
              <a:t>……. pero no ha sido:</a:t>
            </a:r>
          </a:p>
          <a:p>
            <a:endParaRPr lang="es-PE" sz="3600" dirty="0" smtClean="0">
              <a:latin typeface="Calibri" pitchFamily="34" charset="0"/>
            </a:endParaRPr>
          </a:p>
          <a:p>
            <a:pPr marL="571500" indent="-571500">
              <a:buFont typeface="Wingdings" pitchFamily="2" charset="2"/>
              <a:buChar char="§"/>
            </a:pPr>
            <a:r>
              <a:rPr lang="es-PE" sz="3600" dirty="0" smtClean="0">
                <a:latin typeface="Calibri" pitchFamily="34" charset="0"/>
              </a:rPr>
              <a:t>Estructurado</a:t>
            </a:r>
          </a:p>
          <a:p>
            <a:pPr marL="571500" indent="-571500">
              <a:buFont typeface="Wingdings" pitchFamily="2" charset="2"/>
              <a:buChar char="§"/>
            </a:pPr>
            <a:r>
              <a:rPr lang="es-PE" sz="3600" dirty="0" smtClean="0">
                <a:latin typeface="Calibri" pitchFamily="34" charset="0"/>
              </a:rPr>
              <a:t>Consistente</a:t>
            </a:r>
          </a:p>
          <a:p>
            <a:pPr marL="571500" indent="-571500">
              <a:buFont typeface="Wingdings" pitchFamily="2" charset="2"/>
              <a:buChar char="§"/>
            </a:pPr>
            <a:r>
              <a:rPr lang="es-PE" sz="3600" dirty="0" smtClean="0">
                <a:latin typeface="Calibri" pitchFamily="34" charset="0"/>
              </a:rPr>
              <a:t>Repetible</a:t>
            </a:r>
          </a:p>
          <a:p>
            <a:pPr marL="571500" indent="-571500">
              <a:buFont typeface="Wingdings" pitchFamily="2" charset="2"/>
              <a:buChar char="§"/>
            </a:pPr>
            <a:r>
              <a:rPr lang="es-PE" sz="3600" dirty="0" smtClean="0">
                <a:latin typeface="Calibri" pitchFamily="34" charset="0"/>
              </a:rPr>
              <a:t>Fácil</a:t>
            </a:r>
          </a:p>
          <a:p>
            <a:pPr marL="571500" indent="-571500">
              <a:buFont typeface="Wingdings" pitchFamily="2" charset="2"/>
              <a:buChar char="§"/>
            </a:pPr>
            <a:r>
              <a:rPr lang="es-PE" sz="3600" dirty="0">
                <a:latin typeface="Calibri" pitchFamily="34" charset="0"/>
              </a:rPr>
              <a:t>En todo el </a:t>
            </a:r>
            <a:r>
              <a:rPr lang="es-PE" sz="3600" dirty="0" smtClean="0">
                <a:latin typeface="Calibri" pitchFamily="34" charset="0"/>
              </a:rPr>
              <a:t>código</a:t>
            </a:r>
            <a:endParaRPr lang="es-PE" sz="3600" dirty="0">
              <a:latin typeface="Calibri" pitchFamily="34" charset="0"/>
            </a:endParaRPr>
          </a:p>
        </p:txBody>
      </p:sp>
    </p:spTree>
    <p:extLst>
      <p:ext uri="{BB962C8B-B14F-4D97-AF65-F5344CB8AC3E}">
        <p14:creationId xmlns:p14="http://schemas.microsoft.com/office/powerpoint/2010/main" val="1857571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526" y="274638"/>
            <a:ext cx="8435280" cy="1143000"/>
          </a:xfrm>
        </p:spPr>
        <p:txBody>
          <a:bodyPr/>
          <a:lstStyle/>
          <a:p>
            <a:pPr algn="l"/>
            <a:r>
              <a:rPr lang="es-PE" smtClean="0">
                <a:latin typeface="Calibri" pitchFamily="34" charset="0"/>
                <a:cs typeface="Calibri" pitchFamily="34" charset="0"/>
              </a:rPr>
              <a:t>Beneficios de las Pruebas Unitarias</a:t>
            </a:r>
            <a:endParaRPr lang="es-PE">
              <a:latin typeface="Calibri" pitchFamily="34" charset="0"/>
              <a:cs typeface="Calibri" pitchFamily="34" charset="0"/>
            </a:endParaRPr>
          </a:p>
        </p:txBody>
      </p:sp>
      <p:sp>
        <p:nvSpPr>
          <p:cNvPr id="3" name="2 Rectángulo"/>
          <p:cNvSpPr/>
          <p:nvPr/>
        </p:nvSpPr>
        <p:spPr>
          <a:xfrm>
            <a:off x="539552" y="1834946"/>
            <a:ext cx="8208912" cy="4339650"/>
          </a:xfrm>
          <a:prstGeom prst="rect">
            <a:avLst/>
          </a:prstGeom>
        </p:spPr>
        <p:txBody>
          <a:bodyPr wrap="square">
            <a:spAutoFit/>
          </a:bodyPr>
          <a:lstStyle/>
          <a:p>
            <a:pPr marL="571500" indent="-571500">
              <a:buFont typeface="Wingdings" pitchFamily="2" charset="2"/>
              <a:buChar char="§"/>
            </a:pPr>
            <a:r>
              <a:rPr lang="es-PE" sz="2800" dirty="0" smtClean="0">
                <a:latin typeface="Calibri" pitchFamily="34" charset="0"/>
              </a:rPr>
              <a:t>Saber muy rápidamente y en todo momento que el código escrito funciona.</a:t>
            </a:r>
          </a:p>
          <a:p>
            <a:pPr marL="571500" indent="-571500">
              <a:buFont typeface="Wingdings" pitchFamily="2" charset="2"/>
              <a:buChar char="§"/>
            </a:pPr>
            <a:r>
              <a:rPr lang="es-PE" sz="2800" dirty="0" smtClean="0">
                <a:latin typeface="Calibri" pitchFamily="34" charset="0"/>
              </a:rPr>
              <a:t>Confianza para realizar modificaciones al código.</a:t>
            </a:r>
          </a:p>
          <a:p>
            <a:pPr marL="896938" lvl="1" indent="-361950">
              <a:buFont typeface="Courier New" pitchFamily="49" charset="0"/>
              <a:buChar char="o"/>
            </a:pPr>
            <a:r>
              <a:rPr lang="es-PE" sz="2600" dirty="0">
                <a:latin typeface="Calibri" pitchFamily="34" charset="0"/>
              </a:rPr>
              <a:t>Nuevas funcionalidades no rompen las existentes.</a:t>
            </a:r>
          </a:p>
          <a:p>
            <a:pPr marL="896938" lvl="1" indent="-361950">
              <a:buFont typeface="Courier New" pitchFamily="49" charset="0"/>
              <a:buChar char="o"/>
            </a:pPr>
            <a:r>
              <a:rPr lang="es-PE" sz="2600" dirty="0">
                <a:latin typeface="Calibri" pitchFamily="34" charset="0"/>
              </a:rPr>
              <a:t>Mejorar la calidad interna.</a:t>
            </a:r>
          </a:p>
          <a:p>
            <a:pPr marL="571500" indent="-571500">
              <a:buFont typeface="Wingdings" pitchFamily="2" charset="2"/>
              <a:buChar char="§"/>
            </a:pPr>
            <a:r>
              <a:rPr lang="es-PE" sz="2800" dirty="0" smtClean="0">
                <a:latin typeface="Calibri" pitchFamily="34" charset="0"/>
              </a:rPr>
              <a:t>Los problemas se encuentra temprano en el ciclo de desarrollo.</a:t>
            </a:r>
          </a:p>
          <a:p>
            <a:pPr marL="571500" indent="-571500">
              <a:buFont typeface="Wingdings" pitchFamily="2" charset="2"/>
              <a:buChar char="§"/>
            </a:pPr>
            <a:r>
              <a:rPr lang="es-PE" sz="2800" dirty="0">
                <a:latin typeface="Calibri" pitchFamily="34" charset="0"/>
              </a:rPr>
              <a:t>La necesidad de pruebas manuales se reduce.</a:t>
            </a:r>
          </a:p>
          <a:p>
            <a:pPr marL="571500" indent="-571500">
              <a:buFont typeface="Wingdings" pitchFamily="2" charset="2"/>
              <a:buChar char="§"/>
            </a:pPr>
            <a:r>
              <a:rPr lang="es-PE" sz="2800" dirty="0" smtClean="0">
                <a:latin typeface="Calibri" pitchFamily="34" charset="0"/>
              </a:rPr>
              <a:t>Hacer más en menos tiempo.</a:t>
            </a:r>
          </a:p>
          <a:p>
            <a:pPr marL="571500" indent="-571500">
              <a:buFont typeface="Wingdings" pitchFamily="2" charset="2"/>
              <a:buChar char="§"/>
            </a:pPr>
            <a:endParaRPr lang="es-PE" sz="2800" dirty="0">
              <a:latin typeface="Calibri" pitchFamily="34" charset="0"/>
            </a:endParaRPr>
          </a:p>
        </p:txBody>
      </p:sp>
    </p:spTree>
    <p:extLst>
      <p:ext uri="{BB962C8B-B14F-4D97-AF65-F5344CB8AC3E}">
        <p14:creationId xmlns:p14="http://schemas.microsoft.com/office/powerpoint/2010/main" val="1717142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latin typeface="Calibri" pitchFamily="34" charset="0"/>
                <a:cs typeface="Calibri" pitchFamily="34" charset="0"/>
              </a:rPr>
              <a:t>Preguntas</a:t>
            </a:r>
            <a:endParaRPr lang="es-PE" dirty="0">
              <a:latin typeface="Calibri" pitchFamily="34" charset="0"/>
              <a:cs typeface="Calibri" pitchFamily="34" charset="0"/>
            </a:endParaRPr>
          </a:p>
        </p:txBody>
      </p:sp>
      <p:sp>
        <p:nvSpPr>
          <p:cNvPr id="3" name="Text Box 2"/>
          <p:cNvSpPr txBox="1">
            <a:spLocks noChangeArrowheads="1"/>
          </p:cNvSpPr>
          <p:nvPr/>
        </p:nvSpPr>
        <p:spPr bwMode="auto">
          <a:xfrm>
            <a:off x="3475090" y="1962599"/>
            <a:ext cx="462530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9088" indent="-315913"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1pPr>
            <a:lvl2pPr marL="742950" indent="-28575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2pPr>
            <a:lvl3pPr marL="11430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3pPr>
            <a:lvl4pPr marL="16002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4pPr>
            <a:lvl5pPr marL="20574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9pPr>
          </a:lstStyle>
          <a:p>
            <a:pPr eaLnBrk="1" hangingPunct="1">
              <a:spcBef>
                <a:spcPts val="700"/>
              </a:spcBef>
              <a:buSzPct val="60000"/>
            </a:pPr>
            <a:r>
              <a:rPr lang="es-PE" sz="3200" b="1" i="1" dirty="0" smtClean="0">
                <a:solidFill>
                  <a:srgbClr val="222268"/>
                </a:solidFill>
                <a:latin typeface="Calibri" pitchFamily="34" charset="0"/>
              </a:rPr>
              <a:t>Angel N</a:t>
            </a:r>
            <a:r>
              <a:rPr lang="en-US" sz="3200" b="1" i="1" dirty="0" smtClean="0">
                <a:solidFill>
                  <a:srgbClr val="222268"/>
                </a:solidFill>
                <a:latin typeface="Calibri" pitchFamily="34" charset="0"/>
              </a:rPr>
              <a:t>ú</a:t>
            </a:r>
            <a:r>
              <a:rPr lang="es-PE" sz="3200" b="1" i="1" dirty="0" err="1" smtClean="0">
                <a:solidFill>
                  <a:srgbClr val="222268"/>
                </a:solidFill>
                <a:latin typeface="Calibri" pitchFamily="34" charset="0"/>
              </a:rPr>
              <a:t>ñez</a:t>
            </a:r>
            <a:r>
              <a:rPr lang="es-PE" sz="3200" b="1" i="1" dirty="0" smtClean="0">
                <a:solidFill>
                  <a:srgbClr val="222268"/>
                </a:solidFill>
                <a:latin typeface="Calibri" pitchFamily="34" charset="0"/>
              </a:rPr>
              <a:t> Salazar</a:t>
            </a:r>
            <a:endParaRPr lang="es-PE" sz="3200" b="1" i="1" dirty="0">
              <a:solidFill>
                <a:srgbClr val="222268"/>
              </a:solidFill>
              <a:latin typeface="Calibri" pitchFamily="34" charset="0"/>
            </a:endParaRPr>
          </a:p>
          <a:p>
            <a:pPr eaLnBrk="1" hangingPunct="1">
              <a:spcBef>
                <a:spcPts val="700"/>
              </a:spcBef>
              <a:buSzPct val="60000"/>
            </a:pPr>
            <a:r>
              <a:rPr lang="es-PE" dirty="0" smtClean="0">
                <a:solidFill>
                  <a:srgbClr val="262626"/>
                </a:solidFill>
                <a:latin typeface="Calibri" pitchFamily="34" charset="0"/>
                <a:cs typeface="+mn-cs"/>
              </a:rPr>
              <a:t>angel.nunez@openedgetech.com</a:t>
            </a:r>
            <a:endParaRPr lang="es-PE" dirty="0" smtClean="0">
              <a:solidFill>
                <a:srgbClr val="262626"/>
              </a:solidFill>
              <a:latin typeface="Calibri" pitchFamily="34" charset="0"/>
              <a:cs typeface="+mn-cs"/>
            </a:endParaRPr>
          </a:p>
          <a:p>
            <a:pPr eaLnBrk="1" hangingPunct="1">
              <a:spcBef>
                <a:spcPts val="700"/>
              </a:spcBef>
              <a:buSzPct val="60000"/>
            </a:pPr>
            <a:r>
              <a:rPr lang="es-PE" dirty="0" smtClean="0">
                <a:solidFill>
                  <a:srgbClr val="262626"/>
                </a:solidFill>
                <a:latin typeface="Calibri" pitchFamily="34" charset="0"/>
                <a:cs typeface="+mn-cs"/>
              </a:rPr>
              <a:t>snahider.blogspot.com</a:t>
            </a:r>
          </a:p>
          <a:p>
            <a:pPr eaLnBrk="1" hangingPunct="1">
              <a:spcBef>
                <a:spcPts val="700"/>
              </a:spcBef>
              <a:buSzPct val="60000"/>
            </a:pPr>
            <a:r>
              <a:rPr lang="es-PE" dirty="0" smtClean="0">
                <a:solidFill>
                  <a:srgbClr val="262626"/>
                </a:solidFill>
                <a:latin typeface="Calibri" pitchFamily="34" charset="0"/>
                <a:cs typeface="+mn-cs"/>
              </a:rPr>
              <a:t>@</a:t>
            </a:r>
            <a:r>
              <a:rPr lang="es-PE" dirty="0" err="1">
                <a:solidFill>
                  <a:srgbClr val="262626"/>
                </a:solidFill>
                <a:latin typeface="Calibri" pitchFamily="34" charset="0"/>
                <a:cs typeface="+mn-cs"/>
              </a:rPr>
              <a:t>snahider</a:t>
            </a:r>
            <a:endParaRPr lang="es-PE" dirty="0">
              <a:solidFill>
                <a:srgbClr val="262626"/>
              </a:solidFill>
              <a:latin typeface="Calibri" pitchFamily="34" charset="0"/>
              <a:cs typeface="+mn-cs"/>
            </a:endParaRPr>
          </a:p>
          <a:p>
            <a:pPr eaLnBrk="1" hangingPunct="1">
              <a:spcBef>
                <a:spcPts val="700"/>
              </a:spcBef>
              <a:buSzPct val="60000"/>
            </a:pPr>
            <a:endParaRPr lang="es-PE" sz="2000" i="1" dirty="0">
              <a:solidFill>
                <a:srgbClr val="F6640A"/>
              </a:solidFill>
              <a:latin typeface="Calibri" pitchFamily="34" charset="0"/>
            </a:endParaRPr>
          </a:p>
          <a:p>
            <a:pPr eaLnBrk="1" hangingPunct="1">
              <a:spcBef>
                <a:spcPts val="700"/>
              </a:spcBef>
              <a:buSzPct val="60000"/>
            </a:pPr>
            <a:endParaRPr lang="es-PE" sz="2000" i="1" dirty="0">
              <a:latin typeface="Calibri" pitchFamily="34"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62599"/>
            <a:ext cx="2308229" cy="355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3475090" y="5033201"/>
            <a:ext cx="3724418" cy="461665"/>
          </a:xfrm>
          <a:prstGeom prst="rect">
            <a:avLst/>
          </a:prstGeom>
        </p:spPr>
        <p:txBody>
          <a:bodyPr wrap="none">
            <a:spAutoFit/>
          </a:bodyPr>
          <a:lstStyle/>
          <a:p>
            <a:r>
              <a:rPr lang="es-PE" sz="2400" b="1" dirty="0" smtClean="0">
                <a:solidFill>
                  <a:srgbClr val="262626"/>
                </a:solidFill>
                <a:latin typeface="Calibri" pitchFamily="34" charset="0"/>
                <a:ea typeface="ＭＳ Ｐゴシック" pitchFamily="34" charset="-128"/>
                <a:cs typeface="+mn-cs"/>
              </a:rPr>
              <a:t>http</a:t>
            </a:r>
            <a:r>
              <a:rPr lang="es-PE" sz="2400" b="1" dirty="0">
                <a:solidFill>
                  <a:srgbClr val="262626"/>
                </a:solidFill>
                <a:latin typeface="Calibri" pitchFamily="34" charset="0"/>
                <a:ea typeface="ＭＳ Ｐゴシック" pitchFamily="34" charset="-128"/>
                <a:cs typeface="+mn-cs"/>
              </a:rPr>
              <a:t>://bit.ly/UnitTestingIBK</a:t>
            </a:r>
          </a:p>
        </p:txBody>
      </p:sp>
    </p:spTree>
    <p:extLst>
      <p:ext uri="{BB962C8B-B14F-4D97-AF65-F5344CB8AC3E}">
        <p14:creationId xmlns:p14="http://schemas.microsoft.com/office/powerpoint/2010/main" val="1857571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Pruebas Manuales</a:t>
            </a:r>
            <a:endParaRPr lang="es-PE" dirty="0">
              <a:latin typeface="Calibri" pitchFamily="34" charset="0"/>
              <a:cs typeface="Calibri" pitchFamily="34" charset="0"/>
            </a:endParaRPr>
          </a:p>
        </p:txBody>
      </p:sp>
      <p:sp>
        <p:nvSpPr>
          <p:cNvPr id="5" name="5 Marcador de contenido"/>
          <p:cNvSpPr txBox="1">
            <a:spLocks/>
          </p:cNvSpPr>
          <p:nvPr/>
        </p:nvSpPr>
        <p:spPr bwMode="auto">
          <a:xfrm>
            <a:off x="3465628" y="2140908"/>
            <a:ext cx="5426852"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s-PE" sz="2400" dirty="0">
                <a:latin typeface="Calibri" pitchFamily="34" charset="0"/>
                <a:cs typeface="Calibri" pitchFamily="34" charset="0"/>
              </a:rPr>
              <a:t>Consumen mucho tiempo a largo plazo.</a:t>
            </a:r>
          </a:p>
          <a:p>
            <a:pPr>
              <a:buFont typeface="Wingdings" pitchFamily="2" charset="2"/>
              <a:buChar char="§"/>
            </a:pPr>
            <a:r>
              <a:rPr lang="es-PE" sz="2400" dirty="0">
                <a:latin typeface="Calibri" pitchFamily="34" charset="0"/>
                <a:cs typeface="Calibri" pitchFamily="34" charset="0"/>
              </a:rPr>
              <a:t>Requieren una compleja configuración.</a:t>
            </a:r>
          </a:p>
          <a:p>
            <a:pPr>
              <a:buFont typeface="Wingdings" pitchFamily="2" charset="2"/>
              <a:buChar char="§"/>
            </a:pPr>
            <a:r>
              <a:rPr lang="es-PE" sz="2400" dirty="0">
                <a:latin typeface="Calibri" pitchFamily="34" charset="0"/>
                <a:cs typeface="Calibri" pitchFamily="34" charset="0"/>
              </a:rPr>
              <a:t>No son reusables.</a:t>
            </a:r>
          </a:p>
          <a:p>
            <a:pPr>
              <a:buFont typeface="Wingdings" pitchFamily="2" charset="2"/>
              <a:buChar char="§"/>
            </a:pPr>
            <a:r>
              <a:rPr lang="es-PE" sz="2400" dirty="0">
                <a:latin typeface="Calibri" pitchFamily="34" charset="0"/>
                <a:cs typeface="Calibri" pitchFamily="34" charset="0"/>
              </a:rPr>
              <a:t>Alto riesgo de pasar por alto pruebas.</a:t>
            </a:r>
          </a:p>
          <a:p>
            <a:pPr>
              <a:buFont typeface="Wingdings" pitchFamily="2" charset="2"/>
              <a:buChar char="§"/>
            </a:pPr>
            <a:r>
              <a:rPr lang="es-PE" sz="2400" dirty="0">
                <a:latin typeface="Calibri" pitchFamily="34" charset="0"/>
                <a:cs typeface="Calibri" pitchFamily="34" charset="0"/>
              </a:rPr>
              <a:t>No prueban de manera efectiva diversos </a:t>
            </a:r>
            <a:r>
              <a:rPr lang="es-PE" sz="2400" dirty="0" smtClean="0">
                <a:latin typeface="Calibri" pitchFamily="34" charset="0"/>
                <a:cs typeface="Calibri" pitchFamily="34" charset="0"/>
              </a:rPr>
              <a:t>contextos</a:t>
            </a:r>
            <a:r>
              <a:rPr lang="es-PE" sz="2400" dirty="0">
                <a:latin typeface="Calibri" pitchFamily="34" charset="0"/>
                <a:cs typeface="Calibri" pitchFamily="34" charset="0"/>
              </a:rPr>
              <a:t>.</a:t>
            </a:r>
          </a:p>
          <a:p>
            <a:pPr>
              <a:buFont typeface="Wingdings" pitchFamily="2" charset="2"/>
              <a:buChar char="§"/>
            </a:pPr>
            <a:r>
              <a:rPr lang="es-PE" sz="2400" dirty="0">
                <a:latin typeface="Calibri" pitchFamily="34" charset="0"/>
                <a:cs typeface="Calibri" pitchFamily="34" charset="0"/>
              </a:rPr>
              <a:t>Visibilidad limitada.</a:t>
            </a:r>
          </a:p>
        </p:txBody>
      </p:sp>
      <p:pic>
        <p:nvPicPr>
          <p:cNvPr id="2052" name="Picture 4" descr="http://upload.wikimedia.org/wikipedia/commons/thumb/a/ae/PalmercarpenterA.jpg/230px-Palmercarpenter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80402"/>
            <a:ext cx="3036338" cy="3960440"/>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p:cNvSpPr txBox="1">
            <a:spLocks noChangeArrowheads="1"/>
          </p:cNvSpPr>
          <p:nvPr/>
        </p:nvSpPr>
        <p:spPr bwMode="auto">
          <a:xfrm>
            <a:off x="512258" y="2204864"/>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5913" indent="-315913"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1pPr>
            <a:lvl2pPr marL="742950" indent="-28575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2pPr>
            <a:lvl3pPr marL="1143000" indent="-22860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3pPr>
            <a:lvl4pPr marL="1600200" indent="-22860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4pPr>
            <a:lvl5pPr marL="2057400" indent="-228600" eaLnBrk="0" hangingPunct="0">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5913" algn="l"/>
                <a:tab pos="773113" algn="l"/>
                <a:tab pos="1230313" algn="l"/>
                <a:tab pos="1687513" algn="l"/>
                <a:tab pos="2144713" algn="l"/>
                <a:tab pos="2601913" algn="l"/>
                <a:tab pos="3059113" algn="l"/>
                <a:tab pos="3516313" algn="l"/>
                <a:tab pos="3973513" algn="l"/>
                <a:tab pos="4430713" algn="l"/>
                <a:tab pos="4887913" algn="l"/>
                <a:tab pos="5345113" algn="l"/>
                <a:tab pos="5802313" algn="l"/>
                <a:tab pos="6259513" algn="l"/>
                <a:tab pos="6716713" algn="l"/>
                <a:tab pos="7173913" algn="l"/>
                <a:tab pos="7631113" algn="l"/>
                <a:tab pos="8088313" algn="l"/>
                <a:tab pos="8545513" algn="l"/>
                <a:tab pos="9002713" algn="l"/>
                <a:tab pos="9459913" algn="l"/>
              </a:tabLst>
              <a:defRPr sz="2400">
                <a:solidFill>
                  <a:schemeClr val="tx1"/>
                </a:solidFill>
                <a:latin typeface="Arial" pitchFamily="34" charset="0"/>
                <a:ea typeface="ＭＳ Ｐゴシック" pitchFamily="34" charset="-128"/>
              </a:defRPr>
            </a:lvl9pPr>
          </a:lstStyle>
          <a:p>
            <a:pPr algn="ctr" eaLnBrk="1" hangingPunct="1">
              <a:spcBef>
                <a:spcPts val="700"/>
              </a:spcBef>
              <a:buClr>
                <a:srgbClr val="F6640A"/>
              </a:buClr>
              <a:buSzPct val="60000"/>
            </a:pPr>
            <a:r>
              <a:rPr lang="es-ES" sz="2800" dirty="0">
                <a:solidFill>
                  <a:srgbClr val="404040"/>
                </a:solidFill>
                <a:latin typeface="Tw Cen MT" charset="0"/>
              </a:rPr>
              <a:t>Somos una empresa de consultoría en </a:t>
            </a:r>
            <a:r>
              <a:rPr lang="es-ES" sz="2800" b="1" dirty="0">
                <a:solidFill>
                  <a:srgbClr val="404040"/>
                </a:solidFill>
                <a:latin typeface="Tw Cen MT" charset="0"/>
              </a:rPr>
              <a:t>métodos ágiles </a:t>
            </a:r>
            <a:r>
              <a:rPr lang="es-ES" sz="2800" dirty="0">
                <a:solidFill>
                  <a:srgbClr val="404040"/>
                </a:solidFill>
                <a:latin typeface="Tw Cen MT" charset="0"/>
              </a:rPr>
              <a:t>que brinda training, </a:t>
            </a:r>
            <a:r>
              <a:rPr lang="es-ES" sz="2800" dirty="0" err="1">
                <a:solidFill>
                  <a:srgbClr val="404040"/>
                </a:solidFill>
                <a:latin typeface="Tw Cen MT" charset="0"/>
              </a:rPr>
              <a:t>mentoría</a:t>
            </a:r>
            <a:r>
              <a:rPr lang="es-ES" sz="2800" dirty="0">
                <a:solidFill>
                  <a:srgbClr val="404040"/>
                </a:solidFill>
                <a:latin typeface="Tw Cen MT" charset="0"/>
              </a:rPr>
              <a:t> y </a:t>
            </a:r>
            <a:r>
              <a:rPr lang="es-ES" sz="2800" dirty="0" err="1">
                <a:solidFill>
                  <a:srgbClr val="404040"/>
                </a:solidFill>
                <a:latin typeface="Tw Cen MT" charset="0"/>
              </a:rPr>
              <a:t>coaching</a:t>
            </a:r>
            <a:r>
              <a:rPr lang="es-ES" sz="2800" dirty="0">
                <a:solidFill>
                  <a:srgbClr val="404040"/>
                </a:solidFill>
                <a:latin typeface="Tw Cen MT" charset="0"/>
              </a:rPr>
              <a:t> en Scrum, Extreme </a:t>
            </a:r>
            <a:r>
              <a:rPr lang="es-ES" sz="2800" dirty="0" err="1">
                <a:solidFill>
                  <a:srgbClr val="404040"/>
                </a:solidFill>
                <a:latin typeface="Tw Cen MT" charset="0"/>
              </a:rPr>
              <a:t>Programming</a:t>
            </a:r>
            <a:r>
              <a:rPr lang="es-ES" sz="2800" dirty="0">
                <a:solidFill>
                  <a:srgbClr val="404040"/>
                </a:solidFill>
                <a:latin typeface="Tw Cen MT" charset="0"/>
              </a:rPr>
              <a:t> y </a:t>
            </a:r>
            <a:r>
              <a:rPr lang="es-ES" sz="2800" dirty="0" err="1">
                <a:solidFill>
                  <a:srgbClr val="404040"/>
                </a:solidFill>
                <a:latin typeface="Tw Cen MT" charset="0"/>
              </a:rPr>
              <a:t>Kanban</a:t>
            </a:r>
            <a:r>
              <a:rPr lang="es-ES" sz="2800" dirty="0">
                <a:solidFill>
                  <a:srgbClr val="404040"/>
                </a:solidFill>
                <a:latin typeface="Tw Cen MT" charset="0"/>
              </a:rPr>
              <a:t>.</a:t>
            </a:r>
            <a:endParaRPr lang="es-PE" sz="2800" dirty="0">
              <a:solidFill>
                <a:srgbClr val="404040"/>
              </a:solidFill>
            </a:endParaRPr>
          </a:p>
        </p:txBody>
      </p:sp>
      <p:grpSp>
        <p:nvGrpSpPr>
          <p:cNvPr id="15362" name="8 Grupo"/>
          <p:cNvGrpSpPr>
            <a:grpSpLocks/>
          </p:cNvGrpSpPr>
          <p:nvPr/>
        </p:nvGrpSpPr>
        <p:grpSpPr bwMode="auto">
          <a:xfrm>
            <a:off x="3044825" y="143561"/>
            <a:ext cx="3070225" cy="1974850"/>
            <a:chOff x="381000" y="5672352"/>
            <a:chExt cx="1737793" cy="1065154"/>
          </a:xfrm>
        </p:grpSpPr>
        <p:pic>
          <p:nvPicPr>
            <p:cNvPr id="15365" name="Picture 6" descr="C:\Gustavo\Open Edge\Logos\OET_Logos\logo_96.png"/>
            <p:cNvPicPr>
              <a:picLocks noChangeAspect="1" noChangeArrowheads="1"/>
            </p:cNvPicPr>
            <p:nvPr/>
          </p:nvPicPr>
          <p:blipFill>
            <a:blip r:embed="rId3">
              <a:extLst>
                <a:ext uri="{28A0092B-C50C-407E-A947-70E740481C1C}">
                  <a14:useLocalDpi xmlns:a14="http://schemas.microsoft.com/office/drawing/2010/main" val="0"/>
                </a:ext>
              </a:extLst>
            </a:blip>
            <a:srcRect t="21286" b="21951"/>
            <a:stretch>
              <a:fillRect/>
            </a:stretch>
          </p:blipFill>
          <p:spPr bwMode="auto">
            <a:xfrm>
              <a:off x="457200" y="5672352"/>
              <a:ext cx="1600200" cy="90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7 Rectángulo"/>
            <p:cNvSpPr>
              <a:spLocks noChangeArrowheads="1"/>
            </p:cNvSpPr>
            <p:nvPr/>
          </p:nvSpPr>
          <p:spPr bwMode="auto">
            <a:xfrm>
              <a:off x="381000" y="6528663"/>
              <a:ext cx="1737793" cy="20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s-PE" sz="2000" b="1" dirty="0">
                  <a:latin typeface="Cambria" pitchFamily="18" charset="0"/>
                </a:rPr>
                <a:t>www.openedgetech.com</a:t>
              </a:r>
              <a:endParaRPr lang="es-ES" sz="2000" b="1" dirty="0"/>
            </a:p>
          </p:txBody>
        </p:sp>
      </p:grpSp>
      <p:grpSp>
        <p:nvGrpSpPr>
          <p:cNvPr id="2" name="1 Grupo"/>
          <p:cNvGrpSpPr/>
          <p:nvPr/>
        </p:nvGrpSpPr>
        <p:grpSpPr>
          <a:xfrm>
            <a:off x="911515" y="3964136"/>
            <a:ext cx="7278687" cy="2489200"/>
            <a:chOff x="1154113" y="3964136"/>
            <a:chExt cx="7278687" cy="248920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3964136"/>
              <a:ext cx="3281362" cy="2462212"/>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4925" y="3964136"/>
              <a:ext cx="3317875" cy="248920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3151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s-PE" smtClean="0">
                <a:ea typeface="ＭＳ Ｐゴシック" pitchFamily="34" charset="-128"/>
              </a:rPr>
              <a:t>Curso</a:t>
            </a:r>
            <a:endParaRPr lang="en-US" smtClean="0">
              <a:ea typeface="ＭＳ Ｐゴシック" pitchFamily="34" charset="-128"/>
            </a:endParaRPr>
          </a:p>
        </p:txBody>
      </p:sp>
      <p:sp>
        <p:nvSpPr>
          <p:cNvPr id="24578" name="Text Box 2"/>
          <p:cNvSpPr txBox="1">
            <a:spLocks noChangeArrowheads="1"/>
          </p:cNvSpPr>
          <p:nvPr/>
        </p:nvSpPr>
        <p:spPr bwMode="auto">
          <a:xfrm>
            <a:off x="1223628" y="2071688"/>
            <a:ext cx="6696744"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19088" indent="-315913"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1pPr>
            <a:lvl2pPr marL="742950" indent="-28575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2pPr>
            <a:lvl3pPr marL="11430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3pPr>
            <a:lvl4pPr marL="16002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4pPr>
            <a:lvl5pPr marL="2057400" indent="-228600" eaLnBrk="0" hangingPunct="0">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tabLst>
                <a:tab pos="319088" algn="l"/>
                <a:tab pos="776288" algn="l"/>
                <a:tab pos="1233488" algn="l"/>
                <a:tab pos="1690688" algn="l"/>
                <a:tab pos="2147888" algn="l"/>
                <a:tab pos="2605088" algn="l"/>
                <a:tab pos="3062288" algn="l"/>
                <a:tab pos="3519488" algn="l"/>
                <a:tab pos="3976688" algn="l"/>
                <a:tab pos="4433888" algn="l"/>
                <a:tab pos="4891088" algn="l"/>
                <a:tab pos="5348288" algn="l"/>
                <a:tab pos="5805488" algn="l"/>
                <a:tab pos="6262688" algn="l"/>
                <a:tab pos="6719888" algn="l"/>
                <a:tab pos="7177088" algn="l"/>
                <a:tab pos="7634288" algn="l"/>
                <a:tab pos="8091488" algn="l"/>
                <a:tab pos="8548688" algn="l"/>
                <a:tab pos="9005888" algn="l"/>
                <a:tab pos="9463088" algn="l"/>
              </a:tabLst>
              <a:defRPr sz="2400">
                <a:solidFill>
                  <a:schemeClr val="tx1"/>
                </a:solidFill>
                <a:latin typeface="Arial" pitchFamily="34" charset="0"/>
                <a:ea typeface="ＭＳ Ｐゴシック" pitchFamily="34" charset="-128"/>
              </a:defRPr>
            </a:lvl9pPr>
          </a:lstStyle>
          <a:p>
            <a:pPr algn="ctr" eaLnBrk="1" hangingPunct="1">
              <a:spcBef>
                <a:spcPts val="700"/>
              </a:spcBef>
              <a:buSzPct val="60000"/>
            </a:pPr>
            <a:r>
              <a:rPr lang="es-PE" sz="4000" b="1" dirty="0" smtClean="0">
                <a:solidFill>
                  <a:srgbClr val="F6640A"/>
                </a:solidFill>
              </a:rPr>
              <a:t>Pruebas Automatizadas </a:t>
            </a:r>
            <a:br>
              <a:rPr lang="es-PE" sz="4000" b="1" dirty="0" smtClean="0">
                <a:solidFill>
                  <a:srgbClr val="F6640A"/>
                </a:solidFill>
              </a:rPr>
            </a:br>
            <a:r>
              <a:rPr lang="es-PE" sz="4000" b="1" dirty="0" smtClean="0">
                <a:solidFill>
                  <a:srgbClr val="F6640A"/>
                </a:solidFill>
              </a:rPr>
              <a:t>de Software </a:t>
            </a:r>
            <a:br>
              <a:rPr lang="es-PE" sz="4000" b="1" dirty="0" smtClean="0">
                <a:solidFill>
                  <a:srgbClr val="F6640A"/>
                </a:solidFill>
              </a:rPr>
            </a:br>
            <a:r>
              <a:rPr lang="es-PE" sz="4000" b="1" dirty="0" smtClean="0">
                <a:solidFill>
                  <a:srgbClr val="F6640A"/>
                </a:solidFill>
              </a:rPr>
              <a:t>(Java y .NET – Abril 2013)</a:t>
            </a:r>
            <a:endParaRPr lang="es-PE" sz="4000" b="1" dirty="0">
              <a:solidFill>
                <a:srgbClr val="F6640A"/>
              </a:solidFill>
            </a:endParaRPr>
          </a:p>
          <a:p>
            <a:pPr algn="r" eaLnBrk="1" hangingPunct="1">
              <a:spcBef>
                <a:spcPts val="700"/>
              </a:spcBef>
              <a:buSzPct val="60000"/>
            </a:pPr>
            <a:endParaRPr lang="es-PE" sz="2000" b="1" i="1" dirty="0">
              <a:solidFill>
                <a:srgbClr val="F6640A"/>
              </a:solidFill>
            </a:endParaRPr>
          </a:p>
          <a:p>
            <a:pPr algn="r" eaLnBrk="1" hangingPunct="1">
              <a:spcBef>
                <a:spcPts val="700"/>
              </a:spcBef>
              <a:buSzPct val="60000"/>
            </a:pPr>
            <a:r>
              <a:rPr lang="es-PE" sz="2800" dirty="0" smtClean="0">
                <a:solidFill>
                  <a:srgbClr val="262626"/>
                </a:solidFill>
              </a:rPr>
              <a:t>OpenEdgeTech.com/calendario</a:t>
            </a:r>
            <a:endParaRPr lang="es-PE" sz="2800" dirty="0">
              <a:solidFill>
                <a:srgbClr val="262626"/>
              </a:solidFill>
            </a:endParaRPr>
          </a:p>
          <a:p>
            <a:pPr algn="r" eaLnBrk="1" hangingPunct="1">
              <a:spcBef>
                <a:spcPts val="700"/>
              </a:spcBef>
              <a:buSzPct val="60000"/>
            </a:pPr>
            <a:endParaRPr lang="es-PE" sz="2000" i="1" dirty="0">
              <a:solidFill>
                <a:srgbClr val="F6640A"/>
              </a:solidFill>
            </a:endParaRPr>
          </a:p>
          <a:p>
            <a:pPr algn="r" eaLnBrk="1" hangingPunct="1">
              <a:spcBef>
                <a:spcPts val="700"/>
              </a:spcBef>
              <a:buSzPct val="60000"/>
            </a:pPr>
            <a:endParaRPr lang="es-PE" sz="2000" i="1" dirty="0"/>
          </a:p>
        </p:txBody>
      </p:sp>
    </p:spTree>
    <p:extLst>
      <p:ext uri="{BB962C8B-B14F-4D97-AF65-F5344CB8AC3E}">
        <p14:creationId xmlns:p14="http://schemas.microsoft.com/office/powerpoint/2010/main" val="3395338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Contáctenos</a:t>
            </a:r>
            <a:endParaRPr lang="es-ES_tradnl" dirty="0"/>
          </a:p>
        </p:txBody>
      </p:sp>
      <p:sp>
        <p:nvSpPr>
          <p:cNvPr id="3" name="Content Placeholder 2"/>
          <p:cNvSpPr>
            <a:spLocks noGrp="1"/>
          </p:cNvSpPr>
          <p:nvPr>
            <p:ph idx="1"/>
          </p:nvPr>
        </p:nvSpPr>
        <p:spPr/>
        <p:txBody>
          <a:bodyPr/>
          <a:lstStyle/>
          <a:p>
            <a:r>
              <a:rPr lang="es-ES_tradnl" dirty="0" smtClean="0"/>
              <a:t>Av. Paseo de la República 3147</a:t>
            </a:r>
            <a:r>
              <a:rPr lang="es-ES_tradnl" dirty="0"/>
              <a:t> </a:t>
            </a:r>
            <a:r>
              <a:rPr lang="es-ES_tradnl" dirty="0" smtClean="0"/>
              <a:t>Of. 703 San Isidro</a:t>
            </a:r>
          </a:p>
          <a:p>
            <a:r>
              <a:rPr lang="es-ES_tradnl" dirty="0" smtClean="0"/>
              <a:t>422 1039</a:t>
            </a:r>
          </a:p>
          <a:p>
            <a:r>
              <a:rPr lang="es-ES_tradnl" dirty="0" smtClean="0"/>
              <a:t>info@openedgetech.com</a:t>
            </a:r>
          </a:p>
        </p:txBody>
      </p:sp>
    </p:spTree>
    <p:extLst>
      <p:ext uri="{BB962C8B-B14F-4D97-AF65-F5344CB8AC3E}">
        <p14:creationId xmlns:p14="http://schemas.microsoft.com/office/powerpoint/2010/main" val="10624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smtClean="0">
                <a:latin typeface="Calibri" pitchFamily="34" charset="0"/>
                <a:cs typeface="Calibri" pitchFamily="34" charset="0"/>
              </a:rPr>
              <a:t>Test Automation</a:t>
            </a:r>
            <a:endParaRPr lang="en-US">
              <a:latin typeface="Calibri" pitchFamily="34" charset="0"/>
              <a:cs typeface="Calibri" pitchFamily="34" charset="0"/>
            </a:endParaRPr>
          </a:p>
        </p:txBody>
      </p:sp>
      <p:sp>
        <p:nvSpPr>
          <p:cNvPr id="3" name="2 Marcador de contenido"/>
          <p:cNvSpPr>
            <a:spLocks noGrp="1"/>
          </p:cNvSpPr>
          <p:nvPr>
            <p:ph idx="1"/>
          </p:nvPr>
        </p:nvSpPr>
        <p:spPr>
          <a:xfrm>
            <a:off x="3212022" y="1628800"/>
            <a:ext cx="5789968" cy="3971940"/>
          </a:xfrm>
        </p:spPr>
        <p:txBody>
          <a:bodyPr/>
          <a:lstStyle/>
          <a:p>
            <a:pPr marL="0" indent="0" algn="ctr">
              <a:buNone/>
            </a:pPr>
            <a:r>
              <a:rPr lang="es-PE" sz="2400" dirty="0" smtClean="0">
                <a:solidFill>
                  <a:schemeClr val="tx1">
                    <a:lumMod val="95000"/>
                  </a:schemeClr>
                </a:solidFill>
                <a:latin typeface="Calibri" pitchFamily="34" charset="0"/>
              </a:rPr>
              <a:t>Usar la tecnología </a:t>
            </a:r>
            <a:r>
              <a:rPr lang="es-PE" sz="2400" dirty="0">
                <a:solidFill>
                  <a:schemeClr val="tx1">
                    <a:lumMod val="95000"/>
                  </a:schemeClr>
                </a:solidFill>
                <a:latin typeface="Calibri" pitchFamily="34" charset="0"/>
              </a:rPr>
              <a:t>con el objetivo de automatizar y </a:t>
            </a:r>
            <a:r>
              <a:rPr lang="es-PE" sz="2400" dirty="0" smtClean="0">
                <a:solidFill>
                  <a:schemeClr val="tx1">
                    <a:lumMod val="95000"/>
                  </a:schemeClr>
                </a:solidFill>
                <a:latin typeface="Calibri" pitchFamily="34" charset="0"/>
              </a:rPr>
              <a:t>mejorar (no substituir) determinados </a:t>
            </a:r>
            <a:r>
              <a:rPr lang="es-PE" sz="2400" dirty="0">
                <a:solidFill>
                  <a:schemeClr val="tx1">
                    <a:lumMod val="95000"/>
                  </a:schemeClr>
                </a:solidFill>
                <a:latin typeface="Calibri" pitchFamily="34" charset="0"/>
              </a:rPr>
              <a:t>procesos </a:t>
            </a:r>
            <a:r>
              <a:rPr lang="es-PE" sz="2400" dirty="0" smtClean="0">
                <a:solidFill>
                  <a:schemeClr val="tx1">
                    <a:lumMod val="95000"/>
                  </a:schemeClr>
                </a:solidFill>
                <a:latin typeface="Calibri" pitchFamily="34" charset="0"/>
              </a:rPr>
              <a:t>de </a:t>
            </a:r>
            <a:r>
              <a:rPr lang="es-PE" sz="2400" dirty="0">
                <a:solidFill>
                  <a:schemeClr val="tx1">
                    <a:lumMod val="95000"/>
                  </a:schemeClr>
                </a:solidFill>
                <a:latin typeface="Calibri" pitchFamily="34" charset="0"/>
              </a:rPr>
              <a:t>pruebas.</a:t>
            </a:r>
          </a:p>
          <a:p>
            <a:pPr marL="0" indent="0" algn="ctr">
              <a:buNone/>
            </a:pPr>
            <a:endParaRPr lang="es-PE" sz="1050" dirty="0">
              <a:solidFill>
                <a:schemeClr val="tx1">
                  <a:lumMod val="95000"/>
                </a:schemeClr>
              </a:solidFill>
              <a:latin typeface="Calibri" pitchFamily="34" charset="0"/>
            </a:endParaRPr>
          </a:p>
          <a:p>
            <a:pPr marL="0" indent="0" algn="ctr">
              <a:buNone/>
            </a:pPr>
            <a:r>
              <a:rPr lang="es-PE" sz="2400" dirty="0">
                <a:solidFill>
                  <a:schemeClr val="tx1">
                    <a:lumMod val="95000"/>
                  </a:schemeClr>
                </a:solidFill>
                <a:latin typeface="Calibri" pitchFamily="34" charset="0"/>
              </a:rPr>
              <a:t>Provee pruebas repetibles y consistentes, reduciendo el costo y tiempo de las pruebas de regresión.</a:t>
            </a:r>
          </a:p>
          <a:p>
            <a:pPr marL="0" indent="0" algn="ctr">
              <a:buNone/>
            </a:pPr>
            <a:endParaRPr lang="es-PE" sz="1000" dirty="0">
              <a:solidFill>
                <a:schemeClr val="tx1">
                  <a:lumMod val="95000"/>
                </a:schemeClr>
              </a:solidFill>
              <a:latin typeface="Calibri" pitchFamily="34" charset="0"/>
            </a:endParaRPr>
          </a:p>
          <a:p>
            <a:pPr marL="0" indent="0" algn="ctr">
              <a:buNone/>
            </a:pPr>
            <a:r>
              <a:rPr lang="es-PE" sz="2400" dirty="0">
                <a:solidFill>
                  <a:schemeClr val="tx1">
                    <a:lumMod val="95000"/>
                  </a:schemeClr>
                </a:solidFill>
                <a:latin typeface="Calibri" pitchFamily="34" charset="0"/>
              </a:rPr>
              <a:t>Fundamental en el desarrollo incremental e </a:t>
            </a:r>
            <a:r>
              <a:rPr lang="es-PE" sz="2400" dirty="0" smtClean="0">
                <a:solidFill>
                  <a:schemeClr val="tx1">
                    <a:lumMod val="95000"/>
                  </a:schemeClr>
                </a:solidFill>
                <a:latin typeface="Calibri" pitchFamily="34" charset="0"/>
              </a:rPr>
              <a:t>iterativo, y </a:t>
            </a:r>
            <a:r>
              <a:rPr lang="es-PE" sz="2400" dirty="0">
                <a:solidFill>
                  <a:schemeClr val="tx1">
                    <a:lumMod val="95000"/>
                  </a:schemeClr>
                </a:solidFill>
                <a:latin typeface="Calibri" pitchFamily="34" charset="0"/>
              </a:rPr>
              <a:t>aplicaciones que necesitan responder a cambios constantemente.</a:t>
            </a:r>
          </a:p>
          <a:p>
            <a:pPr marL="0" indent="0" algn="ctr">
              <a:buNone/>
            </a:pPr>
            <a:endParaRPr lang="es-PE" sz="2800" i="1" dirty="0">
              <a:latin typeface="Calibri" pitchFamily="34" charset="0"/>
              <a:cs typeface="Calibri" pitchFamily="34" charset="0"/>
            </a:endParaRPr>
          </a:p>
        </p:txBody>
      </p:sp>
      <p:pic>
        <p:nvPicPr>
          <p:cNvPr id="5124" name="Picture 4" descr="http://media.comicvine.com/uploads/12/127345/2443384-terminator_3.jpg"/>
          <p:cNvPicPr>
            <a:picLocks noChangeAspect="1" noChangeArrowheads="1"/>
          </p:cNvPicPr>
          <p:nvPr/>
        </p:nvPicPr>
        <p:blipFill rotWithShape="1">
          <a:blip r:embed="rId3">
            <a:extLst>
              <a:ext uri="{28A0092B-C50C-407E-A947-70E740481C1C}">
                <a14:useLocalDpi xmlns:a14="http://schemas.microsoft.com/office/drawing/2010/main" val="0"/>
              </a:ext>
            </a:extLst>
          </a:blip>
          <a:srcRect b="4184"/>
          <a:stretch/>
        </p:blipFill>
        <p:spPr bwMode="auto">
          <a:xfrm>
            <a:off x="179512" y="1700808"/>
            <a:ext cx="3006089" cy="4320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Manual vs Automatizado</a:t>
            </a:r>
            <a:endParaRPr lang="es-PE" dirty="0">
              <a:latin typeface="Calibri" pitchFamily="34" charset="0"/>
              <a:cs typeface="Calibri" pitchFamily="34" charset="0"/>
            </a:endParaRPr>
          </a:p>
        </p:txBody>
      </p:sp>
      <p:sp>
        <p:nvSpPr>
          <p:cNvPr id="5" name="5 Marcador de contenido"/>
          <p:cNvSpPr txBox="1">
            <a:spLocks/>
          </p:cNvSpPr>
          <p:nvPr/>
        </p:nvSpPr>
        <p:spPr bwMode="auto">
          <a:xfrm>
            <a:off x="4390290" y="1988840"/>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s-PE" sz="2400" dirty="0" smtClean="0">
                <a:solidFill>
                  <a:schemeClr val="tx1">
                    <a:lumMod val="95000"/>
                  </a:schemeClr>
                </a:solidFill>
                <a:latin typeface="Calibri" pitchFamily="34" charset="0"/>
              </a:rPr>
              <a:t>Reducen el costo y tiempo de las pruebas de regresión.</a:t>
            </a:r>
          </a:p>
          <a:p>
            <a:pPr>
              <a:buFont typeface="Wingdings" pitchFamily="2" charset="2"/>
              <a:buChar char="§"/>
            </a:pPr>
            <a:r>
              <a:rPr lang="es-PE" sz="2400" dirty="0" smtClean="0">
                <a:solidFill>
                  <a:schemeClr val="tx1">
                    <a:lumMod val="95000"/>
                  </a:schemeClr>
                </a:solidFill>
                <a:latin typeface="Calibri" pitchFamily="34" charset="0"/>
              </a:rPr>
              <a:t>Cualquier configuración se encuentra automatizada.</a:t>
            </a:r>
          </a:p>
          <a:p>
            <a:pPr>
              <a:buFont typeface="Wingdings" pitchFamily="2" charset="2"/>
              <a:buChar char="§"/>
            </a:pPr>
            <a:r>
              <a:rPr lang="es-PE" sz="2400" dirty="0" smtClean="0">
                <a:solidFill>
                  <a:schemeClr val="tx1">
                    <a:lumMod val="95000"/>
                  </a:schemeClr>
                </a:solidFill>
                <a:latin typeface="Calibri" pitchFamily="34" charset="0"/>
              </a:rPr>
              <a:t>Completamente reusable.</a:t>
            </a:r>
          </a:p>
          <a:p>
            <a:pPr>
              <a:buFont typeface="Wingdings" pitchFamily="2" charset="2"/>
              <a:buChar char="§"/>
            </a:pPr>
            <a:r>
              <a:rPr lang="es-PE" sz="2400" dirty="0" smtClean="0">
                <a:solidFill>
                  <a:schemeClr val="tx1">
                    <a:lumMod val="95000"/>
                  </a:schemeClr>
                </a:solidFill>
                <a:latin typeface="Calibri" pitchFamily="34" charset="0"/>
              </a:rPr>
              <a:t>Sin riesgo de pasar por alto alguna prueba ya existente.</a:t>
            </a:r>
          </a:p>
          <a:p>
            <a:pPr>
              <a:buFont typeface="Wingdings" pitchFamily="2" charset="2"/>
              <a:buChar char="§"/>
            </a:pPr>
            <a:r>
              <a:rPr lang="es-PE" sz="2400" dirty="0" smtClean="0">
                <a:solidFill>
                  <a:schemeClr val="tx1">
                    <a:lumMod val="95000"/>
                  </a:schemeClr>
                </a:solidFill>
                <a:latin typeface="Calibri" pitchFamily="34" charset="0"/>
              </a:rPr>
              <a:t>Enfocan diferentes contexto de manera más efectiva.</a:t>
            </a:r>
          </a:p>
          <a:p>
            <a:pPr>
              <a:buFont typeface="Wingdings" pitchFamily="2" charset="2"/>
              <a:buChar char="§"/>
            </a:pPr>
            <a:r>
              <a:rPr lang="es-PE" sz="2400" dirty="0" smtClean="0">
                <a:solidFill>
                  <a:schemeClr val="tx1">
                    <a:lumMod val="95000"/>
                  </a:schemeClr>
                </a:solidFill>
                <a:latin typeface="Calibri" pitchFamily="34" charset="0"/>
              </a:rPr>
              <a:t>Visibilidad Global.</a:t>
            </a:r>
          </a:p>
        </p:txBody>
      </p:sp>
      <p:sp>
        <p:nvSpPr>
          <p:cNvPr id="6" name="5 Marcador de contenido"/>
          <p:cNvSpPr txBox="1">
            <a:spLocks/>
          </p:cNvSpPr>
          <p:nvPr/>
        </p:nvSpPr>
        <p:spPr bwMode="auto">
          <a:xfrm>
            <a:off x="185336" y="1988840"/>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s-PE" sz="2400" dirty="0">
                <a:solidFill>
                  <a:schemeClr val="tx1">
                    <a:lumMod val="95000"/>
                  </a:schemeClr>
                </a:solidFill>
                <a:latin typeface="Calibri" pitchFamily="34" charset="0"/>
              </a:rPr>
              <a:t>Consumen mucho tiempo a largo plazo.</a:t>
            </a:r>
          </a:p>
          <a:p>
            <a:pPr>
              <a:buFont typeface="Wingdings" pitchFamily="2" charset="2"/>
              <a:buChar char="§"/>
            </a:pPr>
            <a:r>
              <a:rPr lang="es-PE" sz="2400" dirty="0">
                <a:solidFill>
                  <a:schemeClr val="tx1">
                    <a:lumMod val="95000"/>
                  </a:schemeClr>
                </a:solidFill>
                <a:latin typeface="Calibri" pitchFamily="34" charset="0"/>
              </a:rPr>
              <a:t>Requieren una compleja configuración.</a:t>
            </a:r>
          </a:p>
          <a:p>
            <a:pPr>
              <a:buFont typeface="Wingdings" pitchFamily="2" charset="2"/>
              <a:buChar char="§"/>
            </a:pPr>
            <a:r>
              <a:rPr lang="es-PE" sz="2400" dirty="0">
                <a:solidFill>
                  <a:schemeClr val="tx1">
                    <a:lumMod val="95000"/>
                  </a:schemeClr>
                </a:solidFill>
                <a:latin typeface="Calibri" pitchFamily="34" charset="0"/>
              </a:rPr>
              <a:t>No son reusables.</a:t>
            </a:r>
          </a:p>
          <a:p>
            <a:pPr>
              <a:buFont typeface="Wingdings" pitchFamily="2" charset="2"/>
              <a:buChar char="§"/>
            </a:pPr>
            <a:r>
              <a:rPr lang="es-PE" sz="2400" dirty="0">
                <a:solidFill>
                  <a:schemeClr val="tx1">
                    <a:lumMod val="95000"/>
                  </a:schemeClr>
                </a:solidFill>
                <a:latin typeface="Calibri" pitchFamily="34" charset="0"/>
              </a:rPr>
              <a:t>Alto riesgo de pasar por alto </a:t>
            </a:r>
            <a:r>
              <a:rPr lang="es-PE" sz="2400" dirty="0" smtClean="0">
                <a:solidFill>
                  <a:schemeClr val="tx1">
                    <a:lumMod val="95000"/>
                  </a:schemeClr>
                </a:solidFill>
                <a:latin typeface="Calibri" pitchFamily="34" charset="0"/>
              </a:rPr>
              <a:t>pruebas.</a:t>
            </a:r>
            <a:endParaRPr lang="es-PE" sz="2400" dirty="0">
              <a:solidFill>
                <a:schemeClr val="tx1">
                  <a:lumMod val="95000"/>
                </a:schemeClr>
              </a:solidFill>
              <a:latin typeface="Calibri" pitchFamily="34" charset="0"/>
            </a:endParaRPr>
          </a:p>
          <a:p>
            <a:pPr>
              <a:buFont typeface="Wingdings" pitchFamily="2" charset="2"/>
              <a:buChar char="§"/>
            </a:pPr>
            <a:r>
              <a:rPr lang="es-PE" sz="2400" dirty="0">
                <a:solidFill>
                  <a:schemeClr val="tx1">
                    <a:lumMod val="95000"/>
                  </a:schemeClr>
                </a:solidFill>
                <a:latin typeface="Calibri" pitchFamily="34" charset="0"/>
              </a:rPr>
              <a:t>No prueban de manera efectiva diversos contextos.</a:t>
            </a:r>
          </a:p>
          <a:p>
            <a:pPr>
              <a:buFont typeface="Wingdings" pitchFamily="2" charset="2"/>
              <a:buChar char="§"/>
            </a:pPr>
            <a:r>
              <a:rPr lang="es-PE" sz="2400" dirty="0">
                <a:solidFill>
                  <a:schemeClr val="tx1">
                    <a:lumMod val="95000"/>
                  </a:schemeClr>
                </a:solidFill>
                <a:latin typeface="Calibri" pitchFamily="34" charset="0"/>
              </a:rPr>
              <a:t>Visibilidad limitada.</a:t>
            </a:r>
          </a:p>
        </p:txBody>
      </p:sp>
      <p:sp>
        <p:nvSpPr>
          <p:cNvPr id="7" name="6 CuadroTexto"/>
          <p:cNvSpPr txBox="1"/>
          <p:nvPr/>
        </p:nvSpPr>
        <p:spPr>
          <a:xfrm>
            <a:off x="1475656" y="1501624"/>
            <a:ext cx="1510350" cy="584775"/>
          </a:xfrm>
          <a:prstGeom prst="rect">
            <a:avLst/>
          </a:prstGeom>
          <a:noFill/>
        </p:spPr>
        <p:txBody>
          <a:bodyPr wrap="none" rtlCol="0">
            <a:spAutoFit/>
          </a:bodyPr>
          <a:lstStyle/>
          <a:p>
            <a:pPr algn="ctr"/>
            <a:r>
              <a:rPr lang="es-PE" sz="3200" b="1" i="1" dirty="0">
                <a:solidFill>
                  <a:srgbClr val="222268"/>
                </a:solidFill>
                <a:latin typeface="Calibri" pitchFamily="34" charset="0"/>
                <a:ea typeface="ＭＳ Ｐゴシック" pitchFamily="34" charset="-128"/>
              </a:rPr>
              <a:t>Manual</a:t>
            </a:r>
          </a:p>
        </p:txBody>
      </p:sp>
      <p:sp>
        <p:nvSpPr>
          <p:cNvPr id="8" name="7 CuadroTexto"/>
          <p:cNvSpPr txBox="1"/>
          <p:nvPr/>
        </p:nvSpPr>
        <p:spPr>
          <a:xfrm>
            <a:off x="5382446" y="1501624"/>
            <a:ext cx="2600968" cy="584775"/>
          </a:xfrm>
          <a:prstGeom prst="rect">
            <a:avLst/>
          </a:prstGeom>
          <a:noFill/>
        </p:spPr>
        <p:txBody>
          <a:bodyPr wrap="none" rtlCol="0">
            <a:spAutoFit/>
          </a:bodyPr>
          <a:lstStyle>
            <a:defPPr>
              <a:defRPr lang="es-ES"/>
            </a:defPPr>
            <a:lvl1pPr algn="ctr">
              <a:defRPr sz="2800" b="1" i="1">
                <a:solidFill>
                  <a:srgbClr val="222268"/>
                </a:solidFill>
                <a:latin typeface="Calibri" pitchFamily="34" charset="0"/>
                <a:ea typeface="ＭＳ Ｐゴシック" pitchFamily="34" charset="-128"/>
              </a:defRPr>
            </a:lvl1pPr>
          </a:lstStyle>
          <a:p>
            <a:r>
              <a:rPr lang="es-PE" sz="3200" dirty="0"/>
              <a:t>Automatizado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a:xfrm>
            <a:off x="609600" y="304800"/>
            <a:ext cx="7807325" cy="1143000"/>
          </a:xfrm>
        </p:spPr>
        <p:txBody>
          <a:bodyPr/>
          <a:lstStyle/>
          <a:p>
            <a:pPr algn="l" eaLnBrk="1" hangingPunct="1"/>
            <a:r>
              <a:rPr lang="es-ES" sz="4400" dirty="0" smtClean="0">
                <a:latin typeface="Calibri"/>
                <a:ea typeface="ＭＳ Ｐゴシック" pitchFamily="-110" charset="-128"/>
                <a:cs typeface="Calibri"/>
              </a:rPr>
              <a:t>Diferentes Tipos de Pruebas</a:t>
            </a:r>
          </a:p>
        </p:txBody>
      </p:sp>
      <p:grpSp>
        <p:nvGrpSpPr>
          <p:cNvPr id="33" name="32 Grupo"/>
          <p:cNvGrpSpPr/>
          <p:nvPr/>
        </p:nvGrpSpPr>
        <p:grpSpPr>
          <a:xfrm>
            <a:off x="936430" y="1529754"/>
            <a:ext cx="7273140" cy="4988380"/>
            <a:chOff x="936430" y="1258396"/>
            <a:chExt cx="7273140" cy="4988380"/>
          </a:xfrm>
        </p:grpSpPr>
        <p:sp>
          <p:nvSpPr>
            <p:cNvPr id="34" name="33 Rectángulo"/>
            <p:cNvSpPr/>
            <p:nvPr/>
          </p:nvSpPr>
          <p:spPr>
            <a:xfrm>
              <a:off x="1547664" y="1800000"/>
              <a:ext cx="3024000" cy="194400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Functional Tests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Prototypes</a:t>
              </a:r>
            </a:p>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dirty="0" smtClean="0">
                  <a:solidFill>
                    <a:prstClr val="white"/>
                  </a:solidFill>
                  <a:latin typeface="Calibri"/>
                  <a:cs typeface="+mn-cs"/>
                </a:rPr>
                <a:t>Simulations</a:t>
              </a:r>
              <a:endParaRPr kumimoji="0" lang="en-US" sz="22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35" name="34 Rectángulo"/>
            <p:cNvSpPr/>
            <p:nvPr/>
          </p:nvSpPr>
          <p:spPr>
            <a:xfrm>
              <a:off x="1547664" y="3744000"/>
              <a:ext cx="3024000" cy="1944000"/>
            </a:xfrm>
            <a:prstGeom prst="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Unit Tests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Integration Tests</a:t>
              </a:r>
            </a:p>
            <a:p>
              <a:pPr marL="0" marR="0" lvl="0" indent="0" algn="ctr" defTabSz="914400" eaLnBrk="1" fontAlgn="auto" latinLnBrk="0" hangingPunct="1">
                <a:lnSpc>
                  <a:spcPct val="100000"/>
                </a:lnSpc>
                <a:spcBef>
                  <a:spcPts val="0"/>
                </a:spcBef>
                <a:spcAft>
                  <a:spcPts val="0"/>
                </a:spcAft>
                <a:buClrTx/>
                <a:buSzTx/>
                <a:buFontTx/>
                <a:buNone/>
                <a:tabLst/>
                <a:defRPr/>
              </a:pPr>
              <a:r>
                <a:rPr lang="en-US" sz="2200" kern="0" dirty="0" smtClean="0">
                  <a:solidFill>
                    <a:prstClr val="white"/>
                  </a:solidFill>
                  <a:latin typeface="Calibri"/>
                  <a:cs typeface="+mn-cs"/>
                </a:rPr>
                <a:t>System Tests</a:t>
              </a:r>
              <a:endParaRPr kumimoji="0" lang="en-US" sz="22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36" name="35 Rectángulo"/>
            <p:cNvSpPr/>
            <p:nvPr/>
          </p:nvSpPr>
          <p:spPr>
            <a:xfrm>
              <a:off x="4572000" y="1800000"/>
              <a:ext cx="3024000" cy="194400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Usability Testing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smtClean="0">
                  <a:ln>
                    <a:noFill/>
                  </a:ln>
                  <a:solidFill>
                    <a:prstClr val="white"/>
                  </a:solidFill>
                  <a:effectLst/>
                  <a:uLnTx/>
                  <a:uFillTx/>
                  <a:latin typeface="Calibri"/>
                  <a:ea typeface="+mn-ea"/>
                  <a:cs typeface="+mn-cs"/>
                </a:rPr>
                <a:t>Exploratory Testing</a:t>
              </a:r>
              <a:br>
                <a:rPr kumimoji="0" lang="en-US" sz="2200" b="0" i="0" u="none" strike="noStrike" kern="0" cap="none" spc="0" normalizeH="0" baseline="0" noProof="0" dirty="0" smtClean="0">
                  <a:ln>
                    <a:noFill/>
                  </a:ln>
                  <a:solidFill>
                    <a:prstClr val="white"/>
                  </a:solidFill>
                  <a:effectLst/>
                  <a:uLnTx/>
                  <a:uFillTx/>
                  <a:latin typeface="Calibri"/>
                  <a:ea typeface="+mn-ea"/>
                  <a:cs typeface="+mn-cs"/>
                </a:rPr>
              </a:br>
              <a:r>
                <a:rPr kumimoji="0" lang="en-US" sz="2200" b="0" i="0" u="none" strike="noStrike" kern="0" cap="none" spc="0" normalizeH="0" baseline="0" noProof="0" dirty="0" smtClean="0">
                  <a:ln>
                    <a:noFill/>
                  </a:ln>
                  <a:solidFill>
                    <a:prstClr val="white"/>
                  </a:solidFill>
                  <a:effectLst/>
                  <a:uLnTx/>
                  <a:uFillTx/>
                  <a:latin typeface="Calibri"/>
                  <a:ea typeface="+mn-ea"/>
                  <a:cs typeface="+mn-cs"/>
                </a:rPr>
                <a:t>User Acceptance Tests</a:t>
              </a:r>
            </a:p>
          </p:txBody>
        </p:sp>
        <p:sp>
          <p:nvSpPr>
            <p:cNvPr id="37" name="36 Rectángulo"/>
            <p:cNvSpPr/>
            <p:nvPr/>
          </p:nvSpPr>
          <p:spPr>
            <a:xfrm>
              <a:off x="4572000" y="3744000"/>
              <a:ext cx="3024000" cy="194400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prstClr val="white"/>
                  </a:solidFill>
                  <a:effectLst/>
                  <a:uLnTx/>
                  <a:uFillTx/>
                  <a:latin typeface="Calibri"/>
                  <a:ea typeface="+mn-ea"/>
                  <a:cs typeface="+mn-cs"/>
                </a:rPr>
                <a:t>Performance Testing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smtClean="0">
                  <a:ln>
                    <a:noFill/>
                  </a:ln>
                  <a:solidFill>
                    <a:prstClr val="white"/>
                  </a:solidFill>
                  <a:effectLst/>
                  <a:uLnTx/>
                  <a:uFillTx/>
                  <a:latin typeface="Calibri"/>
                  <a:ea typeface="+mn-ea"/>
                  <a:cs typeface="+mn-cs"/>
                </a:rPr>
                <a:t>Security Testing</a:t>
              </a:r>
            </a:p>
          </p:txBody>
        </p:sp>
        <p:sp>
          <p:nvSpPr>
            <p:cNvPr id="38" name="37 CuadroTexto"/>
            <p:cNvSpPr txBox="1"/>
            <p:nvPr/>
          </p:nvSpPr>
          <p:spPr>
            <a:xfrm>
              <a:off x="3346309" y="1258396"/>
              <a:ext cx="2451312"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effectLst/>
                  <a:uLnTx/>
                  <a:uFillTx/>
                  <a:latin typeface="Calibri"/>
                  <a:cs typeface="+mn-cs"/>
                </a:rPr>
                <a:t>Business Facing</a:t>
              </a:r>
            </a:p>
          </p:txBody>
        </p:sp>
        <p:sp>
          <p:nvSpPr>
            <p:cNvPr id="39" name="38 CuadroTexto"/>
            <p:cNvSpPr txBox="1"/>
            <p:nvPr/>
          </p:nvSpPr>
          <p:spPr>
            <a:xfrm>
              <a:off x="3139775" y="5723556"/>
              <a:ext cx="2868093"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effectLst/>
                  <a:uLnTx/>
                  <a:uFillTx/>
                  <a:latin typeface="Calibri"/>
                  <a:cs typeface="+mn-cs"/>
                </a:rPr>
                <a:t>Technology Facing</a:t>
              </a:r>
            </a:p>
          </p:txBody>
        </p:sp>
        <p:sp>
          <p:nvSpPr>
            <p:cNvPr id="40" name="39 CuadroTexto"/>
            <p:cNvSpPr txBox="1"/>
            <p:nvPr/>
          </p:nvSpPr>
          <p:spPr>
            <a:xfrm>
              <a:off x="936430" y="2516687"/>
              <a:ext cx="615553" cy="2524088"/>
            </a:xfrm>
            <a:prstGeom prst="rect">
              <a:avLst/>
            </a:prstGeom>
            <a:noFill/>
          </p:spPr>
          <p:txBody>
            <a:bodyPr vert="vert270"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normalizeH="0" baseline="0" noProof="0" dirty="0" smtClean="0">
                  <a:ln>
                    <a:noFill/>
                  </a:ln>
                  <a:effectLst/>
                  <a:uLnTx/>
                  <a:uFillTx/>
                  <a:latin typeface="Calibri"/>
                  <a:cs typeface="+mn-cs"/>
                </a:rPr>
                <a:t>Develop</a:t>
              </a:r>
              <a:r>
                <a:rPr kumimoji="0" lang="en-US" sz="2800" b="0" i="0" u="none" strike="noStrike" kern="0" cap="none" normalizeH="0" noProof="0" dirty="0" smtClean="0">
                  <a:ln>
                    <a:noFill/>
                  </a:ln>
                  <a:effectLst/>
                  <a:uLnTx/>
                  <a:uFillTx/>
                  <a:latin typeface="Calibri"/>
                  <a:cs typeface="+mn-cs"/>
                </a:rPr>
                <a:t> Product</a:t>
              </a:r>
              <a:endParaRPr kumimoji="0" lang="en-US" sz="2800" b="0" i="0" u="none" strike="noStrike" kern="0" cap="none" normalizeH="0" baseline="0" noProof="0" dirty="0" smtClean="0">
                <a:ln>
                  <a:noFill/>
                </a:ln>
                <a:effectLst/>
                <a:uLnTx/>
                <a:uFillTx/>
                <a:latin typeface="Calibri"/>
                <a:cs typeface="+mn-cs"/>
              </a:endParaRPr>
            </a:p>
          </p:txBody>
        </p:sp>
        <p:sp>
          <p:nvSpPr>
            <p:cNvPr id="41" name="40 CuadroTexto"/>
            <p:cNvSpPr txBox="1"/>
            <p:nvPr/>
          </p:nvSpPr>
          <p:spPr>
            <a:xfrm>
              <a:off x="7594017" y="2509047"/>
              <a:ext cx="615553" cy="2480807"/>
            </a:xfrm>
            <a:prstGeom prst="rect">
              <a:avLst/>
            </a:prstGeom>
            <a:noFill/>
          </p:spPr>
          <p:txBody>
            <a:bodyPr vert="vert"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effectLst/>
                  <a:uLnTx/>
                  <a:uFillTx/>
                  <a:latin typeface="Calibri"/>
                  <a:cs typeface="+mn-cs"/>
                </a:rPr>
                <a:t>Critique Product</a:t>
              </a:r>
            </a:p>
          </p:txBody>
        </p:sp>
        <p:sp>
          <p:nvSpPr>
            <p:cNvPr id="42" name="41 Octágono"/>
            <p:cNvSpPr/>
            <p:nvPr/>
          </p:nvSpPr>
          <p:spPr>
            <a:xfrm>
              <a:off x="6181363" y="1458068"/>
              <a:ext cx="1800000" cy="648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smtClean="0">
                  <a:ln>
                    <a:noFill/>
                  </a:ln>
                  <a:solidFill>
                    <a:prstClr val="white"/>
                  </a:solidFill>
                  <a:effectLst/>
                  <a:uLnTx/>
                  <a:uFillTx/>
                  <a:latin typeface="Calibri"/>
                  <a:ea typeface="+mn-ea"/>
                  <a:cs typeface="+mn-cs"/>
                </a:rPr>
                <a:t>Manual</a:t>
              </a:r>
            </a:p>
          </p:txBody>
        </p:sp>
        <p:sp>
          <p:nvSpPr>
            <p:cNvPr id="43" name="42 Octágono"/>
            <p:cNvSpPr/>
            <p:nvPr/>
          </p:nvSpPr>
          <p:spPr>
            <a:xfrm>
              <a:off x="6181363" y="5291999"/>
              <a:ext cx="1800000" cy="720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err="1" smtClean="0">
                  <a:ln>
                    <a:noFill/>
                  </a:ln>
                  <a:solidFill>
                    <a:prstClr val="white"/>
                  </a:solidFill>
                  <a:effectLst/>
                  <a:uLnTx/>
                  <a:uFillTx/>
                  <a:latin typeface="Calibri"/>
                  <a:ea typeface="+mn-ea"/>
                  <a:cs typeface="+mn-cs"/>
                </a:rPr>
                <a:t>Automated</a:t>
              </a:r>
              <a:r>
                <a:rPr kumimoji="0" lang="es-PE" sz="2200" b="0" i="0" u="none" strike="noStrike" kern="0" cap="none" spc="0" normalizeH="0" baseline="0" noProof="0" dirty="0" smtClean="0">
                  <a:ln>
                    <a:noFill/>
                  </a:ln>
                  <a:solidFill>
                    <a:prstClr val="white"/>
                  </a:solidFill>
                  <a:effectLst/>
                  <a:uLnTx/>
                  <a:uFillTx/>
                  <a:latin typeface="Calibri"/>
                  <a:ea typeface="+mn-ea"/>
                  <a:cs typeface="+mn-cs"/>
                </a:rPr>
                <a:t> </a:t>
              </a:r>
              <a:br>
                <a:rPr kumimoji="0" lang="es-PE" sz="2200" b="0" i="0" u="none" strike="noStrike" kern="0" cap="none" spc="0" normalizeH="0" baseline="0" noProof="0" dirty="0" smtClean="0">
                  <a:ln>
                    <a:noFill/>
                  </a:ln>
                  <a:solidFill>
                    <a:prstClr val="white"/>
                  </a:solidFill>
                  <a:effectLst/>
                  <a:uLnTx/>
                  <a:uFillTx/>
                  <a:latin typeface="Calibri"/>
                  <a:ea typeface="+mn-ea"/>
                  <a:cs typeface="+mn-cs"/>
                </a:rPr>
              </a:br>
              <a:r>
                <a:rPr kumimoji="0" lang="es-PE" sz="2200" b="0" i="0" u="none" strike="noStrike" kern="0" cap="none" spc="0" normalizeH="0" baseline="0" noProof="0" dirty="0" smtClean="0">
                  <a:ln>
                    <a:noFill/>
                  </a:ln>
                  <a:solidFill>
                    <a:prstClr val="white"/>
                  </a:solidFill>
                  <a:effectLst/>
                  <a:uLnTx/>
                  <a:uFillTx/>
                  <a:latin typeface="Calibri"/>
                  <a:ea typeface="+mn-ea"/>
                  <a:cs typeface="+mn-cs"/>
                </a:rPr>
                <a:t>Manual</a:t>
              </a:r>
            </a:p>
          </p:txBody>
        </p:sp>
        <p:sp>
          <p:nvSpPr>
            <p:cNvPr id="44" name="43 Octágono"/>
            <p:cNvSpPr/>
            <p:nvPr/>
          </p:nvSpPr>
          <p:spPr>
            <a:xfrm>
              <a:off x="1043608" y="1399462"/>
              <a:ext cx="1800000" cy="720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err="1" smtClean="0">
                  <a:ln>
                    <a:noFill/>
                  </a:ln>
                  <a:solidFill>
                    <a:prstClr val="white"/>
                  </a:solidFill>
                  <a:effectLst/>
                  <a:uLnTx/>
                  <a:uFillTx/>
                  <a:latin typeface="Calibri"/>
                  <a:ea typeface="+mn-ea"/>
                  <a:cs typeface="+mn-cs"/>
                </a:rPr>
                <a:t>Automated</a:t>
              </a:r>
              <a:r>
                <a:rPr kumimoji="0" lang="es-PE" sz="2200" b="0" i="0" u="none" strike="noStrike" kern="0" cap="none" spc="0" normalizeH="0" baseline="0" noProof="0" dirty="0" smtClean="0">
                  <a:ln>
                    <a:noFill/>
                  </a:ln>
                  <a:solidFill>
                    <a:prstClr val="white"/>
                  </a:solidFill>
                  <a:effectLst/>
                  <a:uLnTx/>
                  <a:uFillTx/>
                  <a:latin typeface="Calibri"/>
                  <a:ea typeface="+mn-ea"/>
                  <a:cs typeface="+mn-cs"/>
                </a:rPr>
                <a:t> </a:t>
              </a:r>
              <a:br>
                <a:rPr kumimoji="0" lang="es-PE" sz="2200" b="0" i="0" u="none" strike="noStrike" kern="0" cap="none" spc="0" normalizeH="0" baseline="0" noProof="0" dirty="0" smtClean="0">
                  <a:ln>
                    <a:noFill/>
                  </a:ln>
                  <a:solidFill>
                    <a:prstClr val="white"/>
                  </a:solidFill>
                  <a:effectLst/>
                  <a:uLnTx/>
                  <a:uFillTx/>
                  <a:latin typeface="Calibri"/>
                  <a:ea typeface="+mn-ea"/>
                  <a:cs typeface="+mn-cs"/>
                </a:rPr>
              </a:br>
              <a:r>
                <a:rPr kumimoji="0" lang="es-PE" sz="2200" b="0" i="0" u="none" strike="noStrike" kern="0" cap="none" spc="0" normalizeH="0" baseline="0" noProof="0" dirty="0" smtClean="0">
                  <a:ln>
                    <a:noFill/>
                  </a:ln>
                  <a:solidFill>
                    <a:prstClr val="white"/>
                  </a:solidFill>
                  <a:effectLst/>
                  <a:uLnTx/>
                  <a:uFillTx/>
                  <a:latin typeface="Calibri"/>
                  <a:ea typeface="+mn-ea"/>
                  <a:cs typeface="+mn-cs"/>
                </a:rPr>
                <a:t>Manual</a:t>
              </a:r>
            </a:p>
          </p:txBody>
        </p:sp>
        <p:sp>
          <p:nvSpPr>
            <p:cNvPr id="45" name="44 Octágono"/>
            <p:cNvSpPr/>
            <p:nvPr/>
          </p:nvSpPr>
          <p:spPr>
            <a:xfrm>
              <a:off x="1043608" y="5350606"/>
              <a:ext cx="1800000" cy="648000"/>
            </a:xfrm>
            <a:prstGeom prst="octagon">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200" b="0" i="0" u="none" strike="noStrike" kern="0" cap="none" spc="0" normalizeH="0" baseline="0" noProof="0" dirty="0" err="1" smtClean="0">
                  <a:ln>
                    <a:noFill/>
                  </a:ln>
                  <a:solidFill>
                    <a:prstClr val="white"/>
                  </a:solidFill>
                  <a:effectLst/>
                  <a:uLnTx/>
                  <a:uFillTx/>
                  <a:latin typeface="Calibri"/>
                  <a:ea typeface="+mn-ea"/>
                  <a:cs typeface="+mn-cs"/>
                </a:rPr>
                <a:t>Automated</a:t>
              </a:r>
              <a:endParaRPr kumimoji="0" lang="es-PE" sz="22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6" name="45 CuadroTexto"/>
            <p:cNvSpPr txBox="1"/>
            <p:nvPr/>
          </p:nvSpPr>
          <p:spPr>
            <a:xfrm>
              <a:off x="4067944" y="3789040"/>
              <a:ext cx="45717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Q1</a:t>
              </a:r>
            </a:p>
          </p:txBody>
        </p:sp>
        <p:sp>
          <p:nvSpPr>
            <p:cNvPr id="47" name="46 CuadroTexto"/>
            <p:cNvSpPr txBox="1"/>
            <p:nvPr/>
          </p:nvSpPr>
          <p:spPr>
            <a:xfrm>
              <a:off x="4067944" y="3356992"/>
              <a:ext cx="4603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Q2</a:t>
              </a:r>
            </a:p>
          </p:txBody>
        </p:sp>
        <p:sp>
          <p:nvSpPr>
            <p:cNvPr id="48" name="47 CuadroTexto"/>
            <p:cNvSpPr txBox="1"/>
            <p:nvPr/>
          </p:nvSpPr>
          <p:spPr>
            <a:xfrm>
              <a:off x="4582676" y="3356992"/>
              <a:ext cx="4603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Q3</a:t>
              </a:r>
            </a:p>
          </p:txBody>
        </p:sp>
        <p:sp>
          <p:nvSpPr>
            <p:cNvPr id="49" name="48 CuadroTexto"/>
            <p:cNvSpPr txBox="1"/>
            <p:nvPr/>
          </p:nvSpPr>
          <p:spPr>
            <a:xfrm>
              <a:off x="4582676" y="3789040"/>
              <a:ext cx="46038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PE" sz="1800" b="1" i="0" u="none" strike="noStrike" kern="0" cap="none" spc="0" normalizeH="0" baseline="0" noProof="0" dirty="0" smtClean="0">
                  <a:ln>
                    <a:noFill/>
                  </a:ln>
                  <a:solidFill>
                    <a:prstClr val="white"/>
                  </a:solidFill>
                  <a:effectLst/>
                  <a:uLnTx/>
                  <a:uFillTx/>
                  <a:latin typeface="Calibri"/>
                  <a:cs typeface="+mn-cs"/>
                </a:rPr>
                <a:t>Q4</a:t>
              </a:r>
            </a:p>
          </p:txBody>
        </p:sp>
      </p:grpSp>
    </p:spTree>
    <p:extLst>
      <p:ext uri="{BB962C8B-B14F-4D97-AF65-F5344CB8AC3E}">
        <p14:creationId xmlns:p14="http://schemas.microsoft.com/office/powerpoint/2010/main" val="41025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626"/>
            <a:ext cx="8472518" cy="1143000"/>
          </a:xfrm>
        </p:spPr>
        <p:txBody>
          <a:bodyPr/>
          <a:lstStyle/>
          <a:p>
            <a:pPr algn="l"/>
            <a:r>
              <a:rPr lang="es-PE" dirty="0" smtClean="0">
                <a:latin typeface="Calibri" pitchFamily="34" charset="0"/>
                <a:cs typeface="Calibri" pitchFamily="34" charset="0"/>
              </a:rPr>
              <a:t>Beneficios del 1er Cuadrante</a:t>
            </a:r>
            <a:br>
              <a:rPr lang="es-PE" dirty="0" smtClean="0">
                <a:latin typeface="Calibri" pitchFamily="34" charset="0"/>
                <a:cs typeface="Calibri" pitchFamily="34" charset="0"/>
              </a:rPr>
            </a:br>
            <a:r>
              <a:rPr lang="es-PE" sz="3600" dirty="0" smtClean="0">
                <a:latin typeface="Calibri" pitchFamily="34" charset="0"/>
                <a:cs typeface="Calibri" pitchFamily="34" charset="0"/>
              </a:rPr>
              <a:t>(</a:t>
            </a:r>
            <a:r>
              <a:rPr lang="es-PE" sz="3600" dirty="0" err="1" smtClean="0">
                <a:latin typeface="Calibri" pitchFamily="34" charset="0"/>
                <a:cs typeface="Calibri" pitchFamily="34" charset="0"/>
              </a:rPr>
              <a:t>Unit</a:t>
            </a:r>
            <a:r>
              <a:rPr lang="es-PE" sz="3600" dirty="0" smtClean="0">
                <a:latin typeface="Calibri" pitchFamily="34" charset="0"/>
                <a:cs typeface="Calibri" pitchFamily="34" charset="0"/>
              </a:rPr>
              <a:t>, Integration y </a:t>
            </a:r>
            <a:r>
              <a:rPr lang="es-PE" sz="3600" dirty="0" err="1" smtClean="0">
                <a:latin typeface="Calibri" pitchFamily="34" charset="0"/>
                <a:cs typeface="Calibri" pitchFamily="34" charset="0"/>
              </a:rPr>
              <a:t>System</a:t>
            </a:r>
            <a:r>
              <a:rPr lang="es-PE" sz="3600" dirty="0" smtClean="0">
                <a:latin typeface="Calibri" pitchFamily="34" charset="0"/>
                <a:cs typeface="Calibri" pitchFamily="34" charset="0"/>
              </a:rPr>
              <a:t> </a:t>
            </a:r>
            <a:r>
              <a:rPr lang="es-PE" sz="3600" dirty="0" err="1" smtClean="0">
                <a:latin typeface="Calibri" pitchFamily="34" charset="0"/>
                <a:cs typeface="Calibri" pitchFamily="34" charset="0"/>
              </a:rPr>
              <a:t>Tests</a:t>
            </a:r>
            <a:r>
              <a:rPr lang="es-PE" sz="3600" dirty="0" smtClean="0">
                <a:latin typeface="Calibri" pitchFamily="34" charset="0"/>
                <a:cs typeface="Calibri" pitchFamily="34" charset="0"/>
              </a:rPr>
              <a:t>)</a:t>
            </a:r>
            <a:endParaRPr lang="es-PE" sz="3600" dirty="0">
              <a:latin typeface="Calibri" pitchFamily="34" charset="0"/>
              <a:cs typeface="Calibri" pitchFamily="34" charset="0"/>
            </a:endParaRPr>
          </a:p>
        </p:txBody>
      </p:sp>
      <p:sp>
        <p:nvSpPr>
          <p:cNvPr id="3" name="2 Marcador de contenido"/>
          <p:cNvSpPr>
            <a:spLocks noGrp="1"/>
          </p:cNvSpPr>
          <p:nvPr>
            <p:ph idx="1"/>
          </p:nvPr>
        </p:nvSpPr>
        <p:spPr>
          <a:xfrm>
            <a:off x="194502" y="1744216"/>
            <a:ext cx="8820472" cy="2908920"/>
          </a:xfrm>
        </p:spPr>
        <p:txBody>
          <a:bodyPr/>
          <a:lstStyle/>
          <a:p>
            <a:pPr marL="0" indent="0" algn="ctr">
              <a:buNone/>
            </a:pPr>
            <a:r>
              <a:rPr lang="es-PE" sz="2800" dirty="0">
                <a:solidFill>
                  <a:schemeClr val="tx1">
                    <a:lumMod val="95000"/>
                  </a:schemeClr>
                </a:solidFill>
                <a:latin typeface="Calibri" pitchFamily="34" charset="0"/>
              </a:rPr>
              <a:t>Proporcionan una capa de seguridad para </a:t>
            </a:r>
            <a:r>
              <a:rPr lang="es-PE" sz="2800" dirty="0" smtClean="0">
                <a:solidFill>
                  <a:schemeClr val="tx1">
                    <a:lumMod val="95000"/>
                  </a:schemeClr>
                </a:solidFill>
                <a:latin typeface="Calibri" pitchFamily="34" charset="0"/>
              </a:rPr>
              <a:t/>
            </a:r>
            <a:br>
              <a:rPr lang="es-PE" sz="2800" dirty="0" smtClean="0">
                <a:solidFill>
                  <a:schemeClr val="tx1">
                    <a:lumMod val="95000"/>
                  </a:schemeClr>
                </a:solidFill>
                <a:latin typeface="Calibri" pitchFamily="34" charset="0"/>
              </a:rPr>
            </a:br>
            <a:r>
              <a:rPr lang="es-PE" sz="2800" b="1" dirty="0" smtClean="0">
                <a:solidFill>
                  <a:srgbClr val="0070C0"/>
                </a:solidFill>
                <a:latin typeface="Calibri" pitchFamily="34" charset="0"/>
              </a:rPr>
              <a:t>agregar </a:t>
            </a:r>
            <a:r>
              <a:rPr lang="es-PE" sz="2800" b="1" dirty="0">
                <a:solidFill>
                  <a:srgbClr val="0070C0"/>
                </a:solidFill>
                <a:latin typeface="Calibri" pitchFamily="34" charset="0"/>
              </a:rPr>
              <a:t>o modificar características </a:t>
            </a:r>
            <a:r>
              <a:rPr lang="es-PE" sz="2800" b="1" dirty="0" smtClean="0">
                <a:solidFill>
                  <a:srgbClr val="0070C0"/>
                </a:solidFill>
                <a:latin typeface="Calibri" pitchFamily="34" charset="0"/>
              </a:rPr>
              <a:t>a la </a:t>
            </a:r>
            <a:r>
              <a:rPr lang="es-PE" sz="2800" b="1" dirty="0">
                <a:solidFill>
                  <a:srgbClr val="0070C0"/>
                </a:solidFill>
                <a:latin typeface="Calibri" pitchFamily="34" charset="0"/>
              </a:rPr>
              <a:t>aplicación de manera </a:t>
            </a:r>
            <a:r>
              <a:rPr lang="es-PE" sz="2800" b="1" dirty="0" smtClean="0">
                <a:solidFill>
                  <a:srgbClr val="0070C0"/>
                </a:solidFill>
                <a:latin typeface="Calibri" pitchFamily="34" charset="0"/>
              </a:rPr>
              <a:t>segura.</a:t>
            </a:r>
          </a:p>
          <a:p>
            <a:pPr marL="0" indent="0" algn="ctr">
              <a:buNone/>
            </a:pPr>
            <a:endParaRPr lang="es-PE" sz="2600" dirty="0" smtClean="0">
              <a:solidFill>
                <a:schemeClr val="tx1">
                  <a:lumMod val="95000"/>
                </a:schemeClr>
              </a:solidFill>
              <a:latin typeface="Calibri" pitchFamily="34" charset="0"/>
            </a:endParaRPr>
          </a:p>
          <a:p>
            <a:r>
              <a:rPr lang="es-PE" sz="2600" dirty="0">
                <a:solidFill>
                  <a:schemeClr val="tx1">
                    <a:lumMod val="95000"/>
                  </a:schemeClr>
                </a:solidFill>
                <a:latin typeface="Calibri" pitchFamily="34" charset="0"/>
              </a:rPr>
              <a:t>Hacer más en menos tiempo (Pruebas de Regresión).</a:t>
            </a:r>
          </a:p>
          <a:p>
            <a:r>
              <a:rPr lang="es-PE" sz="2600" dirty="0">
                <a:solidFill>
                  <a:schemeClr val="tx1">
                    <a:lumMod val="95000"/>
                  </a:schemeClr>
                </a:solidFill>
                <a:latin typeface="Calibri" pitchFamily="34" charset="0"/>
              </a:rPr>
              <a:t>Calidad Interna (Habilita el Refactoring</a:t>
            </a:r>
            <a:r>
              <a:rPr lang="es-PE" sz="2600" dirty="0" smtClean="0">
                <a:solidFill>
                  <a:schemeClr val="tx1">
                    <a:lumMod val="95000"/>
                  </a:schemeClr>
                </a:solidFill>
                <a:latin typeface="Calibri" pitchFamily="34" charset="0"/>
              </a:rPr>
              <a:t>).</a:t>
            </a:r>
            <a:endParaRPr lang="es-PE" sz="2600" dirty="0">
              <a:solidFill>
                <a:schemeClr val="tx1">
                  <a:lumMod val="95000"/>
                </a:schemeClr>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dirty="0" smtClean="0">
                <a:latin typeface="Calibri" pitchFamily="34" charset="0"/>
                <a:cs typeface="Calibri" pitchFamily="34" charset="0"/>
              </a:rPr>
              <a:t>Demostración</a:t>
            </a:r>
            <a:endParaRPr lang="es-PE" dirty="0">
              <a:latin typeface="Calibri" pitchFamily="34" charset="0"/>
              <a:cs typeface="Calibri" pitchFamily="34" charset="0"/>
            </a:endParaRPr>
          </a:p>
        </p:txBody>
      </p:sp>
      <p:sp>
        <p:nvSpPr>
          <p:cNvPr id="3" name="2 Marcador de contenido"/>
          <p:cNvSpPr>
            <a:spLocks noGrp="1"/>
          </p:cNvSpPr>
          <p:nvPr>
            <p:ph idx="1"/>
          </p:nvPr>
        </p:nvSpPr>
        <p:spPr>
          <a:xfrm>
            <a:off x="376785" y="2780928"/>
            <a:ext cx="8390430" cy="1224136"/>
          </a:xfrm>
        </p:spPr>
        <p:txBody>
          <a:bodyPr/>
          <a:lstStyle/>
          <a:p>
            <a:pPr marL="0" indent="0" algn="ctr">
              <a:buNone/>
            </a:pPr>
            <a:r>
              <a:rPr lang="es-PE" dirty="0" smtClean="0">
                <a:latin typeface="Calibri" pitchFamily="34" charset="0"/>
              </a:rPr>
              <a:t>Análisis y ejecución de pruebas Unitarias, de Integración y Sistema para una aplicación de Gestión de Eventos.</a:t>
            </a:r>
            <a:endParaRPr lang="es-PE" dirty="0">
              <a:latin typeface="Calibri" pitchFamily="34" charset="0"/>
            </a:endParaRPr>
          </a:p>
          <a:p>
            <a:pPr marL="0" indent="0" algn="ctr">
              <a:buNone/>
            </a:pPr>
            <a:endParaRPr lang="es-PE" sz="3600" i="1" dirty="0">
              <a:latin typeface="Calibri" pitchFamily="34" charset="0"/>
              <a:cs typeface="Calibri" pitchFamily="34" charset="0"/>
            </a:endParaRPr>
          </a:p>
        </p:txBody>
      </p:sp>
    </p:spTree>
    <p:extLst>
      <p:ext uri="{BB962C8B-B14F-4D97-AF65-F5344CB8AC3E}">
        <p14:creationId xmlns:p14="http://schemas.microsoft.com/office/powerpoint/2010/main" val="142969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472518" cy="1143000"/>
          </a:xfrm>
        </p:spPr>
        <p:txBody>
          <a:bodyPr/>
          <a:lstStyle/>
          <a:p>
            <a:pPr algn="l"/>
            <a:r>
              <a:rPr lang="es-PE" dirty="0" smtClean="0">
                <a:latin typeface="Calibri" pitchFamily="34" charset="0"/>
                <a:cs typeface="Calibri" pitchFamily="34" charset="0"/>
              </a:rPr>
              <a:t>Pruebas del 1er Cuadrante</a:t>
            </a:r>
            <a:endParaRPr lang="es-PE" dirty="0">
              <a:latin typeface="Calibri" pitchFamily="34" charset="0"/>
              <a:cs typeface="Calibri" pitchFamily="34" charset="0"/>
            </a:endParaRPr>
          </a:p>
        </p:txBody>
      </p:sp>
      <p:cxnSp>
        <p:nvCxnSpPr>
          <p:cNvPr id="17" name="16 Conector recto de flecha"/>
          <p:cNvCxnSpPr/>
          <p:nvPr/>
        </p:nvCxnSpPr>
        <p:spPr>
          <a:xfrm flipV="1">
            <a:off x="1335208" y="1661898"/>
            <a:ext cx="87130" cy="4359390"/>
          </a:xfrm>
          <a:prstGeom prst="straightConnector1">
            <a:avLst/>
          </a:prstGeom>
          <a:noFill/>
          <a:ln w="57150" cap="flat" cmpd="sng" algn="ctr">
            <a:solidFill>
              <a:srgbClr val="00B050"/>
            </a:solidFill>
            <a:prstDash val="solid"/>
            <a:tailEnd type="arrow"/>
          </a:ln>
          <a:effectLst>
            <a:outerShdw blurRad="40000" dist="23000" dir="5400000" rotWithShape="0">
              <a:srgbClr val="000000">
                <a:alpha val="35000"/>
              </a:srgbClr>
            </a:outerShdw>
          </a:effectLst>
        </p:spPr>
      </p:cxnSp>
      <p:sp>
        <p:nvSpPr>
          <p:cNvPr id="18" name="17 CuadroTexto"/>
          <p:cNvSpPr txBox="1"/>
          <p:nvPr/>
        </p:nvSpPr>
        <p:spPr>
          <a:xfrm>
            <a:off x="619574" y="6002124"/>
            <a:ext cx="1341521" cy="523220"/>
          </a:xfrm>
          <a:prstGeom prst="rect">
            <a:avLst/>
          </a:prstGeom>
          <a:noFill/>
        </p:spPr>
        <p:txBody>
          <a:bodyPr vert="horz" wrap="none" rtlCol="0">
            <a:spAutoFit/>
          </a:bodyPr>
          <a:lstStyle/>
          <a:p>
            <a:pPr fontAlgn="auto">
              <a:spcBef>
                <a:spcPts val="0"/>
              </a:spcBef>
              <a:spcAft>
                <a:spcPts val="0"/>
              </a:spcAft>
            </a:pPr>
            <a:r>
              <a:rPr lang="es-PE" sz="2800" b="1" dirty="0" smtClean="0">
                <a:solidFill>
                  <a:srgbClr val="00B050"/>
                </a:solidFill>
                <a:latin typeface="Calibri"/>
                <a:cs typeface="+mn-cs"/>
              </a:rPr>
              <a:t>Alcance</a:t>
            </a:r>
            <a:endParaRPr lang="es-PE" sz="2800" b="1" dirty="0">
              <a:solidFill>
                <a:srgbClr val="00B050"/>
              </a:solidFill>
              <a:latin typeface="Calibri"/>
              <a:cs typeface="+mn-cs"/>
            </a:endParaRPr>
          </a:p>
        </p:txBody>
      </p:sp>
      <p:sp>
        <p:nvSpPr>
          <p:cNvPr id="19" name="18 CuadroTexto"/>
          <p:cNvSpPr txBox="1"/>
          <p:nvPr/>
        </p:nvSpPr>
        <p:spPr>
          <a:xfrm>
            <a:off x="1547240" y="1412776"/>
            <a:ext cx="465192" cy="769441"/>
          </a:xfrm>
          <a:prstGeom prst="rect">
            <a:avLst/>
          </a:prstGeom>
          <a:noFill/>
          <a:ln>
            <a:noFill/>
          </a:ln>
        </p:spPr>
        <p:txBody>
          <a:bodyPr wrap="none" rtlCol="0">
            <a:spAutoFit/>
          </a:bodyPr>
          <a:lstStyle/>
          <a:p>
            <a:pPr fontAlgn="auto">
              <a:spcBef>
                <a:spcPts val="0"/>
              </a:spcBef>
              <a:spcAft>
                <a:spcPts val="0"/>
              </a:spcAft>
            </a:pPr>
            <a:r>
              <a:rPr lang="es-PE" sz="4400" b="1" dirty="0" smtClean="0">
                <a:solidFill>
                  <a:srgbClr val="00B050"/>
                </a:solidFill>
                <a:latin typeface="Calibri"/>
                <a:cs typeface="+mn-cs"/>
              </a:rPr>
              <a:t>+</a:t>
            </a:r>
            <a:endParaRPr lang="es-PE" sz="4400" b="1" dirty="0">
              <a:solidFill>
                <a:srgbClr val="00B050"/>
              </a:solidFill>
              <a:latin typeface="Calibri"/>
              <a:cs typeface="+mn-cs"/>
            </a:endParaRPr>
          </a:p>
        </p:txBody>
      </p:sp>
      <p:sp>
        <p:nvSpPr>
          <p:cNvPr id="20" name="19 CuadroTexto"/>
          <p:cNvSpPr txBox="1"/>
          <p:nvPr/>
        </p:nvSpPr>
        <p:spPr>
          <a:xfrm>
            <a:off x="1450980" y="5419088"/>
            <a:ext cx="396262" cy="923330"/>
          </a:xfrm>
          <a:prstGeom prst="rect">
            <a:avLst/>
          </a:prstGeom>
          <a:noFill/>
          <a:ln>
            <a:noFill/>
          </a:ln>
        </p:spPr>
        <p:txBody>
          <a:bodyPr wrap="none" rtlCol="0">
            <a:spAutoFit/>
          </a:bodyPr>
          <a:lstStyle/>
          <a:p>
            <a:pPr fontAlgn="auto">
              <a:spcBef>
                <a:spcPts val="0"/>
              </a:spcBef>
              <a:spcAft>
                <a:spcPts val="0"/>
              </a:spcAft>
            </a:pPr>
            <a:r>
              <a:rPr lang="es-PE" sz="5400" b="1" dirty="0" smtClean="0">
                <a:solidFill>
                  <a:srgbClr val="00B050"/>
                </a:solidFill>
                <a:latin typeface="Calibri"/>
                <a:cs typeface="+mn-cs"/>
              </a:rPr>
              <a:t>-</a:t>
            </a:r>
            <a:endParaRPr lang="es-PE" sz="5400" b="1" dirty="0">
              <a:solidFill>
                <a:srgbClr val="00B050"/>
              </a:solidFill>
              <a:latin typeface="Calibri"/>
              <a:cs typeface="+mn-cs"/>
            </a:endParaRPr>
          </a:p>
        </p:txBody>
      </p:sp>
      <p:grpSp>
        <p:nvGrpSpPr>
          <p:cNvPr id="21" name="20 Grupo"/>
          <p:cNvGrpSpPr/>
          <p:nvPr/>
        </p:nvGrpSpPr>
        <p:grpSpPr>
          <a:xfrm>
            <a:off x="2101447" y="1592320"/>
            <a:ext cx="5926937" cy="4746212"/>
            <a:chOff x="2022379" y="1419092"/>
            <a:chExt cx="5926937" cy="4746212"/>
          </a:xfrm>
        </p:grpSpPr>
        <p:grpSp>
          <p:nvGrpSpPr>
            <p:cNvPr id="22" name="21 Grupo"/>
            <p:cNvGrpSpPr/>
            <p:nvPr/>
          </p:nvGrpSpPr>
          <p:grpSpPr>
            <a:xfrm>
              <a:off x="2022379" y="1419092"/>
              <a:ext cx="5926937" cy="4746212"/>
              <a:chOff x="1760388" y="1490537"/>
              <a:chExt cx="5704367" cy="4597598"/>
            </a:xfrm>
          </p:grpSpPr>
          <p:sp>
            <p:nvSpPr>
              <p:cNvPr id="24" name="23 Trapecio"/>
              <p:cNvSpPr>
                <a:spLocks noChangeAspect="1"/>
              </p:cNvSpPr>
              <p:nvPr/>
            </p:nvSpPr>
            <p:spPr>
              <a:xfrm>
                <a:off x="2746779" y="3274472"/>
                <a:ext cx="3729584" cy="1218292"/>
              </a:xfrm>
              <a:prstGeom prst="trapezoid">
                <a:avLst>
                  <a:gd name="adj" fmla="val 63743"/>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700" b="1" i="0" u="none" strike="noStrike" kern="0" cap="none" spc="0" normalizeH="0" baseline="0" noProof="0" dirty="0" smtClean="0">
                    <a:ln>
                      <a:noFill/>
                    </a:ln>
                    <a:solidFill>
                      <a:prstClr val="white"/>
                    </a:solidFill>
                    <a:effectLst/>
                    <a:uLnTx/>
                    <a:uFillTx/>
                    <a:latin typeface="Calibri"/>
                    <a:ea typeface="+mn-ea"/>
                    <a:cs typeface="+mn-cs"/>
                  </a:rPr>
                  <a:t>Integración</a:t>
                </a:r>
              </a:p>
            </p:txBody>
          </p:sp>
          <p:sp>
            <p:nvSpPr>
              <p:cNvPr id="25" name="24 Trapecio"/>
              <p:cNvSpPr>
                <a:spLocks noChangeAspect="1"/>
              </p:cNvSpPr>
              <p:nvPr/>
            </p:nvSpPr>
            <p:spPr>
              <a:xfrm>
                <a:off x="1760388" y="4614031"/>
                <a:ext cx="5704367" cy="1474104"/>
              </a:xfrm>
              <a:prstGeom prst="trapezoid">
                <a:avLst>
                  <a:gd name="adj" fmla="val 63251"/>
                </a:avLst>
              </a:prstGeom>
              <a:solidFill>
                <a:srgbClr val="F79646"/>
              </a:solidFill>
              <a:ln w="25400" cap="flat" cmpd="sng" algn="ctr">
                <a:solidFill>
                  <a:srgbClr val="F7964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700" b="1" i="0" u="none" strike="noStrike" kern="0" cap="none" spc="0" normalizeH="0" baseline="0" noProof="0" dirty="0" smtClean="0">
                    <a:ln>
                      <a:noFill/>
                    </a:ln>
                    <a:solidFill>
                      <a:prstClr val="white"/>
                    </a:solidFill>
                    <a:effectLst/>
                    <a:uLnTx/>
                    <a:uFillTx/>
                    <a:latin typeface="Calibri"/>
                    <a:ea typeface="+mn-ea"/>
                    <a:cs typeface="+mn-cs"/>
                  </a:rPr>
                  <a:t>Unitarias</a:t>
                </a:r>
              </a:p>
            </p:txBody>
          </p:sp>
          <p:sp>
            <p:nvSpPr>
              <p:cNvPr id="26" name="25 Triángulo isósceles"/>
              <p:cNvSpPr>
                <a:spLocks noChangeAspect="1"/>
              </p:cNvSpPr>
              <p:nvPr/>
            </p:nvSpPr>
            <p:spPr>
              <a:xfrm>
                <a:off x="3576704" y="1490537"/>
                <a:ext cx="2079122" cy="1665973"/>
              </a:xfrm>
              <a:prstGeom prst="triangle">
                <a:avLst>
                  <a:gd name="adj" fmla="val 50250"/>
                </a:avLst>
              </a:prstGeom>
              <a:solidFill>
                <a:srgbClr val="4BACC6"/>
              </a:solidFill>
              <a:ln w="25400" cap="flat"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2700" b="1"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23" name="22 CuadroTexto"/>
            <p:cNvSpPr txBox="1"/>
            <p:nvPr/>
          </p:nvSpPr>
          <p:spPr>
            <a:xfrm>
              <a:off x="4341610" y="2025294"/>
              <a:ext cx="1311449" cy="9233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2700" b="1" i="0" u="none" strike="noStrike" kern="0" cap="none" spc="0" normalizeH="0" baseline="0" noProof="0" dirty="0" smtClean="0">
                  <a:ln>
                    <a:noFill/>
                  </a:ln>
                  <a:solidFill>
                    <a:prstClr val="white"/>
                  </a:solidFill>
                  <a:effectLst/>
                  <a:uLnTx/>
                  <a:uFillTx/>
                  <a:latin typeface="Calibri"/>
                  <a:cs typeface="+mn-cs"/>
                </a:rPr>
                <a:t>UI</a:t>
              </a:r>
              <a:br>
                <a:rPr kumimoji="0" lang="es-PE" sz="2700" b="1" i="0" u="none" strike="noStrike" kern="0" cap="none" spc="0" normalizeH="0" baseline="0" noProof="0" dirty="0" smtClean="0">
                  <a:ln>
                    <a:noFill/>
                  </a:ln>
                  <a:solidFill>
                    <a:prstClr val="white"/>
                  </a:solidFill>
                  <a:effectLst/>
                  <a:uLnTx/>
                  <a:uFillTx/>
                  <a:latin typeface="Calibri"/>
                  <a:cs typeface="+mn-cs"/>
                </a:rPr>
              </a:br>
              <a:r>
                <a:rPr kumimoji="0" lang="es-PE" sz="2700" b="1" i="0" u="none" strike="noStrike" kern="0" cap="none" spc="0" normalizeH="0" baseline="0" noProof="0" dirty="0" smtClean="0">
                  <a:ln>
                    <a:noFill/>
                  </a:ln>
                  <a:solidFill>
                    <a:prstClr val="white"/>
                  </a:solidFill>
                  <a:effectLst/>
                  <a:uLnTx/>
                  <a:uFillTx/>
                  <a:latin typeface="Calibri"/>
                  <a:cs typeface="+mn-cs"/>
                </a:rPr>
                <a:t>Sistema</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472518" cy="1143000"/>
          </a:xfrm>
        </p:spPr>
        <p:txBody>
          <a:bodyPr/>
          <a:lstStyle/>
          <a:p>
            <a:pPr algn="l"/>
            <a:r>
              <a:rPr lang="es-PE" dirty="0" smtClean="0">
                <a:latin typeface="Calibri" pitchFamily="34" charset="0"/>
                <a:cs typeface="Calibri" pitchFamily="34" charset="0"/>
              </a:rPr>
              <a:t>¿Qué es </a:t>
            </a:r>
            <a:r>
              <a:rPr lang="es-PE" dirty="0" err="1" smtClean="0">
                <a:latin typeface="Calibri" pitchFamily="34" charset="0"/>
                <a:cs typeface="Calibri" pitchFamily="34" charset="0"/>
              </a:rPr>
              <a:t>Unit</a:t>
            </a:r>
            <a:r>
              <a:rPr lang="es-PE" dirty="0" smtClean="0">
                <a:latin typeface="Calibri" pitchFamily="34" charset="0"/>
                <a:cs typeface="Calibri" pitchFamily="34" charset="0"/>
              </a:rPr>
              <a:t> </a:t>
            </a:r>
            <a:r>
              <a:rPr lang="es-PE" dirty="0" err="1" smtClean="0">
                <a:latin typeface="Calibri" pitchFamily="34" charset="0"/>
                <a:cs typeface="Calibri" pitchFamily="34" charset="0"/>
              </a:rPr>
              <a:t>Testing</a:t>
            </a:r>
            <a:r>
              <a:rPr lang="en-US" dirty="0" smtClean="0">
                <a:latin typeface="Calibri" pitchFamily="34" charset="0"/>
                <a:cs typeface="Calibri" pitchFamily="34" charset="0"/>
              </a:rPr>
              <a:t>?</a:t>
            </a:r>
            <a:endParaRPr lang="es-PE" dirty="0">
              <a:latin typeface="Calibri" pitchFamily="34" charset="0"/>
              <a:cs typeface="Calibri" pitchFamily="34" charset="0"/>
            </a:endParaRPr>
          </a:p>
        </p:txBody>
      </p:sp>
      <p:pic>
        <p:nvPicPr>
          <p:cNvPr id="5" name="4 Imagen"/>
          <p:cNvPicPr>
            <a:picLocks noChangeAspect="1"/>
          </p:cNvPicPr>
          <p:nvPr/>
        </p:nvPicPr>
        <p:blipFill rotWithShape="1">
          <a:blip r:embed="rId3">
            <a:extLst>
              <a:ext uri="{28A0092B-C50C-407E-A947-70E740481C1C}">
                <a14:useLocalDpi xmlns:a14="http://schemas.microsoft.com/office/drawing/2010/main" val="0"/>
              </a:ext>
            </a:extLst>
          </a:blip>
          <a:srcRect t="2766"/>
          <a:stretch/>
        </p:blipFill>
        <p:spPr>
          <a:xfrm>
            <a:off x="1181994" y="1585391"/>
            <a:ext cx="6780013" cy="493995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a de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a de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a de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a de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a de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a de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a de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4094</TotalTime>
  <Words>1673</Words>
  <Application>Microsoft Office PowerPoint</Application>
  <PresentationFormat>Presentación en pantalla (4:3)</PresentationFormat>
  <Paragraphs>215</Paragraphs>
  <Slides>22</Slides>
  <Notes>15</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Unit Testing</vt:lpstr>
      <vt:lpstr>Pruebas Manuales</vt:lpstr>
      <vt:lpstr>Test Automation</vt:lpstr>
      <vt:lpstr>Manual vs Automatizado</vt:lpstr>
      <vt:lpstr>Diferentes Tipos de Pruebas</vt:lpstr>
      <vt:lpstr>Beneficios del 1er Cuadrante (Unit, Integration y System Tests)</vt:lpstr>
      <vt:lpstr>Demostración</vt:lpstr>
      <vt:lpstr>Pruebas del 1er Cuadrante</vt:lpstr>
      <vt:lpstr>¿Qué es Unit Testing?</vt:lpstr>
      <vt:lpstr>Pruebas Unitarias</vt:lpstr>
      <vt:lpstr>Prueba Unitaria (Micro Test)</vt:lpstr>
      <vt:lpstr>El Objetivo</vt:lpstr>
      <vt:lpstr>xUnit Frameworks</vt:lpstr>
      <vt:lpstr>Demostración</vt:lpstr>
      <vt:lpstr>¿Las Pruebas Unitarias son útiles?</vt:lpstr>
      <vt:lpstr>¿ Cuanto tiempo más me cuesta utilizar pruebas unitarias ?</vt:lpstr>
      <vt:lpstr>Todos ya lo hemos venido haciendo</vt:lpstr>
      <vt:lpstr>Beneficios de las Pruebas Unitarias</vt:lpstr>
      <vt:lpstr>Preguntas</vt:lpstr>
      <vt:lpstr>Presentación de PowerPoint</vt:lpstr>
      <vt:lpstr>Curso</vt:lpstr>
      <vt:lpstr>Contáctenos</vt:lpstr>
    </vt:vector>
  </TitlesOfParts>
  <Company>Black Poodle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Caminando voy sin saber a donde</dc:title>
  <dc:creator>Patty</dc:creator>
  <cp:lastModifiedBy>Snahider</cp:lastModifiedBy>
  <cp:revision>267</cp:revision>
  <cp:lastPrinted>2012-09-10T17:41:16Z</cp:lastPrinted>
  <dcterms:created xsi:type="dcterms:W3CDTF">2010-10-13T06:04:43Z</dcterms:created>
  <dcterms:modified xsi:type="dcterms:W3CDTF">2013-02-20T14:06:22Z</dcterms:modified>
</cp:coreProperties>
</file>