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5" r:id="rId3"/>
    <p:sldId id="286" r:id="rId4"/>
    <p:sldId id="288" r:id="rId5"/>
    <p:sldId id="289" r:id="rId6"/>
    <p:sldId id="263" r:id="rId7"/>
    <p:sldId id="290" r:id="rId8"/>
    <p:sldId id="281" r:id="rId9"/>
    <p:sldId id="291" r:id="rId10"/>
    <p:sldId id="267" r:id="rId11"/>
    <p:sldId id="292" r:id="rId12"/>
    <p:sldId id="269" r:id="rId13"/>
    <p:sldId id="271" r:id="rId14"/>
    <p:sldId id="272" r:id="rId15"/>
    <p:sldId id="273" r:id="rId16"/>
    <p:sldId id="293" r:id="rId17"/>
    <p:sldId id="275" r:id="rId18"/>
    <p:sldId id="276" r:id="rId19"/>
    <p:sldId id="278" r:id="rId20"/>
    <p:sldId id="294" r:id="rId21"/>
    <p:sldId id="279" r:id="rId22"/>
    <p:sldId id="280" r:id="rId23"/>
    <p:sldId id="285" r:id="rId24"/>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803"/>
    <a:srgbClr val="E53D09"/>
    <a:srgbClr val="E54D09"/>
    <a:srgbClr val="E55D09"/>
    <a:srgbClr val="FAE8E5"/>
    <a:srgbClr val="840200"/>
    <a:srgbClr val="F57E1B"/>
    <a:srgbClr val="F68E38"/>
    <a:srgbClr val="FFCC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73" autoAdjust="0"/>
    <p:restoredTop sz="88067" autoAdjust="0"/>
  </p:normalViewPr>
  <p:slideViewPr>
    <p:cSldViewPr>
      <p:cViewPr varScale="1">
        <p:scale>
          <a:sx n="74" d="100"/>
          <a:sy n="74" d="100"/>
        </p:scale>
        <p:origin x="-78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39AA41-B9FE-423A-96B9-9AA3730BECD2}" type="doc">
      <dgm:prSet loTypeId="urn:diagrams.loki3.com/BracketList+Icon" loCatId="list" qsTypeId="urn:microsoft.com/office/officeart/2005/8/quickstyle/simple1" qsCatId="simple" csTypeId="urn:microsoft.com/office/officeart/2005/8/colors/accent0_3" csCatId="mainScheme" phldr="1"/>
      <dgm:spPr/>
      <dgm:t>
        <a:bodyPr/>
        <a:lstStyle/>
        <a:p>
          <a:endParaRPr lang="es-PE"/>
        </a:p>
      </dgm:t>
    </dgm:pt>
    <dgm:pt modelId="{AB189987-4296-4373-941D-DD25AA2630DF}">
      <dgm:prSet phldrT="[Texto]" custT="1"/>
      <dgm:spPr/>
      <dgm:t>
        <a:bodyPr/>
        <a:lstStyle/>
        <a:p>
          <a:r>
            <a:rPr lang="es-PE" sz="2800" b="1" dirty="0" smtClean="0">
              <a:solidFill>
                <a:srgbClr val="1F497D"/>
              </a:solidFill>
            </a:rPr>
            <a:t>MVC</a:t>
          </a:r>
          <a:endParaRPr lang="es-PE" sz="2800" b="1" dirty="0">
            <a:solidFill>
              <a:srgbClr val="1F497D"/>
            </a:solidFill>
          </a:endParaRPr>
        </a:p>
      </dgm:t>
    </dgm:pt>
    <dgm:pt modelId="{61E6D905-25BE-44F8-9027-230DBB38BBBA}" type="parTrans" cxnId="{C73824CA-F64D-49B1-92F0-35D7B7F42B6A}">
      <dgm:prSet/>
      <dgm:spPr/>
      <dgm:t>
        <a:bodyPr/>
        <a:lstStyle/>
        <a:p>
          <a:endParaRPr lang="es-PE"/>
        </a:p>
      </dgm:t>
    </dgm:pt>
    <dgm:pt modelId="{A6A10123-4098-4BFE-A2A2-F6846521B4C8}" type="sibTrans" cxnId="{C73824CA-F64D-49B1-92F0-35D7B7F42B6A}">
      <dgm:prSet/>
      <dgm:spPr/>
      <dgm:t>
        <a:bodyPr/>
        <a:lstStyle/>
        <a:p>
          <a:endParaRPr lang="es-PE"/>
        </a:p>
      </dgm:t>
    </dgm:pt>
    <dgm:pt modelId="{1F2551A9-22CC-4428-A96A-0704109C3B7C}">
      <dgm:prSet phldrT="[Texto]"/>
      <dgm:spPr/>
      <dgm:t>
        <a:bodyPr/>
        <a:lstStyle/>
        <a:p>
          <a:pPr marL="263525" indent="-263525"/>
          <a:r>
            <a:rPr lang="es-PE" dirty="0" smtClean="0">
              <a:latin typeface="Arial" pitchFamily="34" charset="0"/>
              <a:cs typeface="Arial" pitchFamily="34" charset="0"/>
            </a:rPr>
            <a:t>Backbone.js</a:t>
          </a:r>
          <a:endParaRPr lang="es-PE" dirty="0"/>
        </a:p>
      </dgm:t>
    </dgm:pt>
    <dgm:pt modelId="{98389EC7-C8CC-472F-B19A-BC10AEDE6DD8}" type="parTrans" cxnId="{81C5F6DF-1424-4CAE-BE0A-CD93E933CDEC}">
      <dgm:prSet/>
      <dgm:spPr/>
      <dgm:t>
        <a:bodyPr/>
        <a:lstStyle/>
        <a:p>
          <a:endParaRPr lang="es-PE"/>
        </a:p>
      </dgm:t>
    </dgm:pt>
    <dgm:pt modelId="{552DCDA7-4A98-4D69-88F1-90770BADD4D9}" type="sibTrans" cxnId="{81C5F6DF-1424-4CAE-BE0A-CD93E933CDEC}">
      <dgm:prSet/>
      <dgm:spPr/>
      <dgm:t>
        <a:bodyPr/>
        <a:lstStyle/>
        <a:p>
          <a:endParaRPr lang="es-PE"/>
        </a:p>
      </dgm:t>
    </dgm:pt>
    <dgm:pt modelId="{92E2AF5D-E42E-4D86-B754-14B608356911}">
      <dgm:prSet phldrT="[Texto]" custT="1"/>
      <dgm:spPr/>
      <dgm:t>
        <a:bodyPr/>
        <a:lstStyle/>
        <a:p>
          <a:r>
            <a:rPr lang="es-PE" sz="2800" b="1" dirty="0" smtClean="0">
              <a:solidFill>
                <a:srgbClr val="1F497D"/>
              </a:solidFill>
            </a:rPr>
            <a:t>MVVM</a:t>
          </a:r>
          <a:endParaRPr lang="es-PE" sz="2800" b="1" dirty="0">
            <a:solidFill>
              <a:srgbClr val="1F497D"/>
            </a:solidFill>
          </a:endParaRPr>
        </a:p>
      </dgm:t>
    </dgm:pt>
    <dgm:pt modelId="{34E4E666-171B-4B8A-AD16-D273F8603280}" type="parTrans" cxnId="{995BB8E1-F4B2-4FEE-B80A-5CAF4B1B4B1E}">
      <dgm:prSet/>
      <dgm:spPr/>
      <dgm:t>
        <a:bodyPr/>
        <a:lstStyle/>
        <a:p>
          <a:endParaRPr lang="es-PE"/>
        </a:p>
      </dgm:t>
    </dgm:pt>
    <dgm:pt modelId="{BCA99A23-4E84-4740-B2EC-DF1D5F03B15B}" type="sibTrans" cxnId="{995BB8E1-F4B2-4FEE-B80A-5CAF4B1B4B1E}">
      <dgm:prSet/>
      <dgm:spPr/>
      <dgm:t>
        <a:bodyPr/>
        <a:lstStyle/>
        <a:p>
          <a:endParaRPr lang="es-PE"/>
        </a:p>
      </dgm:t>
    </dgm:pt>
    <dgm:pt modelId="{DF603D37-530D-4011-8EAB-FFC5703976E1}">
      <dgm:prSet phldrT="[Texto]"/>
      <dgm:spPr/>
      <dgm:t>
        <a:bodyPr/>
        <a:lstStyle/>
        <a:p>
          <a:pPr marL="263525" indent="-263525"/>
          <a:r>
            <a:rPr lang="es-PE" dirty="0" smtClean="0">
              <a:latin typeface="Arial" pitchFamily="34" charset="0"/>
              <a:cs typeface="Arial" pitchFamily="34" charset="0"/>
            </a:rPr>
            <a:t>Knockout.js</a:t>
          </a:r>
          <a:endParaRPr lang="es-PE" dirty="0">
            <a:latin typeface="Arial" pitchFamily="34" charset="0"/>
            <a:cs typeface="Arial" pitchFamily="34" charset="0"/>
          </a:endParaRPr>
        </a:p>
      </dgm:t>
    </dgm:pt>
    <dgm:pt modelId="{7C10EC5C-4052-484A-AF04-69451E41A1F3}" type="parTrans" cxnId="{2D1133AA-8FEF-4A14-8EA3-974183019A40}">
      <dgm:prSet/>
      <dgm:spPr/>
      <dgm:t>
        <a:bodyPr/>
        <a:lstStyle/>
        <a:p>
          <a:endParaRPr lang="es-PE"/>
        </a:p>
      </dgm:t>
    </dgm:pt>
    <dgm:pt modelId="{F609F95C-67B7-4C13-BA50-0527B6AEE5C3}" type="sibTrans" cxnId="{2D1133AA-8FEF-4A14-8EA3-974183019A40}">
      <dgm:prSet/>
      <dgm:spPr/>
      <dgm:t>
        <a:bodyPr/>
        <a:lstStyle/>
        <a:p>
          <a:endParaRPr lang="es-PE"/>
        </a:p>
      </dgm:t>
    </dgm:pt>
    <dgm:pt modelId="{6CB4A79D-BDCA-4574-9A9F-58C44D580419}">
      <dgm:prSet/>
      <dgm:spPr/>
      <dgm:t>
        <a:bodyPr/>
        <a:lstStyle/>
        <a:p>
          <a:pPr marL="263525" indent="-263525"/>
          <a:r>
            <a:rPr lang="es-PE" dirty="0" err="1" smtClean="0">
              <a:latin typeface="Arial" pitchFamily="34" charset="0"/>
              <a:cs typeface="Arial" pitchFamily="34" charset="0"/>
            </a:rPr>
            <a:t>JavaScriptMVC</a:t>
          </a:r>
          <a:endParaRPr lang="es-PE" dirty="0" smtClean="0">
            <a:latin typeface="Arial" pitchFamily="34" charset="0"/>
            <a:cs typeface="Arial" pitchFamily="34" charset="0"/>
          </a:endParaRPr>
        </a:p>
      </dgm:t>
    </dgm:pt>
    <dgm:pt modelId="{BE55F3A2-8059-4821-A298-5E3F97B85012}" type="parTrans" cxnId="{1D66F57B-ADF5-4759-AA42-12D8C98B0B0C}">
      <dgm:prSet/>
      <dgm:spPr/>
      <dgm:t>
        <a:bodyPr/>
        <a:lstStyle/>
        <a:p>
          <a:endParaRPr lang="es-PE"/>
        </a:p>
      </dgm:t>
    </dgm:pt>
    <dgm:pt modelId="{1C21EDB1-AE88-402F-9AF5-C6D8CEC1F4F6}" type="sibTrans" cxnId="{1D66F57B-ADF5-4759-AA42-12D8C98B0B0C}">
      <dgm:prSet/>
      <dgm:spPr/>
      <dgm:t>
        <a:bodyPr/>
        <a:lstStyle/>
        <a:p>
          <a:endParaRPr lang="es-PE"/>
        </a:p>
      </dgm:t>
    </dgm:pt>
    <dgm:pt modelId="{497BBF67-49A5-4A9E-89EA-EA169174013D}">
      <dgm:prSet/>
      <dgm:spPr/>
      <dgm:t>
        <a:bodyPr/>
        <a:lstStyle/>
        <a:p>
          <a:pPr marL="263525" indent="-263525"/>
          <a:r>
            <a:rPr lang="es-PE" dirty="0" smtClean="0">
              <a:latin typeface="Arial" pitchFamily="34" charset="0"/>
              <a:cs typeface="Arial" pitchFamily="34" charset="0"/>
            </a:rPr>
            <a:t>Sammy.js</a:t>
          </a:r>
        </a:p>
      </dgm:t>
    </dgm:pt>
    <dgm:pt modelId="{1156D392-B923-428F-BE4C-16D6A62FBFA4}" type="parTrans" cxnId="{1AD9DC97-C936-4C3F-88DE-0E6419F76785}">
      <dgm:prSet/>
      <dgm:spPr/>
      <dgm:t>
        <a:bodyPr/>
        <a:lstStyle/>
        <a:p>
          <a:endParaRPr lang="es-PE"/>
        </a:p>
      </dgm:t>
    </dgm:pt>
    <dgm:pt modelId="{E53DD913-1134-4DF9-897B-FFE144A4A07E}" type="sibTrans" cxnId="{1AD9DC97-C936-4C3F-88DE-0E6419F76785}">
      <dgm:prSet/>
      <dgm:spPr/>
      <dgm:t>
        <a:bodyPr/>
        <a:lstStyle/>
        <a:p>
          <a:endParaRPr lang="es-PE"/>
        </a:p>
      </dgm:t>
    </dgm:pt>
    <dgm:pt modelId="{9729CF22-007E-4887-9BF4-FFE075028EC3}">
      <dgm:prSet/>
      <dgm:spPr/>
      <dgm:t>
        <a:bodyPr/>
        <a:lstStyle/>
        <a:p>
          <a:pPr marL="263525" indent="-263525"/>
          <a:r>
            <a:rPr lang="es-PE" dirty="0" smtClean="0">
              <a:latin typeface="Arial" pitchFamily="34" charset="0"/>
              <a:cs typeface="Arial" pitchFamily="34" charset="0"/>
            </a:rPr>
            <a:t>Spine.js</a:t>
          </a:r>
        </a:p>
      </dgm:t>
    </dgm:pt>
    <dgm:pt modelId="{B5074E8B-D041-489F-B256-8771A0EB6542}" type="parTrans" cxnId="{9BA952C1-6274-4E66-89F0-4530D42F5BCA}">
      <dgm:prSet/>
      <dgm:spPr/>
      <dgm:t>
        <a:bodyPr/>
        <a:lstStyle/>
        <a:p>
          <a:endParaRPr lang="es-PE"/>
        </a:p>
      </dgm:t>
    </dgm:pt>
    <dgm:pt modelId="{89D80638-5141-4DDC-9DC7-7F02B6F524C9}" type="sibTrans" cxnId="{9BA952C1-6274-4E66-89F0-4530D42F5BCA}">
      <dgm:prSet/>
      <dgm:spPr/>
      <dgm:t>
        <a:bodyPr/>
        <a:lstStyle/>
        <a:p>
          <a:endParaRPr lang="es-PE"/>
        </a:p>
      </dgm:t>
    </dgm:pt>
    <dgm:pt modelId="{1740F9A2-A366-4A6C-B595-CBBE0BB49FE6}">
      <dgm:prSet/>
      <dgm:spPr/>
      <dgm:t>
        <a:bodyPr/>
        <a:lstStyle/>
        <a:p>
          <a:pPr marL="263525" indent="-263525"/>
          <a:r>
            <a:rPr lang="es-PE" dirty="0" smtClean="0">
              <a:latin typeface="Arial" pitchFamily="34" charset="0"/>
              <a:cs typeface="Arial" pitchFamily="34" charset="0"/>
            </a:rPr>
            <a:t>Batman.js</a:t>
          </a:r>
        </a:p>
      </dgm:t>
    </dgm:pt>
    <dgm:pt modelId="{B5D9F902-EA56-4C50-BA36-E191CCFC1715}" type="parTrans" cxnId="{358EEE7C-2B6A-4A20-97C7-10D1E0B4554A}">
      <dgm:prSet/>
      <dgm:spPr/>
      <dgm:t>
        <a:bodyPr/>
        <a:lstStyle/>
        <a:p>
          <a:endParaRPr lang="es-PE"/>
        </a:p>
      </dgm:t>
    </dgm:pt>
    <dgm:pt modelId="{B5E8D87F-9581-4921-93F3-B1A79AA2DCAF}" type="sibTrans" cxnId="{358EEE7C-2B6A-4A20-97C7-10D1E0B4554A}">
      <dgm:prSet/>
      <dgm:spPr/>
      <dgm:t>
        <a:bodyPr/>
        <a:lstStyle/>
        <a:p>
          <a:endParaRPr lang="es-PE"/>
        </a:p>
      </dgm:t>
    </dgm:pt>
    <dgm:pt modelId="{0ED7C598-6193-4FE3-9042-48FAB7CDE087}">
      <dgm:prSet/>
      <dgm:spPr/>
      <dgm:t>
        <a:bodyPr/>
        <a:lstStyle/>
        <a:p>
          <a:pPr marL="263525" indent="-263525"/>
          <a:r>
            <a:rPr lang="es-PE" dirty="0" smtClean="0">
              <a:latin typeface="Arial" pitchFamily="34" charset="0"/>
              <a:cs typeface="Arial" pitchFamily="34" charset="0"/>
            </a:rPr>
            <a:t>Angular.js</a:t>
          </a:r>
        </a:p>
      </dgm:t>
    </dgm:pt>
    <dgm:pt modelId="{AC133000-CD72-49B8-AD64-E2E2B386A336}" type="parTrans" cxnId="{ECE965D4-6EF4-47C5-94EF-8C61675C6743}">
      <dgm:prSet/>
      <dgm:spPr/>
      <dgm:t>
        <a:bodyPr/>
        <a:lstStyle/>
        <a:p>
          <a:endParaRPr lang="es-PE"/>
        </a:p>
      </dgm:t>
    </dgm:pt>
    <dgm:pt modelId="{07429330-6DFB-4160-AB17-EAC88FA531D3}" type="sibTrans" cxnId="{ECE965D4-6EF4-47C5-94EF-8C61675C6743}">
      <dgm:prSet/>
      <dgm:spPr/>
      <dgm:t>
        <a:bodyPr/>
        <a:lstStyle/>
        <a:p>
          <a:endParaRPr lang="es-PE"/>
        </a:p>
      </dgm:t>
    </dgm:pt>
    <dgm:pt modelId="{15D53ED8-A481-425E-A5D0-A010E6C49BC9}">
      <dgm:prSet/>
      <dgm:spPr/>
      <dgm:t>
        <a:bodyPr/>
        <a:lstStyle/>
        <a:p>
          <a:pPr marL="263525" indent="-263525"/>
          <a:r>
            <a:rPr lang="es-PE" dirty="0" smtClean="0">
              <a:latin typeface="Arial" pitchFamily="34" charset="0"/>
              <a:cs typeface="Arial" pitchFamily="34" charset="0"/>
            </a:rPr>
            <a:t>Knockback.js</a:t>
          </a:r>
        </a:p>
      </dgm:t>
    </dgm:pt>
    <dgm:pt modelId="{31A3A784-3822-4733-9931-3B8FF6648F5F}" type="parTrans" cxnId="{ADFA1334-D108-471F-ACA0-B3D24D24E515}">
      <dgm:prSet/>
      <dgm:spPr/>
      <dgm:t>
        <a:bodyPr/>
        <a:lstStyle/>
        <a:p>
          <a:endParaRPr lang="es-PE"/>
        </a:p>
      </dgm:t>
    </dgm:pt>
    <dgm:pt modelId="{BDD05279-D3C8-463E-8B2B-F3DE807E7501}" type="sibTrans" cxnId="{ADFA1334-D108-471F-ACA0-B3D24D24E515}">
      <dgm:prSet/>
      <dgm:spPr/>
      <dgm:t>
        <a:bodyPr/>
        <a:lstStyle/>
        <a:p>
          <a:endParaRPr lang="es-PE"/>
        </a:p>
      </dgm:t>
    </dgm:pt>
    <dgm:pt modelId="{7D7F4297-CBB4-47BF-97D5-66182622A1A9}">
      <dgm:prSet/>
      <dgm:spPr/>
      <dgm:t>
        <a:bodyPr/>
        <a:lstStyle/>
        <a:p>
          <a:pPr marL="263525" indent="-263525"/>
          <a:r>
            <a:rPr lang="es-PE" dirty="0" smtClean="0">
              <a:latin typeface="Arial" pitchFamily="34" charset="0"/>
              <a:cs typeface="Arial" pitchFamily="34" charset="0"/>
            </a:rPr>
            <a:t>Kendo MVVM</a:t>
          </a:r>
          <a:endParaRPr lang="es-PE" dirty="0">
            <a:latin typeface="Arial" pitchFamily="34" charset="0"/>
            <a:cs typeface="Arial" pitchFamily="34" charset="0"/>
          </a:endParaRPr>
        </a:p>
      </dgm:t>
    </dgm:pt>
    <dgm:pt modelId="{29D312DF-9F28-4602-81CB-32E60B685805}" type="parTrans" cxnId="{B5AD809D-0383-40A2-A495-6172AB675B7D}">
      <dgm:prSet/>
      <dgm:spPr/>
      <dgm:t>
        <a:bodyPr/>
        <a:lstStyle/>
        <a:p>
          <a:endParaRPr lang="es-PE"/>
        </a:p>
      </dgm:t>
    </dgm:pt>
    <dgm:pt modelId="{2D290437-6410-43B1-B14E-D9E116FF9CD2}" type="sibTrans" cxnId="{B5AD809D-0383-40A2-A495-6172AB675B7D}">
      <dgm:prSet/>
      <dgm:spPr/>
      <dgm:t>
        <a:bodyPr/>
        <a:lstStyle/>
        <a:p>
          <a:endParaRPr lang="es-PE"/>
        </a:p>
      </dgm:t>
    </dgm:pt>
    <dgm:pt modelId="{FD844B4C-0C72-4D65-B03D-993ECD314C03}" type="pres">
      <dgm:prSet presAssocID="{2939AA41-B9FE-423A-96B9-9AA3730BECD2}" presName="Name0" presStyleCnt="0">
        <dgm:presLayoutVars>
          <dgm:dir/>
          <dgm:animLvl val="lvl"/>
          <dgm:resizeHandles val="exact"/>
        </dgm:presLayoutVars>
      </dgm:prSet>
      <dgm:spPr/>
      <dgm:t>
        <a:bodyPr/>
        <a:lstStyle/>
        <a:p>
          <a:endParaRPr lang="es-PE"/>
        </a:p>
      </dgm:t>
    </dgm:pt>
    <dgm:pt modelId="{4E55715F-3917-4690-934C-99DFC29B3BDB}" type="pres">
      <dgm:prSet presAssocID="{AB189987-4296-4373-941D-DD25AA2630DF}" presName="linNode" presStyleCnt="0"/>
      <dgm:spPr/>
    </dgm:pt>
    <dgm:pt modelId="{271BE591-2187-47ED-B6AB-3B2F1C13ED0F}" type="pres">
      <dgm:prSet presAssocID="{AB189987-4296-4373-941D-DD25AA2630DF}" presName="parTx" presStyleLbl="revTx" presStyleIdx="0" presStyleCnt="2">
        <dgm:presLayoutVars>
          <dgm:chMax val="1"/>
          <dgm:bulletEnabled val="1"/>
        </dgm:presLayoutVars>
      </dgm:prSet>
      <dgm:spPr/>
      <dgm:t>
        <a:bodyPr/>
        <a:lstStyle/>
        <a:p>
          <a:endParaRPr lang="es-PE"/>
        </a:p>
      </dgm:t>
    </dgm:pt>
    <dgm:pt modelId="{0E2D3370-52C0-4570-AC74-F531FE1DD27C}" type="pres">
      <dgm:prSet presAssocID="{AB189987-4296-4373-941D-DD25AA2630DF}" presName="bracket" presStyleLbl="parChTrans1D1" presStyleIdx="0" presStyleCnt="2"/>
      <dgm:spPr/>
    </dgm:pt>
    <dgm:pt modelId="{996D50B9-2AF3-4CE0-9A5A-42EACDDF7019}" type="pres">
      <dgm:prSet presAssocID="{AB189987-4296-4373-941D-DD25AA2630DF}" presName="spH" presStyleCnt="0"/>
      <dgm:spPr/>
    </dgm:pt>
    <dgm:pt modelId="{F060864A-A61B-41B5-85ED-FE5A21A33666}" type="pres">
      <dgm:prSet presAssocID="{AB189987-4296-4373-941D-DD25AA2630DF}" presName="desTx" presStyleLbl="node1" presStyleIdx="0" presStyleCnt="2" custScaleX="73515">
        <dgm:presLayoutVars>
          <dgm:bulletEnabled val="1"/>
        </dgm:presLayoutVars>
      </dgm:prSet>
      <dgm:spPr/>
      <dgm:t>
        <a:bodyPr/>
        <a:lstStyle/>
        <a:p>
          <a:endParaRPr lang="es-PE"/>
        </a:p>
      </dgm:t>
    </dgm:pt>
    <dgm:pt modelId="{37B20AC4-57B5-407F-A9A6-8EAA14993D07}" type="pres">
      <dgm:prSet presAssocID="{A6A10123-4098-4BFE-A2A2-F6846521B4C8}" presName="spV" presStyleCnt="0"/>
      <dgm:spPr/>
    </dgm:pt>
    <dgm:pt modelId="{098C389A-5974-4D35-AA1C-21BC9F2DC974}" type="pres">
      <dgm:prSet presAssocID="{92E2AF5D-E42E-4D86-B754-14B608356911}" presName="linNode" presStyleCnt="0"/>
      <dgm:spPr/>
    </dgm:pt>
    <dgm:pt modelId="{CB7EB4D2-4A01-4426-A72E-05B105892543}" type="pres">
      <dgm:prSet presAssocID="{92E2AF5D-E42E-4D86-B754-14B608356911}" presName="parTx" presStyleLbl="revTx" presStyleIdx="1" presStyleCnt="2">
        <dgm:presLayoutVars>
          <dgm:chMax val="1"/>
          <dgm:bulletEnabled val="1"/>
        </dgm:presLayoutVars>
      </dgm:prSet>
      <dgm:spPr/>
      <dgm:t>
        <a:bodyPr/>
        <a:lstStyle/>
        <a:p>
          <a:endParaRPr lang="es-PE"/>
        </a:p>
      </dgm:t>
    </dgm:pt>
    <dgm:pt modelId="{0C516AD2-1DCB-4A5F-B146-1D976F55B2AB}" type="pres">
      <dgm:prSet presAssocID="{92E2AF5D-E42E-4D86-B754-14B608356911}" presName="bracket" presStyleLbl="parChTrans1D1" presStyleIdx="1" presStyleCnt="2"/>
      <dgm:spPr/>
    </dgm:pt>
    <dgm:pt modelId="{DF07BCAB-C0C7-4435-9697-32B76A9FD47A}" type="pres">
      <dgm:prSet presAssocID="{92E2AF5D-E42E-4D86-B754-14B608356911}" presName="spH" presStyleCnt="0"/>
      <dgm:spPr/>
    </dgm:pt>
    <dgm:pt modelId="{5EF6D8B5-8D0D-4426-BDED-7BCE2F417CD3}" type="pres">
      <dgm:prSet presAssocID="{92E2AF5D-E42E-4D86-B754-14B608356911}" presName="desTx" presStyleLbl="node1" presStyleIdx="1" presStyleCnt="2" custScaleX="73515">
        <dgm:presLayoutVars>
          <dgm:bulletEnabled val="1"/>
        </dgm:presLayoutVars>
      </dgm:prSet>
      <dgm:spPr/>
      <dgm:t>
        <a:bodyPr/>
        <a:lstStyle/>
        <a:p>
          <a:endParaRPr lang="es-PE"/>
        </a:p>
      </dgm:t>
    </dgm:pt>
  </dgm:ptLst>
  <dgm:cxnLst>
    <dgm:cxn modelId="{1FD7D007-DF6A-4CA2-8F6E-E45E27EC97F7}" type="presOf" srcId="{DF603D37-530D-4011-8EAB-FFC5703976E1}" destId="{5EF6D8B5-8D0D-4426-BDED-7BCE2F417CD3}" srcOrd="0" destOrd="0" presId="urn:diagrams.loki3.com/BracketList+Icon"/>
    <dgm:cxn modelId="{CDF5CBFC-CBE2-4219-9EF2-1684FDC76376}" type="presOf" srcId="{1740F9A2-A366-4A6C-B595-CBBE0BB49FE6}" destId="{F060864A-A61B-41B5-85ED-FE5A21A33666}" srcOrd="0" destOrd="4" presId="urn:diagrams.loki3.com/BracketList+Icon"/>
    <dgm:cxn modelId="{9BA952C1-6274-4E66-89F0-4530D42F5BCA}" srcId="{AB189987-4296-4373-941D-DD25AA2630DF}" destId="{9729CF22-007E-4887-9BF4-FFE075028EC3}" srcOrd="3" destOrd="0" parTransId="{B5074E8B-D041-489F-B256-8771A0EB6542}" sibTransId="{89D80638-5141-4DDC-9DC7-7F02B6F524C9}"/>
    <dgm:cxn modelId="{B5AD809D-0383-40A2-A495-6172AB675B7D}" srcId="{92E2AF5D-E42E-4D86-B754-14B608356911}" destId="{7D7F4297-CBB4-47BF-97D5-66182622A1A9}" srcOrd="2" destOrd="0" parTransId="{29D312DF-9F28-4602-81CB-32E60B685805}" sibTransId="{2D290437-6410-43B1-B14E-D9E116FF9CD2}"/>
    <dgm:cxn modelId="{C73824CA-F64D-49B1-92F0-35D7B7F42B6A}" srcId="{2939AA41-B9FE-423A-96B9-9AA3730BECD2}" destId="{AB189987-4296-4373-941D-DD25AA2630DF}" srcOrd="0" destOrd="0" parTransId="{61E6D905-25BE-44F8-9027-230DBB38BBBA}" sibTransId="{A6A10123-4098-4BFE-A2A2-F6846521B4C8}"/>
    <dgm:cxn modelId="{B07DECD2-A1B2-46B3-9493-3B1562F81A56}" type="presOf" srcId="{497BBF67-49A5-4A9E-89EA-EA169174013D}" destId="{F060864A-A61B-41B5-85ED-FE5A21A33666}" srcOrd="0" destOrd="2" presId="urn:diagrams.loki3.com/BracketList+Icon"/>
    <dgm:cxn modelId="{81C5F6DF-1424-4CAE-BE0A-CD93E933CDEC}" srcId="{AB189987-4296-4373-941D-DD25AA2630DF}" destId="{1F2551A9-22CC-4428-A96A-0704109C3B7C}" srcOrd="0" destOrd="0" parTransId="{98389EC7-C8CC-472F-B19A-BC10AEDE6DD8}" sibTransId="{552DCDA7-4A98-4D69-88F1-90770BADD4D9}"/>
    <dgm:cxn modelId="{ADFA1334-D108-471F-ACA0-B3D24D24E515}" srcId="{92E2AF5D-E42E-4D86-B754-14B608356911}" destId="{15D53ED8-A481-425E-A5D0-A010E6C49BC9}" srcOrd="1" destOrd="0" parTransId="{31A3A784-3822-4733-9931-3B8FF6648F5F}" sibTransId="{BDD05279-D3C8-463E-8B2B-F3DE807E7501}"/>
    <dgm:cxn modelId="{5AE2ED05-084F-4D64-AF57-F89E3A147BE7}" type="presOf" srcId="{0ED7C598-6193-4FE3-9042-48FAB7CDE087}" destId="{F060864A-A61B-41B5-85ED-FE5A21A33666}" srcOrd="0" destOrd="5" presId="urn:diagrams.loki3.com/BracketList+Icon"/>
    <dgm:cxn modelId="{91A3CBAD-B955-44D2-95CD-67144164D3A4}" type="presOf" srcId="{7D7F4297-CBB4-47BF-97D5-66182622A1A9}" destId="{5EF6D8B5-8D0D-4426-BDED-7BCE2F417CD3}" srcOrd="0" destOrd="2" presId="urn:diagrams.loki3.com/BracketList+Icon"/>
    <dgm:cxn modelId="{1AD9DC97-C936-4C3F-88DE-0E6419F76785}" srcId="{AB189987-4296-4373-941D-DD25AA2630DF}" destId="{497BBF67-49A5-4A9E-89EA-EA169174013D}" srcOrd="2" destOrd="0" parTransId="{1156D392-B923-428F-BE4C-16D6A62FBFA4}" sibTransId="{E53DD913-1134-4DF9-897B-FFE144A4A07E}"/>
    <dgm:cxn modelId="{7F5E4F70-8288-425D-AC36-D42DEABA8267}" type="presOf" srcId="{AB189987-4296-4373-941D-DD25AA2630DF}" destId="{271BE591-2187-47ED-B6AB-3B2F1C13ED0F}" srcOrd="0" destOrd="0" presId="urn:diagrams.loki3.com/BracketList+Icon"/>
    <dgm:cxn modelId="{2D1133AA-8FEF-4A14-8EA3-974183019A40}" srcId="{92E2AF5D-E42E-4D86-B754-14B608356911}" destId="{DF603D37-530D-4011-8EAB-FFC5703976E1}" srcOrd="0" destOrd="0" parTransId="{7C10EC5C-4052-484A-AF04-69451E41A1F3}" sibTransId="{F609F95C-67B7-4C13-BA50-0527B6AEE5C3}"/>
    <dgm:cxn modelId="{B8AF4841-DF5B-4D7C-A8F5-9AE3ADBD5B77}" type="presOf" srcId="{2939AA41-B9FE-423A-96B9-9AA3730BECD2}" destId="{FD844B4C-0C72-4D65-B03D-993ECD314C03}" srcOrd="0" destOrd="0" presId="urn:diagrams.loki3.com/BracketList+Icon"/>
    <dgm:cxn modelId="{995BB8E1-F4B2-4FEE-B80A-5CAF4B1B4B1E}" srcId="{2939AA41-B9FE-423A-96B9-9AA3730BECD2}" destId="{92E2AF5D-E42E-4D86-B754-14B608356911}" srcOrd="1" destOrd="0" parTransId="{34E4E666-171B-4B8A-AD16-D273F8603280}" sibTransId="{BCA99A23-4E84-4740-B2EC-DF1D5F03B15B}"/>
    <dgm:cxn modelId="{2C6188F9-E37E-4895-A43A-855319689F78}" type="presOf" srcId="{15D53ED8-A481-425E-A5D0-A010E6C49BC9}" destId="{5EF6D8B5-8D0D-4426-BDED-7BCE2F417CD3}" srcOrd="0" destOrd="1" presId="urn:diagrams.loki3.com/BracketList+Icon"/>
    <dgm:cxn modelId="{CBF74254-1A15-4F87-A4F8-ED873B97A989}" type="presOf" srcId="{9729CF22-007E-4887-9BF4-FFE075028EC3}" destId="{F060864A-A61B-41B5-85ED-FE5A21A33666}" srcOrd="0" destOrd="3" presId="urn:diagrams.loki3.com/BracketList+Icon"/>
    <dgm:cxn modelId="{1D66F57B-ADF5-4759-AA42-12D8C98B0B0C}" srcId="{AB189987-4296-4373-941D-DD25AA2630DF}" destId="{6CB4A79D-BDCA-4574-9A9F-58C44D580419}" srcOrd="1" destOrd="0" parTransId="{BE55F3A2-8059-4821-A298-5E3F97B85012}" sibTransId="{1C21EDB1-AE88-402F-9AF5-C6D8CEC1F4F6}"/>
    <dgm:cxn modelId="{ECE965D4-6EF4-47C5-94EF-8C61675C6743}" srcId="{AB189987-4296-4373-941D-DD25AA2630DF}" destId="{0ED7C598-6193-4FE3-9042-48FAB7CDE087}" srcOrd="5" destOrd="0" parTransId="{AC133000-CD72-49B8-AD64-E2E2B386A336}" sibTransId="{07429330-6DFB-4160-AB17-EAC88FA531D3}"/>
    <dgm:cxn modelId="{0ECC7627-A3CD-418F-B129-F5FB26717CBC}" type="presOf" srcId="{1F2551A9-22CC-4428-A96A-0704109C3B7C}" destId="{F060864A-A61B-41B5-85ED-FE5A21A33666}" srcOrd="0" destOrd="0" presId="urn:diagrams.loki3.com/BracketList+Icon"/>
    <dgm:cxn modelId="{E372E7AB-D051-4C1C-A87C-63B8267225FA}" type="presOf" srcId="{6CB4A79D-BDCA-4574-9A9F-58C44D580419}" destId="{F060864A-A61B-41B5-85ED-FE5A21A33666}" srcOrd="0" destOrd="1" presId="urn:diagrams.loki3.com/BracketList+Icon"/>
    <dgm:cxn modelId="{358EEE7C-2B6A-4A20-97C7-10D1E0B4554A}" srcId="{AB189987-4296-4373-941D-DD25AA2630DF}" destId="{1740F9A2-A366-4A6C-B595-CBBE0BB49FE6}" srcOrd="4" destOrd="0" parTransId="{B5D9F902-EA56-4C50-BA36-E191CCFC1715}" sibTransId="{B5E8D87F-9581-4921-93F3-B1A79AA2DCAF}"/>
    <dgm:cxn modelId="{2D90BCFE-B287-48FB-9841-9896011CFEDA}" type="presOf" srcId="{92E2AF5D-E42E-4D86-B754-14B608356911}" destId="{CB7EB4D2-4A01-4426-A72E-05B105892543}" srcOrd="0" destOrd="0" presId="urn:diagrams.loki3.com/BracketList+Icon"/>
    <dgm:cxn modelId="{B1CF7DAC-EF96-430D-B802-27E3EBD55766}" type="presParOf" srcId="{FD844B4C-0C72-4D65-B03D-993ECD314C03}" destId="{4E55715F-3917-4690-934C-99DFC29B3BDB}" srcOrd="0" destOrd="0" presId="urn:diagrams.loki3.com/BracketList+Icon"/>
    <dgm:cxn modelId="{0746D44F-42FD-499D-814B-866AFF677101}" type="presParOf" srcId="{4E55715F-3917-4690-934C-99DFC29B3BDB}" destId="{271BE591-2187-47ED-B6AB-3B2F1C13ED0F}" srcOrd="0" destOrd="0" presId="urn:diagrams.loki3.com/BracketList+Icon"/>
    <dgm:cxn modelId="{6B1DB3E3-BFAD-4B5E-8440-55A83BFD9C20}" type="presParOf" srcId="{4E55715F-3917-4690-934C-99DFC29B3BDB}" destId="{0E2D3370-52C0-4570-AC74-F531FE1DD27C}" srcOrd="1" destOrd="0" presId="urn:diagrams.loki3.com/BracketList+Icon"/>
    <dgm:cxn modelId="{4674FB54-A200-4EC9-B1F6-A57B44ADE197}" type="presParOf" srcId="{4E55715F-3917-4690-934C-99DFC29B3BDB}" destId="{996D50B9-2AF3-4CE0-9A5A-42EACDDF7019}" srcOrd="2" destOrd="0" presId="urn:diagrams.loki3.com/BracketList+Icon"/>
    <dgm:cxn modelId="{CB9ABF96-8616-4BC4-989C-11F50E6BD181}" type="presParOf" srcId="{4E55715F-3917-4690-934C-99DFC29B3BDB}" destId="{F060864A-A61B-41B5-85ED-FE5A21A33666}" srcOrd="3" destOrd="0" presId="urn:diagrams.loki3.com/BracketList+Icon"/>
    <dgm:cxn modelId="{10E420F3-91A7-4D44-BFED-09ABC72604A6}" type="presParOf" srcId="{FD844B4C-0C72-4D65-B03D-993ECD314C03}" destId="{37B20AC4-57B5-407F-A9A6-8EAA14993D07}" srcOrd="1" destOrd="0" presId="urn:diagrams.loki3.com/BracketList+Icon"/>
    <dgm:cxn modelId="{1F737055-4376-4EDC-BC92-9CC622B842EC}" type="presParOf" srcId="{FD844B4C-0C72-4D65-B03D-993ECD314C03}" destId="{098C389A-5974-4D35-AA1C-21BC9F2DC974}" srcOrd="2" destOrd="0" presId="urn:diagrams.loki3.com/BracketList+Icon"/>
    <dgm:cxn modelId="{46F6A2FD-E74B-4C7C-8374-CC337810376C}" type="presParOf" srcId="{098C389A-5974-4D35-AA1C-21BC9F2DC974}" destId="{CB7EB4D2-4A01-4426-A72E-05B105892543}" srcOrd="0" destOrd="0" presId="urn:diagrams.loki3.com/BracketList+Icon"/>
    <dgm:cxn modelId="{76099C46-776C-4B31-B622-D4AC3C74374A}" type="presParOf" srcId="{098C389A-5974-4D35-AA1C-21BC9F2DC974}" destId="{0C516AD2-1DCB-4A5F-B146-1D976F55B2AB}" srcOrd="1" destOrd="0" presId="urn:diagrams.loki3.com/BracketList+Icon"/>
    <dgm:cxn modelId="{F17CB101-BB8D-428F-91AE-A7CEC353E4D0}" type="presParOf" srcId="{098C389A-5974-4D35-AA1C-21BC9F2DC974}" destId="{DF07BCAB-C0C7-4435-9697-32B76A9FD47A}" srcOrd="2" destOrd="0" presId="urn:diagrams.loki3.com/BracketList+Icon"/>
    <dgm:cxn modelId="{ADCD539E-C03F-4D8A-916C-D4C5D93006C6}" type="presParOf" srcId="{098C389A-5974-4D35-AA1C-21BC9F2DC974}" destId="{5EF6D8B5-8D0D-4426-BDED-7BCE2F417CD3}"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Icon">
  <dgm:title val="Lista de llaves verticales"/>
  <dgm:desc val="Se usa para mostrar bloques de información agrupados. Funciona bien con gran cantidad de texto de nivel 2."/>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1770C5-50B1-4017-8384-CA51988A7F0C}" type="datetimeFigureOut">
              <a:rPr lang="es-PE" smtClean="0"/>
              <a:t>12/06/2012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E77B3-7305-48AE-9B41-F8AEDAD2F2AA}" type="slidenum">
              <a:rPr lang="es-PE" smtClean="0"/>
              <a:t>‹Nº›</a:t>
            </a:fld>
            <a:endParaRPr lang="es-PE"/>
          </a:p>
        </p:txBody>
      </p:sp>
    </p:spTree>
    <p:extLst>
      <p:ext uri="{BB962C8B-B14F-4D97-AF65-F5344CB8AC3E}">
        <p14:creationId xmlns:p14="http://schemas.microsoft.com/office/powerpoint/2010/main" val="98210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Developing interactive websites is great for usability, but one common pitfall of modern websites is the lack of History and Back button support when JavaScript libraries and AJAX techniques are used.</a:t>
            </a:r>
          </a:p>
          <a:p>
            <a:r>
              <a:rPr lang="en-US" sz="1200" b="0" i="0" kern="1200" dirty="0" smtClean="0">
                <a:solidFill>
                  <a:schemeClr val="tx1"/>
                </a:solidFill>
                <a:effectLst/>
                <a:latin typeface="+mn-lt"/>
                <a:ea typeface="+mn-ea"/>
                <a:cs typeface="+mn-cs"/>
              </a:rPr>
              <a:t>Users expect to return to the previous state of the web page when they click the Back button; however, in a typical AJAX application, the Back button might take a user to a state from several actions ago. Not only does this confuse users, but most likely they think that your software has a bug and are less satisfied with their experience overall.</a:t>
            </a:r>
          </a:p>
          <a:p>
            <a:r>
              <a:rPr lang="en-US" sz="1200" b="0" i="0" kern="1200" dirty="0" smtClean="0">
                <a:solidFill>
                  <a:schemeClr val="tx1"/>
                </a:solidFill>
                <a:effectLst/>
                <a:latin typeface="+mn-lt"/>
                <a:ea typeface="+mn-ea"/>
                <a:cs typeface="+mn-cs"/>
              </a:rPr>
              <a:t>Part of the reason for this lack of support is that developers have to add additional logic to intercept the Back button and respond to it accordingly. </a:t>
            </a:r>
            <a:r>
              <a:rPr lang="en-US" sz="1200" b="0" i="0" kern="1200" smtClean="0">
                <a:solidFill>
                  <a:schemeClr val="tx1"/>
                </a:solidFill>
                <a:effectLst/>
                <a:latin typeface="+mn-lt"/>
                <a:ea typeface="+mn-ea"/>
                <a:cs typeface="+mn-cs"/>
              </a:rPr>
              <a:t>Because the web browser isn’t aware that you are manipulating the DOM behind the scenes, it does not keep track of that for you.</a:t>
            </a:r>
          </a:p>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19</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22</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None/>
            </a:pPr>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23</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5" name="4 Marcador de pie de página"/>
          <p:cNvSpPr>
            <a:spLocks noGrp="1"/>
          </p:cNvSpPr>
          <p:nvPr>
            <p:ph type="ftr" sz="quarter" idx="11"/>
          </p:nvPr>
        </p:nvSpPr>
        <p:spPr/>
        <p:txBody>
          <a:bodyPr/>
          <a:lstStyle>
            <a:lvl1pPr>
              <a:defRPr/>
            </a:lvl1pPr>
          </a:lstStyle>
          <a:p>
            <a:endParaRPr lang="es-PE"/>
          </a:p>
        </p:txBody>
      </p:sp>
      <p:sp>
        <p:nvSpPr>
          <p:cNvPr id="6"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8" name="4 Marcador de pie de página"/>
          <p:cNvSpPr>
            <a:spLocks noGrp="1"/>
          </p:cNvSpPr>
          <p:nvPr>
            <p:ph type="ftr" sz="quarter" idx="11"/>
          </p:nvPr>
        </p:nvSpPr>
        <p:spPr/>
        <p:txBody>
          <a:bodyPr/>
          <a:lstStyle>
            <a:lvl1pPr>
              <a:defRPr/>
            </a:lvl1pPr>
          </a:lstStyle>
          <a:p>
            <a:endParaRPr lang="es-PE"/>
          </a:p>
        </p:txBody>
      </p:sp>
      <p:sp>
        <p:nvSpPr>
          <p:cNvPr id="9"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4" name="4 Marcador de pie de página"/>
          <p:cNvSpPr>
            <a:spLocks noGrp="1"/>
          </p:cNvSpPr>
          <p:nvPr>
            <p:ph type="ftr" sz="quarter" idx="11"/>
          </p:nvPr>
        </p:nvSpPr>
        <p:spPr/>
        <p:txBody>
          <a:bodyPr/>
          <a:lstStyle>
            <a:lvl1pPr>
              <a:defRPr/>
            </a:lvl1pPr>
          </a:lstStyle>
          <a:p>
            <a:endParaRPr lang="es-PE"/>
          </a:p>
        </p:txBody>
      </p:sp>
      <p:sp>
        <p:nvSpPr>
          <p:cNvPr id="5"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3" name="4 Marcador de pie de página"/>
          <p:cNvSpPr>
            <a:spLocks noGrp="1"/>
          </p:cNvSpPr>
          <p:nvPr>
            <p:ph type="ftr" sz="quarter" idx="11"/>
          </p:nvPr>
        </p:nvSpPr>
        <p:spPr/>
        <p:txBody>
          <a:bodyPr/>
          <a:lstStyle>
            <a:lvl1pPr>
              <a:defRPr/>
            </a:lvl1pPr>
          </a:lstStyle>
          <a:p>
            <a:endParaRPr lang="es-PE"/>
          </a:p>
        </p:txBody>
      </p:sp>
      <p:sp>
        <p:nvSpPr>
          <p:cNvPr id="4"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D76286B0-60B7-4FD7-B94C-B0421D9B2B26}" type="datetimeFigureOut">
              <a:rPr lang="es-PE" smtClean="0"/>
              <a:t>12/06/2012</a:t>
            </a:fld>
            <a:endParaRPr lang="es-PE"/>
          </a:p>
        </p:txBody>
      </p:sp>
      <p:sp>
        <p:nvSpPr>
          <p:cNvPr id="6" name="4 Marcador de pie de página"/>
          <p:cNvSpPr>
            <a:spLocks noGrp="1"/>
          </p:cNvSpPr>
          <p:nvPr>
            <p:ph type="ftr" sz="quarter" idx="11"/>
          </p:nvPr>
        </p:nvSpPr>
        <p:spPr/>
        <p:txBody>
          <a:bodyPr/>
          <a:lstStyle>
            <a:lvl1pPr>
              <a:defRPr/>
            </a:lvl1pPr>
          </a:lstStyle>
          <a:p>
            <a:endParaRPr lang="es-PE"/>
          </a:p>
        </p:txBody>
      </p:sp>
      <p:sp>
        <p:nvSpPr>
          <p:cNvPr id="7" name="5 Marcador de número de diapositiva"/>
          <p:cNvSpPr>
            <a:spLocks noGrp="1"/>
          </p:cNvSpPr>
          <p:nvPr>
            <p:ph type="sldNum" sz="quarter" idx="12"/>
          </p:nvPr>
        </p:nvSpPr>
        <p:spPr/>
        <p:txBody>
          <a:bodyPr/>
          <a:lstStyle>
            <a:lvl1pPr>
              <a:defRPr/>
            </a:lvl1pPr>
          </a:lstStyle>
          <a:p>
            <a:fld id="{6EB83838-4189-4DEF-9985-18A89CAE0903}"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D76286B0-60B7-4FD7-B94C-B0421D9B2B26}" type="datetimeFigureOut">
              <a:rPr lang="es-PE" smtClean="0"/>
              <a:t>12/06/2012</a:t>
            </a:fld>
            <a:endParaRPr lang="es-PE"/>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PE"/>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6EB83838-4189-4DEF-9985-18A89CAE0903}" type="slidenum">
              <a:rPr lang="es-PE" smtClean="0"/>
              <a:t>‹Nº›</a:t>
            </a:fld>
            <a:endParaRPr lang="es-P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179512" y="1196752"/>
            <a:ext cx="8784976" cy="3240360"/>
          </a:xfrm>
        </p:spPr>
        <p:txBody>
          <a:bodyPr/>
          <a:lstStyle/>
          <a:p>
            <a:r>
              <a:rPr lang="es-PE" sz="5400" b="1" dirty="0" smtClean="0">
                <a:solidFill>
                  <a:schemeClr val="bg1"/>
                </a:solidFill>
              </a:rPr>
              <a:t>El futuro de las </a:t>
            </a:r>
            <a:br>
              <a:rPr lang="es-PE" sz="5400" b="1" dirty="0" smtClean="0">
                <a:solidFill>
                  <a:schemeClr val="bg1"/>
                </a:solidFill>
              </a:rPr>
            </a:br>
            <a:r>
              <a:rPr lang="es-PE" sz="5400" b="1" dirty="0" smtClean="0">
                <a:solidFill>
                  <a:schemeClr val="bg1"/>
                </a:solidFill>
              </a:rPr>
              <a:t>aplicaciones web</a:t>
            </a:r>
            <a:r>
              <a:rPr lang="es-PE" sz="11500" b="1" dirty="0" smtClean="0">
                <a:solidFill>
                  <a:srgbClr val="FF0000"/>
                </a:solidFill>
              </a:rPr>
              <a:t/>
            </a:r>
            <a:br>
              <a:rPr lang="es-PE" sz="11500" b="1" dirty="0" smtClean="0">
                <a:solidFill>
                  <a:srgbClr val="FF0000"/>
                </a:solidFill>
              </a:rPr>
            </a:br>
            <a:r>
              <a:rPr lang="es-PE" sz="6600" b="1" dirty="0" smtClean="0">
                <a:solidFill>
                  <a:srgbClr val="C00000"/>
                </a:solidFill>
              </a:rPr>
              <a:t>Single Page </a:t>
            </a:r>
            <a:r>
              <a:rPr lang="es-PE" sz="6600" b="1" dirty="0" err="1" smtClean="0">
                <a:solidFill>
                  <a:srgbClr val="C00000"/>
                </a:solidFill>
              </a:rPr>
              <a:t>Applications</a:t>
            </a:r>
            <a:endParaRPr lang="es-ES" sz="5400" b="1" dirty="0">
              <a:solidFill>
                <a:srgbClr val="C00000"/>
              </a:solidFill>
            </a:endParaRPr>
          </a:p>
        </p:txBody>
      </p:sp>
      <p:sp>
        <p:nvSpPr>
          <p:cNvPr id="5" name="2 Subtítulo"/>
          <p:cNvSpPr txBox="1">
            <a:spLocks/>
          </p:cNvSpPr>
          <p:nvPr/>
        </p:nvSpPr>
        <p:spPr bwMode="auto">
          <a:xfrm>
            <a:off x="179512" y="5471621"/>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221649"/>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b="1" dirty="0" smtClean="0">
                <a:solidFill>
                  <a:srgbClr val="00B050"/>
                </a:solidFill>
                <a:latin typeface="Trebuchet MS" pitchFamily="34" charset="0"/>
                <a:ea typeface="Calibri" pitchFamily="34" charset="0"/>
                <a:cs typeface="Arial" pitchFamily="34" charset="0"/>
              </a:rPr>
              <a:t>angel.nunez.salazar@gmail.com</a:t>
            </a:r>
            <a:endParaRPr lang="en-US" sz="2000" b="1" dirty="0">
              <a:solidFill>
                <a:srgbClr val="00B05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b="1" dirty="0" smtClean="0">
                <a:solidFill>
                  <a:srgbClr val="00B050"/>
                </a:solidFill>
                <a:latin typeface="Trebuchet MS" pitchFamily="34" charset="0"/>
                <a:ea typeface="Calibri" pitchFamily="34" charset="0"/>
                <a:cs typeface="Arial" pitchFamily="34" charset="0"/>
              </a:rPr>
              <a:t>http</a:t>
            </a:r>
            <a:r>
              <a:rPr lang="en-US" sz="2000" b="1" dirty="0">
                <a:solidFill>
                  <a:srgbClr val="00B050"/>
                </a:solidFill>
                <a:latin typeface="Trebuchet MS" pitchFamily="34" charset="0"/>
                <a:ea typeface="Calibri" pitchFamily="34" charset="0"/>
                <a:cs typeface="Arial" pitchFamily="34" charset="0"/>
              </a:rPr>
              <a:t>://</a:t>
            </a:r>
            <a:r>
              <a:rPr lang="en-US" sz="2000" b="1" dirty="0" smtClean="0">
                <a:solidFill>
                  <a:srgbClr val="00B05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b="1" dirty="0" smtClean="0">
                <a:solidFill>
                  <a:srgbClr val="00B050"/>
                </a:solidFill>
                <a:latin typeface="Trebuchet MS" pitchFamily="34" charset="0"/>
                <a:ea typeface="Calibri" pitchFamily="34" charset="0"/>
                <a:cs typeface="Arial" pitchFamily="34" charset="0"/>
              </a:rPr>
              <a:t>@</a:t>
            </a:r>
            <a:r>
              <a:rPr lang="en-US" sz="2000" b="1" dirty="0" err="1" smtClean="0">
                <a:solidFill>
                  <a:srgbClr val="00B050"/>
                </a:solidFill>
                <a:latin typeface="Trebuchet MS" pitchFamily="34" charset="0"/>
                <a:ea typeface="Calibri" pitchFamily="34" charset="0"/>
                <a:cs typeface="Arial" pitchFamily="34" charset="0"/>
              </a:rPr>
              <a:t>snahider</a:t>
            </a:r>
            <a:r>
              <a:rPr lang="en-US" sz="2000" b="1" dirty="0" smtClean="0">
                <a:solidFill>
                  <a:srgbClr val="00B050"/>
                </a:solidFill>
                <a:latin typeface="Trebuchet MS" pitchFamily="34" charset="0"/>
                <a:cs typeface="Arial" pitchFamily="34" charset="0"/>
              </a:rPr>
              <a:t> </a:t>
            </a:r>
          </a:p>
        </p:txBody>
      </p:sp>
    </p:spTree>
    <p:extLst>
      <p:ext uri="{BB962C8B-B14F-4D97-AF65-F5344CB8AC3E}">
        <p14:creationId xmlns:p14="http://schemas.microsoft.com/office/powerpoint/2010/main" val="1946805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smtClean="0">
                <a:solidFill>
                  <a:srgbClr val="141414"/>
                </a:solidFill>
                <a:latin typeface="Arial" pitchFamily="34" charset="0"/>
                <a:cs typeface="Arial" pitchFamily="34" charset="0"/>
              </a:rPr>
              <a:t>1: </a:t>
            </a:r>
            <a:r>
              <a:rPr lang="es-PE" dirty="0" err="1" smtClean="0">
                <a:solidFill>
                  <a:srgbClr val="141414"/>
                </a:solidFill>
                <a:latin typeface="Arial" pitchFamily="34" charset="0"/>
                <a:cs typeface="Arial" pitchFamily="34" charset="0"/>
              </a:rPr>
              <a:t>Handling</a:t>
            </a:r>
            <a:r>
              <a:rPr lang="es-PE" dirty="0" smtClean="0">
                <a:solidFill>
                  <a:srgbClr val="141414"/>
                </a:solidFill>
                <a:latin typeface="Arial" pitchFamily="34" charset="0"/>
                <a:cs typeface="Arial" pitchFamily="34" charset="0"/>
              </a:rPr>
              <a:t> Data</a:t>
            </a:r>
            <a:endParaRPr lang="es-PE" dirty="0">
              <a:solidFill>
                <a:srgbClr val="141414"/>
              </a:solidFill>
              <a:latin typeface="Arial" pitchFamily="34" charset="0"/>
              <a:cs typeface="Arial" pitchFamily="34" charset="0"/>
            </a:endParaRPr>
          </a:p>
        </p:txBody>
      </p:sp>
      <p:grpSp>
        <p:nvGrpSpPr>
          <p:cNvPr id="30" name="29 Grupo"/>
          <p:cNvGrpSpPr/>
          <p:nvPr/>
        </p:nvGrpSpPr>
        <p:grpSpPr>
          <a:xfrm>
            <a:off x="5648048" y="1628800"/>
            <a:ext cx="2839503" cy="2736304"/>
            <a:chOff x="903463" y="1984"/>
            <a:chExt cx="2043035" cy="1218009"/>
          </a:xfrm>
          <a:solidFill>
            <a:schemeClr val="accent6">
              <a:lumMod val="75000"/>
            </a:schemeClr>
          </a:solidFill>
        </p:grpSpPr>
        <p:sp>
          <p:nvSpPr>
            <p:cNvPr id="31" name="3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2" name="31 Rectángulo"/>
            <p:cNvSpPr/>
            <p:nvPr/>
          </p:nvSpPr>
          <p:spPr>
            <a:xfrm>
              <a:off x="90346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grpSp>
        <p:nvGrpSpPr>
          <p:cNvPr id="25" name="24 Grupo"/>
          <p:cNvGrpSpPr/>
          <p:nvPr/>
        </p:nvGrpSpPr>
        <p:grpSpPr>
          <a:xfrm>
            <a:off x="687948" y="1628800"/>
            <a:ext cx="4068000" cy="2736304"/>
            <a:chOff x="916483" y="1984"/>
            <a:chExt cx="2030015" cy="1218009"/>
          </a:xfrm>
          <a:solidFill>
            <a:schemeClr val="accent6">
              <a:lumMod val="75000"/>
            </a:schemeClr>
          </a:solidFill>
        </p:grpSpPr>
        <p:sp>
          <p:nvSpPr>
            <p:cNvPr id="28" name="27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9" name="28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2400" kern="1200" dirty="0"/>
            </a:p>
          </p:txBody>
        </p:sp>
      </p:grpSp>
      <p:grpSp>
        <p:nvGrpSpPr>
          <p:cNvPr id="35" name="34 Grupo"/>
          <p:cNvGrpSpPr>
            <a:grpSpLocks noChangeAspect="1"/>
          </p:cNvGrpSpPr>
          <p:nvPr/>
        </p:nvGrpSpPr>
        <p:grpSpPr>
          <a:xfrm>
            <a:off x="5454057" y="3920504"/>
            <a:ext cx="770055" cy="749470"/>
            <a:chOff x="1268321" y="4374148"/>
            <a:chExt cx="1283424" cy="1249116"/>
          </a:xfrm>
        </p:grpSpPr>
        <p:pic>
          <p:nvPicPr>
            <p:cNvPr id="9" name="8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321" y="4374148"/>
              <a:ext cx="632079" cy="624558"/>
            </a:xfrm>
            <a:prstGeom prst="rect">
              <a:avLst/>
            </a:prstGeom>
          </p:spPr>
        </p:pic>
        <p:pic>
          <p:nvPicPr>
            <p:cNvPr id="10" name="Picture 4" descr="http://web-browsers.findthebest.com/sites/default/files/494/media/images/Chrome_Web_Brows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7068" y="4998706"/>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web-browsers.findthebest.com/sites/default/files/494/media/images/Mozilla_Firefox_Web_Brows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6452" y="4374148"/>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web-browsers.findthebest.com/sites/default/files/494/media/images/Safari_Web_Brows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0287" y="4999320"/>
              <a:ext cx="631458" cy="62394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11" descr="http://cdn1.iconfinder.com/data/icons/VISTA/web_design/png/400/dedicated_server.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23310"/>
          <a:stretch/>
        </p:blipFill>
        <p:spPr bwMode="auto">
          <a:xfrm>
            <a:off x="527660" y="3861047"/>
            <a:ext cx="664027" cy="865855"/>
          </a:xfrm>
          <a:prstGeom prst="rect">
            <a:avLst/>
          </a:prstGeom>
          <a:noFill/>
          <a:extLst>
            <a:ext uri="{909E8E84-426E-40DD-AFC4-6F175D3DCCD1}">
              <a14:hiddenFill xmlns:a14="http://schemas.microsoft.com/office/drawing/2010/main">
                <a:solidFill>
                  <a:srgbClr val="FFFFFF"/>
                </a:solidFill>
              </a14:hiddenFill>
            </a:ext>
          </a:extLst>
        </p:spPr>
      </p:pic>
      <p:sp>
        <p:nvSpPr>
          <p:cNvPr id="17" name="16 Rectángulo redondeado"/>
          <p:cNvSpPr/>
          <p:nvPr/>
        </p:nvSpPr>
        <p:spPr>
          <a:xfrm>
            <a:off x="5803164" y="3063956"/>
            <a:ext cx="2523350" cy="75600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b="1" dirty="0" smtClean="0"/>
              <a:t>Data Access </a:t>
            </a:r>
            <a:r>
              <a:rPr lang="es-PE" sz="2400" b="1" dirty="0" err="1" smtClean="0"/>
              <a:t>Layer</a:t>
            </a:r>
            <a:endParaRPr lang="es-PE" sz="2400" b="1" dirty="0" smtClean="0"/>
          </a:p>
          <a:p>
            <a:pPr algn="ctr"/>
            <a:r>
              <a:rPr lang="es-PE" sz="2400" dirty="0" smtClean="0"/>
              <a:t>(</a:t>
            </a:r>
            <a:r>
              <a:rPr lang="es-PE" sz="2400" dirty="0" err="1" smtClean="0"/>
              <a:t>Javascript</a:t>
            </a:r>
            <a:r>
              <a:rPr lang="es-PE" sz="2400" dirty="0" smtClean="0"/>
              <a:t>) </a:t>
            </a:r>
            <a:endParaRPr lang="es-PE" sz="2400" dirty="0"/>
          </a:p>
        </p:txBody>
      </p:sp>
      <p:sp>
        <p:nvSpPr>
          <p:cNvPr id="19" name="18 Rectángulo redondeado"/>
          <p:cNvSpPr/>
          <p:nvPr/>
        </p:nvSpPr>
        <p:spPr>
          <a:xfrm>
            <a:off x="859674" y="3068959"/>
            <a:ext cx="3756852" cy="75600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b="1" dirty="0" smtClean="0"/>
              <a:t>Data </a:t>
            </a:r>
            <a:r>
              <a:rPr lang="es-PE" sz="2400" b="1" dirty="0" err="1" smtClean="0"/>
              <a:t>Services</a:t>
            </a:r>
            <a:r>
              <a:rPr lang="es-PE" sz="2400" b="1" dirty="0" smtClean="0"/>
              <a:t>: </a:t>
            </a:r>
            <a:r>
              <a:rPr lang="es-PE" sz="2200" b="1" dirty="0" smtClean="0"/>
              <a:t>REST/ODATA</a:t>
            </a:r>
          </a:p>
          <a:p>
            <a:pPr algn="ctr"/>
            <a:r>
              <a:rPr lang="es-PE" sz="2000" dirty="0" smtClean="0"/>
              <a:t>(JSON, XML) </a:t>
            </a:r>
            <a:endParaRPr lang="es-PE" sz="2000" dirty="0"/>
          </a:p>
        </p:txBody>
      </p:sp>
      <p:cxnSp>
        <p:nvCxnSpPr>
          <p:cNvPr id="23" name="22 Conector recto de flecha"/>
          <p:cNvCxnSpPr>
            <a:stCxn id="19" idx="3"/>
            <a:endCxn id="17" idx="1"/>
          </p:cNvCxnSpPr>
          <p:nvPr/>
        </p:nvCxnSpPr>
        <p:spPr>
          <a:xfrm flipV="1">
            <a:off x="4616526" y="3441956"/>
            <a:ext cx="1186638" cy="5003"/>
          </a:xfrm>
          <a:prstGeom prst="straightConnector1">
            <a:avLst/>
          </a:prstGeom>
          <a:ln w="5715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36 CuadroTexto"/>
          <p:cNvSpPr txBox="1"/>
          <p:nvPr/>
        </p:nvSpPr>
        <p:spPr>
          <a:xfrm>
            <a:off x="1125714" y="3903438"/>
            <a:ext cx="2321017" cy="461665"/>
          </a:xfrm>
          <a:prstGeom prst="rect">
            <a:avLst/>
          </a:prstGeom>
          <a:noFill/>
        </p:spPr>
        <p:txBody>
          <a:bodyPr wrap="square" rtlCol="0">
            <a:spAutoFit/>
          </a:bodyPr>
          <a:lstStyle/>
          <a:p>
            <a:r>
              <a:rPr lang="es-PE" sz="2400" dirty="0" smtClean="0">
                <a:solidFill>
                  <a:schemeClr val="bg1"/>
                </a:solidFill>
              </a:rPr>
              <a:t>Server</a:t>
            </a:r>
            <a:endParaRPr lang="es-PE" sz="2400" dirty="0">
              <a:solidFill>
                <a:schemeClr val="bg1"/>
              </a:solidFill>
            </a:endParaRPr>
          </a:p>
        </p:txBody>
      </p:sp>
      <p:sp>
        <p:nvSpPr>
          <p:cNvPr id="38" name="37 CuadroTexto"/>
          <p:cNvSpPr txBox="1"/>
          <p:nvPr/>
        </p:nvSpPr>
        <p:spPr>
          <a:xfrm>
            <a:off x="6238282" y="3933055"/>
            <a:ext cx="957703" cy="461665"/>
          </a:xfrm>
          <a:prstGeom prst="rect">
            <a:avLst/>
          </a:prstGeom>
          <a:noFill/>
        </p:spPr>
        <p:txBody>
          <a:bodyPr wrap="square" rtlCol="0">
            <a:spAutoFit/>
          </a:bodyPr>
          <a:lstStyle/>
          <a:p>
            <a:pPr algn="ctr"/>
            <a:r>
              <a:rPr lang="es-PE" sz="2400" dirty="0" err="1" smtClean="0">
                <a:solidFill>
                  <a:schemeClr val="bg1"/>
                </a:solidFill>
              </a:rPr>
              <a:t>Client</a:t>
            </a:r>
            <a:endParaRPr lang="es-PE" sz="2400" dirty="0">
              <a:solidFill>
                <a:schemeClr val="bg1"/>
              </a:solidFill>
            </a:endParaRPr>
          </a:p>
        </p:txBody>
      </p:sp>
      <p:sp>
        <p:nvSpPr>
          <p:cNvPr id="39" name="38 Disco magnético"/>
          <p:cNvSpPr/>
          <p:nvPr/>
        </p:nvSpPr>
        <p:spPr>
          <a:xfrm>
            <a:off x="1664468" y="4758515"/>
            <a:ext cx="792088" cy="792088"/>
          </a:xfrm>
          <a:prstGeom prst="flowChartMagneticDisk">
            <a:avLst/>
          </a:prstGeom>
          <a:solidFill>
            <a:schemeClr val="accent3">
              <a:lumMod val="75000"/>
            </a:schemeClr>
          </a:solid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42" name="41 Conector recto de flecha"/>
          <p:cNvCxnSpPr>
            <a:stCxn id="39" idx="4"/>
          </p:cNvCxnSpPr>
          <p:nvPr/>
        </p:nvCxnSpPr>
        <p:spPr>
          <a:xfrm flipV="1">
            <a:off x="2456556" y="3822411"/>
            <a:ext cx="1427627" cy="1332148"/>
          </a:xfrm>
          <a:prstGeom prst="curvedConnector3">
            <a:avLst>
              <a:gd name="adj1" fmla="val 98714"/>
            </a:avLst>
          </a:prstGeom>
          <a:ln w="57150">
            <a:solidFill>
              <a:srgbClr val="CCCC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23 Rectángulo redondeado"/>
          <p:cNvSpPr/>
          <p:nvPr/>
        </p:nvSpPr>
        <p:spPr>
          <a:xfrm>
            <a:off x="843522" y="1772814"/>
            <a:ext cx="3756852" cy="75600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b="1" dirty="0" smtClean="0"/>
              <a:t>Web UI</a:t>
            </a:r>
            <a:endParaRPr lang="es-PE" sz="2200" b="1" dirty="0" smtClean="0"/>
          </a:p>
          <a:p>
            <a:pPr algn="ctr"/>
            <a:r>
              <a:rPr lang="es-PE" sz="2000" dirty="0" smtClean="0"/>
              <a:t>(HTML, CSS, JS) </a:t>
            </a:r>
            <a:endParaRPr lang="es-PE" sz="2000" dirty="0"/>
          </a:p>
        </p:txBody>
      </p:sp>
      <p:sp>
        <p:nvSpPr>
          <p:cNvPr id="26" name="25 Rectángulo redondeado"/>
          <p:cNvSpPr/>
          <p:nvPr/>
        </p:nvSpPr>
        <p:spPr>
          <a:xfrm>
            <a:off x="5799480" y="1905225"/>
            <a:ext cx="2527034" cy="491177"/>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sz="2400" b="1" dirty="0" smtClean="0"/>
              <a:t>Visible UI</a:t>
            </a:r>
          </a:p>
        </p:txBody>
      </p:sp>
      <p:cxnSp>
        <p:nvCxnSpPr>
          <p:cNvPr id="33" name="32 Conector recto de flecha"/>
          <p:cNvCxnSpPr>
            <a:stCxn id="24" idx="3"/>
            <a:endCxn id="26" idx="1"/>
          </p:cNvCxnSpPr>
          <p:nvPr/>
        </p:nvCxnSpPr>
        <p:spPr>
          <a:xfrm>
            <a:off x="4600374" y="2150814"/>
            <a:ext cx="1199106" cy="0"/>
          </a:xfrm>
          <a:prstGeom prst="straightConnector1">
            <a:avLst/>
          </a:prstGeom>
          <a:ln w="5715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a:stCxn id="26" idx="2"/>
            <a:endCxn id="17" idx="0"/>
          </p:cNvCxnSpPr>
          <p:nvPr/>
        </p:nvCxnSpPr>
        <p:spPr>
          <a:xfrm>
            <a:off x="7062997" y="2396402"/>
            <a:ext cx="1842" cy="667554"/>
          </a:xfrm>
          <a:prstGeom prst="straightConnector1">
            <a:avLst/>
          </a:prstGeom>
          <a:ln w="5715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669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12 Grupo"/>
          <p:cNvGrpSpPr/>
          <p:nvPr/>
        </p:nvGrpSpPr>
        <p:grpSpPr>
          <a:xfrm>
            <a:off x="1671254" y="1268760"/>
            <a:ext cx="5801493" cy="3840457"/>
            <a:chOff x="1650827" y="1453096"/>
            <a:chExt cx="5801493" cy="3840457"/>
          </a:xfrm>
        </p:grpSpPr>
        <p:grpSp>
          <p:nvGrpSpPr>
            <p:cNvPr id="11" name="10 Grupo"/>
            <p:cNvGrpSpPr/>
            <p:nvPr/>
          </p:nvGrpSpPr>
          <p:grpSpPr>
            <a:xfrm>
              <a:off x="1650827" y="1453096"/>
              <a:ext cx="2809468" cy="1863827"/>
              <a:chOff x="1650827" y="1453096"/>
              <a:chExt cx="2809468" cy="1863827"/>
            </a:xfrm>
          </p:grpSpPr>
          <p:grpSp>
            <p:nvGrpSpPr>
              <p:cNvPr id="60" name="59 Grupo"/>
              <p:cNvGrpSpPr/>
              <p:nvPr/>
            </p:nvGrpSpPr>
            <p:grpSpPr>
              <a:xfrm>
                <a:off x="1650829" y="1453096"/>
                <a:ext cx="2809466" cy="1826486"/>
                <a:chOff x="916483" y="1984"/>
                <a:chExt cx="2030015" cy="1218009"/>
              </a:xfrm>
              <a:solidFill>
                <a:srgbClr val="00B0F0"/>
              </a:solid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1" name="60 CuadroTexto"/>
              <p:cNvSpPr txBox="1"/>
              <p:nvPr/>
            </p:nvSpPr>
            <p:spPr>
              <a:xfrm>
                <a:off x="1650829" y="1788370"/>
                <a:ext cx="1388832" cy="798113"/>
              </a:xfrm>
              <a:prstGeom prst="rect">
                <a:avLst/>
              </a:prstGeom>
              <a:solidFill>
                <a:srgbClr val="00B0F0"/>
              </a:solidFill>
            </p:spPr>
            <p:txBody>
              <a:bodyPr wrap="square" rtlCol="0">
                <a:spAutoFit/>
              </a:bodyPr>
              <a:lstStyle/>
              <a:p>
                <a:r>
                  <a:rPr lang="es-PE" sz="4000" b="1" dirty="0" smtClean="0"/>
                  <a:t>Data</a:t>
                </a:r>
                <a:endParaRPr lang="es-PE" sz="4000" b="1" dirty="0"/>
              </a:p>
            </p:txBody>
          </p:sp>
          <p:sp>
            <p:nvSpPr>
              <p:cNvPr id="70" name="69 CuadroTexto"/>
              <p:cNvSpPr txBox="1"/>
              <p:nvPr/>
            </p:nvSpPr>
            <p:spPr>
              <a:xfrm>
                <a:off x="1650827" y="2865815"/>
                <a:ext cx="2757012" cy="451108"/>
              </a:xfrm>
              <a:prstGeom prst="rect">
                <a:avLst/>
              </a:prstGeom>
              <a:noFill/>
            </p:spPr>
            <p:txBody>
              <a:bodyPr wrap="square" rtlCol="0">
                <a:spAutoFit/>
              </a:bodyPr>
              <a:lstStyle/>
              <a:p>
                <a:r>
                  <a:rPr lang="es-PE" sz="2000" dirty="0" smtClean="0">
                    <a:solidFill>
                      <a:schemeClr val="bg1"/>
                    </a:solidFill>
                  </a:rPr>
                  <a:t>REST,  ODATA</a:t>
                </a:r>
                <a:endParaRPr lang="es-PE" sz="2000" dirty="0">
                  <a:solidFill>
                    <a:schemeClr val="bg1"/>
                  </a:solidFill>
                </a:endParaRPr>
              </a:p>
            </p:txBody>
          </p:sp>
        </p:grpSp>
        <p:grpSp>
          <p:nvGrpSpPr>
            <p:cNvPr id="5" name="4 Grupo"/>
            <p:cNvGrpSpPr/>
            <p:nvPr/>
          </p:nvGrpSpPr>
          <p:grpSpPr>
            <a:xfrm>
              <a:off x="4642852" y="1453096"/>
              <a:ext cx="2809468" cy="1877365"/>
              <a:chOff x="4642852" y="1453096"/>
              <a:chExt cx="2809468" cy="1877365"/>
            </a:xfrm>
          </p:grpSpPr>
          <p:grpSp>
            <p:nvGrpSpPr>
              <p:cNvPr id="62" name="61 Grupo"/>
              <p:cNvGrpSpPr/>
              <p:nvPr/>
            </p:nvGrpSpPr>
            <p:grpSpPr>
              <a:xfrm>
                <a:off x="4667953" y="1453096"/>
                <a:ext cx="2784367" cy="1831888"/>
                <a:chOff x="916483" y="1984"/>
                <a:chExt cx="2030015" cy="1218009"/>
              </a:xfrm>
              <a:solidFill>
                <a:srgbClr val="00B0F0"/>
              </a:solid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3" name="62 CuadroTexto"/>
              <p:cNvSpPr txBox="1"/>
              <p:nvPr/>
            </p:nvSpPr>
            <p:spPr>
              <a:xfrm>
                <a:off x="4642852" y="1749832"/>
                <a:ext cx="803964" cy="707886"/>
              </a:xfrm>
              <a:prstGeom prst="rect">
                <a:avLst/>
              </a:prstGeom>
              <a:noFill/>
            </p:spPr>
            <p:txBody>
              <a:bodyPr wrap="none" rtlCol="0">
                <a:spAutoFit/>
              </a:bodyPr>
              <a:lstStyle/>
              <a:p>
                <a:r>
                  <a:rPr lang="es-PE" sz="4000" b="1" dirty="0" smtClean="0"/>
                  <a:t>UI</a:t>
                </a:r>
                <a:endParaRPr lang="es-PE" sz="4000" b="1" dirty="0"/>
              </a:p>
            </p:txBody>
          </p:sp>
          <p:sp>
            <p:nvSpPr>
              <p:cNvPr id="71" name="70 CuadroTexto"/>
              <p:cNvSpPr txBox="1"/>
              <p:nvPr/>
            </p:nvSpPr>
            <p:spPr>
              <a:xfrm>
                <a:off x="4668610" y="2538461"/>
                <a:ext cx="2763762" cy="792000"/>
              </a:xfrm>
              <a:prstGeom prst="rect">
                <a:avLst/>
              </a:prstGeom>
              <a:noFill/>
            </p:spPr>
            <p:txBody>
              <a:bodyPr wrap="square" rtlCol="0">
                <a:spAutoFit/>
              </a:bodyPr>
              <a:lstStyle/>
              <a:p>
                <a:r>
                  <a:rPr lang="es-PE" sz="2000" dirty="0" err="1" smtClean="0">
                    <a:solidFill>
                      <a:schemeClr val="bg1">
                        <a:lumMod val="85000"/>
                        <a:lumOff val="15000"/>
                      </a:schemeClr>
                    </a:solidFill>
                  </a:rPr>
                  <a:t>Code</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Organization</a:t>
                </a:r>
                <a:r>
                  <a:rPr lang="es-PE" sz="2000" dirty="0" smtClean="0">
                    <a:solidFill>
                      <a:schemeClr val="bg1">
                        <a:lumMod val="85000"/>
                        <a:lumOff val="15000"/>
                      </a:schemeClr>
                    </a:solidFill>
                  </a:rPr>
                  <a:t>,</a:t>
                </a:r>
              </a:p>
              <a:p>
                <a:r>
                  <a:rPr lang="es-PE" sz="2000" dirty="0" err="1" smtClean="0">
                    <a:solidFill>
                      <a:schemeClr val="bg1">
                        <a:lumMod val="85000"/>
                        <a:lumOff val="15000"/>
                      </a:schemeClr>
                    </a:solidFill>
                  </a:rPr>
                  <a:t>Patterns</a:t>
                </a:r>
                <a:r>
                  <a:rPr lang="es-PE" sz="2000" dirty="0" smtClean="0">
                    <a:solidFill>
                      <a:schemeClr val="bg1">
                        <a:lumMod val="85000"/>
                        <a:lumOff val="15000"/>
                      </a:schemeClr>
                    </a:solidFill>
                  </a:rPr>
                  <a:t>:  MVC - MVVM</a:t>
                </a:r>
                <a:endParaRPr lang="es-PE" sz="2000" dirty="0">
                  <a:solidFill>
                    <a:schemeClr val="bg1">
                      <a:lumMod val="85000"/>
                      <a:lumOff val="15000"/>
                    </a:schemeClr>
                  </a:solidFill>
                </a:endParaRPr>
              </a:p>
            </p:txBody>
          </p:sp>
        </p:grpSp>
        <p:grpSp>
          <p:nvGrpSpPr>
            <p:cNvPr id="12" name="11 Grupo"/>
            <p:cNvGrpSpPr/>
            <p:nvPr/>
          </p:nvGrpSpPr>
          <p:grpSpPr>
            <a:xfrm>
              <a:off x="1650827" y="3461666"/>
              <a:ext cx="2809468" cy="1831887"/>
              <a:chOff x="1650827" y="3461666"/>
              <a:chExt cx="2809468" cy="1831887"/>
            </a:xfrm>
          </p:grpSpPr>
          <p:grpSp>
            <p:nvGrpSpPr>
              <p:cNvPr id="64" name="63 Grupo"/>
              <p:cNvGrpSpPr>
                <a:grpSpLocks/>
              </p:cNvGrpSpPr>
              <p:nvPr/>
            </p:nvGrpSpPr>
            <p:grpSpPr>
              <a:xfrm>
                <a:off x="1650827" y="3461666"/>
                <a:ext cx="2809468" cy="1831887"/>
                <a:chOff x="916483" y="1984"/>
                <a:chExt cx="2030015" cy="1218009"/>
              </a:xfrm>
              <a:solidFill>
                <a:srgbClr val="00B0F0"/>
              </a:solid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5" name="64 CuadroTexto"/>
              <p:cNvSpPr txBox="1"/>
              <p:nvPr/>
            </p:nvSpPr>
            <p:spPr>
              <a:xfrm>
                <a:off x="1650829" y="3766485"/>
                <a:ext cx="2477025" cy="707886"/>
              </a:xfrm>
              <a:prstGeom prst="rect">
                <a:avLst/>
              </a:prstGeom>
              <a:noFill/>
            </p:spPr>
            <p:txBody>
              <a:bodyPr wrap="none" rtlCol="0">
                <a:spAutoFit/>
              </a:bodyPr>
              <a:lstStyle/>
              <a:p>
                <a:r>
                  <a:rPr lang="es-PE" sz="4000" b="1" dirty="0" err="1" smtClean="0"/>
                  <a:t>Navigation</a:t>
                </a:r>
                <a:endParaRPr lang="es-PE" sz="4000" b="1" dirty="0"/>
              </a:p>
            </p:txBody>
          </p:sp>
          <p:sp>
            <p:nvSpPr>
              <p:cNvPr id="73" name="72 CuadroTexto"/>
              <p:cNvSpPr txBox="1"/>
              <p:nvPr/>
            </p:nvSpPr>
            <p:spPr>
              <a:xfrm>
                <a:off x="1652495" y="4817644"/>
                <a:ext cx="2762094" cy="400110"/>
              </a:xfrm>
              <a:prstGeom prst="rect">
                <a:avLst/>
              </a:prstGeom>
              <a:noFill/>
            </p:spPr>
            <p:txBody>
              <a:bodyPr wrap="square" rtlCol="0">
                <a:spAutoFit/>
              </a:bodyPr>
              <a:lstStyle/>
              <a:p>
                <a:r>
                  <a:rPr lang="es-PE" sz="2000" dirty="0" smtClean="0">
                    <a:solidFill>
                      <a:schemeClr val="bg1">
                        <a:lumMod val="85000"/>
                        <a:lumOff val="15000"/>
                      </a:schemeClr>
                    </a:solidFill>
                  </a:rPr>
                  <a:t>SEO, Back </a:t>
                </a:r>
                <a:r>
                  <a:rPr lang="es-PE" sz="2000" dirty="0" err="1" smtClean="0">
                    <a:solidFill>
                      <a:schemeClr val="bg1">
                        <a:lumMod val="85000"/>
                        <a:lumOff val="15000"/>
                      </a:schemeClr>
                    </a:solidFill>
                  </a:rPr>
                  <a:t>Button</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URLs</a:t>
                </a:r>
                <a:endParaRPr lang="es-PE" sz="2000" dirty="0">
                  <a:solidFill>
                    <a:schemeClr val="bg1">
                      <a:lumMod val="85000"/>
                      <a:lumOff val="15000"/>
                    </a:schemeClr>
                  </a:solidFill>
                </a:endParaRPr>
              </a:p>
            </p:txBody>
          </p:sp>
        </p:grpSp>
        <p:grpSp>
          <p:nvGrpSpPr>
            <p:cNvPr id="10" name="9 Grupo"/>
            <p:cNvGrpSpPr/>
            <p:nvPr/>
          </p:nvGrpSpPr>
          <p:grpSpPr>
            <a:xfrm>
              <a:off x="4642852" y="3454009"/>
              <a:ext cx="2784368" cy="1839544"/>
              <a:chOff x="7596336" y="1453095"/>
              <a:chExt cx="2784368" cy="1839544"/>
            </a:xfrm>
          </p:grpSpPr>
          <p:grpSp>
            <p:nvGrpSpPr>
              <p:cNvPr id="68" name="67 Grupo"/>
              <p:cNvGrpSpPr/>
              <p:nvPr/>
            </p:nvGrpSpPr>
            <p:grpSpPr>
              <a:xfrm>
                <a:off x="7596336" y="1453095"/>
                <a:ext cx="2784368" cy="1839543"/>
                <a:chOff x="916483" y="1984"/>
                <a:chExt cx="2030015" cy="1218009"/>
              </a:xfrm>
              <a:solidFill>
                <a:srgbClr val="00B0F0"/>
              </a:solid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9" name="68 CuadroTexto"/>
              <p:cNvSpPr txBox="1"/>
              <p:nvPr/>
            </p:nvSpPr>
            <p:spPr>
              <a:xfrm>
                <a:off x="7596336" y="1786830"/>
                <a:ext cx="1836735" cy="779400"/>
              </a:xfrm>
              <a:prstGeom prst="rect">
                <a:avLst/>
              </a:prstGeom>
              <a:noFill/>
            </p:spPr>
            <p:txBody>
              <a:bodyPr wrap="none" rtlCol="0">
                <a:spAutoFit/>
              </a:bodyPr>
              <a:lstStyle/>
              <a:p>
                <a:r>
                  <a:rPr lang="es-PE" sz="4000" b="1" dirty="0" smtClean="0"/>
                  <a:t>Offline</a:t>
                </a:r>
                <a:endParaRPr lang="es-PE" sz="4000" b="1" dirty="0"/>
              </a:p>
            </p:txBody>
          </p:sp>
          <p:sp>
            <p:nvSpPr>
              <p:cNvPr id="74" name="73 CuadroTexto"/>
              <p:cNvSpPr txBox="1"/>
              <p:nvPr/>
            </p:nvSpPr>
            <p:spPr>
              <a:xfrm>
                <a:off x="7596336" y="2513239"/>
                <a:ext cx="2784368" cy="779400"/>
              </a:xfrm>
              <a:prstGeom prst="rect">
                <a:avLst/>
              </a:prstGeom>
              <a:noFill/>
            </p:spPr>
            <p:txBody>
              <a:bodyPr wrap="square" rtlCol="0">
                <a:spAutoFit/>
              </a:bodyPr>
              <a:lstStyle/>
              <a:p>
                <a:r>
                  <a:rPr lang="es-PE" sz="2000" dirty="0" smtClean="0">
                    <a:solidFill>
                      <a:schemeClr val="bg1">
                        <a:lumMod val="85000"/>
                        <a:lumOff val="15000"/>
                      </a:schemeClr>
                    </a:solidFill>
                  </a:rPr>
                  <a:t>HTML5 Local Storage, HTML5 App. Cache</a:t>
                </a:r>
                <a:endParaRPr lang="es-PE" sz="2000" dirty="0">
                  <a:solidFill>
                    <a:schemeClr val="bg1">
                      <a:lumMod val="85000"/>
                      <a:lumOff val="15000"/>
                    </a:schemeClr>
                  </a:solidFill>
                </a:endParaRPr>
              </a:p>
            </p:txBody>
          </p:sp>
        </p:grpSp>
      </p:grpSp>
      <p:sp>
        <p:nvSpPr>
          <p:cNvPr id="2" name="1 CuadroTexto"/>
          <p:cNvSpPr txBox="1"/>
          <p:nvPr/>
        </p:nvSpPr>
        <p:spPr>
          <a:xfrm>
            <a:off x="113490" y="5733256"/>
            <a:ext cx="2262158"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DEMO</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1222522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a:solidFill>
                  <a:srgbClr val="C00000"/>
                </a:solidFill>
                <a:latin typeface="Arial" pitchFamily="34" charset="0"/>
                <a:cs typeface="Arial" pitchFamily="34" charset="0"/>
              </a:rPr>
              <a:t>2</a:t>
            </a:r>
            <a:r>
              <a:rPr lang="es-PE" dirty="0" smtClean="0">
                <a:solidFill>
                  <a:srgbClr val="C00000"/>
                </a:solidFill>
                <a:latin typeface="Arial" pitchFamily="34" charset="0"/>
                <a:cs typeface="Arial" pitchFamily="34" charset="0"/>
              </a:rPr>
              <a:t>: </a:t>
            </a:r>
            <a:r>
              <a:rPr lang="es-PE" dirty="0" err="1" smtClean="0">
                <a:solidFill>
                  <a:srgbClr val="C00000"/>
                </a:solidFill>
                <a:latin typeface="Arial" pitchFamily="34" charset="0"/>
                <a:cs typeface="Arial" pitchFamily="34" charset="0"/>
              </a:rPr>
              <a:t>User</a:t>
            </a:r>
            <a:r>
              <a:rPr lang="es-PE" dirty="0" smtClean="0">
                <a:solidFill>
                  <a:srgbClr val="C00000"/>
                </a:solidFill>
                <a:latin typeface="Arial" pitchFamily="34" charset="0"/>
                <a:cs typeface="Arial" pitchFamily="34" charset="0"/>
              </a:rPr>
              <a:t> Interface </a:t>
            </a:r>
            <a:r>
              <a:rPr lang="es-PE" dirty="0" err="1" smtClean="0">
                <a:solidFill>
                  <a:srgbClr val="C00000"/>
                </a:solidFill>
                <a:latin typeface="Arial" pitchFamily="34" charset="0"/>
                <a:cs typeface="Arial" pitchFamily="34" charset="0"/>
              </a:rPr>
              <a:t>Patterns</a:t>
            </a:r>
            <a:endParaRPr lang="es-PE" dirty="0">
              <a:solidFill>
                <a:srgbClr val="C00000"/>
              </a:solidFill>
              <a:latin typeface="Arial" pitchFamily="34" charset="0"/>
              <a:cs typeface="Arial" pitchFamily="34" charset="0"/>
            </a:endParaRPr>
          </a:p>
        </p:txBody>
      </p:sp>
      <p:grpSp>
        <p:nvGrpSpPr>
          <p:cNvPr id="181" name="180 Grupo"/>
          <p:cNvGrpSpPr/>
          <p:nvPr/>
        </p:nvGrpSpPr>
        <p:grpSpPr>
          <a:xfrm>
            <a:off x="389468" y="3816750"/>
            <a:ext cx="8365065" cy="2352075"/>
            <a:chOff x="511842" y="3861048"/>
            <a:chExt cx="8365065" cy="2352075"/>
          </a:xfrm>
        </p:grpSpPr>
        <p:grpSp>
          <p:nvGrpSpPr>
            <p:cNvPr id="142" name="141 Grupo"/>
            <p:cNvGrpSpPr/>
            <p:nvPr/>
          </p:nvGrpSpPr>
          <p:grpSpPr>
            <a:xfrm>
              <a:off x="511842" y="3861048"/>
              <a:ext cx="3960000" cy="2352075"/>
              <a:chOff x="2759393" y="1034534"/>
              <a:chExt cx="3960000" cy="2352075"/>
            </a:xfrm>
          </p:grpSpPr>
          <p:sp>
            <p:nvSpPr>
              <p:cNvPr id="116" name="115 Rectángulo"/>
              <p:cNvSpPr/>
              <p:nvPr/>
            </p:nvSpPr>
            <p:spPr>
              <a:xfrm>
                <a:off x="2759393" y="1034534"/>
                <a:ext cx="3960000" cy="2352075"/>
              </a:xfrm>
              <a:prstGeom prst="rect">
                <a:avLst/>
              </a:prstGeom>
              <a:solidFill>
                <a:schemeClr val="accent1">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24" name="23 Rectángulo"/>
              <p:cNvSpPr/>
              <p:nvPr/>
            </p:nvSpPr>
            <p:spPr>
              <a:xfrm>
                <a:off x="4906870" y="2377456"/>
                <a:ext cx="1707442"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26" name="25 Rectángulo"/>
              <p:cNvSpPr/>
              <p:nvPr/>
            </p:nvSpPr>
            <p:spPr>
              <a:xfrm>
                <a:off x="4896495" y="1175792"/>
                <a:ext cx="1717817"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Presenter</a:t>
                </a:r>
                <a:endParaRPr lang="es-PE" sz="2400" kern="1200" dirty="0"/>
              </a:p>
            </p:txBody>
          </p:sp>
          <p:sp>
            <p:nvSpPr>
              <p:cNvPr id="27" name="26 Rectángulo"/>
              <p:cNvSpPr/>
              <p:nvPr/>
            </p:nvSpPr>
            <p:spPr>
              <a:xfrm>
                <a:off x="2867446" y="1175793"/>
                <a:ext cx="1224000" cy="504000"/>
              </a:xfrm>
              <a:prstGeom prst="rect">
                <a:avLst/>
              </a:prstGeom>
              <a:solidFill>
                <a:schemeClr val="accent1">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45" name="44 Conector recto de flecha"/>
              <p:cNvCxnSpPr/>
              <p:nvPr/>
            </p:nvCxnSpPr>
            <p:spPr>
              <a:xfrm>
                <a:off x="4103493" y="1296470"/>
                <a:ext cx="774000" cy="0"/>
              </a:xfrm>
              <a:prstGeom prst="straightConnector1">
                <a:avLst/>
              </a:prstGeom>
              <a:ln w="50800">
                <a:solidFill>
                  <a:schemeClr val="accent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45 Conector recto de flecha"/>
              <p:cNvCxnSpPr/>
              <p:nvPr/>
            </p:nvCxnSpPr>
            <p:spPr>
              <a:xfrm>
                <a:off x="4103493" y="1533837"/>
                <a:ext cx="793001" cy="0"/>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46 Conector recto de flecha"/>
              <p:cNvCxnSpPr/>
              <p:nvPr/>
            </p:nvCxnSpPr>
            <p:spPr>
              <a:xfrm>
                <a:off x="5904606" y="1679792"/>
                <a:ext cx="0" cy="697664"/>
              </a:xfrm>
              <a:prstGeom prst="straightConnector1">
                <a:avLst/>
              </a:prstGeom>
              <a:ln w="5080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47 Conector recto de flecha"/>
              <p:cNvCxnSpPr/>
              <p:nvPr/>
            </p:nvCxnSpPr>
            <p:spPr>
              <a:xfrm>
                <a:off x="5616574" y="1679793"/>
                <a:ext cx="0" cy="697663"/>
              </a:xfrm>
              <a:prstGeom prst="straightConnector1">
                <a:avLst/>
              </a:prstGeom>
              <a:ln w="50800">
                <a:solidFill>
                  <a:schemeClr val="accent1">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3044231" y="2896368"/>
                <a:ext cx="296273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MVP (</a:t>
                </a:r>
                <a:r>
                  <a:rPr lang="es-PE" sz="2400" dirty="0" err="1" smtClean="0">
                    <a:solidFill>
                      <a:srgbClr val="141414"/>
                    </a:solidFill>
                    <a:latin typeface="Arial" pitchFamily="34" charset="0"/>
                    <a:cs typeface="Arial" pitchFamily="34" charset="0"/>
                  </a:rPr>
                  <a:t>Passive</a:t>
                </a:r>
                <a:r>
                  <a:rPr lang="es-PE" sz="2400" dirty="0" smtClean="0">
                    <a:solidFill>
                      <a:srgbClr val="141414"/>
                    </a:solidFill>
                    <a:latin typeface="Arial" pitchFamily="34" charset="0"/>
                    <a:cs typeface="Arial" pitchFamily="34" charset="0"/>
                  </a:rPr>
                  <a:t> View)</a:t>
                </a:r>
                <a:endParaRPr lang="es-PE" sz="2400" dirty="0">
                  <a:solidFill>
                    <a:srgbClr val="141414"/>
                  </a:solidFill>
                  <a:latin typeface="Arial" pitchFamily="34" charset="0"/>
                  <a:cs typeface="Arial" pitchFamily="34" charset="0"/>
                </a:endParaRPr>
              </a:p>
            </p:txBody>
          </p:sp>
        </p:grpSp>
        <p:grpSp>
          <p:nvGrpSpPr>
            <p:cNvPr id="143" name="142 Grupo"/>
            <p:cNvGrpSpPr/>
            <p:nvPr/>
          </p:nvGrpSpPr>
          <p:grpSpPr>
            <a:xfrm>
              <a:off x="4788024" y="3861048"/>
              <a:ext cx="4088883" cy="2352075"/>
              <a:chOff x="2645149" y="1034534"/>
              <a:chExt cx="4088883" cy="2352075"/>
            </a:xfrm>
          </p:grpSpPr>
          <p:sp>
            <p:nvSpPr>
              <p:cNvPr id="144" name="143 Rectángulo"/>
              <p:cNvSpPr/>
              <p:nvPr/>
            </p:nvSpPr>
            <p:spPr>
              <a:xfrm>
                <a:off x="2645149" y="1034534"/>
                <a:ext cx="4088883" cy="2352075"/>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45" name="144 Rectángulo"/>
              <p:cNvSpPr/>
              <p:nvPr/>
            </p:nvSpPr>
            <p:spPr>
              <a:xfrm>
                <a:off x="4739398" y="2377456"/>
                <a:ext cx="1874914"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46" name="145 Rectángulo"/>
              <p:cNvSpPr/>
              <p:nvPr/>
            </p:nvSpPr>
            <p:spPr>
              <a:xfrm>
                <a:off x="4742312" y="1175792"/>
                <a:ext cx="1872000"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ViewModel</a:t>
                </a:r>
                <a:endParaRPr lang="es-PE" sz="2400" kern="1200" dirty="0"/>
              </a:p>
            </p:txBody>
          </p:sp>
          <p:sp>
            <p:nvSpPr>
              <p:cNvPr id="147" name="146 Rectángulo"/>
              <p:cNvSpPr/>
              <p:nvPr/>
            </p:nvSpPr>
            <p:spPr>
              <a:xfrm>
                <a:off x="2755117" y="1175793"/>
                <a:ext cx="1218215" cy="504000"/>
              </a:xfrm>
              <a:prstGeom prst="rect">
                <a:avLst/>
              </a:prstGeom>
              <a:solidFill>
                <a:schemeClr val="accent3">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48" name="147 Conector recto de flecha"/>
              <p:cNvCxnSpPr/>
              <p:nvPr/>
            </p:nvCxnSpPr>
            <p:spPr>
              <a:xfrm>
                <a:off x="3965398" y="1296470"/>
                <a:ext cx="774000" cy="0"/>
              </a:xfrm>
              <a:prstGeom prst="straightConnector1">
                <a:avLst/>
              </a:prstGeom>
              <a:ln w="5080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148 Conector recto de flecha"/>
              <p:cNvCxnSpPr/>
              <p:nvPr/>
            </p:nvCxnSpPr>
            <p:spPr>
              <a:xfrm>
                <a:off x="3965398" y="1533837"/>
                <a:ext cx="793001" cy="0"/>
              </a:xfrm>
              <a:prstGeom prst="straightConnector1">
                <a:avLst/>
              </a:prstGeom>
              <a:ln w="50800">
                <a:solidFill>
                  <a:schemeClr val="accent3">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149 Conector recto de flecha"/>
              <p:cNvCxnSpPr/>
              <p:nvPr/>
            </p:nvCxnSpPr>
            <p:spPr>
              <a:xfrm>
                <a:off x="5904606" y="1679792"/>
                <a:ext cx="0" cy="697664"/>
              </a:xfrm>
              <a:prstGeom prst="straightConnector1">
                <a:avLst/>
              </a:prstGeom>
              <a:ln w="50800">
                <a:solidFill>
                  <a:schemeClr val="accent3">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150 Conector recto de flecha"/>
              <p:cNvCxnSpPr/>
              <p:nvPr/>
            </p:nvCxnSpPr>
            <p:spPr>
              <a:xfrm>
                <a:off x="5616574" y="1679793"/>
                <a:ext cx="0" cy="697663"/>
              </a:xfrm>
              <a:prstGeom prst="straightConnector1">
                <a:avLst/>
              </a:prstGeom>
              <a:ln w="50800">
                <a:solidFill>
                  <a:schemeClr val="accent3">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2" name="151 CuadroTexto"/>
              <p:cNvSpPr txBox="1"/>
              <p:nvPr/>
            </p:nvSpPr>
            <p:spPr>
              <a:xfrm>
                <a:off x="3197419" y="2896368"/>
                <a:ext cx="2984343"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MVVM (Active View)</a:t>
                </a:r>
                <a:endParaRPr lang="es-PE" sz="2400" dirty="0">
                  <a:solidFill>
                    <a:srgbClr val="141414"/>
                  </a:solidFill>
                  <a:latin typeface="Arial" pitchFamily="34" charset="0"/>
                  <a:cs typeface="Arial" pitchFamily="34" charset="0"/>
                </a:endParaRPr>
              </a:p>
            </p:txBody>
          </p:sp>
        </p:grpSp>
      </p:grpSp>
      <p:grpSp>
        <p:nvGrpSpPr>
          <p:cNvPr id="180" name="179 Grupo"/>
          <p:cNvGrpSpPr/>
          <p:nvPr/>
        </p:nvGrpSpPr>
        <p:grpSpPr>
          <a:xfrm>
            <a:off x="2475913" y="1196752"/>
            <a:ext cx="4192174" cy="2352075"/>
            <a:chOff x="4925562" y="1196752"/>
            <a:chExt cx="4192174" cy="2352075"/>
          </a:xfrm>
        </p:grpSpPr>
        <p:grpSp>
          <p:nvGrpSpPr>
            <p:cNvPr id="154" name="153 Grupo"/>
            <p:cNvGrpSpPr/>
            <p:nvPr/>
          </p:nvGrpSpPr>
          <p:grpSpPr>
            <a:xfrm>
              <a:off x="4925562" y="1196752"/>
              <a:ext cx="4192174" cy="2352075"/>
              <a:chOff x="2593504" y="1034534"/>
              <a:chExt cx="4192174" cy="2352075"/>
            </a:xfrm>
          </p:grpSpPr>
          <p:sp>
            <p:nvSpPr>
              <p:cNvPr id="155" name="154 Rectángulo"/>
              <p:cNvSpPr/>
              <p:nvPr/>
            </p:nvSpPr>
            <p:spPr>
              <a:xfrm>
                <a:off x="2593505" y="1034534"/>
                <a:ext cx="4140528" cy="2352075"/>
              </a:xfrm>
              <a:prstGeom prst="rect">
                <a:avLst/>
              </a:prstGeom>
              <a:solidFill>
                <a:schemeClr val="accent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endParaRPr lang="es-PE" sz="2400" kern="1200" dirty="0"/>
              </a:p>
            </p:txBody>
          </p:sp>
          <p:sp>
            <p:nvSpPr>
              <p:cNvPr id="156" name="155 Rectángulo"/>
              <p:cNvSpPr/>
              <p:nvPr/>
            </p:nvSpPr>
            <p:spPr>
              <a:xfrm>
                <a:off x="4758399" y="2377456"/>
                <a:ext cx="1855913"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Model</a:t>
                </a:r>
                <a:endParaRPr lang="es-PE" sz="2400" kern="1200" dirty="0"/>
              </a:p>
            </p:txBody>
          </p:sp>
          <p:sp>
            <p:nvSpPr>
              <p:cNvPr id="157" name="156 Rectángulo"/>
              <p:cNvSpPr/>
              <p:nvPr/>
            </p:nvSpPr>
            <p:spPr>
              <a:xfrm>
                <a:off x="4742312" y="1175792"/>
                <a:ext cx="1872000"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err="1" smtClean="0"/>
                  <a:t>Controller</a:t>
                </a:r>
                <a:endParaRPr lang="es-PE" sz="2400" kern="1200" dirty="0"/>
              </a:p>
            </p:txBody>
          </p:sp>
          <p:sp>
            <p:nvSpPr>
              <p:cNvPr id="158" name="157 Rectángulo"/>
              <p:cNvSpPr/>
              <p:nvPr/>
            </p:nvSpPr>
            <p:spPr>
              <a:xfrm>
                <a:off x="2726541" y="1175793"/>
                <a:ext cx="1218215" cy="504000"/>
              </a:xfrm>
              <a:prstGeom prst="rect">
                <a:avLst/>
              </a:prstGeom>
              <a:solidFill>
                <a:schemeClr val="accent2">
                  <a:lumMod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ctr" defTabSz="2489200">
                  <a:lnSpc>
                    <a:spcPct val="90000"/>
                  </a:lnSpc>
                  <a:spcBef>
                    <a:spcPct val="0"/>
                  </a:spcBef>
                  <a:spcAft>
                    <a:spcPct val="35000"/>
                  </a:spcAft>
                </a:pPr>
                <a:r>
                  <a:rPr lang="es-PE" sz="2400" kern="1200" dirty="0" smtClean="0"/>
                  <a:t>View</a:t>
                </a:r>
                <a:endParaRPr lang="es-PE" sz="2400" kern="1200" dirty="0"/>
              </a:p>
            </p:txBody>
          </p:sp>
          <p:cxnSp>
            <p:nvCxnSpPr>
              <p:cNvPr id="159" name="158 Conector recto de flecha"/>
              <p:cNvCxnSpPr/>
              <p:nvPr/>
            </p:nvCxnSpPr>
            <p:spPr>
              <a:xfrm>
                <a:off x="3951110" y="1296470"/>
                <a:ext cx="792000" cy="0"/>
              </a:xfrm>
              <a:prstGeom prst="straightConnector1">
                <a:avLst/>
              </a:prstGeom>
              <a:ln w="50800">
                <a:solidFill>
                  <a:schemeClr val="accent2">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159 Conector recto de flecha"/>
              <p:cNvCxnSpPr/>
              <p:nvPr/>
            </p:nvCxnSpPr>
            <p:spPr>
              <a:xfrm>
                <a:off x="3951109" y="1533837"/>
                <a:ext cx="792000" cy="0"/>
              </a:xfrm>
              <a:prstGeom prst="straightConnector1">
                <a:avLst/>
              </a:prstGeom>
              <a:ln w="50800">
                <a:solidFill>
                  <a:schemeClr val="accent2">
                    <a:lumMod val="75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160 Conector recto de flecha"/>
              <p:cNvCxnSpPr/>
              <p:nvPr/>
            </p:nvCxnSpPr>
            <p:spPr>
              <a:xfrm>
                <a:off x="5904606" y="1679792"/>
                <a:ext cx="0" cy="697664"/>
              </a:xfrm>
              <a:prstGeom prst="straightConnector1">
                <a:avLst/>
              </a:prstGeom>
              <a:ln w="508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161 Conector recto de flecha"/>
              <p:cNvCxnSpPr/>
              <p:nvPr/>
            </p:nvCxnSpPr>
            <p:spPr>
              <a:xfrm>
                <a:off x="5616574" y="1679793"/>
                <a:ext cx="0" cy="697663"/>
              </a:xfrm>
              <a:prstGeom prst="straightConnector1">
                <a:avLst/>
              </a:prstGeom>
              <a:ln w="50800">
                <a:solidFill>
                  <a:schemeClr val="accent2">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162 CuadroTexto"/>
              <p:cNvSpPr txBox="1"/>
              <p:nvPr/>
            </p:nvSpPr>
            <p:spPr>
              <a:xfrm>
                <a:off x="2593504" y="2896368"/>
                <a:ext cx="4192174" cy="461665"/>
              </a:xfrm>
              <a:prstGeom prst="rect">
                <a:avLst/>
              </a:prstGeom>
              <a:noFill/>
            </p:spPr>
            <p:txBody>
              <a:bodyPr wrap="none" rtlCol="0">
                <a:spAutoFit/>
              </a:bodyPr>
              <a:lstStyle/>
              <a:p>
                <a:pPr algn="ctr"/>
                <a:r>
                  <a:rPr lang="es-PE" sz="2400" dirty="0" smtClean="0">
                    <a:solidFill>
                      <a:srgbClr val="141414"/>
                    </a:solidFill>
                    <a:latin typeface="Arial" pitchFamily="34" charset="0"/>
                    <a:cs typeface="Arial" pitchFamily="34" charset="0"/>
                  </a:rPr>
                  <a:t>MVC (</a:t>
                </a:r>
                <a:r>
                  <a:rPr lang="es-PE" sz="2400" dirty="0" err="1" smtClean="0">
                    <a:solidFill>
                      <a:srgbClr val="141414"/>
                    </a:solidFill>
                    <a:latin typeface="Arial" pitchFamily="34" charset="0"/>
                    <a:cs typeface="Arial" pitchFamily="34" charset="0"/>
                  </a:rPr>
                  <a:t>Supervising</a:t>
                </a:r>
                <a:r>
                  <a:rPr lang="es-PE" sz="2400" dirty="0" smtClean="0">
                    <a:solidFill>
                      <a:srgbClr val="141414"/>
                    </a:solidFill>
                    <a:latin typeface="Arial" pitchFamily="34" charset="0"/>
                    <a:cs typeface="Arial" pitchFamily="34" charset="0"/>
                  </a:rPr>
                  <a:t> </a:t>
                </a:r>
                <a:r>
                  <a:rPr lang="es-PE" sz="2400" dirty="0" err="1" smtClean="0">
                    <a:solidFill>
                      <a:srgbClr val="141414"/>
                    </a:solidFill>
                    <a:latin typeface="Arial" pitchFamily="34" charset="0"/>
                    <a:cs typeface="Arial" pitchFamily="34" charset="0"/>
                  </a:rPr>
                  <a:t>Controller</a:t>
                </a:r>
                <a:r>
                  <a:rPr lang="es-PE" sz="2400" dirty="0" smtClean="0">
                    <a:solidFill>
                      <a:srgbClr val="141414"/>
                    </a:solidFill>
                    <a:latin typeface="Arial" pitchFamily="34" charset="0"/>
                    <a:cs typeface="Arial" pitchFamily="34" charset="0"/>
                  </a:rPr>
                  <a:t>)</a:t>
                </a:r>
                <a:endParaRPr lang="es-PE" sz="2400" dirty="0">
                  <a:solidFill>
                    <a:srgbClr val="141414"/>
                  </a:solidFill>
                  <a:latin typeface="Arial" pitchFamily="34" charset="0"/>
                  <a:cs typeface="Arial" pitchFamily="34" charset="0"/>
                </a:endParaRPr>
              </a:p>
            </p:txBody>
          </p:sp>
        </p:grpSp>
        <p:cxnSp>
          <p:nvCxnSpPr>
            <p:cNvPr id="164" name="163 Conector recto de flecha"/>
            <p:cNvCxnSpPr/>
            <p:nvPr/>
          </p:nvCxnSpPr>
          <p:spPr>
            <a:xfrm>
              <a:off x="5862939" y="1858679"/>
              <a:ext cx="1188000" cy="792088"/>
            </a:xfrm>
            <a:prstGeom prst="straightConnector1">
              <a:avLst/>
            </a:prstGeom>
            <a:ln w="5715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164 Conector recto de flecha"/>
            <p:cNvCxnSpPr/>
            <p:nvPr/>
          </p:nvCxnSpPr>
          <p:spPr>
            <a:xfrm>
              <a:off x="5400881" y="1842091"/>
              <a:ext cx="1689143" cy="1126492"/>
            </a:xfrm>
            <a:prstGeom prst="straightConnector1">
              <a:avLst/>
            </a:prstGeom>
            <a:ln w="57150">
              <a:solidFill>
                <a:schemeClr val="accent2">
                  <a:lumMod val="75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7408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2 Marcador de contenido"/>
          <p:cNvSpPr>
            <a:spLocks noGrp="1"/>
          </p:cNvSpPr>
          <p:nvPr>
            <p:ph idx="1"/>
          </p:nvPr>
        </p:nvSpPr>
        <p:spPr>
          <a:xfrm>
            <a:off x="1187624" y="2320283"/>
            <a:ext cx="6768752" cy="1756789"/>
          </a:xfrm>
        </p:spPr>
        <p:txBody>
          <a:bodyPr/>
          <a:lstStyle/>
          <a:p>
            <a:pPr marL="0" indent="0">
              <a:lnSpc>
                <a:spcPts val="4500"/>
              </a:lnSpc>
              <a:buSzPct val="150000"/>
              <a:buNone/>
            </a:pPr>
            <a:r>
              <a:rPr lang="es-PE" sz="2800" dirty="0" smtClean="0">
                <a:solidFill>
                  <a:schemeClr val="bg1">
                    <a:lumMod val="95000"/>
                    <a:lumOff val="5000"/>
                  </a:schemeClr>
                </a:solidFill>
                <a:latin typeface="Arial" pitchFamily="34" charset="0"/>
                <a:cs typeface="Arial" pitchFamily="34" charset="0"/>
              </a:rPr>
              <a:t>Los patrones más usados para organizar aplicaciones utilizando JavaScript son: </a:t>
            </a:r>
          </a:p>
          <a:p>
            <a:pPr marL="0" indent="0">
              <a:lnSpc>
                <a:spcPts val="4500"/>
              </a:lnSpc>
              <a:buSzPct val="150000"/>
              <a:buNone/>
            </a:pPr>
            <a:r>
              <a:rPr lang="es-PE" b="1" dirty="0" smtClean="0">
                <a:solidFill>
                  <a:srgbClr val="C00000"/>
                </a:solidFill>
                <a:latin typeface="Arial" pitchFamily="34" charset="0"/>
                <a:cs typeface="Arial" pitchFamily="34" charset="0"/>
              </a:rPr>
              <a:t>MVC</a:t>
            </a:r>
            <a:r>
              <a:rPr lang="es-PE" dirty="0" smtClean="0">
                <a:solidFill>
                  <a:schemeClr val="bg1">
                    <a:lumMod val="95000"/>
                    <a:lumOff val="5000"/>
                  </a:schemeClr>
                </a:solidFill>
                <a:latin typeface="Arial" pitchFamily="34" charset="0"/>
                <a:cs typeface="Arial" pitchFamily="34" charset="0"/>
              </a:rPr>
              <a:t> </a:t>
            </a:r>
            <a:r>
              <a:rPr lang="es-PE" sz="2800" dirty="0" smtClean="0">
                <a:solidFill>
                  <a:schemeClr val="bg1">
                    <a:lumMod val="95000"/>
                    <a:lumOff val="5000"/>
                  </a:schemeClr>
                </a:solidFill>
                <a:latin typeface="Arial" pitchFamily="34" charset="0"/>
                <a:cs typeface="Arial" pitchFamily="34" charset="0"/>
              </a:rPr>
              <a:t>y </a:t>
            </a:r>
            <a:r>
              <a:rPr lang="es-PE" b="1" dirty="0" smtClean="0">
                <a:solidFill>
                  <a:srgbClr val="C00000"/>
                </a:solidFill>
                <a:latin typeface="Arial" pitchFamily="34" charset="0"/>
                <a:cs typeface="Arial" pitchFamily="34" charset="0"/>
              </a:rPr>
              <a:t>MVVM</a:t>
            </a:r>
            <a:r>
              <a:rPr lang="es-PE" sz="2800" dirty="0" smtClean="0">
                <a:solidFill>
                  <a:schemeClr val="bg1">
                    <a:lumMod val="95000"/>
                    <a:lumOff val="5000"/>
                  </a:schemeClr>
                </a:solidFill>
                <a:latin typeface="Arial" pitchFamily="34" charset="0"/>
                <a:cs typeface="Arial" pitchFamily="34" charset="0"/>
              </a:rPr>
              <a:t>.</a:t>
            </a:r>
            <a:endParaRPr lang="es-PE" sz="2800" dirty="0">
              <a:solidFill>
                <a:schemeClr val="bg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1228765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C00000"/>
                </a:solidFill>
                <a:latin typeface="Arial" pitchFamily="34" charset="0"/>
                <a:cs typeface="Arial" pitchFamily="34" charset="0"/>
              </a:rPr>
              <a:t>MV* en JavaScript</a:t>
            </a:r>
            <a:endParaRPr lang="es-PE" dirty="0">
              <a:solidFill>
                <a:srgbClr val="C00000"/>
              </a:solidFill>
              <a:latin typeface="Arial" pitchFamily="34" charset="0"/>
              <a:cs typeface="Arial" pitchFamily="34" charset="0"/>
            </a:endParaRPr>
          </a:p>
        </p:txBody>
      </p:sp>
      <p:sp>
        <p:nvSpPr>
          <p:cNvPr id="53" name="52 CuadroTexto"/>
          <p:cNvSpPr txBox="1"/>
          <p:nvPr/>
        </p:nvSpPr>
        <p:spPr>
          <a:xfrm>
            <a:off x="2539605" y="977995"/>
            <a:ext cx="4068743" cy="461665"/>
          </a:xfrm>
          <a:prstGeom prst="rect">
            <a:avLst/>
          </a:prstGeom>
          <a:noFill/>
        </p:spPr>
        <p:txBody>
          <a:bodyPr wrap="none" rtlCol="0">
            <a:spAutoFit/>
          </a:bodyPr>
          <a:lstStyle/>
          <a:p>
            <a:pPr algn="ctr"/>
            <a:r>
              <a:rPr lang="es-PE" sz="2400" dirty="0" smtClean="0">
                <a:solidFill>
                  <a:schemeClr val="tx1">
                    <a:lumMod val="50000"/>
                  </a:schemeClr>
                </a:solidFill>
                <a:latin typeface="Arial" pitchFamily="34" charset="0"/>
                <a:cs typeface="Arial" pitchFamily="34" charset="0"/>
              </a:rPr>
              <a:t>Frameworks y Librerías MV*</a:t>
            </a:r>
            <a:endParaRPr lang="es-PE" sz="2400" dirty="0">
              <a:solidFill>
                <a:schemeClr val="tx1">
                  <a:lumMod val="50000"/>
                </a:schemeClr>
              </a:solidFill>
              <a:latin typeface="Arial" pitchFamily="34" charset="0"/>
              <a:cs typeface="Arial" pitchFamily="34" charset="0"/>
            </a:endParaRPr>
          </a:p>
        </p:txBody>
      </p:sp>
      <p:graphicFrame>
        <p:nvGraphicFramePr>
          <p:cNvPr id="7" name="6 Diagrama"/>
          <p:cNvGraphicFramePr/>
          <p:nvPr>
            <p:extLst>
              <p:ext uri="{D42A27DB-BD31-4B8C-83A1-F6EECF244321}">
                <p14:modId xmlns:p14="http://schemas.microsoft.com/office/powerpoint/2010/main" val="4090911721"/>
              </p:ext>
            </p:extLst>
          </p:nvPr>
        </p:nvGraphicFramePr>
        <p:xfrm>
          <a:off x="1331640" y="18714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46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8" name="27 Rectángulo redondeado"/>
          <p:cNvSpPr/>
          <p:nvPr/>
        </p:nvSpPr>
        <p:spPr>
          <a:xfrm>
            <a:off x="510565" y="1479788"/>
            <a:ext cx="8122870" cy="1728000"/>
          </a:xfrm>
          <a:prstGeom prst="roundRect">
            <a:avLst/>
          </a:prstGeom>
          <a:solidFill>
            <a:srgbClr val="FAE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2"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C00000"/>
                </a:solidFill>
                <a:latin typeface="Arial" pitchFamily="34" charset="0"/>
                <a:cs typeface="Arial" pitchFamily="34" charset="0"/>
              </a:rPr>
              <a:t>MV* en JavaScript</a:t>
            </a:r>
            <a:endParaRPr lang="es-PE" dirty="0">
              <a:solidFill>
                <a:srgbClr val="C00000"/>
              </a:solidFill>
              <a:latin typeface="Arial" pitchFamily="34" charset="0"/>
              <a:cs typeface="Arial" pitchFamily="34" charset="0"/>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868" y="260648"/>
            <a:ext cx="3867805" cy="1126070"/>
          </a:xfrm>
          <a:prstGeom prst="rect">
            <a:avLst/>
          </a:prstGeom>
        </p:spPr>
      </p:pic>
      <p:grpSp>
        <p:nvGrpSpPr>
          <p:cNvPr id="31" name="30 Grupo"/>
          <p:cNvGrpSpPr/>
          <p:nvPr/>
        </p:nvGrpSpPr>
        <p:grpSpPr>
          <a:xfrm>
            <a:off x="1151620" y="3448789"/>
            <a:ext cx="6840760" cy="3134708"/>
            <a:chOff x="1129471" y="3448789"/>
            <a:chExt cx="6840760" cy="3134708"/>
          </a:xfrm>
        </p:grpSpPr>
        <p:sp>
          <p:nvSpPr>
            <p:cNvPr id="46" name="45 Rectángulo redondeado"/>
            <p:cNvSpPr/>
            <p:nvPr/>
          </p:nvSpPr>
          <p:spPr>
            <a:xfrm>
              <a:off x="1129471" y="3448789"/>
              <a:ext cx="6840760" cy="3134708"/>
            </a:xfrm>
            <a:prstGeom prst="roundRect">
              <a:avLst>
                <a:gd name="adj" fmla="val 8269"/>
              </a:avLst>
            </a:prstGeom>
            <a:solidFill>
              <a:srgbClr val="84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7" name="26 Grupo"/>
            <p:cNvGrpSpPr>
              <a:grpSpLocks noChangeAspect="1"/>
            </p:cNvGrpSpPr>
            <p:nvPr/>
          </p:nvGrpSpPr>
          <p:grpSpPr>
            <a:xfrm>
              <a:off x="1372656" y="3613507"/>
              <a:ext cx="6398689" cy="2767821"/>
              <a:chOff x="1004893" y="2113535"/>
              <a:chExt cx="6735459" cy="2913496"/>
            </a:xfrm>
          </p:grpSpPr>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96" y="3507583"/>
                <a:ext cx="5682615" cy="32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 y="2113535"/>
                <a:ext cx="6730702" cy="1061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893" y="4147845"/>
                <a:ext cx="2991043" cy="879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16 Conector recto de flecha"/>
              <p:cNvCxnSpPr/>
              <p:nvPr/>
            </p:nvCxnSpPr>
            <p:spPr>
              <a:xfrm>
                <a:off x="3563888" y="2852936"/>
                <a:ext cx="1018456" cy="756084"/>
              </a:xfrm>
              <a:prstGeom prst="straightConnector1">
                <a:avLst/>
              </a:prstGeom>
              <a:ln w="76200">
                <a:solidFill>
                  <a:srgbClr val="FFCC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flipV="1">
                <a:off x="3635896" y="3771899"/>
                <a:ext cx="946448" cy="737221"/>
              </a:xfrm>
              <a:prstGeom prst="straightConnector1">
                <a:avLst/>
              </a:prstGeom>
              <a:ln w="76200">
                <a:solidFill>
                  <a:srgbClr val="FFCC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42" name="2 Marcador de contenido"/>
          <p:cNvSpPr>
            <a:spLocks noGrp="1"/>
          </p:cNvSpPr>
          <p:nvPr>
            <p:ph idx="1"/>
          </p:nvPr>
        </p:nvSpPr>
        <p:spPr>
          <a:xfrm>
            <a:off x="632154" y="1521352"/>
            <a:ext cx="7849429" cy="1652791"/>
          </a:xfrm>
        </p:spPr>
        <p:txBody>
          <a:bodyPr/>
          <a:lstStyle/>
          <a:p>
            <a:r>
              <a:rPr lang="es-PE" sz="2400" b="1" dirty="0" err="1" smtClean="0">
                <a:solidFill>
                  <a:schemeClr val="bg1"/>
                </a:solidFill>
              </a:rPr>
              <a:t>Dependency</a:t>
            </a:r>
            <a:r>
              <a:rPr lang="es-PE" sz="2400" b="1" dirty="0" smtClean="0">
                <a:solidFill>
                  <a:schemeClr val="bg1"/>
                </a:solidFill>
              </a:rPr>
              <a:t> Tracking</a:t>
            </a:r>
            <a:r>
              <a:rPr lang="es-PE" sz="2400" dirty="0" smtClean="0">
                <a:solidFill>
                  <a:schemeClr val="bg1"/>
                </a:solidFill>
              </a:rPr>
              <a:t> - actualiza automáticamente la vista cuando el modelo de datos haya cambiado</a:t>
            </a:r>
          </a:p>
          <a:p>
            <a:r>
              <a:rPr lang="es-PE" sz="2400" b="1" dirty="0" err="1" smtClean="0">
                <a:solidFill>
                  <a:schemeClr val="bg1"/>
                </a:solidFill>
              </a:rPr>
              <a:t>Bindings</a:t>
            </a:r>
            <a:r>
              <a:rPr lang="es-PE" sz="2400" dirty="0" smtClean="0">
                <a:solidFill>
                  <a:schemeClr val="bg1"/>
                </a:solidFill>
              </a:rPr>
              <a:t> - manera simple y obvia de conectar las partes de la vista al modelo de datos.</a:t>
            </a:r>
            <a:endParaRPr lang="es-PE" sz="2400" dirty="0">
              <a:solidFill>
                <a:schemeClr val="bg1"/>
              </a:solidFill>
            </a:endParaRPr>
          </a:p>
        </p:txBody>
      </p:sp>
    </p:spTree>
    <p:extLst>
      <p:ext uri="{BB962C8B-B14F-4D97-AF65-F5344CB8AC3E}">
        <p14:creationId xmlns:p14="http://schemas.microsoft.com/office/powerpoint/2010/main" val="3261145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12 Grupo"/>
          <p:cNvGrpSpPr/>
          <p:nvPr/>
        </p:nvGrpSpPr>
        <p:grpSpPr>
          <a:xfrm>
            <a:off x="1671254" y="1268760"/>
            <a:ext cx="5801493" cy="3840457"/>
            <a:chOff x="1650827" y="1453096"/>
            <a:chExt cx="5801493" cy="3840457"/>
          </a:xfrm>
        </p:grpSpPr>
        <p:grpSp>
          <p:nvGrpSpPr>
            <p:cNvPr id="11" name="10 Grupo"/>
            <p:cNvGrpSpPr/>
            <p:nvPr/>
          </p:nvGrpSpPr>
          <p:grpSpPr>
            <a:xfrm>
              <a:off x="1650827" y="1453096"/>
              <a:ext cx="2809468" cy="1863827"/>
              <a:chOff x="1650827" y="1453096"/>
              <a:chExt cx="2809468" cy="1863827"/>
            </a:xfrm>
          </p:grpSpPr>
          <p:grpSp>
            <p:nvGrpSpPr>
              <p:cNvPr id="60" name="59 Grupo"/>
              <p:cNvGrpSpPr/>
              <p:nvPr/>
            </p:nvGrpSpPr>
            <p:grpSpPr>
              <a:xfrm>
                <a:off x="1650829" y="1453096"/>
                <a:ext cx="2809466" cy="1826486"/>
                <a:chOff x="916483" y="1984"/>
                <a:chExt cx="2030015" cy="1218009"/>
              </a:xfrm>
              <a:solidFill>
                <a:srgbClr val="00B0F0"/>
              </a:solid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1" name="60 CuadroTexto"/>
              <p:cNvSpPr txBox="1"/>
              <p:nvPr/>
            </p:nvSpPr>
            <p:spPr>
              <a:xfrm>
                <a:off x="1650829" y="1788370"/>
                <a:ext cx="1388832" cy="798113"/>
              </a:xfrm>
              <a:prstGeom prst="rect">
                <a:avLst/>
              </a:prstGeom>
              <a:solidFill>
                <a:srgbClr val="00B0F0"/>
              </a:solidFill>
            </p:spPr>
            <p:txBody>
              <a:bodyPr wrap="square" rtlCol="0">
                <a:spAutoFit/>
              </a:bodyPr>
              <a:lstStyle/>
              <a:p>
                <a:r>
                  <a:rPr lang="es-PE" sz="4000" b="1" dirty="0" smtClean="0"/>
                  <a:t>Data</a:t>
                </a:r>
                <a:endParaRPr lang="es-PE" sz="4000" b="1" dirty="0"/>
              </a:p>
            </p:txBody>
          </p:sp>
          <p:sp>
            <p:nvSpPr>
              <p:cNvPr id="70" name="69 CuadroTexto"/>
              <p:cNvSpPr txBox="1"/>
              <p:nvPr/>
            </p:nvSpPr>
            <p:spPr>
              <a:xfrm>
                <a:off x="1650827" y="2865815"/>
                <a:ext cx="2757012" cy="451108"/>
              </a:xfrm>
              <a:prstGeom prst="rect">
                <a:avLst/>
              </a:prstGeom>
              <a:noFill/>
            </p:spPr>
            <p:txBody>
              <a:bodyPr wrap="square" rtlCol="0">
                <a:spAutoFit/>
              </a:bodyPr>
              <a:lstStyle/>
              <a:p>
                <a:r>
                  <a:rPr lang="es-PE" sz="2000" dirty="0" smtClean="0">
                    <a:solidFill>
                      <a:schemeClr val="bg1"/>
                    </a:solidFill>
                  </a:rPr>
                  <a:t>REST,  ODATA</a:t>
                </a:r>
                <a:endParaRPr lang="es-PE" sz="2000" dirty="0">
                  <a:solidFill>
                    <a:schemeClr val="bg1"/>
                  </a:solidFill>
                </a:endParaRPr>
              </a:p>
            </p:txBody>
          </p:sp>
        </p:grpSp>
        <p:grpSp>
          <p:nvGrpSpPr>
            <p:cNvPr id="5" name="4 Grupo"/>
            <p:cNvGrpSpPr/>
            <p:nvPr/>
          </p:nvGrpSpPr>
          <p:grpSpPr>
            <a:xfrm>
              <a:off x="4642852" y="1453096"/>
              <a:ext cx="2809468" cy="1877365"/>
              <a:chOff x="4642852" y="1453096"/>
              <a:chExt cx="2809468" cy="1877365"/>
            </a:xfrm>
          </p:grpSpPr>
          <p:grpSp>
            <p:nvGrpSpPr>
              <p:cNvPr id="62" name="61 Grupo"/>
              <p:cNvGrpSpPr/>
              <p:nvPr/>
            </p:nvGrpSpPr>
            <p:grpSpPr>
              <a:xfrm>
                <a:off x="4667953" y="1453096"/>
                <a:ext cx="2784367" cy="1831888"/>
                <a:chOff x="916483" y="1984"/>
                <a:chExt cx="2030015" cy="1218009"/>
              </a:xfrm>
              <a:solidFill>
                <a:srgbClr val="00B0F0"/>
              </a:solid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3" name="62 CuadroTexto"/>
              <p:cNvSpPr txBox="1"/>
              <p:nvPr/>
            </p:nvSpPr>
            <p:spPr>
              <a:xfrm>
                <a:off x="4642852" y="1749832"/>
                <a:ext cx="803964" cy="707886"/>
              </a:xfrm>
              <a:prstGeom prst="rect">
                <a:avLst/>
              </a:prstGeom>
              <a:noFill/>
            </p:spPr>
            <p:txBody>
              <a:bodyPr wrap="none" rtlCol="0">
                <a:spAutoFit/>
              </a:bodyPr>
              <a:lstStyle/>
              <a:p>
                <a:r>
                  <a:rPr lang="es-PE" sz="4000" b="1" dirty="0" smtClean="0"/>
                  <a:t>UI</a:t>
                </a:r>
                <a:endParaRPr lang="es-PE" sz="4000" b="1" dirty="0"/>
              </a:p>
            </p:txBody>
          </p:sp>
          <p:sp>
            <p:nvSpPr>
              <p:cNvPr id="71" name="70 CuadroTexto"/>
              <p:cNvSpPr txBox="1"/>
              <p:nvPr/>
            </p:nvSpPr>
            <p:spPr>
              <a:xfrm>
                <a:off x="4668610" y="2538461"/>
                <a:ext cx="2763762" cy="792000"/>
              </a:xfrm>
              <a:prstGeom prst="rect">
                <a:avLst/>
              </a:prstGeom>
              <a:noFill/>
            </p:spPr>
            <p:txBody>
              <a:bodyPr wrap="square" rtlCol="0">
                <a:spAutoFit/>
              </a:bodyPr>
              <a:lstStyle/>
              <a:p>
                <a:r>
                  <a:rPr lang="es-PE" sz="2000" dirty="0" err="1" smtClean="0">
                    <a:solidFill>
                      <a:schemeClr val="bg1">
                        <a:lumMod val="85000"/>
                        <a:lumOff val="15000"/>
                      </a:schemeClr>
                    </a:solidFill>
                  </a:rPr>
                  <a:t>Code</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Organization</a:t>
                </a:r>
                <a:r>
                  <a:rPr lang="es-PE" sz="2000" dirty="0" smtClean="0">
                    <a:solidFill>
                      <a:schemeClr val="bg1">
                        <a:lumMod val="85000"/>
                        <a:lumOff val="15000"/>
                      </a:schemeClr>
                    </a:solidFill>
                  </a:rPr>
                  <a:t>,</a:t>
                </a:r>
              </a:p>
              <a:p>
                <a:r>
                  <a:rPr lang="es-PE" sz="2000" dirty="0" err="1" smtClean="0">
                    <a:solidFill>
                      <a:schemeClr val="bg1">
                        <a:lumMod val="85000"/>
                        <a:lumOff val="15000"/>
                      </a:schemeClr>
                    </a:solidFill>
                  </a:rPr>
                  <a:t>Patterns</a:t>
                </a:r>
                <a:r>
                  <a:rPr lang="es-PE" sz="2000" dirty="0" smtClean="0">
                    <a:solidFill>
                      <a:schemeClr val="bg1">
                        <a:lumMod val="85000"/>
                        <a:lumOff val="15000"/>
                      </a:schemeClr>
                    </a:solidFill>
                  </a:rPr>
                  <a:t>:  MVC - MVVM</a:t>
                </a:r>
                <a:endParaRPr lang="es-PE" sz="2000" dirty="0">
                  <a:solidFill>
                    <a:schemeClr val="bg1">
                      <a:lumMod val="85000"/>
                      <a:lumOff val="15000"/>
                    </a:schemeClr>
                  </a:solidFill>
                </a:endParaRPr>
              </a:p>
            </p:txBody>
          </p:sp>
        </p:grpSp>
        <p:grpSp>
          <p:nvGrpSpPr>
            <p:cNvPr id="12" name="11 Grupo"/>
            <p:cNvGrpSpPr/>
            <p:nvPr/>
          </p:nvGrpSpPr>
          <p:grpSpPr>
            <a:xfrm>
              <a:off x="1650827" y="3461666"/>
              <a:ext cx="2809468" cy="1831887"/>
              <a:chOff x="1650827" y="3461666"/>
              <a:chExt cx="2809468" cy="1831887"/>
            </a:xfrm>
          </p:grpSpPr>
          <p:grpSp>
            <p:nvGrpSpPr>
              <p:cNvPr id="64" name="63 Grupo"/>
              <p:cNvGrpSpPr>
                <a:grpSpLocks/>
              </p:cNvGrpSpPr>
              <p:nvPr/>
            </p:nvGrpSpPr>
            <p:grpSpPr>
              <a:xfrm>
                <a:off x="1650827" y="3461666"/>
                <a:ext cx="2809468" cy="1831887"/>
                <a:chOff x="916483" y="1984"/>
                <a:chExt cx="2030015" cy="1218009"/>
              </a:xfrm>
              <a:solidFill>
                <a:srgbClr val="00B0F0"/>
              </a:solid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5" name="64 CuadroTexto"/>
              <p:cNvSpPr txBox="1"/>
              <p:nvPr/>
            </p:nvSpPr>
            <p:spPr>
              <a:xfrm>
                <a:off x="1650829" y="3766485"/>
                <a:ext cx="2477025" cy="707886"/>
              </a:xfrm>
              <a:prstGeom prst="rect">
                <a:avLst/>
              </a:prstGeom>
              <a:noFill/>
            </p:spPr>
            <p:txBody>
              <a:bodyPr wrap="none" rtlCol="0">
                <a:spAutoFit/>
              </a:bodyPr>
              <a:lstStyle/>
              <a:p>
                <a:r>
                  <a:rPr lang="es-PE" sz="4000" b="1" dirty="0" err="1" smtClean="0"/>
                  <a:t>Navigation</a:t>
                </a:r>
                <a:endParaRPr lang="es-PE" sz="4000" b="1" dirty="0"/>
              </a:p>
            </p:txBody>
          </p:sp>
          <p:sp>
            <p:nvSpPr>
              <p:cNvPr id="73" name="72 CuadroTexto"/>
              <p:cNvSpPr txBox="1"/>
              <p:nvPr/>
            </p:nvSpPr>
            <p:spPr>
              <a:xfrm>
                <a:off x="1652495" y="4817644"/>
                <a:ext cx="2762094" cy="400110"/>
              </a:xfrm>
              <a:prstGeom prst="rect">
                <a:avLst/>
              </a:prstGeom>
              <a:noFill/>
            </p:spPr>
            <p:txBody>
              <a:bodyPr wrap="square" rtlCol="0">
                <a:spAutoFit/>
              </a:bodyPr>
              <a:lstStyle/>
              <a:p>
                <a:r>
                  <a:rPr lang="es-PE" sz="2000" dirty="0" smtClean="0">
                    <a:solidFill>
                      <a:schemeClr val="bg1">
                        <a:lumMod val="85000"/>
                        <a:lumOff val="15000"/>
                      </a:schemeClr>
                    </a:solidFill>
                  </a:rPr>
                  <a:t>SEO, Back </a:t>
                </a:r>
                <a:r>
                  <a:rPr lang="es-PE" sz="2000" dirty="0" err="1" smtClean="0">
                    <a:solidFill>
                      <a:schemeClr val="bg1">
                        <a:lumMod val="85000"/>
                        <a:lumOff val="15000"/>
                      </a:schemeClr>
                    </a:solidFill>
                  </a:rPr>
                  <a:t>Button</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URLs</a:t>
                </a:r>
                <a:endParaRPr lang="es-PE" sz="2000" dirty="0">
                  <a:solidFill>
                    <a:schemeClr val="bg1">
                      <a:lumMod val="85000"/>
                      <a:lumOff val="15000"/>
                    </a:schemeClr>
                  </a:solidFill>
                </a:endParaRPr>
              </a:p>
            </p:txBody>
          </p:sp>
        </p:grpSp>
        <p:grpSp>
          <p:nvGrpSpPr>
            <p:cNvPr id="10" name="9 Grupo"/>
            <p:cNvGrpSpPr/>
            <p:nvPr/>
          </p:nvGrpSpPr>
          <p:grpSpPr>
            <a:xfrm>
              <a:off x="4642852" y="3454009"/>
              <a:ext cx="2784368" cy="1839544"/>
              <a:chOff x="7596336" y="1453095"/>
              <a:chExt cx="2784368" cy="1839544"/>
            </a:xfrm>
          </p:grpSpPr>
          <p:grpSp>
            <p:nvGrpSpPr>
              <p:cNvPr id="68" name="67 Grupo"/>
              <p:cNvGrpSpPr/>
              <p:nvPr/>
            </p:nvGrpSpPr>
            <p:grpSpPr>
              <a:xfrm>
                <a:off x="7596336" y="1453095"/>
                <a:ext cx="2784368" cy="1839543"/>
                <a:chOff x="916483" y="1984"/>
                <a:chExt cx="2030015" cy="1218009"/>
              </a:xfrm>
              <a:solidFill>
                <a:srgbClr val="00B0F0"/>
              </a:solid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9" name="68 CuadroTexto"/>
              <p:cNvSpPr txBox="1"/>
              <p:nvPr/>
            </p:nvSpPr>
            <p:spPr>
              <a:xfrm>
                <a:off x="7596336" y="1786830"/>
                <a:ext cx="1836735" cy="779400"/>
              </a:xfrm>
              <a:prstGeom prst="rect">
                <a:avLst/>
              </a:prstGeom>
              <a:noFill/>
            </p:spPr>
            <p:txBody>
              <a:bodyPr wrap="none" rtlCol="0">
                <a:spAutoFit/>
              </a:bodyPr>
              <a:lstStyle/>
              <a:p>
                <a:r>
                  <a:rPr lang="es-PE" sz="4000" b="1" dirty="0" smtClean="0"/>
                  <a:t>Offline</a:t>
                </a:r>
                <a:endParaRPr lang="es-PE" sz="4000" b="1" dirty="0"/>
              </a:p>
            </p:txBody>
          </p:sp>
          <p:sp>
            <p:nvSpPr>
              <p:cNvPr id="74" name="73 CuadroTexto"/>
              <p:cNvSpPr txBox="1"/>
              <p:nvPr/>
            </p:nvSpPr>
            <p:spPr>
              <a:xfrm>
                <a:off x="7596336" y="2513239"/>
                <a:ext cx="2784368" cy="779400"/>
              </a:xfrm>
              <a:prstGeom prst="rect">
                <a:avLst/>
              </a:prstGeom>
              <a:noFill/>
            </p:spPr>
            <p:txBody>
              <a:bodyPr wrap="square" rtlCol="0">
                <a:spAutoFit/>
              </a:bodyPr>
              <a:lstStyle/>
              <a:p>
                <a:r>
                  <a:rPr lang="es-PE" sz="2000" dirty="0" smtClean="0">
                    <a:solidFill>
                      <a:schemeClr val="bg1">
                        <a:lumMod val="85000"/>
                        <a:lumOff val="15000"/>
                      </a:schemeClr>
                    </a:solidFill>
                  </a:rPr>
                  <a:t>HTML5 Local Storage, HTML5 App. Cache</a:t>
                </a:r>
                <a:endParaRPr lang="es-PE" sz="2000" dirty="0">
                  <a:solidFill>
                    <a:schemeClr val="bg1">
                      <a:lumMod val="85000"/>
                      <a:lumOff val="15000"/>
                    </a:schemeClr>
                  </a:solidFill>
                </a:endParaRPr>
              </a:p>
            </p:txBody>
          </p:sp>
        </p:grpSp>
      </p:grpSp>
      <p:sp>
        <p:nvSpPr>
          <p:cNvPr id="2" name="1 CuadroTexto"/>
          <p:cNvSpPr txBox="1"/>
          <p:nvPr/>
        </p:nvSpPr>
        <p:spPr>
          <a:xfrm>
            <a:off x="113490" y="5733256"/>
            <a:ext cx="2262158"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DEMO</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855926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a:solidFill>
                  <a:schemeClr val="bg1"/>
                </a:solidFill>
                <a:latin typeface="Arial" pitchFamily="34" charset="0"/>
                <a:cs typeface="Arial" pitchFamily="34" charset="0"/>
              </a:rPr>
              <a:t>3</a:t>
            </a:r>
            <a:r>
              <a:rPr lang="es-PE" dirty="0" smtClean="0">
                <a:solidFill>
                  <a:schemeClr val="bg1"/>
                </a:solidFill>
                <a:latin typeface="Arial" pitchFamily="34" charset="0"/>
                <a:cs typeface="Arial" pitchFamily="34" charset="0"/>
              </a:rPr>
              <a:t>: </a:t>
            </a:r>
            <a:r>
              <a:rPr lang="es-PE" dirty="0" err="1" smtClean="0">
                <a:solidFill>
                  <a:schemeClr val="bg1"/>
                </a:solidFill>
                <a:latin typeface="Arial" pitchFamily="34" charset="0"/>
                <a:cs typeface="Arial" pitchFamily="34" charset="0"/>
              </a:rPr>
              <a:t>Navigation</a:t>
            </a:r>
            <a:endParaRPr lang="es-PE" dirty="0">
              <a:solidFill>
                <a:schemeClr val="bg1"/>
              </a:solidFill>
              <a:latin typeface="Arial" pitchFamily="34" charset="0"/>
              <a:cs typeface="Arial" pitchFamily="34" charset="0"/>
            </a:endParaRPr>
          </a:p>
        </p:txBody>
      </p:sp>
      <p:sp>
        <p:nvSpPr>
          <p:cNvPr id="37" name="2 Marcador de contenido"/>
          <p:cNvSpPr>
            <a:spLocks noGrp="1"/>
          </p:cNvSpPr>
          <p:nvPr>
            <p:ph idx="1"/>
          </p:nvPr>
        </p:nvSpPr>
        <p:spPr>
          <a:xfrm>
            <a:off x="936636" y="1445876"/>
            <a:ext cx="7416824" cy="1224135"/>
          </a:xfrm>
        </p:spPr>
        <p:txBody>
          <a:bodyPr/>
          <a:lstStyle/>
          <a:p>
            <a:pPr marL="0" indent="0" algn="ctr">
              <a:buNone/>
            </a:pPr>
            <a:r>
              <a:rPr lang="es-PE" sz="2400" dirty="0" smtClean="0">
                <a:solidFill>
                  <a:schemeClr val="bg1"/>
                </a:solidFill>
                <a:latin typeface="Arial" pitchFamily="34" charset="0"/>
                <a:cs typeface="Arial" pitchFamily="34" charset="0"/>
              </a:rPr>
              <a:t>Un error común al utilizar </a:t>
            </a:r>
            <a:r>
              <a:rPr lang="es-PE" sz="2400" dirty="0" err="1" smtClean="0">
                <a:solidFill>
                  <a:schemeClr val="bg1"/>
                </a:solidFill>
                <a:latin typeface="Arial" pitchFamily="34" charset="0"/>
                <a:cs typeface="Arial" pitchFamily="34" charset="0"/>
              </a:rPr>
              <a:t>Javascript</a:t>
            </a:r>
            <a:r>
              <a:rPr lang="es-PE" sz="2400" dirty="0" smtClean="0">
                <a:solidFill>
                  <a:schemeClr val="bg1"/>
                </a:solidFill>
                <a:latin typeface="Arial" pitchFamily="34" charset="0"/>
                <a:cs typeface="Arial" pitchFamily="34" charset="0"/>
              </a:rPr>
              <a:t> y Ajax es la falta de </a:t>
            </a:r>
            <a:r>
              <a:rPr lang="es-PE" sz="2400" b="1" dirty="0" smtClean="0">
                <a:solidFill>
                  <a:srgbClr val="C00000"/>
                </a:solidFill>
                <a:latin typeface="Arial" pitchFamily="34" charset="0"/>
                <a:cs typeface="Arial" pitchFamily="34" charset="0"/>
              </a:rPr>
              <a:t>soporte al botón "atrás" </a:t>
            </a:r>
            <a:r>
              <a:rPr lang="es-PE" sz="2400" dirty="0" smtClean="0">
                <a:solidFill>
                  <a:schemeClr val="bg1"/>
                </a:solidFill>
                <a:latin typeface="Arial" pitchFamily="34" charset="0"/>
                <a:cs typeface="Arial" pitchFamily="34" charset="0"/>
              </a:rPr>
              <a:t>y el no mantener la historia de navegación.</a:t>
            </a:r>
          </a:p>
        </p:txBody>
      </p:sp>
      <p:sp>
        <p:nvSpPr>
          <p:cNvPr id="2" name="1 Rectángulo"/>
          <p:cNvSpPr/>
          <p:nvPr/>
        </p:nvSpPr>
        <p:spPr>
          <a:xfrm>
            <a:off x="1044648" y="3174067"/>
            <a:ext cx="7200800" cy="830997"/>
          </a:xfrm>
          <a:prstGeom prst="rect">
            <a:avLst/>
          </a:prstGeom>
        </p:spPr>
        <p:txBody>
          <a:bodyPr wrap="square">
            <a:spAutoFit/>
          </a:bodyPr>
          <a:lstStyle/>
          <a:p>
            <a:pPr algn="ctr"/>
            <a:r>
              <a:rPr lang="es-PE" sz="2400" dirty="0" smtClean="0">
                <a:solidFill>
                  <a:schemeClr val="bg1"/>
                </a:solidFill>
                <a:latin typeface="Arial" pitchFamily="34" charset="0"/>
                <a:cs typeface="Arial" pitchFamily="34" charset="0"/>
              </a:rPr>
              <a:t>Los usuarios almacenan y comparten </a:t>
            </a:r>
            <a:r>
              <a:rPr lang="es-PE" sz="2400" b="1" dirty="0" err="1" smtClean="0">
                <a:solidFill>
                  <a:srgbClr val="C00000"/>
                </a:solidFill>
                <a:latin typeface="Arial" pitchFamily="34" charset="0"/>
                <a:cs typeface="Arial" pitchFamily="34" charset="0"/>
              </a:rPr>
              <a:t>URLs</a:t>
            </a:r>
            <a:r>
              <a:rPr lang="es-PE" sz="2400" b="1" dirty="0" smtClean="0">
                <a:solidFill>
                  <a:srgbClr val="C00000"/>
                </a:solidFill>
                <a:latin typeface="Arial" pitchFamily="34" charset="0"/>
                <a:cs typeface="Arial" pitchFamily="34" charset="0"/>
              </a:rPr>
              <a:t> para acceder directamente</a:t>
            </a:r>
            <a:r>
              <a:rPr lang="es-PE" sz="2400" dirty="0" smtClean="0">
                <a:solidFill>
                  <a:schemeClr val="bg1"/>
                </a:solidFill>
                <a:latin typeface="Arial" pitchFamily="34" charset="0"/>
                <a:cs typeface="Arial" pitchFamily="34" charset="0"/>
              </a:rPr>
              <a:t> a determinada información.</a:t>
            </a:r>
            <a:endParaRPr lang="es-PE" sz="2400" dirty="0">
              <a:solidFill>
                <a:schemeClr val="bg1"/>
              </a:solidFill>
              <a:latin typeface="Arial" pitchFamily="34" charset="0"/>
              <a:cs typeface="Arial" pitchFamily="34" charset="0"/>
            </a:endParaRPr>
          </a:p>
        </p:txBody>
      </p:sp>
      <p:sp>
        <p:nvSpPr>
          <p:cNvPr id="39" name="38 Rectángulo"/>
          <p:cNvSpPr/>
          <p:nvPr/>
        </p:nvSpPr>
        <p:spPr>
          <a:xfrm>
            <a:off x="1044648" y="4614227"/>
            <a:ext cx="7200800" cy="1200329"/>
          </a:xfrm>
          <a:prstGeom prst="rect">
            <a:avLst/>
          </a:prstGeom>
        </p:spPr>
        <p:txBody>
          <a:bodyPr wrap="square">
            <a:spAutoFit/>
          </a:bodyPr>
          <a:lstStyle/>
          <a:p>
            <a:pPr algn="ctr"/>
            <a:r>
              <a:rPr lang="es-PE" sz="2400" dirty="0" smtClean="0">
                <a:solidFill>
                  <a:schemeClr val="bg1"/>
                </a:solidFill>
                <a:latin typeface="Arial" pitchFamily="34" charset="0"/>
                <a:cs typeface="Arial" pitchFamily="34" charset="0"/>
              </a:rPr>
              <a:t>Las aplicaciones interactivas que utilizan AJAX también necesitan </a:t>
            </a:r>
            <a:r>
              <a:rPr lang="es-PE" sz="2400" b="1" dirty="0" smtClean="0">
                <a:solidFill>
                  <a:srgbClr val="C00000"/>
                </a:solidFill>
                <a:latin typeface="Arial" pitchFamily="34" charset="0"/>
                <a:cs typeface="Arial" pitchFamily="34" charset="0"/>
              </a:rPr>
              <a:t>indexar contenido en los buscadores.</a:t>
            </a:r>
            <a:endParaRPr lang="es-PE" sz="2400" b="1"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488256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2 Marcador de contenido"/>
          <p:cNvSpPr>
            <a:spLocks noGrp="1"/>
          </p:cNvSpPr>
          <p:nvPr>
            <p:ph idx="1"/>
          </p:nvPr>
        </p:nvSpPr>
        <p:spPr>
          <a:xfrm>
            <a:off x="480560" y="1628800"/>
            <a:ext cx="8280920" cy="504056"/>
          </a:xfrm>
        </p:spPr>
        <p:txBody>
          <a:bodyPr/>
          <a:lstStyle/>
          <a:p>
            <a:r>
              <a:rPr lang="es-PE" sz="2400" dirty="0" err="1" smtClean="0">
                <a:solidFill>
                  <a:schemeClr val="bg1"/>
                </a:solidFill>
                <a:latin typeface="Arial" pitchFamily="34" charset="0"/>
                <a:cs typeface="Arial" pitchFamily="34" charset="0"/>
              </a:rPr>
              <a:t>Hashbangs</a:t>
            </a:r>
            <a:r>
              <a:rPr lang="es-PE" sz="2400" dirty="0" smtClean="0">
                <a:solidFill>
                  <a:schemeClr val="bg1"/>
                </a:solidFill>
                <a:latin typeface="Arial" pitchFamily="34" charset="0"/>
                <a:cs typeface="Arial" pitchFamily="34" charset="0"/>
              </a:rPr>
              <a:t>(#!), Hashes(#): </a:t>
            </a:r>
            <a:r>
              <a:rPr lang="es-PE" sz="2400" dirty="0" err="1" smtClean="0">
                <a:solidFill>
                  <a:schemeClr val="bg1"/>
                </a:solidFill>
                <a:latin typeface="Arial" pitchFamily="34" charset="0"/>
                <a:cs typeface="Arial" pitchFamily="34" charset="0"/>
              </a:rPr>
              <a:t>jQuery</a:t>
            </a:r>
            <a:r>
              <a:rPr lang="es-PE" sz="2400" dirty="0" smtClean="0">
                <a:solidFill>
                  <a:schemeClr val="bg1"/>
                </a:solidFill>
                <a:latin typeface="Arial" pitchFamily="34" charset="0"/>
                <a:cs typeface="Arial" pitchFamily="34" charset="0"/>
              </a:rPr>
              <a:t> BBQ, </a:t>
            </a:r>
            <a:r>
              <a:rPr lang="es-PE" sz="2400" dirty="0" err="1" smtClean="0">
                <a:solidFill>
                  <a:schemeClr val="bg1"/>
                </a:solidFill>
                <a:latin typeface="Arial" pitchFamily="34" charset="0"/>
                <a:cs typeface="Arial" pitchFamily="34" charset="0"/>
              </a:rPr>
              <a:t>jQuery</a:t>
            </a:r>
            <a:r>
              <a:rPr lang="es-PE" sz="2400" dirty="0" smtClean="0">
                <a:solidFill>
                  <a:schemeClr val="bg1"/>
                </a:solidFill>
                <a:latin typeface="Arial" pitchFamily="34" charset="0"/>
                <a:cs typeface="Arial" pitchFamily="34" charset="0"/>
              </a:rPr>
              <a:t> </a:t>
            </a:r>
            <a:r>
              <a:rPr lang="es-PE" sz="2400" dirty="0" err="1" smtClean="0">
                <a:solidFill>
                  <a:schemeClr val="bg1"/>
                </a:solidFill>
                <a:latin typeface="Arial" pitchFamily="34" charset="0"/>
                <a:cs typeface="Arial" pitchFamily="34" charset="0"/>
              </a:rPr>
              <a:t>Address</a:t>
            </a:r>
            <a:endParaRPr lang="es-PE" sz="2400" dirty="0" smtClean="0">
              <a:solidFill>
                <a:schemeClr val="bg1"/>
              </a:solidFill>
              <a:latin typeface="Arial" pitchFamily="34" charset="0"/>
              <a:cs typeface="Arial"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531" y="2175367"/>
            <a:ext cx="6138857" cy="191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Marcador de contenido"/>
          <p:cNvSpPr txBox="1">
            <a:spLocks/>
          </p:cNvSpPr>
          <p:nvPr/>
        </p:nvSpPr>
        <p:spPr bwMode="auto">
          <a:xfrm>
            <a:off x="566439" y="4221088"/>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err="1" smtClean="0">
                <a:solidFill>
                  <a:schemeClr val="bg1"/>
                </a:solidFill>
                <a:latin typeface="Arial" pitchFamily="34" charset="0"/>
                <a:cs typeface="Arial" pitchFamily="34" charset="0"/>
              </a:rPr>
              <a:t>Routing</a:t>
            </a:r>
            <a:r>
              <a:rPr lang="es-PE" sz="2400" dirty="0" smtClean="0">
                <a:solidFill>
                  <a:schemeClr val="bg1"/>
                </a:solidFill>
                <a:latin typeface="Arial" pitchFamily="34" charset="0"/>
                <a:cs typeface="Arial" pitchFamily="34" charset="0"/>
              </a:rPr>
              <a:t>: Path.js, Sammy.js</a:t>
            </a:r>
          </a:p>
        </p:txBody>
      </p:sp>
      <p:sp>
        <p:nvSpPr>
          <p:cNvPr id="9" name="2 Marcador de contenido"/>
          <p:cNvSpPr txBox="1">
            <a:spLocks/>
          </p:cNvSpPr>
          <p:nvPr/>
        </p:nvSpPr>
        <p:spPr bwMode="auto">
          <a:xfrm>
            <a:off x="566439" y="5775768"/>
            <a:ext cx="77768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solidFill>
                  <a:schemeClr val="bg1"/>
                </a:solidFill>
                <a:latin typeface="Arial" pitchFamily="34" charset="0"/>
                <a:cs typeface="Arial" pitchFamily="34" charset="0"/>
              </a:rPr>
              <a:t>HTML 5 </a:t>
            </a:r>
            <a:r>
              <a:rPr lang="es-PE" sz="2400" dirty="0" err="1" smtClean="0">
                <a:solidFill>
                  <a:schemeClr val="bg1"/>
                </a:solidFill>
                <a:latin typeface="Arial" pitchFamily="34" charset="0"/>
                <a:cs typeface="Arial" pitchFamily="34" charset="0"/>
              </a:rPr>
              <a:t>History</a:t>
            </a:r>
            <a:r>
              <a:rPr lang="es-PE" sz="2400" dirty="0" smtClean="0">
                <a:solidFill>
                  <a:schemeClr val="bg1"/>
                </a:solidFill>
                <a:latin typeface="Arial" pitchFamily="34" charset="0"/>
                <a:cs typeface="Arial" pitchFamily="34" charset="0"/>
              </a:rPr>
              <a:t>, History.js</a:t>
            </a:r>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2746" y="4725144"/>
            <a:ext cx="42862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Navegación y </a:t>
            </a:r>
            <a:r>
              <a:rPr lang="es-PE" dirty="0" err="1" smtClean="0">
                <a:solidFill>
                  <a:srgbClr val="C00000"/>
                </a:solidFill>
                <a:latin typeface="Arial" pitchFamily="34" charset="0"/>
                <a:cs typeface="Arial" pitchFamily="34" charset="0"/>
              </a:rPr>
              <a:t>URLs</a:t>
            </a:r>
            <a:r>
              <a:rPr lang="es-PE" dirty="0" smtClean="0">
                <a:solidFill>
                  <a:srgbClr val="C00000"/>
                </a:solidFill>
                <a:latin typeface="Arial" pitchFamily="34" charset="0"/>
                <a:cs typeface="Arial" pitchFamily="34" charset="0"/>
              </a:rPr>
              <a:t> con AJAX </a:t>
            </a:r>
            <a:endParaRPr lang="es-PE" dirty="0">
              <a:solidFill>
                <a:srgbClr val="C00000"/>
              </a:solidFill>
              <a:latin typeface="Arial" pitchFamily="34" charset="0"/>
              <a:cs typeface="Arial" pitchFamily="34" charset="0"/>
            </a:endParaRPr>
          </a:p>
        </p:txBody>
      </p:sp>
      <p:sp>
        <p:nvSpPr>
          <p:cNvPr id="15" name="14 CuadroTexto"/>
          <p:cNvSpPr txBox="1"/>
          <p:nvPr/>
        </p:nvSpPr>
        <p:spPr>
          <a:xfrm>
            <a:off x="568742" y="977995"/>
            <a:ext cx="8010526" cy="461665"/>
          </a:xfrm>
          <a:prstGeom prst="rect">
            <a:avLst/>
          </a:prstGeom>
          <a:noFill/>
        </p:spPr>
        <p:txBody>
          <a:bodyPr wrap="none" rtlCol="0">
            <a:spAutoFit/>
          </a:bodyPr>
          <a:lstStyle/>
          <a:p>
            <a:pPr algn="ctr"/>
            <a:r>
              <a:rPr lang="es-PE" sz="2400" dirty="0" smtClean="0">
                <a:solidFill>
                  <a:schemeClr val="tx1">
                    <a:lumMod val="50000"/>
                  </a:schemeClr>
                </a:solidFill>
                <a:latin typeface="Arial" pitchFamily="34" charset="0"/>
                <a:cs typeface="Arial" pitchFamily="34" charset="0"/>
              </a:rPr>
              <a:t>Cómo solucionar el problema del SEO y la accesibilidad. </a:t>
            </a:r>
            <a:endParaRPr lang="es-PE" sz="2400" dirty="0">
              <a:solidFill>
                <a:schemeClr val="tx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81980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smtClean="0">
                <a:solidFill>
                  <a:srgbClr val="141414"/>
                </a:solidFill>
                <a:latin typeface="Arial" pitchFamily="34" charset="0"/>
                <a:cs typeface="Arial" pitchFamily="34" charset="0"/>
              </a:rPr>
              <a:t>5: Offline</a:t>
            </a:r>
            <a:endParaRPr lang="es-PE" dirty="0">
              <a:solidFill>
                <a:srgbClr val="141414"/>
              </a:solidFill>
              <a:latin typeface="Arial" pitchFamily="34" charset="0"/>
              <a:cs typeface="Arial" pitchFamily="34" charset="0"/>
            </a:endParaRPr>
          </a:p>
        </p:txBody>
      </p:sp>
      <p:sp>
        <p:nvSpPr>
          <p:cNvPr id="6" name="2 Marcador de contenido"/>
          <p:cNvSpPr txBox="1">
            <a:spLocks/>
          </p:cNvSpPr>
          <p:nvPr/>
        </p:nvSpPr>
        <p:spPr bwMode="auto">
          <a:xfrm>
            <a:off x="755576" y="1484784"/>
            <a:ext cx="7920880" cy="3816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4500"/>
              </a:lnSpc>
              <a:buSzPct val="150000"/>
              <a:buNone/>
            </a:pPr>
            <a:r>
              <a:rPr lang="es-PE" sz="2800" dirty="0" smtClean="0">
                <a:solidFill>
                  <a:schemeClr val="bg1">
                    <a:lumMod val="95000"/>
                    <a:lumOff val="5000"/>
                  </a:schemeClr>
                </a:solidFill>
                <a:latin typeface="Arial" pitchFamily="34" charset="0"/>
                <a:cs typeface="Arial" pitchFamily="34" charset="0"/>
              </a:rPr>
              <a:t>Tenemos que resolver los siguientes problemas:</a:t>
            </a:r>
          </a:p>
          <a:p>
            <a:pPr>
              <a:lnSpc>
                <a:spcPts val="4500"/>
              </a:lnSpc>
              <a:buSzPct val="150000"/>
              <a:buFont typeface="Arial" pitchFamily="34" charset="0"/>
              <a:buChar char="•"/>
            </a:pPr>
            <a:endParaRPr lang="es-PE" sz="2800" dirty="0" smtClean="0">
              <a:solidFill>
                <a:schemeClr val="bg1">
                  <a:lumMod val="95000"/>
                  <a:lumOff val="5000"/>
                </a:schemeClr>
              </a:solidFill>
              <a:latin typeface="Arial" pitchFamily="34" charset="0"/>
              <a:cs typeface="Arial" pitchFamily="34" charset="0"/>
            </a:endParaRPr>
          </a:p>
          <a:p>
            <a:pPr>
              <a:lnSpc>
                <a:spcPts val="4500"/>
              </a:lnSpc>
              <a:buSzPct val="150000"/>
              <a:buFont typeface="Arial" pitchFamily="34" charset="0"/>
              <a:buChar char="•"/>
            </a:pPr>
            <a:r>
              <a:rPr lang="es-PE" sz="2800" dirty="0" smtClean="0">
                <a:solidFill>
                  <a:schemeClr val="bg1">
                    <a:lumMod val="95000"/>
                    <a:lumOff val="5000"/>
                  </a:schemeClr>
                </a:solidFill>
                <a:latin typeface="Arial" pitchFamily="34" charset="0"/>
                <a:cs typeface="Arial" pitchFamily="34" charset="0"/>
              </a:rPr>
              <a:t>Cómo obtener los </a:t>
            </a:r>
            <a:r>
              <a:rPr lang="es-PE" sz="2800" b="1" dirty="0" smtClean="0">
                <a:solidFill>
                  <a:srgbClr val="C00000"/>
                </a:solidFill>
                <a:latin typeface="Arial" pitchFamily="34" charset="0"/>
                <a:cs typeface="Arial" pitchFamily="34" charset="0"/>
              </a:rPr>
              <a:t>datos (JSON)</a:t>
            </a:r>
            <a:r>
              <a:rPr lang="es-PE" sz="2800" dirty="0" smtClean="0">
                <a:solidFill>
                  <a:schemeClr val="bg1">
                    <a:lumMod val="95000"/>
                    <a:lumOff val="5000"/>
                  </a:schemeClr>
                </a:solidFill>
                <a:latin typeface="Arial" pitchFamily="34" charset="0"/>
                <a:cs typeface="Arial" pitchFamily="34" charset="0"/>
              </a:rPr>
              <a:t> si no hay un servidor que los provea.</a:t>
            </a:r>
          </a:p>
          <a:p>
            <a:pPr>
              <a:lnSpc>
                <a:spcPts val="4500"/>
              </a:lnSpc>
              <a:buSzPct val="150000"/>
              <a:buFont typeface="Arial" pitchFamily="34" charset="0"/>
              <a:buChar char="•"/>
            </a:pPr>
            <a:r>
              <a:rPr lang="es-PE" sz="2800" dirty="0" smtClean="0">
                <a:solidFill>
                  <a:schemeClr val="bg1">
                    <a:lumMod val="95000"/>
                    <a:lumOff val="5000"/>
                  </a:schemeClr>
                </a:solidFill>
                <a:latin typeface="Arial" pitchFamily="34" charset="0"/>
                <a:cs typeface="Arial" pitchFamily="34" charset="0"/>
              </a:rPr>
              <a:t>Cómo hacer que el </a:t>
            </a:r>
            <a:r>
              <a:rPr lang="es-PE" sz="2800" b="1" dirty="0" smtClean="0">
                <a:solidFill>
                  <a:srgbClr val="C00000"/>
                </a:solidFill>
                <a:latin typeface="Arial" pitchFamily="34" charset="0"/>
                <a:cs typeface="Arial" pitchFamily="34" charset="0"/>
              </a:rPr>
              <a:t>HTML/CSS/JS</a:t>
            </a:r>
            <a:r>
              <a:rPr lang="es-PE" sz="2800" dirty="0" smtClean="0">
                <a:solidFill>
                  <a:schemeClr val="bg1">
                    <a:lumMod val="95000"/>
                    <a:lumOff val="5000"/>
                  </a:schemeClr>
                </a:solidFill>
                <a:latin typeface="Arial" pitchFamily="34" charset="0"/>
                <a:cs typeface="Arial" pitchFamily="34" charset="0"/>
              </a:rPr>
              <a:t> esté disponible offline.</a:t>
            </a:r>
            <a:endParaRPr lang="es-PE" sz="2800" dirty="0">
              <a:solidFill>
                <a:schemeClr val="bg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2836370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51520" y="3789040"/>
            <a:ext cx="8640960" cy="523220"/>
          </a:xfrm>
          <a:prstGeom prst="rect">
            <a:avLst/>
          </a:prstGeom>
          <a:noFill/>
        </p:spPr>
        <p:txBody>
          <a:bodyPr wrap="square" rtlCol="0">
            <a:spAutoFit/>
          </a:bodyPr>
          <a:lstStyle/>
          <a:p>
            <a:pPr algn="ctr"/>
            <a:r>
              <a:rPr lang="es-PE" sz="2800" dirty="0" smtClean="0">
                <a:solidFill>
                  <a:srgbClr val="141414"/>
                </a:solidFill>
                <a:latin typeface="Arial" pitchFamily="34" charset="0"/>
                <a:cs typeface="Arial" pitchFamily="34" charset="0"/>
              </a:rPr>
              <a:t>Aplicaciones ricas y responsivas implementadas con:</a:t>
            </a:r>
            <a:endParaRPr lang="es-PE" sz="2400" b="1" dirty="0">
              <a:solidFill>
                <a:srgbClr val="141414"/>
              </a:solidFill>
              <a:latin typeface="Arial" pitchFamily="34" charset="0"/>
              <a:cs typeface="Arial" pitchFamily="34" charset="0"/>
            </a:endParaRPr>
          </a:p>
        </p:txBody>
      </p:sp>
      <p:sp>
        <p:nvSpPr>
          <p:cNvPr id="5" name="2 Marcador de contenido"/>
          <p:cNvSpPr txBox="1">
            <a:spLocks/>
          </p:cNvSpPr>
          <p:nvPr/>
        </p:nvSpPr>
        <p:spPr bwMode="auto">
          <a:xfrm>
            <a:off x="399517" y="1844824"/>
            <a:ext cx="8348948" cy="15121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s-PE" sz="2800" dirty="0" smtClean="0">
                <a:solidFill>
                  <a:schemeClr val="bg1">
                    <a:lumMod val="95000"/>
                    <a:lumOff val="5000"/>
                  </a:schemeClr>
                </a:solidFill>
                <a:latin typeface="Arial" pitchFamily="34" charset="0"/>
                <a:cs typeface="Arial" pitchFamily="34" charset="0"/>
              </a:rPr>
              <a:t>Se </a:t>
            </a:r>
            <a:r>
              <a:rPr lang="es-PE" sz="2800" b="1" dirty="0" smtClean="0">
                <a:solidFill>
                  <a:schemeClr val="bg1">
                    <a:lumMod val="95000"/>
                    <a:lumOff val="5000"/>
                  </a:schemeClr>
                </a:solidFill>
                <a:latin typeface="Arial" pitchFamily="34" charset="0"/>
                <a:cs typeface="Arial" pitchFamily="34" charset="0"/>
              </a:rPr>
              <a:t>ejecutan persistentemente sobre la misma página sin necesidad de recargar </a:t>
            </a:r>
            <a:r>
              <a:rPr lang="es-PE" sz="2800" dirty="0" smtClean="0">
                <a:solidFill>
                  <a:schemeClr val="bg1">
                    <a:lumMod val="95000"/>
                    <a:lumOff val="5000"/>
                  </a:schemeClr>
                </a:solidFill>
                <a:latin typeface="Arial" pitchFamily="34" charset="0"/>
                <a:cs typeface="Arial" pitchFamily="34" charset="0"/>
              </a:rPr>
              <a:t>independientemente de como el usuario interactúe.</a:t>
            </a:r>
          </a:p>
        </p:txBody>
      </p:sp>
      <p:sp>
        <p:nvSpPr>
          <p:cNvPr id="6" name="1 Título"/>
          <p:cNvSpPr>
            <a:spLocks noGrp="1"/>
          </p:cNvSpPr>
          <p:nvPr>
            <p:ph type="title"/>
          </p:nvPr>
        </p:nvSpPr>
        <p:spPr>
          <a:xfrm>
            <a:off x="518865" y="332656"/>
            <a:ext cx="8229600" cy="720080"/>
          </a:xfrm>
        </p:spPr>
        <p:txBody>
          <a:bodyPr/>
          <a:lstStyle/>
          <a:p>
            <a:r>
              <a:rPr lang="es-PE" sz="4800" dirty="0" smtClean="0">
                <a:solidFill>
                  <a:srgbClr val="C00000"/>
                </a:solidFill>
                <a:latin typeface="Arial" pitchFamily="34" charset="0"/>
                <a:cs typeface="Arial" pitchFamily="34" charset="0"/>
              </a:rPr>
              <a:t>Single Page </a:t>
            </a:r>
            <a:r>
              <a:rPr lang="es-PE" sz="4800" dirty="0" err="1" smtClean="0">
                <a:solidFill>
                  <a:srgbClr val="C00000"/>
                </a:solidFill>
                <a:latin typeface="Arial" pitchFamily="34" charset="0"/>
                <a:cs typeface="Arial" pitchFamily="34" charset="0"/>
              </a:rPr>
              <a:t>Applications</a:t>
            </a:r>
            <a:endParaRPr lang="es-PE" sz="4800" dirty="0">
              <a:solidFill>
                <a:srgbClr val="C00000"/>
              </a:solidFill>
              <a:latin typeface="Arial" pitchFamily="34" charset="0"/>
              <a:cs typeface="Arial" pitchFamily="34" charset="0"/>
            </a:endParaRPr>
          </a:p>
        </p:txBody>
      </p:sp>
      <p:pic>
        <p:nvPicPr>
          <p:cNvPr id="11" name="10 Imagen"/>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206698" y="4157280"/>
            <a:ext cx="4734586" cy="1810003"/>
          </a:xfrm>
          <a:prstGeom prst="rect">
            <a:avLst/>
          </a:prstGeom>
        </p:spPr>
      </p:pic>
    </p:spTree>
    <p:extLst>
      <p:ext uri="{BB962C8B-B14F-4D97-AF65-F5344CB8AC3E}">
        <p14:creationId xmlns:p14="http://schemas.microsoft.com/office/powerpoint/2010/main" val="4236161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12 Grupo"/>
          <p:cNvGrpSpPr/>
          <p:nvPr/>
        </p:nvGrpSpPr>
        <p:grpSpPr>
          <a:xfrm>
            <a:off x="1671254" y="1268760"/>
            <a:ext cx="5801493" cy="3840457"/>
            <a:chOff x="1650827" y="1453096"/>
            <a:chExt cx="5801493" cy="3840457"/>
          </a:xfrm>
        </p:grpSpPr>
        <p:grpSp>
          <p:nvGrpSpPr>
            <p:cNvPr id="11" name="10 Grupo"/>
            <p:cNvGrpSpPr/>
            <p:nvPr/>
          </p:nvGrpSpPr>
          <p:grpSpPr>
            <a:xfrm>
              <a:off x="1650827" y="1453096"/>
              <a:ext cx="2809468" cy="1863827"/>
              <a:chOff x="1650827" y="1453096"/>
              <a:chExt cx="2809468" cy="1863827"/>
            </a:xfrm>
          </p:grpSpPr>
          <p:grpSp>
            <p:nvGrpSpPr>
              <p:cNvPr id="60" name="59 Grupo"/>
              <p:cNvGrpSpPr/>
              <p:nvPr/>
            </p:nvGrpSpPr>
            <p:grpSpPr>
              <a:xfrm>
                <a:off x="1650829" y="1453096"/>
                <a:ext cx="2809466" cy="1826486"/>
                <a:chOff x="916483" y="1984"/>
                <a:chExt cx="2030015" cy="1218009"/>
              </a:xfrm>
              <a:solidFill>
                <a:srgbClr val="00B0F0"/>
              </a:solid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1" name="60 CuadroTexto"/>
              <p:cNvSpPr txBox="1"/>
              <p:nvPr/>
            </p:nvSpPr>
            <p:spPr>
              <a:xfrm>
                <a:off x="1650829" y="1788370"/>
                <a:ext cx="1388832" cy="798113"/>
              </a:xfrm>
              <a:prstGeom prst="rect">
                <a:avLst/>
              </a:prstGeom>
              <a:solidFill>
                <a:srgbClr val="00B0F0"/>
              </a:solidFill>
            </p:spPr>
            <p:txBody>
              <a:bodyPr wrap="square" rtlCol="0">
                <a:spAutoFit/>
              </a:bodyPr>
              <a:lstStyle/>
              <a:p>
                <a:r>
                  <a:rPr lang="es-PE" sz="4000" b="1" dirty="0" smtClean="0"/>
                  <a:t>Data</a:t>
                </a:r>
                <a:endParaRPr lang="es-PE" sz="4000" b="1" dirty="0"/>
              </a:p>
            </p:txBody>
          </p:sp>
          <p:sp>
            <p:nvSpPr>
              <p:cNvPr id="70" name="69 CuadroTexto"/>
              <p:cNvSpPr txBox="1"/>
              <p:nvPr/>
            </p:nvSpPr>
            <p:spPr>
              <a:xfrm>
                <a:off x="1650827" y="2865815"/>
                <a:ext cx="2757012" cy="451108"/>
              </a:xfrm>
              <a:prstGeom prst="rect">
                <a:avLst/>
              </a:prstGeom>
              <a:noFill/>
            </p:spPr>
            <p:txBody>
              <a:bodyPr wrap="square" rtlCol="0">
                <a:spAutoFit/>
              </a:bodyPr>
              <a:lstStyle/>
              <a:p>
                <a:r>
                  <a:rPr lang="es-PE" sz="2000" dirty="0" smtClean="0">
                    <a:solidFill>
                      <a:schemeClr val="bg1"/>
                    </a:solidFill>
                  </a:rPr>
                  <a:t>REST,  ODATA</a:t>
                </a:r>
                <a:endParaRPr lang="es-PE" sz="2000" dirty="0">
                  <a:solidFill>
                    <a:schemeClr val="bg1"/>
                  </a:solidFill>
                </a:endParaRPr>
              </a:p>
            </p:txBody>
          </p:sp>
        </p:grpSp>
        <p:grpSp>
          <p:nvGrpSpPr>
            <p:cNvPr id="5" name="4 Grupo"/>
            <p:cNvGrpSpPr/>
            <p:nvPr/>
          </p:nvGrpSpPr>
          <p:grpSpPr>
            <a:xfrm>
              <a:off x="4642852" y="1453096"/>
              <a:ext cx="2809468" cy="1877365"/>
              <a:chOff x="4642852" y="1453096"/>
              <a:chExt cx="2809468" cy="1877365"/>
            </a:xfrm>
          </p:grpSpPr>
          <p:grpSp>
            <p:nvGrpSpPr>
              <p:cNvPr id="62" name="61 Grupo"/>
              <p:cNvGrpSpPr/>
              <p:nvPr/>
            </p:nvGrpSpPr>
            <p:grpSpPr>
              <a:xfrm>
                <a:off x="4667953" y="1453096"/>
                <a:ext cx="2784367" cy="1831888"/>
                <a:chOff x="916483" y="1984"/>
                <a:chExt cx="2030015" cy="1218009"/>
              </a:xfrm>
              <a:solidFill>
                <a:srgbClr val="00B0F0"/>
              </a:solid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3" name="62 CuadroTexto"/>
              <p:cNvSpPr txBox="1"/>
              <p:nvPr/>
            </p:nvSpPr>
            <p:spPr>
              <a:xfrm>
                <a:off x="4642852" y="1749832"/>
                <a:ext cx="803964" cy="707886"/>
              </a:xfrm>
              <a:prstGeom prst="rect">
                <a:avLst/>
              </a:prstGeom>
              <a:noFill/>
            </p:spPr>
            <p:txBody>
              <a:bodyPr wrap="none" rtlCol="0">
                <a:spAutoFit/>
              </a:bodyPr>
              <a:lstStyle/>
              <a:p>
                <a:r>
                  <a:rPr lang="es-PE" sz="4000" b="1" dirty="0" smtClean="0"/>
                  <a:t>UI</a:t>
                </a:r>
                <a:endParaRPr lang="es-PE" sz="4000" b="1" dirty="0"/>
              </a:p>
            </p:txBody>
          </p:sp>
          <p:sp>
            <p:nvSpPr>
              <p:cNvPr id="71" name="70 CuadroTexto"/>
              <p:cNvSpPr txBox="1"/>
              <p:nvPr/>
            </p:nvSpPr>
            <p:spPr>
              <a:xfrm>
                <a:off x="4668610" y="2538461"/>
                <a:ext cx="2763762" cy="792000"/>
              </a:xfrm>
              <a:prstGeom prst="rect">
                <a:avLst/>
              </a:prstGeom>
              <a:noFill/>
            </p:spPr>
            <p:txBody>
              <a:bodyPr wrap="square" rtlCol="0">
                <a:spAutoFit/>
              </a:bodyPr>
              <a:lstStyle/>
              <a:p>
                <a:r>
                  <a:rPr lang="es-PE" sz="2000" dirty="0" err="1" smtClean="0">
                    <a:solidFill>
                      <a:schemeClr val="bg1">
                        <a:lumMod val="85000"/>
                        <a:lumOff val="15000"/>
                      </a:schemeClr>
                    </a:solidFill>
                  </a:rPr>
                  <a:t>Code</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Organization</a:t>
                </a:r>
                <a:r>
                  <a:rPr lang="es-PE" sz="2000" dirty="0" smtClean="0">
                    <a:solidFill>
                      <a:schemeClr val="bg1">
                        <a:lumMod val="85000"/>
                        <a:lumOff val="15000"/>
                      </a:schemeClr>
                    </a:solidFill>
                  </a:rPr>
                  <a:t>,</a:t>
                </a:r>
              </a:p>
              <a:p>
                <a:r>
                  <a:rPr lang="es-PE" sz="2000" dirty="0" err="1" smtClean="0">
                    <a:solidFill>
                      <a:schemeClr val="bg1">
                        <a:lumMod val="85000"/>
                        <a:lumOff val="15000"/>
                      </a:schemeClr>
                    </a:solidFill>
                  </a:rPr>
                  <a:t>Patterns</a:t>
                </a:r>
                <a:r>
                  <a:rPr lang="es-PE" sz="2000" dirty="0" smtClean="0">
                    <a:solidFill>
                      <a:schemeClr val="bg1">
                        <a:lumMod val="85000"/>
                        <a:lumOff val="15000"/>
                      </a:schemeClr>
                    </a:solidFill>
                  </a:rPr>
                  <a:t>:  MVC - MVVM</a:t>
                </a:r>
                <a:endParaRPr lang="es-PE" sz="2000" dirty="0">
                  <a:solidFill>
                    <a:schemeClr val="bg1">
                      <a:lumMod val="85000"/>
                      <a:lumOff val="15000"/>
                    </a:schemeClr>
                  </a:solidFill>
                </a:endParaRPr>
              </a:p>
            </p:txBody>
          </p:sp>
        </p:grpSp>
        <p:grpSp>
          <p:nvGrpSpPr>
            <p:cNvPr id="12" name="11 Grupo"/>
            <p:cNvGrpSpPr/>
            <p:nvPr/>
          </p:nvGrpSpPr>
          <p:grpSpPr>
            <a:xfrm>
              <a:off x="1650827" y="3461666"/>
              <a:ext cx="2809468" cy="1831887"/>
              <a:chOff x="1650827" y="3461666"/>
              <a:chExt cx="2809468" cy="1831887"/>
            </a:xfrm>
          </p:grpSpPr>
          <p:grpSp>
            <p:nvGrpSpPr>
              <p:cNvPr id="64" name="63 Grupo"/>
              <p:cNvGrpSpPr>
                <a:grpSpLocks/>
              </p:cNvGrpSpPr>
              <p:nvPr/>
            </p:nvGrpSpPr>
            <p:grpSpPr>
              <a:xfrm>
                <a:off x="1650827" y="3461666"/>
                <a:ext cx="2809468" cy="1831887"/>
                <a:chOff x="916483" y="1984"/>
                <a:chExt cx="2030015" cy="1218009"/>
              </a:xfrm>
              <a:solidFill>
                <a:srgbClr val="00B0F0"/>
              </a:solid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5" name="64 CuadroTexto"/>
              <p:cNvSpPr txBox="1"/>
              <p:nvPr/>
            </p:nvSpPr>
            <p:spPr>
              <a:xfrm>
                <a:off x="1650829" y="3766485"/>
                <a:ext cx="2477025" cy="707886"/>
              </a:xfrm>
              <a:prstGeom prst="rect">
                <a:avLst/>
              </a:prstGeom>
              <a:noFill/>
            </p:spPr>
            <p:txBody>
              <a:bodyPr wrap="none" rtlCol="0">
                <a:spAutoFit/>
              </a:bodyPr>
              <a:lstStyle/>
              <a:p>
                <a:r>
                  <a:rPr lang="es-PE" sz="4000" b="1" dirty="0" err="1" smtClean="0"/>
                  <a:t>Navigation</a:t>
                </a:r>
                <a:endParaRPr lang="es-PE" sz="4000" b="1" dirty="0"/>
              </a:p>
            </p:txBody>
          </p:sp>
          <p:sp>
            <p:nvSpPr>
              <p:cNvPr id="73" name="72 CuadroTexto"/>
              <p:cNvSpPr txBox="1"/>
              <p:nvPr/>
            </p:nvSpPr>
            <p:spPr>
              <a:xfrm>
                <a:off x="1652495" y="4817644"/>
                <a:ext cx="2762094" cy="400110"/>
              </a:xfrm>
              <a:prstGeom prst="rect">
                <a:avLst/>
              </a:prstGeom>
              <a:noFill/>
            </p:spPr>
            <p:txBody>
              <a:bodyPr wrap="square" rtlCol="0">
                <a:spAutoFit/>
              </a:bodyPr>
              <a:lstStyle/>
              <a:p>
                <a:r>
                  <a:rPr lang="es-PE" sz="2000" dirty="0" smtClean="0">
                    <a:solidFill>
                      <a:schemeClr val="bg1">
                        <a:lumMod val="85000"/>
                        <a:lumOff val="15000"/>
                      </a:schemeClr>
                    </a:solidFill>
                  </a:rPr>
                  <a:t>SEO, Back </a:t>
                </a:r>
                <a:r>
                  <a:rPr lang="es-PE" sz="2000" dirty="0" err="1" smtClean="0">
                    <a:solidFill>
                      <a:schemeClr val="bg1">
                        <a:lumMod val="85000"/>
                        <a:lumOff val="15000"/>
                      </a:schemeClr>
                    </a:solidFill>
                  </a:rPr>
                  <a:t>Button</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URLs</a:t>
                </a:r>
                <a:endParaRPr lang="es-PE" sz="2000" dirty="0">
                  <a:solidFill>
                    <a:schemeClr val="bg1">
                      <a:lumMod val="85000"/>
                      <a:lumOff val="15000"/>
                    </a:schemeClr>
                  </a:solidFill>
                </a:endParaRPr>
              </a:p>
            </p:txBody>
          </p:sp>
        </p:grpSp>
        <p:grpSp>
          <p:nvGrpSpPr>
            <p:cNvPr id="10" name="9 Grupo"/>
            <p:cNvGrpSpPr/>
            <p:nvPr/>
          </p:nvGrpSpPr>
          <p:grpSpPr>
            <a:xfrm>
              <a:off x="4642852" y="3454009"/>
              <a:ext cx="2784368" cy="1839544"/>
              <a:chOff x="7596336" y="1453095"/>
              <a:chExt cx="2784368" cy="1839544"/>
            </a:xfrm>
          </p:grpSpPr>
          <p:grpSp>
            <p:nvGrpSpPr>
              <p:cNvPr id="68" name="67 Grupo"/>
              <p:cNvGrpSpPr/>
              <p:nvPr/>
            </p:nvGrpSpPr>
            <p:grpSpPr>
              <a:xfrm>
                <a:off x="7596336" y="1453095"/>
                <a:ext cx="2784368" cy="1839543"/>
                <a:chOff x="916483" y="1984"/>
                <a:chExt cx="2030015" cy="1218009"/>
              </a:xfrm>
              <a:solidFill>
                <a:srgbClr val="00B0F0"/>
              </a:solid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9" name="68 CuadroTexto"/>
              <p:cNvSpPr txBox="1"/>
              <p:nvPr/>
            </p:nvSpPr>
            <p:spPr>
              <a:xfrm>
                <a:off x="7596336" y="1786830"/>
                <a:ext cx="1836735" cy="779400"/>
              </a:xfrm>
              <a:prstGeom prst="rect">
                <a:avLst/>
              </a:prstGeom>
              <a:noFill/>
            </p:spPr>
            <p:txBody>
              <a:bodyPr wrap="none" rtlCol="0">
                <a:spAutoFit/>
              </a:bodyPr>
              <a:lstStyle/>
              <a:p>
                <a:r>
                  <a:rPr lang="es-PE" sz="4000" b="1" dirty="0" smtClean="0"/>
                  <a:t>Offline</a:t>
                </a:r>
                <a:endParaRPr lang="es-PE" sz="4000" b="1" dirty="0"/>
              </a:p>
            </p:txBody>
          </p:sp>
          <p:sp>
            <p:nvSpPr>
              <p:cNvPr id="74" name="73 CuadroTexto"/>
              <p:cNvSpPr txBox="1"/>
              <p:nvPr/>
            </p:nvSpPr>
            <p:spPr>
              <a:xfrm>
                <a:off x="7596336" y="2513239"/>
                <a:ext cx="2784368" cy="779400"/>
              </a:xfrm>
              <a:prstGeom prst="rect">
                <a:avLst/>
              </a:prstGeom>
              <a:noFill/>
            </p:spPr>
            <p:txBody>
              <a:bodyPr wrap="square" rtlCol="0">
                <a:spAutoFit/>
              </a:bodyPr>
              <a:lstStyle/>
              <a:p>
                <a:r>
                  <a:rPr lang="es-PE" sz="2000" dirty="0" smtClean="0">
                    <a:solidFill>
                      <a:schemeClr val="bg1">
                        <a:lumMod val="85000"/>
                        <a:lumOff val="15000"/>
                      </a:schemeClr>
                    </a:solidFill>
                  </a:rPr>
                  <a:t>HTML5 Local Storage, HTML5 App. Cache</a:t>
                </a:r>
                <a:endParaRPr lang="es-PE" sz="2000" dirty="0">
                  <a:solidFill>
                    <a:schemeClr val="bg1">
                      <a:lumMod val="85000"/>
                      <a:lumOff val="15000"/>
                    </a:schemeClr>
                  </a:solidFill>
                </a:endParaRPr>
              </a:p>
            </p:txBody>
          </p:sp>
        </p:grpSp>
      </p:grpSp>
      <p:sp>
        <p:nvSpPr>
          <p:cNvPr id="2" name="1 CuadroTexto"/>
          <p:cNvSpPr txBox="1"/>
          <p:nvPr/>
        </p:nvSpPr>
        <p:spPr>
          <a:xfrm>
            <a:off x="113490" y="5733256"/>
            <a:ext cx="2262158"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DEMO</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855926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a:spLocks noGrp="1"/>
          </p:cNvSpPr>
          <p:nvPr>
            <p:ph type="title"/>
          </p:nvPr>
        </p:nvSpPr>
        <p:spPr>
          <a:xfrm>
            <a:off x="467544" y="216350"/>
            <a:ext cx="8229600" cy="720080"/>
          </a:xfrm>
        </p:spPr>
        <p:txBody>
          <a:bodyPr/>
          <a:lstStyle/>
          <a:p>
            <a:r>
              <a:rPr lang="es-PE" dirty="0" err="1" smtClean="0">
                <a:solidFill>
                  <a:srgbClr val="C00000"/>
                </a:solidFill>
                <a:latin typeface="Arial" pitchFamily="34" charset="0"/>
                <a:cs typeface="Arial" pitchFamily="34" charset="0"/>
              </a:rPr>
              <a:t>Challenge</a:t>
            </a:r>
            <a:r>
              <a:rPr lang="es-PE" dirty="0" smtClean="0">
                <a:solidFill>
                  <a:srgbClr val="C00000"/>
                </a:solidFill>
                <a:latin typeface="Arial" pitchFamily="34" charset="0"/>
                <a:cs typeface="Arial" pitchFamily="34" charset="0"/>
              </a:rPr>
              <a:t> 1: Offline Data</a:t>
            </a:r>
            <a:endParaRPr lang="es-PE" dirty="0">
              <a:solidFill>
                <a:srgbClr val="C00000"/>
              </a:solidFill>
              <a:latin typeface="Arial" pitchFamily="34" charset="0"/>
              <a:cs typeface="Arial" pitchFamily="34" charset="0"/>
            </a:endParaRPr>
          </a:p>
        </p:txBody>
      </p:sp>
      <p:sp>
        <p:nvSpPr>
          <p:cNvPr id="15" name="14 CuadroTexto"/>
          <p:cNvSpPr txBox="1"/>
          <p:nvPr/>
        </p:nvSpPr>
        <p:spPr>
          <a:xfrm>
            <a:off x="662944" y="954613"/>
            <a:ext cx="7856638" cy="461665"/>
          </a:xfrm>
          <a:prstGeom prst="rect">
            <a:avLst/>
          </a:prstGeom>
          <a:noFill/>
        </p:spPr>
        <p:txBody>
          <a:bodyPr wrap="none" rtlCol="0">
            <a:spAutoFit/>
          </a:bodyPr>
          <a:lstStyle/>
          <a:p>
            <a:pPr algn="ctr"/>
            <a:r>
              <a:rPr lang="es-PE" sz="2400" dirty="0" smtClean="0">
                <a:solidFill>
                  <a:schemeClr val="tx1">
                    <a:lumMod val="50000"/>
                  </a:schemeClr>
                </a:solidFill>
                <a:latin typeface="Arial" pitchFamily="34" charset="0"/>
                <a:cs typeface="Arial" pitchFamily="34" charset="0"/>
              </a:rPr>
              <a:t>Cómo </a:t>
            </a:r>
            <a:r>
              <a:rPr lang="es-PE" sz="2400" dirty="0">
                <a:solidFill>
                  <a:schemeClr val="tx1">
                    <a:lumMod val="50000"/>
                  </a:schemeClr>
                </a:solidFill>
                <a:latin typeface="Arial" pitchFamily="34" charset="0"/>
                <a:cs typeface="Arial" pitchFamily="34" charset="0"/>
              </a:rPr>
              <a:t>obtener los datos </a:t>
            </a:r>
            <a:r>
              <a:rPr lang="es-PE" sz="2400" dirty="0" smtClean="0">
                <a:solidFill>
                  <a:schemeClr val="tx1">
                    <a:lumMod val="50000"/>
                  </a:schemeClr>
                </a:solidFill>
                <a:latin typeface="Arial" pitchFamily="34" charset="0"/>
                <a:cs typeface="Arial" pitchFamily="34" charset="0"/>
              </a:rPr>
              <a:t>si </a:t>
            </a:r>
            <a:r>
              <a:rPr lang="es-PE" sz="2400" dirty="0">
                <a:solidFill>
                  <a:schemeClr val="tx1">
                    <a:lumMod val="50000"/>
                  </a:schemeClr>
                </a:solidFill>
                <a:latin typeface="Arial" pitchFamily="34" charset="0"/>
                <a:cs typeface="Arial" pitchFamily="34" charset="0"/>
              </a:rPr>
              <a:t>no hay un servidor </a:t>
            </a:r>
            <a:r>
              <a:rPr lang="es-PE" sz="2400" dirty="0" smtClean="0">
                <a:solidFill>
                  <a:schemeClr val="tx1">
                    <a:lumMod val="50000"/>
                  </a:schemeClr>
                </a:solidFill>
                <a:latin typeface="Arial" pitchFamily="34" charset="0"/>
                <a:cs typeface="Arial" pitchFamily="34" charset="0"/>
              </a:rPr>
              <a:t>disponible</a:t>
            </a:r>
            <a:endParaRPr lang="es-PE" sz="2400" dirty="0">
              <a:solidFill>
                <a:schemeClr val="tx1">
                  <a:lumMod val="50000"/>
                </a:schemeClr>
              </a:solidFill>
              <a:latin typeface="Arial" pitchFamily="34" charset="0"/>
              <a:cs typeface="Arial" pitchFamily="34" charset="0"/>
            </a:endParaRPr>
          </a:p>
        </p:txBody>
      </p:sp>
      <p:grpSp>
        <p:nvGrpSpPr>
          <p:cNvPr id="11" name="10 Grupo"/>
          <p:cNvGrpSpPr/>
          <p:nvPr/>
        </p:nvGrpSpPr>
        <p:grpSpPr>
          <a:xfrm>
            <a:off x="3667124" y="1821730"/>
            <a:ext cx="4892731" cy="1512000"/>
            <a:chOff x="903463" y="1984"/>
            <a:chExt cx="2043035" cy="1218009"/>
          </a:xfrm>
          <a:solidFill>
            <a:schemeClr val="accent6">
              <a:lumMod val="75000"/>
            </a:schemeClr>
          </a:solidFill>
        </p:grpSpPr>
        <p:sp>
          <p:nvSpPr>
            <p:cNvPr id="30" name="29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1" name="30 Rectángulo"/>
            <p:cNvSpPr/>
            <p:nvPr/>
          </p:nvSpPr>
          <p:spPr>
            <a:xfrm>
              <a:off x="90346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grpSp>
        <p:nvGrpSpPr>
          <p:cNvPr id="12" name="11 Grupo"/>
          <p:cNvGrpSpPr/>
          <p:nvPr/>
        </p:nvGrpSpPr>
        <p:grpSpPr>
          <a:xfrm>
            <a:off x="534631" y="1826160"/>
            <a:ext cx="2304256" cy="1507569"/>
            <a:chOff x="916483" y="1984"/>
            <a:chExt cx="2030015" cy="1218009"/>
          </a:xfrm>
          <a:solidFill>
            <a:schemeClr val="accent6">
              <a:lumMod val="75000"/>
            </a:schemeClr>
          </a:solidFill>
        </p:grpSpPr>
        <p:sp>
          <p:nvSpPr>
            <p:cNvPr id="28" name="27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9" name="28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2400" kern="1200" dirty="0"/>
            </a:p>
          </p:txBody>
        </p:sp>
      </p:grpSp>
      <p:grpSp>
        <p:nvGrpSpPr>
          <p:cNvPr id="13" name="12 Grupo"/>
          <p:cNvGrpSpPr>
            <a:grpSpLocks noChangeAspect="1"/>
          </p:cNvGrpSpPr>
          <p:nvPr/>
        </p:nvGrpSpPr>
        <p:grpSpPr>
          <a:xfrm>
            <a:off x="3451100" y="2823546"/>
            <a:ext cx="770055" cy="749470"/>
            <a:chOff x="1268321" y="4374148"/>
            <a:chExt cx="1283424" cy="1249116"/>
          </a:xfrm>
        </p:grpSpPr>
        <p:pic>
          <p:nvPicPr>
            <p:cNvPr id="24" name="23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8321" y="4374148"/>
              <a:ext cx="632079" cy="624558"/>
            </a:xfrm>
            <a:prstGeom prst="rect">
              <a:avLst/>
            </a:prstGeom>
          </p:spPr>
        </p:pic>
        <p:pic>
          <p:nvPicPr>
            <p:cNvPr id="25" name="Picture 4" descr="http://web-browsers.findthebest.com/sites/default/files/494/media/images/Chrome_Web_Brows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7068" y="4998706"/>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web-browsers.findthebest.com/sites/default/files/494/media/images/Mozilla_Firefox_Web_Brows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6452" y="4374148"/>
              <a:ext cx="632079" cy="62455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http://web-browsers.findthebest.com/sites/default/files/494/media/images/Safari_Web_Browse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0287" y="4999320"/>
              <a:ext cx="631458" cy="623944"/>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1" descr="http://cdn1.iconfinder.com/data/icons/VISTA/web_design/png/400/dedicated_server.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23310"/>
          <a:stretch/>
        </p:blipFill>
        <p:spPr bwMode="auto">
          <a:xfrm>
            <a:off x="295764" y="2820697"/>
            <a:ext cx="664027" cy="865855"/>
          </a:xfrm>
          <a:prstGeom prst="rect">
            <a:avLst/>
          </a:prstGeom>
          <a:noFill/>
          <a:extLst>
            <a:ext uri="{909E8E84-426E-40DD-AFC4-6F175D3DCCD1}">
              <a14:hiddenFill xmlns:a14="http://schemas.microsoft.com/office/drawing/2010/main">
                <a:solidFill>
                  <a:srgbClr val="FFFFFF"/>
                </a:solidFill>
              </a14:hiddenFill>
            </a:ext>
          </a:extLst>
        </p:spPr>
      </p:pic>
      <p:sp>
        <p:nvSpPr>
          <p:cNvPr id="17" name="16 Rectángulo redondeado"/>
          <p:cNvSpPr/>
          <p:nvPr/>
        </p:nvSpPr>
        <p:spPr>
          <a:xfrm>
            <a:off x="3835615" y="1963227"/>
            <a:ext cx="1960521" cy="77343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err="1" smtClean="0">
                <a:solidFill>
                  <a:srgbClr val="C00000"/>
                </a:solidFill>
              </a:rPr>
              <a:t>Agnostic</a:t>
            </a:r>
            <a:endParaRPr lang="es-PE" b="1" dirty="0" smtClean="0">
              <a:solidFill>
                <a:srgbClr val="C00000"/>
              </a:solidFill>
            </a:endParaRPr>
          </a:p>
          <a:p>
            <a:pPr algn="ctr"/>
            <a:r>
              <a:rPr lang="es-PE" b="1" dirty="0" smtClean="0"/>
              <a:t>Data Access </a:t>
            </a:r>
            <a:r>
              <a:rPr lang="es-PE" b="1" dirty="0" err="1" smtClean="0"/>
              <a:t>Layer</a:t>
            </a:r>
            <a:endParaRPr lang="es-PE" b="1" dirty="0" smtClean="0"/>
          </a:p>
        </p:txBody>
      </p:sp>
      <p:sp>
        <p:nvSpPr>
          <p:cNvPr id="18" name="17 Rectángulo redondeado"/>
          <p:cNvSpPr/>
          <p:nvPr/>
        </p:nvSpPr>
        <p:spPr>
          <a:xfrm>
            <a:off x="691874" y="1963227"/>
            <a:ext cx="1972243" cy="77343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smtClean="0"/>
              <a:t>Data </a:t>
            </a:r>
            <a:r>
              <a:rPr lang="es-PE" b="1" dirty="0" err="1" smtClean="0"/>
              <a:t>Services</a:t>
            </a:r>
            <a:endParaRPr lang="es-PE" b="1" dirty="0" smtClean="0"/>
          </a:p>
          <a:p>
            <a:pPr algn="ctr"/>
            <a:r>
              <a:rPr lang="es-PE" dirty="0" smtClean="0"/>
              <a:t>(JSON, XML) </a:t>
            </a:r>
            <a:endParaRPr lang="es-PE" dirty="0"/>
          </a:p>
        </p:txBody>
      </p:sp>
      <p:cxnSp>
        <p:nvCxnSpPr>
          <p:cNvPr id="19" name="18 Conector recto de flecha"/>
          <p:cNvCxnSpPr>
            <a:stCxn id="18" idx="3"/>
            <a:endCxn id="17" idx="1"/>
          </p:cNvCxnSpPr>
          <p:nvPr/>
        </p:nvCxnSpPr>
        <p:spPr>
          <a:xfrm>
            <a:off x="2664117" y="2349942"/>
            <a:ext cx="1171498" cy="0"/>
          </a:xfrm>
          <a:prstGeom prst="straightConnector1">
            <a:avLst/>
          </a:prstGeom>
          <a:ln w="5080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38 CuadroTexto"/>
          <p:cNvSpPr txBox="1"/>
          <p:nvPr/>
        </p:nvSpPr>
        <p:spPr>
          <a:xfrm>
            <a:off x="1064633" y="2810510"/>
            <a:ext cx="1244251" cy="523220"/>
          </a:xfrm>
          <a:prstGeom prst="rect">
            <a:avLst/>
          </a:prstGeom>
          <a:noFill/>
        </p:spPr>
        <p:txBody>
          <a:bodyPr wrap="none" rtlCol="0">
            <a:spAutoFit/>
          </a:bodyPr>
          <a:lstStyle/>
          <a:p>
            <a:r>
              <a:rPr lang="es-PE" sz="2800" dirty="0" smtClean="0"/>
              <a:t>Server</a:t>
            </a:r>
            <a:endParaRPr lang="es-PE" sz="2800" dirty="0"/>
          </a:p>
        </p:txBody>
      </p:sp>
      <p:sp>
        <p:nvSpPr>
          <p:cNvPr id="40" name="39 CuadroTexto"/>
          <p:cNvSpPr txBox="1"/>
          <p:nvPr/>
        </p:nvSpPr>
        <p:spPr>
          <a:xfrm>
            <a:off x="5651070" y="2810509"/>
            <a:ext cx="1104790" cy="523220"/>
          </a:xfrm>
          <a:prstGeom prst="rect">
            <a:avLst/>
          </a:prstGeom>
          <a:noFill/>
        </p:spPr>
        <p:txBody>
          <a:bodyPr wrap="none" rtlCol="0">
            <a:spAutoFit/>
          </a:bodyPr>
          <a:lstStyle/>
          <a:p>
            <a:r>
              <a:rPr lang="es-PE" sz="2800" dirty="0" err="1" smtClean="0"/>
              <a:t>Client</a:t>
            </a:r>
            <a:endParaRPr lang="es-PE" sz="2800" dirty="0"/>
          </a:p>
        </p:txBody>
      </p:sp>
      <p:sp>
        <p:nvSpPr>
          <p:cNvPr id="46" name="45 Rectángulo redondeado"/>
          <p:cNvSpPr/>
          <p:nvPr/>
        </p:nvSpPr>
        <p:spPr>
          <a:xfrm>
            <a:off x="6820727" y="2099271"/>
            <a:ext cx="1608473" cy="501341"/>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s-PE" b="1" dirty="0" smtClean="0"/>
              <a:t>Local Storage</a:t>
            </a:r>
          </a:p>
        </p:txBody>
      </p:sp>
      <p:cxnSp>
        <p:nvCxnSpPr>
          <p:cNvPr id="47" name="46 Conector recto de flecha"/>
          <p:cNvCxnSpPr>
            <a:stCxn id="17" idx="3"/>
            <a:endCxn id="46" idx="1"/>
          </p:cNvCxnSpPr>
          <p:nvPr/>
        </p:nvCxnSpPr>
        <p:spPr>
          <a:xfrm>
            <a:off x="5796136" y="2349942"/>
            <a:ext cx="1024591" cy="0"/>
          </a:xfrm>
          <a:prstGeom prst="straightConnector1">
            <a:avLst/>
          </a:prstGeom>
          <a:ln w="50800">
            <a:solidFill>
              <a:srgbClr val="CCCC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Abrir llave"/>
          <p:cNvSpPr/>
          <p:nvPr/>
        </p:nvSpPr>
        <p:spPr>
          <a:xfrm rot="5400000">
            <a:off x="4671875" y="2982565"/>
            <a:ext cx="288000" cy="1656000"/>
          </a:xfrm>
          <a:prstGeom prst="leftBrace">
            <a:avLst>
              <a:gd name="adj1" fmla="val 35000"/>
              <a:gd name="adj2" fmla="val 50000"/>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grpSp>
        <p:nvGrpSpPr>
          <p:cNvPr id="67" name="66 Grupo"/>
          <p:cNvGrpSpPr/>
          <p:nvPr/>
        </p:nvGrpSpPr>
        <p:grpSpPr>
          <a:xfrm>
            <a:off x="3729883" y="4070101"/>
            <a:ext cx="2171984" cy="1689187"/>
            <a:chOff x="2718135" y="426906"/>
            <a:chExt cx="2610448" cy="1689187"/>
          </a:xfrm>
        </p:grpSpPr>
        <p:sp>
          <p:nvSpPr>
            <p:cNvPr id="72" name="71 Rectángulo"/>
            <p:cNvSpPr/>
            <p:nvPr/>
          </p:nvSpPr>
          <p:spPr>
            <a:xfrm>
              <a:off x="2718135" y="426906"/>
              <a:ext cx="2610448" cy="1689187"/>
            </a:xfrm>
            <a:prstGeom prst="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3" name="72 Rectángulo"/>
            <p:cNvSpPr/>
            <p:nvPr/>
          </p:nvSpPr>
          <p:spPr>
            <a:xfrm>
              <a:off x="2718135" y="426906"/>
              <a:ext cx="2610448" cy="16891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182563" lvl="1" indent="-182563" algn="l" defTabSz="889000">
                <a:lnSpc>
                  <a:spcPct val="90000"/>
                </a:lnSpc>
                <a:spcBef>
                  <a:spcPct val="0"/>
                </a:spcBef>
                <a:spcAft>
                  <a:spcPct val="15000"/>
                </a:spcAft>
                <a:buChar char="••"/>
              </a:pPr>
              <a:r>
                <a:rPr lang="es-PE" kern="1200" dirty="0" err="1" smtClean="0">
                  <a:latin typeface="Arial" pitchFamily="34" charset="0"/>
                  <a:cs typeface="Arial" pitchFamily="34" charset="0"/>
                </a:rPr>
                <a:t>JayData</a:t>
              </a:r>
              <a:endParaRPr lang="es-PE" kern="1200" dirty="0"/>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Upshot.js</a:t>
              </a: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Persistence.js</a:t>
              </a: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Active.js</a:t>
              </a: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MV* Data </a:t>
              </a:r>
              <a:r>
                <a:rPr lang="es-PE" kern="1200" dirty="0" err="1" smtClean="0">
                  <a:latin typeface="Arial" pitchFamily="34" charset="0"/>
                  <a:cs typeface="Arial" pitchFamily="34" charset="0"/>
                </a:rPr>
                <a:t>Layers</a:t>
              </a:r>
              <a:endParaRPr lang="es-PE" kern="1200" dirty="0" smtClean="0">
                <a:latin typeface="Arial" pitchFamily="34" charset="0"/>
                <a:cs typeface="Arial" pitchFamily="34" charset="0"/>
              </a:endParaRPr>
            </a:p>
          </p:txBody>
        </p:sp>
      </p:grpSp>
      <p:sp>
        <p:nvSpPr>
          <p:cNvPr id="68" name="67 Abrir llave"/>
          <p:cNvSpPr/>
          <p:nvPr/>
        </p:nvSpPr>
        <p:spPr>
          <a:xfrm rot="5400000">
            <a:off x="7458604" y="2982567"/>
            <a:ext cx="332717" cy="1656000"/>
          </a:xfrm>
          <a:prstGeom prst="leftBrace">
            <a:avLst>
              <a:gd name="adj1" fmla="val 35000"/>
              <a:gd name="adj2" fmla="val 50000"/>
            </a:avLst>
          </a:prstGeom>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grpSp>
        <p:nvGrpSpPr>
          <p:cNvPr id="69" name="68 Grupo"/>
          <p:cNvGrpSpPr/>
          <p:nvPr/>
        </p:nvGrpSpPr>
        <p:grpSpPr>
          <a:xfrm>
            <a:off x="6407096" y="4070101"/>
            <a:ext cx="2435732" cy="1287000"/>
            <a:chOff x="2718135" y="2350093"/>
            <a:chExt cx="2610448" cy="1287000"/>
          </a:xfrm>
        </p:grpSpPr>
        <p:sp>
          <p:nvSpPr>
            <p:cNvPr id="70" name="69 Rectángulo"/>
            <p:cNvSpPr/>
            <p:nvPr/>
          </p:nvSpPr>
          <p:spPr>
            <a:xfrm>
              <a:off x="2718135" y="2350093"/>
              <a:ext cx="2610448" cy="1287000"/>
            </a:xfrm>
            <a:prstGeom prst="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71" name="70 Rectángulo"/>
            <p:cNvSpPr/>
            <p:nvPr/>
          </p:nvSpPr>
          <p:spPr>
            <a:xfrm>
              <a:off x="2718135" y="2350093"/>
              <a:ext cx="2610448" cy="1287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Html5 </a:t>
              </a:r>
              <a:r>
                <a:rPr lang="es-PE" kern="1200" dirty="0" err="1" smtClean="0">
                  <a:latin typeface="Arial" pitchFamily="34" charset="0"/>
                  <a:cs typeface="Arial" pitchFamily="34" charset="0"/>
                </a:rPr>
                <a:t>LocalStorage</a:t>
              </a:r>
              <a:endParaRPr lang="es-PE" kern="1200" dirty="0">
                <a:latin typeface="Arial" pitchFamily="34" charset="0"/>
                <a:cs typeface="Arial" pitchFamily="34" charset="0"/>
              </a:endParaRP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Html5 </a:t>
              </a:r>
              <a:r>
                <a:rPr lang="es-PE" kern="1200" dirty="0" err="1" smtClean="0">
                  <a:latin typeface="Arial" pitchFamily="34" charset="0"/>
                  <a:cs typeface="Arial" pitchFamily="34" charset="0"/>
                </a:rPr>
                <a:t>IndexedDB</a:t>
              </a:r>
              <a:endParaRPr lang="es-PE" kern="1200" dirty="0">
                <a:latin typeface="Arial" pitchFamily="34" charset="0"/>
                <a:cs typeface="Arial" pitchFamily="34" charset="0"/>
              </a:endParaRPr>
            </a:p>
            <a:p>
              <a:pPr marL="182563" lvl="1" indent="-182563" algn="l" defTabSz="889000">
                <a:lnSpc>
                  <a:spcPct val="90000"/>
                </a:lnSpc>
                <a:spcBef>
                  <a:spcPct val="0"/>
                </a:spcBef>
                <a:spcAft>
                  <a:spcPct val="15000"/>
                </a:spcAft>
                <a:buChar char="••"/>
              </a:pPr>
              <a:r>
                <a:rPr lang="es-PE" kern="1200" dirty="0" smtClean="0">
                  <a:latin typeface="Arial" pitchFamily="34" charset="0"/>
                  <a:cs typeface="Arial" pitchFamily="34" charset="0"/>
                </a:rPr>
                <a:t>*</a:t>
              </a:r>
              <a:r>
                <a:rPr lang="es-PE" kern="1200" dirty="0" err="1" smtClean="0">
                  <a:latin typeface="Arial" pitchFamily="34" charset="0"/>
                  <a:cs typeface="Arial" pitchFamily="34" charset="0"/>
                </a:rPr>
                <a:t>PhoneGap</a:t>
              </a:r>
              <a:r>
                <a:rPr lang="es-PE" kern="1200" dirty="0" smtClean="0">
                  <a:latin typeface="Arial" pitchFamily="34" charset="0"/>
                  <a:cs typeface="Arial" pitchFamily="34" charset="0"/>
                </a:rPr>
                <a:t>*</a:t>
              </a:r>
              <a:endParaRPr lang="es-PE" kern="1200" dirty="0">
                <a:latin typeface="Arial" pitchFamily="34" charset="0"/>
                <a:cs typeface="Arial" pitchFamily="34" charset="0"/>
              </a:endParaRPr>
            </a:p>
          </p:txBody>
        </p:sp>
      </p:grpSp>
      <p:cxnSp>
        <p:nvCxnSpPr>
          <p:cNvPr id="77" name="76 Conector recto de flecha"/>
          <p:cNvCxnSpPr>
            <a:stCxn id="18" idx="3"/>
            <a:endCxn id="17" idx="1"/>
          </p:cNvCxnSpPr>
          <p:nvPr/>
        </p:nvCxnSpPr>
        <p:spPr>
          <a:xfrm>
            <a:off x="2664117" y="2349942"/>
            <a:ext cx="1171498" cy="0"/>
          </a:xfrm>
          <a:prstGeom prst="straightConnector1">
            <a:avLst/>
          </a:prstGeom>
          <a:ln w="50800">
            <a:solidFill>
              <a:srgbClr val="CCCC0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74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xit" presetSubtype="0" fill="hold" nodeType="with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animEffect transition="in" filter="fade">
                                      <p:cBhvr>
                                        <p:cTn id="19" dur="500"/>
                                        <p:tgtEl>
                                          <p:spTgt spid="1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fade">
                                      <p:cBhvr>
                                        <p:cTn id="24" dur="500"/>
                                        <p:tgtEl>
                                          <p:spTgt spid="66"/>
                                        </p:tgtEl>
                                      </p:cBhvr>
                                    </p:animEffect>
                                  </p:childTnLst>
                                </p:cTn>
                              </p:par>
                              <p:par>
                                <p:cTn id="25" presetID="10"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par>
                                <p:cTn id="31" presetID="10"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Título"/>
          <p:cNvSpPr>
            <a:spLocks noGrp="1"/>
          </p:cNvSpPr>
          <p:nvPr>
            <p:ph type="title"/>
          </p:nvPr>
        </p:nvSpPr>
        <p:spPr>
          <a:xfrm>
            <a:off x="467544" y="216350"/>
            <a:ext cx="8229600" cy="720080"/>
          </a:xfrm>
        </p:spPr>
        <p:txBody>
          <a:bodyPr/>
          <a:lstStyle/>
          <a:p>
            <a:r>
              <a:rPr lang="es-PE" dirty="0" err="1" smtClean="0">
                <a:solidFill>
                  <a:srgbClr val="C00000"/>
                </a:solidFill>
                <a:latin typeface="Arial" pitchFamily="34" charset="0"/>
                <a:cs typeface="Arial" pitchFamily="34" charset="0"/>
              </a:rPr>
              <a:t>Challenge</a:t>
            </a:r>
            <a:r>
              <a:rPr lang="es-PE" dirty="0" smtClean="0">
                <a:solidFill>
                  <a:srgbClr val="C00000"/>
                </a:solidFill>
                <a:latin typeface="Arial" pitchFamily="34" charset="0"/>
                <a:cs typeface="Arial" pitchFamily="34" charset="0"/>
              </a:rPr>
              <a:t> 2: Offline </a:t>
            </a:r>
            <a:r>
              <a:rPr lang="es-PE" dirty="0" err="1" smtClean="0">
                <a:solidFill>
                  <a:srgbClr val="C00000"/>
                </a:solidFill>
                <a:latin typeface="Arial" pitchFamily="34" charset="0"/>
                <a:cs typeface="Arial" pitchFamily="34" charset="0"/>
              </a:rPr>
              <a:t>Resources</a:t>
            </a:r>
            <a:endParaRPr lang="es-PE" dirty="0">
              <a:solidFill>
                <a:srgbClr val="C00000"/>
              </a:solidFill>
              <a:latin typeface="Arial" pitchFamily="34" charset="0"/>
              <a:cs typeface="Arial" pitchFamily="34" charset="0"/>
            </a:endParaRPr>
          </a:p>
        </p:txBody>
      </p:sp>
      <p:sp>
        <p:nvSpPr>
          <p:cNvPr id="15" name="14 CuadroTexto"/>
          <p:cNvSpPr txBox="1"/>
          <p:nvPr/>
        </p:nvSpPr>
        <p:spPr>
          <a:xfrm>
            <a:off x="632871" y="954613"/>
            <a:ext cx="7916783" cy="461665"/>
          </a:xfrm>
          <a:prstGeom prst="rect">
            <a:avLst/>
          </a:prstGeom>
          <a:noFill/>
        </p:spPr>
        <p:txBody>
          <a:bodyPr wrap="none" rtlCol="0">
            <a:spAutoFit/>
          </a:bodyPr>
          <a:lstStyle/>
          <a:p>
            <a:pPr algn="ctr"/>
            <a:r>
              <a:rPr lang="es-PE" sz="2400" dirty="0" smtClean="0">
                <a:solidFill>
                  <a:schemeClr val="tx1">
                    <a:lumMod val="50000"/>
                  </a:schemeClr>
                </a:solidFill>
                <a:latin typeface="Arial" pitchFamily="34" charset="0"/>
                <a:cs typeface="Arial" pitchFamily="34" charset="0"/>
              </a:rPr>
              <a:t>Cómo </a:t>
            </a:r>
            <a:r>
              <a:rPr lang="es-PE" sz="2400" dirty="0">
                <a:solidFill>
                  <a:schemeClr val="tx1">
                    <a:lumMod val="50000"/>
                  </a:schemeClr>
                </a:solidFill>
                <a:latin typeface="Arial" pitchFamily="34" charset="0"/>
                <a:cs typeface="Arial" pitchFamily="34" charset="0"/>
              </a:rPr>
              <a:t>hacer que el HTML/CSS/JS esté disponible offline</a:t>
            </a:r>
          </a:p>
        </p:txBody>
      </p:sp>
      <p:pic>
        <p:nvPicPr>
          <p:cNvPr id="2051" name="Picture 3"/>
          <p:cNvPicPr>
            <a:picLocks noChangeAspect="1" noChangeArrowheads="1"/>
          </p:cNvPicPr>
          <p:nvPr/>
        </p:nvPicPr>
        <p:blipFill>
          <a:blip r:embed="rId3">
            <a:duotone>
              <a:prstClr val="black"/>
              <a:srgbClr val="FD9803">
                <a:tint val="45000"/>
                <a:satMod val="400000"/>
              </a:srgb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90862" y="2455887"/>
            <a:ext cx="64008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4 Grupo"/>
          <p:cNvGrpSpPr/>
          <p:nvPr/>
        </p:nvGrpSpPr>
        <p:grpSpPr>
          <a:xfrm>
            <a:off x="1450001" y="1700808"/>
            <a:ext cx="6243998" cy="720080"/>
            <a:chOff x="1547664" y="1628800"/>
            <a:chExt cx="6243998" cy="720080"/>
          </a:xfrm>
        </p:grpSpPr>
        <p:sp>
          <p:nvSpPr>
            <p:cNvPr id="33" name="2 Marcador de contenido"/>
            <p:cNvSpPr txBox="1">
              <a:spLocks/>
            </p:cNvSpPr>
            <p:nvPr/>
          </p:nvSpPr>
          <p:spPr bwMode="auto">
            <a:xfrm>
              <a:off x="2878054" y="1628800"/>
              <a:ext cx="4913608"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ts val="4500"/>
                </a:lnSpc>
                <a:buSzPct val="150000"/>
                <a:buNone/>
              </a:pPr>
              <a:r>
                <a:rPr lang="es-PE" sz="2800" b="1" dirty="0" smtClean="0">
                  <a:solidFill>
                    <a:schemeClr val="accent6">
                      <a:lumMod val="75000"/>
                    </a:schemeClr>
                  </a:solidFill>
                  <a:latin typeface="Arial" pitchFamily="34" charset="0"/>
                  <a:cs typeface="Arial" pitchFamily="34" charset="0"/>
                </a:rPr>
                <a:t>HTML 5 </a:t>
              </a:r>
              <a:r>
                <a:rPr lang="es-PE" sz="2800" b="1" dirty="0" err="1" smtClean="0">
                  <a:solidFill>
                    <a:schemeClr val="accent6">
                      <a:lumMod val="75000"/>
                    </a:schemeClr>
                  </a:solidFill>
                  <a:latin typeface="Arial" pitchFamily="34" charset="0"/>
                  <a:cs typeface="Arial" pitchFamily="34" charset="0"/>
                </a:rPr>
                <a:t>Application</a:t>
              </a:r>
              <a:r>
                <a:rPr lang="es-PE" sz="2800" b="1" dirty="0" smtClean="0">
                  <a:solidFill>
                    <a:schemeClr val="accent6">
                      <a:lumMod val="75000"/>
                    </a:schemeClr>
                  </a:solidFill>
                  <a:latin typeface="Arial" pitchFamily="34" charset="0"/>
                  <a:cs typeface="Arial" pitchFamily="34" charset="0"/>
                </a:rPr>
                <a:t> Cache</a:t>
              </a:r>
            </a:p>
            <a:p>
              <a:pPr marL="0" indent="0">
                <a:lnSpc>
                  <a:spcPts val="4500"/>
                </a:lnSpc>
                <a:buSzPct val="150000"/>
                <a:buNone/>
              </a:pPr>
              <a:endParaRPr lang="es-PE" sz="2800" b="1" dirty="0" smtClean="0">
                <a:solidFill>
                  <a:schemeClr val="accent6">
                    <a:lumMod val="75000"/>
                  </a:schemeClr>
                </a:solidFill>
                <a:latin typeface="Arial" pitchFamily="34" charset="0"/>
                <a:cs typeface="Arial" pitchFamily="34" charset="0"/>
              </a:endParaRPr>
            </a:p>
          </p:txBody>
        </p:sp>
        <p:pic>
          <p:nvPicPr>
            <p:cNvPr id="38" name="3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664" y="1684040"/>
              <a:ext cx="1571625" cy="609600"/>
            </a:xfrm>
            <a:prstGeom prst="rect">
              <a:avLst/>
            </a:prstGeom>
          </p:spPr>
        </p:pic>
      </p:grpSp>
    </p:spTree>
    <p:extLst>
      <p:ext uri="{BB962C8B-B14F-4D97-AF65-F5344CB8AC3E}">
        <p14:creationId xmlns:p14="http://schemas.microsoft.com/office/powerpoint/2010/main" val="1663706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smtClean="0">
                <a:solidFill>
                  <a:srgbClr val="141414"/>
                </a:solidFill>
                <a:latin typeface="Arial" pitchFamily="34" charset="0"/>
                <a:cs typeface="Arial" pitchFamily="34" charset="0"/>
              </a:rPr>
              <a:t>Gracias!!</a:t>
            </a:r>
            <a:endParaRPr lang="es-PE" dirty="0">
              <a:solidFill>
                <a:srgbClr val="141414"/>
              </a:solidFill>
              <a:latin typeface="Arial" pitchFamily="34" charset="0"/>
              <a:cs typeface="Arial" pitchFamily="34" charset="0"/>
            </a:endParaRPr>
          </a:p>
        </p:txBody>
      </p:sp>
      <p:sp>
        <p:nvSpPr>
          <p:cNvPr id="6" name="2 Marcador de contenido"/>
          <p:cNvSpPr txBox="1">
            <a:spLocks/>
          </p:cNvSpPr>
          <p:nvPr/>
        </p:nvSpPr>
        <p:spPr bwMode="auto">
          <a:xfrm>
            <a:off x="755576" y="2089069"/>
            <a:ext cx="7920880" cy="20600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4500"/>
              </a:lnSpc>
              <a:buSzPct val="150000"/>
            </a:pPr>
            <a:r>
              <a:rPr lang="es-PE" sz="2400" dirty="0" err="1" smtClean="0">
                <a:solidFill>
                  <a:srgbClr val="C00000"/>
                </a:solidFill>
                <a:latin typeface="Arial" pitchFamily="34" charset="0"/>
                <a:cs typeface="Arial" pitchFamily="34" charset="0"/>
              </a:rPr>
              <a:t>Source</a:t>
            </a:r>
            <a:r>
              <a:rPr lang="es-PE" sz="2400" dirty="0" smtClean="0">
                <a:solidFill>
                  <a:srgbClr val="C00000"/>
                </a:solidFill>
                <a:latin typeface="Arial" pitchFamily="34" charset="0"/>
                <a:cs typeface="Arial" pitchFamily="34" charset="0"/>
              </a:rPr>
              <a:t> </a:t>
            </a:r>
            <a:r>
              <a:rPr lang="es-PE" sz="2400" dirty="0" err="1" smtClean="0">
                <a:solidFill>
                  <a:srgbClr val="C00000"/>
                </a:solidFill>
                <a:latin typeface="Arial" pitchFamily="34" charset="0"/>
                <a:cs typeface="Arial" pitchFamily="34" charset="0"/>
              </a:rPr>
              <a:t>Code</a:t>
            </a:r>
            <a:r>
              <a:rPr lang="es-PE" sz="2400" dirty="0" smtClean="0">
                <a:solidFill>
                  <a:srgbClr val="C00000"/>
                </a:solidFill>
                <a:latin typeface="Arial" pitchFamily="34" charset="0"/>
                <a:cs typeface="Arial" pitchFamily="34" charset="0"/>
              </a:rPr>
              <a:t>: </a:t>
            </a:r>
            <a:r>
              <a:rPr lang="es-PE" sz="2400" dirty="0" smtClean="0">
                <a:solidFill>
                  <a:schemeClr val="bg1">
                    <a:lumMod val="95000"/>
                    <a:lumOff val="5000"/>
                  </a:schemeClr>
                </a:solidFill>
                <a:latin typeface="Arial" pitchFamily="34" charset="0"/>
                <a:cs typeface="Arial" pitchFamily="34" charset="0"/>
              </a:rPr>
              <a:t>https</a:t>
            </a:r>
            <a:r>
              <a:rPr lang="es-PE" sz="2400" dirty="0">
                <a:solidFill>
                  <a:schemeClr val="bg1">
                    <a:lumMod val="95000"/>
                    <a:lumOff val="5000"/>
                  </a:schemeClr>
                </a:solidFill>
                <a:latin typeface="Arial" pitchFamily="34" charset="0"/>
                <a:cs typeface="Arial" pitchFamily="34" charset="0"/>
              </a:rPr>
              <a:t>://github.com/snahider/Bakery</a:t>
            </a:r>
          </a:p>
          <a:p>
            <a:pPr>
              <a:lnSpc>
                <a:spcPts val="4500"/>
              </a:lnSpc>
              <a:buSzPct val="150000"/>
            </a:pPr>
            <a:r>
              <a:rPr lang="es-PE" sz="2400" dirty="0" smtClean="0">
                <a:solidFill>
                  <a:srgbClr val="C00000"/>
                </a:solidFill>
                <a:latin typeface="Arial" pitchFamily="34" charset="0"/>
                <a:cs typeface="Arial" pitchFamily="34" charset="0"/>
              </a:rPr>
              <a:t>Live Demo: </a:t>
            </a:r>
            <a:r>
              <a:rPr lang="es-PE" sz="2400" dirty="0" smtClean="0">
                <a:solidFill>
                  <a:schemeClr val="bg1">
                    <a:lumMod val="95000"/>
                    <a:lumOff val="5000"/>
                  </a:schemeClr>
                </a:solidFill>
                <a:latin typeface="Arial" pitchFamily="34" charset="0"/>
                <a:cs typeface="Arial" pitchFamily="34" charset="0"/>
              </a:rPr>
              <a:t>http</a:t>
            </a:r>
            <a:r>
              <a:rPr lang="es-PE" sz="2400" dirty="0">
                <a:solidFill>
                  <a:schemeClr val="bg1">
                    <a:lumMod val="95000"/>
                    <a:lumOff val="5000"/>
                  </a:schemeClr>
                </a:solidFill>
                <a:latin typeface="Arial" pitchFamily="34" charset="0"/>
                <a:cs typeface="Arial" pitchFamily="34" charset="0"/>
              </a:rPr>
              <a:t>://</a:t>
            </a:r>
            <a:r>
              <a:rPr lang="es-PE" sz="2400" dirty="0" smtClean="0">
                <a:solidFill>
                  <a:schemeClr val="bg1">
                    <a:lumMod val="95000"/>
                    <a:lumOff val="5000"/>
                  </a:schemeClr>
                </a:solidFill>
                <a:latin typeface="Arial" pitchFamily="34" charset="0"/>
                <a:cs typeface="Arial" pitchFamily="34" charset="0"/>
              </a:rPr>
              <a:t>bakery.apphb.com</a:t>
            </a:r>
          </a:p>
          <a:p>
            <a:pPr>
              <a:lnSpc>
                <a:spcPts val="4500"/>
              </a:lnSpc>
              <a:buSzPct val="150000"/>
            </a:pPr>
            <a:r>
              <a:rPr lang="es-PE" sz="2400" dirty="0" err="1" smtClean="0">
                <a:solidFill>
                  <a:srgbClr val="C00000"/>
                </a:solidFill>
                <a:latin typeface="Arial" pitchFamily="34" charset="0"/>
                <a:cs typeface="Arial" pitchFamily="34" charset="0"/>
              </a:rPr>
              <a:t>Slides</a:t>
            </a:r>
            <a:r>
              <a:rPr lang="es-PE" sz="2400" dirty="0" smtClean="0">
                <a:solidFill>
                  <a:srgbClr val="C00000"/>
                </a:solidFill>
                <a:latin typeface="Arial" pitchFamily="34" charset="0"/>
                <a:cs typeface="Arial" pitchFamily="34" charset="0"/>
              </a:rPr>
              <a:t>: </a:t>
            </a:r>
            <a:r>
              <a:rPr lang="es-PE" sz="2400" dirty="0" smtClean="0">
                <a:solidFill>
                  <a:schemeClr val="bg1">
                    <a:lumMod val="95000"/>
                    <a:lumOff val="5000"/>
                  </a:schemeClr>
                </a:solidFill>
                <a:latin typeface="Arial" pitchFamily="34" charset="0"/>
                <a:cs typeface="Arial" pitchFamily="34" charset="0"/>
              </a:rPr>
              <a:t>https</a:t>
            </a:r>
            <a:r>
              <a:rPr lang="es-PE" sz="2400" dirty="0">
                <a:solidFill>
                  <a:schemeClr val="bg1">
                    <a:lumMod val="95000"/>
                    <a:lumOff val="5000"/>
                  </a:schemeClr>
                </a:solidFill>
                <a:latin typeface="Arial" pitchFamily="34" charset="0"/>
                <a:cs typeface="Arial" pitchFamily="34" charset="0"/>
              </a:rPr>
              <a:t>://</a:t>
            </a:r>
            <a:r>
              <a:rPr lang="es-PE" sz="2400" dirty="0" smtClean="0">
                <a:solidFill>
                  <a:schemeClr val="bg1">
                    <a:lumMod val="95000"/>
                    <a:lumOff val="5000"/>
                  </a:schemeClr>
                </a:solidFill>
                <a:latin typeface="Arial" pitchFamily="34" charset="0"/>
                <a:cs typeface="Arial" pitchFamily="34" charset="0"/>
              </a:rPr>
              <a:t>github.com/snahider/Bakery</a:t>
            </a:r>
            <a:endParaRPr lang="es-PE" sz="2400" dirty="0">
              <a:solidFill>
                <a:schemeClr val="bg1">
                  <a:lumMod val="95000"/>
                  <a:lumOff val="5000"/>
                </a:schemeClr>
              </a:solidFill>
              <a:latin typeface="Arial" pitchFamily="34" charset="0"/>
              <a:cs typeface="Arial" pitchFamily="34" charset="0"/>
            </a:endParaRPr>
          </a:p>
        </p:txBody>
      </p:sp>
      <p:sp>
        <p:nvSpPr>
          <p:cNvPr id="4" name="2 Subtítulo"/>
          <p:cNvSpPr txBox="1">
            <a:spLocks/>
          </p:cNvSpPr>
          <p:nvPr/>
        </p:nvSpPr>
        <p:spPr bwMode="auto">
          <a:xfrm>
            <a:off x="179512" y="5569470"/>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5" name="Rectangle 1"/>
          <p:cNvSpPr>
            <a:spLocks noChangeArrowheads="1"/>
          </p:cNvSpPr>
          <p:nvPr/>
        </p:nvSpPr>
        <p:spPr bwMode="auto">
          <a:xfrm>
            <a:off x="3715072" y="5273332"/>
            <a:ext cx="51054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200" b="1" dirty="0" smtClean="0">
                <a:solidFill>
                  <a:srgbClr val="00B050"/>
                </a:solidFill>
                <a:latin typeface="Trebuchet MS" pitchFamily="34" charset="0"/>
                <a:ea typeface="Calibri" pitchFamily="34" charset="0"/>
                <a:cs typeface="Arial" pitchFamily="34" charset="0"/>
              </a:rPr>
              <a:t>angel.nunez.salazar@gmail.com</a:t>
            </a:r>
            <a:endParaRPr lang="en-US" sz="2200" b="1" dirty="0">
              <a:solidFill>
                <a:srgbClr val="00B05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200" b="1" dirty="0" smtClean="0">
                <a:solidFill>
                  <a:srgbClr val="00B050"/>
                </a:solidFill>
                <a:latin typeface="Trebuchet MS" pitchFamily="34" charset="0"/>
                <a:ea typeface="Calibri" pitchFamily="34" charset="0"/>
                <a:cs typeface="Arial" pitchFamily="34" charset="0"/>
              </a:rPr>
              <a:t>http</a:t>
            </a:r>
            <a:r>
              <a:rPr lang="en-US" sz="2200" b="1" dirty="0">
                <a:solidFill>
                  <a:srgbClr val="00B050"/>
                </a:solidFill>
                <a:latin typeface="Trebuchet MS" pitchFamily="34" charset="0"/>
                <a:ea typeface="Calibri" pitchFamily="34" charset="0"/>
                <a:cs typeface="Arial" pitchFamily="34" charset="0"/>
              </a:rPr>
              <a:t>://</a:t>
            </a:r>
            <a:r>
              <a:rPr lang="en-US" sz="2200" b="1" dirty="0" smtClean="0">
                <a:solidFill>
                  <a:srgbClr val="00B05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200" b="1" dirty="0" smtClean="0">
                <a:solidFill>
                  <a:srgbClr val="00B050"/>
                </a:solidFill>
                <a:latin typeface="Trebuchet MS" pitchFamily="34" charset="0"/>
                <a:ea typeface="Calibri" pitchFamily="34" charset="0"/>
                <a:cs typeface="Arial" pitchFamily="34" charset="0"/>
              </a:rPr>
              <a:t>@</a:t>
            </a:r>
            <a:r>
              <a:rPr lang="en-US" sz="2200" b="1" dirty="0" err="1" smtClean="0">
                <a:solidFill>
                  <a:srgbClr val="00B050"/>
                </a:solidFill>
                <a:latin typeface="Trebuchet MS" pitchFamily="34" charset="0"/>
                <a:ea typeface="Calibri" pitchFamily="34" charset="0"/>
                <a:cs typeface="Arial" pitchFamily="34" charset="0"/>
              </a:rPr>
              <a:t>snahider</a:t>
            </a:r>
            <a:r>
              <a:rPr lang="en-US" sz="2200" b="1" dirty="0" smtClean="0">
                <a:solidFill>
                  <a:srgbClr val="00B050"/>
                </a:solidFill>
                <a:latin typeface="Trebuchet MS" pitchFamily="34" charset="0"/>
                <a:cs typeface="Arial" pitchFamily="34" charset="0"/>
              </a:rPr>
              <a:t> </a:t>
            </a:r>
          </a:p>
        </p:txBody>
      </p:sp>
    </p:spTree>
    <p:extLst>
      <p:ext uri="{BB962C8B-B14F-4D97-AF65-F5344CB8AC3E}">
        <p14:creationId xmlns:p14="http://schemas.microsoft.com/office/powerpoint/2010/main" val="289965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34 CuadroTexto"/>
          <p:cNvSpPr txBox="1"/>
          <p:nvPr/>
        </p:nvSpPr>
        <p:spPr>
          <a:xfrm>
            <a:off x="113490" y="5818038"/>
            <a:ext cx="3877985"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EJEMPLOS</a:t>
            </a:r>
            <a:endParaRPr lang="es-PE" sz="5400" dirty="0">
              <a:solidFill>
                <a:srgbClr val="141414"/>
              </a:solidFill>
              <a:latin typeface="Arial" pitchFamily="34" charset="0"/>
              <a:cs typeface="Arial" pitchFamily="34" charset="0"/>
            </a:endParaRPr>
          </a:p>
        </p:txBody>
      </p:sp>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50108"/>
            <a:ext cx="7337515" cy="5701406"/>
          </a:xfrm>
          <a:prstGeom prst="rect">
            <a:avLst/>
          </a:prstGeom>
        </p:spPr>
      </p:pic>
      <p:pic>
        <p:nvPicPr>
          <p:cNvPr id="4" name="3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646401"/>
            <a:ext cx="4302224" cy="3142639"/>
          </a:xfrm>
          <a:prstGeom prst="rect">
            <a:avLst/>
          </a:prstGeom>
        </p:spPr>
      </p:pic>
    </p:spTree>
    <p:extLst>
      <p:ext uri="{BB962C8B-B14F-4D97-AF65-F5344CB8AC3E}">
        <p14:creationId xmlns:p14="http://schemas.microsoft.com/office/powerpoint/2010/main" val="432681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34 CuadroTexto"/>
          <p:cNvSpPr txBox="1"/>
          <p:nvPr/>
        </p:nvSpPr>
        <p:spPr>
          <a:xfrm>
            <a:off x="113490" y="5818038"/>
            <a:ext cx="3877985"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EJEMPLOS</a:t>
            </a:r>
            <a:endParaRPr lang="es-PE" sz="5400" dirty="0">
              <a:solidFill>
                <a:srgbClr val="141414"/>
              </a:solidFill>
              <a:latin typeface="Arial" pitchFamily="34" charset="0"/>
              <a:cs typeface="Arial" pitchFamily="34" charset="0"/>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94" y="624265"/>
            <a:ext cx="8892480" cy="4890159"/>
          </a:xfrm>
          <a:prstGeom prst="rect">
            <a:avLst/>
          </a:prstGeom>
        </p:spPr>
      </p:pic>
    </p:spTree>
    <p:extLst>
      <p:ext uri="{BB962C8B-B14F-4D97-AF65-F5344CB8AC3E}">
        <p14:creationId xmlns:p14="http://schemas.microsoft.com/office/powerpoint/2010/main" val="1366748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34 CuadroTexto"/>
          <p:cNvSpPr txBox="1"/>
          <p:nvPr/>
        </p:nvSpPr>
        <p:spPr>
          <a:xfrm>
            <a:off x="113490" y="5818038"/>
            <a:ext cx="3877985"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EJEMPLOS</a:t>
            </a:r>
            <a:endParaRPr lang="es-PE" sz="5400" dirty="0">
              <a:solidFill>
                <a:srgbClr val="141414"/>
              </a:solidFill>
              <a:latin typeface="Arial" pitchFamily="34" charset="0"/>
              <a:cs typeface="Arial" pitchFamily="34" charset="0"/>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92" y="116632"/>
            <a:ext cx="7572216" cy="5801133"/>
          </a:xfrm>
          <a:prstGeom prst="rect">
            <a:avLst/>
          </a:prstGeom>
        </p:spPr>
      </p:pic>
    </p:spTree>
    <p:extLst>
      <p:ext uri="{BB962C8B-B14F-4D97-AF65-F5344CB8AC3E}">
        <p14:creationId xmlns:p14="http://schemas.microsoft.com/office/powerpoint/2010/main" val="3193481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467544" y="216350"/>
            <a:ext cx="8229600" cy="720080"/>
          </a:xfrm>
        </p:spPr>
        <p:txBody>
          <a:bodyPr/>
          <a:lstStyle/>
          <a:p>
            <a:r>
              <a:rPr lang="es-PE" dirty="0" smtClean="0">
                <a:solidFill>
                  <a:srgbClr val="C00000"/>
                </a:solidFill>
                <a:latin typeface="Arial" pitchFamily="34" charset="0"/>
                <a:cs typeface="Arial" pitchFamily="34" charset="0"/>
              </a:rPr>
              <a:t>¿ Qué beneficios tienen ?</a:t>
            </a:r>
            <a:endParaRPr lang="es-PE" dirty="0">
              <a:solidFill>
                <a:srgbClr val="C00000"/>
              </a:solidFill>
              <a:latin typeface="Arial" pitchFamily="34" charset="0"/>
              <a:cs typeface="Arial" pitchFamily="34" charset="0"/>
            </a:endParaRPr>
          </a:p>
        </p:txBody>
      </p:sp>
      <p:sp>
        <p:nvSpPr>
          <p:cNvPr id="41" name="2 Marcador de contenido"/>
          <p:cNvSpPr>
            <a:spLocks noGrp="1"/>
          </p:cNvSpPr>
          <p:nvPr>
            <p:ph idx="1"/>
          </p:nvPr>
        </p:nvSpPr>
        <p:spPr>
          <a:xfrm>
            <a:off x="923849" y="1988840"/>
            <a:ext cx="7752607" cy="3268957"/>
          </a:xfrm>
        </p:spPr>
        <p:txBody>
          <a:bodyPr/>
          <a:lstStyle/>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Buena experiencia de usuario</a:t>
            </a:r>
            <a:r>
              <a:rPr lang="es-PE" sz="2800" dirty="0" smtClean="0">
                <a:solidFill>
                  <a:schemeClr val="bg1">
                    <a:lumMod val="95000"/>
                    <a:lumOff val="5000"/>
                  </a:schemeClr>
                </a:solidFill>
                <a:latin typeface="Arial" pitchFamily="34" charset="0"/>
                <a:cs typeface="Arial" pitchFamily="34" charset="0"/>
              </a:rPr>
              <a:t>.</a:t>
            </a:r>
          </a:p>
          <a:p>
            <a:pPr>
              <a:lnSpc>
                <a:spcPts val="4500"/>
              </a:lnSpc>
              <a:buSzPct val="150000"/>
              <a:buFont typeface="Arial" pitchFamily="34" charset="0"/>
              <a:buChar char="•"/>
            </a:pPr>
            <a:r>
              <a:rPr lang="es-PE" sz="2800" dirty="0" smtClean="0">
                <a:solidFill>
                  <a:schemeClr val="bg1">
                    <a:lumMod val="95000"/>
                    <a:lumOff val="5000"/>
                  </a:schemeClr>
                </a:solidFill>
                <a:latin typeface="Arial" pitchFamily="34" charset="0"/>
                <a:cs typeface="Arial" pitchFamily="34" charset="0"/>
              </a:rPr>
              <a:t>Reducen </a:t>
            </a:r>
            <a:r>
              <a:rPr lang="es-PE" sz="2800" dirty="0">
                <a:solidFill>
                  <a:schemeClr val="bg1">
                    <a:lumMod val="95000"/>
                    <a:lumOff val="5000"/>
                  </a:schemeClr>
                </a:solidFill>
                <a:latin typeface="Arial" pitchFamily="34" charset="0"/>
                <a:cs typeface="Arial" pitchFamily="34" charset="0"/>
              </a:rPr>
              <a:t>la carga en el servidor</a:t>
            </a:r>
            <a:r>
              <a:rPr lang="es-PE" sz="2800" dirty="0" smtClean="0">
                <a:solidFill>
                  <a:schemeClr val="bg1">
                    <a:lumMod val="95000"/>
                    <a:lumOff val="5000"/>
                  </a:schemeClr>
                </a:solidFill>
                <a:latin typeface="Arial" pitchFamily="34" charset="0"/>
                <a:cs typeface="Arial" pitchFamily="34" charset="0"/>
              </a:rPr>
              <a:t>.</a:t>
            </a:r>
          </a:p>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Accesibles a través de cualquier dispositivo</a:t>
            </a:r>
            <a:r>
              <a:rPr lang="es-PE" sz="2800" dirty="0" smtClean="0">
                <a:solidFill>
                  <a:schemeClr val="bg1">
                    <a:lumMod val="95000"/>
                    <a:lumOff val="5000"/>
                  </a:schemeClr>
                </a:solidFill>
                <a:latin typeface="Arial" pitchFamily="34" charset="0"/>
                <a:cs typeface="Arial" pitchFamily="34" charset="0"/>
              </a:rPr>
              <a:t>.</a:t>
            </a:r>
            <a:endParaRPr lang="es-PE" sz="2800" dirty="0">
              <a:solidFill>
                <a:schemeClr val="bg1">
                  <a:lumMod val="95000"/>
                  <a:lumOff val="5000"/>
                </a:schemeClr>
              </a:solidFill>
              <a:latin typeface="Arial" pitchFamily="34" charset="0"/>
              <a:cs typeface="Arial" pitchFamily="34" charset="0"/>
            </a:endParaRPr>
          </a:p>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Similares a las aplicaciones nativas.</a:t>
            </a:r>
          </a:p>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Pueden trabajar offline.</a:t>
            </a:r>
          </a:p>
          <a:p>
            <a:pPr>
              <a:lnSpc>
                <a:spcPts val="4500"/>
              </a:lnSpc>
              <a:buSzPct val="150000"/>
              <a:buFont typeface="Arial" pitchFamily="34" charset="0"/>
              <a:buChar char="•"/>
            </a:pPr>
            <a:r>
              <a:rPr lang="es-PE" sz="2800" dirty="0">
                <a:solidFill>
                  <a:schemeClr val="bg1">
                    <a:lumMod val="95000"/>
                    <a:lumOff val="5000"/>
                  </a:schemeClr>
                </a:solidFill>
                <a:latin typeface="Arial" pitchFamily="34" charset="0"/>
                <a:cs typeface="Arial" pitchFamily="34" charset="0"/>
              </a:rPr>
              <a:t>Pueden desplegarse en </a:t>
            </a:r>
            <a:r>
              <a:rPr lang="es-PE" sz="2800" dirty="0" smtClean="0">
                <a:solidFill>
                  <a:schemeClr val="bg1">
                    <a:lumMod val="95000"/>
                    <a:lumOff val="5000"/>
                  </a:schemeClr>
                </a:solidFill>
                <a:latin typeface="Arial" pitchFamily="34" charset="0"/>
                <a:cs typeface="Arial" pitchFamily="34" charset="0"/>
              </a:rPr>
              <a:t>App-</a:t>
            </a:r>
            <a:r>
              <a:rPr lang="es-PE" sz="2800" dirty="0" err="1" smtClean="0">
                <a:solidFill>
                  <a:schemeClr val="bg1">
                    <a:lumMod val="95000"/>
                    <a:lumOff val="5000"/>
                  </a:schemeClr>
                </a:solidFill>
                <a:latin typeface="Arial" pitchFamily="34" charset="0"/>
                <a:cs typeface="Arial" pitchFamily="34" charset="0"/>
              </a:rPr>
              <a:t>Stores</a:t>
            </a:r>
            <a:r>
              <a:rPr lang="es-PE" sz="2800" dirty="0" smtClean="0">
                <a:solidFill>
                  <a:schemeClr val="bg1">
                    <a:lumMod val="95000"/>
                    <a:lumOff val="5000"/>
                  </a:schemeClr>
                </a:solidFill>
                <a:latin typeface="Arial" pitchFamily="34" charset="0"/>
                <a:cs typeface="Arial" pitchFamily="34" charset="0"/>
              </a:rPr>
              <a:t>.</a:t>
            </a:r>
            <a:endParaRPr lang="es-PE" sz="2800" dirty="0">
              <a:solidFill>
                <a:schemeClr val="bg1">
                  <a:lumMod val="95000"/>
                  <a:lumOff val="5000"/>
                </a:schemeClr>
              </a:solidFill>
              <a:latin typeface="Arial" pitchFamily="34" charset="0"/>
              <a:cs typeface="Arial" pitchFamily="34" charset="0"/>
            </a:endParaRPr>
          </a:p>
        </p:txBody>
      </p:sp>
      <p:sp>
        <p:nvSpPr>
          <p:cNvPr id="3" name="2 CuadroTexto"/>
          <p:cNvSpPr txBox="1"/>
          <p:nvPr/>
        </p:nvSpPr>
        <p:spPr>
          <a:xfrm>
            <a:off x="927770" y="977995"/>
            <a:ext cx="7292381" cy="461665"/>
          </a:xfrm>
          <a:prstGeom prst="rect">
            <a:avLst/>
          </a:prstGeom>
          <a:noFill/>
        </p:spPr>
        <p:txBody>
          <a:bodyPr wrap="none" rtlCol="0">
            <a:spAutoFit/>
          </a:bodyPr>
          <a:lstStyle/>
          <a:p>
            <a:pPr algn="ctr"/>
            <a:r>
              <a:rPr lang="es-PE" sz="2400" dirty="0" smtClean="0">
                <a:solidFill>
                  <a:schemeClr val="tx1">
                    <a:lumMod val="50000"/>
                  </a:schemeClr>
                </a:solidFill>
                <a:latin typeface="Arial" pitchFamily="34" charset="0"/>
                <a:cs typeface="Arial" pitchFamily="34" charset="0"/>
              </a:rPr>
              <a:t>Porqué debería considerar este tipo de aplicaciones</a:t>
            </a:r>
            <a:endParaRPr lang="es-PE" sz="2400" dirty="0">
              <a:solidFill>
                <a:schemeClr val="tx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067006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Título"/>
          <p:cNvSpPr>
            <a:spLocks noGrp="1"/>
          </p:cNvSpPr>
          <p:nvPr>
            <p:ph type="title"/>
          </p:nvPr>
        </p:nvSpPr>
        <p:spPr>
          <a:xfrm>
            <a:off x="396552" y="2576517"/>
            <a:ext cx="8351912" cy="720080"/>
          </a:xfrm>
        </p:spPr>
        <p:txBody>
          <a:bodyPr/>
          <a:lstStyle/>
          <a:p>
            <a:pPr algn="l"/>
            <a:r>
              <a:rPr lang="es-PE" sz="5400" dirty="0" smtClean="0">
                <a:solidFill>
                  <a:srgbClr val="C00000"/>
                </a:solidFill>
                <a:latin typeface="Arial" pitchFamily="34" charset="0"/>
                <a:cs typeface="Arial" pitchFamily="34" charset="0"/>
              </a:rPr>
              <a:t>DEMO: Crear una SPA</a:t>
            </a:r>
            <a:endParaRPr lang="es-PE" sz="5400" dirty="0">
              <a:solidFill>
                <a:srgbClr val="C00000"/>
              </a:solidFill>
              <a:latin typeface="Arial" pitchFamily="34" charset="0"/>
              <a:cs typeface="Arial" pitchFamily="34" charset="0"/>
            </a:endParaRPr>
          </a:p>
        </p:txBody>
      </p:sp>
      <p:sp>
        <p:nvSpPr>
          <p:cNvPr id="3" name="2 CuadroTexto"/>
          <p:cNvSpPr txBox="1"/>
          <p:nvPr/>
        </p:nvSpPr>
        <p:spPr>
          <a:xfrm>
            <a:off x="396551" y="3440613"/>
            <a:ext cx="8495929" cy="492443"/>
          </a:xfrm>
          <a:prstGeom prst="rect">
            <a:avLst/>
          </a:prstGeom>
          <a:noFill/>
        </p:spPr>
        <p:txBody>
          <a:bodyPr wrap="square" rtlCol="0">
            <a:spAutoFit/>
          </a:bodyPr>
          <a:lstStyle/>
          <a:p>
            <a:r>
              <a:rPr lang="es-PE" sz="2600" dirty="0" smtClean="0">
                <a:solidFill>
                  <a:schemeClr val="bg1"/>
                </a:solidFill>
                <a:latin typeface="Arial" pitchFamily="34" charset="0"/>
                <a:cs typeface="Arial" pitchFamily="34" charset="0"/>
              </a:rPr>
              <a:t>Aplicación para la venta de productos de una panadería</a:t>
            </a:r>
            <a:endParaRPr lang="es-PE" sz="2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899236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12 Grupo"/>
          <p:cNvGrpSpPr/>
          <p:nvPr/>
        </p:nvGrpSpPr>
        <p:grpSpPr>
          <a:xfrm>
            <a:off x="1671254" y="1268760"/>
            <a:ext cx="5801493" cy="3840457"/>
            <a:chOff x="1650827" y="1453096"/>
            <a:chExt cx="5801493" cy="3840457"/>
          </a:xfrm>
        </p:grpSpPr>
        <p:grpSp>
          <p:nvGrpSpPr>
            <p:cNvPr id="11" name="10 Grupo"/>
            <p:cNvGrpSpPr/>
            <p:nvPr/>
          </p:nvGrpSpPr>
          <p:grpSpPr>
            <a:xfrm>
              <a:off x="1650827" y="1453096"/>
              <a:ext cx="2809468" cy="1863827"/>
              <a:chOff x="1650827" y="1453096"/>
              <a:chExt cx="2809468" cy="1863827"/>
            </a:xfrm>
          </p:grpSpPr>
          <p:grpSp>
            <p:nvGrpSpPr>
              <p:cNvPr id="60" name="59 Grupo"/>
              <p:cNvGrpSpPr/>
              <p:nvPr/>
            </p:nvGrpSpPr>
            <p:grpSpPr>
              <a:xfrm>
                <a:off x="1650829" y="1453096"/>
                <a:ext cx="2809466" cy="1826486"/>
                <a:chOff x="916483" y="1984"/>
                <a:chExt cx="2030015" cy="1218009"/>
              </a:xfrm>
              <a:solidFill>
                <a:srgbClr val="00B0F0"/>
              </a:solid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1" name="60 CuadroTexto"/>
              <p:cNvSpPr txBox="1"/>
              <p:nvPr/>
            </p:nvSpPr>
            <p:spPr>
              <a:xfrm>
                <a:off x="1650829" y="1788370"/>
                <a:ext cx="1388832" cy="798113"/>
              </a:xfrm>
              <a:prstGeom prst="rect">
                <a:avLst/>
              </a:prstGeom>
              <a:solidFill>
                <a:srgbClr val="00B0F0"/>
              </a:solidFill>
            </p:spPr>
            <p:txBody>
              <a:bodyPr wrap="square" rtlCol="0">
                <a:spAutoFit/>
              </a:bodyPr>
              <a:lstStyle/>
              <a:p>
                <a:r>
                  <a:rPr lang="es-PE" sz="4000" b="1" dirty="0" smtClean="0"/>
                  <a:t>Data</a:t>
                </a:r>
                <a:endParaRPr lang="es-PE" sz="4000" b="1" dirty="0"/>
              </a:p>
            </p:txBody>
          </p:sp>
          <p:sp>
            <p:nvSpPr>
              <p:cNvPr id="70" name="69 CuadroTexto"/>
              <p:cNvSpPr txBox="1"/>
              <p:nvPr/>
            </p:nvSpPr>
            <p:spPr>
              <a:xfrm>
                <a:off x="1650827" y="2865815"/>
                <a:ext cx="2757012" cy="451108"/>
              </a:xfrm>
              <a:prstGeom prst="rect">
                <a:avLst/>
              </a:prstGeom>
              <a:noFill/>
            </p:spPr>
            <p:txBody>
              <a:bodyPr wrap="square" rtlCol="0">
                <a:spAutoFit/>
              </a:bodyPr>
              <a:lstStyle/>
              <a:p>
                <a:r>
                  <a:rPr lang="es-PE" sz="2000" dirty="0" smtClean="0">
                    <a:solidFill>
                      <a:schemeClr val="bg1"/>
                    </a:solidFill>
                  </a:rPr>
                  <a:t>REST,  ODATA</a:t>
                </a:r>
                <a:endParaRPr lang="es-PE" sz="2000" dirty="0">
                  <a:solidFill>
                    <a:schemeClr val="bg1"/>
                  </a:solidFill>
                </a:endParaRPr>
              </a:p>
            </p:txBody>
          </p:sp>
        </p:grpSp>
        <p:grpSp>
          <p:nvGrpSpPr>
            <p:cNvPr id="5" name="4 Grupo"/>
            <p:cNvGrpSpPr/>
            <p:nvPr/>
          </p:nvGrpSpPr>
          <p:grpSpPr>
            <a:xfrm>
              <a:off x="4642852" y="1453096"/>
              <a:ext cx="2809468" cy="1877365"/>
              <a:chOff x="4642852" y="1453096"/>
              <a:chExt cx="2809468" cy="1877365"/>
            </a:xfrm>
          </p:grpSpPr>
          <p:grpSp>
            <p:nvGrpSpPr>
              <p:cNvPr id="62" name="61 Grupo"/>
              <p:cNvGrpSpPr/>
              <p:nvPr/>
            </p:nvGrpSpPr>
            <p:grpSpPr>
              <a:xfrm>
                <a:off x="4667953" y="1453096"/>
                <a:ext cx="2784367" cy="1831888"/>
                <a:chOff x="916483" y="1984"/>
                <a:chExt cx="2030015" cy="1218009"/>
              </a:xfrm>
              <a:solidFill>
                <a:srgbClr val="00B0F0"/>
              </a:solid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3" name="62 CuadroTexto"/>
              <p:cNvSpPr txBox="1"/>
              <p:nvPr/>
            </p:nvSpPr>
            <p:spPr>
              <a:xfrm>
                <a:off x="4642852" y="1749832"/>
                <a:ext cx="803964" cy="707886"/>
              </a:xfrm>
              <a:prstGeom prst="rect">
                <a:avLst/>
              </a:prstGeom>
              <a:noFill/>
            </p:spPr>
            <p:txBody>
              <a:bodyPr wrap="none" rtlCol="0">
                <a:spAutoFit/>
              </a:bodyPr>
              <a:lstStyle/>
              <a:p>
                <a:r>
                  <a:rPr lang="es-PE" sz="4000" b="1" dirty="0" smtClean="0"/>
                  <a:t>UI</a:t>
                </a:r>
                <a:endParaRPr lang="es-PE" sz="4000" b="1" dirty="0"/>
              </a:p>
            </p:txBody>
          </p:sp>
          <p:sp>
            <p:nvSpPr>
              <p:cNvPr id="71" name="70 CuadroTexto"/>
              <p:cNvSpPr txBox="1"/>
              <p:nvPr/>
            </p:nvSpPr>
            <p:spPr>
              <a:xfrm>
                <a:off x="4668610" y="2538461"/>
                <a:ext cx="2763762" cy="792000"/>
              </a:xfrm>
              <a:prstGeom prst="rect">
                <a:avLst/>
              </a:prstGeom>
              <a:noFill/>
            </p:spPr>
            <p:txBody>
              <a:bodyPr wrap="square" rtlCol="0">
                <a:spAutoFit/>
              </a:bodyPr>
              <a:lstStyle/>
              <a:p>
                <a:r>
                  <a:rPr lang="es-PE" sz="2000" dirty="0" err="1" smtClean="0">
                    <a:solidFill>
                      <a:schemeClr val="bg1">
                        <a:lumMod val="85000"/>
                        <a:lumOff val="15000"/>
                      </a:schemeClr>
                    </a:solidFill>
                  </a:rPr>
                  <a:t>Code</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Organization</a:t>
                </a:r>
                <a:r>
                  <a:rPr lang="es-PE" sz="2000" dirty="0" smtClean="0">
                    <a:solidFill>
                      <a:schemeClr val="bg1">
                        <a:lumMod val="85000"/>
                        <a:lumOff val="15000"/>
                      </a:schemeClr>
                    </a:solidFill>
                  </a:rPr>
                  <a:t>,</a:t>
                </a:r>
              </a:p>
              <a:p>
                <a:r>
                  <a:rPr lang="es-PE" sz="2000" dirty="0" err="1" smtClean="0">
                    <a:solidFill>
                      <a:schemeClr val="bg1">
                        <a:lumMod val="85000"/>
                        <a:lumOff val="15000"/>
                      </a:schemeClr>
                    </a:solidFill>
                  </a:rPr>
                  <a:t>Patterns</a:t>
                </a:r>
                <a:r>
                  <a:rPr lang="es-PE" sz="2000" dirty="0" smtClean="0">
                    <a:solidFill>
                      <a:schemeClr val="bg1">
                        <a:lumMod val="85000"/>
                        <a:lumOff val="15000"/>
                      </a:schemeClr>
                    </a:solidFill>
                  </a:rPr>
                  <a:t>:  MVC - MVVM</a:t>
                </a:r>
                <a:endParaRPr lang="es-PE" sz="2000" dirty="0">
                  <a:solidFill>
                    <a:schemeClr val="bg1">
                      <a:lumMod val="85000"/>
                      <a:lumOff val="15000"/>
                    </a:schemeClr>
                  </a:solidFill>
                </a:endParaRPr>
              </a:p>
            </p:txBody>
          </p:sp>
        </p:grpSp>
        <p:grpSp>
          <p:nvGrpSpPr>
            <p:cNvPr id="12" name="11 Grupo"/>
            <p:cNvGrpSpPr/>
            <p:nvPr/>
          </p:nvGrpSpPr>
          <p:grpSpPr>
            <a:xfrm>
              <a:off x="1650827" y="3461666"/>
              <a:ext cx="2809468" cy="1831887"/>
              <a:chOff x="1650827" y="3461666"/>
              <a:chExt cx="2809468" cy="1831887"/>
            </a:xfrm>
          </p:grpSpPr>
          <p:grpSp>
            <p:nvGrpSpPr>
              <p:cNvPr id="64" name="63 Grupo"/>
              <p:cNvGrpSpPr>
                <a:grpSpLocks/>
              </p:cNvGrpSpPr>
              <p:nvPr/>
            </p:nvGrpSpPr>
            <p:grpSpPr>
              <a:xfrm>
                <a:off x="1650827" y="3461666"/>
                <a:ext cx="2809468" cy="1831887"/>
                <a:chOff x="916483" y="1984"/>
                <a:chExt cx="2030015" cy="1218009"/>
              </a:xfrm>
              <a:solidFill>
                <a:srgbClr val="00B0F0"/>
              </a:solid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5" name="64 CuadroTexto"/>
              <p:cNvSpPr txBox="1"/>
              <p:nvPr/>
            </p:nvSpPr>
            <p:spPr>
              <a:xfrm>
                <a:off x="1650829" y="3766485"/>
                <a:ext cx="2477025" cy="707886"/>
              </a:xfrm>
              <a:prstGeom prst="rect">
                <a:avLst/>
              </a:prstGeom>
              <a:noFill/>
            </p:spPr>
            <p:txBody>
              <a:bodyPr wrap="none" rtlCol="0">
                <a:spAutoFit/>
              </a:bodyPr>
              <a:lstStyle/>
              <a:p>
                <a:r>
                  <a:rPr lang="es-PE" sz="4000" b="1" dirty="0" err="1" smtClean="0"/>
                  <a:t>Navigation</a:t>
                </a:r>
                <a:endParaRPr lang="es-PE" sz="4000" b="1" dirty="0"/>
              </a:p>
            </p:txBody>
          </p:sp>
          <p:sp>
            <p:nvSpPr>
              <p:cNvPr id="73" name="72 CuadroTexto"/>
              <p:cNvSpPr txBox="1"/>
              <p:nvPr/>
            </p:nvSpPr>
            <p:spPr>
              <a:xfrm>
                <a:off x="1652495" y="4817644"/>
                <a:ext cx="2762094" cy="400110"/>
              </a:xfrm>
              <a:prstGeom prst="rect">
                <a:avLst/>
              </a:prstGeom>
              <a:noFill/>
            </p:spPr>
            <p:txBody>
              <a:bodyPr wrap="square" rtlCol="0">
                <a:spAutoFit/>
              </a:bodyPr>
              <a:lstStyle/>
              <a:p>
                <a:r>
                  <a:rPr lang="es-PE" sz="2000" dirty="0" smtClean="0">
                    <a:solidFill>
                      <a:schemeClr val="bg1">
                        <a:lumMod val="85000"/>
                        <a:lumOff val="15000"/>
                      </a:schemeClr>
                    </a:solidFill>
                  </a:rPr>
                  <a:t>SEO, Back </a:t>
                </a:r>
                <a:r>
                  <a:rPr lang="es-PE" sz="2000" dirty="0" err="1" smtClean="0">
                    <a:solidFill>
                      <a:schemeClr val="bg1">
                        <a:lumMod val="85000"/>
                        <a:lumOff val="15000"/>
                      </a:schemeClr>
                    </a:solidFill>
                  </a:rPr>
                  <a:t>Button</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URLs</a:t>
                </a:r>
                <a:endParaRPr lang="es-PE" sz="2000" dirty="0">
                  <a:solidFill>
                    <a:schemeClr val="bg1">
                      <a:lumMod val="85000"/>
                      <a:lumOff val="15000"/>
                    </a:schemeClr>
                  </a:solidFill>
                </a:endParaRPr>
              </a:p>
            </p:txBody>
          </p:sp>
        </p:grpSp>
        <p:grpSp>
          <p:nvGrpSpPr>
            <p:cNvPr id="10" name="9 Grupo"/>
            <p:cNvGrpSpPr/>
            <p:nvPr/>
          </p:nvGrpSpPr>
          <p:grpSpPr>
            <a:xfrm>
              <a:off x="4642852" y="3454009"/>
              <a:ext cx="2784368" cy="1839544"/>
              <a:chOff x="7596336" y="1453095"/>
              <a:chExt cx="2784368" cy="1839544"/>
            </a:xfrm>
          </p:grpSpPr>
          <p:grpSp>
            <p:nvGrpSpPr>
              <p:cNvPr id="68" name="67 Grupo"/>
              <p:cNvGrpSpPr/>
              <p:nvPr/>
            </p:nvGrpSpPr>
            <p:grpSpPr>
              <a:xfrm>
                <a:off x="7596336" y="1453095"/>
                <a:ext cx="2784368" cy="1839543"/>
                <a:chOff x="916483" y="1984"/>
                <a:chExt cx="2030015" cy="1218009"/>
              </a:xfrm>
              <a:solidFill>
                <a:srgbClr val="00B0F0"/>
              </a:solid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9" name="68 CuadroTexto"/>
              <p:cNvSpPr txBox="1"/>
              <p:nvPr/>
            </p:nvSpPr>
            <p:spPr>
              <a:xfrm>
                <a:off x="7596336" y="1786830"/>
                <a:ext cx="1836735" cy="779400"/>
              </a:xfrm>
              <a:prstGeom prst="rect">
                <a:avLst/>
              </a:prstGeom>
              <a:noFill/>
            </p:spPr>
            <p:txBody>
              <a:bodyPr wrap="none" rtlCol="0">
                <a:spAutoFit/>
              </a:bodyPr>
              <a:lstStyle/>
              <a:p>
                <a:r>
                  <a:rPr lang="es-PE" sz="4000" b="1" dirty="0" smtClean="0"/>
                  <a:t>Offline</a:t>
                </a:r>
                <a:endParaRPr lang="es-PE" sz="4000" b="1" dirty="0"/>
              </a:p>
            </p:txBody>
          </p:sp>
          <p:sp>
            <p:nvSpPr>
              <p:cNvPr id="74" name="73 CuadroTexto"/>
              <p:cNvSpPr txBox="1"/>
              <p:nvPr/>
            </p:nvSpPr>
            <p:spPr>
              <a:xfrm>
                <a:off x="7596336" y="2513239"/>
                <a:ext cx="2784368" cy="779400"/>
              </a:xfrm>
              <a:prstGeom prst="rect">
                <a:avLst/>
              </a:prstGeom>
              <a:noFill/>
            </p:spPr>
            <p:txBody>
              <a:bodyPr wrap="square" rtlCol="0">
                <a:spAutoFit/>
              </a:bodyPr>
              <a:lstStyle/>
              <a:p>
                <a:r>
                  <a:rPr lang="es-PE" sz="2000" dirty="0" smtClean="0">
                    <a:solidFill>
                      <a:schemeClr val="bg1">
                        <a:lumMod val="85000"/>
                        <a:lumOff val="15000"/>
                      </a:schemeClr>
                    </a:solidFill>
                  </a:rPr>
                  <a:t>HTML5 Local Storage, HTML5 App. Cache</a:t>
                </a:r>
                <a:endParaRPr lang="es-PE" sz="2000" dirty="0">
                  <a:solidFill>
                    <a:schemeClr val="bg1">
                      <a:lumMod val="85000"/>
                      <a:lumOff val="15000"/>
                    </a:schemeClr>
                  </a:solidFill>
                </a:endParaRPr>
              </a:p>
            </p:txBody>
          </p:sp>
        </p:grpSp>
      </p:grpSp>
      <p:sp>
        <p:nvSpPr>
          <p:cNvPr id="2" name="1 CuadroTexto"/>
          <p:cNvSpPr txBox="1"/>
          <p:nvPr/>
        </p:nvSpPr>
        <p:spPr>
          <a:xfrm>
            <a:off x="113490" y="5733256"/>
            <a:ext cx="2262158"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DEMO</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3049594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12 Grupo"/>
          <p:cNvGrpSpPr/>
          <p:nvPr/>
        </p:nvGrpSpPr>
        <p:grpSpPr>
          <a:xfrm>
            <a:off x="1671254" y="1268760"/>
            <a:ext cx="5801493" cy="3840457"/>
            <a:chOff x="1650827" y="1453096"/>
            <a:chExt cx="5801493" cy="3840457"/>
          </a:xfrm>
        </p:grpSpPr>
        <p:grpSp>
          <p:nvGrpSpPr>
            <p:cNvPr id="11" name="10 Grupo"/>
            <p:cNvGrpSpPr/>
            <p:nvPr/>
          </p:nvGrpSpPr>
          <p:grpSpPr>
            <a:xfrm>
              <a:off x="1650827" y="1453096"/>
              <a:ext cx="2809468" cy="1863827"/>
              <a:chOff x="1650827" y="1453096"/>
              <a:chExt cx="2809468" cy="1863827"/>
            </a:xfrm>
          </p:grpSpPr>
          <p:grpSp>
            <p:nvGrpSpPr>
              <p:cNvPr id="60" name="59 Grupo"/>
              <p:cNvGrpSpPr/>
              <p:nvPr/>
            </p:nvGrpSpPr>
            <p:grpSpPr>
              <a:xfrm>
                <a:off x="1650829" y="1453096"/>
                <a:ext cx="2809466" cy="1826486"/>
                <a:chOff x="916483" y="1984"/>
                <a:chExt cx="2030015" cy="1218009"/>
              </a:xfrm>
              <a:solidFill>
                <a:srgbClr val="00B0F0"/>
              </a:solidFill>
            </p:grpSpPr>
            <p:sp>
              <p:nvSpPr>
                <p:cNvPr id="83" name="82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4" name="83 Rectángulo"/>
                <p:cNvSpPr/>
                <p:nvPr/>
              </p:nvSpPr>
              <p:spPr>
                <a:xfrm>
                  <a:off x="916483" y="1984"/>
                  <a:ext cx="2030015" cy="1218009"/>
                </a:xfrm>
                <a:prstGeom prst="rect">
                  <a:avLst/>
                </a:prstGeom>
                <a:solidFill>
                  <a:srgbClr val="92D050"/>
                </a:solid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1" name="60 CuadroTexto"/>
              <p:cNvSpPr txBox="1"/>
              <p:nvPr/>
            </p:nvSpPr>
            <p:spPr>
              <a:xfrm>
                <a:off x="1650829" y="1788370"/>
                <a:ext cx="1388832" cy="798113"/>
              </a:xfrm>
              <a:prstGeom prst="rect">
                <a:avLst/>
              </a:prstGeom>
              <a:noFill/>
            </p:spPr>
            <p:txBody>
              <a:bodyPr wrap="square" rtlCol="0">
                <a:spAutoFit/>
              </a:bodyPr>
              <a:lstStyle/>
              <a:p>
                <a:r>
                  <a:rPr lang="es-PE" sz="4000" b="1" dirty="0" smtClean="0"/>
                  <a:t>Data</a:t>
                </a:r>
                <a:endParaRPr lang="es-PE" sz="4000" b="1" dirty="0"/>
              </a:p>
            </p:txBody>
          </p:sp>
          <p:sp>
            <p:nvSpPr>
              <p:cNvPr id="70" name="69 CuadroTexto"/>
              <p:cNvSpPr txBox="1"/>
              <p:nvPr/>
            </p:nvSpPr>
            <p:spPr>
              <a:xfrm>
                <a:off x="1650827" y="2865815"/>
                <a:ext cx="2757012" cy="451108"/>
              </a:xfrm>
              <a:prstGeom prst="rect">
                <a:avLst/>
              </a:prstGeom>
              <a:noFill/>
            </p:spPr>
            <p:txBody>
              <a:bodyPr wrap="square" rtlCol="0">
                <a:spAutoFit/>
              </a:bodyPr>
              <a:lstStyle/>
              <a:p>
                <a:r>
                  <a:rPr lang="es-PE" sz="2000" dirty="0" smtClean="0">
                    <a:solidFill>
                      <a:schemeClr val="bg1"/>
                    </a:solidFill>
                  </a:rPr>
                  <a:t>REST,  ODATA</a:t>
                </a:r>
                <a:endParaRPr lang="es-PE" sz="2000" dirty="0">
                  <a:solidFill>
                    <a:schemeClr val="bg1"/>
                  </a:solidFill>
                </a:endParaRPr>
              </a:p>
            </p:txBody>
          </p:sp>
        </p:grpSp>
        <p:grpSp>
          <p:nvGrpSpPr>
            <p:cNvPr id="5" name="4 Grupo"/>
            <p:cNvGrpSpPr/>
            <p:nvPr/>
          </p:nvGrpSpPr>
          <p:grpSpPr>
            <a:xfrm>
              <a:off x="4642852" y="1453096"/>
              <a:ext cx="2809468" cy="1877365"/>
              <a:chOff x="4642852" y="1453096"/>
              <a:chExt cx="2809468" cy="1877365"/>
            </a:xfrm>
          </p:grpSpPr>
          <p:grpSp>
            <p:nvGrpSpPr>
              <p:cNvPr id="62" name="61 Grupo"/>
              <p:cNvGrpSpPr/>
              <p:nvPr/>
            </p:nvGrpSpPr>
            <p:grpSpPr>
              <a:xfrm>
                <a:off x="4667953" y="1453096"/>
                <a:ext cx="2784367" cy="1831888"/>
                <a:chOff x="916483" y="1984"/>
                <a:chExt cx="2030015" cy="1218009"/>
              </a:xfrm>
              <a:solidFill>
                <a:srgbClr val="00B0F0"/>
              </a:solidFill>
            </p:grpSpPr>
            <p:sp>
              <p:nvSpPr>
                <p:cNvPr id="81" name="80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2" name="81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3" name="62 CuadroTexto"/>
              <p:cNvSpPr txBox="1"/>
              <p:nvPr/>
            </p:nvSpPr>
            <p:spPr>
              <a:xfrm>
                <a:off x="4642852" y="1749832"/>
                <a:ext cx="803964" cy="707886"/>
              </a:xfrm>
              <a:prstGeom prst="rect">
                <a:avLst/>
              </a:prstGeom>
              <a:noFill/>
            </p:spPr>
            <p:txBody>
              <a:bodyPr wrap="none" rtlCol="0">
                <a:spAutoFit/>
              </a:bodyPr>
              <a:lstStyle/>
              <a:p>
                <a:r>
                  <a:rPr lang="es-PE" sz="4000" b="1" dirty="0" smtClean="0"/>
                  <a:t>UI</a:t>
                </a:r>
                <a:endParaRPr lang="es-PE" sz="4000" b="1" dirty="0"/>
              </a:p>
            </p:txBody>
          </p:sp>
          <p:sp>
            <p:nvSpPr>
              <p:cNvPr id="71" name="70 CuadroTexto"/>
              <p:cNvSpPr txBox="1"/>
              <p:nvPr/>
            </p:nvSpPr>
            <p:spPr>
              <a:xfrm>
                <a:off x="4668610" y="2538461"/>
                <a:ext cx="2763762" cy="792000"/>
              </a:xfrm>
              <a:prstGeom prst="rect">
                <a:avLst/>
              </a:prstGeom>
              <a:noFill/>
            </p:spPr>
            <p:txBody>
              <a:bodyPr wrap="square" rtlCol="0">
                <a:spAutoFit/>
              </a:bodyPr>
              <a:lstStyle/>
              <a:p>
                <a:r>
                  <a:rPr lang="es-PE" sz="2000" dirty="0" err="1" smtClean="0">
                    <a:solidFill>
                      <a:schemeClr val="bg1">
                        <a:lumMod val="85000"/>
                        <a:lumOff val="15000"/>
                      </a:schemeClr>
                    </a:solidFill>
                  </a:rPr>
                  <a:t>Code</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Organization</a:t>
                </a:r>
                <a:r>
                  <a:rPr lang="es-PE" sz="2000" dirty="0" smtClean="0">
                    <a:solidFill>
                      <a:schemeClr val="bg1">
                        <a:lumMod val="85000"/>
                        <a:lumOff val="15000"/>
                      </a:schemeClr>
                    </a:solidFill>
                  </a:rPr>
                  <a:t>,</a:t>
                </a:r>
              </a:p>
              <a:p>
                <a:r>
                  <a:rPr lang="es-PE" sz="2000" dirty="0" err="1" smtClean="0">
                    <a:solidFill>
                      <a:schemeClr val="bg1">
                        <a:lumMod val="85000"/>
                        <a:lumOff val="15000"/>
                      </a:schemeClr>
                    </a:solidFill>
                  </a:rPr>
                  <a:t>Patterns</a:t>
                </a:r>
                <a:r>
                  <a:rPr lang="es-PE" sz="2000" dirty="0" smtClean="0">
                    <a:solidFill>
                      <a:schemeClr val="bg1">
                        <a:lumMod val="85000"/>
                        <a:lumOff val="15000"/>
                      </a:schemeClr>
                    </a:solidFill>
                  </a:rPr>
                  <a:t>:  MVC - MVVM</a:t>
                </a:r>
                <a:endParaRPr lang="es-PE" sz="2000" dirty="0">
                  <a:solidFill>
                    <a:schemeClr val="bg1">
                      <a:lumMod val="85000"/>
                      <a:lumOff val="15000"/>
                    </a:schemeClr>
                  </a:solidFill>
                </a:endParaRPr>
              </a:p>
            </p:txBody>
          </p:sp>
        </p:grpSp>
        <p:grpSp>
          <p:nvGrpSpPr>
            <p:cNvPr id="12" name="11 Grupo"/>
            <p:cNvGrpSpPr/>
            <p:nvPr/>
          </p:nvGrpSpPr>
          <p:grpSpPr>
            <a:xfrm>
              <a:off x="1650827" y="3461666"/>
              <a:ext cx="2809468" cy="1831887"/>
              <a:chOff x="1650827" y="3461666"/>
              <a:chExt cx="2809468" cy="1831887"/>
            </a:xfrm>
          </p:grpSpPr>
          <p:grpSp>
            <p:nvGrpSpPr>
              <p:cNvPr id="64" name="63 Grupo"/>
              <p:cNvGrpSpPr>
                <a:grpSpLocks/>
              </p:cNvGrpSpPr>
              <p:nvPr/>
            </p:nvGrpSpPr>
            <p:grpSpPr>
              <a:xfrm>
                <a:off x="1650827" y="3461666"/>
                <a:ext cx="2809468" cy="1831887"/>
                <a:chOff x="916483" y="1984"/>
                <a:chExt cx="2030015" cy="1218009"/>
              </a:xfrm>
              <a:solidFill>
                <a:srgbClr val="00B0F0"/>
              </a:solidFill>
            </p:grpSpPr>
            <p:sp>
              <p:nvSpPr>
                <p:cNvPr id="79" name="78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0" name="79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5" name="64 CuadroTexto"/>
              <p:cNvSpPr txBox="1"/>
              <p:nvPr/>
            </p:nvSpPr>
            <p:spPr>
              <a:xfrm>
                <a:off x="1650829" y="3766485"/>
                <a:ext cx="2477025" cy="707886"/>
              </a:xfrm>
              <a:prstGeom prst="rect">
                <a:avLst/>
              </a:prstGeom>
              <a:noFill/>
            </p:spPr>
            <p:txBody>
              <a:bodyPr wrap="none" rtlCol="0">
                <a:spAutoFit/>
              </a:bodyPr>
              <a:lstStyle/>
              <a:p>
                <a:r>
                  <a:rPr lang="es-PE" sz="4000" b="1" dirty="0" err="1" smtClean="0"/>
                  <a:t>Navigation</a:t>
                </a:r>
                <a:endParaRPr lang="es-PE" sz="4000" b="1" dirty="0"/>
              </a:p>
            </p:txBody>
          </p:sp>
          <p:sp>
            <p:nvSpPr>
              <p:cNvPr id="73" name="72 CuadroTexto"/>
              <p:cNvSpPr txBox="1"/>
              <p:nvPr/>
            </p:nvSpPr>
            <p:spPr>
              <a:xfrm>
                <a:off x="1652495" y="4817644"/>
                <a:ext cx="2762094" cy="400110"/>
              </a:xfrm>
              <a:prstGeom prst="rect">
                <a:avLst/>
              </a:prstGeom>
              <a:noFill/>
            </p:spPr>
            <p:txBody>
              <a:bodyPr wrap="square" rtlCol="0">
                <a:spAutoFit/>
              </a:bodyPr>
              <a:lstStyle/>
              <a:p>
                <a:r>
                  <a:rPr lang="es-PE" sz="2000" dirty="0" smtClean="0">
                    <a:solidFill>
                      <a:schemeClr val="bg1">
                        <a:lumMod val="85000"/>
                        <a:lumOff val="15000"/>
                      </a:schemeClr>
                    </a:solidFill>
                  </a:rPr>
                  <a:t>SEO, Back </a:t>
                </a:r>
                <a:r>
                  <a:rPr lang="es-PE" sz="2000" dirty="0" err="1" smtClean="0">
                    <a:solidFill>
                      <a:schemeClr val="bg1">
                        <a:lumMod val="85000"/>
                        <a:lumOff val="15000"/>
                      </a:schemeClr>
                    </a:solidFill>
                  </a:rPr>
                  <a:t>Button</a:t>
                </a:r>
                <a:r>
                  <a:rPr lang="es-PE" sz="2000" dirty="0" smtClean="0">
                    <a:solidFill>
                      <a:schemeClr val="bg1">
                        <a:lumMod val="85000"/>
                        <a:lumOff val="15000"/>
                      </a:schemeClr>
                    </a:solidFill>
                  </a:rPr>
                  <a:t>, </a:t>
                </a:r>
                <a:r>
                  <a:rPr lang="es-PE" sz="2000" dirty="0" err="1" smtClean="0">
                    <a:solidFill>
                      <a:schemeClr val="bg1">
                        <a:lumMod val="85000"/>
                        <a:lumOff val="15000"/>
                      </a:schemeClr>
                    </a:solidFill>
                  </a:rPr>
                  <a:t>URLs</a:t>
                </a:r>
                <a:endParaRPr lang="es-PE" sz="2000" dirty="0">
                  <a:solidFill>
                    <a:schemeClr val="bg1">
                      <a:lumMod val="85000"/>
                      <a:lumOff val="15000"/>
                    </a:schemeClr>
                  </a:solidFill>
                </a:endParaRPr>
              </a:p>
            </p:txBody>
          </p:sp>
        </p:grpSp>
        <p:grpSp>
          <p:nvGrpSpPr>
            <p:cNvPr id="10" name="9 Grupo"/>
            <p:cNvGrpSpPr/>
            <p:nvPr/>
          </p:nvGrpSpPr>
          <p:grpSpPr>
            <a:xfrm>
              <a:off x="4642852" y="3454009"/>
              <a:ext cx="2784368" cy="1839544"/>
              <a:chOff x="7596336" y="1453095"/>
              <a:chExt cx="2784368" cy="1839544"/>
            </a:xfrm>
          </p:grpSpPr>
          <p:grpSp>
            <p:nvGrpSpPr>
              <p:cNvPr id="68" name="67 Grupo"/>
              <p:cNvGrpSpPr/>
              <p:nvPr/>
            </p:nvGrpSpPr>
            <p:grpSpPr>
              <a:xfrm>
                <a:off x="7596336" y="1453095"/>
                <a:ext cx="2784368" cy="1839543"/>
                <a:chOff x="916483" y="1984"/>
                <a:chExt cx="2030015" cy="1218009"/>
              </a:xfrm>
              <a:solidFill>
                <a:srgbClr val="00B0F0"/>
              </a:solidFill>
            </p:grpSpPr>
            <p:sp>
              <p:nvSpPr>
                <p:cNvPr id="75" name="74 Rectángulo"/>
                <p:cNvSpPr/>
                <p:nvPr/>
              </p:nvSpPr>
              <p:spPr>
                <a:xfrm>
                  <a:off x="916483" y="1984"/>
                  <a:ext cx="2030015" cy="1218009"/>
                </a:xfrm>
                <a:prstGeom prst="rect">
                  <a:avLst/>
                </a:prstGeom>
                <a:grp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6" name="75 Rectángulo"/>
                <p:cNvSpPr/>
                <p:nvPr/>
              </p:nvSpPr>
              <p:spPr>
                <a:xfrm>
                  <a:off x="916483" y="1984"/>
                  <a:ext cx="2030015" cy="121800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endParaRPr lang="es-PE" sz="6000" kern="1200" dirty="0"/>
                </a:p>
              </p:txBody>
            </p:sp>
          </p:grpSp>
          <p:sp>
            <p:nvSpPr>
              <p:cNvPr id="69" name="68 CuadroTexto"/>
              <p:cNvSpPr txBox="1"/>
              <p:nvPr/>
            </p:nvSpPr>
            <p:spPr>
              <a:xfrm>
                <a:off x="7596336" y="1786830"/>
                <a:ext cx="1836735" cy="779400"/>
              </a:xfrm>
              <a:prstGeom prst="rect">
                <a:avLst/>
              </a:prstGeom>
              <a:noFill/>
            </p:spPr>
            <p:txBody>
              <a:bodyPr wrap="none" rtlCol="0">
                <a:spAutoFit/>
              </a:bodyPr>
              <a:lstStyle/>
              <a:p>
                <a:r>
                  <a:rPr lang="es-PE" sz="4000" b="1" dirty="0" smtClean="0"/>
                  <a:t>Offline</a:t>
                </a:r>
                <a:endParaRPr lang="es-PE" sz="4000" b="1" dirty="0"/>
              </a:p>
            </p:txBody>
          </p:sp>
          <p:sp>
            <p:nvSpPr>
              <p:cNvPr id="74" name="73 CuadroTexto"/>
              <p:cNvSpPr txBox="1"/>
              <p:nvPr/>
            </p:nvSpPr>
            <p:spPr>
              <a:xfrm>
                <a:off x="7596336" y="2513239"/>
                <a:ext cx="2784368" cy="779400"/>
              </a:xfrm>
              <a:prstGeom prst="rect">
                <a:avLst/>
              </a:prstGeom>
              <a:noFill/>
            </p:spPr>
            <p:txBody>
              <a:bodyPr wrap="square" rtlCol="0">
                <a:spAutoFit/>
              </a:bodyPr>
              <a:lstStyle/>
              <a:p>
                <a:r>
                  <a:rPr lang="es-PE" sz="2000" dirty="0" smtClean="0">
                    <a:solidFill>
                      <a:schemeClr val="bg1">
                        <a:lumMod val="85000"/>
                        <a:lumOff val="15000"/>
                      </a:schemeClr>
                    </a:solidFill>
                  </a:rPr>
                  <a:t>HTML5 Local Storage, HTML5 App. Cache</a:t>
                </a:r>
                <a:endParaRPr lang="es-PE" sz="2000" dirty="0">
                  <a:solidFill>
                    <a:schemeClr val="bg1">
                      <a:lumMod val="85000"/>
                      <a:lumOff val="15000"/>
                    </a:schemeClr>
                  </a:solidFill>
                </a:endParaRPr>
              </a:p>
            </p:txBody>
          </p:sp>
        </p:grpSp>
      </p:grpSp>
      <p:sp>
        <p:nvSpPr>
          <p:cNvPr id="2" name="1 CuadroTexto"/>
          <p:cNvSpPr txBox="1"/>
          <p:nvPr/>
        </p:nvSpPr>
        <p:spPr>
          <a:xfrm>
            <a:off x="113490" y="5733256"/>
            <a:ext cx="2262158" cy="923330"/>
          </a:xfrm>
          <a:prstGeom prst="rect">
            <a:avLst/>
          </a:prstGeom>
          <a:noFill/>
        </p:spPr>
        <p:txBody>
          <a:bodyPr wrap="none" rtlCol="0">
            <a:spAutoFit/>
          </a:bodyPr>
          <a:lstStyle/>
          <a:p>
            <a:r>
              <a:rPr lang="es-PE" sz="5400" dirty="0" smtClean="0">
                <a:solidFill>
                  <a:srgbClr val="141414"/>
                </a:solidFill>
                <a:latin typeface="Arial" pitchFamily="34" charset="0"/>
                <a:cs typeface="Arial" pitchFamily="34" charset="0"/>
              </a:rPr>
              <a:t>DEMO</a:t>
            </a:r>
            <a:endParaRPr lang="es-PE" sz="5400" dirty="0">
              <a:solidFill>
                <a:srgbClr val="141414"/>
              </a:solidFill>
              <a:latin typeface="Arial" pitchFamily="34" charset="0"/>
              <a:cs typeface="Arial" pitchFamily="34" charset="0"/>
            </a:endParaRPr>
          </a:p>
        </p:txBody>
      </p:sp>
    </p:spTree>
    <p:extLst>
      <p:ext uri="{BB962C8B-B14F-4D97-AF65-F5344CB8AC3E}">
        <p14:creationId xmlns:p14="http://schemas.microsoft.com/office/powerpoint/2010/main" val="4059598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3293</TotalTime>
  <Words>750</Words>
  <Application>Microsoft Office PowerPoint</Application>
  <PresentationFormat>Presentación en pantalla (4:3)</PresentationFormat>
  <Paragraphs>178</Paragraphs>
  <Slides>23</Slides>
  <Notes>21</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BlackTheme</vt:lpstr>
      <vt:lpstr>El futuro de las  aplicaciones web Single Page Applications</vt:lpstr>
      <vt:lpstr>Single Page Applications</vt:lpstr>
      <vt:lpstr>Presentación de PowerPoint</vt:lpstr>
      <vt:lpstr>Presentación de PowerPoint</vt:lpstr>
      <vt:lpstr>Presentación de PowerPoint</vt:lpstr>
      <vt:lpstr>¿ Qué beneficios tienen ?</vt:lpstr>
      <vt:lpstr>DEMO: Crear una SPA</vt:lpstr>
      <vt:lpstr>Presentación de PowerPoint</vt:lpstr>
      <vt:lpstr>Presentación de PowerPoint</vt:lpstr>
      <vt:lpstr>1: Handling Data</vt:lpstr>
      <vt:lpstr>Presentación de PowerPoint</vt:lpstr>
      <vt:lpstr>2: User Interface Patterns</vt:lpstr>
      <vt:lpstr>Presentación de PowerPoint</vt:lpstr>
      <vt:lpstr>Presentación de PowerPoint</vt:lpstr>
      <vt:lpstr>Presentación de PowerPoint</vt:lpstr>
      <vt:lpstr>Presentación de PowerPoint</vt:lpstr>
      <vt:lpstr>3: Navigation</vt:lpstr>
      <vt:lpstr>Navegación y URLs con AJAX </vt:lpstr>
      <vt:lpstr>5: Offline</vt:lpstr>
      <vt:lpstr>Presentación de PowerPoint</vt:lpstr>
      <vt:lpstr>Challenge 1: Offline Data</vt:lpstr>
      <vt:lpstr>Challenge 2: Offline Resources</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Snahider</dc:creator>
  <cp:lastModifiedBy>Snahider</cp:lastModifiedBy>
  <cp:revision>127</cp:revision>
  <dcterms:created xsi:type="dcterms:W3CDTF">2012-05-28T22:31:28Z</dcterms:created>
  <dcterms:modified xsi:type="dcterms:W3CDTF">2012-06-12T07:23:41Z</dcterms:modified>
</cp:coreProperties>
</file>