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480" r:id="rId3"/>
    <p:sldId id="460" r:id="rId4"/>
    <p:sldId id="476" r:id="rId5"/>
    <p:sldId id="461" r:id="rId6"/>
    <p:sldId id="448" r:id="rId7"/>
    <p:sldId id="449" r:id="rId8"/>
    <p:sldId id="464" r:id="rId9"/>
    <p:sldId id="463" r:id="rId10"/>
    <p:sldId id="484" r:id="rId11"/>
    <p:sldId id="473" r:id="rId12"/>
    <p:sldId id="478" r:id="rId13"/>
    <p:sldId id="462" r:id="rId14"/>
    <p:sldId id="450" r:id="rId15"/>
    <p:sldId id="479" r:id="rId16"/>
    <p:sldId id="456" r:id="rId17"/>
    <p:sldId id="469" r:id="rId18"/>
    <p:sldId id="453" r:id="rId19"/>
    <p:sldId id="466" r:id="rId20"/>
    <p:sldId id="465" r:id="rId21"/>
    <p:sldId id="470" r:id="rId22"/>
    <p:sldId id="477" r:id="rId23"/>
    <p:sldId id="47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 autoAdjust="0"/>
    <p:restoredTop sz="66433" autoAdjust="0"/>
  </p:normalViewPr>
  <p:slideViewPr>
    <p:cSldViewPr>
      <p:cViewPr varScale="1">
        <p:scale>
          <a:sx n="80" d="100"/>
          <a:sy n="80" d="100"/>
        </p:scale>
        <p:origin x="2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3232-E623-4145-BBED-908D5BAA2D1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29F91B0-BD21-4B07-9B4F-8D60DFC914D8}">
      <dgm:prSet phldrT="[Texto]" custT="1"/>
      <dgm:spPr/>
      <dgm:t>
        <a:bodyPr/>
        <a:lstStyle/>
        <a:p>
          <a:r>
            <a:rPr lang="es-PE" sz="2000" b="1" dirty="0"/>
            <a:t>Small </a:t>
          </a:r>
          <a:br>
            <a:rPr lang="es-PE" sz="2000" b="1" dirty="0"/>
          </a:br>
          <a:r>
            <a:rPr lang="es-PE" sz="2000" b="1" dirty="0"/>
            <a:t>Reversible Step</a:t>
          </a:r>
        </a:p>
      </dgm:t>
    </dgm:pt>
    <dgm:pt modelId="{CA2F08B3-CF01-4986-8152-3624A4F2AC4E}" type="par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79600B01-B4F8-4175-8A7B-E3425018CA38}" type="sib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C83B2C2A-AB5F-4A5B-9910-56760C9E7CDD}">
      <dgm:prSet phldrT="[Texto]" custT="1"/>
      <dgm:spPr/>
      <dgm:t>
        <a:bodyPr/>
        <a:lstStyle/>
        <a:p>
          <a:r>
            <a:rPr lang="es-PE" sz="2000" b="1" dirty="0" err="1"/>
            <a:t>Run</a:t>
          </a:r>
          <a:r>
            <a:rPr lang="es-PE" sz="2000" b="1" dirty="0"/>
            <a:t> Test</a:t>
          </a:r>
        </a:p>
      </dgm:t>
    </dgm:pt>
    <dgm:pt modelId="{24067175-C57A-4DE8-8085-B912BDF64348}" type="par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A1D11034-E459-4563-B98D-5CE0F87FF764}" type="sib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C24911E4-DA2A-43E2-AB6B-BD2857E2E05A}">
      <dgm:prSet phldrT="[Texto]" custT="1"/>
      <dgm:spPr/>
      <dgm:t>
        <a:bodyPr/>
        <a:lstStyle/>
        <a:p>
          <a:r>
            <a:rPr lang="es-PE" sz="2000" b="1" dirty="0"/>
            <a:t>Small </a:t>
          </a:r>
          <a:br>
            <a:rPr lang="es-PE" sz="2000" b="1" dirty="0"/>
          </a:br>
          <a:r>
            <a:rPr lang="es-PE" sz="2000" b="1" dirty="0"/>
            <a:t>Reversible Step</a:t>
          </a:r>
        </a:p>
      </dgm:t>
    </dgm:pt>
    <dgm:pt modelId="{BC869E05-7E5D-44DB-AC97-B74361BC9A49}" type="par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0ACBF11A-80E8-4C62-A3BE-10CDA4C34FBF}" type="sib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1EAB427B-E6B9-44BA-9CDC-A7759AFB5BDF}">
      <dgm:prSet phldrT="[Texto]" custT="1"/>
      <dgm:spPr/>
      <dgm:t>
        <a:bodyPr/>
        <a:lstStyle/>
        <a:p>
          <a:r>
            <a:rPr lang="es-PE" sz="2000" b="1" dirty="0" err="1"/>
            <a:t>Run</a:t>
          </a:r>
          <a:r>
            <a:rPr lang="es-PE" sz="2000" b="1" dirty="0"/>
            <a:t> Test</a:t>
          </a:r>
        </a:p>
      </dgm:t>
    </dgm:pt>
    <dgm:pt modelId="{B3CBBC0B-244C-4849-9D6E-FD3D02FD3FB2}" type="par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644F676C-8046-435F-9D9E-A633D6F0DD72}" type="sib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758B9A48-0883-48CD-A004-3F90C49BECF0}">
      <dgm:prSet phldrT="[Texto]" custT="1"/>
      <dgm:spPr/>
      <dgm:t>
        <a:bodyPr/>
        <a:lstStyle/>
        <a:p>
          <a:r>
            <a:rPr lang="es-PE" sz="2000" b="1" dirty="0"/>
            <a:t>….</a:t>
          </a:r>
        </a:p>
      </dgm:t>
    </dgm:pt>
    <dgm:pt modelId="{9449CB00-C9F2-4E56-9E13-F1DCE5930CBB}" type="par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6E7D9170-6EEB-421C-A1F1-1D428F083DFE}" type="sib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BB2A4E98-5A33-4021-AC51-12AF1205649D}" type="pres">
      <dgm:prSet presAssocID="{96EE3232-E623-4145-BBED-908D5BAA2D1D}" presName="Name0" presStyleCnt="0">
        <dgm:presLayoutVars>
          <dgm:dir/>
          <dgm:resizeHandles val="exact"/>
        </dgm:presLayoutVars>
      </dgm:prSet>
      <dgm:spPr/>
    </dgm:pt>
    <dgm:pt modelId="{24CAC893-EE9B-4D01-BB90-0CB36FFE22ED}" type="pres">
      <dgm:prSet presAssocID="{929F91B0-BD21-4B07-9B4F-8D60DFC914D8}" presName="parTxOnly" presStyleLbl="node1" presStyleIdx="0" presStyleCnt="5" custScaleY="134125">
        <dgm:presLayoutVars>
          <dgm:bulletEnabled val="1"/>
        </dgm:presLayoutVars>
      </dgm:prSet>
      <dgm:spPr/>
    </dgm:pt>
    <dgm:pt modelId="{ABE3886E-3425-438B-B611-116416A2FC63}" type="pres">
      <dgm:prSet presAssocID="{79600B01-B4F8-4175-8A7B-E3425018CA38}" presName="parSpace" presStyleCnt="0"/>
      <dgm:spPr/>
    </dgm:pt>
    <dgm:pt modelId="{B5F9542A-6098-4FB8-BB83-B5125E571D9D}" type="pres">
      <dgm:prSet presAssocID="{C83B2C2A-AB5F-4A5B-9910-56760C9E7CDD}" presName="parTxOnly" presStyleLbl="node1" presStyleIdx="1" presStyleCnt="5" custScaleY="134125">
        <dgm:presLayoutVars>
          <dgm:bulletEnabled val="1"/>
        </dgm:presLayoutVars>
      </dgm:prSet>
      <dgm:spPr/>
    </dgm:pt>
    <dgm:pt modelId="{581CEC35-BBCB-4CCB-8DE9-7BC6F424B69D}" type="pres">
      <dgm:prSet presAssocID="{A1D11034-E459-4563-B98D-5CE0F87FF764}" presName="parSpace" presStyleCnt="0"/>
      <dgm:spPr/>
    </dgm:pt>
    <dgm:pt modelId="{601A0D37-4256-4B03-929F-B3C0F426A913}" type="pres">
      <dgm:prSet presAssocID="{C24911E4-DA2A-43E2-AB6B-BD2857E2E05A}" presName="parTxOnly" presStyleLbl="node1" presStyleIdx="2" presStyleCnt="5" custScaleX="119604" custScaleY="134125">
        <dgm:presLayoutVars>
          <dgm:bulletEnabled val="1"/>
        </dgm:presLayoutVars>
      </dgm:prSet>
      <dgm:spPr/>
    </dgm:pt>
    <dgm:pt modelId="{288BFD18-0D6A-43FE-9B8E-7C7E8E59E907}" type="pres">
      <dgm:prSet presAssocID="{0ACBF11A-80E8-4C62-A3BE-10CDA4C34FBF}" presName="parSpace" presStyleCnt="0"/>
      <dgm:spPr/>
    </dgm:pt>
    <dgm:pt modelId="{28010DC8-3136-49BC-9983-7489D855A8B1}" type="pres">
      <dgm:prSet presAssocID="{1EAB427B-E6B9-44BA-9CDC-A7759AFB5BDF}" presName="parTxOnly" presStyleLbl="node1" presStyleIdx="3" presStyleCnt="5" custScaleY="134125">
        <dgm:presLayoutVars>
          <dgm:bulletEnabled val="1"/>
        </dgm:presLayoutVars>
      </dgm:prSet>
      <dgm:spPr/>
    </dgm:pt>
    <dgm:pt modelId="{53184AEF-A2E2-40E3-B552-69390D815681}" type="pres">
      <dgm:prSet presAssocID="{644F676C-8046-435F-9D9E-A633D6F0DD72}" presName="parSpace" presStyleCnt="0"/>
      <dgm:spPr/>
    </dgm:pt>
    <dgm:pt modelId="{1DD64DFB-8EE0-41B5-B8F9-3F2D3C1A3C58}" type="pres">
      <dgm:prSet presAssocID="{758B9A48-0883-48CD-A004-3F90C49BECF0}" presName="parTxOnly" presStyleLbl="node1" presStyleIdx="4" presStyleCnt="5" custScaleY="134125">
        <dgm:presLayoutVars>
          <dgm:bulletEnabled val="1"/>
        </dgm:presLayoutVars>
      </dgm:prSet>
      <dgm:spPr/>
    </dgm:pt>
  </dgm:ptLst>
  <dgm:cxnLst>
    <dgm:cxn modelId="{832DA429-7B8D-8842-9C5E-B175197267FA}" type="presOf" srcId="{C24911E4-DA2A-43E2-AB6B-BD2857E2E05A}" destId="{601A0D37-4256-4B03-929F-B3C0F426A913}" srcOrd="0" destOrd="0" presId="urn:microsoft.com/office/officeart/2005/8/layout/hChevron3"/>
    <dgm:cxn modelId="{A9441541-571F-9446-B850-68A0B3F51AA4}" type="presOf" srcId="{C83B2C2A-AB5F-4A5B-9910-56760C9E7CDD}" destId="{B5F9542A-6098-4FB8-BB83-B5125E571D9D}" srcOrd="0" destOrd="0" presId="urn:microsoft.com/office/officeart/2005/8/layout/hChevron3"/>
    <dgm:cxn modelId="{D59B5E5E-5C25-46A9-A6A9-8D2E0B11F5DB}" srcId="{96EE3232-E623-4145-BBED-908D5BAA2D1D}" destId="{1EAB427B-E6B9-44BA-9CDC-A7759AFB5BDF}" srcOrd="3" destOrd="0" parTransId="{B3CBBC0B-244C-4849-9D6E-FD3D02FD3FB2}" sibTransId="{644F676C-8046-435F-9D9E-A633D6F0DD72}"/>
    <dgm:cxn modelId="{0D3ECD7B-047E-7845-8523-BC01877AC5FB}" type="presOf" srcId="{929F91B0-BD21-4B07-9B4F-8D60DFC914D8}" destId="{24CAC893-EE9B-4D01-BB90-0CB36FFE22ED}" srcOrd="0" destOrd="0" presId="urn:microsoft.com/office/officeart/2005/8/layout/hChevron3"/>
    <dgm:cxn modelId="{5F199D80-7813-4348-A254-575ABFC41F61}" srcId="{96EE3232-E623-4145-BBED-908D5BAA2D1D}" destId="{C83B2C2A-AB5F-4A5B-9910-56760C9E7CDD}" srcOrd="1" destOrd="0" parTransId="{24067175-C57A-4DE8-8085-B912BDF64348}" sibTransId="{A1D11034-E459-4563-B98D-5CE0F87FF764}"/>
    <dgm:cxn modelId="{19844C96-6DD3-4A4B-8D35-8B97BAC2729A}" type="presOf" srcId="{758B9A48-0883-48CD-A004-3F90C49BECF0}" destId="{1DD64DFB-8EE0-41B5-B8F9-3F2D3C1A3C58}" srcOrd="0" destOrd="0" presId="urn:microsoft.com/office/officeart/2005/8/layout/hChevron3"/>
    <dgm:cxn modelId="{82E606AF-3931-524D-8E23-20052D692DA6}" type="presOf" srcId="{1EAB427B-E6B9-44BA-9CDC-A7759AFB5BDF}" destId="{28010DC8-3136-49BC-9983-7489D855A8B1}" srcOrd="0" destOrd="0" presId="urn:microsoft.com/office/officeart/2005/8/layout/hChevron3"/>
    <dgm:cxn modelId="{E2C6C5B3-AA43-4746-95E8-9C7F34C49ADA}" srcId="{96EE3232-E623-4145-BBED-908D5BAA2D1D}" destId="{C24911E4-DA2A-43E2-AB6B-BD2857E2E05A}" srcOrd="2" destOrd="0" parTransId="{BC869E05-7E5D-44DB-AC97-B74361BC9A49}" sibTransId="{0ACBF11A-80E8-4C62-A3BE-10CDA4C34FBF}"/>
    <dgm:cxn modelId="{59C362C0-7E73-4B4F-A867-5093C30BA437}" type="presOf" srcId="{96EE3232-E623-4145-BBED-908D5BAA2D1D}" destId="{BB2A4E98-5A33-4021-AC51-12AF1205649D}" srcOrd="0" destOrd="0" presId="urn:microsoft.com/office/officeart/2005/8/layout/hChevron3"/>
    <dgm:cxn modelId="{82B7E5CA-A4C8-4692-A1B5-7ADF4AB07726}" srcId="{96EE3232-E623-4145-BBED-908D5BAA2D1D}" destId="{929F91B0-BD21-4B07-9B4F-8D60DFC914D8}" srcOrd="0" destOrd="0" parTransId="{CA2F08B3-CF01-4986-8152-3624A4F2AC4E}" sibTransId="{79600B01-B4F8-4175-8A7B-E3425018CA38}"/>
    <dgm:cxn modelId="{C3796DD3-968C-423E-B43B-1BAABE63F1C2}" srcId="{96EE3232-E623-4145-BBED-908D5BAA2D1D}" destId="{758B9A48-0883-48CD-A004-3F90C49BECF0}" srcOrd="4" destOrd="0" parTransId="{9449CB00-C9F2-4E56-9E13-F1DCE5930CBB}" sibTransId="{6E7D9170-6EEB-421C-A1F1-1D428F083DFE}"/>
    <dgm:cxn modelId="{D1235A0E-FDB6-E44B-ABDA-C15043615844}" type="presParOf" srcId="{BB2A4E98-5A33-4021-AC51-12AF1205649D}" destId="{24CAC893-EE9B-4D01-BB90-0CB36FFE22ED}" srcOrd="0" destOrd="0" presId="urn:microsoft.com/office/officeart/2005/8/layout/hChevron3"/>
    <dgm:cxn modelId="{A1C0AC96-179A-5B41-85CC-7D1EED06F654}" type="presParOf" srcId="{BB2A4E98-5A33-4021-AC51-12AF1205649D}" destId="{ABE3886E-3425-438B-B611-116416A2FC63}" srcOrd="1" destOrd="0" presId="urn:microsoft.com/office/officeart/2005/8/layout/hChevron3"/>
    <dgm:cxn modelId="{6CB73168-7F4F-7A47-BF32-0FCF44F5D0A1}" type="presParOf" srcId="{BB2A4E98-5A33-4021-AC51-12AF1205649D}" destId="{B5F9542A-6098-4FB8-BB83-B5125E571D9D}" srcOrd="2" destOrd="0" presId="urn:microsoft.com/office/officeart/2005/8/layout/hChevron3"/>
    <dgm:cxn modelId="{1AB71F69-6E80-0D40-9AF5-296E37B6A691}" type="presParOf" srcId="{BB2A4E98-5A33-4021-AC51-12AF1205649D}" destId="{581CEC35-BBCB-4CCB-8DE9-7BC6F424B69D}" srcOrd="3" destOrd="0" presId="urn:microsoft.com/office/officeart/2005/8/layout/hChevron3"/>
    <dgm:cxn modelId="{87DCC6A9-284B-2D45-8C0A-2CFFEFA0D59A}" type="presParOf" srcId="{BB2A4E98-5A33-4021-AC51-12AF1205649D}" destId="{601A0D37-4256-4B03-929F-B3C0F426A913}" srcOrd="4" destOrd="0" presId="urn:microsoft.com/office/officeart/2005/8/layout/hChevron3"/>
    <dgm:cxn modelId="{44BFDCBC-8B34-8F47-81C3-9A65E50FE9F1}" type="presParOf" srcId="{BB2A4E98-5A33-4021-AC51-12AF1205649D}" destId="{288BFD18-0D6A-43FE-9B8E-7C7E8E59E907}" srcOrd="5" destOrd="0" presId="urn:microsoft.com/office/officeart/2005/8/layout/hChevron3"/>
    <dgm:cxn modelId="{AA0045B4-32C0-CC49-A463-938FE704F453}" type="presParOf" srcId="{BB2A4E98-5A33-4021-AC51-12AF1205649D}" destId="{28010DC8-3136-49BC-9983-7489D855A8B1}" srcOrd="6" destOrd="0" presId="urn:microsoft.com/office/officeart/2005/8/layout/hChevron3"/>
    <dgm:cxn modelId="{6968DBC1-A72B-734C-B8E9-A4F015562D9B}" type="presParOf" srcId="{BB2A4E98-5A33-4021-AC51-12AF1205649D}" destId="{53184AEF-A2E2-40E3-B552-69390D815681}" srcOrd="7" destOrd="0" presId="urn:microsoft.com/office/officeart/2005/8/layout/hChevron3"/>
    <dgm:cxn modelId="{64DC96D8-46A0-C14E-984A-DE5AEEF6A3FF}" type="presParOf" srcId="{BB2A4E98-5A33-4021-AC51-12AF1205649D}" destId="{1DD64DFB-8EE0-41B5-B8F9-3F2D3C1A3C5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893-EE9B-4D01-BB90-0CB36FFE22ED}">
      <dsp:nvSpPr>
        <dsp:cNvPr id="0" name=""/>
        <dsp:cNvSpPr/>
      </dsp:nvSpPr>
      <dsp:spPr>
        <a:xfrm>
          <a:off x="3275" y="12569"/>
          <a:ext cx="1855622" cy="9955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/>
            <a:t>Small </a:t>
          </a:r>
          <a:br>
            <a:rPr lang="es-PE" sz="2000" b="1" kern="1200" dirty="0"/>
          </a:br>
          <a:r>
            <a:rPr lang="es-PE" sz="2000" b="1" kern="1200" dirty="0"/>
            <a:t>Reversible Step</a:t>
          </a:r>
        </a:p>
      </dsp:txBody>
      <dsp:txXfrm>
        <a:off x="3275" y="12569"/>
        <a:ext cx="1606737" cy="995541"/>
      </dsp:txXfrm>
    </dsp:sp>
    <dsp:sp modelId="{B5F9542A-6098-4FB8-BB83-B5125E571D9D}">
      <dsp:nvSpPr>
        <dsp:cNvPr id="0" name=""/>
        <dsp:cNvSpPr/>
      </dsp:nvSpPr>
      <dsp:spPr>
        <a:xfrm>
          <a:off x="148777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 err="1"/>
            <a:t>Run</a:t>
          </a:r>
          <a:r>
            <a:rPr lang="es-PE" sz="2000" b="1" kern="1200" dirty="0"/>
            <a:t> Test</a:t>
          </a:r>
        </a:p>
      </dsp:txBody>
      <dsp:txXfrm>
        <a:off x="1985544" y="12569"/>
        <a:ext cx="860081" cy="995541"/>
      </dsp:txXfrm>
    </dsp:sp>
    <dsp:sp modelId="{601A0D37-4256-4B03-929F-B3C0F426A913}">
      <dsp:nvSpPr>
        <dsp:cNvPr id="0" name=""/>
        <dsp:cNvSpPr/>
      </dsp:nvSpPr>
      <dsp:spPr>
        <a:xfrm>
          <a:off x="2972271" y="12569"/>
          <a:ext cx="2219398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/>
            <a:t>Small </a:t>
          </a:r>
          <a:br>
            <a:rPr lang="es-PE" sz="2000" b="1" kern="1200" dirty="0"/>
          </a:br>
          <a:r>
            <a:rPr lang="es-PE" sz="2000" b="1" kern="1200" dirty="0"/>
            <a:t>Reversible Step</a:t>
          </a:r>
        </a:p>
      </dsp:txBody>
      <dsp:txXfrm>
        <a:off x="3470042" y="12569"/>
        <a:ext cx="1223857" cy="995541"/>
      </dsp:txXfrm>
    </dsp:sp>
    <dsp:sp modelId="{28010DC8-3136-49BC-9983-7489D855A8B1}">
      <dsp:nvSpPr>
        <dsp:cNvPr id="0" name=""/>
        <dsp:cNvSpPr/>
      </dsp:nvSpPr>
      <dsp:spPr>
        <a:xfrm>
          <a:off x="4820545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 err="1"/>
            <a:t>Run</a:t>
          </a:r>
          <a:r>
            <a:rPr lang="es-PE" sz="2000" b="1" kern="1200" dirty="0"/>
            <a:t> Test</a:t>
          </a:r>
        </a:p>
      </dsp:txBody>
      <dsp:txXfrm>
        <a:off x="5318316" y="12569"/>
        <a:ext cx="860081" cy="995541"/>
      </dsp:txXfrm>
    </dsp:sp>
    <dsp:sp modelId="{1DD64DFB-8EE0-41B5-B8F9-3F2D3C1A3C58}">
      <dsp:nvSpPr>
        <dsp:cNvPr id="0" name=""/>
        <dsp:cNvSpPr/>
      </dsp:nvSpPr>
      <dsp:spPr>
        <a:xfrm>
          <a:off x="630504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/>
            <a:t>….</a:t>
          </a:r>
        </a:p>
      </dsp:txBody>
      <dsp:txXfrm>
        <a:off x="6802814" y="12569"/>
        <a:ext cx="860081" cy="99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6/10/19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1" indent="0" defTabSz="914400">
              <a:buFont typeface="Arial"/>
              <a:buNone/>
            </a:pPr>
            <a:r>
              <a:rPr lang="es-PE" sz="3200" dirty="0"/>
              <a:t>Extract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/>
              <a:t>Extract Variable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/>
              <a:t>Inline Variable (opcional Inline Method)</a:t>
            </a:r>
            <a:endParaRPr lang="es-PE" sz="1200" dirty="0"/>
          </a:p>
          <a:p>
            <a:pPr marL="114300" lvl="1" indent="0" defTabSz="914400">
              <a:buFont typeface="Arial"/>
              <a:buNone/>
            </a:pPr>
            <a:r>
              <a:rPr lang="es-PE" sz="1200" dirty="0"/>
              <a:t>Move</a:t>
            </a:r>
            <a:r>
              <a:rPr lang="es-PE" sz="1200" baseline="0" dirty="0"/>
              <a:t>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1200" baseline="0"/>
              <a:t>(Opcional) Edición de código</a:t>
            </a:r>
            <a:endParaRPr lang="es-PE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/>
              <a:t>Existe un gran catálogo de </a:t>
            </a:r>
            <a:r>
              <a:rPr lang="es-PE" sz="1200" i="1" dirty="0" err="1"/>
              <a:t>refactorings</a:t>
            </a:r>
            <a:r>
              <a:rPr lang="es-PE" sz="1200" i="1" baseline="0" dirty="0"/>
              <a:t> y la meta es tratar de practicar la mayor cantidad </a:t>
            </a:r>
            <a:endParaRPr lang="es-PE" sz="1200" i="1" dirty="0"/>
          </a:p>
          <a:p>
            <a:pPr algn="l"/>
            <a:r>
              <a:rPr lang="es-PE" sz="1200" i="1" dirty="0"/>
              <a:t>(</a:t>
            </a:r>
            <a:r>
              <a:rPr lang="es-PE" sz="1200" i="1" dirty="0" err="1"/>
              <a:t>Move</a:t>
            </a:r>
            <a:r>
              <a:rPr lang="es-PE" sz="1200" i="1" dirty="0"/>
              <a:t> </a:t>
            </a:r>
            <a:r>
              <a:rPr lang="es-PE" sz="1200" i="1" dirty="0" err="1"/>
              <a:t>Method</a:t>
            </a:r>
            <a:r>
              <a:rPr lang="es-PE" sz="1200" i="1" dirty="0"/>
              <a:t>, </a:t>
            </a:r>
            <a:r>
              <a:rPr lang="es-PE" sz="1200" i="1" dirty="0" err="1"/>
              <a:t>Inline</a:t>
            </a:r>
            <a:r>
              <a:rPr lang="es-PE" sz="1200" i="1" dirty="0"/>
              <a:t> </a:t>
            </a:r>
            <a:r>
              <a:rPr lang="es-PE" sz="1200" i="1" dirty="0" err="1"/>
              <a:t>Method</a:t>
            </a:r>
            <a:r>
              <a:rPr lang="es-PE" sz="1200" i="1" dirty="0"/>
              <a:t>, </a:t>
            </a:r>
            <a:r>
              <a:rPr lang="es-PE" sz="1200" i="1" dirty="0" err="1"/>
              <a:t>Extract</a:t>
            </a:r>
            <a:r>
              <a:rPr lang="es-PE" sz="1200" i="1" dirty="0"/>
              <a:t> Interface, </a:t>
            </a:r>
          </a:p>
          <a:p>
            <a:pPr algn="l"/>
            <a:r>
              <a:rPr lang="es-PE" sz="1200" i="1" dirty="0" err="1"/>
              <a:t>Replace</a:t>
            </a:r>
            <a:r>
              <a:rPr lang="es-PE" sz="1200" i="1" dirty="0"/>
              <a:t> </a:t>
            </a:r>
            <a:r>
              <a:rPr lang="es-PE" sz="1200" i="1" dirty="0" err="1"/>
              <a:t>Conditional</a:t>
            </a:r>
            <a:r>
              <a:rPr lang="es-PE" sz="1200" i="1" dirty="0"/>
              <a:t> </a:t>
            </a:r>
            <a:r>
              <a:rPr lang="es-PE" sz="1200" i="1" dirty="0" err="1"/>
              <a:t>with</a:t>
            </a:r>
            <a:r>
              <a:rPr lang="es-PE" sz="1200" i="1" dirty="0"/>
              <a:t> </a:t>
            </a:r>
            <a:r>
              <a:rPr lang="es-PE" sz="1200" i="1" dirty="0" err="1"/>
              <a:t>Polymorphism</a:t>
            </a:r>
            <a:r>
              <a:rPr lang="es-PE" sz="1200" i="1" dirty="0"/>
              <a:t>, </a:t>
            </a:r>
            <a:r>
              <a:rPr lang="es-PE" sz="1200" i="1" dirty="0" err="1"/>
              <a:t>etc</a:t>
            </a:r>
            <a:r>
              <a:rPr lang="es-PE" sz="1200" i="1" dirty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/>
              <a:t>Existe un gran catálogo de </a:t>
            </a:r>
            <a:r>
              <a:rPr lang="es-PE" sz="1200" i="1" dirty="0" err="1"/>
              <a:t>refactorings</a:t>
            </a:r>
            <a:r>
              <a:rPr lang="es-PE" sz="1200" i="1" baseline="0" dirty="0"/>
              <a:t> y la meta es tratar de practicar la mayor cantidad </a:t>
            </a:r>
            <a:endParaRPr lang="es-PE" sz="1200" i="1" dirty="0"/>
          </a:p>
          <a:p>
            <a:pPr algn="l"/>
            <a:r>
              <a:rPr lang="es-PE" sz="1200" i="1" dirty="0"/>
              <a:t>(</a:t>
            </a:r>
            <a:r>
              <a:rPr lang="es-PE" sz="1200" i="1" dirty="0" err="1"/>
              <a:t>Move</a:t>
            </a:r>
            <a:r>
              <a:rPr lang="es-PE" sz="1200" i="1" dirty="0"/>
              <a:t> </a:t>
            </a:r>
            <a:r>
              <a:rPr lang="es-PE" sz="1200" i="1" dirty="0" err="1"/>
              <a:t>Method</a:t>
            </a:r>
            <a:r>
              <a:rPr lang="es-PE" sz="1200" i="1" dirty="0"/>
              <a:t>, </a:t>
            </a:r>
            <a:r>
              <a:rPr lang="es-PE" sz="1200" i="1" dirty="0" err="1"/>
              <a:t>Inline</a:t>
            </a:r>
            <a:r>
              <a:rPr lang="es-PE" sz="1200" i="1" dirty="0"/>
              <a:t> </a:t>
            </a:r>
            <a:r>
              <a:rPr lang="es-PE" sz="1200" i="1" dirty="0" err="1"/>
              <a:t>Method</a:t>
            </a:r>
            <a:r>
              <a:rPr lang="es-PE" sz="1200" i="1" dirty="0"/>
              <a:t>, </a:t>
            </a:r>
            <a:r>
              <a:rPr lang="es-PE" sz="1200" i="1" dirty="0" err="1"/>
              <a:t>Extract</a:t>
            </a:r>
            <a:r>
              <a:rPr lang="es-PE" sz="1200" i="1" dirty="0"/>
              <a:t> Interface, </a:t>
            </a:r>
          </a:p>
          <a:p>
            <a:pPr algn="l"/>
            <a:r>
              <a:rPr lang="es-PE" sz="1200" i="1" dirty="0" err="1"/>
              <a:t>Replace</a:t>
            </a:r>
            <a:r>
              <a:rPr lang="es-PE" sz="1200" i="1" dirty="0"/>
              <a:t> </a:t>
            </a:r>
            <a:r>
              <a:rPr lang="es-PE" sz="1200" i="1" dirty="0" err="1"/>
              <a:t>Conditional</a:t>
            </a:r>
            <a:r>
              <a:rPr lang="es-PE" sz="1200" i="1" dirty="0"/>
              <a:t> </a:t>
            </a:r>
            <a:r>
              <a:rPr lang="es-PE" sz="1200" i="1" dirty="0" err="1"/>
              <a:t>with</a:t>
            </a:r>
            <a:r>
              <a:rPr lang="es-PE" sz="1200" i="1" dirty="0"/>
              <a:t> </a:t>
            </a:r>
            <a:r>
              <a:rPr lang="es-PE" sz="1200" i="1" dirty="0" err="1"/>
              <a:t>Polymorphism</a:t>
            </a:r>
            <a:r>
              <a:rPr lang="es-PE" sz="1200" i="1" dirty="0"/>
              <a:t>, </a:t>
            </a:r>
            <a:r>
              <a:rPr lang="es-PE" sz="1200" i="1" dirty="0" err="1"/>
              <a:t>etc</a:t>
            </a:r>
            <a:r>
              <a:rPr lang="es-PE" sz="1200" i="1" dirty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/>
              <a:t>Para este momento todos debe estar sentados</a:t>
            </a:r>
            <a:r>
              <a:rPr lang="es-PE" baseline="0" dirty="0"/>
              <a:t> en parejas</a:t>
            </a:r>
          </a:p>
          <a:p>
            <a:pPr marL="0" indent="0">
              <a:buFontTx/>
              <a:buNone/>
            </a:pPr>
            <a:endParaRPr lang="es-PE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/>
              <a:t>Para este momento todos debe estar sentados</a:t>
            </a:r>
            <a:r>
              <a:rPr lang="es-PE" baseline="0" dirty="0"/>
              <a:t> en parejas</a:t>
            </a:r>
          </a:p>
          <a:p>
            <a:pPr marL="0" indent="0">
              <a:buFontTx/>
              <a:buNone/>
            </a:pPr>
            <a:endParaRPr lang="es-PE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/>
              <a:t>Para este momento todos debe estar sentados</a:t>
            </a:r>
            <a:r>
              <a:rPr lang="es-PE" baseline="0" dirty="0"/>
              <a:t> en parejas</a:t>
            </a:r>
          </a:p>
          <a:p>
            <a:pPr marL="0" indent="0">
              <a:buFontTx/>
              <a:buNone/>
            </a:pPr>
            <a:endParaRPr lang="es-PE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/>
              <a:t>- De manera adicional todas las actividades del </a:t>
            </a:r>
            <a:r>
              <a:rPr lang="es-PE" baseline="0" dirty="0" err="1"/>
              <a:t>navigator</a:t>
            </a:r>
            <a:r>
              <a:rPr lang="es-PE" baseline="0" dirty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6/10/19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1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51.xml"/><Relationship Id="rId7" Type="http://schemas.openxmlformats.org/officeDocument/2006/relationships/diagramLayout" Target="../diagrams/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14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2.jp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3.jp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.com/31058355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snahider/Head-First-Design-Patterns" TargetMode="Externa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hyperlink" Target="http://vimeo.com/15941247" TargetMode="External"/><Relationship Id="rId5" Type="http://schemas.openxmlformats.org/officeDocument/2006/relationships/hyperlink" Target="https://github.com/snahider/Refactoring-Golf" TargetMode="Externa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5.jp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2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1185091"/>
            <a:ext cx="7772400" cy="2808312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/>
              <a:t> </a:t>
            </a:r>
            <a:r>
              <a:rPr lang="es-PE" sz="9600" b="1" spc="600" dirty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95536" y="5877272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683895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Arial" pitchFamily="34" charset="0"/>
              </a:rPr>
              <a:t>Email: </a:t>
            </a:r>
            <a:r>
              <a:rPr lang="en-US" sz="2400" dirty="0" err="1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angel.nunez@kleer.la</a:t>
            </a:r>
            <a:endParaRPr lang="en-US" sz="2400" dirty="0">
              <a:solidFill>
                <a:srgbClr val="00823B"/>
              </a:solidFill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Arial" pitchFamily="34" charset="0"/>
              </a:rPr>
              <a:t>Twitter: </a:t>
            </a:r>
            <a:r>
              <a:rPr lang="en-US" sz="2400" dirty="0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@</a:t>
            </a:r>
            <a:r>
              <a:rPr lang="en-US" sz="2400" dirty="0" err="1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snahider</a:t>
            </a:r>
            <a:r>
              <a:rPr lang="en-US" sz="2400" dirty="0">
                <a:solidFill>
                  <a:srgbClr val="00823B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6" name="2 Subtítulo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2699792" y="4497459"/>
            <a:ext cx="3744416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#RefactoringGolf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Actividades por Hoyo</a:t>
            </a: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539552" y="1109996"/>
            <a:ext cx="8352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s-PE" sz="3600" dirty="0"/>
              <a:t>Calentamiento (5 min)</a:t>
            </a:r>
          </a:p>
          <a:p>
            <a:r>
              <a:rPr lang="es-PE" sz="3200" dirty="0"/>
              <a:t>Prácticar previamente solo los refactorings necesarios para el juego.</a:t>
            </a:r>
          </a:p>
          <a:p>
            <a:endParaRPr lang="es-PE" sz="3600" dirty="0"/>
          </a:p>
          <a:p>
            <a:pPr marL="571500" indent="-571500">
              <a:buFont typeface="Arial"/>
              <a:buChar char="•"/>
            </a:pPr>
            <a:r>
              <a:rPr lang="es-PE" sz="3600" dirty="0"/>
              <a:t>Juego (10 minutos)</a:t>
            </a:r>
          </a:p>
          <a:p>
            <a:pPr marL="571500" indent="-571500">
              <a:buFont typeface="Arial"/>
              <a:buChar char="•"/>
            </a:pPr>
            <a:endParaRPr lang="es-PE" sz="3600" dirty="0"/>
          </a:p>
          <a:p>
            <a:pPr marL="571500" indent="-571500">
              <a:buFont typeface="Arial"/>
              <a:buChar char="•"/>
            </a:pPr>
            <a:r>
              <a:rPr lang="es-PE" sz="3600" dirty="0"/>
              <a:t>Discusión (2 minutos)</a:t>
            </a:r>
          </a:p>
          <a:p>
            <a:r>
              <a:rPr lang="es-PE" sz="3200" dirty="0"/>
              <a:t>Que hemos aprendido de jugar el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21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Puntaje</a:t>
            </a: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/>
              <a:t>+1 Cada refactorización</a:t>
            </a:r>
          </a:p>
          <a:p>
            <a:r>
              <a:rPr lang="es-PE" sz="3500" dirty="0"/>
              <a:t>+1 Copiar + Pegar</a:t>
            </a:r>
          </a:p>
          <a:p>
            <a:r>
              <a:rPr lang="es-PE" sz="3500" dirty="0"/>
              <a:t>+1 Cualquier shortcut de edición código</a:t>
            </a:r>
          </a:p>
          <a:p>
            <a:r>
              <a:rPr lang="es-PE" sz="3500" dirty="0"/>
              <a:t>+1 Eliminar una línea con código</a:t>
            </a:r>
          </a:p>
          <a:p>
            <a:r>
              <a:rPr lang="es-PE" sz="3500" dirty="0"/>
              <a:t>+1 Crear clases, interfaces o variables</a:t>
            </a:r>
          </a:p>
          <a:p>
            <a:pPr marL="633413" indent="-633413"/>
            <a:r>
              <a:rPr lang="es-PE" sz="3500" dirty="0"/>
              <a:t>+0 Dar formato o eliminar líneas en blanco</a:t>
            </a:r>
          </a:p>
          <a:p>
            <a:pPr marL="633413" indent="-633413"/>
            <a:r>
              <a:rPr lang="es-PE" sz="3500" dirty="0"/>
              <a:t>+0 Cambiar el acceso de los métodos o clases</a:t>
            </a:r>
          </a:p>
          <a:p>
            <a:pPr marL="633413" indent="-633413"/>
            <a:r>
              <a:rPr lang="es-PE" sz="3500" dirty="0"/>
              <a:t>+0 Cambiar un método a estático y viceversa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Puntaje</a:t>
            </a: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251520" y="105273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manualmente</a:t>
            </a:r>
          </a:p>
          <a:p>
            <a:r>
              <a:rPr lang="es-PE" sz="3500" dirty="0"/>
              <a:t>x2 Cada cambio mientras no compile</a:t>
            </a:r>
          </a:p>
          <a:p>
            <a:r>
              <a:rPr lang="es-PE" sz="3500" dirty="0"/>
              <a:t>X3 Cada cambio mientras no pasen las pruebas</a:t>
            </a:r>
          </a:p>
          <a:p>
            <a:r>
              <a:rPr lang="es-PE" sz="3500" dirty="0"/>
              <a:t>+999 Si las pruebas no pasan al terminar el hoyo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3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Equipo Ganador</a:t>
            </a: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/>
              <a:t>Al finalizar el juego, el equipo ganador mostrará como realizó el juego al resto de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Premios</a:t>
            </a: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Cómo triunfar en este desafío </a:t>
            </a:r>
            <a:br>
              <a:rPr lang="es-PE" dirty="0">
                <a:solidFill>
                  <a:srgbClr val="FF0000"/>
                </a:solidFill>
              </a:rPr>
            </a:br>
            <a:r>
              <a:rPr lang="es-PE" dirty="0">
                <a:solidFill>
                  <a:srgbClr val="FF0000"/>
                </a:solidFill>
              </a:rPr>
              <a:t>(y en Refactoring)?</a:t>
            </a: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469313183"/>
              </p:ext>
            </p:extLst>
          </p:nvPr>
        </p:nvGraphicFramePr>
        <p:xfrm>
          <a:off x="656531" y="3861048"/>
          <a:ext cx="8163941" cy="10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2 Rectángulo"/>
          <p:cNvSpPr/>
          <p:nvPr>
            <p:custDataLst>
              <p:tags r:id="rId3"/>
            </p:custDataLst>
          </p:nvPr>
        </p:nvSpPr>
        <p:spPr>
          <a:xfrm>
            <a:off x="395536" y="2187441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500" dirty="0"/>
              <a:t>Baby Steps</a:t>
            </a:r>
          </a:p>
          <a:p>
            <a:pPr marL="457200" indent="-457200">
              <a:buFont typeface="Arial"/>
              <a:buChar char="•"/>
            </a:pPr>
            <a:r>
              <a:rPr lang="es-PE" sz="3500" dirty="0"/>
              <a:t>Ejecutar las pruebas constantemente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4936"/>
            <a:ext cx="9144000" cy="1093136"/>
          </a:xfrm>
        </p:spPr>
        <p:txBody>
          <a:bodyPr>
            <a:noAutofit/>
          </a:bodyPr>
          <a:lstStyle/>
          <a:p>
            <a:r>
              <a:rPr lang="es-PE" sz="10400" b="1" spc="300" dirty="0">
                <a:solidFill>
                  <a:srgbClr val="FFFFFF"/>
                </a:solidFill>
              </a:rPr>
              <a:t>Warm Up</a:t>
            </a:r>
            <a:endParaRPr lang="es-ES" sz="104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Aprender y practicar refactorizaciones atómicas y complejas.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Descripción</a:t>
            </a: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representa el dominio de 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915E32A-306E-4D43-AD09-B5A86260E6AD}"/>
              </a:ext>
            </a:extLst>
          </p:cNvPr>
          <p:cNvGrpSpPr/>
          <p:nvPr/>
        </p:nvGrpSpPr>
        <p:grpSpPr>
          <a:xfrm>
            <a:off x="1217528" y="1234487"/>
            <a:ext cx="6708943" cy="4389025"/>
            <a:chOff x="1114297" y="536266"/>
            <a:chExt cx="6708943" cy="43890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0B9115BA-4E9E-C84F-AB14-2E0B92971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022" y="853766"/>
              <a:ext cx="3194218" cy="178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 anchor="ctr"/>
            <a:lstStyle>
              <a:lvl1pPr marL="39688" algn="l">
                <a:defRPr sz="1200">
                  <a:solidFill>
                    <a:schemeClr val="tx1"/>
                  </a:solidFill>
                  <a:latin typeface="Chalkboard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Chalkboard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Chalkboard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Chalkboard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Chalkboard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halkboard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halkboard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halkboard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halkboard" charset="0"/>
                </a:defRPr>
              </a:lvl9pPr>
            </a:lstStyle>
            <a:p>
              <a:pPr algn="ctr">
                <a:spcBef>
                  <a:spcPts val="700"/>
                </a:spcBef>
              </a:pPr>
              <a:r>
                <a:rPr lang="en-US" altLang="es-PE" sz="4000" b="1" dirty="0">
                  <a:solidFill>
                    <a:srgbClr val="000000"/>
                  </a:solidFill>
                  <a:latin typeface="Dosis"/>
                  <a:ea typeface="Lucida Grande" charset="0"/>
                  <a:cs typeface="Dosis"/>
                  <a:sym typeface="Lucida Grande" charset="0"/>
                </a:rPr>
                <a:t>ANGEL NUÑEZ</a:t>
              </a:r>
              <a:br>
                <a:rPr lang="en-US" altLang="es-PE" sz="900" b="1" dirty="0">
                  <a:solidFill>
                    <a:srgbClr val="000000"/>
                  </a:solidFill>
                  <a:latin typeface="Dosis"/>
                  <a:ea typeface="ヒラギノ角ゴ ProN W6" charset="0"/>
                  <a:cs typeface="Dosis"/>
                  <a:sym typeface="Lucida Grande" charset="0"/>
                </a:rPr>
              </a:br>
              <a:endParaRPr lang="en-US" altLang="es-PE" sz="900" b="1" dirty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endParaRPr>
            </a:p>
            <a:p>
              <a:pPr algn="ctr">
                <a:spcBef>
                  <a:spcPts val="700"/>
                </a:spcBef>
              </a:pPr>
              <a:r>
                <a:rPr lang="en-US" altLang="es-PE" sz="2400" b="1" dirty="0">
                  <a:solidFill>
                    <a:srgbClr val="000000"/>
                  </a:solidFill>
                  <a:latin typeface="Dosis"/>
                  <a:ea typeface="ヒラギノ角ゴ ProN W6" charset="0"/>
                  <a:cs typeface="Dosis"/>
                  <a:sym typeface="Lucida Grande" charset="0"/>
                </a:rPr>
                <a:t>Agile Consultant &amp; Trainer</a:t>
              </a:r>
            </a:p>
          </p:txBody>
        </p:sp>
        <p:pic>
          <p:nvPicPr>
            <p:cNvPr id="18" name="14 Imagen">
              <a:extLst>
                <a:ext uri="{FF2B5EF4-FFF2-40B4-BE49-F238E27FC236}">
                  <a16:creationId xmlns:a16="http://schemas.microsoft.com/office/drawing/2014/main" id="{18E7DD91-9744-BA4A-9667-66D2FE386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6106" y="536266"/>
              <a:ext cx="2635902" cy="3288653"/>
            </a:xfrm>
            <a:prstGeom prst="rect">
              <a:avLst/>
            </a:prstGeom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CCDCDACD-F3BF-0446-96BB-0CA81BA21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106" y="3881206"/>
              <a:ext cx="2663783" cy="10440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19088" indent="-315913">
                <a:lnSpc>
                  <a:spcPct val="120000"/>
                </a:lnSpc>
                <a:spcBef>
                  <a:spcPts val="700"/>
                </a:spcBef>
                <a:buSzPct val="60000"/>
                <a:tabLst>
                  <a:tab pos="319088" algn="l"/>
                  <a:tab pos="776288" algn="l"/>
                  <a:tab pos="1233488" algn="l"/>
                  <a:tab pos="1690688" algn="l"/>
                  <a:tab pos="2147888" algn="l"/>
                  <a:tab pos="2605088" algn="l"/>
                  <a:tab pos="3062288" algn="l"/>
                  <a:tab pos="3519488" algn="l"/>
                  <a:tab pos="3976688" algn="l"/>
                  <a:tab pos="4433888" algn="l"/>
                  <a:tab pos="4891088" algn="l"/>
                  <a:tab pos="5348288" algn="l"/>
                  <a:tab pos="5805488" algn="l"/>
                  <a:tab pos="6262688" algn="l"/>
                  <a:tab pos="6719888" algn="l"/>
                  <a:tab pos="7177088" algn="l"/>
                  <a:tab pos="7634288" algn="l"/>
                  <a:tab pos="8091488" algn="l"/>
                  <a:tab pos="8548688" algn="l"/>
                  <a:tab pos="9005888" algn="l"/>
                  <a:tab pos="9463088" algn="l"/>
                </a:tabLst>
              </a:pPr>
              <a:r>
                <a:rPr lang="es-PE" sz="2000" dirty="0">
                  <a:solidFill>
                    <a:srgbClr val="000000"/>
                  </a:solidFill>
                  <a:latin typeface="Dosis"/>
                  <a:ea typeface="ヒラギノ角ゴ ProN W6" charset="0"/>
                  <a:cs typeface="Dosis"/>
                </a:rPr>
                <a:t>angel.nunez@kleer.la</a:t>
              </a:r>
            </a:p>
            <a:p>
              <a:pPr marL="319088" indent="-315913">
                <a:lnSpc>
                  <a:spcPct val="90000"/>
                </a:lnSpc>
                <a:spcBef>
                  <a:spcPts val="700"/>
                </a:spcBef>
                <a:buSzPct val="60000"/>
                <a:tabLst>
                  <a:tab pos="319088" algn="l"/>
                  <a:tab pos="776288" algn="l"/>
                  <a:tab pos="1233488" algn="l"/>
                  <a:tab pos="1690688" algn="l"/>
                  <a:tab pos="2147888" algn="l"/>
                  <a:tab pos="2605088" algn="l"/>
                  <a:tab pos="3062288" algn="l"/>
                  <a:tab pos="3519488" algn="l"/>
                  <a:tab pos="3976688" algn="l"/>
                  <a:tab pos="4433888" algn="l"/>
                  <a:tab pos="4891088" algn="l"/>
                  <a:tab pos="5348288" algn="l"/>
                  <a:tab pos="5805488" algn="l"/>
                  <a:tab pos="6262688" algn="l"/>
                  <a:tab pos="6719888" algn="l"/>
                  <a:tab pos="7177088" algn="l"/>
                  <a:tab pos="7634288" algn="l"/>
                  <a:tab pos="8091488" algn="l"/>
                  <a:tab pos="8548688" algn="l"/>
                  <a:tab pos="9005888" algn="l"/>
                  <a:tab pos="9463088" algn="l"/>
                </a:tabLst>
              </a:pPr>
              <a:r>
                <a:rPr lang="es-PE" sz="2000" dirty="0">
                  <a:solidFill>
                    <a:srgbClr val="000000"/>
                  </a:solidFill>
                  <a:latin typeface="Dosis"/>
                  <a:ea typeface="ヒラギノ角ゴ ProN W6" charset="0"/>
                  <a:cs typeface="Dosis"/>
                </a:rPr>
                <a:t>@snahider</a:t>
              </a:r>
              <a:endParaRPr lang="es-PE" sz="2000" dirty="0">
                <a:solidFill>
                  <a:srgbClr val="000000"/>
                </a:solidFill>
                <a:latin typeface="Dosis"/>
                <a:cs typeface="Dosi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CDCC59-BC88-1A4F-94C2-9F03D833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297" y="4200312"/>
              <a:ext cx="724978" cy="7249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7C125B-BDC7-8947-9769-B771BFF9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6106" y="3923074"/>
              <a:ext cx="381000" cy="381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60212B-014C-3942-8A7B-6BD50ADE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953" t="34321" r="19613" b="34074"/>
            <a:stretch/>
          </p:blipFill>
          <p:spPr>
            <a:xfrm>
              <a:off x="5092318" y="2872742"/>
              <a:ext cx="2262127" cy="693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32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Reglas</a:t>
            </a: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Es un juego de 4 hoyos, todos los equipos comenzarán en el tee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580528"/>
            <a:ext cx="864096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/>
              <a:t>El tiempo de ejecución por hoyo es 10 minutos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771735"/>
            <a:ext cx="3024336" cy="2745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Dojos en 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Katas (Courses)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/>
              <a:t>Shopping Store (básico)</a:t>
            </a:r>
          </a:p>
          <a:p>
            <a:pPr marL="0" indent="0" defTabSz="914400">
              <a:buNone/>
            </a:pPr>
            <a:r>
              <a:rPr lang="es-PE" sz="2400" dirty="0"/>
              <a:t>Código: </a:t>
            </a:r>
            <a:r>
              <a:rPr lang="es-PE" sz="2400" dirty="0">
                <a:hlinkClick r:id="rId5"/>
              </a:rPr>
              <a:t>https://github.com/snahider/Refactoring-Golf</a:t>
            </a:r>
            <a:endParaRPr lang="es-PE" sz="2400" dirty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/>
              <a:t>Stack (intermedio)</a:t>
            </a:r>
          </a:p>
          <a:p>
            <a:pPr marL="0" indent="0" defTabSz="914400">
              <a:buNone/>
            </a:pPr>
            <a:r>
              <a:rPr lang="es-PE" sz="2400" dirty="0"/>
              <a:t>Código: </a:t>
            </a:r>
            <a:r>
              <a:rPr lang="es-PE" sz="2400" dirty="0">
                <a:hlinkClick r:id="rId5"/>
              </a:rPr>
              <a:t>https://github.com/snahider/Refactoring-Golf</a:t>
            </a:r>
            <a:endParaRPr lang="es-PE" sz="2400" dirty="0"/>
          </a:p>
          <a:p>
            <a:pPr marL="0" indent="0" defTabSz="914400">
              <a:buNone/>
            </a:pPr>
            <a:r>
              <a:rPr lang="es-PE" sz="2400" dirty="0"/>
              <a:t>Video: </a:t>
            </a:r>
            <a:r>
              <a:rPr lang="pt-BR" sz="2400" dirty="0">
                <a:hlinkClick r:id="rId6"/>
              </a:rPr>
              <a:t>http://vimeo.com/15941247</a:t>
            </a:r>
            <a:endParaRPr lang="pt-BR" sz="2400" dirty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/>
              <a:t>Código:</a:t>
            </a:r>
            <a:r>
              <a:rPr lang="es-PE" sz="2400" dirty="0">
                <a:hlinkClick r:id="rId7"/>
              </a:rPr>
              <a:t>https://github.com/snahider/Head-First-Design-Patterns</a:t>
            </a:r>
            <a:endParaRPr lang="es-PE" sz="2400" dirty="0"/>
          </a:p>
          <a:p>
            <a:pPr marL="0" indent="0" defTabSz="914400">
              <a:buNone/>
            </a:pPr>
            <a:r>
              <a:rPr lang="es-PE" sz="2400" dirty="0"/>
              <a:t>Video: </a:t>
            </a:r>
            <a:r>
              <a:rPr lang="pt-BR" sz="2400" dirty="0">
                <a:hlinkClick r:id="rId8"/>
              </a:rPr>
              <a:t>http://vimeo.com/31058355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Nadie puede pasar por la puerta sin dejar algún tipo de idea, comentario o </a:t>
            </a:r>
            <a:r>
              <a:rPr lang="es-PE" sz="3200" dirty="0" err="1"/>
              <a:t>feedkback</a:t>
            </a:r>
            <a:r>
              <a:rPr lang="es-PE" sz="3200" dirty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Descripción</a:t>
            </a: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/>
              <a:t>De manera similar al golf, la meta es utilizar la menor cantidad de movimientos para llegar del punto inicial al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/>
              <a:t>Las 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Objetivos</a:t>
            </a: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/>
              <a:t>Aprender y compartir diversas técnicas de refactorización.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/>
              <a:t>Experimentar la refactorización mientras se aplica de forma correcta y disciplinada.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/>
              <a:t>Familiarizarse y ver los beneficios de los refactorings automatizados que proveen los IDES.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/>
              <a:t>Dirvertirse.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Equipo</a:t>
            </a: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>
                  <a:solidFill>
                    <a:srgbClr val="FFC000"/>
                  </a:solidFill>
                </a:rPr>
                <a:t>Player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>
                  <a:solidFill>
                    <a:srgbClr val="FFC000"/>
                  </a:solidFill>
                </a:rPr>
                <a:t>Caddie</a:t>
              </a: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Player</a:t>
            </a: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>
                <a:solidFill>
                  <a:srgbClr val="00823B"/>
                </a:solidFill>
              </a:rPr>
              <a:t>Además ser el </a:t>
            </a:r>
            <a:r>
              <a:rPr lang="es-PE" sz="2800" i="1" dirty="0">
                <a:solidFill>
                  <a:srgbClr val="00823B"/>
                </a:solidFill>
              </a:rPr>
              <a:t>DRIVER</a:t>
            </a:r>
            <a:r>
              <a:rPr lang="es-PE" sz="2800" dirty="0">
                <a:solidFill>
                  <a:srgbClr val="00823B"/>
                </a:solidFill>
              </a:rPr>
              <a:t> del equipo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Caddie</a:t>
            </a: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/>
              <a:t>Asegurarse que los </a:t>
            </a:r>
            <a:r>
              <a:rPr lang="es-PE" sz="3600" dirty="0" err="1"/>
              <a:t>tests</a:t>
            </a:r>
            <a:r>
              <a:rPr lang="es-PE" sz="3600" dirty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>
                <a:solidFill>
                  <a:srgbClr val="00823B"/>
                </a:solidFill>
              </a:rPr>
              <a:t>Además ser el </a:t>
            </a:r>
            <a:r>
              <a:rPr lang="es-PE" sz="2800" i="1" dirty="0">
                <a:solidFill>
                  <a:srgbClr val="00823B"/>
                </a:solidFill>
              </a:rPr>
              <a:t>NAVIGATOR </a:t>
            </a:r>
            <a:r>
              <a:rPr lang="es-PE" sz="2800" dirty="0">
                <a:solidFill>
                  <a:srgbClr val="00823B"/>
                </a:solidFill>
              </a:rPr>
              <a:t>del equipo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Campo de Juego</a:t>
            </a: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/>
              <a:t>Cada juego tiene un punto de partida (</a:t>
            </a:r>
            <a:r>
              <a:rPr lang="es-PE" sz="3600" dirty="0" err="1"/>
              <a:t>Tee</a:t>
            </a:r>
            <a:r>
              <a:rPr lang="es-PE" sz="3600" dirty="0"/>
              <a:t>) y el objetivo es llegar al punto final (</a:t>
            </a:r>
            <a:r>
              <a:rPr lang="es-PE" sz="3600" dirty="0" err="1"/>
              <a:t>Hole</a:t>
            </a:r>
            <a:r>
              <a:rPr lang="es-PE" sz="3600" dirty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Equipamiento</a:t>
            </a: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 IDE de su preferencia. </a:t>
            </a:r>
            <a:br>
              <a:rPr lang="es-PE" sz="3600" dirty="0"/>
            </a:br>
            <a:r>
              <a:rPr lang="es-PE" sz="2800" dirty="0"/>
              <a:t>(El código se encuentra en VS2012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de 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28966</TotalTime>
  <Words>803</Words>
  <Application>Microsoft Macintosh PowerPoint</Application>
  <PresentationFormat>On-screen Show (4:3)</PresentationFormat>
  <Paragraphs>155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Dosis</vt:lpstr>
      <vt:lpstr>Office Theme</vt:lpstr>
      <vt:lpstr>Refactoring GOLF</vt:lpstr>
      <vt:lpstr>PowerPoint Presentation</vt:lpstr>
      <vt:lpstr>Descripción</vt:lpstr>
      <vt:lpstr>Objetivos</vt:lpstr>
      <vt:lpstr>Equipo</vt:lpstr>
      <vt:lpstr>Player</vt:lpstr>
      <vt:lpstr>Caddie</vt:lpstr>
      <vt:lpstr>Campo de Juego</vt:lpstr>
      <vt:lpstr>Equipamiento</vt:lpstr>
      <vt:lpstr>Actividades por Hoyo</vt:lpstr>
      <vt:lpstr>Puntaje</vt:lpstr>
      <vt:lpstr>Puntaje</vt:lpstr>
      <vt:lpstr>Equipo Ganador</vt:lpstr>
      <vt:lpstr>Premios</vt:lpstr>
      <vt:lpstr>Cómo triunfar en este desafío  (y en Refactoring)?</vt:lpstr>
      <vt:lpstr>Warm Up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 Salazar</cp:lastModifiedBy>
  <cp:revision>863</cp:revision>
  <dcterms:created xsi:type="dcterms:W3CDTF">2010-05-16T05:09:58Z</dcterms:created>
  <dcterms:modified xsi:type="dcterms:W3CDTF">2019-10-06T23:36:54Z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