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6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9.xml" ContentType="application/vnd.openxmlformats-officedocument.presentationml.notesSlide+xml"/>
  <Override PartName="/ppt/tags/tag68.xml" ContentType="application/vnd.openxmlformats-officedocument.presentationml.tags+xml"/>
  <Override PartName="/ppt/notesSlides/notesSlide2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480" r:id="rId3"/>
    <p:sldId id="460" r:id="rId4"/>
    <p:sldId id="476" r:id="rId5"/>
    <p:sldId id="461" r:id="rId6"/>
    <p:sldId id="448" r:id="rId7"/>
    <p:sldId id="449" r:id="rId8"/>
    <p:sldId id="464" r:id="rId9"/>
    <p:sldId id="463" r:id="rId10"/>
    <p:sldId id="484" r:id="rId11"/>
    <p:sldId id="473" r:id="rId12"/>
    <p:sldId id="478" r:id="rId13"/>
    <p:sldId id="462" r:id="rId14"/>
    <p:sldId id="450" r:id="rId15"/>
    <p:sldId id="479" r:id="rId16"/>
    <p:sldId id="456" r:id="rId17"/>
    <p:sldId id="469" r:id="rId18"/>
    <p:sldId id="453" r:id="rId19"/>
    <p:sldId id="466" r:id="rId20"/>
    <p:sldId id="465" r:id="rId21"/>
    <p:sldId id="470" r:id="rId22"/>
    <p:sldId id="477" r:id="rId23"/>
    <p:sldId id="475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66431" autoAdjust="0"/>
  </p:normalViewPr>
  <p:slideViewPr>
    <p:cSldViewPr>
      <p:cViewPr varScale="1">
        <p:scale>
          <a:sx n="80" d="100"/>
          <a:sy n="80" d="100"/>
        </p:scale>
        <p:origin x="-2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E3232-E623-4145-BBED-908D5BAA2D1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29F91B0-BD21-4B07-9B4F-8D60DFC914D8}">
      <dgm:prSet phldrT="[Texto]" custT="1"/>
      <dgm:spPr/>
      <dgm:t>
        <a:bodyPr/>
        <a:lstStyle/>
        <a:p>
          <a:r>
            <a:rPr lang="es-PE" sz="2000" b="1" dirty="0" smtClean="0"/>
            <a:t>Small </a:t>
          </a:r>
          <a:br>
            <a:rPr lang="es-PE" sz="2000" b="1" dirty="0" smtClean="0"/>
          </a:br>
          <a:r>
            <a:rPr lang="es-PE" sz="2000" b="1" dirty="0" smtClean="0"/>
            <a:t>Reversible Step</a:t>
          </a:r>
          <a:endParaRPr lang="es-PE" sz="2000" b="1" dirty="0"/>
        </a:p>
      </dgm:t>
    </dgm:pt>
    <dgm:pt modelId="{CA2F08B3-CF01-4986-8152-3624A4F2AC4E}" type="parTrans" cxnId="{82B7E5CA-A4C8-4692-A1B5-7ADF4AB07726}">
      <dgm:prSet/>
      <dgm:spPr/>
      <dgm:t>
        <a:bodyPr/>
        <a:lstStyle/>
        <a:p>
          <a:endParaRPr lang="es-PE" sz="2000" b="1"/>
        </a:p>
      </dgm:t>
    </dgm:pt>
    <dgm:pt modelId="{79600B01-B4F8-4175-8A7B-E3425018CA38}" type="sibTrans" cxnId="{82B7E5CA-A4C8-4692-A1B5-7ADF4AB07726}">
      <dgm:prSet/>
      <dgm:spPr/>
      <dgm:t>
        <a:bodyPr/>
        <a:lstStyle/>
        <a:p>
          <a:endParaRPr lang="es-PE" sz="2000" b="1"/>
        </a:p>
      </dgm:t>
    </dgm:pt>
    <dgm:pt modelId="{C83B2C2A-AB5F-4A5B-9910-56760C9E7CDD}">
      <dgm:prSet phldrT="[Texto]" custT="1"/>
      <dgm:spPr/>
      <dgm:t>
        <a:bodyPr/>
        <a:lstStyle/>
        <a:p>
          <a:r>
            <a:rPr lang="es-PE" sz="2000" b="1" dirty="0" err="1" smtClean="0"/>
            <a:t>Run</a:t>
          </a:r>
          <a:r>
            <a:rPr lang="es-PE" sz="2000" b="1" dirty="0" smtClean="0"/>
            <a:t> Test</a:t>
          </a:r>
          <a:endParaRPr lang="es-PE" sz="2000" b="1" dirty="0"/>
        </a:p>
      </dgm:t>
    </dgm:pt>
    <dgm:pt modelId="{24067175-C57A-4DE8-8085-B912BDF64348}" type="parTrans" cxnId="{5F199D80-7813-4348-A254-575ABFC41F61}">
      <dgm:prSet/>
      <dgm:spPr/>
      <dgm:t>
        <a:bodyPr/>
        <a:lstStyle/>
        <a:p>
          <a:endParaRPr lang="es-PE" sz="2000" b="1"/>
        </a:p>
      </dgm:t>
    </dgm:pt>
    <dgm:pt modelId="{A1D11034-E459-4563-B98D-5CE0F87FF764}" type="sibTrans" cxnId="{5F199D80-7813-4348-A254-575ABFC41F61}">
      <dgm:prSet/>
      <dgm:spPr/>
      <dgm:t>
        <a:bodyPr/>
        <a:lstStyle/>
        <a:p>
          <a:endParaRPr lang="es-PE" sz="2000" b="1"/>
        </a:p>
      </dgm:t>
    </dgm:pt>
    <dgm:pt modelId="{C24911E4-DA2A-43E2-AB6B-BD2857E2E05A}">
      <dgm:prSet phldrT="[Texto]" custT="1"/>
      <dgm:spPr/>
      <dgm:t>
        <a:bodyPr/>
        <a:lstStyle/>
        <a:p>
          <a:r>
            <a:rPr lang="es-PE" sz="2000" b="1" dirty="0" smtClean="0"/>
            <a:t>Small </a:t>
          </a:r>
          <a:br>
            <a:rPr lang="es-PE" sz="2000" b="1" dirty="0" smtClean="0"/>
          </a:br>
          <a:r>
            <a:rPr lang="es-PE" sz="2000" b="1" dirty="0" smtClean="0"/>
            <a:t>Reversible Step</a:t>
          </a:r>
          <a:endParaRPr lang="es-PE" sz="2000" b="1" dirty="0"/>
        </a:p>
      </dgm:t>
    </dgm:pt>
    <dgm:pt modelId="{BC869E05-7E5D-44DB-AC97-B74361BC9A49}" type="parTrans" cxnId="{E2C6C5B3-AA43-4746-95E8-9C7F34C49ADA}">
      <dgm:prSet/>
      <dgm:spPr/>
      <dgm:t>
        <a:bodyPr/>
        <a:lstStyle/>
        <a:p>
          <a:endParaRPr lang="es-PE" sz="2000" b="1"/>
        </a:p>
      </dgm:t>
    </dgm:pt>
    <dgm:pt modelId="{0ACBF11A-80E8-4C62-A3BE-10CDA4C34FBF}" type="sibTrans" cxnId="{E2C6C5B3-AA43-4746-95E8-9C7F34C49ADA}">
      <dgm:prSet/>
      <dgm:spPr/>
      <dgm:t>
        <a:bodyPr/>
        <a:lstStyle/>
        <a:p>
          <a:endParaRPr lang="es-PE" sz="2000" b="1"/>
        </a:p>
      </dgm:t>
    </dgm:pt>
    <dgm:pt modelId="{1EAB427B-E6B9-44BA-9CDC-A7759AFB5BDF}">
      <dgm:prSet phldrT="[Texto]" custT="1"/>
      <dgm:spPr/>
      <dgm:t>
        <a:bodyPr/>
        <a:lstStyle/>
        <a:p>
          <a:r>
            <a:rPr lang="es-PE" sz="2000" b="1" dirty="0" err="1" smtClean="0"/>
            <a:t>Run</a:t>
          </a:r>
          <a:r>
            <a:rPr lang="es-PE" sz="2000" b="1" dirty="0" smtClean="0"/>
            <a:t> Test</a:t>
          </a:r>
          <a:endParaRPr lang="es-PE" sz="2000" b="1" dirty="0"/>
        </a:p>
      </dgm:t>
    </dgm:pt>
    <dgm:pt modelId="{B3CBBC0B-244C-4849-9D6E-FD3D02FD3FB2}" type="parTrans" cxnId="{D59B5E5E-5C25-46A9-A6A9-8D2E0B11F5DB}">
      <dgm:prSet/>
      <dgm:spPr/>
      <dgm:t>
        <a:bodyPr/>
        <a:lstStyle/>
        <a:p>
          <a:endParaRPr lang="es-PE" sz="2000" b="1"/>
        </a:p>
      </dgm:t>
    </dgm:pt>
    <dgm:pt modelId="{644F676C-8046-435F-9D9E-A633D6F0DD72}" type="sibTrans" cxnId="{D59B5E5E-5C25-46A9-A6A9-8D2E0B11F5DB}">
      <dgm:prSet/>
      <dgm:spPr/>
      <dgm:t>
        <a:bodyPr/>
        <a:lstStyle/>
        <a:p>
          <a:endParaRPr lang="es-PE" sz="2000" b="1"/>
        </a:p>
      </dgm:t>
    </dgm:pt>
    <dgm:pt modelId="{758B9A48-0883-48CD-A004-3F90C49BECF0}">
      <dgm:prSet phldrT="[Texto]" custT="1"/>
      <dgm:spPr/>
      <dgm:t>
        <a:bodyPr/>
        <a:lstStyle/>
        <a:p>
          <a:r>
            <a:rPr lang="es-PE" sz="2000" b="1" dirty="0" smtClean="0"/>
            <a:t>….</a:t>
          </a:r>
          <a:endParaRPr lang="es-PE" sz="2000" b="1" dirty="0"/>
        </a:p>
      </dgm:t>
    </dgm:pt>
    <dgm:pt modelId="{9449CB00-C9F2-4E56-9E13-F1DCE5930CBB}" type="parTrans" cxnId="{C3796DD3-968C-423E-B43B-1BAABE63F1C2}">
      <dgm:prSet/>
      <dgm:spPr/>
      <dgm:t>
        <a:bodyPr/>
        <a:lstStyle/>
        <a:p>
          <a:endParaRPr lang="es-PE" sz="2000" b="1"/>
        </a:p>
      </dgm:t>
    </dgm:pt>
    <dgm:pt modelId="{6E7D9170-6EEB-421C-A1F1-1D428F083DFE}" type="sibTrans" cxnId="{C3796DD3-968C-423E-B43B-1BAABE63F1C2}">
      <dgm:prSet/>
      <dgm:spPr/>
      <dgm:t>
        <a:bodyPr/>
        <a:lstStyle/>
        <a:p>
          <a:endParaRPr lang="es-PE" sz="2000" b="1"/>
        </a:p>
      </dgm:t>
    </dgm:pt>
    <dgm:pt modelId="{BB2A4E98-5A33-4021-AC51-12AF1205649D}" type="pres">
      <dgm:prSet presAssocID="{96EE3232-E623-4145-BBED-908D5BAA2D1D}" presName="Name0" presStyleCnt="0">
        <dgm:presLayoutVars>
          <dgm:dir/>
          <dgm:resizeHandles val="exact"/>
        </dgm:presLayoutVars>
      </dgm:prSet>
      <dgm:spPr/>
    </dgm:pt>
    <dgm:pt modelId="{24CAC893-EE9B-4D01-BB90-0CB36FFE22ED}" type="pres">
      <dgm:prSet presAssocID="{929F91B0-BD21-4B07-9B4F-8D60DFC914D8}" presName="parTxOnly" presStyleLbl="node1" presStyleIdx="0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BE3886E-3425-438B-B611-116416A2FC63}" type="pres">
      <dgm:prSet presAssocID="{79600B01-B4F8-4175-8A7B-E3425018CA38}" presName="parSpace" presStyleCnt="0"/>
      <dgm:spPr/>
    </dgm:pt>
    <dgm:pt modelId="{B5F9542A-6098-4FB8-BB83-B5125E571D9D}" type="pres">
      <dgm:prSet presAssocID="{C83B2C2A-AB5F-4A5B-9910-56760C9E7CDD}" presName="parTxOnly" presStyleLbl="node1" presStyleIdx="1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81CEC35-BBCB-4CCB-8DE9-7BC6F424B69D}" type="pres">
      <dgm:prSet presAssocID="{A1D11034-E459-4563-B98D-5CE0F87FF764}" presName="parSpace" presStyleCnt="0"/>
      <dgm:spPr/>
    </dgm:pt>
    <dgm:pt modelId="{601A0D37-4256-4B03-929F-B3C0F426A913}" type="pres">
      <dgm:prSet presAssocID="{C24911E4-DA2A-43E2-AB6B-BD2857E2E05A}" presName="parTxOnly" presStyleLbl="node1" presStyleIdx="2" presStyleCnt="5" custScaleX="119604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8BFD18-0D6A-43FE-9B8E-7C7E8E59E907}" type="pres">
      <dgm:prSet presAssocID="{0ACBF11A-80E8-4C62-A3BE-10CDA4C34FBF}" presName="parSpace" presStyleCnt="0"/>
      <dgm:spPr/>
    </dgm:pt>
    <dgm:pt modelId="{28010DC8-3136-49BC-9983-7489D855A8B1}" type="pres">
      <dgm:prSet presAssocID="{1EAB427B-E6B9-44BA-9CDC-A7759AFB5BDF}" presName="parTxOnly" presStyleLbl="node1" presStyleIdx="3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184AEF-A2E2-40E3-B552-69390D815681}" type="pres">
      <dgm:prSet presAssocID="{644F676C-8046-435F-9D9E-A633D6F0DD72}" presName="parSpace" presStyleCnt="0"/>
      <dgm:spPr/>
    </dgm:pt>
    <dgm:pt modelId="{1DD64DFB-8EE0-41B5-B8F9-3F2D3C1A3C58}" type="pres">
      <dgm:prSet presAssocID="{758B9A48-0883-48CD-A004-3F90C49BECF0}" presName="parTxOnly" presStyleLbl="node1" presStyleIdx="4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2E606AF-3931-524D-8E23-20052D692DA6}" type="presOf" srcId="{1EAB427B-E6B9-44BA-9CDC-A7759AFB5BDF}" destId="{28010DC8-3136-49BC-9983-7489D855A8B1}" srcOrd="0" destOrd="0" presId="urn:microsoft.com/office/officeart/2005/8/layout/hChevron3"/>
    <dgm:cxn modelId="{832DA429-7B8D-8842-9C5E-B175197267FA}" type="presOf" srcId="{C24911E4-DA2A-43E2-AB6B-BD2857E2E05A}" destId="{601A0D37-4256-4B03-929F-B3C0F426A913}" srcOrd="0" destOrd="0" presId="urn:microsoft.com/office/officeart/2005/8/layout/hChevron3"/>
    <dgm:cxn modelId="{5F199D80-7813-4348-A254-575ABFC41F61}" srcId="{96EE3232-E623-4145-BBED-908D5BAA2D1D}" destId="{C83B2C2A-AB5F-4A5B-9910-56760C9E7CDD}" srcOrd="1" destOrd="0" parTransId="{24067175-C57A-4DE8-8085-B912BDF64348}" sibTransId="{A1D11034-E459-4563-B98D-5CE0F87FF764}"/>
    <dgm:cxn modelId="{E2C6C5B3-AA43-4746-95E8-9C7F34C49ADA}" srcId="{96EE3232-E623-4145-BBED-908D5BAA2D1D}" destId="{C24911E4-DA2A-43E2-AB6B-BD2857E2E05A}" srcOrd="2" destOrd="0" parTransId="{BC869E05-7E5D-44DB-AC97-B74361BC9A49}" sibTransId="{0ACBF11A-80E8-4C62-A3BE-10CDA4C34FBF}"/>
    <dgm:cxn modelId="{A9441541-571F-9446-B850-68A0B3F51AA4}" type="presOf" srcId="{C83B2C2A-AB5F-4A5B-9910-56760C9E7CDD}" destId="{B5F9542A-6098-4FB8-BB83-B5125E571D9D}" srcOrd="0" destOrd="0" presId="urn:microsoft.com/office/officeart/2005/8/layout/hChevron3"/>
    <dgm:cxn modelId="{59C362C0-7E73-4B4F-A867-5093C30BA437}" type="presOf" srcId="{96EE3232-E623-4145-BBED-908D5BAA2D1D}" destId="{BB2A4E98-5A33-4021-AC51-12AF1205649D}" srcOrd="0" destOrd="0" presId="urn:microsoft.com/office/officeart/2005/8/layout/hChevron3"/>
    <dgm:cxn modelId="{19844C96-6DD3-4A4B-8D35-8B97BAC2729A}" type="presOf" srcId="{758B9A48-0883-48CD-A004-3F90C49BECF0}" destId="{1DD64DFB-8EE0-41B5-B8F9-3F2D3C1A3C58}" srcOrd="0" destOrd="0" presId="urn:microsoft.com/office/officeart/2005/8/layout/hChevron3"/>
    <dgm:cxn modelId="{D59B5E5E-5C25-46A9-A6A9-8D2E0B11F5DB}" srcId="{96EE3232-E623-4145-BBED-908D5BAA2D1D}" destId="{1EAB427B-E6B9-44BA-9CDC-A7759AFB5BDF}" srcOrd="3" destOrd="0" parTransId="{B3CBBC0B-244C-4849-9D6E-FD3D02FD3FB2}" sibTransId="{644F676C-8046-435F-9D9E-A633D6F0DD72}"/>
    <dgm:cxn modelId="{0D3ECD7B-047E-7845-8523-BC01877AC5FB}" type="presOf" srcId="{929F91B0-BD21-4B07-9B4F-8D60DFC914D8}" destId="{24CAC893-EE9B-4D01-BB90-0CB36FFE22ED}" srcOrd="0" destOrd="0" presId="urn:microsoft.com/office/officeart/2005/8/layout/hChevron3"/>
    <dgm:cxn modelId="{C3796DD3-968C-423E-B43B-1BAABE63F1C2}" srcId="{96EE3232-E623-4145-BBED-908D5BAA2D1D}" destId="{758B9A48-0883-48CD-A004-3F90C49BECF0}" srcOrd="4" destOrd="0" parTransId="{9449CB00-C9F2-4E56-9E13-F1DCE5930CBB}" sibTransId="{6E7D9170-6EEB-421C-A1F1-1D428F083DFE}"/>
    <dgm:cxn modelId="{82B7E5CA-A4C8-4692-A1B5-7ADF4AB07726}" srcId="{96EE3232-E623-4145-BBED-908D5BAA2D1D}" destId="{929F91B0-BD21-4B07-9B4F-8D60DFC914D8}" srcOrd="0" destOrd="0" parTransId="{CA2F08B3-CF01-4986-8152-3624A4F2AC4E}" sibTransId="{79600B01-B4F8-4175-8A7B-E3425018CA38}"/>
    <dgm:cxn modelId="{D1235A0E-FDB6-E44B-ABDA-C15043615844}" type="presParOf" srcId="{BB2A4E98-5A33-4021-AC51-12AF1205649D}" destId="{24CAC893-EE9B-4D01-BB90-0CB36FFE22ED}" srcOrd="0" destOrd="0" presId="urn:microsoft.com/office/officeart/2005/8/layout/hChevron3"/>
    <dgm:cxn modelId="{A1C0AC96-179A-5B41-85CC-7D1EED06F654}" type="presParOf" srcId="{BB2A4E98-5A33-4021-AC51-12AF1205649D}" destId="{ABE3886E-3425-438B-B611-116416A2FC63}" srcOrd="1" destOrd="0" presId="urn:microsoft.com/office/officeart/2005/8/layout/hChevron3"/>
    <dgm:cxn modelId="{6CB73168-7F4F-7A47-BF32-0FCF44F5D0A1}" type="presParOf" srcId="{BB2A4E98-5A33-4021-AC51-12AF1205649D}" destId="{B5F9542A-6098-4FB8-BB83-B5125E571D9D}" srcOrd="2" destOrd="0" presId="urn:microsoft.com/office/officeart/2005/8/layout/hChevron3"/>
    <dgm:cxn modelId="{1AB71F69-6E80-0D40-9AF5-296E37B6A691}" type="presParOf" srcId="{BB2A4E98-5A33-4021-AC51-12AF1205649D}" destId="{581CEC35-BBCB-4CCB-8DE9-7BC6F424B69D}" srcOrd="3" destOrd="0" presId="urn:microsoft.com/office/officeart/2005/8/layout/hChevron3"/>
    <dgm:cxn modelId="{87DCC6A9-284B-2D45-8C0A-2CFFEFA0D59A}" type="presParOf" srcId="{BB2A4E98-5A33-4021-AC51-12AF1205649D}" destId="{601A0D37-4256-4B03-929F-B3C0F426A913}" srcOrd="4" destOrd="0" presId="urn:microsoft.com/office/officeart/2005/8/layout/hChevron3"/>
    <dgm:cxn modelId="{44BFDCBC-8B34-8F47-81C3-9A65E50FE9F1}" type="presParOf" srcId="{BB2A4E98-5A33-4021-AC51-12AF1205649D}" destId="{288BFD18-0D6A-43FE-9B8E-7C7E8E59E907}" srcOrd="5" destOrd="0" presId="urn:microsoft.com/office/officeart/2005/8/layout/hChevron3"/>
    <dgm:cxn modelId="{AA0045B4-32C0-CC49-A463-938FE704F453}" type="presParOf" srcId="{BB2A4E98-5A33-4021-AC51-12AF1205649D}" destId="{28010DC8-3136-49BC-9983-7489D855A8B1}" srcOrd="6" destOrd="0" presId="urn:microsoft.com/office/officeart/2005/8/layout/hChevron3"/>
    <dgm:cxn modelId="{6968DBC1-A72B-734C-B8E9-A4F015562D9B}" type="presParOf" srcId="{BB2A4E98-5A33-4021-AC51-12AF1205649D}" destId="{53184AEF-A2E2-40E3-B552-69390D815681}" srcOrd="7" destOrd="0" presId="urn:microsoft.com/office/officeart/2005/8/layout/hChevron3"/>
    <dgm:cxn modelId="{64DC96D8-46A0-C14E-984A-DE5AEEF6A3FF}" type="presParOf" srcId="{BB2A4E98-5A33-4021-AC51-12AF1205649D}" destId="{1DD64DFB-8EE0-41B5-B8F9-3F2D3C1A3C5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AC893-EE9B-4D01-BB90-0CB36FFE22ED}">
      <dsp:nvSpPr>
        <dsp:cNvPr id="0" name=""/>
        <dsp:cNvSpPr/>
      </dsp:nvSpPr>
      <dsp:spPr>
        <a:xfrm>
          <a:off x="3275" y="12569"/>
          <a:ext cx="1855622" cy="9955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Small </a:t>
          </a:r>
          <a:br>
            <a:rPr lang="es-PE" sz="2000" b="1" kern="1200" dirty="0" smtClean="0"/>
          </a:br>
          <a:r>
            <a:rPr lang="es-PE" sz="2000" b="1" kern="1200" dirty="0" smtClean="0"/>
            <a:t>Reversible Step</a:t>
          </a:r>
          <a:endParaRPr lang="es-PE" sz="2000" b="1" kern="1200" dirty="0"/>
        </a:p>
      </dsp:txBody>
      <dsp:txXfrm>
        <a:off x="3275" y="12569"/>
        <a:ext cx="1606737" cy="995541"/>
      </dsp:txXfrm>
    </dsp:sp>
    <dsp:sp modelId="{B5F9542A-6098-4FB8-BB83-B5125E571D9D}">
      <dsp:nvSpPr>
        <dsp:cNvPr id="0" name=""/>
        <dsp:cNvSpPr/>
      </dsp:nvSpPr>
      <dsp:spPr>
        <a:xfrm>
          <a:off x="1487773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err="1" smtClean="0"/>
            <a:t>Run</a:t>
          </a:r>
          <a:r>
            <a:rPr lang="es-PE" sz="2000" b="1" kern="1200" dirty="0" smtClean="0"/>
            <a:t> Test</a:t>
          </a:r>
          <a:endParaRPr lang="es-PE" sz="2000" b="1" kern="1200" dirty="0"/>
        </a:p>
      </dsp:txBody>
      <dsp:txXfrm>
        <a:off x="1985544" y="12569"/>
        <a:ext cx="860081" cy="995541"/>
      </dsp:txXfrm>
    </dsp:sp>
    <dsp:sp modelId="{601A0D37-4256-4B03-929F-B3C0F426A913}">
      <dsp:nvSpPr>
        <dsp:cNvPr id="0" name=""/>
        <dsp:cNvSpPr/>
      </dsp:nvSpPr>
      <dsp:spPr>
        <a:xfrm>
          <a:off x="2972271" y="12569"/>
          <a:ext cx="2219398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Small </a:t>
          </a:r>
          <a:br>
            <a:rPr lang="es-PE" sz="2000" b="1" kern="1200" dirty="0" smtClean="0"/>
          </a:br>
          <a:r>
            <a:rPr lang="es-PE" sz="2000" b="1" kern="1200" dirty="0" smtClean="0"/>
            <a:t>Reversible Step</a:t>
          </a:r>
          <a:endParaRPr lang="es-PE" sz="2000" b="1" kern="1200" dirty="0"/>
        </a:p>
      </dsp:txBody>
      <dsp:txXfrm>
        <a:off x="3470042" y="12569"/>
        <a:ext cx="1223857" cy="995541"/>
      </dsp:txXfrm>
    </dsp:sp>
    <dsp:sp modelId="{28010DC8-3136-49BC-9983-7489D855A8B1}">
      <dsp:nvSpPr>
        <dsp:cNvPr id="0" name=""/>
        <dsp:cNvSpPr/>
      </dsp:nvSpPr>
      <dsp:spPr>
        <a:xfrm>
          <a:off x="4820545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err="1" smtClean="0"/>
            <a:t>Run</a:t>
          </a:r>
          <a:r>
            <a:rPr lang="es-PE" sz="2000" b="1" kern="1200" dirty="0" smtClean="0"/>
            <a:t> Test</a:t>
          </a:r>
          <a:endParaRPr lang="es-PE" sz="2000" b="1" kern="1200" dirty="0"/>
        </a:p>
      </dsp:txBody>
      <dsp:txXfrm>
        <a:off x="5318316" y="12569"/>
        <a:ext cx="860081" cy="995541"/>
      </dsp:txXfrm>
    </dsp:sp>
    <dsp:sp modelId="{1DD64DFB-8EE0-41B5-B8F9-3F2D3C1A3C58}">
      <dsp:nvSpPr>
        <dsp:cNvPr id="0" name=""/>
        <dsp:cNvSpPr/>
      </dsp:nvSpPr>
      <dsp:spPr>
        <a:xfrm>
          <a:off x="6305043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….</a:t>
          </a:r>
          <a:endParaRPr lang="es-PE" sz="2000" b="1" kern="1200" dirty="0"/>
        </a:p>
      </dsp:txBody>
      <dsp:txXfrm>
        <a:off x="6802814" y="12569"/>
        <a:ext cx="860081" cy="995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10/31/14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http://sweetclipart.com/multisite/sweetclipart/files/question_mark_blue.png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1" indent="0" defTabSz="914400">
              <a:buFont typeface="Arial"/>
              <a:buNone/>
            </a:pPr>
            <a:r>
              <a:rPr lang="es-PE" sz="3200" dirty="0" smtClean="0"/>
              <a:t>Extract Method</a:t>
            </a:r>
          </a:p>
          <a:p>
            <a:pPr marL="114300" lvl="1" indent="0" defTabSz="914400">
              <a:buFont typeface="Arial"/>
              <a:buNone/>
            </a:pPr>
            <a:r>
              <a:rPr lang="es-PE" sz="3200" dirty="0" smtClean="0"/>
              <a:t>Extract Variable</a:t>
            </a:r>
          </a:p>
          <a:p>
            <a:pPr marL="114300" lvl="1" indent="0" defTabSz="914400">
              <a:buFont typeface="Arial"/>
              <a:buNone/>
            </a:pPr>
            <a:r>
              <a:rPr lang="es-PE" sz="3200" dirty="0" smtClean="0"/>
              <a:t>Inline Variable (opcional Inline Method)</a:t>
            </a:r>
            <a:endParaRPr lang="es-PE" sz="1200" dirty="0"/>
          </a:p>
          <a:p>
            <a:pPr marL="114300" lvl="1" indent="0" defTabSz="914400">
              <a:buFont typeface="Arial"/>
              <a:buNone/>
            </a:pPr>
            <a:r>
              <a:rPr lang="es-PE" sz="1200" dirty="0" smtClean="0"/>
              <a:t>Move</a:t>
            </a:r>
            <a:r>
              <a:rPr lang="es-PE" sz="1200" baseline="0" dirty="0" smtClean="0"/>
              <a:t> Method</a:t>
            </a:r>
          </a:p>
          <a:p>
            <a:pPr marL="114300" lvl="1" indent="0" defTabSz="914400">
              <a:buFont typeface="Arial"/>
              <a:buNone/>
            </a:pPr>
            <a:r>
              <a:rPr lang="es-PE" sz="1200" baseline="0" smtClean="0"/>
              <a:t>(Opcional) Edición de código</a:t>
            </a:r>
            <a:endParaRPr lang="es-PE" sz="3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0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2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3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99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0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4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B568-C05F-482F-9F26-AA302B8892DF}" type="datetimeFigureOut">
              <a:rPr lang="es-ES" smtClean="0"/>
              <a:pPr/>
              <a:t>10/31/14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8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<Relationship Id="rId6" Type="http://schemas.openxmlformats.org/officeDocument/2006/relationships/image" Target="../media/image10.jpeg"/><Relationship Id="rId7" Type="http://schemas.openxmlformats.org/officeDocument/2006/relationships/image" Target="../media/image11.png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4.xml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Relationship Id="rId6" Type="http://schemas.openxmlformats.org/officeDocument/2006/relationships/image" Target="../media/image12.jpg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Relationship Id="rId6" Type="http://schemas.openxmlformats.org/officeDocument/2006/relationships/image" Target="../media/image13.jpg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8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gel.nunez@kleer.l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14.png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hyperlink" Target="https://github.com/snahider/Refactoring-Golf" TargetMode="External"/><Relationship Id="rId6" Type="http://schemas.openxmlformats.org/officeDocument/2006/relationships/hyperlink" Target="http://vimeo.com/15941247" TargetMode="External"/><Relationship Id="rId7" Type="http://schemas.openxmlformats.org/officeDocument/2006/relationships/hyperlink" Target="https://github.com/snahider/Head-First-Design-Patterns" TargetMode="External"/><Relationship Id="rId8" Type="http://schemas.openxmlformats.org/officeDocument/2006/relationships/hyperlink" Target="http://vimeo.com/31058355" TargetMode="Externa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tags" Target="../tags/tag7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2.xml"/><Relationship Id="rId7" Type="http://schemas.openxmlformats.org/officeDocument/2006/relationships/image" Target="../media/image15.jpg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7" Type="http://schemas.openxmlformats.org/officeDocument/2006/relationships/image" Target="../media/image5.jpe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6.jpe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.xml"/><Relationship Id="rId8" Type="http://schemas.openxmlformats.org/officeDocument/2006/relationships/image" Target="../media/image7.jpe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1185091"/>
            <a:ext cx="7772400" cy="2808312"/>
          </a:xfrm>
        </p:spPr>
        <p:txBody>
          <a:bodyPr>
            <a:normAutofit fontScale="90000"/>
          </a:bodyPr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395536" y="5877272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5072" y="5683895"/>
            <a:ext cx="510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ea typeface="Calibri" pitchFamily="34" charset="0"/>
                <a:cs typeface="Arial" pitchFamily="34" charset="0"/>
              </a:rPr>
              <a:t>Email: </a:t>
            </a:r>
            <a:r>
              <a:rPr lang="en-US" sz="2400" dirty="0" err="1" smtClean="0">
                <a:solidFill>
                  <a:srgbClr val="00823B"/>
                </a:solidFill>
                <a:ea typeface="Calibri" pitchFamily="34" charset="0"/>
                <a:cs typeface="Arial" pitchFamily="34" charset="0"/>
              </a:rPr>
              <a:t>angel.nunez@kleer.la</a:t>
            </a:r>
            <a:endParaRPr lang="en-US" sz="2400" dirty="0">
              <a:solidFill>
                <a:srgbClr val="00823B"/>
              </a:solidFill>
              <a:ea typeface="Calibri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ea typeface="Calibri" pitchFamily="34" charset="0"/>
                <a:cs typeface="Arial" pitchFamily="34" charset="0"/>
              </a:rPr>
              <a:t>Twitter: </a:t>
            </a:r>
            <a:r>
              <a:rPr lang="en-US" sz="2400" dirty="0" smtClean="0">
                <a:solidFill>
                  <a:srgbClr val="00823B"/>
                </a:solidFill>
                <a:ea typeface="Calibri" pitchFamily="34" charset="0"/>
                <a:cs typeface="Arial" pitchFamily="34" charset="0"/>
              </a:rPr>
              <a:t>@</a:t>
            </a:r>
            <a:r>
              <a:rPr lang="en-US" sz="2400" dirty="0" err="1" smtClean="0">
                <a:solidFill>
                  <a:srgbClr val="00823B"/>
                </a:solidFill>
                <a:ea typeface="Calibri" pitchFamily="34" charset="0"/>
                <a:cs typeface="Arial" pitchFamily="34" charset="0"/>
              </a:rPr>
              <a:t>snahider</a:t>
            </a:r>
            <a:r>
              <a:rPr lang="en-US" sz="2400" dirty="0" smtClean="0">
                <a:solidFill>
                  <a:srgbClr val="00823B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6" name="2 Subtítulo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2699792" y="4497459"/>
            <a:ext cx="3744416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#RefactoringGolf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Actividades por Hoyo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539552" y="1109996"/>
            <a:ext cx="83529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s-PE" sz="3600" dirty="0" smtClean="0"/>
              <a:t>Calentamiento (5 min)</a:t>
            </a:r>
          </a:p>
          <a:p>
            <a:r>
              <a:rPr lang="es-PE" sz="3200" dirty="0" smtClean="0"/>
              <a:t>Prácticar previamente solo los refactorings necesarios para el juego.</a:t>
            </a:r>
          </a:p>
          <a:p>
            <a:endParaRPr lang="es-PE" sz="3600" dirty="0" smtClean="0"/>
          </a:p>
          <a:p>
            <a:pPr marL="571500" indent="-571500">
              <a:buFont typeface="Arial"/>
              <a:buChar char="•"/>
            </a:pPr>
            <a:r>
              <a:rPr lang="es-PE" sz="3600" dirty="0" smtClean="0"/>
              <a:t>Juego (10 minutos)</a:t>
            </a:r>
          </a:p>
          <a:p>
            <a:pPr marL="571500" indent="-571500">
              <a:buFont typeface="Arial"/>
              <a:buChar char="•"/>
            </a:pPr>
            <a:endParaRPr lang="es-PE" sz="3600" dirty="0"/>
          </a:p>
          <a:p>
            <a:pPr marL="571500" indent="-571500">
              <a:buFont typeface="Arial"/>
              <a:buChar char="•"/>
            </a:pPr>
            <a:r>
              <a:rPr lang="es-PE" sz="3600" dirty="0" smtClean="0"/>
              <a:t>Discusión (2 minutos)</a:t>
            </a:r>
          </a:p>
          <a:p>
            <a:r>
              <a:rPr lang="es-PE" sz="3200" dirty="0" smtClean="0"/>
              <a:t>Que hemos aprendido de jugar el hoyo.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721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879224"/>
            <a:ext cx="871296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00823B"/>
                </a:solidFill>
              </a:rPr>
              <a:t>General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shortcut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r>
              <a:rPr lang="es-PE" sz="3500" dirty="0" smtClean="0"/>
              <a:t>+1 Eliminar una línea con código</a:t>
            </a:r>
          </a:p>
          <a:p>
            <a:r>
              <a:rPr lang="es-PE" sz="3500" dirty="0" smtClean="0"/>
              <a:t>+1 Crear clases, interfaces o variables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  <a:p>
            <a:pPr marL="633413" indent="-633413"/>
            <a:r>
              <a:rPr lang="es-PE" sz="3500" dirty="0" smtClean="0"/>
              <a:t>+0 Cambiar un método a estático y viceversa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251520" y="1052736"/>
            <a:ext cx="8712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00823B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  <a:p>
            <a:r>
              <a:rPr lang="es-PE" sz="3500" dirty="0" smtClean="0"/>
              <a:t>X3 Cada cambio mientras no pasen las pruebas</a:t>
            </a:r>
          </a:p>
          <a:p>
            <a:r>
              <a:rPr lang="es-PE" sz="3500" dirty="0" smtClean="0"/>
              <a:t>+999 Si las pruebas no pasan al terminar el hoyo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73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628800"/>
            <a:ext cx="2376264" cy="4143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32656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Cómo triunfar en este desafío </a:t>
            </a:r>
            <a:br>
              <a:rPr lang="es-PE" dirty="0" smtClean="0">
                <a:solidFill>
                  <a:srgbClr val="FF0000"/>
                </a:solidFill>
              </a:rPr>
            </a:br>
            <a:r>
              <a:rPr lang="es-PE" dirty="0" smtClean="0">
                <a:solidFill>
                  <a:srgbClr val="FF0000"/>
                </a:solidFill>
              </a:rPr>
              <a:t>(y en Refactoring)?</a:t>
            </a:r>
            <a:endParaRPr lang="es-PE" dirty="0">
              <a:solidFill>
                <a:srgbClr val="FF0000"/>
              </a:solidFill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469313183"/>
              </p:ext>
            </p:extLst>
          </p:nvPr>
        </p:nvGraphicFramePr>
        <p:xfrm>
          <a:off x="656531" y="3861048"/>
          <a:ext cx="8163941" cy="10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2 Rectángulo"/>
          <p:cNvSpPr/>
          <p:nvPr>
            <p:custDataLst>
              <p:tags r:id="rId3"/>
            </p:custDataLst>
          </p:nvPr>
        </p:nvSpPr>
        <p:spPr>
          <a:xfrm>
            <a:off x="395536" y="2187441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PE" sz="3500" dirty="0" smtClean="0"/>
              <a:t>Baby Steps</a:t>
            </a:r>
          </a:p>
          <a:p>
            <a:pPr marL="457200" indent="-457200">
              <a:buFont typeface="Arial"/>
              <a:buChar char="•"/>
            </a:pPr>
            <a:r>
              <a:rPr lang="es-PE" sz="3500" dirty="0" smtClean="0"/>
              <a:t>Ejecutar las pruebas constantemente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06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-20748" y="84936"/>
            <a:ext cx="9144000" cy="1093136"/>
          </a:xfrm>
        </p:spPr>
        <p:txBody>
          <a:bodyPr>
            <a:noAutofit/>
          </a:bodyPr>
          <a:lstStyle/>
          <a:p>
            <a:r>
              <a:rPr lang="es-PE" sz="10400" b="1" spc="300" dirty="0" smtClean="0">
                <a:solidFill>
                  <a:srgbClr val="FFFFFF"/>
                </a:solidFill>
              </a:rPr>
              <a:t>Warm Up</a:t>
            </a:r>
            <a:endParaRPr lang="es-ES" sz="10400" b="1" spc="3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04264" y="5517232"/>
            <a:ext cx="7810734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chemeClr val="bg1"/>
                </a:solidFill>
              </a:rPr>
              <a:t>1st COURSE</a:t>
            </a:r>
            <a:endParaRPr lang="es-ES" sz="9600" b="1" spc="3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refactorizaciones atómicas y complejas.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68803" y="1031136"/>
            <a:ext cx="4800600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4000" b="1" dirty="0" smtClean="0">
                <a:solidFill>
                  <a:srgbClr val="000000"/>
                </a:solidFill>
              </a:rPr>
              <a:t>Angel Núñez</a:t>
            </a:r>
            <a:endParaRPr lang="es-PE" sz="4000" b="1" dirty="0">
              <a:solidFill>
                <a:srgbClr val="000000"/>
              </a:solidFill>
            </a:endParaRPr>
          </a:p>
          <a:p>
            <a:pPr marL="319088" indent="-315913" algn="r">
              <a:spcBef>
                <a:spcPts val="700"/>
              </a:spcBef>
              <a:buSzPct val="60000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Agile Coach &amp; Trainer</a:t>
            </a:r>
            <a:endParaRPr lang="es-PE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CSP | CSM | PMI-ACP | CSPO | CSD</a:t>
            </a:r>
            <a:endParaRPr lang="es-PE" sz="2000" b="1" i="1" dirty="0">
              <a:solidFill>
                <a:srgbClr val="F6640A"/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800" dirty="0" smtClean="0">
                <a:solidFill>
                  <a:schemeClr val="tx2">
                    <a:lumMod val="85000"/>
                    <a:lumOff val="15000"/>
                  </a:schemeClr>
                </a:solidFill>
                <a:hlinkClick r:id="rId2"/>
              </a:rPr>
              <a:t>angel.nunez@kleer.la</a:t>
            </a:r>
            <a:endParaRPr lang="es-PE" sz="2800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@snahider</a:t>
            </a:r>
            <a:endParaRPr lang="es-PE" sz="28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s-PE" sz="2000" i="1" dirty="0">
              <a:solidFill>
                <a:srgbClr val="F6640A"/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s-PE" sz="2000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489" y="3064062"/>
            <a:ext cx="724978" cy="724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639" y="2631273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14" y="1182614"/>
            <a:ext cx="3041386" cy="3041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820"/>
          <a:stretch/>
        </p:blipFill>
        <p:spPr>
          <a:xfrm>
            <a:off x="683568" y="4969813"/>
            <a:ext cx="7880342" cy="15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2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4 hoyos, todos los equipos comenzarán en el tee y en los siguientes hoyos de manera simultanea.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5580528"/>
            <a:ext cx="864096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de ejecución por hoyo es 10 minutos</a:t>
            </a:r>
            <a:endParaRPr lang="es-PE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832" y="2771735"/>
            <a:ext cx="3024336" cy="2745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3220" y="332656"/>
            <a:ext cx="8229600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PE" sz="4800" dirty="0">
                <a:solidFill>
                  <a:srgbClr val="FF0000"/>
                </a:solidFill>
              </a:rPr>
              <a:t>Próximos Pasos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627641" y="1556792"/>
            <a:ext cx="7980759" cy="4154984"/>
          </a:xfrm>
          <a:noFill/>
        </p:spPr>
        <p:txBody>
          <a:bodyPr wrap="square" rtlCol="0">
            <a:spAutoFit/>
          </a:bodyPr>
          <a:lstStyle/>
          <a:p>
            <a:pPr marL="0" algn="ctr" defTabSz="914400"/>
            <a:r>
              <a:rPr lang="es-PE" sz="4000" dirty="0"/>
              <a:t>Practiquen este u otro Kata en su casa.</a:t>
            </a:r>
          </a:p>
          <a:p>
            <a:pPr marL="0" indent="0" algn="ctr" defTabSz="914400">
              <a:buNone/>
            </a:pPr>
            <a:endParaRPr lang="es-PE" sz="4000" dirty="0"/>
          </a:p>
          <a:p>
            <a:pPr marL="0" algn="ctr" defTabSz="914400"/>
            <a:r>
              <a:rPr lang="es-PE" sz="4000" dirty="0"/>
              <a:t>Organicen sus propios </a:t>
            </a:r>
            <a:r>
              <a:rPr lang="es-PE" sz="4000" dirty="0" smtClean="0"/>
              <a:t>Dojos en </a:t>
            </a:r>
            <a:r>
              <a:rPr lang="es-PE" sz="4000" dirty="0"/>
              <a:t>su trabajo o comunidad. </a:t>
            </a:r>
          </a:p>
          <a:p>
            <a:pPr marL="0" indent="0" algn="ctr" defTabSz="914400">
              <a:buNone/>
            </a:pPr>
            <a:r>
              <a:rPr lang="es-PE" sz="4000" dirty="0"/>
              <a:t>(pueden utilizar esta presentación)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Katas (Courses)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39552" y="1268760"/>
            <a:ext cx="8192831" cy="4659737"/>
          </a:xfrm>
          <a:noFill/>
        </p:spPr>
        <p:txBody>
          <a:bodyPr wrap="square" rtlCol="0">
            <a:spAutoFit/>
          </a:bodyPr>
          <a:lstStyle/>
          <a:p>
            <a:pPr marL="0" defTabSz="914400"/>
            <a:r>
              <a:rPr lang="es-PE" sz="2800" dirty="0" smtClean="0"/>
              <a:t>Shopping Store (básico)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 </a:t>
            </a:r>
            <a:r>
              <a:rPr lang="es-PE" sz="2400" dirty="0" smtClean="0">
                <a:hlinkClick r:id="rId5"/>
              </a:rPr>
              <a:t>https</a:t>
            </a:r>
            <a:r>
              <a:rPr lang="es-PE" sz="2400" dirty="0">
                <a:hlinkClick r:id="rId5"/>
              </a:rPr>
              <a:t>://github.com/snahider/Refactoring-</a:t>
            </a:r>
            <a:r>
              <a:rPr lang="es-PE" sz="2400" dirty="0" smtClean="0">
                <a:hlinkClick r:id="rId5"/>
              </a:rPr>
              <a:t>Golf</a:t>
            </a:r>
            <a:endParaRPr lang="es-PE" sz="2400" dirty="0" smtClean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 smtClean="0"/>
              <a:t>Stack (intermedio)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 </a:t>
            </a:r>
            <a:r>
              <a:rPr lang="es-PE" sz="2400" dirty="0" smtClean="0">
                <a:hlinkClick r:id="rId5"/>
              </a:rPr>
              <a:t>https</a:t>
            </a:r>
            <a:r>
              <a:rPr lang="es-PE" sz="2400" dirty="0">
                <a:hlinkClick r:id="rId5"/>
              </a:rPr>
              <a:t>://github.com/snahider/Refactoring-</a:t>
            </a:r>
            <a:r>
              <a:rPr lang="es-PE" sz="2400" dirty="0" smtClean="0">
                <a:hlinkClick r:id="rId5"/>
              </a:rPr>
              <a:t>Golf</a:t>
            </a:r>
            <a:endParaRPr lang="es-PE" sz="2400" dirty="0" smtClean="0"/>
          </a:p>
          <a:p>
            <a:pPr marL="0" indent="0" defTabSz="914400">
              <a:buNone/>
            </a:pPr>
            <a:r>
              <a:rPr lang="es-PE" sz="2400" dirty="0" smtClean="0"/>
              <a:t>Video: </a:t>
            </a:r>
            <a:r>
              <a:rPr lang="pt-BR" sz="2400" dirty="0">
                <a:hlinkClick r:id="rId6"/>
              </a:rPr>
              <a:t>http://vimeo.com/</a:t>
            </a:r>
            <a:r>
              <a:rPr lang="pt-BR" sz="2400" dirty="0" smtClean="0">
                <a:hlinkClick r:id="rId6"/>
              </a:rPr>
              <a:t>15941247</a:t>
            </a:r>
            <a:endParaRPr lang="pt-BR" sz="2400" dirty="0" smtClean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 smtClean="0"/>
              <a:t>Gunball Machine (avanzado)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</a:t>
            </a:r>
            <a:r>
              <a:rPr lang="es-PE" sz="2400" dirty="0" smtClean="0">
                <a:hlinkClick r:id="rId7"/>
              </a:rPr>
              <a:t>https</a:t>
            </a:r>
            <a:r>
              <a:rPr lang="es-PE" sz="2400" dirty="0">
                <a:hlinkClick r:id="rId7"/>
              </a:rPr>
              <a:t>://github.com/snahider/Head-First-Design-</a:t>
            </a:r>
            <a:r>
              <a:rPr lang="es-PE" sz="2400" dirty="0" smtClean="0">
                <a:hlinkClick r:id="rId7"/>
              </a:rPr>
              <a:t>Patterns</a:t>
            </a:r>
            <a:endParaRPr lang="es-PE" sz="2400" dirty="0" smtClean="0"/>
          </a:p>
          <a:p>
            <a:pPr marL="0" indent="0" defTabSz="914400">
              <a:buNone/>
            </a:pPr>
            <a:r>
              <a:rPr lang="es-PE" sz="2400" dirty="0" smtClean="0"/>
              <a:t>Video: </a:t>
            </a:r>
            <a:r>
              <a:rPr lang="pt-BR" sz="2400" dirty="0">
                <a:hlinkClick r:id="rId8"/>
              </a:rPr>
              <a:t>http://vimeo.com/</a:t>
            </a:r>
            <a:r>
              <a:rPr lang="pt-BR" sz="2400" dirty="0" smtClean="0">
                <a:hlinkClick r:id="rId8"/>
              </a:rPr>
              <a:t>31058355</a:t>
            </a:r>
            <a:endParaRPr lang="pt-BR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19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puerta.</a:t>
            </a:r>
          </a:p>
        </p:txBody>
      </p:sp>
      <p:pic>
        <p:nvPicPr>
          <p:cNvPr id="4" name="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32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00823B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Objetivos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1155516"/>
            <a:ext cx="85689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PE" sz="3000" dirty="0" smtClean="0"/>
              <a:t>Aprender </a:t>
            </a:r>
            <a:r>
              <a:rPr lang="es-PE" sz="3000" dirty="0"/>
              <a:t>y compartir diversas técnicas de refactorización</a:t>
            </a:r>
            <a:r>
              <a:rPr lang="es-PE" sz="30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 smtClean="0"/>
              <a:t>Experimentar </a:t>
            </a:r>
            <a:r>
              <a:rPr lang="es-PE" sz="3000" dirty="0"/>
              <a:t>la refactorización mientras se aplica de forma correcta y disciplinada</a:t>
            </a:r>
            <a:r>
              <a:rPr lang="es-PE" sz="30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 smtClean="0"/>
              <a:t>Familiarizarse </a:t>
            </a:r>
            <a:r>
              <a:rPr lang="es-PE" sz="3000" dirty="0"/>
              <a:t>y ver los beneficios de los refactorings automatizados que proveen los IDES</a:t>
            </a:r>
            <a:r>
              <a:rPr lang="es-PE" sz="30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 smtClean="0"/>
              <a:t>Dirvertirse.</a:t>
            </a:r>
            <a:endParaRPr lang="es-PE" sz="3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58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>
            <p:custDataLst>
              <p:tags r:id="rId3"/>
            </p:custDataLst>
          </p:nvPr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>
            <p:custDataLst>
              <p:tags r:id="rId4"/>
            </p:custDataLst>
          </p:nvPr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>
            <p:custDataLst>
              <p:tags r:id="rId5"/>
            </p:custDataLst>
          </p:nvPr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DRIVER</a:t>
            </a:r>
            <a:r>
              <a:rPr lang="es-PE" sz="2800" dirty="0" smtClean="0">
                <a:solidFill>
                  <a:srgbClr val="00823B"/>
                </a:solidFill>
              </a:rPr>
              <a:t> 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>
            <p:custDataLst>
              <p:tags r:id="rId5"/>
            </p:custDataLst>
          </p:nvPr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NAVIGATOR </a:t>
            </a:r>
            <a:r>
              <a:rPr lang="es-PE" sz="2800" dirty="0" smtClean="0">
                <a:solidFill>
                  <a:srgbClr val="00823B"/>
                </a:solidFill>
              </a:rPr>
              <a:t>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VS2012 y Eclipse)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00823B"/>
                </a:solidFill>
              </a:rPr>
              <a:t>*Recomendación*</a:t>
            </a:r>
            <a:br>
              <a:rPr lang="es-PE" sz="2800" dirty="0">
                <a:solidFill>
                  <a:srgbClr val="00823B"/>
                </a:solidFill>
              </a:rPr>
            </a:br>
            <a:r>
              <a:rPr lang="es-PE" sz="2800" dirty="0">
                <a:solidFill>
                  <a:srgbClr val="00823B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00823B"/>
                </a:solidFill>
              </a:rPr>
              <a:t>Resharper</a:t>
            </a:r>
            <a:endParaRPr lang="es-PE" sz="2800" dirty="0">
              <a:solidFill>
                <a:srgbClr val="00823B"/>
              </a:solidFill>
            </a:endParaRP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de </a:t>
            </a:r>
            <a:r>
              <a:rPr lang="es-PE" sz="3600" dirty="0"/>
              <a:t>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hQqL9txX1WI3J1OWdG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swchU5s1ECePv26aqRq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2FQ1nCcHgAxzASo6Fh5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cdOpgbndrq1txqTIPO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gapm2iuGnq7iJ2v1TCe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iWseLkb9ViHIPENzdWw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8zoQFMzf6MYbThmbuQb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jLHM59CRqthcNTPUEpz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EKwc1sFHhy0fD8THp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LzaDWZHG1EKRlzgmNrfs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HttmzcMuRWn131yWAp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NDbMLI92XAeJ32JFStU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4RC5S8t1OzJU3GPaNr3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NNjYvcVwiQcWJMzGSAG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3DIKVYXpURJB6RpRTZt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rnsfE6bYvWchebDdguf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hwgVsZEQ1TX4jkQazv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3Hn6KpxsMBXZmreF3up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I9N5x3OTRxaidPSOIz7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O4dpMeMP8Ctq8I8Erin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tCdVPwLtImaPGrqinHu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ij0xt5xu6EobHoAx3Q1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Sy6Awd3lvSIiIly8JJ8v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SysfZez5CH00ZixVxuz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MFbIT4XzLbaYLl6vRQ7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XajEAyvRZsKFy7gdPL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yfDZOghJDppRFrYnYLi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aPdUBZCvLe6jwlmKcsx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rrSBbxeMU7bha5DBZVmc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NPDIc0KOBXyNb6c5Jv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IDerxZaJLSWvmvYtXW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ohSKmLnQQazD4MxP1L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jBhruNQDHXnv7rmPsDZ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rzQ0fdZzADN4QbpFoSw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w1mGf9L0VwYb2q55mVTX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hSswppBdvUlaAVXuKqm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0xx0H6oQJPrw0fV8RqEI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20tmiVNkTOoKudIJloH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RPa7RbtB2dYEpvW2jhI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mcath1G0Kdg8c9Dcb4C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HwdmiQ8d6H8A1pCsPTH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vciFpyFbEikJbcn77m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sGxqE1KUmyP1bgNKSvL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y5qPJr1ZPISEOMzwMSb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VvCMAYCeCbu18sZOiiT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28966</TotalTime>
  <Words>814</Words>
  <Application>Microsoft Macintosh PowerPoint</Application>
  <PresentationFormat>On-screen Show (4:3)</PresentationFormat>
  <Paragraphs>156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Refactoring GOLF</vt:lpstr>
      <vt:lpstr>PowerPoint Presentation</vt:lpstr>
      <vt:lpstr>Descripción</vt:lpstr>
      <vt:lpstr>Objetivos</vt:lpstr>
      <vt:lpstr>Equipo</vt:lpstr>
      <vt:lpstr>Player</vt:lpstr>
      <vt:lpstr>Caddie</vt:lpstr>
      <vt:lpstr>Campo de Juego</vt:lpstr>
      <vt:lpstr>Equipamiento</vt:lpstr>
      <vt:lpstr>Actividades por Hoyo</vt:lpstr>
      <vt:lpstr>Puntaje</vt:lpstr>
      <vt:lpstr>Puntaje</vt:lpstr>
      <vt:lpstr>Equipo Ganador</vt:lpstr>
      <vt:lpstr>Premios</vt:lpstr>
      <vt:lpstr>Cómo triunfar en este desafío  (y en Refactoring)?</vt:lpstr>
      <vt:lpstr>Warm Up</vt:lpstr>
      <vt:lpstr>1st COURSE</vt:lpstr>
      <vt:lpstr>Objetivo</vt:lpstr>
      <vt:lpstr>Descripción</vt:lpstr>
      <vt:lpstr>Reglas</vt:lpstr>
      <vt:lpstr>Próximos Pasos</vt:lpstr>
      <vt:lpstr>Katas (Courses)</vt:lpstr>
      <vt:lpstr>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Angel Nuñez</cp:lastModifiedBy>
  <cp:revision>862</cp:revision>
  <dcterms:created xsi:type="dcterms:W3CDTF">2010-05-16T05:09:58Z</dcterms:created>
  <dcterms:modified xsi:type="dcterms:W3CDTF">2014-10-31T17:05:48Z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