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65" r:id="rId3"/>
    <p:sldId id="300" r:id="rId4"/>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803"/>
    <a:srgbClr val="E53D09"/>
    <a:srgbClr val="E54D09"/>
    <a:srgbClr val="E55D09"/>
    <a:srgbClr val="FAE8E5"/>
    <a:srgbClr val="840200"/>
    <a:srgbClr val="F57E1B"/>
    <a:srgbClr val="F68E38"/>
    <a:srgbClr val="FFCC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3" autoAdjust="0"/>
    <p:restoredTop sz="67395" autoAdjust="0"/>
  </p:normalViewPr>
  <p:slideViewPr>
    <p:cSldViewPr>
      <p:cViewPr varScale="1">
        <p:scale>
          <a:sx n="47" d="100"/>
          <a:sy n="47" d="100"/>
        </p:scale>
        <p:origin x="-156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1770C5-50B1-4017-8384-CA51988A7F0C}" type="datetimeFigureOut">
              <a:rPr lang="es-PE" smtClean="0"/>
              <a:t>12/06/2013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1E77B3-7305-48AE-9B41-F8AEDAD2F2AA}" type="slidenum">
              <a:rPr lang="es-PE" smtClean="0"/>
              <a:t>‹Nº›</a:t>
            </a:fld>
            <a:endParaRPr lang="es-PE"/>
          </a:p>
        </p:txBody>
      </p:sp>
    </p:spTree>
    <p:extLst>
      <p:ext uri="{BB962C8B-B14F-4D97-AF65-F5344CB8AC3E}">
        <p14:creationId xmlns:p14="http://schemas.microsoft.com/office/powerpoint/2010/main" val="98210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is object oriented design? What is it all about? What are it's benefits? What are it's costs? It may seem silly to ask these questions in a day and age when virtually every software developer is using an object oriented language of some kind. Yet the question is important because, it seems to me, that most of us use those languages without knowing why, and without knowing how to get the </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most benefit out of them.</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Of all the revolutions that have occurred in our industry, two have been so successful that they have permeated our mentality to the extent that we take them for granted. Structured Programming and Object Oriented Programming. All of our mainstream modern languages are strongly influenced by these two disciplines. Indeed, it has become difficult to write a program that does not have the external appearance of both structured programming and object oriented programming. Our mainstream languages do not have </a:t>
            </a:r>
            <a:r>
              <a:rPr lang="en-US" sz="1200" b="1" i="0" kern="1200" dirty="0" err="1" smtClean="0">
                <a:solidFill>
                  <a:schemeClr val="tx1"/>
                </a:solidFill>
                <a:effectLst/>
                <a:latin typeface="+mn-lt"/>
                <a:ea typeface="+mn-ea"/>
                <a:cs typeface="+mn-cs"/>
              </a:rPr>
              <a:t>goto</a:t>
            </a:r>
            <a:r>
              <a:rPr lang="en-US" sz="1200" b="0" i="0" kern="1200" dirty="0" smtClean="0">
                <a:solidFill>
                  <a:schemeClr val="tx1"/>
                </a:solidFill>
                <a:effectLst/>
                <a:latin typeface="+mn-lt"/>
                <a:ea typeface="+mn-ea"/>
                <a:cs typeface="+mn-cs"/>
              </a:rPr>
              <a:t>, and therefore appear to obey the most famous proscription of structured programming. Most of our mainstream languages are class based and do not support functions or variables that are not within a class, therefore they appear to obey the most obvious trappings of object oriented programming.</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Programs written in these languages may look structured and object oriented, but looks can be </a:t>
            </a:r>
            <a:r>
              <a:rPr lang="en-US" sz="1200" b="0" i="0" kern="1200" dirty="0" err="1" smtClean="0">
                <a:solidFill>
                  <a:schemeClr val="tx1"/>
                </a:solidFill>
                <a:effectLst/>
                <a:latin typeface="+mn-lt"/>
                <a:ea typeface="+mn-ea"/>
                <a:cs typeface="+mn-cs"/>
              </a:rPr>
              <a:t>decieving</a:t>
            </a:r>
            <a:r>
              <a:rPr lang="en-US" sz="1200" b="0" i="0" kern="1200" dirty="0" smtClean="0">
                <a:solidFill>
                  <a:schemeClr val="tx1"/>
                </a:solidFill>
                <a:effectLst/>
                <a:latin typeface="+mn-lt"/>
                <a:ea typeface="+mn-ea"/>
                <a:cs typeface="+mn-cs"/>
              </a:rPr>
              <a:t>. All too often today's programmers are unaware of the principles that are the foundation of the disciplines that their languages were derived around. In another blog I'll discuss the principles of structured programming. In this blog I want to talk about the principles of object oriented programming.</a:t>
            </a:r>
            <a:endParaRPr lang="es-PE" dirty="0"/>
          </a:p>
        </p:txBody>
      </p:sp>
      <p:sp>
        <p:nvSpPr>
          <p:cNvPr id="4" name="3 Marcador de número de diapositiva"/>
          <p:cNvSpPr>
            <a:spLocks noGrp="1"/>
          </p:cNvSpPr>
          <p:nvPr>
            <p:ph type="sldNum" sz="quarter" idx="10"/>
          </p:nvPr>
        </p:nvSpPr>
        <p:spPr/>
        <p:txBody>
          <a:bodyPr/>
          <a:lstStyle/>
          <a:p>
            <a:fld id="{461E77B3-7305-48AE-9B41-F8AEDAD2F2AA}" type="slidenum">
              <a:rPr lang="es-PE" smtClean="0"/>
              <a:t>1</a:t>
            </a:fld>
            <a:endParaRPr lang="es-PE"/>
          </a:p>
        </p:txBody>
      </p:sp>
    </p:spTree>
    <p:extLst>
      <p:ext uri="{BB962C8B-B14F-4D97-AF65-F5344CB8AC3E}">
        <p14:creationId xmlns:p14="http://schemas.microsoft.com/office/powerpoint/2010/main" val="465031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ctr"/>
            <a:r>
              <a:rPr lang="en-US" sz="1200" dirty="0" smtClean="0">
                <a:solidFill>
                  <a:srgbClr val="141414"/>
                </a:solidFill>
                <a:latin typeface="Arial" pitchFamily="34" charset="0"/>
                <a:cs typeface="Arial" pitchFamily="34" charset="0"/>
              </a:rPr>
              <a:t>S.O.L.I.D. is a collection of best-practice, object-oriented design principles which can be applied</a:t>
            </a:r>
          </a:p>
          <a:p>
            <a:pPr algn="ctr"/>
            <a:r>
              <a:rPr lang="en-US" sz="1200" dirty="0" smtClean="0">
                <a:solidFill>
                  <a:srgbClr val="141414"/>
                </a:solidFill>
                <a:latin typeface="Arial" pitchFamily="34" charset="0"/>
                <a:cs typeface="Arial" pitchFamily="34" charset="0"/>
              </a:rPr>
              <a:t>to your design, allowing you to accomplish various desirable goals such as loose-coupling, </a:t>
            </a:r>
          </a:p>
          <a:p>
            <a:pPr algn="ctr"/>
            <a:r>
              <a:rPr lang="en-US" sz="1200" dirty="0" smtClean="0">
                <a:solidFill>
                  <a:srgbClr val="141414"/>
                </a:solidFill>
                <a:latin typeface="Arial" pitchFamily="34" charset="0"/>
                <a:cs typeface="Arial" pitchFamily="34" charset="0"/>
              </a:rPr>
              <a:t>higher maintainability, intuitive location of interesting code, etc. </a:t>
            </a:r>
            <a:endParaRPr lang="es-PE" sz="1200" dirty="0" smtClean="0">
              <a:solidFill>
                <a:srgbClr val="141414"/>
              </a:solidFill>
              <a:latin typeface="Arial" pitchFamily="34" charset="0"/>
              <a:cs typeface="Arial" pitchFamily="34" charset="0"/>
            </a:endParaRPr>
          </a:p>
        </p:txBody>
      </p:sp>
      <p:sp>
        <p:nvSpPr>
          <p:cNvPr id="4" name="3 Marcador de número de diapositiva"/>
          <p:cNvSpPr>
            <a:spLocks noGrp="1"/>
          </p:cNvSpPr>
          <p:nvPr>
            <p:ph type="sldNum" sz="quarter" idx="10"/>
          </p:nvPr>
        </p:nvSpPr>
        <p:spPr/>
        <p:txBody>
          <a:bodyPr/>
          <a:lstStyle/>
          <a:p>
            <a:fld id="{461E77B3-7305-48AE-9B41-F8AEDAD2F2AA}" type="slidenum">
              <a:rPr lang="es-PE" smtClean="0"/>
              <a:t>2</a:t>
            </a:fld>
            <a:endParaRPr lang="es-PE"/>
          </a:p>
        </p:txBody>
      </p:sp>
    </p:spTree>
    <p:extLst>
      <p:ext uri="{BB962C8B-B14F-4D97-AF65-F5344CB8AC3E}">
        <p14:creationId xmlns:p14="http://schemas.microsoft.com/office/powerpoint/2010/main" val="1665809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12/06/2013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12/06/2013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12/06/2013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12/06/2013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12/06/2013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12/06/2013</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D76286B0-60B7-4FD7-B94C-B0421D9B2B26}" type="datetimeFigureOut">
              <a:rPr lang="es-PE" smtClean="0"/>
              <a:t>12/06/2013</a:t>
            </a:fld>
            <a:endParaRPr lang="es-PE"/>
          </a:p>
        </p:txBody>
      </p:sp>
      <p:sp>
        <p:nvSpPr>
          <p:cNvPr id="8" name="4 Marcador de pie de página"/>
          <p:cNvSpPr>
            <a:spLocks noGrp="1"/>
          </p:cNvSpPr>
          <p:nvPr>
            <p:ph type="ftr" sz="quarter" idx="11"/>
          </p:nvPr>
        </p:nvSpPr>
        <p:spPr/>
        <p:txBody>
          <a:bodyPr/>
          <a:lstStyle>
            <a:lvl1pPr>
              <a:defRPr/>
            </a:lvl1pPr>
          </a:lstStyle>
          <a:p>
            <a:endParaRPr lang="es-PE"/>
          </a:p>
        </p:txBody>
      </p:sp>
      <p:sp>
        <p:nvSpPr>
          <p:cNvPr id="9"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D76286B0-60B7-4FD7-B94C-B0421D9B2B26}" type="datetimeFigureOut">
              <a:rPr lang="es-PE" smtClean="0"/>
              <a:t>12/06/2013</a:t>
            </a:fld>
            <a:endParaRPr lang="es-PE"/>
          </a:p>
        </p:txBody>
      </p:sp>
      <p:sp>
        <p:nvSpPr>
          <p:cNvPr id="4" name="4 Marcador de pie de página"/>
          <p:cNvSpPr>
            <a:spLocks noGrp="1"/>
          </p:cNvSpPr>
          <p:nvPr>
            <p:ph type="ftr" sz="quarter" idx="11"/>
          </p:nvPr>
        </p:nvSpPr>
        <p:spPr/>
        <p:txBody>
          <a:bodyPr/>
          <a:lstStyle>
            <a:lvl1pPr>
              <a:defRPr/>
            </a:lvl1pPr>
          </a:lstStyle>
          <a:p>
            <a:endParaRPr lang="es-PE"/>
          </a:p>
        </p:txBody>
      </p:sp>
      <p:sp>
        <p:nvSpPr>
          <p:cNvPr id="5"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D76286B0-60B7-4FD7-B94C-B0421D9B2B26}" type="datetimeFigureOut">
              <a:rPr lang="es-PE" smtClean="0"/>
              <a:t>12/06/2013</a:t>
            </a:fld>
            <a:endParaRPr lang="es-PE"/>
          </a:p>
        </p:txBody>
      </p:sp>
      <p:sp>
        <p:nvSpPr>
          <p:cNvPr id="3" name="4 Marcador de pie de página"/>
          <p:cNvSpPr>
            <a:spLocks noGrp="1"/>
          </p:cNvSpPr>
          <p:nvPr>
            <p:ph type="ftr" sz="quarter" idx="11"/>
          </p:nvPr>
        </p:nvSpPr>
        <p:spPr/>
        <p:txBody>
          <a:bodyPr/>
          <a:lstStyle>
            <a:lvl1pPr>
              <a:defRPr/>
            </a:lvl1pPr>
          </a:lstStyle>
          <a:p>
            <a:endParaRPr lang="es-PE"/>
          </a:p>
        </p:txBody>
      </p:sp>
      <p:sp>
        <p:nvSpPr>
          <p:cNvPr id="4"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12/06/2013</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12/06/2013</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D76286B0-60B7-4FD7-B94C-B0421D9B2B26}" type="datetimeFigureOut">
              <a:rPr lang="es-PE" smtClean="0"/>
              <a:t>12/06/2013</a:t>
            </a:fld>
            <a:endParaRPr lang="es-PE"/>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PE"/>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6EB83838-4189-4DEF-9985-18A89CAE0903}" type="slidenum">
              <a:rPr lang="es-PE" smtClean="0"/>
              <a:t>‹Nº›</a:t>
            </a:fld>
            <a:endParaRPr lang="es-PE"/>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755576" y="1988840"/>
            <a:ext cx="7560840" cy="1944216"/>
          </a:xfrm>
        </p:spPr>
        <p:txBody>
          <a:bodyPr/>
          <a:lstStyle/>
          <a:p>
            <a:pPr algn="l"/>
            <a:r>
              <a:rPr lang="es-PE" sz="11500" b="1" dirty="0" smtClean="0">
                <a:solidFill>
                  <a:srgbClr val="0070C0"/>
                </a:solidFill>
              </a:rPr>
              <a:t>S.O.L.I.D.</a:t>
            </a:r>
            <a:endParaRPr lang="es-ES" sz="11500" b="1" dirty="0">
              <a:solidFill>
                <a:srgbClr val="0070C0"/>
              </a:solidFill>
            </a:endParaRPr>
          </a:p>
        </p:txBody>
      </p:sp>
      <p:sp>
        <p:nvSpPr>
          <p:cNvPr id="5" name="2 Subtítulo"/>
          <p:cNvSpPr txBox="1">
            <a:spLocks/>
          </p:cNvSpPr>
          <p:nvPr/>
        </p:nvSpPr>
        <p:spPr bwMode="auto">
          <a:xfrm>
            <a:off x="179512" y="5471621"/>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chemeClr val="bg2"/>
                </a:solidFill>
                <a:effectLst/>
                <a:uLnTx/>
                <a:uFillTx/>
              </a:rPr>
              <a:t>Angel Núñez Salazar</a:t>
            </a:r>
          </a:p>
        </p:txBody>
      </p:sp>
      <p:sp>
        <p:nvSpPr>
          <p:cNvPr id="6" name="Rectangle 1"/>
          <p:cNvSpPr>
            <a:spLocks noChangeArrowheads="1"/>
          </p:cNvSpPr>
          <p:nvPr/>
        </p:nvSpPr>
        <p:spPr bwMode="auto">
          <a:xfrm>
            <a:off x="3715072" y="5221649"/>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angel.nunez.salazar@gmail.com</a:t>
            </a:r>
            <a:endParaRPr lang="en-US" sz="2000" b="1" dirty="0">
              <a:solidFill>
                <a:schemeClr val="bg2"/>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http</a:t>
            </a:r>
            <a:r>
              <a:rPr lang="en-US" sz="2000" b="1" dirty="0">
                <a:solidFill>
                  <a:schemeClr val="bg2"/>
                </a:solidFill>
                <a:latin typeface="Trebuchet MS" pitchFamily="34" charset="0"/>
                <a:ea typeface="Calibri" pitchFamily="34" charset="0"/>
                <a:cs typeface="Arial" pitchFamily="34" charset="0"/>
              </a:rPr>
              <a:t>://</a:t>
            </a:r>
            <a:r>
              <a:rPr lang="en-US" sz="2000" b="1" dirty="0" smtClean="0">
                <a:solidFill>
                  <a:schemeClr val="bg2"/>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t>
            </a:r>
            <a:r>
              <a:rPr lang="en-US" sz="2000" b="1" dirty="0" err="1" smtClean="0">
                <a:solidFill>
                  <a:schemeClr val="bg2"/>
                </a:solidFill>
                <a:latin typeface="Trebuchet MS" pitchFamily="34" charset="0"/>
                <a:ea typeface="Calibri" pitchFamily="34" charset="0"/>
                <a:cs typeface="Arial" pitchFamily="34" charset="0"/>
              </a:rPr>
              <a:t>snahider</a:t>
            </a:r>
            <a:r>
              <a:rPr lang="en-US" sz="2000" b="1" dirty="0" smtClean="0">
                <a:solidFill>
                  <a:schemeClr val="bg2"/>
                </a:solidFill>
                <a:latin typeface="Trebuchet MS" pitchFamily="34" charset="0"/>
                <a:cs typeface="Arial" pitchFamily="34" charset="0"/>
              </a:rPr>
              <a:t> </a:t>
            </a:r>
          </a:p>
        </p:txBody>
      </p:sp>
      <p:pic>
        <p:nvPicPr>
          <p:cNvPr id="8" name="Picture 2" descr="http://butunclebob.com/files/images/clean_code_72_col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5432" y="2008448"/>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805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9024" y="1556792"/>
            <a:ext cx="8533456" cy="3539430"/>
          </a:xfrm>
          <a:prstGeom prst="rect">
            <a:avLst/>
          </a:prstGeom>
          <a:noFill/>
        </p:spPr>
        <p:txBody>
          <a:bodyPr wrap="square" rtlCol="0">
            <a:spAutoFit/>
          </a:bodyPr>
          <a:lstStyle/>
          <a:p>
            <a:pPr algn="ctr"/>
            <a:r>
              <a:rPr lang="es-PE" sz="2800" dirty="0" smtClean="0">
                <a:solidFill>
                  <a:srgbClr val="141414"/>
                </a:solidFill>
                <a:latin typeface="Arial" pitchFamily="34" charset="0"/>
                <a:cs typeface="Arial" pitchFamily="34" charset="0"/>
              </a:rPr>
              <a:t>Es una colección</a:t>
            </a:r>
            <a:r>
              <a:rPr lang="es-PE" sz="2800" dirty="0" smtClean="0">
                <a:solidFill>
                  <a:srgbClr val="141414"/>
                </a:solidFill>
                <a:latin typeface="Arial" pitchFamily="34" charset="0"/>
                <a:cs typeface="Arial" pitchFamily="34" charset="0"/>
              </a:rPr>
              <a:t> de los principios esenciales del diseño orientado a objetos.</a:t>
            </a:r>
            <a:endParaRPr lang="es-PE" sz="2800" dirty="0">
              <a:solidFill>
                <a:srgbClr val="141414"/>
              </a:solidFill>
              <a:latin typeface="Arial" pitchFamily="34" charset="0"/>
              <a:cs typeface="Arial" pitchFamily="34" charset="0"/>
            </a:endParaRPr>
          </a:p>
          <a:p>
            <a:pPr algn="ctr"/>
            <a:endParaRPr lang="en-US" sz="2800" dirty="0" smtClean="0">
              <a:solidFill>
                <a:srgbClr val="141414"/>
              </a:solidFill>
              <a:latin typeface="Arial" pitchFamily="34" charset="0"/>
              <a:cs typeface="Arial" pitchFamily="34" charset="0"/>
            </a:endParaRPr>
          </a:p>
          <a:p>
            <a:pPr marL="457200" indent="-457200">
              <a:buFont typeface="Arial" pitchFamily="34" charset="0"/>
              <a:buChar char="•"/>
            </a:pPr>
            <a:r>
              <a:rPr lang="en-US" sz="2800" dirty="0">
                <a:solidFill>
                  <a:srgbClr val="00B050"/>
                </a:solidFill>
                <a:latin typeface="Arial" pitchFamily="34" charset="0"/>
                <a:cs typeface="Arial" pitchFamily="34" charset="0"/>
              </a:rPr>
              <a:t>SRP: </a:t>
            </a:r>
            <a:r>
              <a:rPr lang="en-US" sz="2800" dirty="0" smtClean="0">
                <a:solidFill>
                  <a:srgbClr val="00B050"/>
                </a:solidFill>
                <a:latin typeface="Arial" pitchFamily="34" charset="0"/>
                <a:cs typeface="Arial" pitchFamily="34" charset="0"/>
              </a:rPr>
              <a:t> </a:t>
            </a:r>
            <a:r>
              <a:rPr lang="en-US" sz="2400" dirty="0" smtClean="0">
                <a:solidFill>
                  <a:srgbClr val="141414"/>
                </a:solidFill>
                <a:latin typeface="Arial" pitchFamily="34" charset="0"/>
                <a:cs typeface="Arial" pitchFamily="34" charset="0"/>
              </a:rPr>
              <a:t>Single </a:t>
            </a:r>
            <a:r>
              <a:rPr lang="en-US" sz="2400" dirty="0">
                <a:solidFill>
                  <a:srgbClr val="141414"/>
                </a:solidFill>
                <a:latin typeface="Arial" pitchFamily="34" charset="0"/>
                <a:cs typeface="Arial" pitchFamily="34" charset="0"/>
              </a:rPr>
              <a:t>Responsibility Principle</a:t>
            </a:r>
            <a:endParaRPr lang="en-US" sz="2400" dirty="0" smtClean="0">
              <a:solidFill>
                <a:srgbClr val="141414"/>
              </a:solidFill>
              <a:latin typeface="Arial" pitchFamily="34" charset="0"/>
              <a:cs typeface="Arial" pitchFamily="34" charset="0"/>
            </a:endParaRPr>
          </a:p>
          <a:p>
            <a:pPr marL="457200" indent="-457200">
              <a:buFont typeface="Arial" pitchFamily="34" charset="0"/>
              <a:buChar char="•"/>
            </a:pPr>
            <a:r>
              <a:rPr lang="en-US" sz="2800" dirty="0">
                <a:solidFill>
                  <a:srgbClr val="00B050"/>
                </a:solidFill>
                <a:latin typeface="Arial" pitchFamily="34" charset="0"/>
                <a:cs typeface="Arial" pitchFamily="34" charset="0"/>
              </a:rPr>
              <a:t>OCP: </a:t>
            </a:r>
            <a:r>
              <a:rPr lang="en-US" sz="2400" dirty="0" smtClean="0">
                <a:solidFill>
                  <a:srgbClr val="141414"/>
                </a:solidFill>
                <a:latin typeface="Arial" pitchFamily="34" charset="0"/>
                <a:cs typeface="Arial" pitchFamily="34" charset="0"/>
              </a:rPr>
              <a:t>Open Closed Principle</a:t>
            </a:r>
          </a:p>
          <a:p>
            <a:pPr marL="457200" indent="-457200">
              <a:buFont typeface="Arial" pitchFamily="34" charset="0"/>
              <a:buChar char="•"/>
            </a:pPr>
            <a:r>
              <a:rPr lang="en-US" sz="2800" dirty="0">
                <a:solidFill>
                  <a:srgbClr val="00B050"/>
                </a:solidFill>
                <a:latin typeface="Arial" pitchFamily="34" charset="0"/>
                <a:cs typeface="Arial" pitchFamily="34" charset="0"/>
              </a:rPr>
              <a:t>LSP: </a:t>
            </a:r>
            <a:r>
              <a:rPr lang="en-US" sz="2800" dirty="0" smtClean="0">
                <a:solidFill>
                  <a:srgbClr val="00B050"/>
                </a:solidFill>
                <a:latin typeface="Arial" pitchFamily="34" charset="0"/>
                <a:cs typeface="Arial" pitchFamily="34" charset="0"/>
              </a:rPr>
              <a:t> </a:t>
            </a:r>
            <a:r>
              <a:rPr lang="en-US" sz="2400" dirty="0" err="1" smtClean="0">
                <a:solidFill>
                  <a:srgbClr val="141414"/>
                </a:solidFill>
                <a:latin typeface="Arial" pitchFamily="34" charset="0"/>
                <a:cs typeface="Arial" pitchFamily="34" charset="0"/>
              </a:rPr>
              <a:t>Liskov</a:t>
            </a:r>
            <a:r>
              <a:rPr lang="en-US" sz="2400" dirty="0" smtClean="0">
                <a:solidFill>
                  <a:srgbClr val="141414"/>
                </a:solidFill>
                <a:latin typeface="Arial" pitchFamily="34" charset="0"/>
                <a:cs typeface="Arial" pitchFamily="34" charset="0"/>
              </a:rPr>
              <a:t> </a:t>
            </a:r>
            <a:r>
              <a:rPr lang="en-US" sz="2400" dirty="0">
                <a:solidFill>
                  <a:srgbClr val="141414"/>
                </a:solidFill>
                <a:latin typeface="Arial" pitchFamily="34" charset="0"/>
                <a:cs typeface="Arial" pitchFamily="34" charset="0"/>
              </a:rPr>
              <a:t>Substitution Principle</a:t>
            </a:r>
            <a:endParaRPr lang="en-US" sz="2400" dirty="0" smtClean="0">
              <a:solidFill>
                <a:srgbClr val="141414"/>
              </a:solidFill>
              <a:latin typeface="Arial" pitchFamily="34" charset="0"/>
              <a:cs typeface="Arial" pitchFamily="34" charset="0"/>
            </a:endParaRPr>
          </a:p>
          <a:p>
            <a:pPr marL="457200" indent="-457200">
              <a:buFont typeface="Arial" pitchFamily="34" charset="0"/>
              <a:buChar char="•"/>
            </a:pPr>
            <a:r>
              <a:rPr lang="en-US" sz="2800" dirty="0">
                <a:solidFill>
                  <a:srgbClr val="00B050"/>
                </a:solidFill>
                <a:latin typeface="Arial" pitchFamily="34" charset="0"/>
                <a:cs typeface="Arial" pitchFamily="34" charset="0"/>
              </a:rPr>
              <a:t>ISP: </a:t>
            </a:r>
            <a:r>
              <a:rPr lang="en-US" sz="2800" dirty="0" smtClean="0">
                <a:solidFill>
                  <a:srgbClr val="00B050"/>
                </a:solidFill>
                <a:latin typeface="Arial" pitchFamily="34" charset="0"/>
                <a:cs typeface="Arial" pitchFamily="34" charset="0"/>
              </a:rPr>
              <a:t>  </a:t>
            </a:r>
            <a:r>
              <a:rPr lang="en-US" sz="2400" dirty="0" smtClean="0">
                <a:solidFill>
                  <a:srgbClr val="141414"/>
                </a:solidFill>
                <a:latin typeface="Arial" pitchFamily="34" charset="0"/>
                <a:cs typeface="Arial" pitchFamily="34" charset="0"/>
              </a:rPr>
              <a:t>Interface </a:t>
            </a:r>
            <a:r>
              <a:rPr lang="en-US" sz="2400" dirty="0">
                <a:solidFill>
                  <a:srgbClr val="141414"/>
                </a:solidFill>
                <a:latin typeface="Arial" pitchFamily="34" charset="0"/>
                <a:cs typeface="Arial" pitchFamily="34" charset="0"/>
              </a:rPr>
              <a:t>Segregation Principle</a:t>
            </a:r>
            <a:endParaRPr lang="en-US" sz="2400" dirty="0" smtClean="0">
              <a:solidFill>
                <a:srgbClr val="141414"/>
              </a:solidFill>
              <a:latin typeface="Arial" pitchFamily="34" charset="0"/>
              <a:cs typeface="Arial" pitchFamily="34" charset="0"/>
            </a:endParaRPr>
          </a:p>
          <a:p>
            <a:pPr marL="457200" indent="-457200">
              <a:buFont typeface="Arial" pitchFamily="34" charset="0"/>
              <a:buChar char="•"/>
            </a:pPr>
            <a:r>
              <a:rPr lang="en-US" sz="2800" dirty="0">
                <a:solidFill>
                  <a:srgbClr val="00B050"/>
                </a:solidFill>
                <a:latin typeface="Arial" pitchFamily="34" charset="0"/>
                <a:cs typeface="Arial" pitchFamily="34" charset="0"/>
              </a:rPr>
              <a:t>DIP: </a:t>
            </a:r>
            <a:r>
              <a:rPr lang="en-US" sz="2800" dirty="0" smtClean="0">
                <a:solidFill>
                  <a:srgbClr val="00B050"/>
                </a:solidFill>
                <a:latin typeface="Arial" pitchFamily="34" charset="0"/>
                <a:cs typeface="Arial" pitchFamily="34" charset="0"/>
              </a:rPr>
              <a:t>  </a:t>
            </a:r>
            <a:r>
              <a:rPr lang="en-US" sz="2400" dirty="0" smtClean="0">
                <a:solidFill>
                  <a:srgbClr val="141414"/>
                </a:solidFill>
                <a:latin typeface="Arial" pitchFamily="34" charset="0"/>
                <a:cs typeface="Arial" pitchFamily="34" charset="0"/>
              </a:rPr>
              <a:t>Dependency </a:t>
            </a:r>
            <a:r>
              <a:rPr lang="en-US" sz="2400" dirty="0">
                <a:solidFill>
                  <a:srgbClr val="141414"/>
                </a:solidFill>
                <a:latin typeface="Arial" pitchFamily="34" charset="0"/>
                <a:cs typeface="Arial" pitchFamily="34" charset="0"/>
              </a:rPr>
              <a:t>Inversion Principle</a:t>
            </a:r>
            <a:endParaRPr lang="es-PE" sz="2400" dirty="0" smtClean="0">
              <a:solidFill>
                <a:srgbClr val="141414"/>
              </a:solidFill>
              <a:latin typeface="Arial" pitchFamily="34" charset="0"/>
              <a:cs typeface="Arial" pitchFamily="34" charset="0"/>
            </a:endParaRPr>
          </a:p>
        </p:txBody>
      </p:sp>
      <p:sp>
        <p:nvSpPr>
          <p:cNvPr id="8" name="1 Título"/>
          <p:cNvSpPr>
            <a:spLocks noGrp="1"/>
          </p:cNvSpPr>
          <p:nvPr>
            <p:ph type="title"/>
          </p:nvPr>
        </p:nvSpPr>
        <p:spPr>
          <a:xfrm>
            <a:off x="467544" y="476672"/>
            <a:ext cx="8229600" cy="720080"/>
          </a:xfrm>
        </p:spPr>
        <p:txBody>
          <a:bodyPr/>
          <a:lstStyle/>
          <a:p>
            <a:r>
              <a:rPr lang="es-PE" dirty="0" smtClean="0">
                <a:solidFill>
                  <a:srgbClr val="0070C0"/>
                </a:solidFill>
                <a:latin typeface="Arial" pitchFamily="34" charset="0"/>
                <a:cs typeface="Arial" pitchFamily="34" charset="0"/>
              </a:rPr>
              <a:t>¿Qué es S.O.L.I.D.?</a:t>
            </a:r>
            <a:endParaRPr lang="es-PE" dirty="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4236161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5256584"/>
          </a:xfrm>
        </p:spPr>
        <p:txBody>
          <a:bodyPr/>
          <a:lstStyle/>
          <a:p>
            <a:pPr marL="514350" indent="-514350">
              <a:buSzPct val="100000"/>
              <a:buFont typeface="+mj-lt"/>
              <a:buAutoNum type="arabicPeriod"/>
            </a:pPr>
            <a:r>
              <a:rPr lang="es-PE" sz="2400" smtClean="0">
                <a:solidFill>
                  <a:schemeClr val="bg1">
                    <a:lumMod val="95000"/>
                    <a:lumOff val="5000"/>
                  </a:schemeClr>
                </a:solidFill>
                <a:latin typeface="Arial" pitchFamily="34" charset="0"/>
                <a:cs typeface="Arial" pitchFamily="34" charset="0"/>
              </a:rPr>
              <a:t>Nos dividiremos en grupos y cad</a:t>
            </a:r>
            <a:r>
              <a:rPr lang="es-PE" sz="2400" smtClean="0">
                <a:solidFill>
                  <a:schemeClr val="bg1">
                    <a:lumMod val="95000"/>
                    <a:lumOff val="5000"/>
                  </a:schemeClr>
                </a:solidFill>
                <a:latin typeface="Arial" pitchFamily="34" charset="0"/>
                <a:cs typeface="Arial" pitchFamily="34" charset="0"/>
              </a:rPr>
              <a:t>a grupo será el experto en uno de los principios SOLID.</a:t>
            </a:r>
          </a:p>
          <a:p>
            <a:pPr marL="514350" indent="-514350">
              <a:buSzPct val="100000"/>
              <a:buFont typeface="+mj-lt"/>
              <a:buAutoNum type="arabicPeriod"/>
            </a:pPr>
            <a:endParaRPr lang="es-PE" sz="2400" smtClean="0">
              <a:solidFill>
                <a:schemeClr val="bg1">
                  <a:lumMod val="95000"/>
                  <a:lumOff val="5000"/>
                </a:schemeClr>
              </a:solidFill>
              <a:latin typeface="Arial" pitchFamily="34" charset="0"/>
              <a:cs typeface="Arial" pitchFamily="34" charset="0"/>
            </a:endParaRPr>
          </a:p>
          <a:p>
            <a:pPr marL="514350" indent="-514350">
              <a:buSzPct val="100000"/>
              <a:buFont typeface="+mj-lt"/>
              <a:buAutoNum type="arabicPeriod"/>
            </a:pPr>
            <a:r>
              <a:rPr lang="es-PE" sz="2400" smtClean="0">
                <a:solidFill>
                  <a:schemeClr val="bg1">
                    <a:lumMod val="95000"/>
                    <a:lumOff val="5000"/>
                  </a:schemeClr>
                </a:solidFill>
                <a:latin typeface="Arial" pitchFamily="34" charset="0"/>
                <a:cs typeface="Arial" pitchFamily="34" charset="0"/>
              </a:rPr>
              <a:t>Tendremos 25 minutos para revisar el material, discutir, acordar las ideas principales y preparar una presentación visual para todos.</a:t>
            </a:r>
            <a:br>
              <a:rPr lang="es-PE" sz="2400" smtClean="0">
                <a:solidFill>
                  <a:schemeClr val="bg1">
                    <a:lumMod val="95000"/>
                    <a:lumOff val="5000"/>
                  </a:schemeClr>
                </a:solidFill>
                <a:latin typeface="Arial" pitchFamily="34" charset="0"/>
                <a:cs typeface="Arial" pitchFamily="34" charset="0"/>
              </a:rPr>
            </a:br>
            <a:r>
              <a:rPr lang="es-PE" sz="2400" smtClean="0">
                <a:solidFill>
                  <a:schemeClr val="bg1">
                    <a:lumMod val="95000"/>
                    <a:lumOff val="5000"/>
                  </a:schemeClr>
                </a:solidFill>
                <a:latin typeface="Arial" pitchFamily="34" charset="0"/>
                <a:cs typeface="Arial" pitchFamily="34" charset="0"/>
              </a:rPr>
              <a:t>(</a:t>
            </a:r>
            <a:r>
              <a:rPr lang="es-PE" sz="2000" smtClean="0">
                <a:solidFill>
                  <a:schemeClr val="bg1">
                    <a:lumMod val="95000"/>
                    <a:lumOff val="5000"/>
                  </a:schemeClr>
                </a:solidFill>
                <a:latin typeface="Arial" pitchFamily="34" charset="0"/>
                <a:cs typeface="Arial" pitchFamily="34" charset="0"/>
              </a:rPr>
              <a:t>Cada grupo decide cómo organizarse y </a:t>
            </a:r>
            <a:r>
              <a:rPr lang="es-PE" sz="2000" smtClean="0">
                <a:solidFill>
                  <a:schemeClr val="bg1">
                    <a:lumMod val="95000"/>
                    <a:lumOff val="5000"/>
                  </a:schemeClr>
                </a:solidFill>
                <a:latin typeface="Arial" pitchFamily="34" charset="0"/>
                <a:cs typeface="Arial" pitchFamily="34" charset="0"/>
              </a:rPr>
              <a:t>cuál es la mejor manera de presentar el tema para todos).</a:t>
            </a:r>
          </a:p>
          <a:p>
            <a:pPr marL="514350" indent="-514350">
              <a:buSzPct val="100000"/>
              <a:buFont typeface="+mj-lt"/>
              <a:buAutoNum type="arabicPeriod"/>
            </a:pPr>
            <a:endParaRPr lang="es-PE" sz="2000" smtClean="0">
              <a:solidFill>
                <a:schemeClr val="bg1">
                  <a:lumMod val="95000"/>
                  <a:lumOff val="5000"/>
                </a:schemeClr>
              </a:solidFill>
              <a:latin typeface="Arial" pitchFamily="34" charset="0"/>
              <a:cs typeface="Arial" pitchFamily="34" charset="0"/>
            </a:endParaRPr>
          </a:p>
          <a:p>
            <a:pPr marL="514350" indent="-514350">
              <a:buSzPct val="100000"/>
              <a:buFont typeface="+mj-lt"/>
              <a:buAutoNum type="arabicPeriod"/>
            </a:pPr>
            <a:r>
              <a:rPr lang="es-PE" sz="2400" smtClean="0">
                <a:solidFill>
                  <a:schemeClr val="bg1">
                    <a:lumMod val="95000"/>
                    <a:lumOff val="5000"/>
                  </a:schemeClr>
                </a:solidFill>
                <a:latin typeface="Arial" pitchFamily="34" charset="0"/>
                <a:cs typeface="Arial" pitchFamily="34" charset="0"/>
              </a:rPr>
              <a:t>Cada grupo tendrá 10 minutos para presentar el tema.</a:t>
            </a:r>
          </a:p>
          <a:p>
            <a:pPr marL="514350" indent="-514350">
              <a:buSzPct val="100000"/>
              <a:buFont typeface="+mj-lt"/>
              <a:buAutoNum type="arabicPeriod"/>
            </a:pPr>
            <a:endParaRPr lang="es-PE" sz="2400" smtClean="0">
              <a:solidFill>
                <a:schemeClr val="bg1">
                  <a:lumMod val="95000"/>
                  <a:lumOff val="5000"/>
                </a:schemeClr>
              </a:solidFill>
              <a:latin typeface="Arial" pitchFamily="34" charset="0"/>
              <a:cs typeface="Arial" pitchFamily="34" charset="0"/>
            </a:endParaRPr>
          </a:p>
          <a:p>
            <a:pPr marL="514350" indent="-514350">
              <a:buSzPct val="100000"/>
              <a:buFont typeface="+mj-lt"/>
              <a:buAutoNum type="arabicPeriod"/>
            </a:pPr>
            <a:r>
              <a:rPr lang="es-PE" sz="2400" smtClean="0">
                <a:solidFill>
                  <a:schemeClr val="bg1">
                    <a:lumMod val="95000"/>
                    <a:lumOff val="5000"/>
                  </a:schemeClr>
                </a:solidFill>
                <a:latin typeface="Arial" pitchFamily="34" charset="0"/>
                <a:cs typeface="Arial" pitchFamily="34" charset="0"/>
              </a:rPr>
              <a:t>Luego de cada tema realizaremos entre todos un ejercicio de código.</a:t>
            </a:r>
          </a:p>
          <a:p>
            <a:pPr marL="514350" indent="-514350">
              <a:buSzPct val="100000"/>
              <a:buFont typeface="+mj-lt"/>
              <a:buAutoNum type="arabicPeriod"/>
            </a:pPr>
            <a:endParaRPr lang="es-PE" sz="200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Ejercicio: </a:t>
            </a:r>
            <a:r>
              <a:rPr lang="es-PE" sz="4400" dirty="0" err="1" smtClean="0">
                <a:solidFill>
                  <a:schemeClr val="accent6">
                    <a:lumMod val="75000"/>
                  </a:schemeClr>
                </a:solidFill>
                <a:latin typeface="Arial" pitchFamily="34" charset="0"/>
                <a:cs typeface="Arial" pitchFamily="34" charset="0"/>
              </a:rPr>
              <a:t>Table</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Group</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Experts</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784647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4552</TotalTime>
  <Words>229</Words>
  <Application>Microsoft Office PowerPoint</Application>
  <PresentationFormat>Presentación en pantalla (4:3)</PresentationFormat>
  <Paragraphs>28</Paragraphs>
  <Slides>3</Slides>
  <Notes>3</Notes>
  <HiddenSlides>0</HiddenSlides>
  <MMClips>0</MMClips>
  <ScaleCrop>false</ScaleCrop>
  <HeadingPairs>
    <vt:vector size="4" baseType="variant">
      <vt:variant>
        <vt:lpstr>Tema</vt:lpstr>
      </vt:variant>
      <vt:variant>
        <vt:i4>1</vt:i4>
      </vt:variant>
      <vt:variant>
        <vt:lpstr>Títulos de diapositiva</vt:lpstr>
      </vt:variant>
      <vt:variant>
        <vt:i4>3</vt:i4>
      </vt:variant>
    </vt:vector>
  </HeadingPairs>
  <TitlesOfParts>
    <vt:vector size="4" baseType="lpstr">
      <vt:lpstr>BlackTheme</vt:lpstr>
      <vt:lpstr>S.O.L.I.D.</vt:lpstr>
      <vt:lpstr>¿Qué es S.O.L.I.D.?</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Snahider</dc:creator>
  <cp:lastModifiedBy>Snahider</cp:lastModifiedBy>
  <cp:revision>177</cp:revision>
  <dcterms:created xsi:type="dcterms:W3CDTF">2012-05-28T22:31:28Z</dcterms:created>
  <dcterms:modified xsi:type="dcterms:W3CDTF">2013-06-12T20:52:34Z</dcterms:modified>
</cp:coreProperties>
</file>