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1"/>
  </p:notesMasterIdLst>
  <p:sldIdLst>
    <p:sldId id="629" r:id="rId2"/>
    <p:sldId id="632" r:id="rId3"/>
    <p:sldId id="633" r:id="rId4"/>
    <p:sldId id="699" r:id="rId5"/>
    <p:sldId id="698" r:id="rId6"/>
    <p:sldId id="686" r:id="rId7"/>
    <p:sldId id="687" r:id="rId8"/>
    <p:sldId id="688" r:id="rId9"/>
    <p:sldId id="689" r:id="rId10"/>
    <p:sldId id="690" r:id="rId11"/>
    <p:sldId id="691" r:id="rId12"/>
    <p:sldId id="692" r:id="rId13"/>
    <p:sldId id="693" r:id="rId14"/>
    <p:sldId id="694" r:id="rId15"/>
    <p:sldId id="695" r:id="rId16"/>
    <p:sldId id="696" r:id="rId17"/>
    <p:sldId id="697" r:id="rId18"/>
    <p:sldId id="700" r:id="rId19"/>
    <p:sldId id="701" r:id="rId2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nahider" initials="S" lastIdx="2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3B"/>
    <a:srgbClr val="EE0000"/>
    <a:srgbClr val="F60000"/>
    <a:srgbClr val="009A46"/>
    <a:srgbClr val="E20000"/>
    <a:srgbClr val="D200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36" autoAdjust="0"/>
    <p:restoredTop sz="84037" autoAdjust="0"/>
  </p:normalViewPr>
  <p:slideViewPr>
    <p:cSldViewPr>
      <p:cViewPr>
        <p:scale>
          <a:sx n="54" d="100"/>
          <a:sy n="54" d="100"/>
        </p:scale>
        <p:origin x="-2768" y="-8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1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commentAuthors" Target="commentAuthors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5FC4C-9EE1-4746-A368-724F618FC790}" type="datetimeFigureOut">
              <a:rPr lang="es-PE" smtClean="0"/>
              <a:t>10/10/14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E5A63-0F1F-4DC0-ADE0-CC17EBA6F230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51089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11129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s-PE" sz="1200" dirty="0" smtClean="0">
              <a:solidFill>
                <a:srgbClr val="FF0000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s-PE" sz="1200" dirty="0" smtClean="0">
              <a:solidFill>
                <a:srgbClr val="FF0000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s-PE" sz="1200" dirty="0" smtClean="0">
              <a:solidFill>
                <a:srgbClr val="FF0000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s-PE" sz="1200" dirty="0" smtClean="0">
              <a:solidFill>
                <a:srgbClr val="FF0000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s-PE" sz="1200" dirty="0" smtClean="0">
              <a:solidFill>
                <a:srgbClr val="FF0000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s-PE" sz="1200" dirty="0" smtClean="0">
              <a:solidFill>
                <a:srgbClr val="FF0000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s-PE" sz="1200" dirty="0" smtClean="0">
              <a:solidFill>
                <a:srgbClr val="FF0000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B568-C05F-482F-9F26-AA302B8892DF}" type="datetimeFigureOut">
              <a:rPr lang="es-ES" smtClean="0"/>
              <a:pPr/>
              <a:t>10/10/14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8587-63F8-41F6-AE39-05E613E840AE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6403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B568-C05F-482F-9F26-AA302B8892DF}" type="datetimeFigureOut">
              <a:rPr lang="es-ES" smtClean="0"/>
              <a:pPr/>
              <a:t>10/10/14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8587-63F8-41F6-AE39-05E613E840AE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8534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B568-C05F-482F-9F26-AA302B8892DF}" type="datetimeFigureOut">
              <a:rPr lang="es-ES" smtClean="0"/>
              <a:pPr/>
              <a:t>10/10/14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8587-63F8-41F6-AE39-05E613E840AE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204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B568-C05F-482F-9F26-AA302B8892DF}" type="datetimeFigureOut">
              <a:rPr lang="es-ES" smtClean="0"/>
              <a:pPr/>
              <a:t>10/10/14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8587-63F8-41F6-AE39-05E613E840AE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0630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B568-C05F-482F-9F26-AA302B8892DF}" type="datetimeFigureOut">
              <a:rPr lang="es-ES" smtClean="0"/>
              <a:pPr/>
              <a:t>10/10/14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8587-63F8-41F6-AE39-05E613E840AE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5582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B568-C05F-482F-9F26-AA302B8892DF}" type="datetimeFigureOut">
              <a:rPr lang="es-ES" smtClean="0"/>
              <a:pPr/>
              <a:t>10/10/14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8587-63F8-41F6-AE39-05E613E840AE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6867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B568-C05F-482F-9F26-AA302B8892DF}" type="datetimeFigureOut">
              <a:rPr lang="es-ES" smtClean="0"/>
              <a:pPr/>
              <a:t>10/10/14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8587-63F8-41F6-AE39-05E613E840AE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3488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B568-C05F-482F-9F26-AA302B8892DF}" type="datetimeFigureOut">
              <a:rPr lang="es-ES" smtClean="0"/>
              <a:pPr/>
              <a:t>10/10/14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8587-63F8-41F6-AE39-05E613E840AE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534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B568-C05F-482F-9F26-AA302B8892DF}" type="datetimeFigureOut">
              <a:rPr lang="es-ES" smtClean="0"/>
              <a:pPr/>
              <a:t>10/10/14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8587-63F8-41F6-AE39-05E613E840AE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9772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B568-C05F-482F-9F26-AA302B8892DF}" type="datetimeFigureOut">
              <a:rPr lang="es-ES" smtClean="0"/>
              <a:pPr/>
              <a:t>10/10/14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8587-63F8-41F6-AE39-05E613E840AE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8585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B568-C05F-482F-9F26-AA302B8892DF}" type="datetimeFigureOut">
              <a:rPr lang="es-ES" smtClean="0"/>
              <a:pPr/>
              <a:t>10/10/14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8587-63F8-41F6-AE39-05E613E840AE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0804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CB568-C05F-482F-9F26-AA302B8892DF}" type="datetimeFigureOut">
              <a:rPr lang="es-ES" smtClean="0"/>
              <a:pPr/>
              <a:t>10/10/14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78587-63F8-41F6-AE39-05E613E840AE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0264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72008" y="1268760"/>
            <a:ext cx="8204448" cy="2592288"/>
          </a:xfrm>
        </p:spPr>
        <p:txBody>
          <a:bodyPr>
            <a:normAutofit fontScale="90000"/>
          </a:bodyPr>
          <a:lstStyle/>
          <a:p>
            <a:r>
              <a:rPr lang="en-US" sz="11500" b="1" dirty="0" smtClean="0">
                <a:solidFill>
                  <a:srgbClr val="FF0000"/>
                </a:solidFill>
              </a:rPr>
              <a:t>Legacy Code</a:t>
            </a:r>
            <a:br>
              <a:rPr lang="en-US" sz="11500" b="1" dirty="0" smtClean="0">
                <a:solidFill>
                  <a:srgbClr val="FF0000"/>
                </a:solidFill>
              </a:rPr>
            </a:br>
            <a:r>
              <a:rPr lang="en-US" sz="7200" b="1" dirty="0"/>
              <a:t>Test Automation</a:t>
            </a:r>
            <a:endParaRPr lang="en-US" sz="7200" b="1" dirty="0">
              <a:solidFill>
                <a:srgbClr val="FF0000"/>
              </a:solidFill>
            </a:endParaRPr>
          </a:p>
        </p:txBody>
      </p:sp>
      <p:sp>
        <p:nvSpPr>
          <p:cNvPr id="5" name="2 Subtítulo"/>
          <p:cNvSpPr txBox="1">
            <a:spLocks/>
          </p:cNvSpPr>
          <p:nvPr/>
        </p:nvSpPr>
        <p:spPr bwMode="auto">
          <a:xfrm>
            <a:off x="179512" y="5407164"/>
            <a:ext cx="3214709" cy="51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PE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Angel Núñez Salazar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715072" y="5157192"/>
            <a:ext cx="5105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Trebuchet MS" pitchFamily="34" charset="0"/>
                <a:ea typeface="Calibri" pitchFamily="34" charset="0"/>
                <a:cs typeface="Arial" pitchFamily="34" charset="0"/>
              </a:rPr>
              <a:t>Email: </a:t>
            </a:r>
            <a:r>
              <a:rPr lang="en-US" sz="2000" dirty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angel.nunez.salazar@gmail.com</a:t>
            </a: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Trebuchet MS" pitchFamily="34" charset="0"/>
                <a:ea typeface="Calibri" pitchFamily="34" charset="0"/>
                <a:cs typeface="Arial" pitchFamily="34" charset="0"/>
              </a:rPr>
              <a:t>Blog: </a:t>
            </a:r>
            <a:r>
              <a:rPr lang="en-US" sz="2000" dirty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http://</a:t>
            </a:r>
            <a:r>
              <a:rPr lang="en-US" sz="2000" dirty="0" smtClean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snahider.blogspot.com</a:t>
            </a: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Trebuchet MS" pitchFamily="34" charset="0"/>
                <a:ea typeface="Calibri" pitchFamily="34" charset="0"/>
                <a:cs typeface="Arial" pitchFamily="34" charset="0"/>
              </a:rPr>
              <a:t>Twitter: </a:t>
            </a:r>
            <a:r>
              <a:rPr lang="en-US" sz="2000" dirty="0" smtClean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@</a:t>
            </a:r>
            <a:r>
              <a:rPr lang="en-US" sz="2000" dirty="0" err="1" smtClean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snahider</a:t>
            </a:r>
            <a:r>
              <a:rPr lang="en-US" sz="2000" dirty="0" smtClean="0">
                <a:solidFill>
                  <a:srgbClr val="FFC000"/>
                </a:solidFill>
                <a:latin typeface="Trebuchet MS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568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539552" y="1325086"/>
            <a:ext cx="8229600" cy="1143000"/>
          </a:xfrm>
        </p:spPr>
        <p:txBody>
          <a:bodyPr/>
          <a:lstStyle/>
          <a:p>
            <a:r>
              <a:rPr lang="es-PE" dirty="0" err="1" smtClean="0">
                <a:solidFill>
                  <a:srgbClr val="00823B"/>
                </a:solidFill>
              </a:rPr>
              <a:t>Refactorizar</a:t>
            </a:r>
            <a:r>
              <a:rPr lang="es-PE" dirty="0" smtClean="0">
                <a:solidFill>
                  <a:srgbClr val="00823B"/>
                </a:solidFill>
              </a:rPr>
              <a:t> a algo más </a:t>
            </a:r>
            <a:r>
              <a:rPr lang="es-PE" dirty="0" err="1" smtClean="0">
                <a:solidFill>
                  <a:srgbClr val="00823B"/>
                </a:solidFill>
              </a:rPr>
              <a:t>testeable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683568" y="2924944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s-PE" sz="2800" dirty="0" err="1" smtClean="0"/>
              <a:t>Extract</a:t>
            </a:r>
            <a:r>
              <a:rPr lang="es-PE" sz="2800" dirty="0" smtClean="0"/>
              <a:t> and </a:t>
            </a:r>
            <a:r>
              <a:rPr lang="es-PE" sz="2800" dirty="0" err="1" smtClean="0"/>
              <a:t>Override</a:t>
            </a:r>
            <a:endParaRPr lang="es-PE" sz="2800" dirty="0" smtClean="0"/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s-PE" sz="2800" dirty="0" err="1" smtClean="0"/>
              <a:t>Instance</a:t>
            </a:r>
            <a:r>
              <a:rPr lang="es-PE" sz="2800" dirty="0" smtClean="0"/>
              <a:t> </a:t>
            </a:r>
            <a:r>
              <a:rPr lang="es-PE" sz="2800" dirty="0" err="1" smtClean="0"/>
              <a:t>Delegator</a:t>
            </a:r>
            <a:endParaRPr lang="es-PE" sz="2800" dirty="0" smtClean="0"/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s-PE" sz="2800" dirty="0" err="1" smtClean="0"/>
              <a:t>Adapt</a:t>
            </a:r>
            <a:r>
              <a:rPr lang="es-PE" sz="2800" dirty="0" smtClean="0"/>
              <a:t> </a:t>
            </a:r>
            <a:r>
              <a:rPr lang="es-PE" sz="2800" dirty="0" err="1" smtClean="0"/>
              <a:t>Parameter</a:t>
            </a:r>
            <a:endParaRPr lang="es-PE" sz="2800" dirty="0" smtClean="0"/>
          </a:p>
        </p:txBody>
      </p:sp>
    </p:spTree>
    <p:extLst>
      <p:ext uri="{BB962C8B-B14F-4D97-AF65-F5344CB8AC3E}">
        <p14:creationId xmlns:p14="http://schemas.microsoft.com/office/powerpoint/2010/main" val="1194344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611560" y="53752"/>
            <a:ext cx="8229600" cy="1143000"/>
          </a:xfrm>
        </p:spPr>
        <p:txBody>
          <a:bodyPr/>
          <a:lstStyle/>
          <a:p>
            <a:r>
              <a:rPr lang="es-PE" dirty="0" err="1" smtClean="0">
                <a:solidFill>
                  <a:srgbClr val="00823B"/>
                </a:solidFill>
              </a:rPr>
              <a:t>Extract</a:t>
            </a:r>
            <a:r>
              <a:rPr lang="es-PE" dirty="0" smtClean="0">
                <a:solidFill>
                  <a:srgbClr val="00823B"/>
                </a:solidFill>
              </a:rPr>
              <a:t> and </a:t>
            </a:r>
            <a:r>
              <a:rPr lang="es-PE" dirty="0" err="1" smtClean="0">
                <a:solidFill>
                  <a:srgbClr val="00823B"/>
                </a:solidFill>
              </a:rPr>
              <a:t>Override</a:t>
            </a:r>
            <a:endParaRPr lang="es-PE" dirty="0">
              <a:solidFill>
                <a:srgbClr val="00823B"/>
              </a:solidFill>
            </a:endParaRPr>
          </a:p>
        </p:txBody>
      </p:sp>
      <p:pic>
        <p:nvPicPr>
          <p:cNvPr id="4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072" y="2145943"/>
            <a:ext cx="6058284" cy="2507642"/>
          </a:xfrm>
          <a:prstGeom prst="rect">
            <a:avLst/>
          </a:prstGeom>
        </p:spPr>
      </p:pic>
      <p:pic>
        <p:nvPicPr>
          <p:cNvPr id="6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9072" y="4812297"/>
            <a:ext cx="6058284" cy="1508584"/>
          </a:xfrm>
          <a:prstGeom prst="rect">
            <a:avLst/>
          </a:prstGeom>
        </p:spPr>
      </p:pic>
      <p:sp>
        <p:nvSpPr>
          <p:cNvPr id="7" name="6 CuadroTexto"/>
          <p:cNvSpPr txBox="1"/>
          <p:nvPr/>
        </p:nvSpPr>
        <p:spPr>
          <a:xfrm>
            <a:off x="1113838" y="1085835"/>
            <a:ext cx="6768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Cuando</a:t>
            </a:r>
            <a:r>
              <a:rPr lang="en-US" sz="2400" dirty="0" smtClean="0"/>
              <a:t> </a:t>
            </a:r>
            <a:r>
              <a:rPr lang="en-US" sz="2400" dirty="0" err="1" smtClean="0"/>
              <a:t>tenemos</a:t>
            </a:r>
            <a:r>
              <a:rPr lang="en-US" sz="2400" dirty="0" smtClean="0"/>
              <a:t> </a:t>
            </a:r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clase</a:t>
            </a:r>
            <a:r>
              <a:rPr lang="en-US" sz="2400" dirty="0" smtClean="0"/>
              <a:t> con </a:t>
            </a:r>
            <a:r>
              <a:rPr lang="en-US" sz="2400" dirty="0" err="1" smtClean="0"/>
              <a:t>muchas</a:t>
            </a:r>
            <a:r>
              <a:rPr lang="en-US" sz="2400" dirty="0" smtClean="0"/>
              <a:t> </a:t>
            </a:r>
            <a:r>
              <a:rPr lang="en-US" sz="2400" dirty="0" err="1" smtClean="0"/>
              <a:t>dependencias</a:t>
            </a:r>
            <a:r>
              <a:rPr lang="en-US" sz="2400" dirty="0"/>
              <a:t> </a:t>
            </a:r>
            <a:r>
              <a:rPr lang="en-US" sz="2400" dirty="0" err="1" smtClean="0"/>
              <a:t>difíciles</a:t>
            </a:r>
            <a:r>
              <a:rPr lang="en-US" sz="2400" dirty="0" smtClean="0"/>
              <a:t> de </a:t>
            </a:r>
            <a:r>
              <a:rPr lang="en-US" sz="2400" dirty="0" err="1" smtClean="0"/>
              <a:t>probar</a:t>
            </a:r>
            <a:r>
              <a:rPr lang="en-US" sz="2400" dirty="0" smtClean="0"/>
              <a:t>.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4272922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611560" y="34178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PE" dirty="0" err="1" smtClean="0">
                <a:solidFill>
                  <a:srgbClr val="00823B"/>
                </a:solidFill>
              </a:rPr>
              <a:t>Extract</a:t>
            </a:r>
            <a:r>
              <a:rPr lang="es-PE" dirty="0" smtClean="0">
                <a:solidFill>
                  <a:srgbClr val="00823B"/>
                </a:solidFill>
              </a:rPr>
              <a:t> and </a:t>
            </a:r>
            <a:r>
              <a:rPr lang="es-PE" dirty="0" err="1" smtClean="0">
                <a:solidFill>
                  <a:srgbClr val="00823B"/>
                </a:solidFill>
              </a:rPr>
              <a:t>Override</a:t>
            </a:r>
            <a:r>
              <a:rPr lang="es-PE" dirty="0" smtClean="0">
                <a:solidFill>
                  <a:srgbClr val="00823B"/>
                </a:solidFill>
              </a:rPr>
              <a:t/>
            </a:r>
            <a:br>
              <a:rPr lang="es-PE" dirty="0" smtClean="0">
                <a:solidFill>
                  <a:srgbClr val="00823B"/>
                </a:solidFill>
              </a:rPr>
            </a:br>
            <a:r>
              <a:rPr lang="es-PE" dirty="0" err="1" smtClean="0">
                <a:solidFill>
                  <a:srgbClr val="00823B"/>
                </a:solidFill>
              </a:rPr>
              <a:t>with</a:t>
            </a:r>
            <a:r>
              <a:rPr lang="es-PE" dirty="0" smtClean="0">
                <a:solidFill>
                  <a:srgbClr val="00823B"/>
                </a:solidFill>
              </a:rPr>
              <a:t> Factory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102260" y="1859632"/>
            <a:ext cx="6768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dirty="0" smtClean="0"/>
              <a:t>Cuando hay jerarquías de objetos creadas en el constructor.</a:t>
            </a:r>
            <a:endParaRPr lang="es-PE" sz="2400" dirty="0"/>
          </a:p>
        </p:txBody>
      </p:sp>
      <p:pic>
        <p:nvPicPr>
          <p:cNvPr id="8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914" y="2713222"/>
            <a:ext cx="8532440" cy="301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343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611560" y="34178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PE" dirty="0" err="1" smtClean="0">
                <a:solidFill>
                  <a:srgbClr val="00823B"/>
                </a:solidFill>
              </a:rPr>
              <a:t>Extract</a:t>
            </a:r>
            <a:r>
              <a:rPr lang="es-PE" dirty="0" smtClean="0">
                <a:solidFill>
                  <a:srgbClr val="00823B"/>
                </a:solidFill>
              </a:rPr>
              <a:t> and </a:t>
            </a:r>
            <a:r>
              <a:rPr lang="es-PE" dirty="0" err="1" smtClean="0">
                <a:solidFill>
                  <a:srgbClr val="00823B"/>
                </a:solidFill>
              </a:rPr>
              <a:t>Override</a:t>
            </a:r>
            <a:r>
              <a:rPr lang="es-PE" dirty="0" smtClean="0">
                <a:solidFill>
                  <a:srgbClr val="00823B"/>
                </a:solidFill>
              </a:rPr>
              <a:t/>
            </a:r>
            <a:br>
              <a:rPr lang="es-PE" dirty="0" smtClean="0">
                <a:solidFill>
                  <a:srgbClr val="00823B"/>
                </a:solidFill>
              </a:rPr>
            </a:br>
            <a:r>
              <a:rPr lang="es-PE" dirty="0" err="1" smtClean="0">
                <a:solidFill>
                  <a:srgbClr val="00823B"/>
                </a:solidFill>
              </a:rPr>
              <a:t>with</a:t>
            </a:r>
            <a:r>
              <a:rPr lang="es-PE" dirty="0" smtClean="0">
                <a:solidFill>
                  <a:srgbClr val="00823B"/>
                </a:solidFill>
              </a:rPr>
              <a:t> Factory</a:t>
            </a:r>
            <a:endParaRPr lang="es-PE" dirty="0">
              <a:solidFill>
                <a:srgbClr val="00823B"/>
              </a:solidFill>
            </a:endParaRPr>
          </a:p>
        </p:txBody>
      </p:sp>
      <p:pic>
        <p:nvPicPr>
          <p:cNvPr id="6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792609"/>
            <a:ext cx="8383816" cy="407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329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611560" y="34178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PE" dirty="0" err="1" smtClean="0">
                <a:solidFill>
                  <a:srgbClr val="00823B"/>
                </a:solidFill>
              </a:rPr>
              <a:t>Extract</a:t>
            </a:r>
            <a:r>
              <a:rPr lang="es-PE" dirty="0" smtClean="0">
                <a:solidFill>
                  <a:srgbClr val="00823B"/>
                </a:solidFill>
              </a:rPr>
              <a:t> and </a:t>
            </a:r>
            <a:r>
              <a:rPr lang="es-PE" dirty="0" err="1" smtClean="0">
                <a:solidFill>
                  <a:srgbClr val="00823B"/>
                </a:solidFill>
              </a:rPr>
              <a:t>Override</a:t>
            </a:r>
            <a:r>
              <a:rPr lang="es-PE" dirty="0" smtClean="0">
                <a:solidFill>
                  <a:srgbClr val="00823B"/>
                </a:solidFill>
              </a:rPr>
              <a:t/>
            </a:r>
            <a:br>
              <a:rPr lang="es-PE" dirty="0" smtClean="0">
                <a:solidFill>
                  <a:srgbClr val="00823B"/>
                </a:solidFill>
              </a:rPr>
            </a:br>
            <a:r>
              <a:rPr lang="es-PE" dirty="0" err="1" smtClean="0">
                <a:solidFill>
                  <a:srgbClr val="00823B"/>
                </a:solidFill>
              </a:rPr>
              <a:t>with</a:t>
            </a:r>
            <a:r>
              <a:rPr lang="es-PE" dirty="0" smtClean="0">
                <a:solidFill>
                  <a:srgbClr val="00823B"/>
                </a:solidFill>
              </a:rPr>
              <a:t> Factory</a:t>
            </a:r>
            <a:endParaRPr lang="es-PE" dirty="0">
              <a:solidFill>
                <a:srgbClr val="00823B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758769"/>
            <a:ext cx="8289703" cy="4190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125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611560" y="341784"/>
            <a:ext cx="8229600" cy="1143000"/>
          </a:xfrm>
        </p:spPr>
        <p:txBody>
          <a:bodyPr/>
          <a:lstStyle/>
          <a:p>
            <a:r>
              <a:rPr lang="es-PE" dirty="0" err="1" smtClean="0">
                <a:solidFill>
                  <a:srgbClr val="00823B"/>
                </a:solidFill>
              </a:rPr>
              <a:t>Adapt</a:t>
            </a:r>
            <a:r>
              <a:rPr lang="es-PE" dirty="0" smtClean="0">
                <a:solidFill>
                  <a:srgbClr val="00823B"/>
                </a:solidFill>
              </a:rPr>
              <a:t> </a:t>
            </a:r>
            <a:r>
              <a:rPr lang="es-PE" dirty="0" err="1" smtClean="0">
                <a:solidFill>
                  <a:srgbClr val="00823B"/>
                </a:solidFill>
              </a:rPr>
              <a:t>Paramenter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102260" y="1628799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dirty="0" smtClean="0"/>
              <a:t>Métodos con parámetros muy difíciles de crear.</a:t>
            </a:r>
            <a:endParaRPr lang="es-PE" sz="2400" dirty="0"/>
          </a:p>
        </p:txBody>
      </p:sp>
      <p:pic>
        <p:nvPicPr>
          <p:cNvPr id="7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66" y="2564904"/>
            <a:ext cx="8041740" cy="295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98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611560" y="341784"/>
            <a:ext cx="8229600" cy="1143000"/>
          </a:xfrm>
        </p:spPr>
        <p:txBody>
          <a:bodyPr/>
          <a:lstStyle/>
          <a:p>
            <a:r>
              <a:rPr lang="es-PE" dirty="0" err="1" smtClean="0">
                <a:solidFill>
                  <a:srgbClr val="00823B"/>
                </a:solidFill>
              </a:rPr>
              <a:t>Adapt</a:t>
            </a:r>
            <a:r>
              <a:rPr lang="es-PE" dirty="0" smtClean="0">
                <a:solidFill>
                  <a:srgbClr val="00823B"/>
                </a:solidFill>
              </a:rPr>
              <a:t> </a:t>
            </a:r>
            <a:r>
              <a:rPr lang="es-PE" dirty="0" err="1" smtClean="0">
                <a:solidFill>
                  <a:srgbClr val="00823B"/>
                </a:solidFill>
              </a:rPr>
              <a:t>Paramenter</a:t>
            </a:r>
            <a:endParaRPr lang="es-PE" dirty="0">
              <a:solidFill>
                <a:srgbClr val="00823B"/>
              </a:solidFill>
            </a:endParaRPr>
          </a:p>
        </p:txBody>
      </p:sp>
      <p:pic>
        <p:nvPicPr>
          <p:cNvPr id="8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80" y="1556792"/>
            <a:ext cx="7560840" cy="276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613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611560" y="341784"/>
            <a:ext cx="8229600" cy="1143000"/>
          </a:xfrm>
        </p:spPr>
        <p:txBody>
          <a:bodyPr/>
          <a:lstStyle/>
          <a:p>
            <a:r>
              <a:rPr lang="es-PE" dirty="0" err="1" smtClean="0">
                <a:solidFill>
                  <a:srgbClr val="00823B"/>
                </a:solidFill>
              </a:rPr>
              <a:t>Adapt</a:t>
            </a:r>
            <a:r>
              <a:rPr lang="es-PE" dirty="0" smtClean="0">
                <a:solidFill>
                  <a:srgbClr val="00823B"/>
                </a:solidFill>
              </a:rPr>
              <a:t> </a:t>
            </a:r>
            <a:r>
              <a:rPr lang="es-PE" dirty="0" err="1" smtClean="0">
                <a:solidFill>
                  <a:srgbClr val="00823B"/>
                </a:solidFill>
              </a:rPr>
              <a:t>Paramenter</a:t>
            </a:r>
            <a:endParaRPr lang="es-PE" dirty="0">
              <a:solidFill>
                <a:srgbClr val="00823B"/>
              </a:solidFill>
            </a:endParaRPr>
          </a:p>
        </p:txBody>
      </p:sp>
      <p:pic>
        <p:nvPicPr>
          <p:cNvPr id="9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772816"/>
            <a:ext cx="8352420" cy="417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305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611560" y="341784"/>
            <a:ext cx="8229600" cy="1143000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Introduce </a:t>
            </a:r>
            <a:r>
              <a:rPr lang="es-PE" dirty="0" err="1" smtClean="0">
                <a:solidFill>
                  <a:srgbClr val="00823B"/>
                </a:solidFill>
              </a:rPr>
              <a:t>Instance</a:t>
            </a:r>
            <a:r>
              <a:rPr lang="es-PE" dirty="0" smtClean="0">
                <a:solidFill>
                  <a:srgbClr val="00823B"/>
                </a:solidFill>
              </a:rPr>
              <a:t> </a:t>
            </a:r>
            <a:r>
              <a:rPr lang="es-PE" dirty="0" err="1" smtClean="0">
                <a:solidFill>
                  <a:srgbClr val="00823B"/>
                </a:solidFill>
              </a:rPr>
              <a:t>Delegator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102260" y="1859632"/>
            <a:ext cx="6768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dirty="0" smtClean="0"/>
              <a:t>Clases o métodos estáticos donde resulta muy difícil volverlo no estático. </a:t>
            </a:r>
            <a:endParaRPr lang="es-PE" sz="2400" dirty="0"/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 rotWithShape="1">
          <a:blip r:embed="rId3"/>
          <a:srcRect t="32807" b="13077"/>
          <a:stretch/>
        </p:blipFill>
        <p:spPr>
          <a:xfrm>
            <a:off x="231268" y="3128540"/>
            <a:ext cx="8510736" cy="244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934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611560" y="341784"/>
            <a:ext cx="8229600" cy="1143000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Introduce </a:t>
            </a:r>
            <a:r>
              <a:rPr lang="es-PE" dirty="0" err="1" smtClean="0">
                <a:solidFill>
                  <a:srgbClr val="00823B"/>
                </a:solidFill>
              </a:rPr>
              <a:t>Instance</a:t>
            </a:r>
            <a:r>
              <a:rPr lang="es-PE" dirty="0" smtClean="0">
                <a:solidFill>
                  <a:srgbClr val="00823B"/>
                </a:solidFill>
              </a:rPr>
              <a:t> </a:t>
            </a:r>
            <a:r>
              <a:rPr lang="es-PE" dirty="0" err="1" smtClean="0">
                <a:solidFill>
                  <a:srgbClr val="00823B"/>
                </a:solidFill>
              </a:rPr>
              <a:t>Delegator</a:t>
            </a:r>
            <a:endParaRPr lang="es-PE" dirty="0">
              <a:solidFill>
                <a:srgbClr val="00823B"/>
              </a:solidFill>
            </a:endParaRPr>
          </a:p>
        </p:txBody>
      </p:sp>
      <p:pic>
        <p:nvPicPr>
          <p:cNvPr id="8" name="Picture 3"/>
          <p:cNvPicPr>
            <a:picLocks noChangeAspect="1"/>
          </p:cNvPicPr>
          <p:nvPr/>
        </p:nvPicPr>
        <p:blipFill rotWithShape="1">
          <a:blip r:embed="rId3"/>
          <a:srcRect t="23589" b="7948"/>
          <a:stretch/>
        </p:blipFill>
        <p:spPr>
          <a:xfrm>
            <a:off x="723900" y="1617784"/>
            <a:ext cx="7680564" cy="469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938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539552" y="1325086"/>
            <a:ext cx="8229600" cy="1143000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Enfoque para probar </a:t>
            </a:r>
            <a:r>
              <a:rPr lang="es-PE" dirty="0" err="1" smtClean="0">
                <a:solidFill>
                  <a:srgbClr val="00823B"/>
                </a:solidFill>
              </a:rPr>
              <a:t>Legacy</a:t>
            </a:r>
            <a:r>
              <a:rPr lang="es-PE" dirty="0" smtClean="0">
                <a:solidFill>
                  <a:srgbClr val="00823B"/>
                </a:solidFill>
              </a:rPr>
              <a:t> </a:t>
            </a:r>
            <a:r>
              <a:rPr lang="es-PE" dirty="0" err="1" smtClean="0">
                <a:solidFill>
                  <a:srgbClr val="00823B"/>
                </a:solidFill>
              </a:rPr>
              <a:t>Code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683568" y="2924944"/>
            <a:ext cx="77768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s-PE" sz="2800" dirty="0" smtClean="0"/>
              <a:t>Paso 1 – Planificar y Priorizar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s-PE" sz="2800" dirty="0" smtClean="0"/>
              <a:t>Paso 2 – Escribir </a:t>
            </a:r>
            <a:r>
              <a:rPr lang="es-PE" sz="2800" dirty="0" err="1"/>
              <a:t>I</a:t>
            </a:r>
            <a:r>
              <a:rPr lang="es-PE" sz="2800" dirty="0" err="1" smtClean="0"/>
              <a:t>ntegration</a:t>
            </a:r>
            <a:r>
              <a:rPr lang="es-PE" sz="2800" dirty="0" smtClean="0"/>
              <a:t> </a:t>
            </a:r>
            <a:r>
              <a:rPr lang="es-PE" sz="2800" dirty="0" err="1"/>
              <a:t>T</a:t>
            </a:r>
            <a:r>
              <a:rPr lang="es-PE" sz="2800" dirty="0" err="1" smtClean="0"/>
              <a:t>ests</a:t>
            </a:r>
            <a:endParaRPr lang="es-PE" sz="2800" dirty="0" smtClean="0"/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s-PE" sz="2800" dirty="0" smtClean="0"/>
              <a:t>Paso 3 – </a:t>
            </a:r>
            <a:r>
              <a:rPr lang="es-PE" sz="2800" dirty="0" err="1" smtClean="0"/>
              <a:t>Refactorizar</a:t>
            </a:r>
            <a:r>
              <a:rPr lang="es-PE" sz="2800" dirty="0" smtClean="0"/>
              <a:t> en algo </a:t>
            </a:r>
            <a:r>
              <a:rPr lang="es-PE" sz="2800" dirty="0" err="1" smtClean="0"/>
              <a:t>testeable</a:t>
            </a:r>
            <a:endParaRPr lang="es-PE" sz="2800" dirty="0" smtClean="0"/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s-PE" sz="2800" dirty="0" smtClean="0"/>
              <a:t>Paso 4 – Escribir </a:t>
            </a:r>
            <a:r>
              <a:rPr lang="es-PE" sz="2800" dirty="0" err="1" smtClean="0"/>
              <a:t>Unit</a:t>
            </a:r>
            <a:r>
              <a:rPr lang="es-PE" sz="2800" dirty="0" smtClean="0"/>
              <a:t> </a:t>
            </a:r>
            <a:r>
              <a:rPr lang="es-PE" sz="2800" dirty="0" err="1" smtClean="0"/>
              <a:t>Tests</a:t>
            </a:r>
            <a:endParaRPr lang="es-PE" sz="2800" dirty="0" smtClean="0"/>
          </a:p>
        </p:txBody>
      </p:sp>
    </p:spTree>
    <p:extLst>
      <p:ext uri="{BB962C8B-B14F-4D97-AF65-F5344CB8AC3E}">
        <p14:creationId xmlns:p14="http://schemas.microsoft.com/office/powerpoint/2010/main" val="1197780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179512" y="332656"/>
            <a:ext cx="8712968" cy="844646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Planificar y Priorizar</a:t>
            </a:r>
            <a:endParaRPr lang="es-PE" dirty="0">
              <a:solidFill>
                <a:srgbClr val="00823B"/>
              </a:solidFill>
            </a:endParaRPr>
          </a:p>
        </p:txBody>
      </p:sp>
      <p:grpSp>
        <p:nvGrpSpPr>
          <p:cNvPr id="6" name="5 Grupo"/>
          <p:cNvGrpSpPr/>
          <p:nvPr/>
        </p:nvGrpSpPr>
        <p:grpSpPr>
          <a:xfrm>
            <a:off x="413848" y="1444770"/>
            <a:ext cx="8352928" cy="3985296"/>
            <a:chOff x="323528" y="2564904"/>
            <a:chExt cx="8352928" cy="3985296"/>
          </a:xfrm>
        </p:grpSpPr>
        <p:sp>
          <p:nvSpPr>
            <p:cNvPr id="7" name="6 Rectángulo redondeado"/>
            <p:cNvSpPr/>
            <p:nvPr/>
          </p:nvSpPr>
          <p:spPr>
            <a:xfrm>
              <a:off x="3329576" y="2801512"/>
              <a:ext cx="2520000" cy="126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2000" b="1" dirty="0" smtClean="0">
                  <a:solidFill>
                    <a:schemeClr val="bg1"/>
                  </a:solidFill>
                </a:rPr>
                <a:t>Algoritmos</a:t>
              </a:r>
              <a:endParaRPr lang="es-E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8 Rectángulo redondeado"/>
            <p:cNvSpPr/>
            <p:nvPr/>
          </p:nvSpPr>
          <p:spPr>
            <a:xfrm>
              <a:off x="5849856" y="2801512"/>
              <a:ext cx="2520000" cy="1260000"/>
            </a:xfrm>
            <a:prstGeom prst="roundRect">
              <a:avLst>
                <a:gd name="adj" fmla="val 0"/>
              </a:avLst>
            </a:prstGeom>
            <a:solidFill>
              <a:schemeClr val="accent3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b="1" dirty="0" smtClean="0">
                  <a:solidFill>
                    <a:schemeClr val="bg1"/>
                  </a:solidFill>
                </a:rPr>
                <a:t>Código complicado – Necesita </a:t>
              </a:r>
              <a:r>
                <a:rPr lang="es-ES" sz="2000" b="1" dirty="0" err="1">
                  <a:solidFill>
                    <a:schemeClr val="bg1"/>
                  </a:solidFill>
                </a:rPr>
                <a:t>r</a:t>
              </a:r>
              <a:r>
                <a:rPr lang="es-ES" sz="2000" b="1" dirty="0" err="1" smtClean="0">
                  <a:solidFill>
                    <a:schemeClr val="bg1"/>
                  </a:solidFill>
                </a:rPr>
                <a:t>efactorizar</a:t>
              </a:r>
              <a:endParaRPr lang="es-E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9 Rectángulo redondeado"/>
            <p:cNvSpPr/>
            <p:nvPr/>
          </p:nvSpPr>
          <p:spPr>
            <a:xfrm>
              <a:off x="3329576" y="4055576"/>
              <a:ext cx="2520000" cy="1260000"/>
            </a:xfrm>
            <a:prstGeom prst="roundRect">
              <a:avLst>
                <a:gd name="adj" fmla="val 0"/>
              </a:avLst>
            </a:prstGeom>
            <a:solidFill>
              <a:schemeClr val="accent3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b="1" dirty="0">
                  <a:solidFill>
                    <a:schemeClr val="bg1"/>
                  </a:solidFill>
                </a:rPr>
                <a:t>Código Trivial</a:t>
              </a:r>
            </a:p>
          </p:txBody>
        </p:sp>
        <p:sp>
          <p:nvSpPr>
            <p:cNvPr id="11" name="10 Rectángulo redondeado"/>
            <p:cNvSpPr/>
            <p:nvPr/>
          </p:nvSpPr>
          <p:spPr>
            <a:xfrm>
              <a:off x="5849856" y="4055576"/>
              <a:ext cx="2520000" cy="126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2000" b="1" dirty="0">
                  <a:solidFill>
                    <a:schemeClr val="bg1"/>
                  </a:solidFill>
                </a:rPr>
                <a:t>Coordinadores</a:t>
              </a:r>
              <a:endParaRPr lang="es-ES" sz="20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2" name="11 Conector recto de flecha"/>
            <p:cNvCxnSpPr/>
            <p:nvPr/>
          </p:nvCxnSpPr>
          <p:spPr>
            <a:xfrm flipH="1" flipV="1">
              <a:off x="3310192" y="2564904"/>
              <a:ext cx="18288" cy="27699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Conector recto de flecha"/>
            <p:cNvCxnSpPr/>
            <p:nvPr/>
          </p:nvCxnSpPr>
          <p:spPr>
            <a:xfrm>
              <a:off x="3310192" y="5337384"/>
              <a:ext cx="536626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13 CuadroTexto"/>
            <p:cNvSpPr txBox="1"/>
            <p:nvPr/>
          </p:nvSpPr>
          <p:spPr>
            <a:xfrm>
              <a:off x="4406689" y="5337384"/>
              <a:ext cx="8483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2800" b="1" dirty="0" smtClean="0"/>
                <a:t>Bajo</a:t>
              </a:r>
              <a:endParaRPr lang="es-PE" sz="2800" b="1" dirty="0"/>
            </a:p>
          </p:txBody>
        </p:sp>
        <p:sp>
          <p:nvSpPr>
            <p:cNvPr id="15" name="14 CuadroTexto"/>
            <p:cNvSpPr txBox="1"/>
            <p:nvPr/>
          </p:nvSpPr>
          <p:spPr>
            <a:xfrm>
              <a:off x="6707502" y="5337384"/>
              <a:ext cx="8047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2800" b="1" dirty="0" smtClean="0"/>
                <a:t>Alto</a:t>
              </a:r>
              <a:endParaRPr lang="es-PE" sz="2800" b="1" dirty="0"/>
            </a:p>
          </p:txBody>
        </p:sp>
        <p:sp>
          <p:nvSpPr>
            <p:cNvPr id="16" name="15 CuadroTexto"/>
            <p:cNvSpPr txBox="1"/>
            <p:nvPr/>
          </p:nvSpPr>
          <p:spPr>
            <a:xfrm>
              <a:off x="2461883" y="4423966"/>
              <a:ext cx="8483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2800" b="1" dirty="0" smtClean="0"/>
                <a:t>Bajo</a:t>
              </a:r>
              <a:endParaRPr lang="es-PE" sz="2800" b="1" dirty="0"/>
            </a:p>
          </p:txBody>
        </p:sp>
        <p:sp>
          <p:nvSpPr>
            <p:cNvPr id="17" name="16 CuadroTexto"/>
            <p:cNvSpPr txBox="1"/>
            <p:nvPr/>
          </p:nvSpPr>
          <p:spPr>
            <a:xfrm>
              <a:off x="2483683" y="3169902"/>
              <a:ext cx="8047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2800" b="1" dirty="0" smtClean="0"/>
                <a:t>Alto</a:t>
              </a:r>
              <a:endParaRPr lang="es-PE" sz="2800" b="1" dirty="0"/>
            </a:p>
          </p:txBody>
        </p:sp>
        <p:sp>
          <p:nvSpPr>
            <p:cNvPr id="18" name="17 CuadroTexto"/>
            <p:cNvSpPr txBox="1"/>
            <p:nvPr/>
          </p:nvSpPr>
          <p:spPr>
            <a:xfrm>
              <a:off x="4355976" y="5842314"/>
              <a:ext cx="30531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PE" sz="2000" b="1" dirty="0" smtClean="0"/>
                <a:t>Costo de la prueba</a:t>
              </a:r>
            </a:p>
            <a:p>
              <a:pPr algn="ctr"/>
              <a:r>
                <a:rPr lang="es-PE" sz="2000" dirty="0" smtClean="0"/>
                <a:t>≈ Número de dependencias</a:t>
              </a:r>
              <a:endParaRPr lang="es-PE" sz="2000" dirty="0"/>
            </a:p>
          </p:txBody>
        </p:sp>
        <p:sp>
          <p:nvSpPr>
            <p:cNvPr id="19" name="18 CuadroTexto"/>
            <p:cNvSpPr txBox="1"/>
            <p:nvPr/>
          </p:nvSpPr>
          <p:spPr>
            <a:xfrm>
              <a:off x="323528" y="3707569"/>
              <a:ext cx="25680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PE" sz="2000" b="1" dirty="0" smtClean="0"/>
                <a:t>Beneficio de la prueba</a:t>
              </a:r>
            </a:p>
            <a:p>
              <a:pPr algn="ctr"/>
              <a:r>
                <a:rPr lang="es-PE" sz="2000" dirty="0" smtClean="0"/>
                <a:t>≈ Código no obvio</a:t>
              </a:r>
              <a:endParaRPr lang="es-PE" sz="2000" dirty="0"/>
            </a:p>
          </p:txBody>
        </p:sp>
      </p:grpSp>
      <p:sp>
        <p:nvSpPr>
          <p:cNvPr id="20" name="19 CuadroTexto"/>
          <p:cNvSpPr txBox="1"/>
          <p:nvPr/>
        </p:nvSpPr>
        <p:spPr>
          <a:xfrm>
            <a:off x="341104" y="5574082"/>
            <a:ext cx="4307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i="1" dirty="0" smtClean="0">
                <a:solidFill>
                  <a:srgbClr val="FFC000"/>
                </a:solidFill>
              </a:rPr>
              <a:t>Steven </a:t>
            </a:r>
            <a:r>
              <a:rPr lang="es-PE" i="1" dirty="0" err="1" smtClean="0">
                <a:solidFill>
                  <a:srgbClr val="FFC000"/>
                </a:solidFill>
              </a:rPr>
              <a:t>Sanderson</a:t>
            </a:r>
            <a:r>
              <a:rPr lang="es-PE" i="1" dirty="0">
                <a:solidFill>
                  <a:srgbClr val="FFC000"/>
                </a:solidFill>
              </a:rPr>
              <a:t> B</a:t>
            </a:r>
            <a:r>
              <a:rPr lang="es-PE" i="1" dirty="0" smtClean="0">
                <a:solidFill>
                  <a:srgbClr val="FFC000"/>
                </a:solidFill>
              </a:rPr>
              <a:t>log:  http</a:t>
            </a:r>
            <a:r>
              <a:rPr lang="es-PE" i="1" dirty="0">
                <a:solidFill>
                  <a:srgbClr val="FFC000"/>
                </a:solidFill>
              </a:rPr>
              <a:t>://bit.ly/lNGDjq</a:t>
            </a:r>
          </a:p>
        </p:txBody>
      </p:sp>
    </p:spTree>
    <p:extLst>
      <p:ext uri="{BB962C8B-B14F-4D97-AF65-F5344CB8AC3E}">
        <p14:creationId xmlns:p14="http://schemas.microsoft.com/office/powerpoint/2010/main" val="3023901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179512" y="260648"/>
            <a:ext cx="8712968" cy="844646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Test </a:t>
            </a:r>
            <a:r>
              <a:rPr lang="es-PE" dirty="0" err="1" smtClean="0">
                <a:solidFill>
                  <a:srgbClr val="00823B"/>
                </a:solidFill>
              </a:rPr>
              <a:t>Automation</a:t>
            </a:r>
            <a:r>
              <a:rPr lang="es-PE" dirty="0" smtClean="0">
                <a:solidFill>
                  <a:srgbClr val="00823B"/>
                </a:solidFill>
              </a:rPr>
              <a:t> </a:t>
            </a:r>
            <a:r>
              <a:rPr lang="es-PE" dirty="0" err="1" smtClean="0">
                <a:solidFill>
                  <a:srgbClr val="00823B"/>
                </a:solidFill>
              </a:rPr>
              <a:t>Backlog</a:t>
            </a:r>
            <a:endParaRPr lang="es-PE" dirty="0">
              <a:solidFill>
                <a:srgbClr val="00823B"/>
              </a:solidFill>
            </a:endParaRPr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556341"/>
              </p:ext>
            </p:extLst>
          </p:nvPr>
        </p:nvGraphicFramePr>
        <p:xfrm>
          <a:off x="756000" y="1981887"/>
          <a:ext cx="763200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1631"/>
                <a:gridCol w="1313771"/>
                <a:gridCol w="1818299"/>
                <a:gridCol w="18182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b="1" dirty="0">
                          <a:effectLst/>
                        </a:rPr>
                        <a:t>Test case </a:t>
                      </a:r>
                      <a:endParaRPr lang="es-PE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1" smtClean="0">
                          <a:effectLst/>
                        </a:rPr>
                        <a:t>Riesgo</a:t>
                      </a:r>
                      <a:endParaRPr lang="es-PE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1" dirty="0" smtClean="0">
                          <a:effectLst/>
                        </a:rPr>
                        <a:t> </a:t>
                      </a:r>
                      <a:r>
                        <a:rPr lang="es-PE" b="1" dirty="0" err="1" smtClean="0">
                          <a:effectLst/>
                        </a:rPr>
                        <a:t>Automation</a:t>
                      </a:r>
                      <a:r>
                        <a:rPr lang="es-PE" b="1" dirty="0" smtClean="0">
                          <a:effectLst/>
                        </a:rPr>
                        <a:t> </a:t>
                      </a:r>
                      <a:r>
                        <a:rPr lang="es-PE" b="1" dirty="0" err="1" smtClean="0">
                          <a:effectLst/>
                        </a:rPr>
                        <a:t>Cost</a:t>
                      </a:r>
                      <a:r>
                        <a:rPr lang="es-PE" b="1" dirty="0" smtClean="0">
                          <a:effectLst/>
                        </a:rPr>
                        <a:t> (</a:t>
                      </a:r>
                      <a:r>
                        <a:rPr lang="es-PE" b="1" dirty="0" err="1" smtClean="0">
                          <a:effectLst/>
                        </a:rPr>
                        <a:t>points</a:t>
                      </a:r>
                      <a:r>
                        <a:rPr lang="es-PE" b="1" dirty="0" smtClean="0">
                          <a:effectLst/>
                        </a:rPr>
                        <a:t>)</a:t>
                      </a:r>
                      <a:endParaRPr lang="es-PE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1" smtClean="0">
                          <a:effectLst/>
                        </a:rPr>
                        <a:t> Manual Test Cost (hours)</a:t>
                      </a:r>
                      <a:endParaRPr lang="es-PE" dirty="0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1800" b="0" i="0" u="none" strike="noStrike">
                          <a:solidFill>
                            <a:srgbClr val="018CCF"/>
                          </a:solidFill>
                          <a:effectLst/>
                          <a:latin typeface="Cantarell"/>
                        </a:rPr>
                        <a:t>Block account 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 </a:t>
                      </a:r>
                      <a:r>
                        <a:rPr lang="es-PE" dirty="0" err="1" smtClean="0"/>
                        <a:t>high</a:t>
                      </a:r>
                      <a:endParaRPr lang="es-PE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 0.5 </a:t>
                      </a:r>
                      <a:r>
                        <a:rPr lang="es-PE" dirty="0" err="1" smtClean="0"/>
                        <a:t>sp</a:t>
                      </a:r>
                      <a:endParaRPr lang="es-PE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 5 </a:t>
                      </a:r>
                      <a:r>
                        <a:rPr lang="es-PE" dirty="0" err="1" smtClean="0"/>
                        <a:t>hrs</a:t>
                      </a:r>
                      <a:endParaRPr lang="es-PE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1800" b="0" i="0" u="none" strike="noStrike">
                          <a:solidFill>
                            <a:srgbClr val="018CCF"/>
                          </a:solidFill>
                          <a:effectLst/>
                          <a:latin typeface="Cantarell"/>
                        </a:rPr>
                        <a:t>Deposit cash  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 </a:t>
                      </a:r>
                      <a:r>
                        <a:rPr lang="es-PE" dirty="0" err="1" smtClean="0"/>
                        <a:t>high</a:t>
                      </a:r>
                      <a:endParaRPr lang="es-PE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 1 </a:t>
                      </a:r>
                      <a:r>
                        <a:rPr lang="es-PE" dirty="0" err="1" smtClean="0"/>
                        <a:t>sp</a:t>
                      </a:r>
                      <a:endParaRPr lang="es-PE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 1.5 </a:t>
                      </a:r>
                      <a:r>
                        <a:rPr lang="es-PE" dirty="0" err="1" smtClean="0"/>
                        <a:t>hrs</a:t>
                      </a:r>
                      <a:endParaRPr lang="es-P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1800" b="0" i="0" u="none" strike="noStrike">
                          <a:solidFill>
                            <a:srgbClr val="018CCF"/>
                          </a:solidFill>
                          <a:effectLst/>
                          <a:latin typeface="Cantarell"/>
                        </a:rPr>
                        <a:t>Validate transfer  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 </a:t>
                      </a:r>
                      <a:r>
                        <a:rPr lang="es-PE" dirty="0" err="1" smtClean="0"/>
                        <a:t>high</a:t>
                      </a:r>
                      <a:endParaRPr lang="es-PE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 5 </a:t>
                      </a:r>
                      <a:r>
                        <a:rPr lang="es-PE" dirty="0" err="1" smtClean="0"/>
                        <a:t>sp</a:t>
                      </a:r>
                      <a:endParaRPr lang="es-PE" dirty="0"/>
                    </a:p>
                  </a:txBody>
                  <a:tcPr anchor="ctr">
                    <a:solidFill>
                      <a:srgbClr val="CBD1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 3 </a:t>
                      </a:r>
                      <a:r>
                        <a:rPr lang="es-PE" dirty="0" err="1" smtClean="0"/>
                        <a:t>hrs</a:t>
                      </a:r>
                      <a:endParaRPr lang="es-PE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1800" b="0" i="0" u="none" strike="noStrike">
                          <a:solidFill>
                            <a:srgbClr val="018CCF"/>
                          </a:solidFill>
                          <a:effectLst/>
                          <a:latin typeface="Cantarell"/>
                        </a:rPr>
                        <a:t>Security alert 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 </a:t>
                      </a:r>
                      <a:r>
                        <a:rPr lang="es-PE" dirty="0" err="1" smtClean="0"/>
                        <a:t>high</a:t>
                      </a:r>
                      <a:endParaRPr lang="es-PE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P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13 </a:t>
                      </a:r>
                      <a:r>
                        <a:rPr lang="es-PE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</a:t>
                      </a:r>
                      <a:endParaRPr lang="es-P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7EA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 1 </a:t>
                      </a:r>
                      <a:r>
                        <a:rPr lang="es-PE" dirty="0" err="1" smtClean="0"/>
                        <a:t>hr</a:t>
                      </a:r>
                      <a:endParaRPr lang="es-PE" dirty="0"/>
                    </a:p>
                  </a:txBody>
                  <a:tcPr anchor="ctr">
                    <a:solidFill>
                      <a:srgbClr val="E7EAE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1800" b="0" i="0" u="none" strike="noStrike">
                          <a:solidFill>
                            <a:srgbClr val="018CCF"/>
                          </a:solidFill>
                          <a:effectLst/>
                          <a:latin typeface="Cantarell"/>
                        </a:rPr>
                        <a:t>See transaction history 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s-PE" smtClean="0"/>
                        <a:t> med</a:t>
                      </a:r>
                      <a:endParaRPr lang="es-P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 1 </a:t>
                      </a:r>
                      <a:r>
                        <a:rPr lang="es-PE" dirty="0" err="1" smtClean="0"/>
                        <a:t>sp</a:t>
                      </a:r>
                      <a:endParaRPr lang="es-PE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 3 </a:t>
                      </a:r>
                      <a:r>
                        <a:rPr lang="es-PE" dirty="0" err="1" smtClean="0"/>
                        <a:t>hrs</a:t>
                      </a:r>
                      <a:endParaRPr lang="es-PE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1800" b="0" i="0" u="none" strike="noStrike">
                          <a:solidFill>
                            <a:srgbClr val="018CCF"/>
                          </a:solidFill>
                          <a:effectLst/>
                          <a:latin typeface="Cantarell"/>
                        </a:rPr>
                        <a:t>Sort query results  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s-PE" smtClean="0"/>
                        <a:t> med</a:t>
                      </a:r>
                      <a:endParaRPr lang="es-P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 8 </a:t>
                      </a:r>
                      <a:r>
                        <a:rPr lang="es-PE" dirty="0" err="1" smtClean="0"/>
                        <a:t>sp</a:t>
                      </a:r>
                      <a:endParaRPr lang="es-PE" dirty="0"/>
                    </a:p>
                  </a:txBody>
                  <a:tcPr anchor="ctr">
                    <a:solidFill>
                      <a:srgbClr val="E7EA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 2 </a:t>
                      </a:r>
                      <a:r>
                        <a:rPr lang="es-PE" dirty="0" err="1" smtClean="0"/>
                        <a:t>hrs</a:t>
                      </a:r>
                      <a:endParaRPr lang="es-P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1800" b="0" i="0" u="none" strike="noStrike">
                          <a:solidFill>
                            <a:srgbClr val="018CCF"/>
                          </a:solidFill>
                          <a:effectLst/>
                          <a:latin typeface="Cantarell"/>
                        </a:rPr>
                        <a:t>Add new user 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s-PE" smtClean="0"/>
                        <a:t> low</a:t>
                      </a:r>
                      <a:endParaRPr lang="es-PE"/>
                    </a:p>
                  </a:txBody>
                  <a:tcPr anchor="ctr">
                    <a:solidFill>
                      <a:srgbClr val="CBD1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 3 </a:t>
                      </a:r>
                      <a:r>
                        <a:rPr lang="es-PE" dirty="0" err="1" smtClean="0"/>
                        <a:t>sp</a:t>
                      </a:r>
                      <a:endParaRPr lang="es-PE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 0.5 </a:t>
                      </a:r>
                      <a:r>
                        <a:rPr lang="es-PE" dirty="0" err="1" smtClean="0"/>
                        <a:t>hrs</a:t>
                      </a:r>
                      <a:endParaRPr lang="es-PE" dirty="0"/>
                    </a:p>
                  </a:txBody>
                  <a:tcPr anchor="ctr">
                    <a:solidFill>
                      <a:srgbClr val="CBD1DD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1800" b="0" i="0" u="none" strike="noStrike" dirty="0" err="1">
                          <a:solidFill>
                            <a:srgbClr val="018CCF"/>
                          </a:solidFill>
                          <a:effectLst/>
                          <a:latin typeface="Cantarell"/>
                        </a:rPr>
                        <a:t>Change</a:t>
                      </a:r>
                      <a:r>
                        <a:rPr lang="es-PE" sz="1800" b="0" i="0" u="none" strike="noStrike" dirty="0">
                          <a:solidFill>
                            <a:srgbClr val="018CCF"/>
                          </a:solidFill>
                          <a:effectLst/>
                          <a:latin typeface="Cantarell"/>
                        </a:rPr>
                        <a:t> </a:t>
                      </a:r>
                      <a:r>
                        <a:rPr lang="es-PE" sz="1800" b="0" i="0" u="none" strike="noStrike" dirty="0" err="1">
                          <a:solidFill>
                            <a:srgbClr val="018CCF"/>
                          </a:solidFill>
                          <a:effectLst/>
                          <a:latin typeface="Cantarell"/>
                        </a:rPr>
                        <a:t>skin</a:t>
                      </a:r>
                      <a:r>
                        <a:rPr lang="es-PE" sz="1800" b="0" i="0" u="none" strike="noStrike" dirty="0">
                          <a:solidFill>
                            <a:srgbClr val="018CCF"/>
                          </a:solidFill>
                          <a:effectLst/>
                          <a:latin typeface="Cantarell"/>
                        </a:rPr>
                        <a:t> 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 </a:t>
                      </a:r>
                      <a:r>
                        <a:rPr lang="es-PE" dirty="0" err="1" smtClean="0"/>
                        <a:t>low</a:t>
                      </a:r>
                      <a:endParaRPr lang="es-PE" dirty="0"/>
                    </a:p>
                  </a:txBody>
                  <a:tcPr anchor="ctr">
                    <a:solidFill>
                      <a:srgbClr val="E7EA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P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20 </a:t>
                      </a:r>
                      <a:r>
                        <a:rPr lang="es-PE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</a:t>
                      </a:r>
                      <a:endParaRPr lang="es-P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7EA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 0.5 </a:t>
                      </a:r>
                      <a:r>
                        <a:rPr lang="es-PE" dirty="0" err="1" smtClean="0"/>
                        <a:t>hrs</a:t>
                      </a:r>
                      <a:endParaRPr lang="es-PE" dirty="0"/>
                    </a:p>
                  </a:txBody>
                  <a:tcPr anchor="ctr">
                    <a:solidFill>
                      <a:srgbClr val="E7EAE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8616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179512" y="260648"/>
            <a:ext cx="8712968" cy="844646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Distribuir en Cada Sprint</a:t>
            </a:r>
            <a:endParaRPr lang="es-PE" dirty="0">
              <a:solidFill>
                <a:srgbClr val="00823B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281" y="1079292"/>
            <a:ext cx="5441437" cy="520088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1672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143508" y="1556792"/>
            <a:ext cx="8712968" cy="844646"/>
          </a:xfrm>
        </p:spPr>
        <p:txBody>
          <a:bodyPr/>
          <a:lstStyle/>
          <a:p>
            <a:r>
              <a:rPr lang="es-PE" dirty="0" err="1" smtClean="0">
                <a:solidFill>
                  <a:srgbClr val="00823B"/>
                </a:solidFill>
              </a:rPr>
              <a:t>Boy</a:t>
            </a:r>
            <a:r>
              <a:rPr lang="es-PE" dirty="0" smtClean="0">
                <a:solidFill>
                  <a:srgbClr val="00823B"/>
                </a:solidFill>
              </a:rPr>
              <a:t> Scout Rule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1115616" y="2924944"/>
            <a:ext cx="67687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"Always leave the campground cleaner than you found it."</a:t>
            </a:r>
            <a:endParaRPr lang="es-PE" sz="3200" dirty="0"/>
          </a:p>
        </p:txBody>
      </p:sp>
    </p:spTree>
    <p:extLst>
      <p:ext uri="{BB962C8B-B14F-4D97-AF65-F5344CB8AC3E}">
        <p14:creationId xmlns:p14="http://schemas.microsoft.com/office/powerpoint/2010/main" val="2546519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179512" y="332656"/>
            <a:ext cx="8712968" cy="844646"/>
          </a:xfrm>
        </p:spPr>
        <p:txBody>
          <a:bodyPr/>
          <a:lstStyle/>
          <a:p>
            <a:r>
              <a:rPr lang="es-PE" dirty="0" err="1" smtClean="0">
                <a:solidFill>
                  <a:srgbClr val="00823B"/>
                </a:solidFill>
              </a:rPr>
              <a:t>Characterization</a:t>
            </a:r>
            <a:r>
              <a:rPr lang="es-PE" dirty="0" smtClean="0">
                <a:solidFill>
                  <a:srgbClr val="00823B"/>
                </a:solidFill>
              </a:rPr>
              <a:t> </a:t>
            </a:r>
            <a:r>
              <a:rPr lang="es-PE" dirty="0" err="1" smtClean="0">
                <a:solidFill>
                  <a:srgbClr val="00823B"/>
                </a:solidFill>
              </a:rPr>
              <a:t>Tests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755576" y="1772816"/>
            <a:ext cx="802838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C000"/>
                </a:solidFill>
              </a:rPr>
              <a:t>Specification: </a:t>
            </a:r>
            <a:r>
              <a:rPr lang="en-US" sz="2800" dirty="0" err="1" smtClean="0"/>
              <a:t>Verificar</a:t>
            </a:r>
            <a:r>
              <a:rPr lang="en-US" sz="2800" dirty="0" smtClean="0"/>
              <a:t> </a:t>
            </a:r>
            <a:r>
              <a:rPr lang="en-US" sz="2800" dirty="0" err="1" smtClean="0"/>
              <a:t>que</a:t>
            </a:r>
            <a:r>
              <a:rPr lang="en-US" sz="2800" dirty="0" smtClean="0"/>
              <a:t> </a:t>
            </a:r>
            <a:r>
              <a:rPr lang="en-US" sz="2800" dirty="0"/>
              <a:t>un </a:t>
            </a:r>
            <a:r>
              <a:rPr lang="en-US" sz="2800" dirty="0" err="1"/>
              <a:t>método</a:t>
            </a:r>
            <a:r>
              <a:rPr lang="en-US" sz="2800" dirty="0"/>
              <a:t> </a:t>
            </a:r>
            <a:r>
              <a:rPr lang="en-US" sz="2800" dirty="0" err="1"/>
              <a:t>haga</a:t>
            </a:r>
            <a:r>
              <a:rPr lang="en-US" sz="2800" dirty="0"/>
              <a:t> lo </a:t>
            </a:r>
            <a:r>
              <a:rPr lang="en-US" sz="2800" dirty="0" err="1"/>
              <a:t>que</a:t>
            </a:r>
            <a:r>
              <a:rPr lang="en-US" sz="2800" dirty="0"/>
              <a:t> </a:t>
            </a:r>
            <a:r>
              <a:rPr lang="en-US" sz="2800" dirty="0" err="1"/>
              <a:t>debe</a:t>
            </a:r>
            <a:r>
              <a:rPr lang="en-US" sz="2800" dirty="0"/>
              <a:t> </a:t>
            </a:r>
            <a:r>
              <a:rPr lang="en-US" sz="2800" dirty="0" err="1" smtClean="0"/>
              <a:t>hacer</a:t>
            </a:r>
            <a:r>
              <a:rPr lang="en-US" sz="2800" dirty="0" smtClean="0"/>
              <a:t>.</a:t>
            </a:r>
            <a:endParaRPr lang="es-P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C000"/>
                </a:solidFill>
              </a:rPr>
              <a:t>Characterization: </a:t>
            </a:r>
            <a:r>
              <a:rPr lang="en-US" sz="2800" dirty="0" err="1" smtClean="0"/>
              <a:t>Verifica</a:t>
            </a:r>
            <a:r>
              <a:rPr lang="en-US" sz="2800" dirty="0" smtClean="0"/>
              <a:t> </a:t>
            </a:r>
            <a:r>
              <a:rPr lang="en-US" sz="2800" dirty="0" err="1" smtClean="0"/>
              <a:t>que</a:t>
            </a:r>
            <a:r>
              <a:rPr lang="en-US" sz="2800" dirty="0" smtClean="0"/>
              <a:t> un </a:t>
            </a:r>
            <a:r>
              <a:rPr lang="en-US" sz="2800" dirty="0" err="1" smtClean="0"/>
              <a:t>método</a:t>
            </a:r>
            <a:r>
              <a:rPr lang="en-US" sz="2800" dirty="0" smtClean="0"/>
              <a:t> </a:t>
            </a:r>
            <a:r>
              <a:rPr lang="en-US" sz="2800" dirty="0" err="1" smtClean="0"/>
              <a:t>siga</a:t>
            </a:r>
            <a:r>
              <a:rPr lang="en-US" sz="2800" dirty="0" smtClean="0"/>
              <a:t> </a:t>
            </a:r>
            <a:r>
              <a:rPr lang="en-US" sz="2800" dirty="0" err="1" smtClean="0"/>
              <a:t>haciendo</a:t>
            </a:r>
            <a:r>
              <a:rPr lang="en-US" sz="2800" dirty="0" smtClean="0"/>
              <a:t> lo </a:t>
            </a:r>
            <a:r>
              <a:rPr lang="en-US" sz="2800" dirty="0" err="1" smtClean="0"/>
              <a:t>que</a:t>
            </a:r>
            <a:r>
              <a:rPr lang="en-US" sz="2800" dirty="0" smtClean="0"/>
              <a:t> </a:t>
            </a:r>
            <a:r>
              <a:rPr lang="en-US" sz="2800" dirty="0" err="1" smtClean="0"/>
              <a:t>hace</a:t>
            </a:r>
            <a:r>
              <a:rPr lang="en-US" sz="2800" dirty="0" smtClean="0"/>
              <a:t> </a:t>
            </a:r>
            <a:r>
              <a:rPr lang="en-US" sz="2800" dirty="0" err="1" smtClean="0"/>
              <a:t>actualmente</a:t>
            </a:r>
            <a:r>
              <a:rPr lang="en-US" sz="2800" dirty="0" smtClean="0"/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26030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575556" y="620688"/>
            <a:ext cx="7992888" cy="844646"/>
          </a:xfrm>
        </p:spPr>
        <p:txBody>
          <a:bodyPr>
            <a:normAutofit fontScale="90000"/>
          </a:bodyPr>
          <a:lstStyle/>
          <a:p>
            <a:r>
              <a:rPr lang="es-PE" dirty="0" smtClean="0">
                <a:solidFill>
                  <a:srgbClr val="00823B"/>
                </a:solidFill>
              </a:rPr>
              <a:t>Crear las pruebas sobre los puntos de inflexión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113838" y="1844824"/>
            <a:ext cx="6768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Es</a:t>
            </a:r>
            <a:r>
              <a:rPr lang="en-US" sz="2400" dirty="0" smtClean="0"/>
              <a:t> el </a:t>
            </a:r>
            <a:r>
              <a:rPr lang="en-US" sz="2400" dirty="0" err="1" smtClean="0"/>
              <a:t>punto</a:t>
            </a:r>
            <a:r>
              <a:rPr lang="en-US" sz="2400" dirty="0" smtClean="0"/>
              <a:t> </a:t>
            </a:r>
            <a:r>
              <a:rPr lang="en-US" sz="2400" dirty="0" err="1" smtClean="0"/>
              <a:t>sobre</a:t>
            </a:r>
            <a:r>
              <a:rPr lang="en-US" sz="2400" dirty="0" smtClean="0"/>
              <a:t> el </a:t>
            </a:r>
            <a:r>
              <a:rPr lang="en-US" sz="2400" dirty="0" err="1" smtClean="0"/>
              <a:t>cual</a:t>
            </a:r>
            <a:r>
              <a:rPr lang="en-US" sz="2400" dirty="0" smtClean="0"/>
              <a:t> se </a:t>
            </a:r>
            <a:r>
              <a:rPr lang="en-US" sz="2400" dirty="0" err="1" smtClean="0"/>
              <a:t>puede</a:t>
            </a:r>
            <a:r>
              <a:rPr lang="en-US" sz="2400" dirty="0" smtClean="0"/>
              <a:t> </a:t>
            </a:r>
            <a:r>
              <a:rPr lang="en-US" sz="2400" dirty="0" err="1" smtClean="0"/>
              <a:t>detectar</a:t>
            </a:r>
            <a:r>
              <a:rPr lang="en-US" sz="2400" dirty="0" smtClean="0"/>
              <a:t> </a:t>
            </a:r>
            <a:r>
              <a:rPr lang="en-US" sz="2400" dirty="0" err="1" smtClean="0"/>
              <a:t>siempre</a:t>
            </a:r>
            <a:r>
              <a:rPr lang="en-US" sz="2400" dirty="0" smtClean="0"/>
              <a:t> </a:t>
            </a:r>
            <a:r>
              <a:rPr lang="en-US" sz="2400" dirty="0" err="1" smtClean="0"/>
              <a:t>cualquier</a:t>
            </a:r>
            <a:r>
              <a:rPr lang="en-US" sz="2400" dirty="0" smtClean="0"/>
              <a:t> error </a:t>
            </a:r>
            <a:r>
              <a:rPr lang="en-US" sz="2400" dirty="0" err="1" smtClean="0"/>
              <a:t>propagado</a:t>
            </a:r>
            <a:r>
              <a:rPr lang="en-US" sz="2400" dirty="0" smtClean="0"/>
              <a:t> </a:t>
            </a:r>
            <a:r>
              <a:rPr lang="en-US" sz="2400" dirty="0" err="1" smtClean="0"/>
              <a:t>por</a:t>
            </a:r>
            <a:r>
              <a:rPr lang="en-US" sz="2400" dirty="0" smtClean="0"/>
              <a:t> los </a:t>
            </a:r>
            <a:r>
              <a:rPr lang="en-US" sz="2400" dirty="0" err="1" smtClean="0"/>
              <a:t>cambios</a:t>
            </a:r>
            <a:r>
              <a:rPr lang="en-US" sz="2400" dirty="0" smtClean="0"/>
              <a:t>.</a:t>
            </a:r>
            <a:endParaRPr lang="es-PE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186" y="2780928"/>
            <a:ext cx="7348056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1172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179512" y="332656"/>
            <a:ext cx="8712968" cy="844646"/>
          </a:xfrm>
        </p:spPr>
        <p:txBody>
          <a:bodyPr/>
          <a:lstStyle/>
          <a:p>
            <a:r>
              <a:rPr lang="es-PE" dirty="0" err="1" smtClean="0">
                <a:solidFill>
                  <a:srgbClr val="00823B"/>
                </a:solidFill>
              </a:rPr>
              <a:t>Characterization</a:t>
            </a:r>
            <a:r>
              <a:rPr lang="es-PE" dirty="0" smtClean="0">
                <a:solidFill>
                  <a:srgbClr val="00823B"/>
                </a:solidFill>
              </a:rPr>
              <a:t> </a:t>
            </a:r>
            <a:r>
              <a:rPr lang="es-PE" dirty="0" err="1" smtClean="0">
                <a:solidFill>
                  <a:srgbClr val="00823B"/>
                </a:solidFill>
              </a:rPr>
              <a:t>Tests</a:t>
            </a:r>
            <a:endParaRPr lang="es-PE" dirty="0">
              <a:solidFill>
                <a:srgbClr val="00823B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44" y="1916832"/>
            <a:ext cx="8279085" cy="448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2127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49645</TotalTime>
  <Words>288</Words>
  <Application>Microsoft Macintosh PowerPoint</Application>
  <PresentationFormat>On-screen Show (4:3)</PresentationFormat>
  <Paragraphs>108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Legacy Code Test Automation</vt:lpstr>
      <vt:lpstr>Enfoque para probar Legacy Code</vt:lpstr>
      <vt:lpstr>Planificar y Priorizar</vt:lpstr>
      <vt:lpstr>Test Automation Backlog</vt:lpstr>
      <vt:lpstr>Distribuir en Cada Sprint</vt:lpstr>
      <vt:lpstr>Boy Scout Rule</vt:lpstr>
      <vt:lpstr>Characterization Tests</vt:lpstr>
      <vt:lpstr>Crear las pruebas sobre los puntos de inflexión</vt:lpstr>
      <vt:lpstr>Characterization Tests</vt:lpstr>
      <vt:lpstr>Refactorizar a algo más testeable</vt:lpstr>
      <vt:lpstr>Extract and Override</vt:lpstr>
      <vt:lpstr>Extract and Override with Factory</vt:lpstr>
      <vt:lpstr>Extract and Override with Factory</vt:lpstr>
      <vt:lpstr>Extract and Override with Factory</vt:lpstr>
      <vt:lpstr>Adapt Paramenter</vt:lpstr>
      <vt:lpstr>Adapt Paramenter</vt:lpstr>
      <vt:lpstr>Adapt Paramenter</vt:lpstr>
      <vt:lpstr>Introduce Instance Delegator</vt:lpstr>
      <vt:lpstr>Introduce Instance Delegator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Angelito</dc:creator>
  <cp:lastModifiedBy>Angel Nuñez</cp:lastModifiedBy>
  <cp:revision>1563</cp:revision>
  <dcterms:created xsi:type="dcterms:W3CDTF">2010-05-16T05:09:58Z</dcterms:created>
  <dcterms:modified xsi:type="dcterms:W3CDTF">2014-10-10T22:05:47Z</dcterms:modified>
</cp:coreProperties>
</file>