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609" r:id="rId2"/>
    <p:sldId id="256" r:id="rId3"/>
    <p:sldId id="659" r:id="rId4"/>
    <p:sldId id="660" r:id="rId5"/>
    <p:sldId id="610" r:id="rId6"/>
    <p:sldId id="571" r:id="rId7"/>
    <p:sldId id="661" r:id="rId8"/>
    <p:sldId id="567" r:id="rId9"/>
    <p:sldId id="572" r:id="rId10"/>
    <p:sldId id="611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nahider" initials="S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823B"/>
    <a:srgbClr val="EE0000"/>
    <a:srgbClr val="F60000"/>
    <a:srgbClr val="009A46"/>
    <a:srgbClr val="E20000"/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6" autoAdjust="0"/>
    <p:restoredTop sz="82723" autoAdjust="0"/>
  </p:normalViewPr>
  <p:slideViewPr>
    <p:cSldViewPr>
      <p:cViewPr varScale="1">
        <p:scale>
          <a:sx n="61" d="100"/>
          <a:sy n="61" d="100"/>
        </p:scale>
        <p:origin x="172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19/12/2013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didev/automated-testing-vs-manual-test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testi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noProof="0" dirty="0" smtClean="0"/>
              <a:t>Todos nosotros</a:t>
            </a:r>
            <a:r>
              <a:rPr lang="es-PE" baseline="0" noProof="0" dirty="0" smtClean="0"/>
              <a:t> dentro de nuestra carrera en el mundo del </a:t>
            </a:r>
            <a:r>
              <a:rPr lang="es-PE" baseline="0" noProof="0" dirty="0" err="1" smtClean="0"/>
              <a:t>softwware</a:t>
            </a:r>
            <a:r>
              <a:rPr lang="es-PE" baseline="0" noProof="0" dirty="0" smtClean="0"/>
              <a:t> seguramente recordamos algún momento en el cuál realizábamos pruebas manuales a un aplicación, que no </a:t>
            </a:r>
            <a:r>
              <a:rPr lang="es-PE" baseline="0" noProof="0" dirty="0" err="1" smtClean="0"/>
              <a:t>quisieramos</a:t>
            </a:r>
            <a:r>
              <a:rPr lang="es-PE" baseline="0" noProof="0" dirty="0" smtClean="0"/>
              <a:t> volver a pasar jamás. Tanto como desarrolladores, en el cual unos muy simples cambios ocasionaron que nos quedáramos de amanecida debido a que probar algo tan simple tomaba muchísimo tiempo, o como QA en la cuál como siempre encontraron muy presionados por el tiempo, y tenían que ejecutar procedimientos gigantescos de pruebas, para lo cuál se tuvieron que quedar inclusive varios fines de semana.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La </a:t>
            </a:r>
            <a:r>
              <a:rPr lang="en-US" baseline="0" noProof="0" dirty="0" err="1" smtClean="0"/>
              <a:t>razon</a:t>
            </a:r>
            <a:r>
              <a:rPr lang="en-US" baseline="0" noProof="0" dirty="0" smtClean="0"/>
              <a:t> de </a:t>
            </a:r>
            <a:r>
              <a:rPr lang="en-US" baseline="0" noProof="0" dirty="0" err="1" smtClean="0"/>
              <a:t>todo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esto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es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que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las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pruebas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manuales</a:t>
            </a:r>
            <a:r>
              <a:rPr lang="en-US" baseline="0" noProof="0" dirty="0" smtClean="0"/>
              <a:t> son </a:t>
            </a:r>
            <a:r>
              <a:rPr lang="en-US" baseline="0" noProof="0" dirty="0" err="1" smtClean="0"/>
              <a:t>múy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difíciles</a:t>
            </a:r>
            <a:r>
              <a:rPr lang="en-US" baseline="0" noProof="0" dirty="0" smtClean="0"/>
              <a:t> de </a:t>
            </a:r>
            <a:r>
              <a:rPr lang="en-US" baseline="0" noProof="0" dirty="0" err="1" smtClean="0"/>
              <a:t>escalar</a:t>
            </a:r>
            <a:r>
              <a:rPr lang="en-US" baseline="0" noProof="0" dirty="0" smtClean="0"/>
              <a:t>. </a:t>
            </a:r>
            <a:r>
              <a:rPr lang="en-US" baseline="0" noProof="0" dirty="0" err="1" smtClean="0"/>
              <a:t>Es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decir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mientras</a:t>
            </a:r>
            <a:r>
              <a:rPr lang="en-US" baseline="0" noProof="0" dirty="0" smtClean="0"/>
              <a:t> mayor sea el </a:t>
            </a:r>
            <a:r>
              <a:rPr lang="en-US" baseline="0" noProof="0" dirty="0" err="1" smtClean="0"/>
              <a:t>producto</a:t>
            </a:r>
            <a:r>
              <a:rPr lang="en-US" baseline="0" noProof="0" dirty="0" smtClean="0"/>
              <a:t> o </a:t>
            </a:r>
            <a:r>
              <a:rPr lang="en-US" baseline="0" noProof="0" dirty="0" err="1" smtClean="0"/>
              <a:t>proyecto</a:t>
            </a:r>
            <a:r>
              <a:rPr lang="en-US" baseline="0" noProof="0" dirty="0" smtClean="0"/>
              <a:t> en tama</a:t>
            </a:r>
            <a:r>
              <a:rPr lang="es-PE" baseline="0" noProof="0" dirty="0" err="1" smtClean="0"/>
              <a:t>ño</a:t>
            </a:r>
            <a:r>
              <a:rPr lang="es-PE" baseline="0" noProof="0" dirty="0" smtClean="0"/>
              <a:t> y tiempo, realizar pruebas manuales se convierte en procesos muy largos que consumen mucho tiempo, propenso debido a lo laborioso y complejo, y lo peor de todo es que este sufrimiento siempre se va a repetir muchas veces.</a:t>
            </a:r>
          </a:p>
          <a:p>
            <a:endParaRPr lang="es-PE" baseline="0" noProof="0" dirty="0" smtClean="0"/>
          </a:p>
          <a:p>
            <a:r>
              <a:rPr lang="es-PE" baseline="0" noProof="0" dirty="0" smtClean="0"/>
              <a:t>Un indicador muy sencillo de la salud de un producto software, es pregunta a cualquier programador o </a:t>
            </a:r>
            <a:r>
              <a:rPr lang="es-PE" baseline="0" noProof="0" dirty="0" err="1" smtClean="0"/>
              <a:t>testers</a:t>
            </a:r>
            <a:r>
              <a:rPr lang="es-PE" baseline="0" noProof="0" dirty="0" smtClean="0"/>
              <a:t> cuanto tiempo </a:t>
            </a:r>
            <a:r>
              <a:rPr lang="es-PE" baseline="0" noProof="0" dirty="0" err="1" smtClean="0"/>
              <a:t>demoraria</a:t>
            </a:r>
            <a:r>
              <a:rPr lang="es-PE" baseline="0" noProof="0" dirty="0" smtClean="0"/>
              <a:t> probar un determinado cambio, si este no sabe responderte con alguna aproximación o este número es muy elevado, es que se está perdiendo la predictibilidad sobre este producto.</a:t>
            </a:r>
            <a:endParaRPr lang="es-PE" noProof="0" dirty="0" smtClean="0"/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- Compleja Configuración: Muchas de las pruebas</a:t>
            </a:r>
            <a:r>
              <a:rPr lang="es-PE" baseline="0" dirty="0" smtClean="0"/>
              <a:t> que ejecutamos requieren ejecutar </a:t>
            </a:r>
            <a:r>
              <a:rPr lang="es-PE" baseline="0" dirty="0" err="1" smtClean="0"/>
              <a:t>queries</a:t>
            </a:r>
            <a:r>
              <a:rPr lang="es-PE" baseline="0" dirty="0" smtClean="0"/>
              <a:t> directamente en la BD, levantar y reiniciar servidores, cambiar conexiones, revisar </a:t>
            </a:r>
            <a:r>
              <a:rPr lang="es-PE" baseline="0" dirty="0" err="1" smtClean="0"/>
              <a:t>logs</a:t>
            </a:r>
            <a:r>
              <a:rPr lang="es-PE" baseline="0" dirty="0" smtClean="0"/>
              <a:t>. Estos pasos se vuelven más complejos a medida que hayan más sistemas dependientes.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- No son reusables: Cada</a:t>
            </a:r>
            <a:r>
              <a:rPr lang="es-PE" baseline="0" dirty="0" smtClean="0"/>
              <a:t> vez que ejecutemos la prueba realizaremos los mismos pasas y nos requerirá el mismo esfuerzo. No se puede reutilizar una prueba manual.</a:t>
            </a:r>
          </a:p>
          <a:p>
            <a:endParaRPr lang="es-PE" dirty="0" smtClean="0"/>
          </a:p>
          <a:p>
            <a:r>
              <a:rPr lang="es-PE" dirty="0" smtClean="0"/>
              <a:t>- Dejar pasar por alto errores: Como toda actividad</a:t>
            </a:r>
            <a:r>
              <a:rPr lang="es-PE" baseline="0" dirty="0" smtClean="0"/>
              <a:t> </a:t>
            </a:r>
            <a:r>
              <a:rPr lang="es-PE" dirty="0" smtClean="0"/>
              <a:t>manual,</a:t>
            </a:r>
            <a:r>
              <a:rPr lang="es-PE" baseline="0" dirty="0" smtClean="0"/>
              <a:t> las pruebas manuales son propensas a errores, más aún cuando casi todas las pruebas requieren procesos muy laboriosos, aburridos; nosotros como desarrolladores, seguramente muchas veces hemos dejado pasar por algo escenarios importantes. </a:t>
            </a:r>
          </a:p>
          <a:p>
            <a:endParaRPr lang="es-PE" dirty="0" smtClean="0"/>
          </a:p>
          <a:p>
            <a:r>
              <a:rPr lang="es-PE" dirty="0" smtClean="0"/>
              <a:t>- No prueban de manera efectiva:</a:t>
            </a:r>
            <a:r>
              <a:rPr lang="es-PE" baseline="0" dirty="0" smtClean="0"/>
              <a:t> Una prueba manual siempre </a:t>
            </a:r>
            <a:r>
              <a:rPr lang="es-PE" baseline="0" dirty="0" err="1" smtClean="0"/>
              <a:t>terminá</a:t>
            </a:r>
            <a:r>
              <a:rPr lang="es-PE" baseline="0" dirty="0" smtClean="0"/>
              <a:t> siendo una prueba completa del sistema, es muy difícil que un piloto prueba probar todas las partes del auto, es mucho más eficiente y efectivo que diversas partes del auto se puedan probar por herramientas e ingenieros especializados.</a:t>
            </a:r>
          </a:p>
          <a:p>
            <a:endParaRPr lang="es-PE" baseline="0" dirty="0" smtClean="0"/>
          </a:p>
          <a:p>
            <a:r>
              <a:rPr lang="es-PE" dirty="0" smtClean="0"/>
              <a:t>- Visibilidad Limitada:</a:t>
            </a:r>
            <a:r>
              <a:rPr lang="es-PE" baseline="0" dirty="0" smtClean="0"/>
              <a:t>  La gran mayoría de veces, únicamente la persona que realiza la prueba, sabe las pruebas que se han ejecutado y el resultado de las mismas, por ejemplo nosotros como desarrolladores nunca comunicamos cuales son las pruebas que hemos realizado (cuáles han faltado realizar). Y las pruebas que no son comunicadas son realizadas repetitivamente por cada persona que pruebe el sistema (</a:t>
            </a:r>
            <a:r>
              <a:rPr lang="es-PE" baseline="0" dirty="0" err="1" smtClean="0"/>
              <a:t>Dev</a:t>
            </a:r>
            <a:r>
              <a:rPr lang="es-PE" baseline="0" dirty="0" smtClean="0"/>
              <a:t>-Test-Lead-</a:t>
            </a:r>
            <a:r>
              <a:rPr lang="es-PE" baseline="0" dirty="0" err="1" smtClean="0"/>
              <a:t>Manag</a:t>
            </a:r>
            <a:r>
              <a:rPr lang="es-PE" baseline="0" dirty="0" smtClean="0"/>
              <a:t>), esta falta de visibilidad ocasiona que se pierdan gran cantidad de tiempo y dinero.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Felizmente para todos nosotros existe</a:t>
            </a:r>
            <a:r>
              <a:rPr lang="es-PE" baseline="0" dirty="0" smtClean="0"/>
              <a:t> una solución y son</a:t>
            </a:r>
            <a:r>
              <a:rPr lang="es-PE" dirty="0" smtClean="0"/>
              <a:t> las pruebas automatizadas de software, que no es otra cosa</a:t>
            </a:r>
            <a:r>
              <a:rPr lang="es-PE" baseline="0" dirty="0" smtClean="0"/>
              <a:t> que aprovechar la </a:t>
            </a:r>
            <a:r>
              <a:rPr lang="es-PE" baseline="0" dirty="0" err="1" smtClean="0"/>
              <a:t>tecnolog</a:t>
            </a:r>
            <a:r>
              <a:rPr lang="en-US" baseline="0" dirty="0" err="1" smtClean="0"/>
              <a:t>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automatizar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aquellos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manuales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pruebas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repetitivos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laboriosos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Recordar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reglas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cualquier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ingeniería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laborioso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requiere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creatividad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repetitivo</a:t>
            </a:r>
            <a:r>
              <a:rPr lang="en-US" baseline="0" dirty="0" smtClean="0"/>
              <a:t>, AUTOMATIZALO.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transformar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nuestrs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procesos</a:t>
            </a:r>
            <a:r>
              <a:rPr lang="en-US" baseline="0" dirty="0" smtClean="0"/>
              <a:t> largos de </a:t>
            </a:r>
            <a:r>
              <a:rPr lang="en-US" baseline="0" dirty="0" err="1" smtClean="0"/>
              <a:t>pruebas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dejado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Contar</a:t>
            </a:r>
            <a:r>
              <a:rPr lang="en-US" baseline="0" dirty="0" smtClean="0"/>
              <a:t> con un </a:t>
            </a:r>
            <a:r>
              <a:rPr lang="en-US" baseline="0" dirty="0" err="1" smtClean="0"/>
              <a:t>proceso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pruebas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escensial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negocios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costante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cambios</a:t>
            </a:r>
            <a:r>
              <a:rPr lang="en-US" baseline="0" dirty="0" smtClean="0"/>
              <a:t>.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No reemplazar:</a:t>
            </a:r>
            <a:r>
              <a:rPr lang="es-PE" baseline="0" dirty="0" smtClean="0"/>
              <a:t> Las pruebas manuales siempre serán necesarias, pero lo que buscamos con las pruebas automatizadas es presentar una mejor alternativa para aquellas pruebas que involucran pasos muy repetitivos y laboriosos (</a:t>
            </a:r>
            <a:r>
              <a:rPr lang="es-PE" baseline="0" dirty="0" err="1" smtClean="0"/>
              <a:t>mundando</a:t>
            </a:r>
            <a:r>
              <a:rPr lang="es-PE" baseline="0" dirty="0" smtClean="0"/>
              <a:t> e intensivo); asimismo para aquellas pruebas que pueden ser realizadas de manera más efectiva y eficiente por herramientas especializadas.</a:t>
            </a:r>
          </a:p>
          <a:p>
            <a:endParaRPr lang="es-PE" baseline="0" dirty="0" smtClean="0"/>
          </a:p>
          <a:p>
            <a:r>
              <a:rPr lang="es-PE" baseline="0" dirty="0" smtClean="0"/>
              <a:t>De tal manera que las personas se concentren en realizar de forma manual únicamente las tareas que requieren realmente inteligencia humana.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>
                <a:hlinkClick r:id="rId3"/>
              </a:rPr>
              <a:t>http://www.slideshare.net/didev/automated-testing-vs-manual-testing</a:t>
            </a:r>
            <a:endParaRPr lang="es-P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- Configuración Automatizada: cualquier configuración por más compleja y laboriosa que sea se encuentra automatizada de tal manera que solo se invierte en tiempo la primera vez.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Completamente Reusables: Los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automatizados son código, una vez creado uno de ellos, puedes reutilizar las diversas partes del él o crear </a:t>
            </a:r>
            <a:r>
              <a:rPr lang="es-PE" baseline="0" dirty="0" err="1" smtClean="0"/>
              <a:t>structuras</a:t>
            </a:r>
            <a:r>
              <a:rPr lang="es-PE" baseline="0" dirty="0" smtClean="0"/>
              <a:t> y librerías que te permitan crear el siguiente test en menor tiempo y esfuerzo.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Pasar por alto errores: Al ser automatizadas siempre se ejecutaran por completo y de manera consistente.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Diferentes Contexto: A través de las pruebas automatizadas nosotros podemos elegir crear cual es la prueba más adecuada para determinado contexto: unitaria, integración, sistema, etc.</a:t>
            </a:r>
          </a:p>
          <a:p>
            <a:endParaRPr lang="es-PE" baseline="0" dirty="0" smtClean="0"/>
          </a:p>
          <a:p>
            <a:pPr marL="171450" indent="-171450">
              <a:buFontTx/>
              <a:buChar char="-"/>
            </a:pPr>
            <a:r>
              <a:rPr lang="es-PE" baseline="0" dirty="0" smtClean="0"/>
              <a:t>Visibilidad Global:  Las pruebas automatizadas proveen reportes que permiten tanto a </a:t>
            </a:r>
            <a:r>
              <a:rPr lang="es-PE" baseline="0" dirty="0" err="1" smtClean="0"/>
              <a:t>devs</a:t>
            </a:r>
            <a:r>
              <a:rPr lang="es-PE" baseline="0" dirty="0" smtClean="0"/>
              <a:t>, test, </a:t>
            </a:r>
            <a:r>
              <a:rPr lang="es-PE" baseline="0" dirty="0" err="1" smtClean="0"/>
              <a:t>managment</a:t>
            </a:r>
            <a:r>
              <a:rPr lang="es-PE" baseline="0" dirty="0" smtClean="0"/>
              <a:t> ver el mismo estado actual de las pruebas y confiar en el estado de las mismas. No se requiere ningún esfuerzo adicional x ninguno de ellos para ver que efectivamente el sistema está funcionando.</a:t>
            </a:r>
          </a:p>
          <a:p>
            <a:pPr marL="171450" indent="-171450">
              <a:buFontTx/>
              <a:buChar char="-"/>
            </a:pPr>
            <a:endParaRPr lang="es-PE" baseline="0" dirty="0" smtClean="0"/>
          </a:p>
          <a:p>
            <a:pPr marL="171450" indent="-171450">
              <a:buFontTx/>
              <a:buChar char="-"/>
            </a:pPr>
            <a:r>
              <a:rPr lang="es-PE" baseline="0" dirty="0" smtClean="0"/>
              <a:t>Documentación: Las pruebas definen el comportamiento esperado del código y la aplicación. En este caso, las pruebas siempre se encontrarán sincronizadas con la aplicación, </a:t>
            </a:r>
          </a:p>
          <a:p>
            <a:pPr marL="171450" indent="-171450">
              <a:buFontTx/>
              <a:buChar char="-"/>
            </a:pPr>
            <a:endParaRPr 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De todos los tipos de pruebas que existen, manuales y</a:t>
            </a:r>
            <a:r>
              <a:rPr lang="es-ES" baseline="0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 automatizados, donde es que se sitúa las pruebas unitarios?, hay una clasificación muy interesante que nos va a ayudar a comprender esto.</a:t>
            </a:r>
          </a:p>
          <a:p>
            <a:endParaRPr lang="es-ES" baseline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s-ES" baseline="0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Las pruebas del Q1 son pruebas que se apoyan muchísimo en la tecnología y que sirven de soporte al equipo para que este pueda desarrollar los productos siempre de manera sostenible y predecibles.</a:t>
            </a:r>
          </a:p>
          <a:p>
            <a:endParaRPr lang="es-ES" baseline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http://lisacrispin.com/downloads/AdpTestPlanning.pdf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 Between Development and Testing Phases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V-Model demonstrates the relationships between each phase of the development life cycle and its associated phase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oftware testing"/>
              </a:rPr>
              <a:t>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Test</a:t>
            </a:r>
            <a:r>
              <a:rPr lang="es-PE" baseline="0" dirty="0" smtClean="0"/>
              <a:t> de Integración: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Ayudan a unir distintas partes del sistema y a comprobar  que estas partes funcionan con datos reales.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Son de granularidad gruesa y más frágiles que los </a:t>
            </a:r>
            <a:r>
              <a:rPr lang="es-PE" sz="1200" dirty="0" err="1" smtClean="0">
                <a:solidFill>
                  <a:schemeClr val="tx1">
                    <a:lumMod val="95000"/>
                  </a:schemeClr>
                </a:solidFill>
              </a:rPr>
              <a:t>tests</a:t>
            </a:r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 unitarios.</a:t>
            </a:r>
          </a:p>
          <a:p>
            <a:endParaRPr lang="es-PE" dirty="0" smtClean="0"/>
          </a:p>
          <a:p>
            <a:r>
              <a:rPr lang="es-PE" dirty="0" smtClean="0"/>
              <a:t>Test de sistema: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Es el mayor de los test de integración y que  puede ir de extremo a extremo de la aplicación.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Demasiado frágiles y se recomienda acompañarlos con test de grano más fino.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Pruebas de Regresión.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Soporte a Refactoring.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Calidad Interna.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Hacer más en menos tiempo.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Coraje.</a:t>
            </a:r>
          </a:p>
          <a:p>
            <a:pPr marL="0" indent="0" algn="ctr">
              <a:buNone/>
            </a:pPr>
            <a:endParaRPr lang="es-PE" sz="12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19/12/2013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19/12/2013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19/12/2013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19/12/2013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19/12/2013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19/12/2013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19/12/2013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529208" y="44624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Licencia de Uso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6" y="839624"/>
            <a:ext cx="8686848" cy="470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35422" y="5567000"/>
            <a:ext cx="83346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"Test </a:t>
            </a:r>
            <a:r>
              <a:rPr lang="en-US" sz="2200" smtClean="0"/>
              <a:t>Automation Java"</a:t>
            </a:r>
            <a:r>
              <a:rPr lang="en-US" sz="2200" dirty="0"/>
              <a:t>  is licensed under a 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C000"/>
                </a:solidFill>
              </a:rPr>
              <a:t>Creative </a:t>
            </a:r>
            <a:r>
              <a:rPr lang="en-US" sz="2200" dirty="0">
                <a:solidFill>
                  <a:srgbClr val="FFC000"/>
                </a:solidFill>
              </a:rPr>
              <a:t>Commons Attribution-</a:t>
            </a:r>
            <a:r>
              <a:rPr lang="en-US" sz="2200" dirty="0" err="1">
                <a:solidFill>
                  <a:srgbClr val="FFC000"/>
                </a:solidFill>
              </a:rPr>
              <a:t>ShareAlike</a:t>
            </a:r>
            <a:r>
              <a:rPr lang="en-US" sz="2200" dirty="0">
                <a:solidFill>
                  <a:srgbClr val="FFC000"/>
                </a:solidFill>
              </a:rPr>
              <a:t> 3.0 </a:t>
            </a:r>
            <a:r>
              <a:rPr lang="en-US" sz="2200" dirty="0" err="1">
                <a:solidFill>
                  <a:srgbClr val="FFC000"/>
                </a:solidFill>
              </a:rPr>
              <a:t>Unported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License</a:t>
            </a:r>
          </a:p>
          <a:p>
            <a:r>
              <a:rPr lang="es-PE" sz="2200" dirty="0"/>
              <a:t>http://creativecommons.org/licenses/by-nc-sa/3.0/deed.es</a:t>
            </a:r>
            <a:endParaRPr lang="es-PE" sz="2200" dirty="0">
              <a:solidFill>
                <a:srgbClr val="FFC000"/>
              </a:solidFill>
            </a:endParaRPr>
          </a:p>
        </p:txBody>
      </p:sp>
      <p:sp>
        <p:nvSpPr>
          <p:cNvPr id="9" name="AutoShape 10" descr="http://i.creativecommons.org/l/by-sa/3.0/88x3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41" y="5916993"/>
            <a:ext cx="1245583" cy="4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24338" y="216030"/>
            <a:ext cx="8229600" cy="72494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Información Adicional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09672" y="1124744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400" dirty="0" smtClean="0"/>
              <a:t>Manual </a:t>
            </a:r>
            <a:r>
              <a:rPr lang="es-PE" sz="2400" dirty="0" err="1" smtClean="0"/>
              <a:t>tests</a:t>
            </a:r>
            <a:r>
              <a:rPr lang="es-PE" sz="2400" dirty="0" smtClean="0"/>
              <a:t> are </a:t>
            </a:r>
            <a:r>
              <a:rPr lang="es-PE" sz="2400" dirty="0" err="1" smtClean="0"/>
              <a:t>Important</a:t>
            </a:r>
            <a:r>
              <a:rPr lang="es-PE" sz="2400" dirty="0" smtClean="0"/>
              <a:t/>
            </a:r>
            <a:br>
              <a:rPr lang="es-PE" sz="2400" dirty="0" smtClean="0"/>
            </a:br>
            <a:r>
              <a:rPr lang="es-PE" sz="2400" dirty="0">
                <a:solidFill>
                  <a:srgbClr val="FFC000"/>
                </a:solidFill>
              </a:rPr>
              <a:t>http://www.satisfice.com/blog/archives/58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400" dirty="0" smtClean="0"/>
              <a:t>Agile </a:t>
            </a:r>
            <a:r>
              <a:rPr lang="es-PE" sz="2400" dirty="0" err="1" smtClean="0"/>
              <a:t>Testing</a:t>
            </a:r>
            <a:r>
              <a:rPr lang="es-PE" sz="2400" dirty="0" smtClean="0"/>
              <a:t> </a:t>
            </a:r>
            <a:r>
              <a:rPr lang="es-PE" sz="2400" dirty="0" err="1" smtClean="0"/>
              <a:t>Matrix</a:t>
            </a:r>
            <a:r>
              <a:rPr lang="es-PE" sz="2400" dirty="0" smtClean="0"/>
              <a:t/>
            </a:r>
            <a:br>
              <a:rPr lang="es-PE" sz="2400" dirty="0" smtClean="0"/>
            </a:br>
            <a:r>
              <a:rPr lang="es-PE" sz="2400" dirty="0">
                <a:solidFill>
                  <a:srgbClr val="FFC000"/>
                </a:solidFill>
              </a:rPr>
              <a:t>http://www.exampler.com/old-blog/2003/08/21/</a:t>
            </a:r>
          </a:p>
        </p:txBody>
      </p:sp>
    </p:spTree>
    <p:extLst>
      <p:ext uri="{BB962C8B-B14F-4D97-AF65-F5344CB8AC3E}">
        <p14:creationId xmlns:p14="http://schemas.microsoft.com/office/powerpoint/2010/main" val="18134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2060848"/>
            <a:ext cx="7772400" cy="1584327"/>
          </a:xfrm>
        </p:spPr>
        <p:txBody>
          <a:bodyPr/>
          <a:lstStyle/>
          <a:p>
            <a:r>
              <a:rPr lang="en-US" sz="9600" b="1" dirty="0" smtClean="0"/>
              <a:t>Test</a:t>
            </a:r>
            <a:r>
              <a:rPr lang="en-US" sz="11500" b="1" dirty="0" smtClean="0">
                <a:solidFill>
                  <a:srgbClr val="FF0000"/>
                </a:solidFill>
              </a:rPr>
              <a:t/>
            </a:r>
            <a:br>
              <a:rPr lang="en-US" sz="11500" b="1" dirty="0" smtClean="0">
                <a:solidFill>
                  <a:srgbClr val="FF0000"/>
                </a:solidFill>
              </a:rPr>
            </a:br>
            <a:r>
              <a:rPr lang="en-US" sz="11500" b="1" dirty="0" smtClean="0">
                <a:solidFill>
                  <a:srgbClr val="FF0000"/>
                </a:solidFill>
              </a:rPr>
              <a:t>Automation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Manual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3378805" y="1340768"/>
            <a:ext cx="5645217" cy="41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Consumen mucho tiempo a largo plazo.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Requieren una compleja configuración.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No son reusables.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Alto riesgo de pasar por alto pruebas.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No prueban de manera efectiva diversos contextos.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Visibilidad limitada.</a:t>
            </a:r>
          </a:p>
        </p:txBody>
      </p:sp>
      <p:pic>
        <p:nvPicPr>
          <p:cNvPr id="5" name="Picture 4" descr="http://upload.wikimedia.org/wikipedia/commons/thumb/a/ae/PalmercarpenterA.jpg/230px-Palmercarpente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4" y="1438605"/>
            <a:ext cx="303633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0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Automate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3131840" y="1545292"/>
            <a:ext cx="5789968" cy="3971940"/>
          </a:xfrm>
        </p:spPr>
        <p:txBody>
          <a:bodyPr/>
          <a:lstStyle/>
          <a:p>
            <a:pPr marL="0" indent="0" algn="ctr">
              <a:buNone/>
            </a:pP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Usar la tecnología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con el objetivo de automatizar y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mejorar (no substituir) determinados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procesos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de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pruebas.</a:t>
            </a:r>
          </a:p>
          <a:p>
            <a:pPr marL="0" indent="0" algn="ctr">
              <a:buNone/>
            </a:pPr>
            <a:endParaRPr lang="es-PE" sz="1050" dirty="0">
              <a:solidFill>
                <a:schemeClr val="tx1">
                  <a:lumMod val="95000"/>
                </a:schemeClr>
              </a:solidFill>
              <a:latin typeface="Calibri" pitchFamily="34" charset="0"/>
            </a:endParaRPr>
          </a:p>
          <a:p>
            <a:pPr marL="0" indent="0" algn="ctr">
              <a:buNone/>
            </a:pP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Provee pruebas repetibles y consistentes, reduciendo el costo y tiempo de las pruebas de regresión.</a:t>
            </a:r>
          </a:p>
          <a:p>
            <a:pPr marL="0" indent="0" algn="ctr">
              <a:buNone/>
            </a:pPr>
            <a:endParaRPr lang="es-PE" sz="1000" dirty="0">
              <a:solidFill>
                <a:schemeClr val="tx1">
                  <a:lumMod val="95000"/>
                </a:schemeClr>
              </a:solidFill>
              <a:latin typeface="Calibri" pitchFamily="34" charset="0"/>
            </a:endParaRPr>
          </a:p>
          <a:p>
            <a:pPr marL="0" indent="0" algn="ctr">
              <a:buNone/>
            </a:pP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Fundamental en el desarrollo incremental e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iterativo, y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aplicaciones que necesitan responder a cambios constantemente.</a:t>
            </a:r>
          </a:p>
          <a:p>
            <a:pPr marL="0" indent="0" algn="ctr">
              <a:buNone/>
            </a:pPr>
            <a:endParaRPr lang="es-PE" sz="28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 descr="http://media.comicvine.com/uploads/12/127345/2443384-terminator_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4"/>
          <a:stretch/>
        </p:blipFill>
        <p:spPr bwMode="auto">
          <a:xfrm>
            <a:off x="179512" y="1340768"/>
            <a:ext cx="3006089" cy="43204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7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Manual vs Automatizado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4375300" y="1759956"/>
            <a:ext cx="4536008" cy="426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Reducen el costo y tiempo de las pruebas de regresión.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Cualquier configuración se encuentra automatizada.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Completamente reusable.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Sin riesgo de pasar por alto alguna prueba ya existente.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Enfocan diferentes contexto de manera más efectiva.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Visibilidad Global.</a:t>
            </a: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170346" y="1759956"/>
            <a:ext cx="4247976" cy="426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Consumen mucho tiempo a largo plazo.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Requieren una compleja configuración.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No son reusables.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Alto riesgo de pasar por alto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pruebas.</a:t>
            </a:r>
            <a:endParaRPr lang="es-PE" sz="2400" dirty="0">
              <a:solidFill>
                <a:schemeClr val="tx1">
                  <a:lumMod val="95000"/>
                </a:schemeClr>
              </a:solidFill>
            </a:endParaRP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No prueban de manera efectiva diversos contextos.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Visibilidad limitada.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488664" y="1113625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smtClean="0">
                <a:solidFill>
                  <a:srgbClr val="FFC000"/>
                </a:solidFill>
              </a:rPr>
              <a:t>Manual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235931" y="1113624"/>
            <a:ext cx="281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smtClean="0">
                <a:solidFill>
                  <a:srgbClr val="FFC000"/>
                </a:solidFill>
              </a:rPr>
              <a:t>Automatizado</a:t>
            </a:r>
          </a:p>
        </p:txBody>
      </p:sp>
    </p:spTree>
    <p:extLst>
      <p:ext uri="{BB962C8B-B14F-4D97-AF65-F5344CB8AC3E}">
        <p14:creationId xmlns:p14="http://schemas.microsoft.com/office/powerpoint/2010/main" val="46002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Agile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Quadrant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23" name="22 Grupo"/>
          <p:cNvGrpSpPr/>
          <p:nvPr/>
        </p:nvGrpSpPr>
        <p:grpSpPr>
          <a:xfrm>
            <a:off x="935430" y="1248932"/>
            <a:ext cx="7273140" cy="4988380"/>
            <a:chOff x="936430" y="1258396"/>
            <a:chExt cx="7273140" cy="4988380"/>
          </a:xfrm>
        </p:grpSpPr>
        <p:sp>
          <p:nvSpPr>
            <p:cNvPr id="24" name="23 Rectángulo"/>
            <p:cNvSpPr/>
            <p:nvPr/>
          </p:nvSpPr>
          <p:spPr>
            <a:xfrm>
              <a:off x="1547664" y="1800000"/>
              <a:ext cx="3024000" cy="1944000"/>
            </a:xfrm>
            <a:prstGeom prst="rect">
              <a:avLst/>
            </a:prstGeom>
            <a:solidFill>
              <a:srgbClr val="4F81B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Functional Tests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Prototypes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prstClr val="white"/>
                  </a:solidFill>
                  <a:latin typeface="Calibri"/>
                  <a:cs typeface="+mn-cs"/>
                </a:rPr>
                <a:t>Simulations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1547664" y="3744000"/>
              <a:ext cx="3024000" cy="1944000"/>
            </a:xfrm>
            <a:prstGeom prst="rect">
              <a:avLst/>
            </a:prstGeom>
            <a:solidFill>
              <a:srgbClr val="C0504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Unit Tests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Integration Tests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prstClr val="white"/>
                  </a:solidFill>
                  <a:latin typeface="Calibri"/>
                  <a:cs typeface="+mn-cs"/>
                </a:rPr>
                <a:t>System Tests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4572000" y="1800000"/>
              <a:ext cx="3024000" cy="1944000"/>
            </a:xfrm>
            <a:prstGeom prst="rect">
              <a:avLst/>
            </a:prstGeom>
            <a:solidFill>
              <a:srgbClr val="4F81B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Usability Testing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Exploratory Testing</a:t>
              </a:r>
              <a:b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User Acceptance Tests</a:t>
              </a:r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4572000" y="3744000"/>
              <a:ext cx="3024000" cy="1944000"/>
            </a:xfrm>
            <a:prstGeom prst="rect">
              <a:avLst/>
            </a:prstGeom>
            <a:solidFill>
              <a:srgbClr val="4F81B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Performance Testing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Security Testing</a:t>
              </a: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3346309" y="1258396"/>
              <a:ext cx="2451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Business Facing</a:t>
              </a: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3139775" y="5723556"/>
              <a:ext cx="28680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Technology Facing</a:t>
              </a: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936430" y="2516687"/>
              <a:ext cx="615553" cy="2524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Develop</a:t>
              </a:r>
              <a:r>
                <a:rPr kumimoji="0" lang="en-US" sz="2800" b="0" i="0" u="none" strike="noStrike" kern="0" cap="none" normalizeH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 Product</a:t>
              </a:r>
              <a:endParaRPr kumimoji="0" lang="en-US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7594017" y="2509047"/>
              <a:ext cx="615553" cy="248080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Critique Product</a:t>
              </a:r>
            </a:p>
          </p:txBody>
        </p:sp>
        <p:sp>
          <p:nvSpPr>
            <p:cNvPr id="32" name="31 Octágono"/>
            <p:cNvSpPr/>
            <p:nvPr/>
          </p:nvSpPr>
          <p:spPr>
            <a:xfrm>
              <a:off x="6181363" y="1458068"/>
              <a:ext cx="1800000" cy="648000"/>
            </a:xfrm>
            <a:prstGeom prst="octagon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Manual</a:t>
              </a:r>
            </a:p>
          </p:txBody>
        </p:sp>
        <p:sp>
          <p:nvSpPr>
            <p:cNvPr id="33" name="32 Octágono"/>
            <p:cNvSpPr/>
            <p:nvPr/>
          </p:nvSpPr>
          <p:spPr>
            <a:xfrm>
              <a:off x="6181363" y="5291999"/>
              <a:ext cx="1800000" cy="720000"/>
            </a:xfrm>
            <a:prstGeom prst="octagon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Automated</a:t>
              </a: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b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Manual</a:t>
              </a:r>
            </a:p>
          </p:txBody>
        </p:sp>
        <p:sp>
          <p:nvSpPr>
            <p:cNvPr id="34" name="33 Octágono"/>
            <p:cNvSpPr/>
            <p:nvPr/>
          </p:nvSpPr>
          <p:spPr>
            <a:xfrm>
              <a:off x="1043608" y="1399462"/>
              <a:ext cx="1800000" cy="720000"/>
            </a:xfrm>
            <a:prstGeom prst="octagon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Automated</a:t>
              </a: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b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Manual</a:t>
              </a:r>
            </a:p>
          </p:txBody>
        </p:sp>
        <p:sp>
          <p:nvSpPr>
            <p:cNvPr id="35" name="34 Octágono"/>
            <p:cNvSpPr/>
            <p:nvPr/>
          </p:nvSpPr>
          <p:spPr>
            <a:xfrm>
              <a:off x="1043608" y="5350606"/>
              <a:ext cx="1800000" cy="648000"/>
            </a:xfrm>
            <a:prstGeom prst="octagon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Automated</a:t>
              </a:r>
              <a:endParaRPr kumimoji="0" lang="es-PE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4067944" y="3789040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Q1</a:t>
              </a: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067944" y="3356992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Q2</a:t>
              </a: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4582676" y="3356992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Q3</a:t>
              </a: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4582676" y="378904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1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V-</a:t>
            </a:r>
            <a:r>
              <a:rPr lang="es-PE" dirty="0" err="1" smtClean="0">
                <a:solidFill>
                  <a:srgbClr val="00823B"/>
                </a:solidFill>
              </a:rPr>
              <a:t>Model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15" name="14 Grupo"/>
          <p:cNvGrpSpPr/>
          <p:nvPr/>
        </p:nvGrpSpPr>
        <p:grpSpPr>
          <a:xfrm>
            <a:off x="935744" y="1744403"/>
            <a:ext cx="7272512" cy="3529687"/>
            <a:chOff x="1035913" y="1744403"/>
            <a:chExt cx="7272512" cy="3529687"/>
          </a:xfrm>
        </p:grpSpPr>
        <p:sp>
          <p:nvSpPr>
            <p:cNvPr id="2" name="1 Rectángulo redondeado"/>
            <p:cNvSpPr/>
            <p:nvPr/>
          </p:nvSpPr>
          <p:spPr>
            <a:xfrm>
              <a:off x="2585655" y="4300939"/>
              <a:ext cx="1931532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err="1" smtClean="0"/>
                <a:t>Coding</a:t>
              </a:r>
              <a:endParaRPr lang="es-PE" dirty="0"/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4872716" y="4300939"/>
              <a:ext cx="1931532" cy="86409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err="1" smtClean="0"/>
                <a:t>Unit</a:t>
              </a:r>
              <a:r>
                <a:rPr lang="es-PE" dirty="0" smtClean="0"/>
                <a:t> </a:t>
              </a:r>
              <a:br>
                <a:rPr lang="es-PE" dirty="0" smtClean="0"/>
              </a:br>
              <a:r>
                <a:rPr lang="es-PE" dirty="0" err="1" smtClean="0"/>
                <a:t>Testing</a:t>
              </a:r>
              <a:endParaRPr lang="es-PE" dirty="0"/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5453789" y="3054282"/>
              <a:ext cx="1926523" cy="100811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Integration </a:t>
              </a:r>
              <a:r>
                <a:rPr lang="es-PE" dirty="0" err="1" smtClean="0"/>
                <a:t>Testing</a:t>
              </a:r>
              <a:endParaRPr lang="es-PE" dirty="0"/>
            </a:p>
          </p:txBody>
        </p:sp>
        <p:sp>
          <p:nvSpPr>
            <p:cNvPr id="40" name="39 Rectángulo redondeado"/>
            <p:cNvSpPr/>
            <p:nvPr/>
          </p:nvSpPr>
          <p:spPr>
            <a:xfrm>
              <a:off x="1979712" y="3054282"/>
              <a:ext cx="1926523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err="1" smtClean="0"/>
                <a:t>Design</a:t>
              </a:r>
              <a:r>
                <a:rPr lang="es-PE" dirty="0" smtClean="0"/>
                <a:t/>
              </a:r>
              <a:br>
                <a:rPr lang="es-PE" dirty="0" smtClean="0"/>
              </a:br>
              <a:r>
                <a:rPr lang="es-PE" dirty="0" smtClean="0"/>
                <a:t>(</a:t>
              </a:r>
              <a:r>
                <a:rPr lang="es-PE" dirty="0" err="1" smtClean="0"/>
                <a:t>Architectural</a:t>
              </a:r>
              <a:r>
                <a:rPr lang="es-PE" dirty="0" smtClean="0"/>
                <a:t>, </a:t>
              </a:r>
              <a:r>
                <a:rPr lang="es-PE" dirty="0" err="1" smtClean="0"/>
                <a:t>Component</a:t>
              </a:r>
              <a:r>
                <a:rPr lang="es-PE" dirty="0" smtClean="0"/>
                <a:t>)</a:t>
              </a:r>
              <a:endParaRPr lang="es-PE" dirty="0"/>
            </a:p>
          </p:txBody>
        </p:sp>
        <p:sp>
          <p:nvSpPr>
            <p:cNvPr id="41" name="40 Rectángulo redondeado"/>
            <p:cNvSpPr/>
            <p:nvPr/>
          </p:nvSpPr>
          <p:spPr>
            <a:xfrm>
              <a:off x="1475656" y="1817173"/>
              <a:ext cx="1926523" cy="10125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Análisis</a:t>
              </a:r>
              <a:br>
                <a:rPr lang="es-PE" dirty="0" smtClean="0"/>
              </a:br>
              <a:r>
                <a:rPr lang="es-PE" dirty="0" smtClean="0"/>
                <a:t>(</a:t>
              </a:r>
              <a:r>
                <a:rPr lang="es-PE" dirty="0" err="1" smtClean="0"/>
                <a:t>Funct</a:t>
              </a:r>
              <a:r>
                <a:rPr lang="es-PE" dirty="0" smtClean="0"/>
                <a:t>/Non </a:t>
              </a:r>
              <a:r>
                <a:rPr lang="es-PE" dirty="0" err="1" smtClean="0"/>
                <a:t>Funct</a:t>
              </a:r>
              <a:r>
                <a:rPr lang="es-PE" dirty="0" smtClean="0"/>
                <a:t> </a:t>
              </a:r>
              <a:r>
                <a:rPr lang="es-PE" dirty="0" err="1" smtClean="0"/>
                <a:t>Requirements</a:t>
              </a:r>
              <a:r>
                <a:rPr lang="es-PE" dirty="0" smtClean="0"/>
                <a:t>)</a:t>
              </a:r>
              <a:endParaRPr lang="es-PE" dirty="0"/>
            </a:p>
          </p:txBody>
        </p:sp>
        <p:sp>
          <p:nvSpPr>
            <p:cNvPr id="42" name="41 Rectángulo redondeado"/>
            <p:cNvSpPr/>
            <p:nvPr/>
          </p:nvSpPr>
          <p:spPr>
            <a:xfrm>
              <a:off x="5957845" y="1817173"/>
              <a:ext cx="1926523" cy="10125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err="1" smtClean="0"/>
                <a:t>System</a:t>
              </a:r>
              <a:r>
                <a:rPr lang="es-PE" dirty="0" smtClean="0"/>
                <a:t> </a:t>
              </a:r>
              <a:br>
                <a:rPr lang="es-PE" dirty="0" smtClean="0"/>
              </a:br>
              <a:r>
                <a:rPr lang="es-PE" dirty="0" err="1" smtClean="0"/>
                <a:t>Testing</a:t>
              </a:r>
              <a:endParaRPr lang="es-PE" dirty="0"/>
            </a:p>
          </p:txBody>
        </p:sp>
        <p:sp>
          <p:nvSpPr>
            <p:cNvPr id="3" name="2 Flecha derecha"/>
            <p:cNvSpPr/>
            <p:nvPr/>
          </p:nvSpPr>
          <p:spPr>
            <a:xfrm rot="4037035">
              <a:off x="-404087" y="3186090"/>
              <a:ext cx="3528000" cy="648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dirty="0" smtClean="0"/>
                <a:t>Proceso de Desarrollo</a:t>
              </a:r>
              <a:endParaRPr lang="es-PE" sz="2000" dirty="0"/>
            </a:p>
          </p:txBody>
        </p:sp>
        <p:sp>
          <p:nvSpPr>
            <p:cNvPr id="44" name="43 Flecha izquierda"/>
            <p:cNvSpPr/>
            <p:nvPr/>
          </p:nvSpPr>
          <p:spPr>
            <a:xfrm rot="17562965" flipH="1">
              <a:off x="6220425" y="3184403"/>
              <a:ext cx="3528000" cy="648000"/>
            </a:xfrm>
            <a:prstGeom prst="lef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dirty="0" smtClean="0"/>
                <a:t>Proceso de Pruebas</a:t>
              </a:r>
              <a:endParaRPr lang="es-PE" sz="2000" dirty="0"/>
            </a:p>
          </p:txBody>
        </p:sp>
        <p:cxnSp>
          <p:nvCxnSpPr>
            <p:cNvPr id="5" name="4 Conector recto de flecha"/>
            <p:cNvCxnSpPr>
              <a:stCxn id="42" idx="1"/>
              <a:endCxn id="41" idx="3"/>
            </p:cNvCxnSpPr>
            <p:nvPr/>
          </p:nvCxnSpPr>
          <p:spPr>
            <a:xfrm flipH="1">
              <a:off x="3402179" y="2323457"/>
              <a:ext cx="25556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>
              <a:stCxn id="22" idx="1"/>
              <a:endCxn id="40" idx="3"/>
            </p:cNvCxnSpPr>
            <p:nvPr/>
          </p:nvCxnSpPr>
          <p:spPr>
            <a:xfrm flipH="1">
              <a:off x="3906235" y="3558338"/>
              <a:ext cx="1547554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45 Conector recto de flecha"/>
            <p:cNvCxnSpPr>
              <a:stCxn id="21" idx="1"/>
              <a:endCxn id="2" idx="3"/>
            </p:cNvCxnSpPr>
            <p:nvPr/>
          </p:nvCxnSpPr>
          <p:spPr>
            <a:xfrm flipH="1">
              <a:off x="4517187" y="4732987"/>
              <a:ext cx="35552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785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188736"/>
            <a:ext cx="8229600" cy="864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Pruebas del 1er Cuadrante</a:t>
            </a:r>
            <a:endParaRPr lang="es-PE" dirty="0">
              <a:solidFill>
                <a:srgbClr val="00823B"/>
              </a:solidFill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1202431" y="1302626"/>
            <a:ext cx="87130" cy="4575414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486797" y="5858876"/>
            <a:ext cx="134152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s-PE" sz="2800" b="1" dirty="0" smtClean="0">
                <a:solidFill>
                  <a:srgbClr val="FFC000"/>
                </a:solidFill>
              </a:rPr>
              <a:t>Alcance</a:t>
            </a:r>
            <a:endParaRPr lang="es-PE" sz="2800" b="1" dirty="0">
              <a:solidFill>
                <a:srgbClr val="FFC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414463" y="115861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b="1" dirty="0" smtClean="0">
                <a:solidFill>
                  <a:srgbClr val="FFC000"/>
                </a:solidFill>
              </a:rPr>
              <a:t>+</a:t>
            </a:r>
            <a:endParaRPr lang="es-PE" sz="4400" b="1" dirty="0">
              <a:solidFill>
                <a:srgbClr val="FFC00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318203" y="527584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b="1" dirty="0" smtClean="0">
                <a:solidFill>
                  <a:srgbClr val="FFC000"/>
                </a:solidFill>
              </a:rPr>
              <a:t>-</a:t>
            </a:r>
            <a:endParaRPr lang="es-PE" sz="5400" b="1" dirty="0">
              <a:solidFill>
                <a:srgbClr val="FFC000"/>
              </a:solidFill>
            </a:endParaRPr>
          </a:p>
        </p:txBody>
      </p:sp>
      <p:grpSp>
        <p:nvGrpSpPr>
          <p:cNvPr id="22" name="21 Grupo"/>
          <p:cNvGrpSpPr/>
          <p:nvPr/>
        </p:nvGrpSpPr>
        <p:grpSpPr>
          <a:xfrm>
            <a:off x="2095101" y="1403175"/>
            <a:ext cx="5926937" cy="4746212"/>
            <a:chOff x="2022379" y="1419092"/>
            <a:chExt cx="5926937" cy="4746212"/>
          </a:xfrm>
        </p:grpSpPr>
        <p:grpSp>
          <p:nvGrpSpPr>
            <p:cNvPr id="23" name="22 Grupo"/>
            <p:cNvGrpSpPr/>
            <p:nvPr/>
          </p:nvGrpSpPr>
          <p:grpSpPr>
            <a:xfrm>
              <a:off x="2022379" y="1419092"/>
              <a:ext cx="5926937" cy="4746212"/>
              <a:chOff x="1760388" y="1490537"/>
              <a:chExt cx="5704367" cy="4597598"/>
            </a:xfrm>
          </p:grpSpPr>
          <p:sp>
            <p:nvSpPr>
              <p:cNvPr id="25" name="24 Trapecio"/>
              <p:cNvSpPr>
                <a:spLocks noChangeAspect="1"/>
              </p:cNvSpPr>
              <p:nvPr/>
            </p:nvSpPr>
            <p:spPr>
              <a:xfrm>
                <a:off x="2746779" y="3274472"/>
                <a:ext cx="3729584" cy="1218292"/>
              </a:xfrm>
              <a:prstGeom prst="trapezoid">
                <a:avLst>
                  <a:gd name="adj" fmla="val 63743"/>
                </a:avLst>
              </a:prstGeom>
              <a:solidFill>
                <a:srgbClr val="C0504D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2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Integración</a:t>
                </a:r>
              </a:p>
            </p:txBody>
          </p:sp>
          <p:sp>
            <p:nvSpPr>
              <p:cNvPr id="26" name="25 Trapecio"/>
              <p:cNvSpPr>
                <a:spLocks noChangeAspect="1"/>
              </p:cNvSpPr>
              <p:nvPr/>
            </p:nvSpPr>
            <p:spPr>
              <a:xfrm>
                <a:off x="1760388" y="4614031"/>
                <a:ext cx="5704367" cy="1474104"/>
              </a:xfrm>
              <a:prstGeom prst="trapezoid">
                <a:avLst>
                  <a:gd name="adj" fmla="val 63251"/>
                </a:avLst>
              </a:prstGeom>
              <a:solidFill>
                <a:srgbClr val="F79646"/>
              </a:solidFill>
              <a:ln w="25400" cap="flat" cmpd="sng" algn="ctr">
                <a:solidFill>
                  <a:srgbClr val="F79646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2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Unitarias</a:t>
                </a:r>
              </a:p>
            </p:txBody>
          </p:sp>
          <p:sp>
            <p:nvSpPr>
              <p:cNvPr id="27" name="26 Triángulo isósceles"/>
              <p:cNvSpPr>
                <a:spLocks noChangeAspect="1"/>
              </p:cNvSpPr>
              <p:nvPr/>
            </p:nvSpPr>
            <p:spPr>
              <a:xfrm>
                <a:off x="3576704" y="1490537"/>
                <a:ext cx="2079122" cy="1665973"/>
              </a:xfrm>
              <a:prstGeom prst="triangle">
                <a:avLst>
                  <a:gd name="adj" fmla="val 50250"/>
                </a:avLst>
              </a:prstGeom>
              <a:solidFill>
                <a:srgbClr val="4BACC6"/>
              </a:solidFill>
              <a:ln w="25400" cap="flat" cmpd="sng" algn="ctr">
                <a:solidFill>
                  <a:srgbClr val="4BACC6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4" name="23 CuadroTexto"/>
            <p:cNvSpPr txBox="1"/>
            <p:nvPr/>
          </p:nvSpPr>
          <p:spPr>
            <a:xfrm>
              <a:off x="4341610" y="2025294"/>
              <a:ext cx="13114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UI</a:t>
              </a:r>
              <a:br>
                <a:rPr kumimoji="0" lang="es-PE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</a:br>
              <a:r>
                <a:rPr kumimoji="0" lang="es-PE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Sistema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30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476672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Beneficios del 1er Cuadrante</a:t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>
                <a:solidFill>
                  <a:srgbClr val="00823B"/>
                </a:solidFill>
              </a:rPr>
              <a:t>(</a:t>
            </a:r>
            <a:r>
              <a:rPr lang="es-PE" dirty="0" err="1">
                <a:solidFill>
                  <a:srgbClr val="00823B"/>
                </a:solidFill>
              </a:rPr>
              <a:t>Unit</a:t>
            </a:r>
            <a:r>
              <a:rPr lang="es-PE" dirty="0">
                <a:solidFill>
                  <a:srgbClr val="00823B"/>
                </a:solidFill>
              </a:rPr>
              <a:t>, Integration y </a:t>
            </a:r>
            <a:r>
              <a:rPr lang="es-PE" dirty="0" err="1">
                <a:solidFill>
                  <a:srgbClr val="00823B"/>
                </a:solidFill>
              </a:rPr>
              <a:t>System</a:t>
            </a:r>
            <a:r>
              <a:rPr lang="es-PE" dirty="0">
                <a:solidFill>
                  <a:srgbClr val="00823B"/>
                </a:solidFill>
              </a:rPr>
              <a:t> </a:t>
            </a:r>
            <a:r>
              <a:rPr lang="es-PE" dirty="0" err="1">
                <a:solidFill>
                  <a:srgbClr val="00823B"/>
                </a:solidFill>
              </a:rPr>
              <a:t>Tests</a:t>
            </a:r>
            <a:r>
              <a:rPr lang="es-PE" dirty="0">
                <a:solidFill>
                  <a:srgbClr val="00823B"/>
                </a:solidFill>
              </a:rPr>
              <a:t>)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94502" y="2032248"/>
            <a:ext cx="8820472" cy="2908920"/>
          </a:xfrm>
        </p:spPr>
        <p:txBody>
          <a:bodyPr/>
          <a:lstStyle/>
          <a:p>
            <a:pPr marL="0" indent="0" algn="ctr">
              <a:buNone/>
            </a:pPr>
            <a:r>
              <a:rPr lang="es-PE" sz="28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Proporcionan una capa de seguridad para </a:t>
            </a:r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/>
            </a:r>
            <a:br>
              <a:rPr lang="es-PE" sz="28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</a:br>
            <a:r>
              <a:rPr lang="es-PE" sz="2800" b="1" dirty="0" smtClean="0">
                <a:solidFill>
                  <a:srgbClr val="FFC000"/>
                </a:solidFill>
                <a:latin typeface="Calibri" pitchFamily="34" charset="0"/>
              </a:rPr>
              <a:t>agregar </a:t>
            </a:r>
            <a:r>
              <a:rPr lang="es-PE" sz="2800" b="1" dirty="0">
                <a:solidFill>
                  <a:srgbClr val="FFC000"/>
                </a:solidFill>
                <a:latin typeface="Calibri" pitchFamily="34" charset="0"/>
              </a:rPr>
              <a:t>o modificar características </a:t>
            </a:r>
            <a:r>
              <a:rPr lang="es-PE" sz="2800" b="1" dirty="0" smtClean="0">
                <a:solidFill>
                  <a:srgbClr val="FFC000"/>
                </a:solidFill>
                <a:latin typeface="Calibri" pitchFamily="34" charset="0"/>
              </a:rPr>
              <a:t>a la </a:t>
            </a:r>
            <a:r>
              <a:rPr lang="es-PE" sz="2800" b="1" dirty="0">
                <a:solidFill>
                  <a:srgbClr val="FFC000"/>
                </a:solidFill>
                <a:latin typeface="Calibri" pitchFamily="34" charset="0"/>
              </a:rPr>
              <a:t>aplicación de manera </a:t>
            </a:r>
            <a:r>
              <a:rPr lang="es-PE" sz="2800" b="1" dirty="0" smtClean="0">
                <a:solidFill>
                  <a:srgbClr val="FFC000"/>
                </a:solidFill>
                <a:latin typeface="Calibri" pitchFamily="34" charset="0"/>
              </a:rPr>
              <a:t>segura.</a:t>
            </a:r>
          </a:p>
          <a:p>
            <a:pPr marL="0" indent="0" algn="ctr">
              <a:buNone/>
            </a:pPr>
            <a:endParaRPr lang="es-PE" sz="2600" dirty="0" smtClean="0">
              <a:solidFill>
                <a:schemeClr val="tx1">
                  <a:lumMod val="95000"/>
                </a:schemeClr>
              </a:solidFill>
              <a:latin typeface="Calibri" pitchFamily="34" charset="0"/>
            </a:endParaRPr>
          </a:p>
          <a:p>
            <a:r>
              <a:rPr lang="es-PE" sz="26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Hacer más en menos tiempo (Pruebas de Regresión).</a:t>
            </a:r>
          </a:p>
          <a:p>
            <a:r>
              <a:rPr lang="es-PE" sz="26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Calidad Interna (Habilita el Refactoring</a:t>
            </a:r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).</a:t>
            </a:r>
            <a:endParaRPr lang="es-PE" sz="2600" dirty="0">
              <a:solidFill>
                <a:schemeClr val="tx1">
                  <a:lumMod val="9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49466</TotalTime>
  <Words>1343</Words>
  <Application>Microsoft Office PowerPoint</Application>
  <PresentationFormat>Presentación en pantalla (4:3)</PresentationFormat>
  <Paragraphs>154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Times New Roman</vt:lpstr>
      <vt:lpstr>Trebuchet MS</vt:lpstr>
      <vt:lpstr>BlackTheme</vt:lpstr>
      <vt:lpstr>Licencia de Uso</vt:lpstr>
      <vt:lpstr>Test Automation</vt:lpstr>
      <vt:lpstr>Manual Testing</vt:lpstr>
      <vt:lpstr>Automate Testing</vt:lpstr>
      <vt:lpstr>Manual vs Automatizado</vt:lpstr>
      <vt:lpstr>Agile Testing Quadrant</vt:lpstr>
      <vt:lpstr>V-Model</vt:lpstr>
      <vt:lpstr>Pruebas del 1er Cuadrante</vt:lpstr>
      <vt:lpstr>Beneficios del 1er Cuadrante (Unit, Integration y System Tests)</vt:lpstr>
      <vt:lpstr>Información Adicional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RxmnT</cp:lastModifiedBy>
  <cp:revision>1534</cp:revision>
  <dcterms:created xsi:type="dcterms:W3CDTF">2010-05-16T05:09:58Z</dcterms:created>
  <dcterms:modified xsi:type="dcterms:W3CDTF">2013-12-20T09:29:28Z</dcterms:modified>
</cp:coreProperties>
</file>