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552" r:id="rId2"/>
    <p:sldId id="517" r:id="rId3"/>
    <p:sldId id="553" r:id="rId4"/>
    <p:sldId id="446" r:id="rId5"/>
    <p:sldId id="449" r:id="rId6"/>
    <p:sldId id="447" r:id="rId7"/>
    <p:sldId id="554" r:id="rId8"/>
    <p:sldId id="555" r:id="rId9"/>
    <p:sldId id="556" r:id="rId10"/>
    <p:sldId id="455" r:id="rId11"/>
    <p:sldId id="456" r:id="rId12"/>
    <p:sldId id="464" r:id="rId13"/>
    <p:sldId id="557" r:id="rId14"/>
    <p:sldId id="558" r:id="rId15"/>
    <p:sldId id="560" r:id="rId16"/>
    <p:sldId id="561" r:id="rId17"/>
    <p:sldId id="559" r:id="rId18"/>
    <p:sldId id="562" r:id="rId19"/>
    <p:sldId id="592" r:id="rId20"/>
    <p:sldId id="591" r:id="rId21"/>
    <p:sldId id="563" r:id="rId22"/>
    <p:sldId id="567" r:id="rId23"/>
    <p:sldId id="576" r:id="rId24"/>
    <p:sldId id="569" r:id="rId25"/>
    <p:sldId id="570" r:id="rId26"/>
    <p:sldId id="577" r:id="rId27"/>
    <p:sldId id="590" r:id="rId28"/>
    <p:sldId id="572" r:id="rId29"/>
    <p:sldId id="573" r:id="rId30"/>
    <p:sldId id="574" r:id="rId31"/>
    <p:sldId id="575" r:id="rId32"/>
    <p:sldId id="578" r:id="rId33"/>
    <p:sldId id="579" r:id="rId34"/>
    <p:sldId id="580" r:id="rId35"/>
    <p:sldId id="581" r:id="rId36"/>
    <p:sldId id="583" r:id="rId37"/>
    <p:sldId id="582" r:id="rId38"/>
    <p:sldId id="586" r:id="rId39"/>
    <p:sldId id="585" r:id="rId40"/>
    <p:sldId id="587" r:id="rId41"/>
    <p:sldId id="588" r:id="rId4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nahider" initials="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0000"/>
    <a:srgbClr val="F60000"/>
    <a:srgbClr val="00823B"/>
    <a:srgbClr val="009A46"/>
    <a:srgbClr val="E20000"/>
    <a:srgbClr val="D2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9" autoAdjust="0"/>
    <p:restoredTop sz="76471" autoAdjust="0"/>
  </p:normalViewPr>
  <p:slideViewPr>
    <p:cSldViewPr>
      <p:cViewPr varScale="1">
        <p:scale>
          <a:sx n="57" d="100"/>
          <a:sy n="57" d="100"/>
        </p:scale>
        <p:origin x="1794"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8-22T17:59:56.774" idx="3">
    <p:pos x="10" y="10"/>
    <p:text> Organizar mejor esta diapositiva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D5FC4C-9EE1-4746-A368-724F618FC790}" type="datetimeFigureOut">
              <a:rPr lang="es-PE" smtClean="0"/>
              <a:t>20/12/2013</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E5A63-0F1F-4DC0-ADE0-CC17EBA6F230}" type="slidenum">
              <a:rPr lang="es-PE" smtClean="0"/>
              <a:t>‹Nº›</a:t>
            </a:fld>
            <a:endParaRPr lang="es-PE"/>
          </a:p>
        </p:txBody>
      </p:sp>
    </p:spTree>
    <p:extLst>
      <p:ext uri="{BB962C8B-B14F-4D97-AF65-F5344CB8AC3E}">
        <p14:creationId xmlns:p14="http://schemas.microsoft.com/office/powerpoint/2010/main" val="451089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quora.com/Software-Engineering/What-is-software-unit-testing-and-why-is-it-importan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www.youtube.com/view_play_list?p=BDAB2BA83BB6588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en.wikipedia.org/wiki/Scenario_(computing)"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en.wikipedia.org/wiki/Happy_path"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noProof="0" dirty="0" smtClean="0"/>
              <a:t>Un test</a:t>
            </a:r>
            <a:r>
              <a:rPr lang="es-PE" baseline="0" noProof="0" dirty="0" smtClean="0"/>
              <a:t> </a:t>
            </a:r>
            <a:r>
              <a:rPr lang="es-PE" baseline="0" noProof="0" dirty="0" err="1" smtClean="0"/>
              <a:t>fixture</a:t>
            </a:r>
            <a:r>
              <a:rPr lang="es-PE" baseline="0" noProof="0" dirty="0" smtClean="0"/>
              <a:t> es algo que contiene todo lo necesario para verificar y ejecutar un conjunto e pruebas. En este caso vamos a tener un test </a:t>
            </a:r>
            <a:r>
              <a:rPr lang="es-PE" baseline="0" noProof="0" dirty="0" err="1" smtClean="0"/>
              <a:t>fixture</a:t>
            </a:r>
            <a:r>
              <a:rPr lang="es-PE" baseline="0" noProof="0" dirty="0" smtClean="0"/>
              <a:t> por cada clase de nuestro proyecto de producción, es decir vamos a tener un conjunto de pruebas por cada clase ( si queremos probar una clase, vamos a crear un archivos con el mismo nombre pero con el postfijo </a:t>
            </a:r>
            <a:r>
              <a:rPr lang="es-PE" baseline="0" noProof="0" dirty="0" err="1" smtClean="0"/>
              <a:t>tests</a:t>
            </a:r>
            <a:r>
              <a:rPr lang="es-PE" baseline="0" noProof="0" dirty="0" smtClean="0"/>
              <a:t> donde se encuentren nuestras pruebas) en la cual dicho conjunto de pruebas va estar orientado específicamente a probar el comportamiento de su clase de producción correspondiente.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noProof="0" dirty="0" smtClean="0"/>
              <a:t>Si </a:t>
            </a:r>
            <a:r>
              <a:rPr lang="en-US" b="0" u="none" baseline="0" noProof="0" dirty="0" err="1" smtClean="0"/>
              <a:t>nos</a:t>
            </a:r>
            <a:r>
              <a:rPr lang="en-US" b="0" u="none" baseline="0" noProof="0" dirty="0" smtClean="0"/>
              <a:t> </a:t>
            </a:r>
            <a:r>
              <a:rPr lang="en-US" b="0" u="none" baseline="0" noProof="0" dirty="0" err="1" smtClean="0"/>
              <a:t>percatamos</a:t>
            </a:r>
            <a:r>
              <a:rPr lang="en-US" b="0" u="none" baseline="0" noProof="0" dirty="0" smtClean="0"/>
              <a:t> </a:t>
            </a:r>
            <a:r>
              <a:rPr lang="en-US" b="0" u="none" baseline="0" noProof="0" dirty="0" err="1" smtClean="0"/>
              <a:t>ambas</a:t>
            </a:r>
            <a:r>
              <a:rPr lang="en-US" b="0" u="none" baseline="0" noProof="0" dirty="0" smtClean="0"/>
              <a:t> se </a:t>
            </a:r>
            <a:r>
              <a:rPr lang="en-US" b="0" u="none" baseline="0" noProof="0" dirty="0" err="1" smtClean="0"/>
              <a:t>encuentran</a:t>
            </a:r>
            <a:r>
              <a:rPr lang="en-US" b="0" u="none" baseline="0" noProof="0" dirty="0" smtClean="0"/>
              <a:t> en el </a:t>
            </a:r>
            <a:r>
              <a:rPr lang="en-US" b="0" u="none" baseline="0" noProof="0" dirty="0" err="1" smtClean="0"/>
              <a:t>mismo</a:t>
            </a:r>
            <a:r>
              <a:rPr lang="en-US" b="0" u="none" baseline="0" noProof="0" dirty="0" smtClean="0"/>
              <a:t> </a:t>
            </a:r>
            <a:r>
              <a:rPr lang="en-US" b="0" u="none" baseline="0" noProof="0" dirty="0" err="1" smtClean="0"/>
              <a:t>paquete</a:t>
            </a:r>
            <a:r>
              <a:rPr lang="en-US" b="0" u="none" baseline="0" noProof="0" dirty="0" smtClean="0"/>
              <a:t> </a:t>
            </a:r>
            <a:r>
              <a:rPr lang="en-US" b="0" u="none" baseline="0" noProof="0" dirty="0" err="1" smtClean="0"/>
              <a:t>por</a:t>
            </a:r>
            <a:r>
              <a:rPr lang="en-US" b="0" u="none" baseline="0" noProof="0" dirty="0" smtClean="0"/>
              <a:t> lo </a:t>
            </a:r>
            <a:r>
              <a:rPr lang="en-US" b="0" u="none" baseline="0" noProof="0" dirty="0" err="1" smtClean="0"/>
              <a:t>tanto</a:t>
            </a:r>
            <a:r>
              <a:rPr lang="en-US" b="0" u="none" baseline="0" noProof="0" dirty="0" smtClean="0"/>
              <a:t> </a:t>
            </a:r>
            <a:r>
              <a:rPr lang="en-US" b="0" u="none" baseline="0" noProof="0" dirty="0" err="1" smtClean="0"/>
              <a:t>tampoco</a:t>
            </a:r>
            <a:r>
              <a:rPr lang="en-US" b="0" u="none" baseline="0" noProof="0" dirty="0" smtClean="0"/>
              <a:t> se </a:t>
            </a:r>
            <a:r>
              <a:rPr lang="en-US" b="0" u="none" baseline="0" noProof="0" dirty="0" err="1" smtClean="0"/>
              <a:t>necesita</a:t>
            </a:r>
            <a:r>
              <a:rPr lang="en-US" b="0" u="none" baseline="0" noProof="0" dirty="0" smtClean="0"/>
              <a:t> </a:t>
            </a:r>
            <a:r>
              <a:rPr lang="en-US" b="0" u="none" baseline="0" noProof="0" dirty="0" err="1" smtClean="0"/>
              <a:t>referencia</a:t>
            </a:r>
            <a:r>
              <a:rPr lang="en-US" b="0" u="none" baseline="0" noProof="0" dirty="0" smtClean="0"/>
              <a:t> </a:t>
            </a:r>
            <a:r>
              <a:rPr lang="en-US" b="0" u="none" baseline="0" noProof="0" dirty="0" err="1" smtClean="0"/>
              <a:t>alguna</a:t>
            </a:r>
            <a:r>
              <a:rPr lang="en-US" b="0" u="none" baseline="0" noProof="0" dirty="0" smtClean="0"/>
              <a:t> </a:t>
            </a:r>
            <a:r>
              <a:rPr lang="en-US" b="0" u="none" baseline="0" noProof="0" dirty="0" err="1" smtClean="0"/>
              <a:t>dentro</a:t>
            </a:r>
            <a:r>
              <a:rPr lang="en-US" b="0" u="none" baseline="0" noProof="0" dirty="0" smtClean="0"/>
              <a:t> de la </a:t>
            </a:r>
            <a:r>
              <a:rPr lang="en-US" b="0" u="none" baseline="0" noProof="0" dirty="0" err="1" smtClean="0"/>
              <a:t>clase</a:t>
            </a:r>
            <a:r>
              <a:rPr lang="en-US" b="0" u="none" baseline="0" noProof="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u="none" baseline="0"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u="none" baseline="0" noProof="0" dirty="0" smtClean="0"/>
              <a:t>Un </a:t>
            </a:r>
            <a:r>
              <a:rPr lang="en-US" b="0" u="none" baseline="0" noProof="0" dirty="0" err="1" smtClean="0"/>
              <a:t>detalle</a:t>
            </a:r>
            <a:r>
              <a:rPr lang="en-US" b="0" u="none" baseline="0" noProof="0" dirty="0" smtClean="0"/>
              <a:t> </a:t>
            </a:r>
            <a:r>
              <a:rPr lang="en-US" b="0" u="none" baseline="0" noProof="0" dirty="0" err="1" smtClean="0"/>
              <a:t>importante</a:t>
            </a:r>
            <a:r>
              <a:rPr lang="en-US" b="0" u="none" baseline="0" noProof="0" dirty="0" smtClean="0"/>
              <a:t> </a:t>
            </a:r>
            <a:r>
              <a:rPr lang="en-US" b="0" u="none" baseline="0" noProof="0" dirty="0" err="1" smtClean="0"/>
              <a:t>es</a:t>
            </a:r>
            <a:r>
              <a:rPr lang="en-US" b="0" u="none" baseline="0" noProof="0" dirty="0" smtClean="0"/>
              <a:t> </a:t>
            </a:r>
            <a:r>
              <a:rPr lang="en-US" b="0" u="none" baseline="0" noProof="0" dirty="0" err="1" smtClean="0"/>
              <a:t>darnos</a:t>
            </a:r>
            <a:r>
              <a:rPr lang="en-US" b="0" u="none" baseline="0" noProof="0" dirty="0" smtClean="0"/>
              <a:t> </a:t>
            </a:r>
            <a:r>
              <a:rPr lang="en-US" b="0" u="none" baseline="0" noProof="0" dirty="0" err="1" smtClean="0"/>
              <a:t>cuenta</a:t>
            </a:r>
            <a:r>
              <a:rPr lang="en-US" b="0" u="none" baseline="0" noProof="0" dirty="0" smtClean="0"/>
              <a:t> q el </a:t>
            </a:r>
            <a:r>
              <a:rPr lang="en-US" b="0" u="none" baseline="0" noProof="0" dirty="0" err="1" smtClean="0"/>
              <a:t>postfijo</a:t>
            </a:r>
            <a:r>
              <a:rPr lang="en-US" b="0" u="none" baseline="0" noProof="0" dirty="0" smtClean="0"/>
              <a:t> </a:t>
            </a:r>
            <a:r>
              <a:rPr lang="en-US" b="0" u="none" baseline="0" noProof="0" dirty="0" err="1" smtClean="0"/>
              <a:t>usado</a:t>
            </a:r>
            <a:r>
              <a:rPr lang="en-US" b="0" u="none" baseline="0" noProof="0" dirty="0" smtClean="0"/>
              <a:t> </a:t>
            </a:r>
            <a:r>
              <a:rPr lang="en-US" b="0" u="none" baseline="0" noProof="0" dirty="0" err="1" smtClean="0"/>
              <a:t>aquí</a:t>
            </a:r>
            <a:r>
              <a:rPr lang="en-US" b="0" u="none" baseline="0" noProof="0" dirty="0" smtClean="0"/>
              <a:t> </a:t>
            </a:r>
            <a:r>
              <a:rPr lang="en-US" b="0" u="none" baseline="0" noProof="0" dirty="0" err="1" smtClean="0"/>
              <a:t>es</a:t>
            </a:r>
            <a:r>
              <a:rPr lang="en-US" b="0" u="none" baseline="0" noProof="0" dirty="0" smtClean="0"/>
              <a:t> test en singular, </a:t>
            </a:r>
            <a:r>
              <a:rPr lang="en-US" b="0" u="none" baseline="0" noProof="0" dirty="0" err="1" smtClean="0"/>
              <a:t>esto</a:t>
            </a:r>
            <a:r>
              <a:rPr lang="en-US" b="0" u="none" baseline="0" noProof="0" dirty="0" smtClean="0"/>
              <a:t> </a:t>
            </a:r>
            <a:r>
              <a:rPr lang="en-US" b="0" u="none" baseline="0" noProof="0" dirty="0" err="1" smtClean="0"/>
              <a:t>debido</a:t>
            </a:r>
            <a:r>
              <a:rPr lang="en-US" b="0" u="none" baseline="0" noProof="0" dirty="0" smtClean="0"/>
              <a:t> a </a:t>
            </a:r>
            <a:r>
              <a:rPr lang="en-US" b="0" u="none" baseline="0" noProof="0" dirty="0" err="1" smtClean="0"/>
              <a:t>que</a:t>
            </a:r>
            <a:r>
              <a:rPr lang="en-US" b="0" u="none" baseline="0" noProof="0" dirty="0" smtClean="0"/>
              <a:t> </a:t>
            </a:r>
            <a:r>
              <a:rPr lang="en-US" b="0" u="none" baseline="0" noProof="0" dirty="0" err="1" smtClean="0"/>
              <a:t>las</a:t>
            </a:r>
            <a:r>
              <a:rPr lang="en-US" b="0" u="none" baseline="0" noProof="0" dirty="0" smtClean="0"/>
              <a:t> frameworks de testing </a:t>
            </a:r>
            <a:r>
              <a:rPr lang="en-US" b="0" u="none" baseline="0" noProof="0" dirty="0" err="1" smtClean="0"/>
              <a:t>usan</a:t>
            </a:r>
            <a:r>
              <a:rPr lang="en-US" b="0" u="none" baseline="0" noProof="0" dirty="0" smtClean="0"/>
              <a:t> </a:t>
            </a:r>
            <a:r>
              <a:rPr lang="en-US" b="0" u="none" baseline="0" noProof="0" dirty="0" err="1" smtClean="0"/>
              <a:t>esta</a:t>
            </a:r>
            <a:r>
              <a:rPr lang="en-US" b="0" u="none" baseline="0" noProof="0" dirty="0" smtClean="0"/>
              <a:t> </a:t>
            </a:r>
            <a:r>
              <a:rPr lang="en-US" b="0" u="none" baseline="0" noProof="0" dirty="0" err="1" smtClean="0"/>
              <a:t>convensión</a:t>
            </a:r>
            <a:r>
              <a:rPr lang="en-US" b="0" u="none" baseline="0" noProof="0" dirty="0" smtClean="0"/>
              <a:t> </a:t>
            </a:r>
            <a:r>
              <a:rPr lang="en-US" b="0" u="none" baseline="0" noProof="0" dirty="0" err="1" smtClean="0"/>
              <a:t>por</a:t>
            </a:r>
            <a:r>
              <a:rPr lang="en-US" b="0" u="none" baseline="0" noProof="0" dirty="0" smtClean="0"/>
              <a:t> </a:t>
            </a:r>
            <a:r>
              <a:rPr lang="en-US" b="0" u="none" baseline="0" noProof="0" dirty="0" err="1" smtClean="0"/>
              <a:t>defecto</a:t>
            </a:r>
            <a:r>
              <a:rPr lang="en-US" b="0" u="none" baseline="0" noProof="0" dirty="0" smtClean="0"/>
              <a:t> y </a:t>
            </a:r>
            <a:r>
              <a:rPr lang="en-US" b="0" u="none" baseline="0" noProof="0" dirty="0" err="1" smtClean="0"/>
              <a:t>también</a:t>
            </a:r>
            <a:r>
              <a:rPr lang="en-US" b="0" u="none" baseline="0" noProof="0" dirty="0" smtClean="0"/>
              <a:t> </a:t>
            </a:r>
            <a:r>
              <a:rPr lang="en-US" b="0" u="none" baseline="0" noProof="0" dirty="0" err="1" smtClean="0"/>
              <a:t>por</a:t>
            </a:r>
            <a:r>
              <a:rPr lang="en-US" b="0" u="none" baseline="0" noProof="0" dirty="0" smtClean="0"/>
              <a:t> maven en el </a:t>
            </a:r>
            <a:r>
              <a:rPr lang="en-US" b="0" u="none" baseline="0" noProof="0" dirty="0" err="1" smtClean="0"/>
              <a:t>cuál</a:t>
            </a:r>
            <a:r>
              <a:rPr lang="en-US" b="0" u="none" baseline="0" noProof="0" dirty="0" smtClean="0"/>
              <a:t> </a:t>
            </a:r>
            <a:r>
              <a:rPr lang="en-US" b="0" u="none" baseline="0" noProof="0" dirty="0" err="1" smtClean="0"/>
              <a:t>es</a:t>
            </a:r>
            <a:r>
              <a:rPr lang="en-US" b="0" u="none" baseline="0" noProof="0" dirty="0" smtClean="0"/>
              <a:t> </a:t>
            </a:r>
            <a:r>
              <a:rPr lang="en-US" b="0" u="none" baseline="0" noProof="0" dirty="0" err="1" smtClean="0"/>
              <a:t>su</a:t>
            </a:r>
            <a:r>
              <a:rPr lang="en-US" b="0" u="none" baseline="0" noProof="0" dirty="0" smtClean="0"/>
              <a:t> </a:t>
            </a:r>
            <a:r>
              <a:rPr lang="en-US" b="0" u="none" baseline="0" noProof="0" dirty="0" err="1" smtClean="0"/>
              <a:t>convensión</a:t>
            </a:r>
            <a:r>
              <a:rPr lang="en-US" b="0" u="none" baseline="0" noProof="0" dirty="0" smtClean="0"/>
              <a:t> </a:t>
            </a:r>
            <a:r>
              <a:rPr lang="en-US" b="0" u="none" baseline="0" noProof="0" dirty="0" err="1" smtClean="0"/>
              <a:t>para</a:t>
            </a:r>
            <a:r>
              <a:rPr lang="en-US" b="0" u="none" baseline="0" noProof="0" dirty="0" smtClean="0"/>
              <a:t> los </a:t>
            </a:r>
            <a:r>
              <a:rPr lang="en-US" b="0" u="none" baseline="0" noProof="0" dirty="0" err="1" smtClean="0"/>
              <a:t>nombres</a:t>
            </a:r>
            <a:r>
              <a:rPr lang="en-US" b="0" u="none" baseline="0" noProof="0" dirty="0" smtClean="0"/>
              <a:t> de los test </a:t>
            </a:r>
            <a:r>
              <a:rPr lang="en-US" b="0" u="none" baseline="0" noProof="0" dirty="0" err="1" smtClean="0"/>
              <a:t>por</a:t>
            </a:r>
            <a:r>
              <a:rPr lang="en-US" b="0" u="none" baseline="0" noProof="0" dirty="0" smtClean="0"/>
              <a:t> </a:t>
            </a:r>
            <a:r>
              <a:rPr lang="en-US" b="0" u="none" baseline="0" noProof="0" dirty="0" err="1" smtClean="0"/>
              <a:t>defecto</a:t>
            </a:r>
            <a:r>
              <a:rPr lang="en-US" b="0" u="none" baseline="0" noProof="0" dirty="0" smtClean="0"/>
              <a:t>.</a:t>
            </a:r>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noProof="0" dirty="0" smtClean="0"/>
              <a:t>Cada prueba es independiente de la otra y se ejecutan en un orden totalmente aleatorio.</a:t>
            </a:r>
          </a:p>
          <a:p>
            <a:pPr marL="0" indent="0">
              <a:buFontTx/>
              <a:buNone/>
            </a:pPr>
            <a:endParaRPr lang="es-PE" noProof="0" dirty="0" smtClean="0"/>
          </a:p>
          <a:p>
            <a:pPr marL="0" indent="0">
              <a:buFontTx/>
              <a:buNone/>
            </a:pPr>
            <a:r>
              <a:rPr lang="es-PE" noProof="0" dirty="0" err="1" smtClean="0"/>
              <a:t>TestClass</a:t>
            </a:r>
            <a:r>
              <a:rPr lang="es-PE" noProof="0" dirty="0" smtClean="0"/>
              <a:t>: Denota</a:t>
            </a:r>
            <a:r>
              <a:rPr lang="es-PE" baseline="0" noProof="0" dirty="0" smtClean="0"/>
              <a:t> las clases que contendrán los test automatizados.</a:t>
            </a:r>
          </a:p>
          <a:p>
            <a:pPr marL="0" indent="0">
              <a:buFontTx/>
              <a:buNone/>
            </a:pPr>
            <a:r>
              <a:rPr lang="es-PE" baseline="0" noProof="0" dirty="0" err="1" smtClean="0"/>
              <a:t>TestMethod</a:t>
            </a:r>
            <a:r>
              <a:rPr lang="es-PE" baseline="0" noProof="0" dirty="0" smtClean="0"/>
              <a:t>: Denota que es un test automatizado</a:t>
            </a:r>
            <a:endParaRPr lang="es-PE" noProof="0" dirty="0" smtClean="0"/>
          </a:p>
          <a:p>
            <a:pPr marL="171450" indent="-171450">
              <a:buFontTx/>
              <a:buChar char="-"/>
            </a:pPr>
            <a:endParaRPr lang="es-PE" noProof="0" dirty="0" smtClean="0"/>
          </a:p>
          <a:p>
            <a:r>
              <a:rPr lang="es-PE" noProof="0" dirty="0" smtClean="0"/>
              <a:t>Como seguimos el </a:t>
            </a:r>
            <a:r>
              <a:rPr lang="es-PE" noProof="0" dirty="0" err="1" smtClean="0"/>
              <a:t>patron</a:t>
            </a:r>
            <a:r>
              <a:rPr lang="es-PE" noProof="0" dirty="0" smtClean="0"/>
              <a:t> </a:t>
            </a:r>
            <a:r>
              <a:rPr lang="es-PE" noProof="0" dirty="0" err="1" smtClean="0"/>
              <a:t>fixture</a:t>
            </a:r>
            <a:r>
              <a:rPr lang="es-PE" baseline="0" noProof="0" dirty="0" smtClean="0"/>
              <a:t> per </a:t>
            </a:r>
            <a:r>
              <a:rPr lang="es-PE" baseline="0" noProof="0" dirty="0" err="1" smtClean="0"/>
              <a:t>class</a:t>
            </a:r>
            <a:r>
              <a:rPr lang="es-PE" baseline="0" noProof="0" dirty="0" smtClean="0"/>
              <a:t>, vamos a escribir todos nuestros test dentro de la nueva clase que hemos creado y tiene la extensión test.</a:t>
            </a:r>
          </a:p>
          <a:p>
            <a:r>
              <a:rPr lang="es-PE" baseline="0" noProof="0" dirty="0" smtClean="0"/>
              <a:t>Dentro de </a:t>
            </a:r>
            <a:r>
              <a:rPr lang="es-PE" baseline="0" noProof="0" dirty="0" err="1" smtClean="0"/>
              <a:t>nunit</a:t>
            </a:r>
            <a:r>
              <a:rPr lang="es-PE" baseline="0" noProof="0" dirty="0" smtClean="0"/>
              <a:t> existen atributos que son muy importantes y que sirven para habilitar la clase y los métodos para que sean reconocidos como pruebas.</a:t>
            </a:r>
            <a:endParaRPr lang="es-PE" noProof="0" dirty="0" smtClean="0"/>
          </a:p>
          <a:p>
            <a:endParaRPr lang="es-PE" noProof="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PE" noProof="0" dirty="0" smtClean="0"/>
              <a:t>Los </a:t>
            </a:r>
            <a:r>
              <a:rPr lang="es-PE" noProof="0" dirty="0" err="1" smtClean="0"/>
              <a:t>assertos</a:t>
            </a:r>
            <a:r>
              <a:rPr lang="es-PE" noProof="0" dirty="0" smtClean="0"/>
              <a:t> se encuentran dentro del </a:t>
            </a:r>
            <a:r>
              <a:rPr lang="es-PE" noProof="0" dirty="0" err="1" smtClean="0"/>
              <a:t>pacage</a:t>
            </a:r>
            <a:r>
              <a:rPr lang="es-PE" noProof="0" dirty="0" smtClean="0"/>
              <a:t> </a:t>
            </a:r>
            <a:r>
              <a:rPr lang="es-PE" noProof="0" dirty="0" err="1" smtClean="0"/>
              <a:t>junit.Assert</a:t>
            </a:r>
            <a:r>
              <a:rPr lang="es-PE" baseline="0" noProof="0" dirty="0" smtClean="0"/>
              <a:t> que lo tenemos importado en la parte de arriba.</a:t>
            </a:r>
            <a:endParaRPr lang="es-PE" noProof="0" dirty="0" smtClean="0"/>
          </a:p>
          <a:p>
            <a:endParaRPr lang="es-PE" noProof="0" dirty="0" smtClean="0"/>
          </a:p>
          <a:p>
            <a:r>
              <a:rPr lang="es-PE" noProof="0" dirty="0" smtClean="0"/>
              <a:t>Los</a:t>
            </a:r>
            <a:r>
              <a:rPr lang="es-PE" baseline="0" noProof="0" dirty="0" smtClean="0"/>
              <a:t> atributos habilitan la funcionalidad de las pruebas.</a:t>
            </a:r>
          </a:p>
          <a:p>
            <a:r>
              <a:rPr lang="es-PE" baseline="0" noProof="0" dirty="0" smtClean="0"/>
              <a:t>Las pruebas son métodos públicos sin argumentos ,en el cuál se coloca como nombre del método una sentencia que represente a la prueba.</a:t>
            </a:r>
            <a:endParaRPr lang="es-PE" noProof="0" dirty="0" smtClean="0"/>
          </a:p>
          <a:p>
            <a:endParaRPr lang="es-PE"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dirty="0" smtClean="0"/>
              <a:t>Podemos agregar mensajes adicionales para que sean mostrados en caso el test falle.</a:t>
            </a:r>
            <a:endParaRPr lang="es-PE" sz="1200" dirty="0" smtClean="0">
              <a:solidFill>
                <a:srgbClr val="FFC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s-PE" sz="1200" b="1" dirty="0" err="1" smtClean="0">
                <a:solidFill>
                  <a:srgbClr val="FFC000"/>
                </a:solidFill>
              </a:rPr>
              <a:t>Assert.AreEqual</a:t>
            </a:r>
            <a:r>
              <a:rPr lang="es-PE" sz="1200" b="1" dirty="0" smtClean="0">
                <a:solidFill>
                  <a:srgbClr val="FFC000"/>
                </a:solidFill>
              </a:rPr>
              <a:t> </a:t>
            </a:r>
            <a:r>
              <a:rPr lang="es-PE" sz="1200" b="1" dirty="0" err="1" smtClean="0">
                <a:solidFill>
                  <a:srgbClr val="FFC000"/>
                </a:solidFill>
              </a:rPr>
              <a:t>failed</a:t>
            </a:r>
            <a:r>
              <a:rPr lang="es-PE" sz="1200" b="1" dirty="0" smtClean="0">
                <a:solidFill>
                  <a:srgbClr val="FFC000"/>
                </a:solidFill>
              </a:rPr>
              <a:t>. </a:t>
            </a:r>
            <a:r>
              <a:rPr lang="es-PE" sz="1200" b="1" dirty="0" err="1" smtClean="0">
                <a:solidFill>
                  <a:srgbClr val="FFC000"/>
                </a:solidFill>
              </a:rPr>
              <a:t>Expected</a:t>
            </a:r>
            <a:r>
              <a:rPr lang="es-PE" sz="1200" b="1" dirty="0" smtClean="0">
                <a:solidFill>
                  <a:srgbClr val="FFC000"/>
                </a:solidFill>
              </a:rPr>
              <a:t>: </a:t>
            </a:r>
            <a:r>
              <a:rPr lang="en-US" sz="1200" b="1" dirty="0" smtClean="0">
                <a:solidFill>
                  <a:srgbClr val="FFC000"/>
                </a:solidFill>
              </a:rPr>
              <a:t>&lt;2&gt;, Actual: &lt;0&gt;. 1+1 </a:t>
            </a:r>
            <a:r>
              <a:rPr lang="en-US" sz="1200" b="1" dirty="0" err="1" smtClean="0">
                <a:solidFill>
                  <a:srgbClr val="FFC000"/>
                </a:solidFill>
              </a:rPr>
              <a:t>debería</a:t>
            </a:r>
            <a:r>
              <a:rPr lang="en-US" sz="1200" b="1" dirty="0" smtClean="0">
                <a:solidFill>
                  <a:srgbClr val="FFC000"/>
                </a:solidFill>
              </a:rPr>
              <a:t> </a:t>
            </a:r>
            <a:r>
              <a:rPr lang="en-US" sz="1200" b="1" dirty="0" err="1" smtClean="0">
                <a:solidFill>
                  <a:srgbClr val="FFC000"/>
                </a:solidFill>
              </a:rPr>
              <a:t>ser</a:t>
            </a:r>
            <a:r>
              <a:rPr lang="en-US" sz="1200" b="1" dirty="0" smtClean="0">
                <a:solidFill>
                  <a:srgbClr val="FFC000"/>
                </a:solidFill>
              </a:rPr>
              <a:t> 2</a:t>
            </a:r>
            <a:endParaRPr lang="es-PE" sz="1200" b="1" dirty="0" smtClean="0">
              <a:solidFill>
                <a:srgbClr val="FFC000"/>
              </a:solidFill>
            </a:endParaRPr>
          </a:p>
          <a:p>
            <a:endParaRPr lang="es-PE" noProof="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baseline="0" noProof="0" dirty="0" smtClean="0"/>
              <a:t>Tenemos el nombre de las clases y los métodos que contendrán la prueba, pero ahora cuál es su contenido, este contenido también está dividido en 2 partes principales.</a:t>
            </a:r>
          </a:p>
          <a:p>
            <a:endParaRPr lang="es-PE" baseline="0" noProof="0" dirty="0" smtClean="0"/>
          </a:p>
          <a:p>
            <a:r>
              <a:rPr lang="es-PE" baseline="0" noProof="0" dirty="0" smtClean="0"/>
              <a:t>Cada una de estas partes está separada por un espacio en blanco para mejorar su legibilidad.</a:t>
            </a: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19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96DE5A63-0F1F-4DC0-ADE0-CC17EBA6F230}" type="slidenum">
              <a:rPr lang="es-PE" smtClean="0"/>
              <a:t>2</a:t>
            </a:fld>
            <a:endParaRPr lang="es-PE"/>
          </a:p>
        </p:txBody>
      </p:sp>
    </p:spTree>
    <p:extLst>
      <p:ext uri="{BB962C8B-B14F-4D97-AF65-F5344CB8AC3E}">
        <p14:creationId xmlns:p14="http://schemas.microsoft.com/office/powerpoint/2010/main" val="146111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s-PE"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endParaRPr lang="es-PE" sz="1200" dirty="0" smtClean="0"/>
          </a:p>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Varios</a:t>
            </a:r>
            <a:r>
              <a:rPr lang="en-US" sz="1200" b="0" i="0" kern="1200" dirty="0" smtClean="0">
                <a:solidFill>
                  <a:schemeClr val="tx1"/>
                </a:solidFill>
                <a:effectLst/>
                <a:latin typeface="+mn-lt"/>
                <a:ea typeface="+mn-ea"/>
                <a:cs typeface="+mn-cs"/>
              </a:rPr>
              <a:t> tests </a:t>
            </a:r>
            <a:r>
              <a:rPr lang="en-US" sz="1200" b="0" i="0" kern="1200" dirty="0" err="1" smtClean="0">
                <a:solidFill>
                  <a:schemeClr val="tx1"/>
                </a:solidFill>
                <a:effectLst/>
                <a:latin typeface="+mn-lt"/>
                <a:ea typeface="+mn-ea"/>
                <a:cs typeface="+mn-cs"/>
              </a:rPr>
              <a:t>comparten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mismas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secciones</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código</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particularmente</a:t>
            </a:r>
            <a:r>
              <a:rPr lang="en-US" sz="1200" b="0" i="0" kern="1200" baseline="0" dirty="0" smtClean="0">
                <a:solidFill>
                  <a:schemeClr val="tx1"/>
                </a:solidFill>
                <a:effectLst/>
                <a:latin typeface="+mn-lt"/>
                <a:ea typeface="+mn-ea"/>
                <a:cs typeface="+mn-cs"/>
              </a:rPr>
              <a:t> la arrange(</a:t>
            </a:r>
            <a:r>
              <a:rPr lang="en-US" sz="1200" b="0" i="0" kern="1200" baseline="0" dirty="0" err="1" smtClean="0">
                <a:solidFill>
                  <a:schemeClr val="tx1"/>
                </a:solidFill>
                <a:effectLst/>
                <a:latin typeface="+mn-lt"/>
                <a:ea typeface="+mn-ea"/>
                <a:cs typeface="+mn-cs"/>
              </a:rPr>
              <a:t>donde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establecemos</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contexto</a:t>
            </a:r>
            <a:r>
              <a:rPr lang="en-US" sz="1200" b="0" i="0" kern="1200" baseline="0" dirty="0" smtClean="0">
                <a:solidFill>
                  <a:schemeClr val="tx1"/>
                </a:solidFill>
                <a:effectLst/>
                <a:latin typeface="+mn-lt"/>
                <a:ea typeface="+mn-ea"/>
                <a:cs typeface="+mn-cs"/>
              </a:rPr>
              <a:t> de la </a:t>
            </a:r>
            <a:r>
              <a:rPr lang="en-US" sz="1200" b="0" i="0" kern="1200" baseline="0" dirty="0" err="1" smtClean="0">
                <a:solidFill>
                  <a:schemeClr val="tx1"/>
                </a:solidFill>
                <a:effectLst/>
                <a:latin typeface="+mn-lt"/>
                <a:ea typeface="+mn-ea"/>
                <a:cs typeface="+mn-cs"/>
              </a:rPr>
              <a:t>prueba</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Para los test </a:t>
            </a:r>
            <a:r>
              <a:rPr lang="en-US" sz="1200" b="0" i="0" kern="1200" dirty="0" err="1" smtClean="0">
                <a:solidFill>
                  <a:schemeClr val="tx1"/>
                </a:solidFill>
                <a:effectLst/>
                <a:latin typeface="+mn-lt"/>
                <a:ea typeface="+mn-ea"/>
                <a:cs typeface="+mn-cs"/>
              </a:rPr>
              <a:t>unitarios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muy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importante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que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cualquier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instancia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objeto</a:t>
            </a:r>
            <a:r>
              <a:rPr lang="en-US" sz="1200" b="0" i="0" kern="1200" baseline="0" dirty="0" smtClean="0">
                <a:solidFill>
                  <a:schemeClr val="tx1"/>
                </a:solidFill>
                <a:effectLst/>
                <a:latin typeface="+mn-lt"/>
                <a:ea typeface="+mn-ea"/>
                <a:cs typeface="+mn-cs"/>
              </a:rPr>
              <a:t> u </a:t>
            </a:r>
            <a:r>
              <a:rPr lang="en-US" sz="1200" b="0" i="0" kern="1200" baseline="0" dirty="0" err="1" smtClean="0">
                <a:solidFill>
                  <a:schemeClr val="tx1"/>
                </a:solidFill>
                <a:effectLst/>
                <a:latin typeface="+mn-lt"/>
                <a:ea typeface="+mn-ea"/>
                <a:cs typeface="+mn-cs"/>
              </a:rPr>
              <a:t>información</a:t>
            </a:r>
            <a:r>
              <a:rPr lang="en-US" sz="1200" b="0" i="0" kern="1200" baseline="0" dirty="0" smtClean="0">
                <a:solidFill>
                  <a:schemeClr val="tx1"/>
                </a:solidFill>
                <a:effectLst/>
                <a:latin typeface="+mn-lt"/>
                <a:ea typeface="+mn-ea"/>
                <a:cs typeface="+mn-cs"/>
              </a:rPr>
              <a:t> de un test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sea </a:t>
            </a:r>
            <a:r>
              <a:rPr lang="en-US" sz="1200" b="0" i="0" kern="1200" baseline="0" dirty="0" err="1" smtClean="0">
                <a:solidFill>
                  <a:schemeClr val="tx1"/>
                </a:solidFill>
                <a:effectLst/>
                <a:latin typeface="+mn-lt"/>
                <a:ea typeface="+mn-ea"/>
                <a:cs typeface="+mn-cs"/>
              </a:rPr>
              <a:t>borrada</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tal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que</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siguiente</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ejecute</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ningún</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otro</a:t>
            </a:r>
            <a:r>
              <a:rPr lang="en-US" sz="1200" b="0" i="0" kern="1200" baseline="0" dirty="0" smtClean="0">
                <a:solidFill>
                  <a:schemeClr val="tx1"/>
                </a:solidFill>
                <a:effectLst/>
                <a:latin typeface="+mn-lt"/>
                <a:ea typeface="+mn-ea"/>
                <a:cs typeface="+mn-cs"/>
              </a:rPr>
              <a:t> test se </a:t>
            </a:r>
            <a:r>
              <a:rPr lang="en-US" sz="1200" b="0" i="0" kern="1200" baseline="0" dirty="0" err="1" smtClean="0">
                <a:solidFill>
                  <a:schemeClr val="tx1"/>
                </a:solidFill>
                <a:effectLst/>
                <a:latin typeface="+mn-lt"/>
                <a:ea typeface="+mn-ea"/>
                <a:cs typeface="+mn-cs"/>
              </a:rPr>
              <a:t>hubiera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ejecutado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previamente</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Podemos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pensar</a:t>
            </a:r>
            <a:r>
              <a:rPr lang="en-US" sz="1200" b="0" i="0" kern="1200" dirty="0" smtClean="0">
                <a:solidFill>
                  <a:schemeClr val="tx1"/>
                </a:solidFill>
                <a:effectLst/>
                <a:latin typeface="+mn-lt"/>
                <a:ea typeface="+mn-ea"/>
                <a:cs typeface="+mn-cs"/>
              </a:rPr>
              <a:t> al setup y al</a:t>
            </a:r>
            <a:r>
              <a:rPr lang="en-US" sz="1200" b="0" i="0" kern="1200" baseline="0" dirty="0" smtClean="0">
                <a:solidFill>
                  <a:schemeClr val="tx1"/>
                </a:solidFill>
                <a:effectLst/>
                <a:latin typeface="+mn-lt"/>
                <a:ea typeface="+mn-ea"/>
                <a:cs typeface="+mn-cs"/>
              </a:rPr>
              <a:t> teardown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constructores</a:t>
            </a:r>
            <a:r>
              <a:rPr lang="en-US" sz="1200" b="0" i="0" kern="1200" baseline="0" dirty="0" smtClean="0">
                <a:solidFill>
                  <a:schemeClr val="tx1"/>
                </a:solidFill>
                <a:effectLst/>
                <a:latin typeface="+mn-lt"/>
                <a:ea typeface="+mn-ea"/>
                <a:cs typeface="+mn-cs"/>
              </a:rPr>
              <a:t> o </a:t>
            </a:r>
            <a:r>
              <a:rPr lang="en-US" sz="1200" b="0" i="0" kern="1200" baseline="0" dirty="0" err="1" smtClean="0">
                <a:solidFill>
                  <a:schemeClr val="tx1"/>
                </a:solidFill>
                <a:effectLst/>
                <a:latin typeface="+mn-lt"/>
                <a:ea typeface="+mn-ea"/>
                <a:cs typeface="+mn-cs"/>
              </a:rPr>
              <a:t>destructores</a:t>
            </a:r>
            <a:r>
              <a:rPr lang="en-US" sz="1200" b="0" i="0" kern="1200" baseline="0" dirty="0" smtClean="0">
                <a:solidFill>
                  <a:schemeClr val="tx1"/>
                </a:solidFill>
                <a:effectLst/>
                <a:latin typeface="+mn-lt"/>
                <a:ea typeface="+mn-ea"/>
                <a:cs typeface="+mn-cs"/>
              </a:rPr>
              <a:t> de un test.</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Solo </a:t>
            </a:r>
            <a:r>
              <a:rPr lang="en-US" sz="1200" b="0" i="0" kern="1200" baseline="0" dirty="0" err="1" smtClean="0">
                <a:solidFill>
                  <a:schemeClr val="tx1"/>
                </a:solidFill>
                <a:effectLst/>
                <a:latin typeface="+mn-lt"/>
                <a:ea typeface="+mn-ea"/>
                <a:cs typeface="+mn-cs"/>
              </a:rPr>
              <a:t>podemos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tener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uno</a:t>
            </a:r>
            <a:r>
              <a:rPr lang="en-US" sz="1200" b="0" i="0" kern="1200" baseline="0" dirty="0" smtClean="0">
                <a:solidFill>
                  <a:schemeClr val="tx1"/>
                </a:solidFill>
                <a:effectLst/>
                <a:latin typeface="+mn-lt"/>
                <a:ea typeface="+mn-ea"/>
                <a:cs typeface="+mn-cs"/>
              </a:rPr>
              <a:t> de </a:t>
            </a:r>
            <a:r>
              <a:rPr lang="en-US" sz="1200" b="0" i="0" kern="1200" baseline="0" dirty="0" err="1" smtClean="0">
                <a:solidFill>
                  <a:schemeClr val="tx1"/>
                </a:solidFill>
                <a:effectLst/>
                <a:latin typeface="+mn-lt"/>
                <a:ea typeface="+mn-ea"/>
                <a:cs typeface="+mn-cs"/>
              </a:rPr>
              <a:t>ellos</a:t>
            </a:r>
            <a:r>
              <a:rPr lang="en-US" sz="1200" b="0" i="0" kern="1200" baseline="0" dirty="0" smtClean="0">
                <a:solidFill>
                  <a:schemeClr val="tx1"/>
                </a:solidFill>
                <a:effectLst/>
                <a:latin typeface="+mn-lt"/>
                <a:ea typeface="+mn-ea"/>
                <a:cs typeface="+mn-cs"/>
              </a:rPr>
              <a:t> x </a:t>
            </a:r>
            <a:r>
              <a:rPr lang="en-US" sz="1200" b="0" i="0" kern="1200" baseline="0" dirty="0" err="1" smtClean="0">
                <a:solidFill>
                  <a:schemeClr val="tx1"/>
                </a:solidFill>
                <a:effectLst/>
                <a:latin typeface="+mn-lt"/>
                <a:ea typeface="+mn-ea"/>
                <a:cs typeface="+mn-cs"/>
              </a:rPr>
              <a:t>cada</a:t>
            </a:r>
            <a:r>
              <a:rPr lang="en-US" sz="1200" b="0" i="0" kern="1200" baseline="0" dirty="0" smtClean="0">
                <a:solidFill>
                  <a:schemeClr val="tx1"/>
                </a:solidFill>
                <a:effectLst/>
                <a:latin typeface="+mn-lt"/>
                <a:ea typeface="+mn-ea"/>
                <a:cs typeface="+mn-cs"/>
              </a:rPr>
              <a:t> test fixture.</a:t>
            </a:r>
            <a:endParaRPr lang="en-US" sz="1200" b="0" i="0" kern="1200" dirty="0" smtClean="0">
              <a:solidFill>
                <a:schemeClr val="tx1"/>
              </a:solidFill>
              <a:effectLst/>
              <a:latin typeface="+mn-lt"/>
              <a:ea typeface="+mn-ea"/>
              <a:cs typeface="+mn-cs"/>
            </a:endParaRPr>
          </a:p>
          <a:p>
            <a:pPr marL="0" indent="0">
              <a:buFontTx/>
              <a:buNone/>
            </a:pPr>
            <a:endParaRPr lang="es-PE" dirty="0" smtClean="0"/>
          </a:p>
          <a:p>
            <a:pPr marL="0" indent="0">
              <a:buFontTx/>
              <a:buNone/>
            </a:pPr>
            <a:endParaRPr lang="es-PE" dirty="0" smtClean="0"/>
          </a:p>
          <a:p>
            <a:pPr marL="0" indent="0">
              <a:buFontTx/>
              <a:buNone/>
            </a:pPr>
            <a:r>
              <a:rPr lang="es-PE" dirty="0" smtClean="0"/>
              <a:t>De manera similar al </a:t>
            </a:r>
            <a:r>
              <a:rPr lang="es-PE" dirty="0" err="1" smtClean="0"/>
              <a:t>setup</a:t>
            </a:r>
            <a:r>
              <a:rPr lang="es-PE" dirty="0" smtClean="0"/>
              <a:t>,</a:t>
            </a:r>
            <a:r>
              <a:rPr lang="es-PE" baseline="0" dirty="0" smtClean="0"/>
              <a:t> podemos utilizar el </a:t>
            </a:r>
            <a:r>
              <a:rPr lang="es-PE" baseline="0" dirty="0" err="1" smtClean="0"/>
              <a:t>tear</a:t>
            </a:r>
            <a:r>
              <a:rPr lang="es-PE" baseline="0" dirty="0" smtClean="0"/>
              <a:t> </a:t>
            </a:r>
            <a:r>
              <a:rPr lang="es-PE" baseline="0" dirty="0" err="1" smtClean="0"/>
              <a:t>down</a:t>
            </a:r>
            <a:r>
              <a:rPr lang="es-PE" baseline="0" dirty="0" smtClean="0"/>
              <a:t> para colocar en un único lugar la lógica para limpiar información resta</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noProof="0" dirty="0" smtClean="0">
                <a:solidFill>
                  <a:schemeClr val="tx1"/>
                </a:solidFill>
                <a:effectLst/>
                <a:latin typeface="+mn-lt"/>
                <a:ea typeface="+mn-ea"/>
                <a:cs typeface="+mn-cs"/>
              </a:rPr>
              <a:t>Usualmente usados</a:t>
            </a:r>
            <a:r>
              <a:rPr lang="es-PE" sz="1200" b="0" i="0" kern="1200" baseline="0" noProof="0" dirty="0" smtClean="0">
                <a:solidFill>
                  <a:schemeClr val="tx1"/>
                </a:solidFill>
                <a:effectLst/>
                <a:latin typeface="+mn-lt"/>
                <a:ea typeface="+mn-ea"/>
                <a:cs typeface="+mn-cs"/>
              </a:rPr>
              <a:t> para inicializar recursos que son muy costosos o demoran tiempo.</a:t>
            </a:r>
            <a:endParaRPr lang="es-PE" sz="1200" b="0" i="0" kern="1200" noProof="0" dirty="0" smtClean="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sz="1200" b="0" i="0" kern="1200" dirty="0" smtClean="0">
                <a:solidFill>
                  <a:schemeClr val="tx1"/>
                </a:solidFill>
                <a:effectLst/>
                <a:latin typeface="+mn-lt"/>
                <a:ea typeface="+mn-ea"/>
                <a:cs typeface="+mn-cs"/>
              </a:rPr>
              <a:t>El</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Teardown</a:t>
            </a:r>
            <a:r>
              <a:rPr lang="es-PE" sz="1200" b="0" i="0" kern="1200" baseline="0" dirty="0" smtClean="0">
                <a:solidFill>
                  <a:schemeClr val="tx1"/>
                </a:solidFill>
                <a:effectLst/>
                <a:latin typeface="+mn-lt"/>
                <a:ea typeface="+mn-ea"/>
                <a:cs typeface="+mn-cs"/>
              </a:rPr>
              <a:t> en test unitarios no es necesario ya que realizar un new nuevamente reinicializa los recursos y el </a:t>
            </a:r>
            <a:r>
              <a:rPr lang="es-PE" sz="1200" b="0" i="0" kern="1200" baseline="0" dirty="0" err="1" smtClean="0">
                <a:solidFill>
                  <a:schemeClr val="tx1"/>
                </a:solidFill>
                <a:effectLst/>
                <a:latin typeface="+mn-lt"/>
                <a:ea typeface="+mn-ea"/>
                <a:cs typeface="+mn-cs"/>
              </a:rPr>
              <a:t>garbage</a:t>
            </a:r>
            <a:r>
              <a:rPr lang="es-PE" sz="1200" b="0" i="0" kern="1200" baseline="0" dirty="0" smtClean="0">
                <a:solidFill>
                  <a:schemeClr val="tx1"/>
                </a:solidFill>
                <a:effectLst/>
                <a:latin typeface="+mn-lt"/>
                <a:ea typeface="+mn-ea"/>
                <a:cs typeface="+mn-cs"/>
              </a:rPr>
              <a:t> </a:t>
            </a:r>
            <a:r>
              <a:rPr lang="es-PE" sz="1200" b="0" i="0" kern="1200" baseline="0" dirty="0" err="1" smtClean="0">
                <a:solidFill>
                  <a:schemeClr val="tx1"/>
                </a:solidFill>
                <a:effectLst/>
                <a:latin typeface="+mn-lt"/>
                <a:ea typeface="+mn-ea"/>
                <a:cs typeface="+mn-cs"/>
              </a:rPr>
              <a:t>collector</a:t>
            </a:r>
            <a:r>
              <a:rPr lang="es-PE" sz="1200" b="0" i="0" kern="1200" baseline="0" dirty="0" smtClean="0">
                <a:solidFill>
                  <a:schemeClr val="tx1"/>
                </a:solidFill>
                <a:effectLst/>
                <a:latin typeface="+mn-lt"/>
                <a:ea typeface="+mn-ea"/>
                <a:cs typeface="+mn-cs"/>
              </a:rPr>
              <a:t> se encarga de eliminarlos.</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No se </a:t>
            </a:r>
            <a:r>
              <a:rPr lang="en-US" sz="1200" b="0" i="0" kern="1200" dirty="0" err="1" smtClean="0">
                <a:solidFill>
                  <a:schemeClr val="tx1"/>
                </a:solidFill>
                <a:effectLst/>
                <a:latin typeface="+mn-lt"/>
                <a:ea typeface="+mn-ea"/>
                <a:cs typeface="+mn-cs"/>
              </a:rPr>
              <a:t>puede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verificar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mensajes</a:t>
            </a:r>
            <a:r>
              <a:rPr lang="en-US" sz="1200" b="0" i="0" kern="1200" dirty="0" smtClean="0">
                <a:solidFill>
                  <a:schemeClr val="tx1"/>
                </a:solidFill>
                <a:effectLst/>
                <a:latin typeface="+mn-lt"/>
                <a:ea typeface="+mn-ea"/>
                <a:cs typeface="+mn-cs"/>
              </a:rPr>
              <a:t> en la </a:t>
            </a:r>
            <a:r>
              <a:rPr lang="en-US" sz="1200" b="0" i="0" kern="1200" dirty="0" err="1" smtClean="0">
                <a:solidFill>
                  <a:schemeClr val="tx1"/>
                </a:solidFill>
                <a:effectLst/>
                <a:latin typeface="+mn-lt"/>
                <a:ea typeface="+mn-ea"/>
                <a:cs typeface="+mn-cs"/>
              </a:rPr>
              <a:t>anotación</a:t>
            </a:r>
            <a:r>
              <a:rPr lang="en-US" sz="1200" b="0" i="0" kern="1200" dirty="0" smtClean="0">
                <a:solidFill>
                  <a:schemeClr val="tx1"/>
                </a:solidFill>
                <a:effectLst/>
                <a:latin typeface="+mn-lt"/>
                <a:ea typeface="+mn-ea"/>
                <a:cs typeface="+mn-cs"/>
              </a:rPr>
              <a:t>.</a:t>
            </a: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Las</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reglas</a:t>
            </a:r>
            <a:r>
              <a:rPr lang="en-US" sz="1200" b="0" i="0" kern="1200" baseline="0" dirty="0" smtClean="0">
                <a:solidFill>
                  <a:schemeClr val="tx1"/>
                </a:solidFill>
                <a:effectLst/>
                <a:latin typeface="+mn-lt"/>
                <a:ea typeface="+mn-ea"/>
                <a:cs typeface="+mn-cs"/>
              </a:rPr>
              <a:t> son </a:t>
            </a:r>
            <a:r>
              <a:rPr lang="en-US" sz="1200" b="0" i="0" kern="1200" baseline="0" dirty="0" err="1" smtClean="0">
                <a:solidFill>
                  <a:schemeClr val="tx1"/>
                </a:solidFill>
                <a:effectLst/>
                <a:latin typeface="+mn-lt"/>
                <a:ea typeface="+mn-ea"/>
                <a:cs typeface="+mn-cs"/>
              </a:rPr>
              <a:t>una</a:t>
            </a:r>
            <a:r>
              <a:rPr lang="en-US" sz="1200" b="0" i="0" kern="1200" baseline="0" dirty="0" smtClean="0">
                <a:solidFill>
                  <a:schemeClr val="tx1"/>
                </a:solidFill>
                <a:effectLst/>
                <a:latin typeface="+mn-lt"/>
                <a:ea typeface="+mn-ea"/>
                <a:cs typeface="+mn-cs"/>
              </a:rPr>
              <a:t> forma </a:t>
            </a:r>
            <a:r>
              <a:rPr lang="en-US" sz="1200" b="0" i="0" kern="1200" baseline="0" dirty="0" err="1" smtClean="0">
                <a:solidFill>
                  <a:schemeClr val="tx1"/>
                </a:solidFill>
                <a:effectLst/>
                <a:latin typeface="+mn-lt"/>
                <a:ea typeface="+mn-ea"/>
                <a:cs typeface="+mn-cs"/>
              </a:rPr>
              <a:t>interceptar</a:t>
            </a:r>
            <a:r>
              <a:rPr lang="en-US" sz="1200" b="0" i="0" kern="1200" baseline="0" dirty="0" smtClean="0">
                <a:solidFill>
                  <a:schemeClr val="tx1"/>
                </a:solidFill>
                <a:effectLst/>
                <a:latin typeface="+mn-lt"/>
                <a:ea typeface="+mn-ea"/>
                <a:cs typeface="+mn-cs"/>
              </a:rPr>
              <a:t> el </a:t>
            </a:r>
            <a:r>
              <a:rPr lang="en-US" sz="1200" b="0" i="0" kern="1200" baseline="0" dirty="0" err="1" smtClean="0">
                <a:solidFill>
                  <a:schemeClr val="tx1"/>
                </a:solidFill>
                <a:effectLst/>
                <a:latin typeface="+mn-lt"/>
                <a:ea typeface="+mn-ea"/>
                <a:cs typeface="+mn-cs"/>
              </a:rPr>
              <a:t>método</a:t>
            </a:r>
            <a:r>
              <a:rPr lang="en-US" sz="1200" b="0" i="0" kern="1200" baseline="0" dirty="0" smtClean="0">
                <a:solidFill>
                  <a:schemeClr val="tx1"/>
                </a:solidFill>
                <a:effectLst/>
                <a:latin typeface="+mn-lt"/>
                <a:ea typeface="+mn-ea"/>
                <a:cs typeface="+mn-cs"/>
              </a:rPr>
              <a:t> y </a:t>
            </a:r>
            <a:r>
              <a:rPr lang="en-US" sz="1200" b="0" i="0" kern="1200" baseline="0" dirty="0" err="1" smtClean="0">
                <a:solidFill>
                  <a:schemeClr val="tx1"/>
                </a:solidFill>
                <a:effectLst/>
                <a:latin typeface="+mn-lt"/>
                <a:ea typeface="+mn-ea"/>
                <a:cs typeface="+mn-cs"/>
              </a:rPr>
              <a:t>agregar</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comportamiento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adicional</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como</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si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fuera</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aop</a:t>
            </a:r>
            <a:r>
              <a:rPr lang="en-US" sz="1200" b="0" i="0" kern="1200" baseline="0" dirty="0" smtClean="0">
                <a:solidFill>
                  <a:schemeClr val="tx1"/>
                </a:solidFill>
                <a:effectLst/>
                <a:latin typeface="+mn-lt"/>
                <a:ea typeface="+mn-ea"/>
                <a:cs typeface="+mn-cs"/>
              </a:rPr>
              <a: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Ver si se quita la 5ta prueba.</a:t>
            </a:r>
          </a:p>
          <a:p>
            <a:endParaRPr lang="es-PE" noProof="0" dirty="0" smtClean="0"/>
          </a:p>
          <a:p>
            <a:r>
              <a:rPr lang="es-PE" noProof="0" dirty="0" smtClean="0"/>
              <a:t>Hablar de</a:t>
            </a:r>
            <a:r>
              <a:rPr lang="es-PE" baseline="0" noProof="0" dirty="0" smtClean="0"/>
              <a:t> la necesidad de contar con un pequeño listado.</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Slow Investigation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err="1" smtClean="0"/>
              <a:t>TestList</a:t>
            </a:r>
            <a:r>
              <a:rPr lang="en-US" dirty="0" smtClean="0"/>
              <a:t>()</a:t>
            </a:r>
            <a:r>
              <a:rPr lang="en-US" sz="1200" b="0" i="0" kern="1200" dirty="0" smtClean="0">
                <a:solidFill>
                  <a:schemeClr val="tx1"/>
                </a:solidFill>
                <a:effectLst/>
                <a:latin typeface="+mn-lt"/>
                <a:ea typeface="+mn-ea"/>
                <a:cs typeface="+mn-cs"/>
              </a:rPr>
              <a:t> method (on the previous page) ties several execution paths and contexts together, and makes many assertions on them. This structure makes it harder to investigate failures.</a:t>
            </a:r>
          </a:p>
          <a:p>
            <a:r>
              <a:rPr lang="en-US" sz="1200" b="1" i="0" kern="1200" dirty="0" smtClean="0">
                <a:solidFill>
                  <a:schemeClr val="tx1"/>
                </a:solidFill>
                <a:effectLst/>
                <a:latin typeface="+mn-lt"/>
                <a:ea typeface="+mn-ea"/>
                <a:cs typeface="+mn-cs"/>
              </a:rPr>
              <a:t>Time-Consuming Changes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code changes functionality, we have to update, remove or add some tests. In order to change this test we would have to consider its entire sequence of activities, perhaps even redesign it altogether.</a:t>
            </a:r>
          </a:p>
          <a:p>
            <a:r>
              <a:rPr lang="en-US" sz="1200" b="1" i="0" kern="1200" dirty="0" smtClean="0">
                <a:solidFill>
                  <a:schemeClr val="tx1"/>
                </a:solidFill>
                <a:effectLst/>
                <a:latin typeface="+mn-lt"/>
                <a:ea typeface="+mn-ea"/>
                <a:cs typeface="+mn-cs"/>
              </a:rPr>
              <a:t>Slow Authoring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Writing the test involves more than typing, compiling and fixing until it runs green. We also have to ascertain that the test is logically </a:t>
            </a:r>
            <a:r>
              <a:rPr lang="en-US" sz="1200" b="0" i="1" kern="1200" dirty="0" smtClean="0">
                <a:solidFill>
                  <a:schemeClr val="tx1"/>
                </a:solidFill>
                <a:effectLst/>
                <a:latin typeface="+mn-lt"/>
                <a:ea typeface="+mn-ea"/>
                <a:cs typeface="+mn-cs"/>
              </a:rPr>
              <a:t>correct</a:t>
            </a:r>
            <a:r>
              <a:rPr lang="en-US" sz="1200" b="0" i="0" kern="1200" dirty="0" smtClean="0">
                <a:solidFill>
                  <a:schemeClr val="tx1"/>
                </a:solidFill>
                <a:effectLst/>
                <a:latin typeface="+mn-lt"/>
                <a:ea typeface="+mn-ea"/>
                <a:cs typeface="+mn-cs"/>
              </a:rPr>
              <a:t>, and that it </a:t>
            </a:r>
            <a:r>
              <a:rPr lang="en-US" sz="1200" b="0" i="1" kern="1200" dirty="0" smtClean="0">
                <a:solidFill>
                  <a:schemeClr val="tx1"/>
                </a:solidFill>
                <a:effectLst/>
                <a:latin typeface="+mn-lt"/>
                <a:ea typeface="+mn-ea"/>
                <a:cs typeface="+mn-cs"/>
              </a:rPr>
              <a:t>doesn't leave anything out</a:t>
            </a:r>
            <a:r>
              <a:rPr lang="en-US" sz="1200" b="0" i="0" kern="1200" dirty="0" smtClean="0">
                <a:solidFill>
                  <a:schemeClr val="tx1"/>
                </a:solidFill>
                <a:effectLst/>
                <a:latin typeface="+mn-lt"/>
                <a:ea typeface="+mn-ea"/>
                <a:cs typeface="+mn-cs"/>
              </a:rPr>
              <a:t>. All this takes time, which we can save by writing smaller, more focused tests.</a:t>
            </a:r>
            <a:endParaRPr lang="en-US" sz="1200" b="0" i="0" kern="1200" dirty="0">
              <a:solidFill>
                <a:schemeClr val="tx1"/>
              </a:solidFill>
              <a:effectLst/>
              <a:latin typeface="+mn-lt"/>
              <a:ea typeface="+mn-ea"/>
              <a:cs typeface="+mn-cs"/>
            </a:endParaRPr>
          </a:p>
        </p:txBody>
      </p:sp>
      <p:sp>
        <p:nvSpPr>
          <p:cNvPr id="4" name="3 Marcador de número de diapositiva"/>
          <p:cNvSpPr>
            <a:spLocks noGrp="1"/>
          </p:cNvSpPr>
          <p:nvPr>
            <p:ph type="sldNum" sz="quarter" idx="10"/>
          </p:nvPr>
        </p:nvSpPr>
        <p:spPr/>
        <p:txBody>
          <a:bodyPr/>
          <a:lstStyle/>
          <a:p>
            <a:fld id="{80C14895-23C8-45AE-85D5-3B35E5980A68}" type="slidenum">
              <a:rPr lang="es-PE" smtClean="0"/>
              <a:t>29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hlinkClick r:id="rId3"/>
              </a:rPr>
              <a:t>http://www.quora.com/Software-Engineering/What-is-software-unit-testing-and-why-is-it-important</a:t>
            </a:r>
            <a:endParaRPr lang="es-PE" dirty="0" smtClean="0"/>
          </a:p>
          <a:p>
            <a:endParaRPr lang="es-PE" dirty="0" smtClean="0"/>
          </a:p>
          <a:p>
            <a:r>
              <a:rPr lang="es-PE" dirty="0" smtClean="0"/>
              <a:t>¿Qué es </a:t>
            </a:r>
            <a:r>
              <a:rPr lang="es-PE" dirty="0" err="1" smtClean="0"/>
              <a:t>Unit</a:t>
            </a:r>
            <a:r>
              <a:rPr lang="es-PE" dirty="0" smtClean="0"/>
              <a:t> </a:t>
            </a:r>
            <a:r>
              <a:rPr lang="es-PE" dirty="0" err="1" smtClean="0"/>
              <a:t>Testing</a:t>
            </a:r>
            <a:r>
              <a:rPr lang="es-PE" dirty="0" smtClean="0"/>
              <a:t>?</a:t>
            </a:r>
          </a:p>
          <a:p>
            <a:r>
              <a:rPr lang="es-PE" dirty="0" smtClean="0">
                <a:hlinkClick r:id="rId4"/>
              </a:rPr>
              <a:t>http://www.youtube.com/view_play_list?p=BDAB2BA83BB6588E</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lvl="0"/>
            <a:r>
              <a:rPr lang="es-ES" sz="1200" b="1" dirty="0" smtClean="0">
                <a:solidFill>
                  <a:srgbClr val="FF0000"/>
                </a:solidFill>
              </a:rPr>
              <a:t>Funcionales: </a:t>
            </a:r>
            <a:r>
              <a:rPr lang="es-ES" sz="1200" dirty="0" smtClean="0"/>
              <a:t>Estos se producen debido a una interacción incorrecta entre dos o más objetos, dicho de otra manera cuando el resultado de un objeto no es el esperado como entrada para un segundo objeto. </a:t>
            </a:r>
            <a:endParaRPr lang="es-PE" sz="1200" dirty="0" smtClean="0"/>
          </a:p>
          <a:p>
            <a:pPr lvl="0"/>
            <a:r>
              <a:rPr lang="es-ES" sz="1200" b="1" dirty="0" smtClean="0">
                <a:solidFill>
                  <a:srgbClr val="FF0000"/>
                </a:solidFill>
              </a:rPr>
              <a:t>Gráficos: </a:t>
            </a:r>
            <a:r>
              <a:rPr lang="es-ES" sz="1200" dirty="0" smtClean="0"/>
              <a:t>Cuando los datos mostrados sobre una interfaz gráfica no son los correctos: texto cortado, datos incompletos o inclusive cuando no se ve bien .</a:t>
            </a:r>
          </a:p>
          <a:p>
            <a:r>
              <a:rPr lang="es-ES" sz="1200" b="1" dirty="0" smtClean="0">
                <a:solidFill>
                  <a:srgbClr val="FF0000"/>
                </a:solidFill>
              </a:rPr>
              <a:t>Lógicos</a:t>
            </a:r>
            <a:r>
              <a:rPr lang="es-ES" sz="1200" dirty="0" smtClean="0">
                <a:solidFill>
                  <a:srgbClr val="FF0000"/>
                </a:solidFill>
              </a:rPr>
              <a:t>: </a:t>
            </a:r>
            <a:r>
              <a:rPr lang="es-ES" sz="1200" dirty="0" smtClean="0">
                <a:solidFill>
                  <a:srgbClr val="FFC000"/>
                </a:solidFill>
              </a:rPr>
              <a:t>Son los errores más comunes y típicos</a:t>
            </a:r>
            <a:r>
              <a:rPr lang="es-ES" sz="1200" dirty="0" smtClean="0"/>
              <a:t>, estos se encuentran dentro de las estructuras lógicas: “</a:t>
            </a:r>
            <a:r>
              <a:rPr lang="es-ES" sz="1200" dirty="0" err="1" smtClean="0"/>
              <a:t>if”s</a:t>
            </a:r>
            <a:r>
              <a:rPr lang="es-ES" sz="1200" dirty="0" smtClean="0"/>
              <a:t>, “</a:t>
            </a:r>
            <a:r>
              <a:rPr lang="es-ES" sz="1200" dirty="0" err="1" smtClean="0"/>
              <a:t>for”s</a:t>
            </a:r>
            <a:r>
              <a:rPr lang="es-ES" sz="1200" dirty="0" smtClean="0"/>
              <a:t> </a:t>
            </a:r>
          </a:p>
          <a:p>
            <a:endParaRPr lang="en-US" dirty="0" smtClean="0"/>
          </a:p>
          <a:p>
            <a:r>
              <a:rPr lang="en-US" sz="1200" b="1" i="0" kern="1200" dirty="0" smtClean="0">
                <a:solidFill>
                  <a:schemeClr val="tx1"/>
                </a:solidFill>
                <a:effectLst/>
                <a:latin typeface="+mn-lt"/>
                <a:ea typeface="+mn-ea"/>
                <a:cs typeface="+mn-cs"/>
              </a:rPr>
              <a:t>Cost of Finding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Logical bugs are notoriously hard to find. This is because they only show up when the right set of input conditions are present and finding that magical set of inputs or reproducing it tends to be hard. On the other hand wiring bugs are much easier to spot since the wiring of the application is mostly fixed. So if you made a wiring error, it will show up every time you execute that code, for the most part independent of input conditions. Finally, the rendering bugs are the easiest. You simply look at the page and quickly spot that something "looks" off.</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Cost of Fixing the Bug</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Our experience also tells us how hard it is to fix things. A logical bug is hard to fix, since you need to understand all of the code paths before you know what is wrong and can create a solution. Once the solution is created, it is really hard to be sure that we did not break the existing functionality. Wiring problems are much simpler, since they either manifest themselves with an exception or data in wrong location. Finally rendering bugs are easy since you "look" at the page and immediately know what went wrong and how to fix it. The reason it is easy to fix is that we design our application knowing that rendering will be something which will be constantly changing.</a:t>
            </a:r>
            <a:endParaRPr lang="en-US" dirty="0" smtClean="0"/>
          </a:p>
          <a:p>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32</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Recordemos que cada método</a:t>
            </a:r>
            <a:r>
              <a:rPr lang="es-PE" baseline="0" noProof="0" dirty="0" smtClean="0"/>
              <a:t> representa a una nueva prueba, entonces que nombre debemos poner a ese método. Por supuesto no vamos a poner cualquier nombre, este debe ser lo suficientemente expresivo para representar que es lo que estamos buscando probar con el test.</a:t>
            </a:r>
          </a:p>
          <a:p>
            <a:endParaRPr lang="es-PE" baseline="0" noProof="0" dirty="0" smtClean="0"/>
          </a:p>
          <a:p>
            <a:r>
              <a:rPr lang="es-PE" baseline="0" noProof="0" dirty="0" smtClean="0"/>
              <a:t>Entonces cuando realizamos una prueba de alguna manera estamos verificar un requerimiento tanto técnico como de negocio que está representando en la clase o método, por lo tanto debemos tratar de expresar dicho requerimiento lo mejor que se pueda dentro del nombre.</a:t>
            </a:r>
          </a:p>
          <a:p>
            <a:endParaRPr lang="es-PE" baseline="0" noProof="0" dirty="0" smtClean="0"/>
          </a:p>
          <a:p>
            <a:r>
              <a:rPr lang="es-PE" baseline="0" noProof="0" dirty="0" smtClean="0"/>
              <a:t>De manera similar a cuando se realiza un plan de pruebas manual donde se especifican los inputs y </a:t>
            </a:r>
            <a:r>
              <a:rPr lang="es-PE" baseline="0" noProof="0" dirty="0" err="1" smtClean="0"/>
              <a:t>outs</a:t>
            </a:r>
            <a:r>
              <a:rPr lang="es-PE" baseline="0" noProof="0" dirty="0" smtClean="0"/>
              <a:t> de las pruebas, los nombres de nuestros test también deben especificar dichas entradas y salidas esperadas, debemos considerar el nombre de nuestros test unitarios como la descripción de nuestra prueba, como un pequeño resumen de todo lo que se espera que la prueba haga y verifique.</a:t>
            </a:r>
          </a:p>
          <a:p>
            <a:endParaRPr lang="es-PE" baseline="0" noProof="0" dirty="0" smtClean="0"/>
          </a:p>
          <a:p>
            <a:r>
              <a:rPr lang="es-PE" baseline="0" noProof="0" dirty="0" smtClean="0"/>
              <a:t>El nombre solo es algo pequeño de todo el tema de legibilidad y confiabilidad que vamos a ver posteriormente, pero esto es muy importante a largo y corto plazo para poder identificar rápidamente cuales son los requerimientos que se están probando </a:t>
            </a:r>
            <a:r>
              <a:rPr lang="es-PE" baseline="0" noProof="0" dirty="0" err="1" smtClean="0"/>
              <a:t>asi</a:t>
            </a:r>
            <a:r>
              <a:rPr lang="es-PE" baseline="0" noProof="0" dirty="0" smtClean="0"/>
              <a:t> como los errores en caso se produzcan.</a:t>
            </a:r>
          </a:p>
          <a:p>
            <a:endParaRPr lang="es-PE" baseline="0" noProof="0" dirty="0" smtClean="0"/>
          </a:p>
          <a:p>
            <a:r>
              <a:rPr lang="es-PE" noProof="0" dirty="0" smtClean="0"/>
              <a:t>Método:</a:t>
            </a:r>
            <a:r>
              <a:rPr lang="es-PE" baseline="0" noProof="0" dirty="0" smtClean="0"/>
              <a:t> Nos permitirá identificar rápidamente en qué método se encuentra el requerimiento o lógica que buscamos probar.</a:t>
            </a:r>
          </a:p>
          <a:p>
            <a:endParaRPr lang="es-PE" baseline="0" noProof="0" dirty="0" smtClean="0"/>
          </a:p>
          <a:p>
            <a:r>
              <a:rPr lang="es-PE" baseline="0" noProof="0" dirty="0" smtClean="0"/>
              <a:t>Existen otras convenciones que podemos utilizar, pero lo bueno de esta convención es que nos impulsa a escribir las 3 partes anteriormente mencionadas y no escribir cualquier cosa.</a:t>
            </a:r>
          </a:p>
          <a:p>
            <a:endParaRPr lang="es-PE" baseline="0" noProof="0" dirty="0" smtClean="0"/>
          </a:p>
          <a:p>
            <a:r>
              <a:rPr lang="es-PE" baseline="0" noProof="0" dirty="0" smtClean="0"/>
              <a:t>Lo importante de tener una convención es contar una regla y una </a:t>
            </a:r>
            <a:r>
              <a:rPr lang="es-PE" baseline="0" noProof="0" dirty="0" err="1" smtClean="0"/>
              <a:t>pantilla</a:t>
            </a:r>
            <a:r>
              <a:rPr lang="es-PE" baseline="0" noProof="0" dirty="0" smtClean="0"/>
              <a:t> que todo el equipo pueda seguir de manera uniforme y </a:t>
            </a:r>
            <a:r>
              <a:rPr lang="es-PE" baseline="0" noProof="0" dirty="0" err="1" smtClean="0"/>
              <a:t>asi</a:t>
            </a:r>
            <a:r>
              <a:rPr lang="es-PE" baseline="0" noProof="0" dirty="0" smtClean="0"/>
              <a:t> todos puedan tener un común y rápido entendimiento sobre las pruebas.</a:t>
            </a:r>
          </a:p>
          <a:p>
            <a:endParaRPr lang="en-US" baseline="0" noProof="0" dirty="0" smtClean="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33</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1" i="0"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a default </a:t>
            </a:r>
            <a:r>
              <a:rPr lang="en-US" sz="1200" b="0" i="0" u="none" strike="noStrike" kern="1200" dirty="0" smtClean="0">
                <a:solidFill>
                  <a:schemeClr val="tx1"/>
                </a:solidFill>
                <a:effectLst/>
                <a:latin typeface="+mn-lt"/>
                <a:ea typeface="+mn-ea"/>
                <a:cs typeface="+mn-cs"/>
                <a:hlinkClick r:id="rId3" tooltip="Scenario (computing)"/>
              </a:rPr>
              <a:t>scenario</a:t>
            </a:r>
            <a:r>
              <a:rPr lang="en-US" sz="1200" b="0" i="0" kern="1200" dirty="0" smtClean="0">
                <a:solidFill>
                  <a:schemeClr val="tx1"/>
                </a:solidFill>
                <a:effectLst/>
                <a:latin typeface="+mn-lt"/>
                <a:ea typeface="+mn-ea"/>
                <a:cs typeface="+mn-cs"/>
              </a:rPr>
              <a:t> featuring no exceptional or error conditions, and comprises the sequence of activities executed if everything goes as expected.</a:t>
            </a:r>
            <a:r>
              <a:rPr lang="en-US" sz="1200" b="0" i="0" u="none" strike="noStrike" kern="1200" baseline="30000" dirty="0" smtClean="0">
                <a:solidFill>
                  <a:schemeClr val="tx1"/>
                </a:solidFill>
                <a:effectLst/>
                <a:latin typeface="+mn-lt"/>
                <a:ea typeface="+mn-ea"/>
                <a:cs typeface="+mn-cs"/>
                <a:hlinkClick r:id="rId4"/>
              </a:rPr>
              <a:t>[1][2]</a:t>
            </a:r>
            <a:r>
              <a:rPr lang="en-US" sz="1200" b="0" i="0" kern="1200" dirty="0" smtClean="0">
                <a:solidFill>
                  <a:schemeClr val="tx1"/>
                </a:solidFill>
                <a:effectLst/>
                <a:latin typeface="+mn-lt"/>
                <a:ea typeface="+mn-ea"/>
                <a:cs typeface="+mn-cs"/>
              </a:rPr>
              <a:t> For example, the "happy path" for a function validating credit card numbers would be where none of the validation rules raise an error, thus letting execution continue successfully to the end, generating a positive response.</a:t>
            </a:r>
          </a:p>
          <a:p>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happy path</a:t>
            </a:r>
            <a:r>
              <a:rPr lang="en-US" sz="1200" b="0" i="0" kern="1200" dirty="0" smtClean="0">
                <a:solidFill>
                  <a:schemeClr val="tx1"/>
                </a:solidFill>
                <a:effectLst/>
                <a:latin typeface="+mn-lt"/>
                <a:ea typeface="+mn-ea"/>
                <a:cs typeface="+mn-cs"/>
              </a:rPr>
              <a:t> is the "normal" path of execution through a use case or through the software that implements it. Nothing goes wrong, nothing out of the normal happens, and we swiftly and directly achieve the user's or caller's goal.</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39</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PE" baseline="0" dirty="0" smtClean="0"/>
              <a:t>- Unidades la parte más pequeña y testeable de la aplicación.</a:t>
            </a:r>
            <a:endParaRPr lang="es-PE" dirty="0" smtClean="0"/>
          </a:p>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10 lines or less, ideally</a:t>
            </a:r>
          </a:p>
          <a:p>
            <a:r>
              <a:rPr lang="en-US" sz="1200" b="0" i="0" kern="1200" dirty="0" smtClean="0">
                <a:solidFill>
                  <a:schemeClr val="tx1"/>
                </a:solidFill>
                <a:effectLst/>
                <a:latin typeface="+mn-lt"/>
                <a:ea typeface="+mn-ea"/>
                <a:cs typeface="+mn-cs"/>
              </a:rPr>
              <a:t>Precise: Checks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behavior of </a:t>
            </a:r>
            <a:r>
              <a:rPr lang="en-US" sz="1200" b="1" i="0" kern="1200" dirty="0" smtClean="0">
                <a:solidFill>
                  <a:schemeClr val="tx1"/>
                </a:solidFill>
                <a:effectLst/>
                <a:latin typeface="+mn-lt"/>
                <a:ea typeface="+mn-ea"/>
                <a:cs typeface="+mn-cs"/>
              </a:rPr>
              <a:t>one</a:t>
            </a:r>
            <a:r>
              <a:rPr lang="en-US" sz="1200" b="0" i="0" kern="1200" dirty="0" smtClean="0">
                <a:solidFill>
                  <a:schemeClr val="tx1"/>
                </a:solidFill>
                <a:effectLst/>
                <a:latin typeface="+mn-lt"/>
                <a:ea typeface="+mn-ea"/>
                <a:cs typeface="+mn-cs"/>
              </a:rPr>
              <a:t> class</a:t>
            </a:r>
          </a:p>
          <a:p>
            <a:r>
              <a:rPr lang="en-US" sz="1200" b="0" i="0" kern="1200" dirty="0" smtClean="0">
                <a:solidFill>
                  <a:schemeClr val="tx1"/>
                </a:solidFill>
                <a:effectLst/>
                <a:latin typeface="+mn-lt"/>
                <a:ea typeface="+mn-ea"/>
                <a:cs typeface="+mn-cs"/>
              </a:rPr>
              <a:t>Isolated: Doesn't affect other tests</a:t>
            </a:r>
          </a:p>
          <a:p>
            <a:r>
              <a:rPr lang="en-US" sz="1200" b="0" i="0" kern="1200" dirty="0" smtClean="0">
                <a:solidFill>
                  <a:schemeClr val="tx1"/>
                </a:solidFill>
                <a:effectLst/>
                <a:latin typeface="+mn-lt"/>
                <a:ea typeface="+mn-ea"/>
                <a:cs typeface="+mn-cs"/>
              </a:rPr>
              <a:t>Fast: Takes milliseconds to run</a:t>
            </a:r>
          </a:p>
          <a:p>
            <a:r>
              <a:rPr lang="en-US" sz="1200" b="0" i="0" kern="1200" dirty="0" smtClean="0">
                <a:solidFill>
                  <a:schemeClr val="tx1"/>
                </a:solidFill>
                <a:effectLst/>
                <a:latin typeface="+mn-lt"/>
                <a:ea typeface="+mn-ea"/>
                <a:cs typeface="+mn-cs"/>
              </a:rPr>
              <a:t>Frequently Run: Every time you make a change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Isolated</a:t>
            </a:r>
            <a:r>
              <a:rPr lang="en-US" sz="1200" b="0" i="0" kern="1200" dirty="0" smtClean="0">
                <a:solidFill>
                  <a:schemeClr val="tx1"/>
                </a:solidFill>
                <a:effectLst/>
                <a:latin typeface="+mn-lt"/>
                <a:ea typeface="+mn-ea"/>
                <a:cs typeface="+mn-cs"/>
              </a:rPr>
              <a:t>: Tests isolate failures. A developer should never have to reverse-engineer tests or the code being tested to know what went wrong. Each test class name and test method name with the text of the assertion should state exactly what is wrong and where. If a test does not isolate failures, it is best to replace that test with smaller, more-specific tests.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A good unit test has a laser-tight focus on a single effect or decision in the system under test. And that system under test tends to be a single part of a single method on a single class (hence "unit").</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Tests must not have any order-of-run dependency. They should pass or fail the same way in suite or when run individually. Each suite should be re-runnable (every minute or so) even if tests are renamed or reordered randomly. Good tests interferes with no other tests in any way. They impose their initial state without aid from other tests. They clean up after themselves.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Repeatable</a:t>
            </a:r>
            <a:r>
              <a:rPr lang="en-US" sz="1200" b="0" i="0" kern="1200" dirty="0" smtClean="0">
                <a:solidFill>
                  <a:schemeClr val="tx1"/>
                </a:solidFill>
                <a:effectLst/>
                <a:latin typeface="+mn-lt"/>
                <a:ea typeface="+mn-ea"/>
                <a:cs typeface="+mn-cs"/>
              </a:rPr>
              <a:t>: Tests must be able to be run repeatedly without intervention. They must not depend upon any assumed initial state, they must not leave any residue behind that would prevent them from being re-run. This is particularly important when one considers resources outside of the program's memory, like databases and files and shared memory segments.</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Repeatable tests do not depend on external services or resources that might not always be available. They run whether or not the network is up, and whether or not they are in the development server's network environment. </a:t>
            </a:r>
            <a:r>
              <a:rPr lang="en-US" sz="1200" b="0" i="1" kern="1200" dirty="0" smtClean="0">
                <a:solidFill>
                  <a:schemeClr val="tx1"/>
                </a:solidFill>
                <a:effectLst/>
                <a:latin typeface="+mn-lt"/>
                <a:ea typeface="+mn-ea"/>
                <a:cs typeface="+mn-cs"/>
              </a:rPr>
              <a:t>Unit</a:t>
            </a:r>
            <a:r>
              <a:rPr lang="en-US" sz="1200" b="0" i="0" kern="1200" dirty="0" smtClean="0">
                <a:solidFill>
                  <a:schemeClr val="tx1"/>
                </a:solidFill>
                <a:effectLst/>
                <a:latin typeface="+mn-lt"/>
                <a:ea typeface="+mn-ea"/>
                <a:cs typeface="+mn-cs"/>
              </a:rPr>
              <a:t> tests do not test external systems.</a:t>
            </a:r>
            <a:r>
              <a:rPr lang="en-US" dirty="0" smtClean="0"/>
              <a:t/>
            </a:r>
            <a:br>
              <a:rPr lang="en-US" dirty="0" smtClean="0"/>
            </a:br>
            <a:r>
              <a:rPr lang="en-US" dirty="0" smtClean="0"/>
              <a:t/>
            </a:r>
            <a:br>
              <a:rPr lang="en-US" dirty="0" smtClean="0"/>
            </a:br>
            <a:r>
              <a:rPr lang="en-US" sz="1200" b="1" i="0" kern="1200" dirty="0" smtClean="0">
                <a:solidFill>
                  <a:schemeClr val="tx1"/>
                </a:solidFill>
                <a:effectLst/>
                <a:latin typeface="+mn-lt"/>
                <a:ea typeface="+mn-ea"/>
                <a:cs typeface="+mn-cs"/>
              </a:rPr>
              <a:t>Self-validating</a:t>
            </a:r>
            <a:r>
              <a:rPr lang="en-US" sz="1200" b="0" i="0" kern="1200" dirty="0" smtClean="0">
                <a:solidFill>
                  <a:schemeClr val="tx1"/>
                </a:solidFill>
                <a:effectLst/>
                <a:latin typeface="+mn-lt"/>
                <a:ea typeface="+mn-ea"/>
                <a:cs typeface="+mn-cs"/>
              </a:rPr>
              <a:t>: Tests are pass-fail. No agency must examine the results to determine if they are valid and reasonable. Authors avoid over-specification so that peripheral changes do not affect the ability of assertions to determine whether tests pass or fail.</a:t>
            </a:r>
            <a:r>
              <a:rPr lang="en-US" dirty="0" smtClean="0"/>
              <a:t/>
            </a:r>
            <a:br>
              <a:rPr lang="en-US" dirty="0" smtClean="0"/>
            </a:b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indent="0">
              <a:buFontTx/>
              <a:buNone/>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40</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41</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dirty="0" smtClean="0"/>
              <a:t>Es</a:t>
            </a:r>
            <a:r>
              <a:rPr lang="es-PE" baseline="0" dirty="0" smtClean="0"/>
              <a:t> la prueba que está más cercana al código</a:t>
            </a:r>
          </a:p>
          <a:p>
            <a:r>
              <a:rPr lang="es-PE" baseline="0" dirty="0" smtClean="0"/>
              <a:t>Se realiza por parte de los programadores.</a:t>
            </a:r>
          </a:p>
          <a:p>
            <a:r>
              <a:rPr lang="es-PE" baseline="0" dirty="0" smtClean="0"/>
              <a:t>También son llamados </a:t>
            </a:r>
            <a:r>
              <a:rPr lang="es-PE" baseline="0" dirty="0" err="1" smtClean="0"/>
              <a:t>microtests</a:t>
            </a:r>
            <a:r>
              <a:rPr lang="es-PE" baseline="0" dirty="0" smtClean="0"/>
              <a:t> para indicar que son las pruebas más pequeñas que se pueden realizar hacia el código.</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5</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r>
              <a:rPr lang="es-PE" dirty="0" smtClean="0"/>
              <a:t>¿Cuántas</a:t>
            </a:r>
            <a:r>
              <a:rPr lang="es-PE" baseline="0" dirty="0" smtClean="0"/>
              <a:t> lógicas así existen en la aplicación que necesiten una prueba?</a:t>
            </a:r>
          </a:p>
          <a:p>
            <a:pPr marL="0" indent="0">
              <a:buFontTx/>
              <a:buNone/>
            </a:pPr>
            <a:r>
              <a:rPr lang="es-PE" baseline="0" dirty="0" smtClean="0"/>
              <a:t>Si por cada lógica booleana deberíamos tener </a:t>
            </a:r>
            <a:r>
              <a:rPr lang="es-PE" baseline="0" dirty="0" err="1" smtClean="0"/>
              <a:t>almenos</a:t>
            </a:r>
            <a:r>
              <a:rPr lang="es-PE" baseline="0" dirty="0" smtClean="0"/>
              <a:t> 2 pruebas que verifiquen.</a:t>
            </a: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6</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171450" indent="-171450">
              <a:buFontTx/>
              <a:buChar char="-"/>
            </a:pPr>
            <a:endParaRPr lang="es-PE"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7</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lgn="l">
              <a:buNone/>
            </a:pPr>
            <a:r>
              <a:rPr lang="es-PE" dirty="0" smtClean="0"/>
              <a:t>Para nuestra suerte no tenemos que implementar nuestra propia</a:t>
            </a:r>
            <a:r>
              <a:rPr lang="es-PE" baseline="0" dirty="0" smtClean="0"/>
              <a:t> infraestructura para crear test unitarios </a:t>
            </a:r>
            <a:r>
              <a:rPr lang="es-PE" sz="1200" dirty="0" smtClean="0"/>
              <a:t>(Crear y organizar pruebas,  Ejecutar pruebas, Verificar resultados esperados, Reportar resultados, Detalles</a:t>
            </a:r>
            <a:r>
              <a:rPr lang="es-PE" sz="1200" baseline="0" dirty="0" smtClean="0"/>
              <a:t> preciosos de las pruebas fallidas</a:t>
            </a:r>
            <a:r>
              <a:rPr lang="es-PE" sz="1200" dirty="0" smtClean="0"/>
              <a:t>)</a:t>
            </a:r>
          </a:p>
          <a:p>
            <a:endParaRPr lang="en-US" sz="1200" b="0" i="0" kern="1200" dirty="0" smtClean="0">
              <a:solidFill>
                <a:schemeClr val="tx1"/>
              </a:solidFill>
              <a:effectLst/>
              <a:latin typeface="+mn-lt"/>
              <a:ea typeface="+mn-ea"/>
              <a:cs typeface="+mn-cs"/>
            </a:endParaRPr>
          </a:p>
          <a:p>
            <a:r>
              <a:rPr lang="es-PE" sz="1200" b="0" i="0" kern="1200" noProof="0" dirty="0" smtClean="0">
                <a:solidFill>
                  <a:schemeClr val="tx1"/>
                </a:solidFill>
                <a:effectLst/>
                <a:latin typeface="+mn-lt"/>
                <a:ea typeface="+mn-ea"/>
                <a:cs typeface="+mn-cs"/>
              </a:rPr>
              <a:t>Muchas de</a:t>
            </a:r>
            <a:r>
              <a:rPr lang="es-PE" sz="1200" b="0" i="0" kern="1200" baseline="0" noProof="0" dirty="0" smtClean="0">
                <a:solidFill>
                  <a:schemeClr val="tx1"/>
                </a:solidFill>
                <a:effectLst/>
                <a:latin typeface="+mn-lt"/>
                <a:ea typeface="+mn-ea"/>
                <a:cs typeface="+mn-cs"/>
              </a:rPr>
              <a:t> estas reciben el nombre de </a:t>
            </a:r>
            <a:r>
              <a:rPr lang="es-PE" sz="1200" b="0" i="0" kern="1200" baseline="0" noProof="0" dirty="0" err="1" smtClean="0">
                <a:solidFill>
                  <a:schemeClr val="tx1"/>
                </a:solidFill>
                <a:effectLst/>
                <a:latin typeface="+mn-lt"/>
                <a:ea typeface="+mn-ea"/>
                <a:cs typeface="+mn-cs"/>
              </a:rPr>
              <a:t>xUnit</a:t>
            </a:r>
            <a:r>
              <a:rPr lang="es-PE" sz="1200" b="0" i="0" kern="1200" baseline="0" noProof="0" dirty="0" smtClean="0">
                <a:solidFill>
                  <a:schemeClr val="tx1"/>
                </a:solidFill>
                <a:effectLst/>
                <a:latin typeface="+mn-lt"/>
                <a:ea typeface="+mn-ea"/>
                <a:cs typeface="+mn-cs"/>
              </a:rPr>
              <a:t> Frameworks ya q descienden o son </a:t>
            </a:r>
            <a:r>
              <a:rPr lang="es-PE" sz="1200" b="0" i="0" kern="1200" baseline="0" noProof="0" dirty="0" err="1" smtClean="0">
                <a:solidFill>
                  <a:schemeClr val="tx1"/>
                </a:solidFill>
                <a:effectLst/>
                <a:latin typeface="+mn-lt"/>
                <a:ea typeface="+mn-ea"/>
                <a:cs typeface="+mn-cs"/>
              </a:rPr>
              <a:t>ports</a:t>
            </a:r>
            <a:r>
              <a:rPr lang="es-PE" sz="1200" b="0" i="0" kern="1200" baseline="0" noProof="0" dirty="0" smtClean="0">
                <a:solidFill>
                  <a:schemeClr val="tx1"/>
                </a:solidFill>
                <a:effectLst/>
                <a:latin typeface="+mn-lt"/>
                <a:ea typeface="+mn-ea"/>
                <a:cs typeface="+mn-cs"/>
              </a:rPr>
              <a:t> de las primera herramientas de este tipo como es </a:t>
            </a:r>
            <a:r>
              <a:rPr lang="es-PE" sz="1200" b="0" i="0" kern="1200" baseline="0" noProof="0" dirty="0" err="1" smtClean="0">
                <a:solidFill>
                  <a:schemeClr val="tx1"/>
                </a:solidFill>
                <a:effectLst/>
                <a:latin typeface="+mn-lt"/>
                <a:ea typeface="+mn-ea"/>
                <a:cs typeface="+mn-cs"/>
              </a:rPr>
              <a:t>SUnit</a:t>
            </a:r>
            <a:r>
              <a:rPr lang="es-PE" sz="1200" b="0" i="0" kern="1200" baseline="0" noProof="0" dirty="0" smtClean="0">
                <a:solidFill>
                  <a:schemeClr val="tx1"/>
                </a:solidFill>
                <a:effectLst/>
                <a:latin typeface="+mn-lt"/>
                <a:ea typeface="+mn-ea"/>
                <a:cs typeface="+mn-cs"/>
              </a:rPr>
              <a:t>.</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Es importante decir, que debido a que estas frameworks nos proveen toda la infraestructura para realizar pruebas, no se utilizan únicamente para realizar pruebas unitarias sino también otros tipos de pruebas.</a:t>
            </a:r>
          </a:p>
          <a:p>
            <a:endParaRPr lang="es-PE" sz="1200" b="0" i="0" kern="1200" baseline="0" noProof="0" dirty="0" smtClean="0">
              <a:solidFill>
                <a:schemeClr val="tx1"/>
              </a:solidFill>
              <a:effectLst/>
              <a:latin typeface="+mn-lt"/>
              <a:ea typeface="+mn-ea"/>
              <a:cs typeface="+mn-cs"/>
            </a:endParaRPr>
          </a:p>
          <a:p>
            <a:r>
              <a:rPr lang="es-PE" sz="1200" b="0" i="0" kern="1200" baseline="0" noProof="0" dirty="0" smtClean="0">
                <a:solidFill>
                  <a:schemeClr val="tx1"/>
                </a:solidFill>
                <a:effectLst/>
                <a:latin typeface="+mn-lt"/>
                <a:ea typeface="+mn-ea"/>
                <a:cs typeface="+mn-cs"/>
              </a:rPr>
              <a:t>Tienen una arquitectura </a:t>
            </a:r>
            <a:r>
              <a:rPr lang="es-PE" sz="1200" b="0" i="0" kern="1200" baseline="0" noProof="0" dirty="0" err="1" smtClean="0">
                <a:solidFill>
                  <a:schemeClr val="tx1"/>
                </a:solidFill>
                <a:effectLst/>
                <a:latin typeface="+mn-lt"/>
                <a:ea typeface="+mn-ea"/>
                <a:cs typeface="+mn-cs"/>
              </a:rPr>
              <a:t>Standart</a:t>
            </a:r>
            <a:r>
              <a:rPr lang="es-PE" sz="1200" b="0" i="0" kern="1200" baseline="0" noProof="0" dirty="0" smtClean="0">
                <a:solidFill>
                  <a:schemeClr val="tx1"/>
                </a:solidFill>
                <a:effectLst/>
                <a:latin typeface="+mn-lt"/>
                <a:ea typeface="+mn-ea"/>
                <a:cs typeface="+mn-cs"/>
              </a:rPr>
              <a:t>, lo que significa que el conocer alguna de estas te permite conocer rápidamente una nueva inclusive en otro lenguaje.</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8</a:t>
            </a:fld>
            <a:endParaRPr lang="es-PE"/>
          </a:p>
        </p:txBody>
      </p:sp>
    </p:spTree>
    <p:extLst>
      <p:ext uri="{BB962C8B-B14F-4D97-AF65-F5344CB8AC3E}">
        <p14:creationId xmlns:p14="http://schemas.microsoft.com/office/powerpoint/2010/main" val="343209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PE" noProof="0" dirty="0" smtClean="0"/>
              <a:t>Abrir los ejercicios en el IDE y explorar la</a:t>
            </a:r>
            <a:r>
              <a:rPr lang="es-PE" baseline="0" noProof="0" dirty="0" smtClean="0"/>
              <a:t> clase </a:t>
            </a:r>
            <a:r>
              <a:rPr lang="es-PE" baseline="0" noProof="0" dirty="0" err="1" smtClean="0"/>
              <a:t>Stack</a:t>
            </a:r>
            <a:r>
              <a:rPr lang="es-PE" baseline="0" noProof="0" dirty="0" smtClean="0"/>
              <a:t>.</a:t>
            </a:r>
            <a:endParaRPr lang="es-PE" noProof="0" dirty="0"/>
          </a:p>
        </p:txBody>
      </p:sp>
      <p:sp>
        <p:nvSpPr>
          <p:cNvPr id="4" name="3 Marcador de número de diapositiva"/>
          <p:cNvSpPr>
            <a:spLocks noGrp="1"/>
          </p:cNvSpPr>
          <p:nvPr>
            <p:ph type="sldNum" sz="quarter" idx="10"/>
          </p:nvPr>
        </p:nvSpPr>
        <p:spPr/>
        <p:txBody>
          <a:bodyPr/>
          <a:lstStyle/>
          <a:p>
            <a:fld id="{80C14895-23C8-45AE-85D5-3B35E5980A68}" type="slidenum">
              <a:rPr lang="es-PE" smtClean="0"/>
              <a:t>9</a:t>
            </a:fld>
            <a:endParaRPr lang="es-PE"/>
          </a:p>
        </p:txBody>
      </p:sp>
    </p:spTree>
    <p:extLst>
      <p:ext uri="{BB962C8B-B14F-4D97-AF65-F5344CB8AC3E}">
        <p14:creationId xmlns:p14="http://schemas.microsoft.com/office/powerpoint/2010/main" val="343209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3"/>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5"/>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8" y="1535115"/>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8" name="4 Marcador de pie de página"/>
          <p:cNvSpPr>
            <a:spLocks noGrp="1"/>
          </p:cNvSpPr>
          <p:nvPr>
            <p:ph type="ftr" sz="quarter" idx="11"/>
          </p:nvPr>
        </p:nvSpPr>
        <p:spPr/>
        <p:txBody>
          <a:bodyPr/>
          <a:lstStyle>
            <a:lvl1pPr>
              <a:defRPr/>
            </a:lvl1pPr>
          </a:lstStyle>
          <a:p>
            <a:endParaRPr lang="es-ES"/>
          </a:p>
        </p:txBody>
      </p:sp>
      <p:sp>
        <p:nvSpPr>
          <p:cNvPr id="9"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4" name="4 Marcador de pie de página"/>
          <p:cNvSpPr>
            <a:spLocks noGrp="1"/>
          </p:cNvSpPr>
          <p:nvPr>
            <p:ph type="ftr" sz="quarter" idx="11"/>
          </p:nvPr>
        </p:nvSpPr>
        <p:spPr/>
        <p:txBody>
          <a:bodyPr/>
          <a:lstStyle>
            <a:lvl1pPr>
              <a:defRPr/>
            </a:lvl1pPr>
          </a:lstStyle>
          <a:p>
            <a:endParaRPr lang="es-ES"/>
          </a:p>
        </p:txBody>
      </p:sp>
      <p:sp>
        <p:nvSpPr>
          <p:cNvPr id="5"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3" name="4 Marcador de pie de página"/>
          <p:cNvSpPr>
            <a:spLocks noGrp="1"/>
          </p:cNvSpPr>
          <p:nvPr>
            <p:ph type="ftr" sz="quarter" idx="11"/>
          </p:nvPr>
        </p:nvSpPr>
        <p:spPr/>
        <p:txBody>
          <a:bodyPr/>
          <a:lstStyle>
            <a:lvl1pPr>
              <a:defRPr/>
            </a:lvl1pPr>
          </a:lstStyle>
          <a:p>
            <a:endParaRPr lang="es-ES"/>
          </a:p>
        </p:txBody>
      </p:sp>
      <p:sp>
        <p:nvSpPr>
          <p:cNvPr id="4"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3" y="273051"/>
            <a:ext cx="3008313" cy="1162051"/>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3"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2"/>
            <a:ext cx="5486400" cy="566739"/>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s-ES" noProof="0"/>
          </a:p>
        </p:txBody>
      </p:sp>
      <p:sp>
        <p:nvSpPr>
          <p:cNvPr id="4" name="3 Marcador de texto"/>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3 Marcador de fecha"/>
          <p:cNvSpPr>
            <a:spLocks noGrp="1"/>
          </p:cNvSpPr>
          <p:nvPr>
            <p:ph type="dt" sz="half" idx="10"/>
          </p:nvPr>
        </p:nvSpPr>
        <p:spPr/>
        <p:txBody>
          <a:bodyPr/>
          <a:lstStyle>
            <a:lvl1pPr>
              <a:defRPr/>
            </a:lvl1pPr>
          </a:lstStyle>
          <a:p>
            <a:fld id="{807CB568-C05F-482F-9F26-AA302B8892DF}" type="datetimeFigureOut">
              <a:rPr lang="es-ES" smtClean="0"/>
              <a:pPr/>
              <a:t>20/12/2013</a:t>
            </a:fld>
            <a:endParaRPr lang="es-ES"/>
          </a:p>
        </p:txBody>
      </p:sp>
      <p:sp>
        <p:nvSpPr>
          <p:cNvPr id="6" name="4 Marcador de pie de página"/>
          <p:cNvSpPr>
            <a:spLocks noGrp="1"/>
          </p:cNvSpPr>
          <p:nvPr>
            <p:ph type="ftr" sz="quarter" idx="11"/>
          </p:nvPr>
        </p:nvSpPr>
        <p:spPr/>
        <p:txBody>
          <a:bodyPr/>
          <a:lstStyle>
            <a:lvl1pPr>
              <a:defRPr/>
            </a:lvl1pPr>
          </a:lstStyle>
          <a:p>
            <a:endParaRPr lang="es-ES"/>
          </a:p>
        </p:txBody>
      </p:sp>
      <p:sp>
        <p:nvSpPr>
          <p:cNvPr id="7" name="5 Marcador de número de diapositiva"/>
          <p:cNvSpPr>
            <a:spLocks noGrp="1"/>
          </p:cNvSpPr>
          <p:nvPr>
            <p:ph type="sldNum" sz="quarter" idx="12"/>
          </p:nvPr>
        </p:nvSpPr>
        <p:spPr/>
        <p:txBody>
          <a:bodyPr/>
          <a:lstStyle>
            <a:lvl1pPr>
              <a:defRPr/>
            </a:lvl1pPr>
          </a:lstStyle>
          <a:p>
            <a:fld id="{50178587-63F8-41F6-AE39-05E613E840AE}"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1027" name="2 Marcador de texto"/>
          <p:cNvSpPr>
            <a:spLocks noGrp="1"/>
          </p:cNvSpPr>
          <p:nvPr>
            <p:ph type="body" idx="1"/>
          </p:nvPr>
        </p:nvSpPr>
        <p:spPr bwMode="auto">
          <a:xfrm>
            <a:off x="457200" y="1600203"/>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fld id="{807CB568-C05F-482F-9F26-AA302B8892DF}" type="datetimeFigureOut">
              <a:rPr lang="es-ES" smtClean="0"/>
              <a:pPr/>
              <a:t>20/12/2013</a:t>
            </a:fld>
            <a:endParaRPr lang="es-ES"/>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endParaRPr lang="es-ES"/>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fld id="{50178587-63F8-41F6-AE39-05E613E840AE}"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Título"/>
          <p:cNvSpPr>
            <a:spLocks noGrp="1"/>
          </p:cNvSpPr>
          <p:nvPr>
            <p:ph type="title"/>
          </p:nvPr>
        </p:nvSpPr>
        <p:spPr>
          <a:xfrm>
            <a:off x="529208" y="44624"/>
            <a:ext cx="8229600" cy="792088"/>
          </a:xfrm>
        </p:spPr>
        <p:txBody>
          <a:bodyPr/>
          <a:lstStyle/>
          <a:p>
            <a:r>
              <a:rPr lang="es-PE" dirty="0" smtClean="0">
                <a:solidFill>
                  <a:srgbClr val="00823B"/>
                </a:solidFill>
              </a:rPr>
              <a:t>Licencia de Uso</a:t>
            </a:r>
            <a:endParaRPr lang="es-PE" dirty="0">
              <a:solidFill>
                <a:srgbClr val="00823B"/>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76" y="839624"/>
            <a:ext cx="8686848" cy="4706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135422" y="5567000"/>
            <a:ext cx="8334672" cy="1138773"/>
          </a:xfrm>
          <a:prstGeom prst="rect">
            <a:avLst/>
          </a:prstGeom>
        </p:spPr>
        <p:txBody>
          <a:bodyPr wrap="square">
            <a:spAutoFit/>
          </a:bodyPr>
          <a:lstStyle/>
          <a:p>
            <a:r>
              <a:rPr lang="en-US" sz="2200" dirty="0" smtClean="0"/>
              <a:t>"Test Automation Java "</a:t>
            </a:r>
            <a:r>
              <a:rPr lang="en-US" sz="2200" dirty="0"/>
              <a:t>  is licensed under a </a:t>
            </a:r>
            <a:r>
              <a:rPr lang="en-US" sz="2200" dirty="0" smtClean="0"/>
              <a:t/>
            </a:r>
            <a:br>
              <a:rPr lang="en-US" sz="2200" dirty="0" smtClean="0"/>
            </a:br>
            <a:r>
              <a:rPr lang="en-US" sz="2200" dirty="0" smtClean="0">
                <a:solidFill>
                  <a:srgbClr val="FFC000"/>
                </a:solidFill>
              </a:rPr>
              <a:t>Creative </a:t>
            </a:r>
            <a:r>
              <a:rPr lang="en-US" sz="2200" dirty="0">
                <a:solidFill>
                  <a:srgbClr val="FFC000"/>
                </a:solidFill>
              </a:rPr>
              <a:t>Commons Attribution-</a:t>
            </a:r>
            <a:r>
              <a:rPr lang="en-US" sz="2200" dirty="0" err="1">
                <a:solidFill>
                  <a:srgbClr val="FFC000"/>
                </a:solidFill>
              </a:rPr>
              <a:t>ShareAlike</a:t>
            </a:r>
            <a:r>
              <a:rPr lang="en-US" sz="2200" dirty="0">
                <a:solidFill>
                  <a:srgbClr val="FFC000"/>
                </a:solidFill>
              </a:rPr>
              <a:t> 3.0 </a:t>
            </a:r>
            <a:r>
              <a:rPr lang="en-US" sz="2200" dirty="0" err="1">
                <a:solidFill>
                  <a:srgbClr val="FFC000"/>
                </a:solidFill>
              </a:rPr>
              <a:t>Unported</a:t>
            </a:r>
            <a:r>
              <a:rPr lang="en-US" sz="2200" dirty="0">
                <a:solidFill>
                  <a:srgbClr val="FFC000"/>
                </a:solidFill>
              </a:rPr>
              <a:t> </a:t>
            </a:r>
            <a:r>
              <a:rPr lang="en-US" sz="2200" dirty="0" smtClean="0">
                <a:solidFill>
                  <a:srgbClr val="FFC000"/>
                </a:solidFill>
              </a:rPr>
              <a:t>License</a:t>
            </a:r>
          </a:p>
          <a:p>
            <a:r>
              <a:rPr lang="es-PE" sz="2200" dirty="0"/>
              <a:t>http://creativecommons.org/licenses/by-nc-sa/3.0/deed.es</a:t>
            </a:r>
            <a:endParaRPr lang="es-PE" sz="2200" dirty="0">
              <a:solidFill>
                <a:srgbClr val="FFC000"/>
              </a:solidFill>
            </a:endParaRPr>
          </a:p>
        </p:txBody>
      </p:sp>
      <p:sp>
        <p:nvSpPr>
          <p:cNvPr id="9" name="AutoShape 10" descr="http://i.creativecommons.org/l/by-sa/3.0/88x31.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5" name="14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9841" y="5916993"/>
            <a:ext cx="1245583" cy="438785"/>
          </a:xfrm>
          <a:prstGeom prst="rect">
            <a:avLst/>
          </a:prstGeom>
        </p:spPr>
      </p:pic>
    </p:spTree>
    <p:extLst>
      <p:ext uri="{BB962C8B-B14F-4D97-AF65-F5344CB8AC3E}">
        <p14:creationId xmlns:p14="http://schemas.microsoft.com/office/powerpoint/2010/main" val="3008769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9" y="764704"/>
            <a:ext cx="8712968" cy="900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0" indent="-571500">
              <a:buFont typeface="+mj-lt"/>
              <a:buAutoNum type="romanUcPeriod"/>
            </a:pPr>
            <a:r>
              <a:rPr lang="es-PE" sz="2600" dirty="0" smtClean="0"/>
              <a:t>Mantener las pruebas separadas del código de producción.</a:t>
            </a:r>
          </a:p>
          <a:p>
            <a:pPr marL="571500" indent="-571500">
              <a:buFont typeface="+mj-lt"/>
              <a:buAutoNum type="romanUcPeriod"/>
            </a:pPr>
            <a:r>
              <a:rPr lang="es-PE" sz="2600" dirty="0" smtClean="0"/>
              <a:t>Una clase de prueba por cada clase de producción. </a:t>
            </a:r>
            <a:br>
              <a:rPr lang="es-PE" sz="2600" dirty="0" smtClean="0"/>
            </a:br>
            <a:r>
              <a:rPr lang="es-PE" sz="2600" dirty="0" smtClean="0">
                <a:solidFill>
                  <a:srgbClr val="FFC000"/>
                </a:solidFill>
              </a:rPr>
              <a:t>(Test </a:t>
            </a:r>
            <a:r>
              <a:rPr lang="es-PE" sz="2600" dirty="0" err="1" smtClean="0">
                <a:solidFill>
                  <a:srgbClr val="FFC000"/>
                </a:solidFill>
              </a:rPr>
              <a:t>Fixture</a:t>
            </a:r>
            <a:r>
              <a:rPr lang="es-PE" sz="2600" dirty="0" smtClean="0">
                <a:solidFill>
                  <a:srgbClr val="FFC000"/>
                </a:solidFill>
              </a:rPr>
              <a:t> per </a:t>
            </a:r>
            <a:r>
              <a:rPr lang="es-PE" sz="2600" dirty="0" err="1" smtClean="0">
                <a:solidFill>
                  <a:srgbClr val="FFC000"/>
                </a:solidFill>
              </a:rPr>
              <a:t>class</a:t>
            </a:r>
            <a:r>
              <a:rPr lang="es-PE" sz="2600" dirty="0" smtClean="0">
                <a:solidFill>
                  <a:srgbClr val="FFC000"/>
                </a:solidFill>
              </a:rPr>
              <a:t>)</a:t>
            </a:r>
          </a:p>
        </p:txBody>
      </p:sp>
      <p:sp>
        <p:nvSpPr>
          <p:cNvPr id="4" name="2 Título"/>
          <p:cNvSpPr txBox="1">
            <a:spLocks/>
          </p:cNvSpPr>
          <p:nvPr/>
        </p:nvSpPr>
        <p:spPr bwMode="auto">
          <a:xfrm>
            <a:off x="515536" y="39762"/>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Organización de un Proyecto</a:t>
            </a:r>
            <a:endParaRPr lang="es-PE" dirty="0">
              <a:solidFill>
                <a:srgbClr val="00823B"/>
              </a:solidFill>
            </a:endParaRPr>
          </a:p>
        </p:txBody>
      </p:sp>
      <p:grpSp>
        <p:nvGrpSpPr>
          <p:cNvPr id="2" name="1 Grupo"/>
          <p:cNvGrpSpPr/>
          <p:nvPr/>
        </p:nvGrpSpPr>
        <p:grpSpPr>
          <a:xfrm>
            <a:off x="652142" y="2389378"/>
            <a:ext cx="7956388" cy="3781918"/>
            <a:chOff x="630479" y="2389378"/>
            <a:chExt cx="7956388" cy="3781918"/>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110" y="2389378"/>
              <a:ext cx="4430266" cy="378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16 Elipse"/>
            <p:cNvSpPr/>
            <p:nvPr/>
          </p:nvSpPr>
          <p:spPr>
            <a:xfrm>
              <a:off x="4288481" y="4650640"/>
              <a:ext cx="2935174" cy="432048"/>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8" name="17 Elipse"/>
            <p:cNvSpPr/>
            <p:nvPr/>
          </p:nvSpPr>
          <p:spPr>
            <a:xfrm>
              <a:off x="4427984" y="3479554"/>
              <a:ext cx="2376264" cy="495687"/>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19" name="18 Flecha derecha"/>
            <p:cNvSpPr/>
            <p:nvPr/>
          </p:nvSpPr>
          <p:spPr>
            <a:xfrm>
              <a:off x="630479" y="3828165"/>
              <a:ext cx="3132000" cy="612000"/>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Directorio con las pruebas</a:t>
              </a:r>
            </a:p>
          </p:txBody>
        </p:sp>
        <p:sp>
          <p:nvSpPr>
            <p:cNvPr id="20" name="19 Flecha derecha"/>
            <p:cNvSpPr/>
            <p:nvPr/>
          </p:nvSpPr>
          <p:spPr>
            <a:xfrm>
              <a:off x="630479" y="2669073"/>
              <a:ext cx="3132000" cy="612000"/>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Directorio de producción</a:t>
              </a:r>
            </a:p>
          </p:txBody>
        </p:sp>
        <p:sp>
          <p:nvSpPr>
            <p:cNvPr id="21" name="20 Flecha izquierda"/>
            <p:cNvSpPr/>
            <p:nvPr/>
          </p:nvSpPr>
          <p:spPr>
            <a:xfrm>
              <a:off x="5634867" y="5316116"/>
              <a:ext cx="2952000" cy="612000"/>
            </a:xfrm>
            <a:prstGeom prst="lef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2000" dirty="0"/>
                <a:t>Test Framework</a:t>
              </a:r>
            </a:p>
          </p:txBody>
        </p:sp>
      </p:grpSp>
    </p:spTree>
    <p:extLst>
      <p:ext uri="{BB962C8B-B14F-4D97-AF65-F5344CB8AC3E}">
        <p14:creationId xmlns:p14="http://schemas.microsoft.com/office/powerpoint/2010/main" val="1211586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3679"/>
          <a:stretch/>
        </p:blipFill>
        <p:spPr bwMode="auto">
          <a:xfrm>
            <a:off x="179512" y="1105749"/>
            <a:ext cx="8826465" cy="5448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25578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Creando Pruebas</a:t>
            </a:r>
            <a:endParaRPr lang="es-PE" dirty="0">
              <a:solidFill>
                <a:srgbClr val="00823B"/>
              </a:solidFill>
            </a:endParaRPr>
          </a:p>
        </p:txBody>
      </p:sp>
      <p:sp>
        <p:nvSpPr>
          <p:cNvPr id="12" name="11 CuadroTexto"/>
          <p:cNvSpPr txBox="1"/>
          <p:nvPr/>
        </p:nvSpPr>
        <p:spPr>
          <a:xfrm>
            <a:off x="5955591" y="1356362"/>
            <a:ext cx="2648857" cy="1446550"/>
          </a:xfrm>
          <a:prstGeom prst="rect">
            <a:avLst/>
          </a:prstGeom>
          <a:noFill/>
        </p:spPr>
        <p:txBody>
          <a:bodyPr wrap="square" rtlCol="0">
            <a:spAutoFit/>
          </a:bodyPr>
          <a:lstStyle/>
          <a:p>
            <a:pPr algn="ctr"/>
            <a:r>
              <a:rPr lang="es-PE" sz="2200" dirty="0" smtClean="0">
                <a:solidFill>
                  <a:schemeClr val="accent6">
                    <a:lumMod val="75000"/>
                  </a:schemeClr>
                </a:solidFill>
              </a:rPr>
              <a:t>Las pruebas se encuentran dentro de una clase pública</a:t>
            </a:r>
          </a:p>
          <a:p>
            <a:pPr algn="ctr"/>
            <a:r>
              <a:rPr lang="es-PE" sz="2200" dirty="0" smtClean="0">
                <a:solidFill>
                  <a:schemeClr val="accent6">
                    <a:lumMod val="75000"/>
                  </a:schemeClr>
                </a:solidFill>
              </a:rPr>
              <a:t>cualquiera</a:t>
            </a:r>
            <a:endParaRPr lang="es-PE" sz="2200" dirty="0">
              <a:solidFill>
                <a:schemeClr val="accent6">
                  <a:lumMod val="75000"/>
                </a:schemeClr>
              </a:solidFill>
            </a:endParaRPr>
          </a:p>
        </p:txBody>
      </p:sp>
      <p:sp>
        <p:nvSpPr>
          <p:cNvPr id="14" name="13 Flecha derecha"/>
          <p:cNvSpPr/>
          <p:nvPr/>
        </p:nvSpPr>
        <p:spPr>
          <a:xfrm rot="19148179" flipH="1">
            <a:off x="7092050" y="4780585"/>
            <a:ext cx="5639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5" name="14 CuadroTexto"/>
          <p:cNvSpPr txBox="1"/>
          <p:nvPr/>
        </p:nvSpPr>
        <p:spPr>
          <a:xfrm>
            <a:off x="5796136" y="3645024"/>
            <a:ext cx="3117612" cy="1107996"/>
          </a:xfrm>
          <a:prstGeom prst="rect">
            <a:avLst/>
          </a:prstGeom>
          <a:noFill/>
        </p:spPr>
        <p:txBody>
          <a:bodyPr wrap="square" rtlCol="0">
            <a:spAutoFit/>
          </a:bodyPr>
          <a:lstStyle/>
          <a:p>
            <a:pPr algn="ctr"/>
            <a:r>
              <a:rPr lang="es-PE" sz="2200" dirty="0" smtClean="0">
                <a:solidFill>
                  <a:schemeClr val="accent6">
                    <a:lumMod val="75000"/>
                  </a:schemeClr>
                </a:solidFill>
              </a:rPr>
              <a:t>Las pruebas son métodos públicos marcados con una anotación</a:t>
            </a:r>
          </a:p>
        </p:txBody>
      </p:sp>
      <p:sp>
        <p:nvSpPr>
          <p:cNvPr id="16" name="15 Flecha derecha"/>
          <p:cNvSpPr/>
          <p:nvPr/>
        </p:nvSpPr>
        <p:spPr>
          <a:xfrm flipH="1">
            <a:off x="4771000" y="1845645"/>
            <a:ext cx="109714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
        <p:nvSpPr>
          <p:cNvPr id="17" name="16 Flecha derecha"/>
          <p:cNvSpPr/>
          <p:nvPr/>
        </p:nvSpPr>
        <p:spPr>
          <a:xfrm rot="2275020" flipH="1">
            <a:off x="7072974" y="3217134"/>
            <a:ext cx="563934" cy="467984"/>
          </a:xfrm>
          <a:prstGeom prst="rightArrow">
            <a:avLst/>
          </a:prstGeom>
          <a:ln w="952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2000" dirty="0"/>
          </a:p>
        </p:txBody>
      </p:sp>
    </p:spTree>
    <p:extLst>
      <p:ext uri="{BB962C8B-B14F-4D97-AF65-F5344CB8AC3E}">
        <p14:creationId xmlns:p14="http://schemas.microsoft.com/office/powerpoint/2010/main" val="320770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939" y="1326418"/>
            <a:ext cx="6542122" cy="123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44624"/>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Ejecutando las pruebas</a:t>
            </a:r>
            <a:endParaRPr lang="es-PE" dirty="0">
              <a:solidFill>
                <a:srgbClr val="00823B"/>
              </a:solidFill>
            </a:endParaRPr>
          </a:p>
        </p:txBody>
      </p:sp>
      <p:sp>
        <p:nvSpPr>
          <p:cNvPr id="3" name="2 CuadroTexto"/>
          <p:cNvSpPr txBox="1"/>
          <p:nvPr/>
        </p:nvSpPr>
        <p:spPr>
          <a:xfrm>
            <a:off x="179512" y="764704"/>
            <a:ext cx="8784976" cy="461665"/>
          </a:xfrm>
          <a:prstGeom prst="rect">
            <a:avLst/>
          </a:prstGeom>
          <a:noFill/>
        </p:spPr>
        <p:txBody>
          <a:bodyPr wrap="square" rtlCol="0">
            <a:spAutoFit/>
          </a:bodyPr>
          <a:lstStyle/>
          <a:p>
            <a:pPr marL="285750" indent="-285750">
              <a:buFont typeface="Arial" pitchFamily="34" charset="0"/>
              <a:buChar char="•"/>
            </a:pPr>
            <a:r>
              <a:rPr lang="es-PE" sz="2400" dirty="0" smtClean="0"/>
              <a:t>Utilizando la barra de herramientas.</a:t>
            </a:r>
          </a:p>
        </p:txBody>
      </p:sp>
      <p:sp>
        <p:nvSpPr>
          <p:cNvPr id="11" name="10 CuadroTexto"/>
          <p:cNvSpPr txBox="1"/>
          <p:nvPr/>
        </p:nvSpPr>
        <p:spPr>
          <a:xfrm>
            <a:off x="179347" y="2708920"/>
            <a:ext cx="8784976" cy="830997"/>
          </a:xfrm>
          <a:prstGeom prst="rect">
            <a:avLst/>
          </a:prstGeom>
          <a:noFill/>
        </p:spPr>
        <p:txBody>
          <a:bodyPr wrap="square" rtlCol="0">
            <a:spAutoFit/>
          </a:bodyPr>
          <a:lstStyle/>
          <a:p>
            <a:pPr marL="285750" indent="-285750">
              <a:buFont typeface="Arial" pitchFamily="34" charset="0"/>
              <a:buChar char="•"/>
            </a:pPr>
            <a:r>
              <a:rPr lang="es-PE" sz="2400" dirty="0" smtClean="0"/>
              <a:t>Menú contextual sobre la clase/</a:t>
            </a:r>
            <a:r>
              <a:rPr lang="es-PE" sz="2400" dirty="0" err="1" smtClean="0"/>
              <a:t>package</a:t>
            </a:r>
            <a:r>
              <a:rPr lang="es-PE" sz="2400" dirty="0" smtClean="0"/>
              <a:t>/proyecto y seleccionar </a:t>
            </a:r>
            <a:br>
              <a:rPr lang="es-PE" sz="2400" dirty="0" smtClean="0"/>
            </a:br>
            <a:r>
              <a:rPr lang="es-PE" sz="2400" dirty="0" smtClean="0"/>
              <a:t>"</a:t>
            </a:r>
            <a:r>
              <a:rPr lang="es-PE" sz="2400" dirty="0" err="1" smtClean="0"/>
              <a:t>Run</a:t>
            </a:r>
            <a:r>
              <a:rPr lang="es-PE" sz="2400" dirty="0"/>
              <a:t> </a:t>
            </a:r>
            <a:r>
              <a:rPr lang="es-PE" sz="2400" dirty="0" smtClean="0"/>
              <a:t>As -</a:t>
            </a:r>
            <a:r>
              <a:rPr lang="en-US" sz="2400" dirty="0" smtClean="0"/>
              <a:t>&gt; </a:t>
            </a:r>
            <a:r>
              <a:rPr lang="en-US" sz="2400" dirty="0" err="1" smtClean="0"/>
              <a:t>Junit</a:t>
            </a:r>
            <a:r>
              <a:rPr lang="en-US" sz="2400" dirty="0" smtClean="0"/>
              <a:t> Test</a:t>
            </a:r>
            <a:r>
              <a:rPr lang="es-PE" sz="2400" dirty="0" smtClean="0"/>
              <a:t>" (</a:t>
            </a:r>
            <a:r>
              <a:rPr lang="es-PE" sz="2400" dirty="0" err="1" smtClean="0"/>
              <a:t>Alt+Shift+X,T</a:t>
            </a:r>
            <a:r>
              <a:rPr lang="es-PE" sz="2400" dirty="0" smtClean="0"/>
              <a:t>)</a:t>
            </a:r>
          </a:p>
        </p:txBody>
      </p:sp>
      <p:sp>
        <p:nvSpPr>
          <p:cNvPr id="9" name="8 Rectángulo"/>
          <p:cNvSpPr/>
          <p:nvPr/>
        </p:nvSpPr>
        <p:spPr>
          <a:xfrm>
            <a:off x="1293222" y="1346759"/>
            <a:ext cx="1745474" cy="4736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937" y="3703692"/>
            <a:ext cx="6789795" cy="2410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299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528730" y="980728"/>
            <a:ext cx="8203213"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b="1" dirty="0" smtClean="0">
                <a:solidFill>
                  <a:srgbClr val="00823B"/>
                </a:solidFill>
              </a:rPr>
              <a:t>PASS: </a:t>
            </a:r>
            <a:r>
              <a:rPr lang="es-PE" sz="2800" dirty="0" smtClean="0"/>
              <a:t>Una prueba es exitosa únicamente si no se produce ninguna excepción dentro de la misma.</a:t>
            </a:r>
          </a:p>
        </p:txBody>
      </p:sp>
      <p:sp>
        <p:nvSpPr>
          <p:cNvPr id="4" name="2 Título"/>
          <p:cNvSpPr txBox="1">
            <a:spLocks/>
          </p:cNvSpPr>
          <p:nvPr/>
        </p:nvSpPr>
        <p:spPr bwMode="auto">
          <a:xfrm>
            <a:off x="515536" y="18864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Pass </a:t>
            </a:r>
            <a:r>
              <a:rPr lang="es-PE" dirty="0" err="1" smtClean="0">
                <a:solidFill>
                  <a:srgbClr val="00823B"/>
                </a:solidFill>
              </a:rPr>
              <a:t>or</a:t>
            </a:r>
            <a:r>
              <a:rPr lang="es-PE" dirty="0" smtClean="0">
                <a:solidFill>
                  <a:srgbClr val="00823B"/>
                </a:solidFill>
              </a:rPr>
              <a:t> </a:t>
            </a:r>
            <a:r>
              <a:rPr lang="es-PE" dirty="0" err="1" smtClean="0">
                <a:solidFill>
                  <a:srgbClr val="00823B"/>
                </a:solidFill>
              </a:rPr>
              <a:t>Fail</a:t>
            </a:r>
            <a:endParaRPr lang="es-PE" dirty="0">
              <a:solidFill>
                <a:srgbClr val="00823B"/>
              </a:solidFill>
            </a:endParaRPr>
          </a:p>
        </p:txBody>
      </p:sp>
      <p:sp>
        <p:nvSpPr>
          <p:cNvPr id="5" name="4 Rectángulo"/>
          <p:cNvSpPr/>
          <p:nvPr/>
        </p:nvSpPr>
        <p:spPr>
          <a:xfrm>
            <a:off x="528730" y="3773123"/>
            <a:ext cx="8203213" cy="954107"/>
          </a:xfrm>
          <a:prstGeom prst="rect">
            <a:avLst/>
          </a:prstGeom>
        </p:spPr>
        <p:txBody>
          <a:bodyPr wrap="square">
            <a:spAutoFit/>
          </a:bodyPr>
          <a:lstStyle/>
          <a:p>
            <a:r>
              <a:rPr lang="es-PE" sz="2800" b="1" dirty="0">
                <a:solidFill>
                  <a:srgbClr val="FF0000"/>
                </a:solidFill>
              </a:rPr>
              <a:t>FAIL: </a:t>
            </a:r>
            <a:r>
              <a:rPr lang="es-PE" sz="2800" dirty="0"/>
              <a:t>Cualquier tipo de excepción dentro de la prueba ocasiona que esta falle.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150" y="2100097"/>
            <a:ext cx="5272371" cy="1544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0191" y="4859980"/>
            <a:ext cx="6440289" cy="1521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529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257218" y="1144702"/>
            <a:ext cx="8729602" cy="9881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Utilitarios que sirven para comprobar que los valores obtenidos al ejecutar la prueba cumplen las condiciones esperadas. </a:t>
            </a:r>
          </a:p>
        </p:txBody>
      </p:sp>
      <p:sp>
        <p:nvSpPr>
          <p:cNvPr id="4" name="2 Título"/>
          <p:cNvSpPr txBox="1">
            <a:spLocks/>
          </p:cNvSpPr>
          <p:nvPr/>
        </p:nvSpPr>
        <p:spPr bwMode="auto">
          <a:xfrm>
            <a:off x="515536" y="294997"/>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Asserts</a:t>
            </a:r>
            <a:endParaRPr lang="es-PE" dirty="0">
              <a:solidFill>
                <a:srgbClr val="00823B"/>
              </a:solidFill>
            </a:endParaRPr>
          </a:p>
        </p:txBody>
      </p:sp>
      <p:sp>
        <p:nvSpPr>
          <p:cNvPr id="11" name="5 Marcador de contenido"/>
          <p:cNvSpPr txBox="1">
            <a:spLocks/>
          </p:cNvSpPr>
          <p:nvPr/>
        </p:nvSpPr>
        <p:spPr bwMode="auto">
          <a:xfrm>
            <a:off x="273852" y="4433932"/>
            <a:ext cx="8712968" cy="1227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400" dirty="0" smtClean="0"/>
              <a:t>Si la condición no se cumple, se lanza una excepción y nos devuelven un mensaje con información precisa para poder solucionar el problema.</a:t>
            </a:r>
            <a:endParaRPr lang="es-PE" sz="2400" dirty="0" smtClean="0">
              <a:solidFill>
                <a:srgbClr val="FFC000"/>
              </a:solidFill>
            </a:endParaRPr>
          </a:p>
        </p:txBody>
      </p:sp>
      <p:sp>
        <p:nvSpPr>
          <p:cNvPr id="2" name="1 CuadroTexto"/>
          <p:cNvSpPr txBox="1"/>
          <p:nvPr/>
        </p:nvSpPr>
        <p:spPr>
          <a:xfrm>
            <a:off x="1312582" y="5622339"/>
            <a:ext cx="6518836" cy="830997"/>
          </a:xfrm>
          <a:prstGeom prst="rect">
            <a:avLst/>
          </a:prstGeom>
          <a:noFill/>
        </p:spPr>
        <p:txBody>
          <a:bodyPr wrap="none" rtlCol="0">
            <a:spAutoFit/>
          </a:bodyPr>
          <a:lstStyle/>
          <a:p>
            <a:r>
              <a:rPr lang="en-US" sz="2400" dirty="0" err="1" smtClean="0">
                <a:solidFill>
                  <a:srgbClr val="FFC000"/>
                </a:solidFill>
              </a:rPr>
              <a:t>AssertionError</a:t>
            </a:r>
            <a:r>
              <a:rPr lang="en-US" sz="2400" dirty="0">
                <a:solidFill>
                  <a:srgbClr val="FFC000"/>
                </a:solidFill>
              </a:rPr>
              <a:t>: expected:&lt;2&gt; but was:&lt;0</a:t>
            </a:r>
            <a:r>
              <a:rPr lang="en-US" sz="2400" dirty="0" smtClean="0">
                <a:solidFill>
                  <a:srgbClr val="FFC000"/>
                </a:solidFill>
              </a:rPr>
              <a:t>&gt;</a:t>
            </a:r>
          </a:p>
          <a:p>
            <a:r>
              <a:rPr lang="es-PE" sz="2400" dirty="0">
                <a:solidFill>
                  <a:srgbClr val="FFC000"/>
                </a:solidFill>
              </a:rPr>
              <a:t>	at </a:t>
            </a:r>
            <a:r>
              <a:rPr lang="es-PE" sz="2400" dirty="0" err="1" smtClean="0">
                <a:solidFill>
                  <a:srgbClr val="FFC000"/>
                </a:solidFill>
              </a:rPr>
              <a:t>unittesting.CalcTest.add</a:t>
            </a:r>
            <a:r>
              <a:rPr lang="es-PE" sz="2400" dirty="0" smtClean="0">
                <a:solidFill>
                  <a:srgbClr val="FFC000"/>
                </a:solidFill>
              </a:rPr>
              <a:t> (Asserts.java:12</a:t>
            </a:r>
            <a:r>
              <a:rPr lang="es-PE" sz="2400" dirty="0">
                <a:solidFill>
                  <a:srgbClr val="FFC000"/>
                </a:solidFill>
              </a:rPr>
              <a:t>)</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674" y="2192662"/>
            <a:ext cx="4849323" cy="21004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8975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661538"/>
            <a:ext cx="7551568" cy="3841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0" y="692696"/>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Estructura  Universal de una Prueba</a:t>
            </a:r>
            <a:endParaRPr lang="es-PE" dirty="0">
              <a:solidFill>
                <a:srgbClr val="00823B"/>
              </a:solidFill>
            </a:endParaRPr>
          </a:p>
        </p:txBody>
      </p:sp>
      <p:sp>
        <p:nvSpPr>
          <p:cNvPr id="9" name="8 Rectángulo"/>
          <p:cNvSpPr/>
          <p:nvPr/>
        </p:nvSpPr>
        <p:spPr>
          <a:xfrm>
            <a:off x="2831465" y="1772816"/>
            <a:ext cx="5196919" cy="892552"/>
          </a:xfrm>
          <a:prstGeom prst="rect">
            <a:avLst/>
          </a:prstGeom>
        </p:spPr>
        <p:txBody>
          <a:bodyPr wrap="square">
            <a:spAutoFit/>
          </a:bodyPr>
          <a:lstStyle/>
          <a:p>
            <a:r>
              <a:rPr lang="es-PE" sz="2600" dirty="0">
                <a:solidFill>
                  <a:srgbClr val="FFC000"/>
                </a:solidFill>
              </a:rPr>
              <a:t>Creamos todas las precondiciones y </a:t>
            </a:r>
            <a:r>
              <a:rPr lang="es-PE" sz="2600" dirty="0" smtClean="0">
                <a:solidFill>
                  <a:srgbClr val="FFC000"/>
                </a:solidFill>
              </a:rPr>
              <a:t>variables necesarias</a:t>
            </a:r>
            <a:r>
              <a:rPr lang="es-PE" sz="2600" dirty="0">
                <a:solidFill>
                  <a:srgbClr val="FFC000"/>
                </a:solidFill>
              </a:rPr>
              <a:t>.</a:t>
            </a:r>
          </a:p>
        </p:txBody>
      </p:sp>
      <p:sp>
        <p:nvSpPr>
          <p:cNvPr id="10" name="9 Rectángulo"/>
          <p:cNvSpPr/>
          <p:nvPr/>
        </p:nvSpPr>
        <p:spPr>
          <a:xfrm>
            <a:off x="2831465" y="3051028"/>
            <a:ext cx="5159033" cy="892552"/>
          </a:xfrm>
          <a:prstGeom prst="rect">
            <a:avLst/>
          </a:prstGeom>
        </p:spPr>
        <p:txBody>
          <a:bodyPr wrap="square">
            <a:spAutoFit/>
          </a:bodyPr>
          <a:lstStyle/>
          <a:p>
            <a:r>
              <a:rPr lang="es-PE" sz="2600" dirty="0">
                <a:solidFill>
                  <a:srgbClr val="FFC000"/>
                </a:solidFill>
              </a:rPr>
              <a:t>Realizamos la acción del objeto que </a:t>
            </a:r>
            <a:r>
              <a:rPr lang="es-PE" sz="2600" dirty="0" smtClean="0">
                <a:solidFill>
                  <a:srgbClr val="FFC000"/>
                </a:solidFill>
              </a:rPr>
              <a:t>estamos </a:t>
            </a:r>
            <a:r>
              <a:rPr lang="es-PE" sz="2600" dirty="0">
                <a:solidFill>
                  <a:srgbClr val="FFC000"/>
                </a:solidFill>
              </a:rPr>
              <a:t>probando.</a:t>
            </a:r>
          </a:p>
        </p:txBody>
      </p:sp>
      <p:sp>
        <p:nvSpPr>
          <p:cNvPr id="11" name="10 Rectángulo"/>
          <p:cNvSpPr/>
          <p:nvPr/>
        </p:nvSpPr>
        <p:spPr>
          <a:xfrm>
            <a:off x="2814108" y="4472856"/>
            <a:ext cx="5253939" cy="492443"/>
          </a:xfrm>
          <a:prstGeom prst="rect">
            <a:avLst/>
          </a:prstGeom>
        </p:spPr>
        <p:txBody>
          <a:bodyPr wrap="none">
            <a:spAutoFit/>
          </a:bodyPr>
          <a:lstStyle/>
          <a:p>
            <a:r>
              <a:rPr lang="es-PE" sz="2600" dirty="0">
                <a:solidFill>
                  <a:srgbClr val="FFC000"/>
                </a:solidFill>
              </a:rPr>
              <a:t>Verificamos los resultados esperados.</a:t>
            </a:r>
          </a:p>
        </p:txBody>
      </p:sp>
      <p:sp>
        <p:nvSpPr>
          <p:cNvPr id="12" name="11 CuadroTexto"/>
          <p:cNvSpPr txBox="1"/>
          <p:nvPr/>
        </p:nvSpPr>
        <p:spPr>
          <a:xfrm>
            <a:off x="1187624" y="1946812"/>
            <a:ext cx="1625766" cy="523220"/>
          </a:xfrm>
          <a:prstGeom prst="rect">
            <a:avLst/>
          </a:prstGeom>
          <a:noFill/>
        </p:spPr>
        <p:txBody>
          <a:bodyPr wrap="none" rtlCol="0">
            <a:spAutoFit/>
          </a:bodyPr>
          <a:lstStyle/>
          <a:p>
            <a:r>
              <a:rPr lang="es-PE" sz="2800" dirty="0" smtClean="0">
                <a:solidFill>
                  <a:srgbClr val="FF0000"/>
                </a:solidFill>
              </a:rPr>
              <a:t>ARRANGE</a:t>
            </a:r>
            <a:endParaRPr lang="es-PE" sz="2800" dirty="0">
              <a:solidFill>
                <a:srgbClr val="FF0000"/>
              </a:solidFill>
            </a:endParaRPr>
          </a:p>
        </p:txBody>
      </p:sp>
      <p:sp>
        <p:nvSpPr>
          <p:cNvPr id="13" name="12 CuadroTexto"/>
          <p:cNvSpPr txBox="1"/>
          <p:nvPr/>
        </p:nvSpPr>
        <p:spPr>
          <a:xfrm>
            <a:off x="1187624" y="3264876"/>
            <a:ext cx="757643" cy="523220"/>
          </a:xfrm>
          <a:prstGeom prst="rect">
            <a:avLst/>
          </a:prstGeom>
          <a:noFill/>
        </p:spPr>
        <p:txBody>
          <a:bodyPr wrap="none" rtlCol="0">
            <a:spAutoFit/>
          </a:bodyPr>
          <a:lstStyle/>
          <a:p>
            <a:r>
              <a:rPr lang="es-PE" sz="2800" dirty="0" smtClean="0">
                <a:solidFill>
                  <a:srgbClr val="FF0000"/>
                </a:solidFill>
              </a:rPr>
              <a:t>ACT</a:t>
            </a:r>
            <a:endParaRPr lang="es-PE" sz="2800" dirty="0">
              <a:solidFill>
                <a:srgbClr val="FF0000"/>
              </a:solidFill>
            </a:endParaRPr>
          </a:p>
        </p:txBody>
      </p:sp>
      <p:sp>
        <p:nvSpPr>
          <p:cNvPr id="14" name="13 CuadroTexto"/>
          <p:cNvSpPr txBox="1"/>
          <p:nvPr/>
        </p:nvSpPr>
        <p:spPr>
          <a:xfrm>
            <a:off x="1243585" y="4471261"/>
            <a:ext cx="1264770" cy="523220"/>
          </a:xfrm>
          <a:prstGeom prst="rect">
            <a:avLst/>
          </a:prstGeom>
          <a:noFill/>
        </p:spPr>
        <p:txBody>
          <a:bodyPr wrap="none" rtlCol="0">
            <a:spAutoFit/>
          </a:bodyPr>
          <a:lstStyle/>
          <a:p>
            <a:r>
              <a:rPr lang="es-PE" sz="2800" dirty="0" smtClean="0">
                <a:solidFill>
                  <a:srgbClr val="FF0000"/>
                </a:solidFill>
              </a:rPr>
              <a:t>ASSERT</a:t>
            </a:r>
            <a:endParaRPr lang="es-PE" sz="2800" dirty="0">
              <a:solidFill>
                <a:srgbClr val="FF0000"/>
              </a:solidFill>
            </a:endParaRPr>
          </a:p>
        </p:txBody>
      </p:sp>
    </p:spTree>
    <p:extLst>
      <p:ext uri="{BB962C8B-B14F-4D97-AF65-F5344CB8AC3E}">
        <p14:creationId xmlns:p14="http://schemas.microsoft.com/office/powerpoint/2010/main" val="1996163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515536" y="471810"/>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El Nombre de las Pruebas </a:t>
            </a:r>
            <a:br>
              <a:rPr lang="es-PE" dirty="0" smtClean="0">
                <a:solidFill>
                  <a:srgbClr val="00823B"/>
                </a:solidFill>
              </a:rPr>
            </a:br>
            <a:r>
              <a:rPr lang="es-PE" dirty="0" smtClean="0">
                <a:solidFill>
                  <a:srgbClr val="00823B"/>
                </a:solidFill>
              </a:rPr>
              <a:t>describe la funcionalidad.</a:t>
            </a:r>
            <a:endParaRPr lang="es-PE" dirty="0">
              <a:solidFill>
                <a:srgbClr val="00823B"/>
              </a:solidFill>
            </a:endParaRPr>
          </a:p>
        </p:txBody>
      </p:sp>
      <p:sp>
        <p:nvSpPr>
          <p:cNvPr id="3" name="2 CuadroTexto"/>
          <p:cNvSpPr txBox="1"/>
          <p:nvPr/>
        </p:nvSpPr>
        <p:spPr>
          <a:xfrm>
            <a:off x="179512" y="1724615"/>
            <a:ext cx="8784976" cy="1200329"/>
          </a:xfrm>
          <a:prstGeom prst="rect">
            <a:avLst/>
          </a:prstGeom>
          <a:noFill/>
        </p:spPr>
        <p:txBody>
          <a:bodyPr wrap="square" rtlCol="0">
            <a:spAutoFit/>
          </a:bodyPr>
          <a:lstStyle/>
          <a:p>
            <a:pPr algn="ctr"/>
            <a:r>
              <a:rPr lang="es-PE" sz="2400" dirty="0" smtClean="0"/>
              <a:t>El nombre de la prueba debe expresar claramente qué es lo que está siendo probado de tal manera que sirva como documentación de lo que realmente hace la clase. </a:t>
            </a:r>
          </a:p>
        </p:txBody>
      </p:sp>
      <p:sp>
        <p:nvSpPr>
          <p:cNvPr id="5" name="4 Rectángulo"/>
          <p:cNvSpPr/>
          <p:nvPr/>
        </p:nvSpPr>
        <p:spPr>
          <a:xfrm>
            <a:off x="237848" y="3102059"/>
            <a:ext cx="8726640" cy="830997"/>
          </a:xfrm>
          <a:prstGeom prst="rect">
            <a:avLst/>
          </a:prstGeom>
        </p:spPr>
        <p:txBody>
          <a:bodyPr wrap="square">
            <a:spAutoFit/>
          </a:bodyPr>
          <a:lstStyle/>
          <a:p>
            <a:pPr algn="ctr"/>
            <a:r>
              <a:rPr lang="es-PE" sz="2400" dirty="0" smtClean="0">
                <a:solidFill>
                  <a:srgbClr val="FFC000"/>
                </a:solidFill>
              </a:rPr>
              <a:t>Escribir los nombres como si fueran requerimientos de la clase.</a:t>
            </a:r>
          </a:p>
          <a:p>
            <a:pPr algn="ctr"/>
            <a:r>
              <a:rPr lang="es-PE" sz="2400" dirty="0" smtClean="0">
                <a:solidFill>
                  <a:srgbClr val="FFC000"/>
                </a:solidFill>
              </a:rPr>
              <a:t>«El </a:t>
            </a:r>
            <a:r>
              <a:rPr lang="es-PE" sz="2400" dirty="0" err="1">
                <a:solidFill>
                  <a:srgbClr val="FFC000"/>
                </a:solidFill>
              </a:rPr>
              <a:t>Stack</a:t>
            </a:r>
            <a:r>
              <a:rPr lang="es-PE" sz="2400" dirty="0">
                <a:solidFill>
                  <a:srgbClr val="FFC000"/>
                </a:solidFill>
              </a:rPr>
              <a:t> </a:t>
            </a:r>
            <a:r>
              <a:rPr lang="es-PE" sz="2400" dirty="0" smtClean="0">
                <a:solidFill>
                  <a:srgbClr val="FFC000"/>
                </a:solidFill>
              </a:rPr>
              <a:t>se debe encontrar vacío cuando es nuevo»</a:t>
            </a:r>
            <a:endParaRPr lang="es-PE" sz="2400" dirty="0">
              <a:solidFill>
                <a:srgbClr val="FFC000"/>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517" y="4077072"/>
            <a:ext cx="6097637"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3491880" y="4365104"/>
            <a:ext cx="3528392" cy="4736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455095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292" y="2143125"/>
            <a:ext cx="5509100" cy="315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2 Título"/>
          <p:cNvSpPr txBox="1">
            <a:spLocks/>
          </p:cNvSpPr>
          <p:nvPr/>
        </p:nvSpPr>
        <p:spPr bwMode="auto">
          <a:xfrm>
            <a:off x="515536" y="183778"/>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Alcance de cada Prueba Unitaria</a:t>
            </a:r>
            <a:endParaRPr lang="es-PE" dirty="0">
              <a:solidFill>
                <a:srgbClr val="00823B"/>
              </a:solidFill>
            </a:endParaRPr>
          </a:p>
        </p:txBody>
      </p:sp>
      <p:sp>
        <p:nvSpPr>
          <p:cNvPr id="10" name="9 CuadroTexto"/>
          <p:cNvSpPr txBox="1"/>
          <p:nvPr/>
        </p:nvSpPr>
        <p:spPr>
          <a:xfrm>
            <a:off x="121805" y="980728"/>
            <a:ext cx="8897105" cy="954107"/>
          </a:xfrm>
          <a:prstGeom prst="rect">
            <a:avLst/>
          </a:prstGeom>
          <a:noFill/>
        </p:spPr>
        <p:txBody>
          <a:bodyPr wrap="square" rtlCol="0">
            <a:spAutoFit/>
          </a:bodyPr>
          <a:lstStyle/>
          <a:p>
            <a:pPr algn="ctr"/>
            <a:r>
              <a:rPr lang="es-PE" sz="2800" dirty="0" smtClean="0"/>
              <a:t>Las pruebas unitarias se enfocan en probar </a:t>
            </a:r>
            <a:br>
              <a:rPr lang="es-PE" sz="2800" dirty="0" smtClean="0"/>
            </a:br>
            <a:r>
              <a:rPr lang="es-PE" sz="2800" dirty="0" smtClean="0"/>
              <a:t>un único comportamiento o secuencia de ejecución.</a:t>
            </a:r>
            <a:endParaRPr lang="es-PE" sz="2400" dirty="0" smtClean="0"/>
          </a:p>
        </p:txBody>
      </p:sp>
      <p:sp>
        <p:nvSpPr>
          <p:cNvPr id="15" name="14 CuadroTexto"/>
          <p:cNvSpPr txBox="1"/>
          <p:nvPr/>
        </p:nvSpPr>
        <p:spPr>
          <a:xfrm>
            <a:off x="181783" y="5445224"/>
            <a:ext cx="8897105" cy="830997"/>
          </a:xfrm>
          <a:prstGeom prst="rect">
            <a:avLst/>
          </a:prstGeom>
          <a:noFill/>
        </p:spPr>
        <p:txBody>
          <a:bodyPr wrap="square" rtlCol="0">
            <a:spAutoFit/>
          </a:bodyPr>
          <a:lstStyle/>
          <a:p>
            <a:pPr algn="ctr"/>
            <a:r>
              <a:rPr lang="es-PE" sz="2400" dirty="0" smtClean="0"/>
              <a:t>Observamos </a:t>
            </a:r>
            <a:r>
              <a:rPr lang="es-PE" sz="2400" dirty="0" smtClean="0">
                <a:solidFill>
                  <a:srgbClr val="FFC000"/>
                </a:solidFill>
              </a:rPr>
              <a:t>2 secuencias de ejecución </a:t>
            </a:r>
            <a:r>
              <a:rPr lang="es-PE" sz="2400" dirty="0" smtClean="0"/>
              <a:t>por lo tanto utilizaremos </a:t>
            </a:r>
            <a:br>
              <a:rPr lang="es-PE" sz="2400" dirty="0" smtClean="0"/>
            </a:br>
            <a:r>
              <a:rPr lang="es-PE" sz="2400" dirty="0" smtClean="0">
                <a:solidFill>
                  <a:srgbClr val="FFC000"/>
                </a:solidFill>
              </a:rPr>
              <a:t>2 </a:t>
            </a:r>
            <a:r>
              <a:rPr lang="es-PE" sz="2400" dirty="0" err="1" smtClean="0">
                <a:solidFill>
                  <a:srgbClr val="FFC000"/>
                </a:solidFill>
              </a:rPr>
              <a:t>tests</a:t>
            </a:r>
            <a:r>
              <a:rPr lang="es-PE" sz="2400" dirty="0" smtClean="0">
                <a:solidFill>
                  <a:srgbClr val="FFC000"/>
                </a:solidFill>
              </a:rPr>
              <a:t> diferentes </a:t>
            </a:r>
            <a:r>
              <a:rPr lang="es-PE" sz="2400" dirty="0" smtClean="0"/>
              <a:t>para probar cada una de estas secuencias.</a:t>
            </a:r>
          </a:p>
        </p:txBody>
      </p:sp>
      <p:cxnSp>
        <p:nvCxnSpPr>
          <p:cNvPr id="6" name="5 Conector recto"/>
          <p:cNvCxnSpPr/>
          <p:nvPr/>
        </p:nvCxnSpPr>
        <p:spPr>
          <a:xfrm>
            <a:off x="2467581" y="2887442"/>
            <a:ext cx="0" cy="8011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2484834" y="3671343"/>
            <a:ext cx="1367086" cy="3357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467581" y="3671343"/>
            <a:ext cx="1384339" cy="5842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724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155614"/>
            <a:ext cx="8568952" cy="9052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smtClean="0"/>
              <a:t>¿ Cuál es el otro comportamiento/requerimiento representado en el método "isEmpty"?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292" y="2348880"/>
            <a:ext cx="5509100" cy="315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6 Conector recto"/>
          <p:cNvCxnSpPr/>
          <p:nvPr/>
        </p:nvCxnSpPr>
        <p:spPr>
          <a:xfrm>
            <a:off x="2467581" y="3093197"/>
            <a:ext cx="0" cy="80115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2484834" y="3877098"/>
            <a:ext cx="1367086" cy="3357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2467581" y="3877098"/>
            <a:ext cx="1384339" cy="58425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1 CuadroTexto"/>
          <p:cNvSpPr txBox="1"/>
          <p:nvPr/>
        </p:nvSpPr>
        <p:spPr>
          <a:xfrm>
            <a:off x="2817348" y="4293096"/>
            <a:ext cx="684803" cy="523220"/>
          </a:xfrm>
          <a:prstGeom prst="rect">
            <a:avLst/>
          </a:prstGeom>
          <a:noFill/>
        </p:spPr>
        <p:txBody>
          <a:bodyPr wrap="none" rtlCol="0">
            <a:spAutoFit/>
          </a:bodyPr>
          <a:lstStyle/>
          <a:p>
            <a:r>
              <a:rPr lang="en-US" sz="2800" b="1" dirty="0" smtClean="0">
                <a:solidFill>
                  <a:srgbClr val="FF0000"/>
                </a:solidFill>
              </a:rPr>
              <a:t>???</a:t>
            </a:r>
            <a:endParaRPr lang="es-PE" sz="2800" b="1" dirty="0">
              <a:solidFill>
                <a:srgbClr val="FF0000"/>
              </a:solidFill>
            </a:endParaRPr>
          </a:p>
        </p:txBody>
      </p:sp>
    </p:spTree>
    <p:extLst>
      <p:ext uri="{BB962C8B-B14F-4D97-AF65-F5344CB8AC3E}">
        <p14:creationId xmlns:p14="http://schemas.microsoft.com/office/powerpoint/2010/main" val="1347011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18864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Nuestra segunda Prueba</a:t>
            </a:r>
            <a:endParaRPr lang="es-PE" dirty="0">
              <a:solidFill>
                <a:srgbClr val="00823B"/>
              </a:solidFill>
            </a:endParaRPr>
          </a:p>
        </p:txBody>
      </p:sp>
      <p:sp>
        <p:nvSpPr>
          <p:cNvPr id="15" name="5 Marcador de contenido"/>
          <p:cNvSpPr txBox="1">
            <a:spLocks/>
          </p:cNvSpPr>
          <p:nvPr/>
        </p:nvSpPr>
        <p:spPr bwMode="auto">
          <a:xfrm>
            <a:off x="283231" y="1052736"/>
            <a:ext cx="8568952"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Realizar la prueba unitaria que verifique : </a:t>
            </a:r>
          </a:p>
          <a:p>
            <a:pPr marL="0" indent="0" algn="ctr">
              <a:buNone/>
            </a:pPr>
            <a:r>
              <a:rPr lang="es-PE" sz="2800" dirty="0" smtClean="0">
                <a:solidFill>
                  <a:srgbClr val="FFC000"/>
                </a:solidFill>
              </a:rPr>
              <a:t>«El </a:t>
            </a:r>
            <a:r>
              <a:rPr lang="es-PE" sz="2800" dirty="0" err="1" smtClean="0">
                <a:solidFill>
                  <a:srgbClr val="FFC000"/>
                </a:solidFill>
              </a:rPr>
              <a:t>Stack</a:t>
            </a:r>
            <a:r>
              <a:rPr lang="es-PE" sz="2800" dirty="0" smtClean="0">
                <a:solidFill>
                  <a:srgbClr val="FFC000"/>
                </a:solidFill>
              </a:rPr>
              <a:t> no se encuentra vacío cuando contiene elementos»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27" y="2708920"/>
            <a:ext cx="7850760"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77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556792"/>
            <a:ext cx="7772400" cy="2592288"/>
          </a:xfrm>
        </p:spPr>
        <p:txBody>
          <a:bodyPr/>
          <a:lstStyle/>
          <a:p>
            <a:r>
              <a:rPr lang="en-US" sz="11500" b="1" dirty="0" smtClean="0">
                <a:solidFill>
                  <a:schemeClr val="tx2"/>
                </a:solidFill>
              </a:rPr>
              <a:t>Unit Testing</a:t>
            </a:r>
            <a:br>
              <a:rPr lang="en-US" sz="11500" b="1" dirty="0" smtClean="0">
                <a:solidFill>
                  <a:schemeClr val="tx2"/>
                </a:solidFill>
              </a:rPr>
            </a:br>
            <a:r>
              <a:rPr lang="en-US" sz="7200" b="1" dirty="0" smtClean="0">
                <a:solidFill>
                  <a:srgbClr val="FF0000"/>
                </a:solidFill>
              </a:rPr>
              <a:t>Test Automation</a:t>
            </a:r>
            <a:endParaRPr lang="en-US" sz="7200" b="1" dirty="0">
              <a:solidFill>
                <a:srgbClr val="FF0000"/>
              </a:solidFill>
            </a:endParaRPr>
          </a:p>
        </p:txBody>
      </p:sp>
      <p:sp>
        <p:nvSpPr>
          <p:cNvPr id="5" name="2 Subtítulo"/>
          <p:cNvSpPr txBox="1">
            <a:spLocks/>
          </p:cNvSpPr>
          <p:nvPr/>
        </p:nvSpPr>
        <p:spPr bwMode="auto">
          <a:xfrm>
            <a:off x="179512" y="5407164"/>
            <a:ext cx="3214709" cy="5157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s-PE" sz="2600" b="1" i="0" u="none" strike="noStrike" kern="1200" cap="none" spc="0" normalizeH="0" baseline="0" noProof="0" dirty="0" smtClean="0">
                <a:ln>
                  <a:noFill/>
                </a:ln>
                <a:solidFill>
                  <a:srgbClr val="00B050"/>
                </a:solidFill>
                <a:effectLst/>
                <a:uLnTx/>
                <a:uFillTx/>
              </a:rPr>
              <a:t>Angel Núñez Salazar</a:t>
            </a:r>
          </a:p>
        </p:txBody>
      </p:sp>
      <p:sp>
        <p:nvSpPr>
          <p:cNvPr id="7" name="Rectangle 1"/>
          <p:cNvSpPr>
            <a:spLocks noChangeArrowheads="1"/>
          </p:cNvSpPr>
          <p:nvPr/>
        </p:nvSpPr>
        <p:spPr bwMode="auto">
          <a:xfrm>
            <a:off x="3715072" y="5157192"/>
            <a:ext cx="5105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r" fontAlgn="base">
              <a:spcBef>
                <a:spcPct val="0"/>
              </a:spcBef>
              <a:spcAft>
                <a:spcPct val="0"/>
              </a:spcAft>
            </a:pPr>
            <a:r>
              <a:rPr lang="en-US" sz="2000" dirty="0" smtClean="0">
                <a:latin typeface="Trebuchet MS" pitchFamily="34" charset="0"/>
                <a:ea typeface="Calibri" pitchFamily="34" charset="0"/>
                <a:cs typeface="Arial" pitchFamily="34" charset="0"/>
              </a:rPr>
              <a:t>Email: </a:t>
            </a:r>
            <a:r>
              <a:rPr lang="en-US" sz="2000" dirty="0" smtClean="0">
                <a:solidFill>
                  <a:srgbClr val="FFC000"/>
                </a:solidFill>
                <a:latin typeface="Trebuchet MS" pitchFamily="34" charset="0"/>
                <a:ea typeface="Calibri" pitchFamily="34" charset="0"/>
                <a:cs typeface="Arial" pitchFamily="34" charset="0"/>
              </a:rPr>
              <a:t>snahider@gmail.com</a:t>
            </a:r>
            <a:endParaRPr lang="en-US" sz="2000" dirty="0">
              <a:solidFill>
                <a:srgbClr val="FFC000"/>
              </a:solidFill>
              <a:latin typeface="Trebuchet MS" pitchFamily="34" charset="0"/>
              <a:ea typeface="Calibri" pitchFamily="34" charset="0"/>
              <a:cs typeface="Arial" pitchFamily="34" charset="0"/>
            </a:endParaRP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Blog: </a:t>
            </a:r>
            <a:r>
              <a:rPr lang="en-US" sz="2000" dirty="0">
                <a:solidFill>
                  <a:srgbClr val="FFC000"/>
                </a:solidFill>
                <a:latin typeface="Trebuchet MS" pitchFamily="34" charset="0"/>
                <a:ea typeface="Calibri" pitchFamily="34" charset="0"/>
                <a:cs typeface="Arial" pitchFamily="34" charset="0"/>
              </a:rPr>
              <a:t>http://</a:t>
            </a:r>
            <a:r>
              <a:rPr lang="en-US" sz="2000" dirty="0" smtClean="0">
                <a:solidFill>
                  <a:srgbClr val="FFC000"/>
                </a:solidFill>
                <a:latin typeface="Trebuchet MS" pitchFamily="34" charset="0"/>
                <a:ea typeface="Calibri" pitchFamily="34" charset="0"/>
                <a:cs typeface="Arial" pitchFamily="34" charset="0"/>
              </a:rPr>
              <a:t>snahider.blogspot.com</a:t>
            </a:r>
          </a:p>
          <a:p>
            <a:pPr lvl="0" algn="r" eaLnBrk="0" fontAlgn="base" hangingPunct="0">
              <a:spcBef>
                <a:spcPct val="0"/>
              </a:spcBef>
              <a:spcAft>
                <a:spcPct val="0"/>
              </a:spcAft>
            </a:pPr>
            <a:r>
              <a:rPr lang="en-US" sz="2000" dirty="0" smtClean="0">
                <a:latin typeface="Trebuchet MS" pitchFamily="34" charset="0"/>
                <a:ea typeface="Calibri" pitchFamily="34" charset="0"/>
                <a:cs typeface="Arial" pitchFamily="34" charset="0"/>
              </a:rPr>
              <a:t>Twitter: </a:t>
            </a:r>
            <a:r>
              <a:rPr lang="en-US" sz="2000" dirty="0" smtClean="0">
                <a:solidFill>
                  <a:srgbClr val="FFC000"/>
                </a:solidFill>
                <a:latin typeface="Trebuchet MS" pitchFamily="34" charset="0"/>
                <a:ea typeface="Calibri" pitchFamily="34" charset="0"/>
                <a:cs typeface="Arial" pitchFamily="34" charset="0"/>
              </a:rPr>
              <a:t>@</a:t>
            </a:r>
            <a:r>
              <a:rPr lang="en-US" sz="2000" dirty="0" err="1" smtClean="0">
                <a:solidFill>
                  <a:srgbClr val="FFC000"/>
                </a:solidFill>
                <a:latin typeface="Trebuchet MS" pitchFamily="34" charset="0"/>
                <a:ea typeface="Calibri" pitchFamily="34" charset="0"/>
                <a:cs typeface="Arial" pitchFamily="34" charset="0"/>
              </a:rPr>
              <a:t>snahider</a:t>
            </a:r>
            <a:r>
              <a:rPr lang="en-US" sz="2000" dirty="0" smtClean="0">
                <a:solidFill>
                  <a:srgbClr val="FFC000"/>
                </a:solidFill>
                <a:latin typeface="Trebuchet MS" pitchFamily="34" charset="0"/>
                <a:cs typeface="Arial" pitchFamily="34" charset="0"/>
              </a:rPr>
              <a:t> </a:t>
            </a:r>
          </a:p>
        </p:txBody>
      </p:sp>
    </p:spTree>
    <p:extLst>
      <p:ext uri="{BB962C8B-B14F-4D97-AF65-F5344CB8AC3E}">
        <p14:creationId xmlns:p14="http://schemas.microsoft.com/office/powerpoint/2010/main" val="11550469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79512" y="2237963"/>
            <a:ext cx="8784976" cy="830997"/>
          </a:xfrm>
          <a:prstGeom prst="rect">
            <a:avLst/>
          </a:prstGeom>
          <a:noFill/>
        </p:spPr>
        <p:txBody>
          <a:bodyPr wrap="square" rtlCol="0">
            <a:spAutoFit/>
          </a:bodyPr>
          <a:lstStyle/>
          <a:p>
            <a:pPr algn="ctr"/>
            <a:r>
              <a:rPr lang="es-PE" sz="2400" dirty="0" smtClean="0"/>
              <a:t>Revisa la clase </a:t>
            </a:r>
            <a:r>
              <a:rPr lang="es-PE" sz="2400" dirty="0" err="1" smtClean="0"/>
              <a:t>Stack</a:t>
            </a:r>
            <a:r>
              <a:rPr lang="es-PE" sz="2400" dirty="0" smtClean="0"/>
              <a:t> y analiza qué otros comportamientos o secuencias de ejecución necesitan ser probados. </a:t>
            </a:r>
          </a:p>
        </p:txBody>
      </p:sp>
      <p:graphicFrame>
        <p:nvGraphicFramePr>
          <p:cNvPr id="9" name="3 Marcador de contenido"/>
          <p:cNvGraphicFramePr>
            <a:graphicFrameLocks noGrp="1"/>
          </p:cNvGraphicFramePr>
          <p:nvPr>
            <p:ph idx="1"/>
            <p:extLst>
              <p:ext uri="{D42A27DB-BD31-4B8C-83A1-F6EECF244321}">
                <p14:modId xmlns:p14="http://schemas.microsoft.com/office/powerpoint/2010/main" val="1308257155"/>
              </p:ext>
            </p:extLst>
          </p:nvPr>
        </p:nvGraphicFramePr>
        <p:xfrm>
          <a:off x="323528" y="3221568"/>
          <a:ext cx="8507288" cy="3159760"/>
        </p:xfrm>
        <a:graphic>
          <a:graphicData uri="http://schemas.openxmlformats.org/drawingml/2006/table">
            <a:tbl>
              <a:tblPr firstRow="1" bandRow="1">
                <a:tableStyleId>{7DF18680-E054-41AD-8BC1-D1AEF772440D}</a:tableStyleId>
              </a:tblPr>
              <a:tblGrid>
                <a:gridCol w="4474840"/>
                <a:gridCol w="4032448"/>
              </a:tblGrid>
              <a:tr h="370840">
                <a:tc>
                  <a:txBody>
                    <a:bodyPr/>
                    <a:lstStyle/>
                    <a:p>
                      <a:pPr algn="ctr"/>
                      <a:r>
                        <a:rPr lang="es-PE" sz="2000" dirty="0" smtClean="0"/>
                        <a:t>Comportamiento</a:t>
                      </a:r>
                      <a:endParaRPr lang="es-PE" sz="2000" dirty="0"/>
                    </a:p>
                  </a:txBody>
                  <a:tcPr>
                    <a:solidFill>
                      <a:schemeClr val="accent1">
                        <a:lumMod val="50000"/>
                      </a:schemeClr>
                    </a:solidFill>
                  </a:tcPr>
                </a:tc>
                <a:tc>
                  <a:txBody>
                    <a:bodyPr/>
                    <a:lstStyle/>
                    <a:p>
                      <a:pPr algn="ctr"/>
                      <a:r>
                        <a:rPr lang="es-PE" sz="2000" dirty="0" smtClean="0"/>
                        <a:t>Test </a:t>
                      </a:r>
                      <a:r>
                        <a:rPr lang="es-PE" sz="2000" dirty="0" err="1" smtClean="0"/>
                        <a:t>Name</a:t>
                      </a:r>
                      <a:endParaRPr lang="es-PE" sz="2000" dirty="0"/>
                    </a:p>
                  </a:txBody>
                  <a:tcPr>
                    <a:solidFill>
                      <a:schemeClr val="accent1">
                        <a:lumMod val="50000"/>
                      </a:schemeClr>
                    </a:solidFill>
                  </a:tcPr>
                </a:tc>
              </a:tr>
              <a:tr h="370840">
                <a:tc>
                  <a:txBody>
                    <a:bodyPr/>
                    <a:lstStyle/>
                    <a:p>
                      <a:r>
                        <a:rPr lang="es-PE" sz="1800" kern="1200" dirty="0" smtClean="0">
                          <a:solidFill>
                            <a:schemeClr val="dk1"/>
                          </a:solidFill>
                          <a:effectLst/>
                          <a:latin typeface="+mn-lt"/>
                          <a:ea typeface="+mn-ea"/>
                          <a:cs typeface="+mn-cs"/>
                        </a:rPr>
                        <a:t>Está vacío cuando es nuevo</a:t>
                      </a:r>
                      <a:endParaRPr lang="es-PE" sz="1800" dirty="0"/>
                    </a:p>
                  </a:txBody>
                  <a:tcPr/>
                </a:tc>
                <a:tc>
                  <a:txBody>
                    <a:bodyPr/>
                    <a:lstStyle/>
                    <a:p>
                      <a:r>
                        <a:rPr lang="es-PE" sz="1800" dirty="0" err="1" smtClean="0"/>
                        <a:t>EstaVacioCuandoEsNuevo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No está vacío cuando contiene</a:t>
                      </a:r>
                      <a:r>
                        <a:rPr lang="es-PE" sz="1800" kern="1200" baseline="0" dirty="0" smtClean="0">
                          <a:solidFill>
                            <a:schemeClr val="dk1"/>
                          </a:solidFill>
                          <a:effectLst/>
                          <a:latin typeface="+mn-lt"/>
                          <a:ea typeface="+mn-ea"/>
                          <a:cs typeface="+mn-cs"/>
                        </a:rPr>
                        <a:t> elementos</a:t>
                      </a:r>
                      <a:endParaRPr lang="es-PE" sz="1800" dirty="0"/>
                    </a:p>
                  </a:txBody>
                  <a:tcPr/>
                </a:tc>
                <a:tc>
                  <a:txBody>
                    <a:bodyPr/>
                    <a:lstStyle/>
                    <a:p>
                      <a:r>
                        <a:rPr lang="es-PE" sz="1800" dirty="0" err="1" smtClean="0"/>
                        <a:t>NoEstaVacioCuandoContieneElementos</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Ingresa un elemento</a:t>
                      </a:r>
                      <a:endParaRPr lang="en-US" sz="1600" i="1" dirty="0" smtClean="0"/>
                    </a:p>
                  </a:txBody>
                  <a:tcPr/>
                </a:tc>
                <a:tc>
                  <a:txBody>
                    <a:bodyPr/>
                    <a:lstStyle/>
                    <a:p>
                      <a:r>
                        <a:rPr lang="es-PE" sz="1800" dirty="0" err="1" smtClean="0"/>
                        <a:t>IngresaUnElemento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Obtiene</a:t>
                      </a:r>
                      <a:r>
                        <a:rPr lang="es-PE" sz="1800" kern="1200" baseline="0" dirty="0" smtClean="0">
                          <a:solidFill>
                            <a:schemeClr val="dk1"/>
                          </a:solidFill>
                          <a:effectLst/>
                          <a:latin typeface="+mn-lt"/>
                          <a:ea typeface="+mn-ea"/>
                          <a:cs typeface="+mn-cs"/>
                        </a:rPr>
                        <a:t> un elemento y lo remueve de la lista</a:t>
                      </a:r>
                      <a:endParaRPr lang="en-US" sz="1600" i="1" dirty="0" smtClean="0"/>
                    </a:p>
                  </a:txBody>
                  <a:tcPr/>
                </a:tc>
                <a:tc>
                  <a:txBody>
                    <a:bodyPr/>
                    <a:lstStyle/>
                    <a:p>
                      <a:r>
                        <a:rPr lang="es-PE" sz="1800" dirty="0" err="1" smtClean="0"/>
                        <a:t>ObtieneUnElementoYLoRemueve</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El primer elemento obtenido es</a:t>
                      </a:r>
                      <a:r>
                        <a:rPr lang="es-PE" sz="1800" kern="1200" baseline="0" dirty="0" smtClean="0">
                          <a:solidFill>
                            <a:schemeClr val="dk1"/>
                          </a:solidFill>
                          <a:effectLst/>
                          <a:latin typeface="+mn-lt"/>
                          <a:ea typeface="+mn-ea"/>
                          <a:cs typeface="+mn-cs"/>
                        </a:rPr>
                        <a:t> el </a:t>
                      </a:r>
                      <a:r>
                        <a:rPr lang="es-PE" sz="1800" kern="1200" dirty="0" smtClean="0">
                          <a:solidFill>
                            <a:schemeClr val="dk1"/>
                          </a:solidFill>
                          <a:effectLst/>
                          <a:latin typeface="+mn-lt"/>
                          <a:ea typeface="+mn-ea"/>
                          <a:cs typeface="+mn-cs"/>
                        </a:rPr>
                        <a:t>último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ingresado</a:t>
                      </a:r>
                      <a:endParaRPr lang="en-US" sz="1600" i="1" dirty="0" smtClean="0"/>
                    </a:p>
                  </a:txBody>
                  <a:tcPr/>
                </a:tc>
                <a:tc>
                  <a:txBody>
                    <a:bodyPr/>
                    <a:lstStyle/>
                    <a:p>
                      <a:r>
                        <a:rPr lang="es-PE" sz="1800" dirty="0" err="1" smtClean="0"/>
                        <a:t>ElElementoObtenidoEsElUltimoElementoIngresado</a:t>
                      </a:r>
                      <a:r>
                        <a:rPr lang="es-PE" sz="1800" dirty="0" smtClean="0"/>
                        <a:t>()</a:t>
                      </a:r>
                      <a:endParaRPr lang="es-PE" sz="1800" dirty="0"/>
                    </a:p>
                  </a:txBody>
                  <a:tcPr/>
                </a:tc>
              </a:tr>
              <a:tr h="370840">
                <a:tc>
                  <a:txBody>
                    <a:bodyPr/>
                    <a:lstStyle/>
                    <a:p>
                      <a:r>
                        <a:rPr lang="es-PE" sz="1800" kern="1200" dirty="0" smtClean="0">
                          <a:solidFill>
                            <a:schemeClr val="dk1"/>
                          </a:solidFill>
                          <a:effectLst/>
                          <a:latin typeface="+mn-lt"/>
                          <a:ea typeface="+mn-ea"/>
                          <a:cs typeface="+mn-cs"/>
                        </a:rPr>
                        <a:t>Lanza una excepción al obtener un </a:t>
                      </a:r>
                      <a:br>
                        <a:rPr lang="es-PE" sz="1800" kern="1200" dirty="0" smtClean="0">
                          <a:solidFill>
                            <a:schemeClr val="dk1"/>
                          </a:solidFill>
                          <a:effectLst/>
                          <a:latin typeface="+mn-lt"/>
                          <a:ea typeface="+mn-ea"/>
                          <a:cs typeface="+mn-cs"/>
                        </a:rPr>
                      </a:br>
                      <a:r>
                        <a:rPr lang="es-PE" sz="1800" kern="1200" dirty="0" smtClean="0">
                          <a:solidFill>
                            <a:schemeClr val="dk1"/>
                          </a:solidFill>
                          <a:effectLst/>
                          <a:latin typeface="+mn-lt"/>
                          <a:ea typeface="+mn-ea"/>
                          <a:cs typeface="+mn-cs"/>
                        </a:rPr>
                        <a:t>elemento y el </a:t>
                      </a:r>
                      <a:r>
                        <a:rPr lang="es-PE" sz="1800" kern="1200" dirty="0" err="1" smtClean="0">
                          <a:solidFill>
                            <a:schemeClr val="dk1"/>
                          </a:solidFill>
                          <a:effectLst/>
                          <a:latin typeface="+mn-lt"/>
                          <a:ea typeface="+mn-ea"/>
                          <a:cs typeface="+mn-cs"/>
                        </a:rPr>
                        <a:t>stack</a:t>
                      </a:r>
                      <a:r>
                        <a:rPr lang="es-PE" sz="1800" kern="1200" dirty="0" smtClean="0">
                          <a:solidFill>
                            <a:schemeClr val="dk1"/>
                          </a:solidFill>
                          <a:effectLst/>
                          <a:latin typeface="+mn-lt"/>
                          <a:ea typeface="+mn-ea"/>
                          <a:cs typeface="+mn-cs"/>
                        </a:rPr>
                        <a:t> está vacío.</a:t>
                      </a:r>
                      <a:endParaRPr lang="en-US" sz="1600" i="1" dirty="0" smtClean="0"/>
                    </a:p>
                  </a:txBody>
                  <a:tcPr>
                    <a:lnB w="38100" cap="flat" cmpd="sng" algn="ctr">
                      <a:solidFill>
                        <a:schemeClr val="tx1"/>
                      </a:solidFill>
                      <a:prstDash val="solid"/>
                      <a:round/>
                      <a:headEnd type="none" w="med" len="med"/>
                      <a:tailEnd type="none" w="med" len="med"/>
                    </a:lnB>
                  </a:tcPr>
                </a:tc>
                <a:tc>
                  <a:txBody>
                    <a:bodyPr/>
                    <a:lstStyle/>
                    <a:p>
                      <a:r>
                        <a:rPr lang="en-US" sz="1800" dirty="0" err="1" smtClean="0"/>
                        <a:t>LanzaExcepcionAlObtenerUnElementoCuandoEstaVacio</a:t>
                      </a:r>
                      <a:r>
                        <a:rPr lang="es-PE" sz="1800" dirty="0" smtClean="0"/>
                        <a:t>()</a:t>
                      </a:r>
                      <a:endParaRPr lang="es-PE" sz="1800" dirty="0"/>
                    </a:p>
                  </a:txBody>
                  <a:tcPr>
                    <a:lnB w="38100" cap="flat" cmpd="sng" algn="ctr">
                      <a:solidFill>
                        <a:schemeClr val="tx1"/>
                      </a:solidFill>
                      <a:prstDash val="solid"/>
                      <a:round/>
                      <a:headEnd type="none" w="med" len="med"/>
                      <a:tailEnd type="none" w="med" len="med"/>
                    </a:lnB>
                  </a:tcPr>
                </a:tc>
              </a:tr>
            </a:tbl>
          </a:graphicData>
        </a:graphic>
      </p:graphicFrame>
      <p:sp>
        <p:nvSpPr>
          <p:cNvPr id="5" name="2 Título"/>
          <p:cNvSpPr>
            <a:spLocks noGrp="1"/>
          </p:cNvSpPr>
          <p:nvPr>
            <p:ph type="title"/>
          </p:nvPr>
        </p:nvSpPr>
        <p:spPr>
          <a:xfrm>
            <a:off x="519027" y="485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Descubre los comportamientos que necesitan ser probados.</a:t>
            </a:r>
            <a:endParaRPr lang="es-PE" dirty="0">
              <a:solidFill>
                <a:srgbClr val="00B050"/>
              </a:solidFill>
            </a:endParaRPr>
          </a:p>
        </p:txBody>
      </p:sp>
    </p:spTree>
    <p:extLst>
      <p:ext uri="{BB962C8B-B14F-4D97-AF65-F5344CB8AC3E}">
        <p14:creationId xmlns:p14="http://schemas.microsoft.com/office/powerpoint/2010/main" val="1224085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519027" y="332656"/>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Completar las siguientes pruebas</a:t>
            </a:r>
            <a:endParaRPr lang="es-PE" dirty="0">
              <a:solidFill>
                <a:srgbClr val="00B050"/>
              </a:solidFill>
            </a:endParaRPr>
          </a:p>
        </p:txBody>
      </p:sp>
      <p:sp>
        <p:nvSpPr>
          <p:cNvPr id="7" name="5 Marcador de contenido"/>
          <p:cNvSpPr txBox="1">
            <a:spLocks/>
          </p:cNvSpPr>
          <p:nvPr/>
        </p:nvSpPr>
        <p:spPr bwMode="auto">
          <a:xfrm>
            <a:off x="529371" y="1763688"/>
            <a:ext cx="8208912" cy="4248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dirty="0" smtClean="0"/>
              <a:t>Ingresa un elemento.</a:t>
            </a:r>
            <a:br>
              <a:rPr lang="es-PE" sz="2800" dirty="0" smtClean="0"/>
            </a:br>
            <a:r>
              <a:rPr lang="es-PE" sz="2400" dirty="0"/>
              <a:t>(Al ingresar y sacar un elemento, el elemento debe ser igual al ingresado</a:t>
            </a:r>
            <a:r>
              <a:rPr lang="es-PE" sz="2400" dirty="0" smtClean="0"/>
              <a:t>)</a:t>
            </a:r>
            <a:br>
              <a:rPr lang="es-PE" sz="2400" dirty="0" smtClean="0"/>
            </a:br>
            <a:endParaRPr lang="es-PE" sz="2400" dirty="0"/>
          </a:p>
          <a:p>
            <a:r>
              <a:rPr lang="es-PE" sz="2800" dirty="0" smtClean="0"/>
              <a:t>Obtiene un elemento y lo remueve.</a:t>
            </a:r>
            <a:br>
              <a:rPr lang="es-PE" sz="2800" dirty="0" smtClean="0"/>
            </a:br>
            <a:r>
              <a:rPr lang="es-PE" sz="2400" dirty="0" smtClean="0"/>
              <a:t>(Al </a:t>
            </a:r>
            <a:r>
              <a:rPr lang="es-PE" sz="2400" dirty="0"/>
              <a:t>ingresar y sacar un elemento, el </a:t>
            </a:r>
            <a:r>
              <a:rPr lang="es-PE" sz="2400" dirty="0" err="1"/>
              <a:t>stack</a:t>
            </a:r>
            <a:r>
              <a:rPr lang="es-PE" sz="2400" dirty="0"/>
              <a:t> está </a:t>
            </a:r>
            <a:r>
              <a:rPr lang="es-PE" sz="2400" dirty="0" smtClean="0"/>
              <a:t>vacío)</a:t>
            </a:r>
            <a:br>
              <a:rPr lang="es-PE" sz="2400" dirty="0" smtClean="0"/>
            </a:br>
            <a:endParaRPr lang="es-PE" sz="2800" dirty="0" smtClean="0"/>
          </a:p>
          <a:p>
            <a:r>
              <a:rPr lang="es-PE" sz="2800" dirty="0" smtClean="0"/>
              <a:t>El</a:t>
            </a:r>
            <a:r>
              <a:rPr lang="es-PE" sz="2800" dirty="0"/>
              <a:t> primer elemento obtenido es </a:t>
            </a:r>
            <a:r>
              <a:rPr lang="es-PE" sz="2800" dirty="0" smtClean="0"/>
              <a:t>el último</a:t>
            </a:r>
            <a:r>
              <a:rPr lang="es-PE" sz="2800" dirty="0"/>
              <a:t> </a:t>
            </a:r>
            <a:br>
              <a:rPr lang="es-PE" sz="2800" dirty="0"/>
            </a:br>
            <a:r>
              <a:rPr lang="es-PE" sz="2800" dirty="0" smtClean="0"/>
              <a:t>elemento</a:t>
            </a:r>
            <a:r>
              <a:rPr lang="es-PE" sz="2800" dirty="0"/>
              <a:t> </a:t>
            </a:r>
            <a:r>
              <a:rPr lang="es-PE" sz="2800" dirty="0" smtClean="0"/>
              <a:t>ingresado.</a:t>
            </a:r>
            <a:r>
              <a:rPr lang="en-US" sz="2400" i="1" dirty="0" smtClean="0"/>
              <a:t/>
            </a:r>
            <a:br>
              <a:rPr lang="en-US" sz="2400" i="1" dirty="0" smtClean="0"/>
            </a:br>
            <a:r>
              <a:rPr lang="en-US" sz="2400" dirty="0" smtClean="0"/>
              <a:t>(</a:t>
            </a:r>
            <a:r>
              <a:rPr lang="es-PE" sz="2400" dirty="0" smtClean="0"/>
              <a:t>Al </a:t>
            </a:r>
            <a:r>
              <a:rPr lang="es-PE" sz="2400" dirty="0"/>
              <a:t>ingresar dos y </a:t>
            </a:r>
            <a:r>
              <a:rPr lang="es-PE" sz="2400" dirty="0" smtClean="0"/>
              <a:t>luego obtener </a:t>
            </a:r>
            <a:r>
              <a:rPr lang="es-PE" sz="2400" dirty="0"/>
              <a:t>un elemento,  </a:t>
            </a:r>
            <a:r>
              <a:rPr lang="es-PE" sz="2400" dirty="0" smtClean="0"/>
              <a:t>este elemento debe </a:t>
            </a:r>
            <a:r>
              <a:rPr lang="es-PE" sz="2400" dirty="0"/>
              <a:t>ser igual </a:t>
            </a:r>
            <a:r>
              <a:rPr lang="es-PE" sz="2400" dirty="0" smtClean="0"/>
              <a:t>al segundo ingresado)</a:t>
            </a:r>
            <a:endParaRPr lang="es-PE" sz="2400" dirty="0"/>
          </a:p>
        </p:txBody>
      </p:sp>
    </p:spTree>
    <p:extLst>
      <p:ext uri="{BB962C8B-B14F-4D97-AF65-F5344CB8AC3E}">
        <p14:creationId xmlns:p14="http://schemas.microsoft.com/office/powerpoint/2010/main" val="3727651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a:solidFill>
                  <a:srgbClr val="00823B"/>
                </a:solidFill>
              </a:rPr>
              <a:t> </a:t>
            </a:r>
            <a:r>
              <a:rPr lang="es-PE" dirty="0" smtClean="0">
                <a:solidFill>
                  <a:srgbClr val="00823B"/>
                </a:solidFill>
              </a:rPr>
              <a:t>Down</a:t>
            </a:r>
            <a:endParaRPr lang="es-PE" dirty="0">
              <a:solidFill>
                <a:srgbClr val="00823B"/>
              </a:solidFill>
            </a:endParaRPr>
          </a:p>
        </p:txBody>
      </p:sp>
      <p:grpSp>
        <p:nvGrpSpPr>
          <p:cNvPr id="26" name="25 Grupo"/>
          <p:cNvGrpSpPr/>
          <p:nvPr/>
        </p:nvGrpSpPr>
        <p:grpSpPr>
          <a:xfrm>
            <a:off x="2254928" y="2027346"/>
            <a:ext cx="4630857" cy="2736304"/>
            <a:chOff x="3538570" y="2333097"/>
            <a:chExt cx="4823663" cy="2808312"/>
          </a:xfrm>
        </p:grpSpPr>
        <p:sp>
          <p:nvSpPr>
            <p:cNvPr id="11" name="10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Tear Down For Unit Test</a:t>
              </a:r>
            </a:p>
          </p:txBody>
        </p:sp>
        <p:sp>
          <p:nvSpPr>
            <p:cNvPr id="13" name="12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solidFill>
                    <a:schemeClr val="tx1"/>
                  </a:solidFill>
                </a:rPr>
                <a:t>Unit Test</a:t>
              </a:r>
              <a:endParaRPr lang="en-US" sz="2400" b="1">
                <a:solidFill>
                  <a:schemeClr val="tx1"/>
                </a:solidFill>
              </a:endParaRPr>
            </a:p>
          </p:txBody>
        </p:sp>
        <p:sp>
          <p:nvSpPr>
            <p:cNvPr id="21" name="20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Set Up For </a:t>
              </a:r>
              <a:br>
                <a:rPr lang="en-US" sz="2400" b="1" dirty="0" smtClean="0">
                  <a:solidFill>
                    <a:schemeClr val="tx1"/>
                  </a:solidFill>
                </a:rPr>
              </a:br>
              <a:r>
                <a:rPr lang="en-US" sz="2400" b="1" dirty="0" smtClean="0">
                  <a:solidFill>
                    <a:schemeClr val="tx1"/>
                  </a:solidFill>
                </a:rPr>
                <a:t>Unit Test</a:t>
              </a:r>
            </a:p>
          </p:txBody>
        </p:sp>
        <p:cxnSp>
          <p:nvCxnSpPr>
            <p:cNvPr id="4" name="3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14 CuadroTexto"/>
          <p:cNvSpPr txBox="1"/>
          <p:nvPr/>
        </p:nvSpPr>
        <p:spPr>
          <a:xfrm>
            <a:off x="121805" y="890717"/>
            <a:ext cx="8897105" cy="954107"/>
          </a:xfrm>
          <a:prstGeom prst="rect">
            <a:avLst/>
          </a:prstGeom>
          <a:noFill/>
        </p:spPr>
        <p:txBody>
          <a:bodyPr wrap="square" rtlCol="0">
            <a:spAutoFit/>
          </a:bodyPr>
          <a:lstStyle/>
          <a:p>
            <a:pPr algn="ctr"/>
            <a:r>
              <a:rPr lang="es-PE" sz="2800" dirty="0" smtClean="0"/>
              <a:t>Métodos que nos permiten crear y limpiar datos que son comunes a todas las pruebas. </a:t>
            </a:r>
            <a:endParaRPr lang="es-PE" sz="2400" dirty="0" smtClean="0"/>
          </a:p>
        </p:txBody>
      </p:sp>
      <p:sp>
        <p:nvSpPr>
          <p:cNvPr id="16" name="15 CuadroTexto"/>
          <p:cNvSpPr txBox="1"/>
          <p:nvPr/>
        </p:nvSpPr>
        <p:spPr>
          <a:xfrm>
            <a:off x="329036" y="4886745"/>
            <a:ext cx="8482642" cy="1692771"/>
          </a:xfrm>
          <a:prstGeom prst="rect">
            <a:avLst/>
          </a:prstGeom>
          <a:noFill/>
        </p:spPr>
        <p:txBody>
          <a:bodyPr wrap="square" rtlCol="0">
            <a:spAutoFit/>
          </a:bodyPr>
          <a:lstStyle/>
          <a:p>
            <a:pPr marL="457200" indent="-457200">
              <a:buFont typeface="Courier New" pitchFamily="49" charset="0"/>
              <a:buChar char="o"/>
            </a:pPr>
            <a:r>
              <a:rPr lang="es-PE" sz="2600" dirty="0" smtClean="0">
                <a:solidFill>
                  <a:srgbClr val="FFC000"/>
                </a:solidFill>
              </a:rPr>
              <a:t>Set Up </a:t>
            </a:r>
            <a:r>
              <a:rPr lang="es-PE" sz="2400" dirty="0" smtClean="0">
                <a:solidFill>
                  <a:srgbClr val="FFC000"/>
                </a:solidFill>
              </a:rPr>
              <a:t>(Constructor de las pruebas)</a:t>
            </a:r>
            <a:r>
              <a:rPr lang="es-PE" sz="2600" dirty="0" smtClean="0">
                <a:solidFill>
                  <a:srgbClr val="FFC000"/>
                </a:solidFill>
              </a:rPr>
              <a:t>: </a:t>
            </a:r>
            <a:r>
              <a:rPr lang="es-PE" sz="2600" dirty="0" smtClean="0"/>
              <a:t>Inicializar datos que son comunes a todos las pruebas.</a:t>
            </a:r>
          </a:p>
          <a:p>
            <a:pPr marL="457200" indent="-457200">
              <a:buFont typeface="Courier New" pitchFamily="49" charset="0"/>
              <a:buChar char="o"/>
            </a:pPr>
            <a:r>
              <a:rPr lang="es-PE" sz="2600" dirty="0" err="1" smtClean="0">
                <a:solidFill>
                  <a:srgbClr val="FFC000"/>
                </a:solidFill>
              </a:rPr>
              <a:t>Tear</a:t>
            </a:r>
            <a:r>
              <a:rPr lang="es-PE" sz="2600" dirty="0" smtClean="0">
                <a:solidFill>
                  <a:srgbClr val="FFC000"/>
                </a:solidFill>
              </a:rPr>
              <a:t> Down </a:t>
            </a:r>
            <a:r>
              <a:rPr lang="es-PE" sz="2400" dirty="0" smtClean="0">
                <a:solidFill>
                  <a:srgbClr val="FFC000"/>
                </a:solidFill>
              </a:rPr>
              <a:t>(Destructor de las pruebas)</a:t>
            </a:r>
            <a:r>
              <a:rPr lang="es-PE" sz="2600" dirty="0" smtClean="0">
                <a:solidFill>
                  <a:srgbClr val="FFC000"/>
                </a:solidFill>
              </a:rPr>
              <a:t>: </a:t>
            </a:r>
            <a:r>
              <a:rPr lang="es-PE" sz="2600" dirty="0" smtClean="0"/>
              <a:t>Limpiar datos que afecten la ejecución entre prueba y prueba.</a:t>
            </a:r>
          </a:p>
        </p:txBody>
      </p:sp>
    </p:spTree>
    <p:extLst>
      <p:ext uri="{BB962C8B-B14F-4D97-AF65-F5344CB8AC3E}">
        <p14:creationId xmlns:p14="http://schemas.microsoft.com/office/powerpoint/2010/main" val="3439324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88720"/>
            <a:ext cx="8749806" cy="720000"/>
          </a:xfrm>
        </p:spPr>
        <p:txBody>
          <a:bodyPr/>
          <a:lstStyle/>
          <a:p>
            <a:r>
              <a:rPr lang="es-PE" dirty="0" smtClean="0">
                <a:solidFill>
                  <a:srgbClr val="00823B"/>
                </a:solidFill>
              </a:rPr>
              <a:t>Ejemplos Set Up y </a:t>
            </a:r>
            <a:r>
              <a:rPr lang="es-PE" dirty="0" err="1" smtClean="0">
                <a:solidFill>
                  <a:srgbClr val="00823B"/>
                </a:solidFill>
              </a:rPr>
              <a:t>Tear</a:t>
            </a:r>
            <a:r>
              <a:rPr lang="es-PE" dirty="0" smtClean="0">
                <a:solidFill>
                  <a:srgbClr val="00823B"/>
                </a:solidFill>
              </a:rPr>
              <a:t> Down</a:t>
            </a:r>
            <a:endParaRPr lang="es-PE" dirty="0">
              <a:solidFill>
                <a:srgbClr val="00823B"/>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864" y="1268760"/>
            <a:ext cx="4644272" cy="487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1449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6712"/>
            <a:ext cx="8749806" cy="720000"/>
          </a:xfrm>
        </p:spPr>
        <p:txBody>
          <a:bodyPr/>
          <a:lstStyle/>
          <a:p>
            <a:r>
              <a:rPr lang="es-PE" dirty="0" smtClean="0">
                <a:solidFill>
                  <a:srgbClr val="00823B"/>
                </a:solidFill>
              </a:rPr>
              <a:t>Set Up y </a:t>
            </a:r>
            <a:r>
              <a:rPr lang="es-PE" dirty="0" err="1" smtClean="0">
                <a:solidFill>
                  <a:srgbClr val="00823B"/>
                </a:solidFill>
              </a:rPr>
              <a:t>Tear</a:t>
            </a:r>
            <a:r>
              <a:rPr lang="es-PE" dirty="0" smtClean="0">
                <a:solidFill>
                  <a:srgbClr val="00823B"/>
                </a:solidFill>
              </a:rPr>
              <a:t> Down en Test </a:t>
            </a:r>
            <a:r>
              <a:rPr lang="es-PE" dirty="0" err="1" smtClean="0">
                <a:solidFill>
                  <a:srgbClr val="00823B"/>
                </a:solidFill>
              </a:rPr>
              <a:t>Fixtures</a:t>
            </a:r>
            <a:endParaRPr lang="es-PE" dirty="0">
              <a:solidFill>
                <a:srgbClr val="00823B"/>
              </a:solidFill>
            </a:endParaRPr>
          </a:p>
        </p:txBody>
      </p:sp>
      <p:sp>
        <p:nvSpPr>
          <p:cNvPr id="15" name="14 CuadroTexto"/>
          <p:cNvSpPr txBox="1"/>
          <p:nvPr/>
        </p:nvSpPr>
        <p:spPr>
          <a:xfrm>
            <a:off x="121805" y="962725"/>
            <a:ext cx="8897105" cy="954107"/>
          </a:xfrm>
          <a:prstGeom prst="rect">
            <a:avLst/>
          </a:prstGeom>
          <a:noFill/>
        </p:spPr>
        <p:txBody>
          <a:bodyPr wrap="square" rtlCol="0">
            <a:spAutoFit/>
          </a:bodyPr>
          <a:lstStyle/>
          <a:p>
            <a:pPr algn="ctr"/>
            <a:r>
              <a:rPr lang="es-PE" sz="2800" dirty="0" smtClean="0"/>
              <a:t>Establecer un estado una única vez al inicio de todos los test y una única vez al finalizar todos.</a:t>
            </a:r>
            <a:endParaRPr lang="es-PE" sz="2400" dirty="0" smtClean="0"/>
          </a:p>
        </p:txBody>
      </p:sp>
      <p:grpSp>
        <p:nvGrpSpPr>
          <p:cNvPr id="12" name="11 Grupo"/>
          <p:cNvGrpSpPr/>
          <p:nvPr/>
        </p:nvGrpSpPr>
        <p:grpSpPr>
          <a:xfrm>
            <a:off x="1235080" y="2169794"/>
            <a:ext cx="6670553" cy="4320480"/>
            <a:chOff x="1079872" y="1286385"/>
            <a:chExt cx="7282361" cy="4878919"/>
          </a:xfrm>
        </p:grpSpPr>
        <p:sp>
          <p:nvSpPr>
            <p:cNvPr id="14" name="13 Rectángulo redondeado"/>
            <p:cNvSpPr/>
            <p:nvPr/>
          </p:nvSpPr>
          <p:spPr>
            <a:xfrm>
              <a:off x="1079872" y="1286385"/>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Test Fixture</a:t>
              </a:r>
            </a:p>
          </p:txBody>
        </p:sp>
        <p:sp>
          <p:nvSpPr>
            <p:cNvPr id="17" name="16 Rectángulo redondeado"/>
            <p:cNvSpPr/>
            <p:nvPr/>
          </p:nvSpPr>
          <p:spPr>
            <a:xfrm>
              <a:off x="1079872" y="5445304"/>
              <a:ext cx="2340000" cy="720000"/>
            </a:xfrm>
            <a:prstGeom prst="roundRect">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Tear Down For </a:t>
              </a:r>
              <a:br>
                <a:rPr lang="en-US" sz="2300" b="1" dirty="0" smtClean="0">
                  <a:solidFill>
                    <a:schemeClr val="tx1"/>
                  </a:solidFill>
                </a:rPr>
              </a:br>
              <a:r>
                <a:rPr lang="en-US" sz="2300" b="1" dirty="0" smtClean="0">
                  <a:solidFill>
                    <a:schemeClr val="tx1"/>
                  </a:solidFill>
                </a:rPr>
                <a:t>Test Fixture</a:t>
              </a:r>
            </a:p>
          </p:txBody>
        </p:sp>
        <p:sp>
          <p:nvSpPr>
            <p:cNvPr id="18" name="17 Rectángulo redondeado"/>
            <p:cNvSpPr/>
            <p:nvPr/>
          </p:nvSpPr>
          <p:spPr>
            <a:xfrm>
              <a:off x="3538570" y="4421409"/>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a:solidFill>
                    <a:schemeClr val="tx1"/>
                  </a:solidFill>
                </a:rPr>
                <a:t>Tear Down For Unit Test</a:t>
              </a:r>
            </a:p>
          </p:txBody>
        </p:sp>
        <p:sp>
          <p:nvSpPr>
            <p:cNvPr id="19" name="18 Rectángulo redondeado"/>
            <p:cNvSpPr/>
            <p:nvPr/>
          </p:nvSpPr>
          <p:spPr>
            <a:xfrm>
              <a:off x="6022233" y="3362308"/>
              <a:ext cx="2340000" cy="720000"/>
            </a:xfrm>
            <a:prstGeom prst="roundRect">
              <a:avLst/>
            </a:prstGeom>
            <a:solidFill>
              <a:srgbClr val="00823B"/>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smtClean="0">
                  <a:solidFill>
                    <a:schemeClr val="tx1"/>
                  </a:solidFill>
                </a:rPr>
                <a:t>Unit Test</a:t>
              </a:r>
              <a:endParaRPr lang="en-US" sz="2300" b="1">
                <a:solidFill>
                  <a:schemeClr val="tx1"/>
                </a:solidFill>
              </a:endParaRPr>
            </a:p>
          </p:txBody>
        </p:sp>
        <p:sp>
          <p:nvSpPr>
            <p:cNvPr id="20" name="19 Rectángulo redondeado"/>
            <p:cNvSpPr/>
            <p:nvPr/>
          </p:nvSpPr>
          <p:spPr>
            <a:xfrm>
              <a:off x="3538570" y="2333097"/>
              <a:ext cx="2340000" cy="720000"/>
            </a:xfrm>
            <a:prstGeom prst="roundRect">
              <a:avLst/>
            </a:prstGeom>
            <a:solidFill>
              <a:srgbClr val="EE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300" b="1" dirty="0" smtClean="0">
                  <a:solidFill>
                    <a:schemeClr val="tx1"/>
                  </a:solidFill>
                </a:rPr>
                <a:t>Set Up For </a:t>
              </a:r>
              <a:br>
                <a:rPr lang="en-US" sz="2300" b="1" dirty="0" smtClean="0">
                  <a:solidFill>
                    <a:schemeClr val="tx1"/>
                  </a:solidFill>
                </a:rPr>
              </a:br>
              <a:r>
                <a:rPr lang="en-US" sz="2300" b="1" dirty="0" smtClean="0">
                  <a:solidFill>
                    <a:schemeClr val="tx1"/>
                  </a:solidFill>
                </a:rPr>
                <a:t>Unit Test</a:t>
              </a:r>
            </a:p>
          </p:txBody>
        </p:sp>
        <p:cxnSp>
          <p:nvCxnSpPr>
            <p:cNvPr id="22" name="21 Conector angular"/>
            <p:cNvCxnSpPr/>
            <p:nvPr/>
          </p:nvCxnSpPr>
          <p:spPr>
            <a:xfrm>
              <a:off x="6022586" y="2693137"/>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angular"/>
            <p:cNvCxnSpPr/>
            <p:nvPr/>
          </p:nvCxnSpPr>
          <p:spPr>
            <a:xfrm flipV="1">
              <a:off x="6022586" y="42214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4708570" y="3160355"/>
              <a:ext cx="0" cy="1152000"/>
            </a:xfrm>
            <a:prstGeom prst="straightConnector1">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angular"/>
            <p:cNvCxnSpPr/>
            <p:nvPr/>
          </p:nvCxnSpPr>
          <p:spPr>
            <a:xfrm flipV="1">
              <a:off x="3538570" y="526296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angular"/>
            <p:cNvCxnSpPr/>
            <p:nvPr/>
          </p:nvCxnSpPr>
          <p:spPr>
            <a:xfrm>
              <a:off x="3538570" y="1646385"/>
              <a:ext cx="1170000" cy="559884"/>
            </a:xfrm>
            <a:prstGeom prst="bentConnector2">
              <a:avLst/>
            </a:prstGeom>
            <a:ln w="762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0427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548760"/>
            <a:ext cx="8749806" cy="720000"/>
          </a:xfrm>
        </p:spPr>
        <p:txBody>
          <a:bodyPr/>
          <a:lstStyle/>
          <a:p>
            <a:r>
              <a:rPr lang="es-PE" dirty="0" smtClean="0">
                <a:solidFill>
                  <a:srgbClr val="00823B"/>
                </a:solidFill>
              </a:rPr>
              <a:t>Ejemplo: Set Up y </a:t>
            </a:r>
            <a:r>
              <a:rPr lang="es-PE" dirty="0" err="1" smtClean="0">
                <a:solidFill>
                  <a:srgbClr val="00823B"/>
                </a:solidFill>
              </a:rPr>
              <a:t>Tear</a:t>
            </a:r>
            <a:r>
              <a:rPr lang="es-PE" dirty="0" smtClean="0">
                <a:solidFill>
                  <a:srgbClr val="00823B"/>
                </a:solidFill>
              </a:rPr>
              <a:t> Down </a:t>
            </a:r>
            <a:br>
              <a:rPr lang="es-PE" dirty="0" smtClean="0">
                <a:solidFill>
                  <a:srgbClr val="00823B"/>
                </a:solidFill>
              </a:rPr>
            </a:br>
            <a:r>
              <a:rPr lang="es-PE" dirty="0" smtClean="0">
                <a:solidFill>
                  <a:srgbClr val="00823B"/>
                </a:solidFill>
              </a:rPr>
              <a:t>en Test </a:t>
            </a:r>
            <a:r>
              <a:rPr lang="es-PE" dirty="0" err="1" smtClean="0">
                <a:solidFill>
                  <a:srgbClr val="00823B"/>
                </a:solidFill>
              </a:rPr>
              <a:t>Fixtures</a:t>
            </a:r>
            <a:endParaRPr lang="es-PE" dirty="0">
              <a:solidFill>
                <a:srgbClr val="00823B"/>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924" y="1916829"/>
            <a:ext cx="4924153" cy="338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227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260728"/>
            <a:ext cx="8229600" cy="720000"/>
          </a:xfrm>
        </p:spPr>
        <p:txBody>
          <a:bodyPr/>
          <a:lstStyle/>
          <a:p>
            <a:r>
              <a:rPr lang="es-PE" dirty="0" smtClean="0">
                <a:solidFill>
                  <a:srgbClr val="00823B"/>
                </a:solidFill>
              </a:rPr>
              <a:t>Probando Excepciones</a:t>
            </a:r>
            <a:endParaRPr lang="es-PE" dirty="0">
              <a:solidFill>
                <a:srgbClr val="00823B"/>
              </a:solidFill>
            </a:endParaRPr>
          </a:p>
        </p:txBody>
      </p:sp>
      <p:sp>
        <p:nvSpPr>
          <p:cNvPr id="5" name="4 CuadroTexto"/>
          <p:cNvSpPr txBox="1"/>
          <p:nvPr/>
        </p:nvSpPr>
        <p:spPr>
          <a:xfrm>
            <a:off x="3149271" y="1108800"/>
            <a:ext cx="2845459" cy="523220"/>
          </a:xfrm>
          <a:prstGeom prst="rect">
            <a:avLst/>
          </a:prstGeom>
          <a:noFill/>
        </p:spPr>
        <p:txBody>
          <a:bodyPr wrap="none" rtlCol="0">
            <a:spAutoFit/>
          </a:bodyPr>
          <a:lstStyle/>
          <a:p>
            <a:r>
              <a:rPr lang="es-PE" sz="2800" b="1" dirty="0" smtClean="0">
                <a:solidFill>
                  <a:srgbClr val="FF0000"/>
                </a:solidFill>
              </a:rPr>
              <a:t>Forma Tradicional</a:t>
            </a:r>
            <a:endParaRPr lang="es-PE" sz="2800" b="1" dirty="0">
              <a:solidFill>
                <a:srgbClr val="FF0000"/>
              </a:solidFill>
            </a:endParaRPr>
          </a:p>
        </p:txBody>
      </p:sp>
      <p:sp>
        <p:nvSpPr>
          <p:cNvPr id="10" name="9 CuadroTexto"/>
          <p:cNvSpPr txBox="1"/>
          <p:nvPr/>
        </p:nvSpPr>
        <p:spPr>
          <a:xfrm>
            <a:off x="2985604" y="4148305"/>
            <a:ext cx="3172792" cy="523220"/>
          </a:xfrm>
          <a:prstGeom prst="rect">
            <a:avLst/>
          </a:prstGeom>
          <a:noFill/>
        </p:spPr>
        <p:txBody>
          <a:bodyPr wrap="none" rtlCol="0">
            <a:spAutoFit/>
          </a:bodyPr>
          <a:lstStyle/>
          <a:p>
            <a:r>
              <a:rPr lang="es-PE" sz="2800" b="1" dirty="0" smtClean="0">
                <a:solidFill>
                  <a:srgbClr val="FF0000"/>
                </a:solidFill>
              </a:rPr>
              <a:t>Utilizando Atributos</a:t>
            </a:r>
            <a:endParaRPr lang="es-PE" sz="2800" b="1" dirty="0">
              <a:solidFill>
                <a:srgbClr val="FF0000"/>
              </a:solidFill>
            </a:endParaRP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24" y="4743534"/>
            <a:ext cx="8505752" cy="1205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124" y="1716120"/>
            <a:ext cx="8505752" cy="2360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4766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2 Título"/>
          <p:cNvSpPr>
            <a:spLocks noGrp="1"/>
          </p:cNvSpPr>
          <p:nvPr>
            <p:ph type="title"/>
          </p:nvPr>
        </p:nvSpPr>
        <p:spPr>
          <a:xfrm>
            <a:off x="446856" y="332736"/>
            <a:ext cx="8229600" cy="720000"/>
          </a:xfrm>
        </p:spPr>
        <p:txBody>
          <a:bodyPr/>
          <a:lstStyle/>
          <a:p>
            <a:r>
              <a:rPr lang="es-PE" dirty="0" smtClean="0">
                <a:solidFill>
                  <a:srgbClr val="00823B"/>
                </a:solidFill>
              </a:rPr>
              <a:t>Probando Excepciones</a:t>
            </a:r>
            <a:endParaRPr lang="es-PE" dirty="0">
              <a:solidFill>
                <a:srgbClr val="00823B"/>
              </a:solidFill>
            </a:endParaRPr>
          </a:p>
        </p:txBody>
      </p:sp>
      <p:sp>
        <p:nvSpPr>
          <p:cNvPr id="12" name="11 CuadroTexto"/>
          <p:cNvSpPr txBox="1"/>
          <p:nvPr/>
        </p:nvSpPr>
        <p:spPr>
          <a:xfrm>
            <a:off x="2582742" y="1268760"/>
            <a:ext cx="3955250" cy="523220"/>
          </a:xfrm>
          <a:prstGeom prst="rect">
            <a:avLst/>
          </a:prstGeom>
          <a:noFill/>
        </p:spPr>
        <p:txBody>
          <a:bodyPr wrap="none" rtlCol="0">
            <a:spAutoFit/>
          </a:bodyPr>
          <a:lstStyle/>
          <a:p>
            <a:r>
              <a:rPr lang="es-PE" sz="2800" b="1" dirty="0" err="1" smtClean="0">
                <a:solidFill>
                  <a:srgbClr val="FF0000"/>
                </a:solidFill>
              </a:rPr>
              <a:t>Excepted</a:t>
            </a:r>
            <a:r>
              <a:rPr lang="es-PE" sz="2800" b="1" dirty="0" smtClean="0">
                <a:solidFill>
                  <a:srgbClr val="FF0000"/>
                </a:solidFill>
              </a:rPr>
              <a:t> </a:t>
            </a:r>
            <a:r>
              <a:rPr lang="es-PE" sz="2800" b="1" dirty="0" err="1" smtClean="0">
                <a:solidFill>
                  <a:srgbClr val="FF0000"/>
                </a:solidFill>
              </a:rPr>
              <a:t>Exception</a:t>
            </a:r>
            <a:r>
              <a:rPr lang="es-PE" sz="2800" b="1" dirty="0" smtClean="0">
                <a:solidFill>
                  <a:srgbClr val="FF0000"/>
                </a:solidFill>
              </a:rPr>
              <a:t> Rule</a:t>
            </a:r>
            <a:endParaRPr lang="es-PE" sz="2800" b="1" dirty="0">
              <a:solidFill>
                <a:srgbClr val="FF0000"/>
              </a:solidFill>
            </a:endParaRPr>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16" y="1863988"/>
            <a:ext cx="8191368" cy="228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87381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20588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Probar una Excepción </a:t>
            </a:r>
            <a:br>
              <a:rPr lang="es-PE" dirty="0" smtClean="0">
                <a:solidFill>
                  <a:srgbClr val="00B050"/>
                </a:solidFill>
              </a:rPr>
            </a:br>
            <a:r>
              <a:rPr lang="es-PE" dirty="0" smtClean="0">
                <a:solidFill>
                  <a:srgbClr val="00B050"/>
                </a:solidFill>
              </a:rPr>
              <a:t>y utilizar un Set Up</a:t>
            </a:r>
            <a:endParaRPr lang="es-PE" dirty="0">
              <a:solidFill>
                <a:srgbClr val="00B050"/>
              </a:solidFill>
            </a:endParaRPr>
          </a:p>
        </p:txBody>
      </p:sp>
      <p:sp>
        <p:nvSpPr>
          <p:cNvPr id="7" name="5 Marcador de contenido"/>
          <p:cNvSpPr txBox="1">
            <a:spLocks/>
          </p:cNvSpPr>
          <p:nvPr/>
        </p:nvSpPr>
        <p:spPr bwMode="auto">
          <a:xfrm>
            <a:off x="611560" y="2852936"/>
            <a:ext cx="7992888" cy="23762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a:pPr>
            <a:r>
              <a:rPr lang="es-PE" sz="2800" dirty="0" smtClean="0"/>
              <a:t>Crear una prueba para verificar que al obtener un elemento y el </a:t>
            </a:r>
            <a:r>
              <a:rPr lang="es-PE" sz="2800" dirty="0" err="1" smtClean="0"/>
              <a:t>stack</a:t>
            </a:r>
            <a:r>
              <a:rPr lang="es-PE" sz="2800" dirty="0" smtClean="0"/>
              <a:t> se encuentra vacío, se lance una excepción.</a:t>
            </a:r>
          </a:p>
          <a:p>
            <a:pPr marL="457200" indent="-457200">
              <a:buFont typeface="+mj-lt"/>
              <a:buAutoNum type="arabicPeriod"/>
            </a:pPr>
            <a:r>
              <a:rPr lang="es-PE" sz="2800" dirty="0" smtClean="0"/>
              <a:t>Crear un método </a:t>
            </a:r>
            <a:r>
              <a:rPr lang="es-PE" sz="2800" dirty="0" err="1" smtClean="0"/>
              <a:t>SetUp</a:t>
            </a:r>
            <a:r>
              <a:rPr lang="es-PE" sz="2800" dirty="0" smtClean="0"/>
              <a:t> para remover el código duplicado de los test.</a:t>
            </a:r>
            <a:endParaRPr lang="es-PE" sz="2800" dirty="0"/>
          </a:p>
        </p:txBody>
      </p:sp>
    </p:spTree>
    <p:extLst>
      <p:ext uri="{BB962C8B-B14F-4D97-AF65-F5344CB8AC3E}">
        <p14:creationId xmlns:p14="http://schemas.microsoft.com/office/powerpoint/2010/main" val="2260821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1700808"/>
            <a:ext cx="7858125"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14 CuadroTexto"/>
          <p:cNvSpPr txBox="1"/>
          <p:nvPr/>
        </p:nvSpPr>
        <p:spPr>
          <a:xfrm>
            <a:off x="463251" y="4637454"/>
            <a:ext cx="8208912" cy="1815882"/>
          </a:xfrm>
          <a:prstGeom prst="rect">
            <a:avLst/>
          </a:prstGeom>
          <a:noFill/>
        </p:spPr>
        <p:txBody>
          <a:bodyPr wrap="square" rtlCol="0">
            <a:spAutoFit/>
          </a:bodyPr>
          <a:lstStyle/>
          <a:p>
            <a:r>
              <a:rPr lang="es-PE" sz="2800" dirty="0" smtClean="0"/>
              <a:t>Este tipo de pruebas trae los siguientes problemas:</a:t>
            </a:r>
          </a:p>
          <a:p>
            <a:pPr marL="457200" indent="-457200">
              <a:buFont typeface="Arial" pitchFamily="34" charset="0"/>
              <a:buChar char="•"/>
            </a:pPr>
            <a:r>
              <a:rPr lang="es-PE" sz="2800" dirty="0" smtClean="0"/>
              <a:t>Dificulta la investigación de errores.</a:t>
            </a:r>
          </a:p>
          <a:p>
            <a:pPr marL="457200" indent="-457200">
              <a:buFont typeface="Arial" pitchFamily="34" charset="0"/>
              <a:buChar char="•"/>
            </a:pPr>
            <a:r>
              <a:rPr lang="es-PE" sz="2800" dirty="0" smtClean="0"/>
              <a:t>Propenso a representar los casos de prueba de manera incorrecta y a errores lógicos.</a:t>
            </a:r>
          </a:p>
        </p:txBody>
      </p:sp>
      <p:sp>
        <p:nvSpPr>
          <p:cNvPr id="7" name="2 Título"/>
          <p:cNvSpPr txBox="1">
            <a:spLocks/>
          </p:cNvSpPr>
          <p:nvPr/>
        </p:nvSpPr>
        <p:spPr bwMode="auto">
          <a:xfrm>
            <a:off x="0" y="379020"/>
            <a:ext cx="9135414" cy="101297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a:t>
            </a:r>
            <a:r>
              <a:rPr lang="en-US" dirty="0" err="1" smtClean="0">
                <a:solidFill>
                  <a:srgbClr val="00823B"/>
                </a:solidFill>
              </a:rPr>
              <a:t>Por</a:t>
            </a:r>
            <a:r>
              <a:rPr lang="en-US" dirty="0" smtClean="0">
                <a:solidFill>
                  <a:srgbClr val="00823B"/>
                </a:solidFill>
              </a:rPr>
              <a:t> </a:t>
            </a:r>
            <a:r>
              <a:rPr lang="en-US" dirty="0" err="1" smtClean="0">
                <a:solidFill>
                  <a:srgbClr val="00823B"/>
                </a:solidFill>
              </a:rPr>
              <a:t>qué</a:t>
            </a:r>
            <a:r>
              <a:rPr lang="en-US" dirty="0" smtClean="0">
                <a:solidFill>
                  <a:srgbClr val="00823B"/>
                </a:solidFill>
              </a:rPr>
              <a:t> no </a:t>
            </a:r>
            <a:r>
              <a:rPr lang="en-US" dirty="0" err="1" smtClean="0">
                <a:solidFill>
                  <a:srgbClr val="00823B"/>
                </a:solidFill>
              </a:rPr>
              <a:t>escribir</a:t>
            </a:r>
            <a:r>
              <a:rPr lang="en-US" dirty="0" smtClean="0">
                <a:solidFill>
                  <a:srgbClr val="00823B"/>
                </a:solidFill>
              </a:rPr>
              <a:t> </a:t>
            </a:r>
            <a:r>
              <a:rPr lang="en-US" dirty="0" err="1" smtClean="0">
                <a:solidFill>
                  <a:srgbClr val="00823B"/>
                </a:solidFill>
              </a:rPr>
              <a:t>pruebas</a:t>
            </a:r>
            <a:r>
              <a:rPr lang="en-US" dirty="0" smtClean="0">
                <a:solidFill>
                  <a:srgbClr val="00823B"/>
                </a:solidFill>
              </a:rPr>
              <a:t> </a:t>
            </a:r>
            <a:r>
              <a:rPr lang="en-US" dirty="0" err="1" smtClean="0">
                <a:solidFill>
                  <a:srgbClr val="00823B"/>
                </a:solidFill>
              </a:rPr>
              <a:t>más</a:t>
            </a:r>
            <a:r>
              <a:rPr lang="en-US" dirty="0" smtClean="0">
                <a:solidFill>
                  <a:srgbClr val="00823B"/>
                </a:solidFill>
              </a:rPr>
              <a:t> </a:t>
            </a:r>
            <a:r>
              <a:rPr lang="en-US" dirty="0" err="1" smtClean="0">
                <a:solidFill>
                  <a:srgbClr val="00823B"/>
                </a:solidFill>
              </a:rPr>
              <a:t>grandes</a:t>
            </a:r>
            <a:r>
              <a:rPr lang="en-US" dirty="0" smtClean="0">
                <a:solidFill>
                  <a:srgbClr val="00823B"/>
                </a:solidFill>
              </a:rPr>
              <a:t>?</a:t>
            </a:r>
            <a:endParaRPr lang="es-PE" dirty="0">
              <a:solidFill>
                <a:srgbClr val="00823B"/>
              </a:solidFill>
            </a:endParaRPr>
          </a:p>
        </p:txBody>
      </p:sp>
    </p:spTree>
    <p:extLst>
      <p:ext uri="{BB962C8B-B14F-4D97-AF65-F5344CB8AC3E}">
        <p14:creationId xmlns:p14="http://schemas.microsoft.com/office/powerpoint/2010/main" val="23187391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648072"/>
          </a:xfrm>
        </p:spPr>
        <p:txBody>
          <a:bodyPr/>
          <a:lstStyle/>
          <a:p>
            <a:r>
              <a:rPr lang="es-PE" dirty="0" smtClean="0">
                <a:solidFill>
                  <a:srgbClr val="00823B"/>
                </a:solidFill>
              </a:rPr>
              <a:t>Analogía del Automóvil</a:t>
            </a:r>
            <a:endParaRPr lang="es-PE" dirty="0">
              <a:solidFill>
                <a:srgbClr val="00823B"/>
              </a:solidFill>
            </a:endParaRPr>
          </a:p>
        </p:txBody>
      </p:sp>
      <p:pic>
        <p:nvPicPr>
          <p:cNvPr id="3" name="2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64" y="1035721"/>
            <a:ext cx="7164288" cy="5368440"/>
          </a:xfrm>
          <a:prstGeom prst="rect">
            <a:avLst/>
          </a:prstGeom>
        </p:spPr>
      </p:pic>
    </p:spTree>
    <p:extLst>
      <p:ext uri="{BB962C8B-B14F-4D97-AF65-F5344CB8AC3E}">
        <p14:creationId xmlns:p14="http://schemas.microsoft.com/office/powerpoint/2010/main" val="943544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lstStyle/>
          <a:p>
            <a:r>
              <a:rPr lang="es-PE" dirty="0" smtClean="0">
                <a:solidFill>
                  <a:srgbClr val="00823B"/>
                </a:solidFill>
              </a:rPr>
              <a:t>¿Las Pruebas Unitarias son útiles</a:t>
            </a:r>
            <a:r>
              <a:rPr lang="en-US" dirty="0" smtClean="0">
                <a:solidFill>
                  <a:srgbClr val="00823B"/>
                </a:solidFill>
              </a:rPr>
              <a:t>?</a:t>
            </a:r>
            <a:endParaRPr lang="es-PE" dirty="0">
              <a:solidFill>
                <a:srgbClr val="00823B"/>
              </a:solidFill>
            </a:endParaRPr>
          </a:p>
        </p:txBody>
      </p:sp>
      <p:sp>
        <p:nvSpPr>
          <p:cNvPr id="6" name="5 Marcador de contenido"/>
          <p:cNvSpPr txBox="1">
            <a:spLocks/>
          </p:cNvSpPr>
          <p:nvPr/>
        </p:nvSpPr>
        <p:spPr bwMode="auto">
          <a:xfrm>
            <a:off x="1834698" y="1484784"/>
            <a:ext cx="5832648"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PE" sz="2800" dirty="0" smtClean="0"/>
              <a:t>Estadísticas sobre los tipos de errores</a:t>
            </a:r>
            <a:r>
              <a:rPr lang="en-US" sz="2800" dirty="0" smtClean="0"/>
              <a:t>:</a:t>
            </a:r>
            <a:endParaRPr lang="es-PE" sz="2800" dirty="0" smtClean="0"/>
          </a:p>
          <a:p>
            <a:pPr marL="0" indent="0">
              <a:buNone/>
            </a:pPr>
            <a:endParaRPr lang="es-PE" sz="2800" dirty="0" smtClean="0"/>
          </a:p>
          <a:p>
            <a:endParaRPr lang="es-PE" sz="2800" dirty="0"/>
          </a:p>
        </p:txBody>
      </p:sp>
      <p:graphicFrame>
        <p:nvGraphicFramePr>
          <p:cNvPr id="8" name="3 Marcador de contenido"/>
          <p:cNvGraphicFramePr>
            <a:graphicFrameLocks noGrp="1"/>
          </p:cNvGraphicFramePr>
          <p:nvPr>
            <p:ph idx="1"/>
            <p:extLst>
              <p:ext uri="{D42A27DB-BD31-4B8C-83A1-F6EECF244321}">
                <p14:modId xmlns:p14="http://schemas.microsoft.com/office/powerpoint/2010/main" val="830671165"/>
              </p:ext>
            </p:extLst>
          </p:nvPr>
        </p:nvGraphicFramePr>
        <p:xfrm>
          <a:off x="305525" y="2187169"/>
          <a:ext cx="8604957" cy="1828800"/>
        </p:xfrm>
        <a:graphic>
          <a:graphicData uri="http://schemas.openxmlformats.org/drawingml/2006/table">
            <a:tbl>
              <a:tblPr firstRow="1" firstCol="1" bandRow="1">
                <a:tableStyleId>{7DF18680-E054-41AD-8BC1-D1AEF772440D}</a:tableStyleId>
              </a:tblPr>
              <a:tblGrid>
                <a:gridCol w="3780421"/>
                <a:gridCol w="1278142"/>
                <a:gridCol w="1800200"/>
                <a:gridCol w="1746194"/>
              </a:tblGrid>
              <a:tr h="370840">
                <a:tc>
                  <a:txBody>
                    <a:bodyPr/>
                    <a:lstStyle/>
                    <a:p>
                      <a:pPr algn="ctr"/>
                      <a:endParaRPr lang="es-PE" sz="2400" dirty="0"/>
                    </a:p>
                  </a:txBody>
                  <a:tcPr>
                    <a:solidFill>
                      <a:schemeClr val="accent1">
                        <a:lumMod val="50000"/>
                      </a:schemeClr>
                    </a:solidFill>
                  </a:tcPr>
                </a:tc>
                <a:tc>
                  <a:txBody>
                    <a:bodyPr/>
                    <a:lstStyle/>
                    <a:p>
                      <a:pPr algn="ctr"/>
                      <a:r>
                        <a:rPr lang="es-PE" sz="2400" dirty="0" err="1" smtClean="0"/>
                        <a:t>Logical</a:t>
                      </a:r>
                      <a:endParaRPr lang="es-PE" sz="2400" dirty="0"/>
                    </a:p>
                  </a:txBody>
                  <a:tcPr>
                    <a:solidFill>
                      <a:schemeClr val="accent1">
                        <a:lumMod val="50000"/>
                      </a:schemeClr>
                    </a:solidFill>
                  </a:tcPr>
                </a:tc>
                <a:tc>
                  <a:txBody>
                    <a:bodyPr/>
                    <a:lstStyle/>
                    <a:p>
                      <a:pPr algn="ctr"/>
                      <a:r>
                        <a:rPr lang="es-PE" sz="2400" dirty="0" err="1" smtClean="0"/>
                        <a:t>Wiring</a:t>
                      </a:r>
                      <a:endParaRPr lang="es-PE" sz="2400" dirty="0"/>
                    </a:p>
                  </a:txBody>
                  <a:tcPr>
                    <a:solidFill>
                      <a:schemeClr val="accent1">
                        <a:lumMod val="50000"/>
                      </a:schemeClr>
                    </a:solidFill>
                  </a:tcPr>
                </a:tc>
                <a:tc>
                  <a:txBody>
                    <a:bodyPr/>
                    <a:lstStyle/>
                    <a:p>
                      <a:pPr algn="ctr"/>
                      <a:r>
                        <a:rPr lang="es-PE" sz="2400" dirty="0" err="1" smtClean="0"/>
                        <a:t>Rendering</a:t>
                      </a:r>
                      <a:endParaRPr lang="es-PE" sz="2400" dirty="0"/>
                    </a:p>
                  </a:txBody>
                  <a:tcPr>
                    <a:solidFill>
                      <a:schemeClr val="accent1">
                        <a:lumMod val="50000"/>
                      </a:schemeClr>
                    </a:solidFill>
                  </a:tcPr>
                </a:tc>
              </a:tr>
              <a:tr h="370840">
                <a:tc>
                  <a:txBody>
                    <a:bodyPr/>
                    <a:lstStyle/>
                    <a:p>
                      <a:r>
                        <a:rPr lang="es-PE" sz="2400" dirty="0" smtClean="0"/>
                        <a:t>Frecuencia</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Media</a:t>
                      </a:r>
                      <a:endParaRPr lang="es-PE" sz="2000" i="0" dirty="0"/>
                    </a:p>
                  </a:txBody>
                  <a:tcPr/>
                </a:tc>
                <a:tc>
                  <a:txBody>
                    <a:bodyPr/>
                    <a:lstStyle/>
                    <a:p>
                      <a:pPr algn="ctr"/>
                      <a:r>
                        <a:rPr lang="es-PE" sz="2000" i="0" dirty="0" smtClean="0"/>
                        <a:t>Baja</a:t>
                      </a:r>
                      <a:endParaRPr lang="es-PE" sz="2000" i="0" dirty="0"/>
                    </a:p>
                  </a:txBody>
                  <a:tcPr/>
                </a:tc>
              </a:tr>
              <a:tr h="370840">
                <a:tc>
                  <a:txBody>
                    <a:bodyPr/>
                    <a:lstStyle/>
                    <a:p>
                      <a:r>
                        <a:rPr lang="es-PE" sz="2400" dirty="0" smtClean="0"/>
                        <a:t>Dificultad</a:t>
                      </a:r>
                      <a:r>
                        <a:rPr lang="es-PE" sz="2400" baseline="0" dirty="0" smtClean="0"/>
                        <a:t> para encontrarlos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s-PE" sz="2000" i="0" dirty="0"/>
                    </a:p>
                  </a:txBody>
                  <a:tcPr/>
                </a:tc>
                <a:tc>
                  <a:txBody>
                    <a:bodyPr/>
                    <a:lstStyle/>
                    <a:p>
                      <a:pPr algn="ctr"/>
                      <a:r>
                        <a:rPr lang="es-PE" sz="2000" i="0" dirty="0" smtClean="0"/>
                        <a:t>Baja/Media</a:t>
                      </a:r>
                      <a:endParaRPr lang="es-PE" sz="2000" i="0" dirty="0"/>
                    </a:p>
                  </a:txBody>
                  <a:tcPr/>
                </a:tc>
                <a:tc>
                  <a:txBody>
                    <a:bodyPr/>
                    <a:lstStyle/>
                    <a:p>
                      <a:pPr algn="ctr"/>
                      <a:r>
                        <a:rPr lang="es-PE" sz="2000" i="0" dirty="0" smtClean="0"/>
                        <a:t>Trivial</a:t>
                      </a:r>
                      <a:endParaRPr lang="es-PE" sz="2000" i="0" dirty="0"/>
                    </a:p>
                  </a:txBody>
                  <a:tcPr/>
                </a:tc>
              </a:tr>
              <a:tr h="370840">
                <a:tc>
                  <a:txBody>
                    <a:bodyPr/>
                    <a:lstStyle/>
                    <a:p>
                      <a:r>
                        <a:rPr lang="es-PE" sz="2400" dirty="0" smtClean="0"/>
                        <a:t>Costo para corregirlos</a:t>
                      </a:r>
                      <a:endParaRPr lang="es-PE" sz="2400" dirty="0"/>
                    </a:p>
                  </a:txBody>
                  <a:tcPr>
                    <a:solidFill>
                      <a:schemeClr val="accent1">
                        <a:lumMod val="50000"/>
                      </a:schemeClr>
                    </a:solidFill>
                  </a:tcPr>
                </a:tc>
                <a:tc>
                  <a:txBody>
                    <a:bodyPr/>
                    <a:lstStyle/>
                    <a:p>
                      <a:pPr algn="ctr"/>
                      <a:r>
                        <a:rPr lang="es-PE" sz="2000" i="0" kern="1200" dirty="0" smtClean="0">
                          <a:solidFill>
                            <a:schemeClr val="dk1"/>
                          </a:solidFill>
                          <a:effectLst/>
                          <a:latin typeface="+mn-lt"/>
                          <a:ea typeface="+mn-ea"/>
                          <a:cs typeface="+mn-cs"/>
                        </a:rPr>
                        <a:t>Alta</a:t>
                      </a:r>
                      <a:endParaRPr lang="en-US" sz="1800" i="0" dirty="0" smtClean="0"/>
                    </a:p>
                  </a:txBody>
                  <a:tcPr/>
                </a:tc>
                <a:tc>
                  <a:txBody>
                    <a:bodyPr/>
                    <a:lstStyle/>
                    <a:p>
                      <a:pPr algn="ctr"/>
                      <a:r>
                        <a:rPr lang="en-US" sz="1800" i="0" dirty="0" smtClean="0"/>
                        <a:t>Media</a:t>
                      </a:r>
                    </a:p>
                  </a:txBody>
                  <a:tcPr/>
                </a:tc>
                <a:tc>
                  <a:txBody>
                    <a:bodyPr/>
                    <a:lstStyle/>
                    <a:p>
                      <a:pPr algn="ctr"/>
                      <a:r>
                        <a:rPr lang="en-US" sz="1800" i="0" dirty="0" smtClean="0"/>
                        <a:t>Baja</a:t>
                      </a:r>
                    </a:p>
                  </a:txBody>
                  <a:tcPr/>
                </a:tc>
              </a:tr>
            </a:tbl>
          </a:graphicData>
        </a:graphic>
      </p:graphicFrame>
      <p:sp>
        <p:nvSpPr>
          <p:cNvPr id="5" name="4 Elipse"/>
          <p:cNvSpPr/>
          <p:nvPr/>
        </p:nvSpPr>
        <p:spPr>
          <a:xfrm>
            <a:off x="4282136" y="2638406"/>
            <a:ext cx="864260" cy="1368152"/>
          </a:xfrm>
          <a:prstGeom prst="ellipse">
            <a:avLst/>
          </a:prstGeom>
          <a:noFill/>
          <a:ln w="762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9" name="5 Marcador de contenido"/>
          <p:cNvSpPr txBox="1">
            <a:spLocks/>
          </p:cNvSpPr>
          <p:nvPr/>
        </p:nvSpPr>
        <p:spPr bwMode="auto">
          <a:xfrm>
            <a:off x="645814" y="4365104"/>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solidFill>
                  <a:srgbClr val="FFC000"/>
                </a:solidFill>
                <a:latin typeface="Calibri" pitchFamily="34" charset="0"/>
              </a:rPr>
              <a:t>Las pruebas unitarias se enfocan en los errores que se producen más frecuentemente y demandan un alto costo corregirlos.</a:t>
            </a:r>
          </a:p>
        </p:txBody>
      </p:sp>
    </p:spTree>
    <p:extLst>
      <p:ext uri="{BB962C8B-B14F-4D97-AF65-F5344CB8AC3E}">
        <p14:creationId xmlns:p14="http://schemas.microsoft.com/office/powerpoint/2010/main" val="4120676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Snahider\Desktop\FullStack.png"/>
          <p:cNvPicPr>
            <a:picLocks noChangeAspect="1" noChangeArrowheads="1"/>
          </p:cNvPicPr>
          <p:nvPr/>
        </p:nvPicPr>
        <p:blipFill rotWithShape="1">
          <a:blip r:embed="rId3">
            <a:extLst>
              <a:ext uri="{28A0092B-C50C-407E-A947-70E740481C1C}">
                <a14:useLocalDpi xmlns:a14="http://schemas.microsoft.com/office/drawing/2010/main" val="0"/>
              </a:ext>
            </a:extLst>
          </a:blip>
          <a:srcRect b="2424"/>
          <a:stretch/>
        </p:blipFill>
        <p:spPr bwMode="auto">
          <a:xfrm>
            <a:off x="0" y="1116178"/>
            <a:ext cx="9144000" cy="5481174"/>
          </a:xfrm>
          <a:prstGeom prst="rect">
            <a:avLst/>
          </a:prstGeom>
          <a:noFill/>
          <a:extLst>
            <a:ext uri="{909E8E84-426E-40DD-AFC4-6F175D3DCCD1}">
              <a14:hiddenFill xmlns:a14="http://schemas.microsoft.com/office/drawing/2010/main">
                <a:solidFill>
                  <a:srgbClr val="FFFFFF"/>
                </a:solidFill>
              </a14:hiddenFill>
            </a:ext>
          </a:extLst>
        </p:spPr>
      </p:pic>
      <p:sp>
        <p:nvSpPr>
          <p:cNvPr id="11" name="2 Título"/>
          <p:cNvSpPr>
            <a:spLocks noGrp="1"/>
          </p:cNvSpPr>
          <p:nvPr>
            <p:ph type="title"/>
          </p:nvPr>
        </p:nvSpPr>
        <p:spPr>
          <a:xfrm>
            <a:off x="457200" y="188640"/>
            <a:ext cx="8229600" cy="792088"/>
          </a:xfrm>
        </p:spPr>
        <p:txBody>
          <a:bodyPr/>
          <a:lstStyle/>
          <a:p>
            <a:r>
              <a:rPr lang="es-PE" dirty="0" smtClean="0">
                <a:solidFill>
                  <a:srgbClr val="00823B"/>
                </a:solidFill>
              </a:rPr>
              <a:t>¿Dónde aplicar Pruebas Unitarias</a:t>
            </a:r>
            <a:r>
              <a:rPr lang="en-US" dirty="0" smtClean="0">
                <a:solidFill>
                  <a:srgbClr val="00823B"/>
                </a:solidFill>
              </a:rPr>
              <a:t>?</a:t>
            </a:r>
            <a:endParaRPr lang="es-PE" dirty="0">
              <a:solidFill>
                <a:srgbClr val="00823B"/>
              </a:solidFill>
            </a:endParaRPr>
          </a:p>
        </p:txBody>
      </p:sp>
      <p:sp>
        <p:nvSpPr>
          <p:cNvPr id="7" name="6 Rectángulo redondeado"/>
          <p:cNvSpPr/>
          <p:nvPr/>
        </p:nvSpPr>
        <p:spPr>
          <a:xfrm>
            <a:off x="1459737" y="2765011"/>
            <a:ext cx="3672000" cy="864000"/>
          </a:xfrm>
          <a:prstGeom prst="roundRect">
            <a:avLst/>
          </a:prstGeom>
          <a:noFill/>
          <a:ln w="101600">
            <a:solidFill>
              <a:srgbClr val="C00000"/>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solidFill>
                <a:schemeClr val="dk1"/>
              </a:solidFill>
            </a:endParaRPr>
          </a:p>
        </p:txBody>
      </p:sp>
      <p:sp>
        <p:nvSpPr>
          <p:cNvPr id="12" name="11 CuadroTexto"/>
          <p:cNvSpPr txBox="1"/>
          <p:nvPr/>
        </p:nvSpPr>
        <p:spPr>
          <a:xfrm>
            <a:off x="5391474" y="1196752"/>
            <a:ext cx="3717030" cy="2246769"/>
          </a:xfrm>
          <a:prstGeom prst="rect">
            <a:avLst/>
          </a:prstGeom>
          <a:noFill/>
        </p:spPr>
        <p:txBody>
          <a:bodyPr wrap="square" rtlCol="0">
            <a:spAutoFit/>
          </a:bodyPr>
          <a:lstStyle/>
          <a:p>
            <a:pPr algn="ctr"/>
            <a:r>
              <a:rPr lang="es-PE" sz="2800" b="1" dirty="0" smtClean="0">
                <a:solidFill>
                  <a:srgbClr val="C00000"/>
                </a:solidFill>
              </a:rPr>
              <a:t>Si es posible en toda la aplicación, usualmente no se puede en los </a:t>
            </a:r>
            <a:r>
              <a:rPr lang="es-PE" sz="2800" b="1" dirty="0" err="1" smtClean="0">
                <a:solidFill>
                  <a:srgbClr val="C00000"/>
                </a:solidFill>
              </a:rPr>
              <a:t>boundaries</a:t>
            </a:r>
            <a:r>
              <a:rPr lang="es-PE" sz="2800" b="1" dirty="0">
                <a:solidFill>
                  <a:srgbClr val="C00000"/>
                </a:solidFill>
              </a:rPr>
              <a:t>.</a:t>
            </a:r>
            <a:r>
              <a:rPr lang="es-PE" sz="2800" b="1" dirty="0" smtClean="0">
                <a:solidFill>
                  <a:srgbClr val="C00000"/>
                </a:solidFill>
              </a:rPr>
              <a:t/>
            </a:r>
            <a:br>
              <a:rPr lang="es-PE" sz="2800" b="1" dirty="0" smtClean="0">
                <a:solidFill>
                  <a:srgbClr val="C00000"/>
                </a:solidFill>
              </a:rPr>
            </a:br>
            <a:r>
              <a:rPr lang="es-PE" sz="2800" b="1" dirty="0" smtClean="0">
                <a:solidFill>
                  <a:srgbClr val="C00000"/>
                </a:solidFill>
              </a:rPr>
              <a:t>(</a:t>
            </a:r>
            <a:r>
              <a:rPr lang="es-PE" sz="2800" b="1" dirty="0" err="1" smtClean="0">
                <a:solidFill>
                  <a:srgbClr val="C00000"/>
                </a:solidFill>
              </a:rPr>
              <a:t>Views</a:t>
            </a:r>
            <a:r>
              <a:rPr lang="es-PE" sz="2800" b="1" dirty="0" smtClean="0">
                <a:solidFill>
                  <a:srgbClr val="C00000"/>
                </a:solidFill>
              </a:rPr>
              <a:t>, Data Access) </a:t>
            </a:r>
            <a:endParaRPr lang="es-PE" sz="2800" b="1" dirty="0">
              <a:solidFill>
                <a:srgbClr val="C00000"/>
              </a:solidFill>
            </a:endParaRPr>
          </a:p>
        </p:txBody>
      </p:sp>
    </p:spTree>
    <p:extLst>
      <p:ext uri="{BB962C8B-B14F-4D97-AF65-F5344CB8AC3E}">
        <p14:creationId xmlns:p14="http://schemas.microsoft.com/office/powerpoint/2010/main" val="3136593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62880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Técnicas y Prácticas </a:t>
            </a:r>
            <a:br>
              <a:rPr lang="es-PE" dirty="0" smtClean="0">
                <a:solidFill>
                  <a:srgbClr val="00B050"/>
                </a:solidFill>
              </a:rPr>
            </a:br>
            <a:r>
              <a:rPr lang="es-PE" dirty="0" smtClean="0">
                <a:solidFill>
                  <a:srgbClr val="00B050"/>
                </a:solidFill>
              </a:rPr>
              <a:t>para escribir</a:t>
            </a:r>
            <a:br>
              <a:rPr lang="es-PE" dirty="0" smtClean="0">
                <a:solidFill>
                  <a:srgbClr val="00B050"/>
                </a:solidFill>
              </a:rPr>
            </a:br>
            <a:r>
              <a:rPr lang="es-PE" dirty="0" smtClean="0">
                <a:solidFill>
                  <a:srgbClr val="00B050"/>
                </a:solidFill>
              </a:rPr>
              <a:t>Pruebas Unitarias</a:t>
            </a:r>
            <a:endParaRPr lang="es-PE" dirty="0">
              <a:solidFill>
                <a:srgbClr val="00B050"/>
              </a:solidFill>
            </a:endParaRPr>
          </a:p>
        </p:txBody>
      </p:sp>
      <p:sp>
        <p:nvSpPr>
          <p:cNvPr id="7" name="5 Marcador de contenido"/>
          <p:cNvSpPr txBox="1">
            <a:spLocks/>
          </p:cNvSpPr>
          <p:nvPr/>
        </p:nvSpPr>
        <p:spPr bwMode="auto">
          <a:xfrm>
            <a:off x="611560" y="3717032"/>
            <a:ext cx="7992888"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a:t>Explorar y entender el funcionamiento de la clase "</a:t>
            </a:r>
            <a:r>
              <a:rPr lang="es-PE" sz="2800" dirty="0" err="1"/>
              <a:t>CarroDeCompras</a:t>
            </a:r>
            <a:r>
              <a:rPr lang="es-PE" sz="2800" dirty="0"/>
              <a:t>".</a:t>
            </a:r>
          </a:p>
        </p:txBody>
      </p:sp>
    </p:spTree>
    <p:extLst>
      <p:ext uri="{BB962C8B-B14F-4D97-AF65-F5344CB8AC3E}">
        <p14:creationId xmlns:p14="http://schemas.microsoft.com/office/powerpoint/2010/main" val="1209179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Título"/>
          <p:cNvSpPr txBox="1">
            <a:spLocks/>
          </p:cNvSpPr>
          <p:nvPr/>
        </p:nvSpPr>
        <p:spPr bwMode="auto">
          <a:xfrm>
            <a:off x="0" y="471810"/>
            <a:ext cx="9135414"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smtClean="0">
                <a:solidFill>
                  <a:srgbClr val="00823B"/>
                </a:solidFill>
              </a:rPr>
              <a:t>Seguir una misma</a:t>
            </a:r>
            <a:br>
              <a:rPr lang="es-PE" dirty="0" smtClean="0">
                <a:solidFill>
                  <a:srgbClr val="00823B"/>
                </a:solidFill>
              </a:rPr>
            </a:br>
            <a:r>
              <a:rPr lang="es-PE" dirty="0" smtClean="0">
                <a:solidFill>
                  <a:srgbClr val="00823B"/>
                </a:solidFill>
              </a:rPr>
              <a:t>Convención de Nombres</a:t>
            </a:r>
            <a:endParaRPr lang="es-PE" dirty="0">
              <a:solidFill>
                <a:srgbClr val="00823B"/>
              </a:solidFill>
            </a:endParaRPr>
          </a:p>
        </p:txBody>
      </p:sp>
      <p:sp>
        <p:nvSpPr>
          <p:cNvPr id="3" name="2 CuadroTexto"/>
          <p:cNvSpPr txBox="1"/>
          <p:nvPr/>
        </p:nvSpPr>
        <p:spPr>
          <a:xfrm>
            <a:off x="506595" y="3626611"/>
            <a:ext cx="8122223" cy="507831"/>
          </a:xfrm>
          <a:prstGeom prst="rect">
            <a:avLst/>
          </a:prstGeom>
          <a:noFill/>
        </p:spPr>
        <p:txBody>
          <a:bodyPr wrap="none" rtlCol="0">
            <a:spAutoFit/>
          </a:bodyPr>
          <a:lstStyle/>
          <a:p>
            <a:r>
              <a:rPr lang="es-PE" sz="2700" dirty="0" smtClean="0">
                <a:solidFill>
                  <a:srgbClr val="FFC000"/>
                </a:solidFill>
              </a:rPr>
              <a:t>[</a:t>
            </a:r>
            <a:r>
              <a:rPr lang="es-PE" sz="2700" dirty="0" err="1" smtClean="0">
                <a:solidFill>
                  <a:srgbClr val="FFC000"/>
                </a:solidFill>
              </a:rPr>
              <a:t>NombreMétodo_Condición_ComportamientoEsperado</a:t>
            </a:r>
            <a:r>
              <a:rPr lang="es-PE" sz="2700" dirty="0" smtClean="0">
                <a:solidFill>
                  <a:srgbClr val="FFC000"/>
                </a:solidFill>
              </a:rPr>
              <a:t>]</a:t>
            </a:r>
            <a:endParaRPr lang="es-PE" sz="2700" dirty="0">
              <a:solidFill>
                <a:srgbClr val="FFC000"/>
              </a:solidFill>
            </a:endParaRPr>
          </a:p>
        </p:txBody>
      </p:sp>
      <p:sp>
        <p:nvSpPr>
          <p:cNvPr id="2" name="1 CuadroTexto"/>
          <p:cNvSpPr txBox="1"/>
          <p:nvPr/>
        </p:nvSpPr>
        <p:spPr>
          <a:xfrm>
            <a:off x="211224" y="1683965"/>
            <a:ext cx="8712968" cy="1815882"/>
          </a:xfrm>
          <a:prstGeom prst="rect">
            <a:avLst/>
          </a:prstGeom>
          <a:noFill/>
        </p:spPr>
        <p:txBody>
          <a:bodyPr wrap="square" rtlCol="0">
            <a:spAutoFit/>
          </a:bodyPr>
          <a:lstStyle/>
          <a:p>
            <a:pPr algn="ctr"/>
            <a:r>
              <a:rPr lang="es-PE" sz="2800" dirty="0" smtClean="0"/>
              <a:t>Cada prueba representa documentación sobre la clase, por lo tanto se debe contar con una única convención que permita a todo el equipo entender rápidamente el objetivo de la prueba. </a:t>
            </a:r>
            <a:r>
              <a:rPr lang="es-PE" sz="2800" dirty="0" err="1" smtClean="0"/>
              <a:t>Ejm</a:t>
            </a:r>
            <a:r>
              <a:rPr lang="es-PE" sz="2800" dirty="0" smtClean="0"/>
              <a:t>:</a:t>
            </a:r>
          </a:p>
        </p:txBody>
      </p:sp>
      <p:sp>
        <p:nvSpPr>
          <p:cNvPr id="8" name="7 CuadroTexto"/>
          <p:cNvSpPr txBox="1"/>
          <p:nvPr/>
        </p:nvSpPr>
        <p:spPr>
          <a:xfrm>
            <a:off x="182842" y="5013176"/>
            <a:ext cx="8712968" cy="954107"/>
          </a:xfrm>
          <a:prstGeom prst="rect">
            <a:avLst/>
          </a:prstGeom>
          <a:noFill/>
        </p:spPr>
        <p:txBody>
          <a:bodyPr wrap="square" rtlCol="0">
            <a:spAutoFit/>
          </a:bodyPr>
          <a:lstStyle/>
          <a:p>
            <a:pPr algn="ctr"/>
            <a:r>
              <a:rPr lang="es-PE" sz="2800" dirty="0" smtClean="0"/>
              <a:t>Lo importante no es la convención elegida sino que todo el equipo la entienda y la siga.</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190" y="4256961"/>
            <a:ext cx="8565621" cy="468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5132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1124824"/>
            <a:ext cx="8749806" cy="720000"/>
          </a:xfrm>
        </p:spPr>
        <p:txBody>
          <a:bodyPr/>
          <a:lstStyle/>
          <a:p>
            <a:r>
              <a:rPr lang="es-PE" dirty="0" smtClean="0">
                <a:solidFill>
                  <a:srgbClr val="00823B"/>
                </a:solidFill>
              </a:rPr>
              <a:t>Comenzar probando los </a:t>
            </a:r>
            <a:br>
              <a:rPr lang="es-PE" dirty="0" smtClean="0">
                <a:solidFill>
                  <a:srgbClr val="00823B"/>
                </a:solidFill>
              </a:rPr>
            </a:br>
            <a:r>
              <a:rPr lang="es-PE" dirty="0" smtClean="0">
                <a:solidFill>
                  <a:srgbClr val="00823B"/>
                </a:solidFill>
              </a:rPr>
              <a:t>"</a:t>
            </a:r>
            <a:r>
              <a:rPr lang="es-PE" dirty="0" err="1" smtClean="0">
                <a:solidFill>
                  <a:srgbClr val="00823B"/>
                </a:solidFill>
              </a:rPr>
              <a:t>Happy</a:t>
            </a:r>
            <a:r>
              <a:rPr lang="es-PE" dirty="0" smtClean="0">
                <a:solidFill>
                  <a:srgbClr val="00823B"/>
                </a:solidFill>
              </a:rPr>
              <a:t> </a:t>
            </a:r>
            <a:r>
              <a:rPr lang="es-PE" dirty="0" err="1" smtClean="0">
                <a:solidFill>
                  <a:srgbClr val="00823B"/>
                </a:solidFill>
              </a:rPr>
              <a:t>Paths</a:t>
            </a:r>
            <a:r>
              <a:rPr lang="es-PE" dirty="0" smtClean="0">
                <a:solidFill>
                  <a:srgbClr val="00823B"/>
                </a:solidFill>
              </a:rPr>
              <a:t>" </a:t>
            </a:r>
            <a:endParaRPr lang="es-PE" dirty="0">
              <a:solidFill>
                <a:srgbClr val="00823B"/>
              </a:solidFill>
            </a:endParaRPr>
          </a:p>
        </p:txBody>
      </p:sp>
      <p:sp>
        <p:nvSpPr>
          <p:cNvPr id="15" name="14 CuadroTexto"/>
          <p:cNvSpPr txBox="1"/>
          <p:nvPr/>
        </p:nvSpPr>
        <p:spPr>
          <a:xfrm>
            <a:off x="287524" y="2402885"/>
            <a:ext cx="8568952" cy="954107"/>
          </a:xfrm>
          <a:prstGeom prst="rect">
            <a:avLst/>
          </a:prstGeom>
          <a:noFill/>
        </p:spPr>
        <p:txBody>
          <a:bodyPr wrap="square" rtlCol="0">
            <a:spAutoFit/>
          </a:bodyPr>
          <a:lstStyle/>
          <a:p>
            <a:r>
              <a:rPr lang="es-PE" sz="2800" dirty="0" err="1" smtClean="0">
                <a:solidFill>
                  <a:srgbClr val="FFC000"/>
                </a:solidFill>
              </a:rPr>
              <a:t>Happy</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"esperadas" bajo condiciones normales de uso.</a:t>
            </a:r>
            <a:endParaRPr lang="es-PE" sz="2400" dirty="0" smtClean="0"/>
          </a:p>
        </p:txBody>
      </p:sp>
      <p:sp>
        <p:nvSpPr>
          <p:cNvPr id="14" name="13 CuadroTexto"/>
          <p:cNvSpPr txBox="1"/>
          <p:nvPr/>
        </p:nvSpPr>
        <p:spPr>
          <a:xfrm>
            <a:off x="287524" y="3699029"/>
            <a:ext cx="8568952" cy="1569660"/>
          </a:xfrm>
          <a:prstGeom prst="rect">
            <a:avLst/>
          </a:prstGeom>
          <a:noFill/>
        </p:spPr>
        <p:txBody>
          <a:bodyPr wrap="square" rtlCol="0">
            <a:spAutoFit/>
          </a:bodyPr>
          <a:lstStyle/>
          <a:p>
            <a:pPr algn="ctr"/>
            <a:r>
              <a:rPr lang="es-PE" sz="2400" dirty="0" smtClean="0"/>
              <a:t>Comenzamos probando los </a:t>
            </a:r>
            <a:r>
              <a:rPr lang="es-PE" sz="2400" dirty="0" err="1" smtClean="0"/>
              <a:t>Happy</a:t>
            </a:r>
            <a:r>
              <a:rPr lang="es-PE" sz="2400" dirty="0" smtClean="0"/>
              <a:t> </a:t>
            </a:r>
            <a:r>
              <a:rPr lang="es-PE" sz="2400" dirty="0" err="1" smtClean="0"/>
              <a:t>Paths</a:t>
            </a:r>
            <a:r>
              <a:rPr lang="es-PE" sz="2400" dirty="0" smtClean="0"/>
              <a:t> por que representa a la funcionalidad que da valor al negocio y son los casos que se darán mucho más frecuentemente cuando la aplicación se ejecute en producción.</a:t>
            </a:r>
            <a:endParaRPr lang="es-PE" sz="2000" dirty="0" smtClean="0"/>
          </a:p>
        </p:txBody>
      </p:sp>
    </p:spTree>
    <p:extLst>
      <p:ext uri="{BB962C8B-B14F-4D97-AF65-F5344CB8AC3E}">
        <p14:creationId xmlns:p14="http://schemas.microsoft.com/office/powerpoint/2010/main" val="28349530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609730"/>
            <a:ext cx="8749806" cy="720000"/>
          </a:xfrm>
        </p:spPr>
        <p:txBody>
          <a:bodyPr/>
          <a:lstStyle/>
          <a:p>
            <a:r>
              <a:rPr lang="es-PE" dirty="0" smtClean="0">
                <a:solidFill>
                  <a:srgbClr val="00823B"/>
                </a:solidFill>
              </a:rPr>
              <a:t>Comenzar probando</a:t>
            </a:r>
            <a:br>
              <a:rPr lang="es-PE" dirty="0" smtClean="0">
                <a:solidFill>
                  <a:srgbClr val="00823B"/>
                </a:solidFill>
              </a:rPr>
            </a:br>
            <a:r>
              <a:rPr lang="es-PE" dirty="0" smtClean="0">
                <a:solidFill>
                  <a:srgbClr val="00823B"/>
                </a:solidFill>
              </a:rPr>
              <a:t>el caso más simple</a:t>
            </a:r>
            <a:endParaRPr lang="es-PE" dirty="0">
              <a:solidFill>
                <a:srgbClr val="00823B"/>
              </a:solidFill>
            </a:endParaRPr>
          </a:p>
        </p:txBody>
      </p:sp>
      <p:sp>
        <p:nvSpPr>
          <p:cNvPr id="15" name="14 CuadroTexto"/>
          <p:cNvSpPr txBox="1"/>
          <p:nvPr/>
        </p:nvSpPr>
        <p:spPr>
          <a:xfrm>
            <a:off x="251520" y="1833786"/>
            <a:ext cx="8640960" cy="3539430"/>
          </a:xfrm>
          <a:prstGeom prst="rect">
            <a:avLst/>
          </a:prstGeom>
          <a:noFill/>
        </p:spPr>
        <p:txBody>
          <a:bodyPr wrap="square" rtlCol="0">
            <a:spAutoFit/>
          </a:bodyPr>
          <a:lstStyle/>
          <a:p>
            <a:r>
              <a:rPr lang="es-PE" sz="2800" dirty="0" smtClean="0"/>
              <a:t>Sí el caso más simple no funciona es muy probable que los casos complejos tampoco.</a:t>
            </a:r>
          </a:p>
          <a:p>
            <a:endParaRPr lang="es-PE" sz="2800" dirty="0"/>
          </a:p>
          <a:p>
            <a:r>
              <a:rPr lang="es-PE" sz="2800" dirty="0" smtClean="0"/>
              <a:t>Adicionalmente tiene los siguientes beneficios.</a:t>
            </a:r>
          </a:p>
          <a:p>
            <a:pPr marL="457200" indent="-457200">
              <a:buFont typeface="Arial" pitchFamily="34" charset="0"/>
              <a:buChar char="•"/>
            </a:pPr>
            <a:r>
              <a:rPr lang="es-PE" sz="2800" dirty="0" smtClean="0"/>
              <a:t>Crear rápidamente la infraestructura para realizar la prueba.</a:t>
            </a:r>
          </a:p>
          <a:p>
            <a:pPr marL="457200" indent="-457200">
              <a:buFont typeface="Arial" pitchFamily="34" charset="0"/>
              <a:buChar char="•"/>
            </a:pPr>
            <a:r>
              <a:rPr lang="es-PE" sz="2800" dirty="0" smtClean="0"/>
              <a:t>Comprender mejor los métodos y las interfaces públicas de la clase para estructura la prueba.</a:t>
            </a:r>
            <a:endParaRPr lang="es-PE" sz="2400" dirty="0" smtClean="0"/>
          </a:p>
        </p:txBody>
      </p:sp>
    </p:spTree>
    <p:extLst>
      <p:ext uri="{BB962C8B-B14F-4D97-AF65-F5344CB8AC3E}">
        <p14:creationId xmlns:p14="http://schemas.microsoft.com/office/powerpoint/2010/main" val="3943767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836712"/>
            <a:ext cx="8749806" cy="720000"/>
          </a:xfrm>
        </p:spPr>
        <p:txBody>
          <a:bodyPr/>
          <a:lstStyle/>
          <a:p>
            <a:r>
              <a:rPr lang="es-PE" dirty="0" smtClean="0">
                <a:solidFill>
                  <a:srgbClr val="00823B"/>
                </a:solidFill>
              </a:rPr>
              <a:t>No olvidar probar los</a:t>
            </a:r>
            <a:br>
              <a:rPr lang="es-PE" dirty="0" smtClean="0">
                <a:solidFill>
                  <a:srgbClr val="00823B"/>
                </a:solidFill>
              </a:rPr>
            </a:br>
            <a:r>
              <a:rPr lang="es-PE" dirty="0" err="1" smtClean="0">
                <a:solidFill>
                  <a:srgbClr val="00823B"/>
                </a:solidFill>
              </a:rPr>
              <a:t>Exceptional</a:t>
            </a:r>
            <a:r>
              <a:rPr lang="es-PE" dirty="0" smtClean="0">
                <a:solidFill>
                  <a:srgbClr val="00823B"/>
                </a:solidFill>
              </a:rPr>
              <a:t> </a:t>
            </a:r>
            <a:r>
              <a:rPr lang="es-PE" dirty="0" err="1" smtClean="0">
                <a:solidFill>
                  <a:srgbClr val="00823B"/>
                </a:solidFill>
              </a:rPr>
              <a:t>Paths</a:t>
            </a:r>
            <a:r>
              <a:rPr lang="es-PE" dirty="0" smtClean="0">
                <a:solidFill>
                  <a:srgbClr val="00823B"/>
                </a:solidFill>
              </a:rPr>
              <a:t> "Interesantes" </a:t>
            </a:r>
            <a:endParaRPr lang="es-PE" dirty="0">
              <a:solidFill>
                <a:srgbClr val="00823B"/>
              </a:solidFill>
            </a:endParaRPr>
          </a:p>
        </p:txBody>
      </p:sp>
      <p:sp>
        <p:nvSpPr>
          <p:cNvPr id="15" name="14 CuadroTexto"/>
          <p:cNvSpPr txBox="1"/>
          <p:nvPr/>
        </p:nvSpPr>
        <p:spPr>
          <a:xfrm>
            <a:off x="773578" y="2402884"/>
            <a:ext cx="7596844" cy="954107"/>
          </a:xfrm>
          <a:prstGeom prst="rect">
            <a:avLst/>
          </a:prstGeom>
          <a:noFill/>
        </p:spPr>
        <p:txBody>
          <a:bodyPr wrap="square" rtlCol="0">
            <a:spAutoFit/>
          </a:bodyPr>
          <a:lstStyle/>
          <a:p>
            <a:r>
              <a:rPr lang="es-PE" sz="2800" dirty="0" err="1" smtClean="0">
                <a:solidFill>
                  <a:srgbClr val="FFC000"/>
                </a:solidFill>
              </a:rPr>
              <a:t>Exceptional</a:t>
            </a:r>
            <a:r>
              <a:rPr lang="es-PE" sz="2800" dirty="0" smtClean="0">
                <a:solidFill>
                  <a:srgbClr val="FFC000"/>
                </a:solidFill>
              </a:rPr>
              <a:t> </a:t>
            </a:r>
            <a:r>
              <a:rPr lang="es-PE" sz="2800" dirty="0" err="1" smtClean="0">
                <a:solidFill>
                  <a:srgbClr val="FFC000"/>
                </a:solidFill>
              </a:rPr>
              <a:t>Paths</a:t>
            </a:r>
            <a:r>
              <a:rPr lang="es-PE" sz="2800" dirty="0" smtClean="0">
                <a:solidFill>
                  <a:srgbClr val="FFC000"/>
                </a:solidFill>
              </a:rPr>
              <a:t>: </a:t>
            </a:r>
            <a:r>
              <a:rPr lang="es-PE" sz="2800" dirty="0" smtClean="0"/>
              <a:t>son las secuencias de ejecución </a:t>
            </a:r>
            <a:br>
              <a:rPr lang="es-PE" sz="2800" dirty="0" smtClean="0"/>
            </a:br>
            <a:r>
              <a:rPr lang="es-PE" sz="2800" dirty="0" smtClean="0"/>
              <a:t>"no esperadas" bajo condiciones normales de uso.</a:t>
            </a:r>
            <a:endParaRPr lang="es-PE" sz="2400" dirty="0" smtClean="0"/>
          </a:p>
        </p:txBody>
      </p:sp>
      <p:sp>
        <p:nvSpPr>
          <p:cNvPr id="14" name="13 CuadroTexto"/>
          <p:cNvSpPr txBox="1"/>
          <p:nvPr/>
        </p:nvSpPr>
        <p:spPr>
          <a:xfrm>
            <a:off x="287524" y="3699029"/>
            <a:ext cx="8568952" cy="954107"/>
          </a:xfrm>
          <a:prstGeom prst="rect">
            <a:avLst/>
          </a:prstGeom>
          <a:noFill/>
        </p:spPr>
        <p:txBody>
          <a:bodyPr wrap="square" rtlCol="0">
            <a:spAutoFit/>
          </a:bodyPr>
          <a:lstStyle/>
          <a:p>
            <a:pPr algn="ctr"/>
            <a:r>
              <a:rPr lang="es-PE" sz="2800" dirty="0" smtClean="0"/>
              <a:t>Debemos evaluar que casos excepcionales valen el esfuerzo de ser probados (probabilidad, impacto).</a:t>
            </a:r>
            <a:endParaRPr lang="es-PE" sz="2400" dirty="0" smtClean="0"/>
          </a:p>
        </p:txBody>
      </p:sp>
    </p:spTree>
    <p:extLst>
      <p:ext uri="{BB962C8B-B14F-4D97-AF65-F5344CB8AC3E}">
        <p14:creationId xmlns:p14="http://schemas.microsoft.com/office/powerpoint/2010/main" val="2909720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836712"/>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Identificar </a:t>
            </a:r>
            <a:r>
              <a:rPr lang="es-PE" dirty="0" err="1" smtClean="0">
                <a:solidFill>
                  <a:srgbClr val="00B050"/>
                </a:solidFill>
              </a:rPr>
              <a:t>Happy</a:t>
            </a:r>
            <a:r>
              <a:rPr lang="es-PE" dirty="0" smtClean="0">
                <a:solidFill>
                  <a:srgbClr val="00B050"/>
                </a:solidFill>
              </a:rPr>
              <a:t> </a:t>
            </a:r>
            <a:r>
              <a:rPr lang="es-PE" dirty="0" err="1" smtClean="0">
                <a:solidFill>
                  <a:srgbClr val="00B050"/>
                </a:solidFill>
              </a:rPr>
              <a:t>Paths</a:t>
            </a:r>
            <a:r>
              <a:rPr lang="es-PE" dirty="0">
                <a:solidFill>
                  <a:srgbClr val="00B050"/>
                </a:solidFill>
              </a:rPr>
              <a:t> </a:t>
            </a:r>
            <a:r>
              <a:rPr lang="es-PE" dirty="0" smtClean="0">
                <a:solidFill>
                  <a:srgbClr val="00B050"/>
                </a:solidFill>
              </a:rPr>
              <a:t>y  </a:t>
            </a:r>
            <a:r>
              <a:rPr lang="es-PE" dirty="0" err="1" smtClean="0">
                <a:solidFill>
                  <a:srgbClr val="00B050"/>
                </a:solidFill>
              </a:rPr>
              <a:t>Exceptional</a:t>
            </a:r>
            <a:r>
              <a:rPr lang="es-PE" dirty="0" smtClean="0">
                <a:solidFill>
                  <a:srgbClr val="00B050"/>
                </a:solidFill>
              </a:rPr>
              <a:t> </a:t>
            </a:r>
            <a:r>
              <a:rPr lang="es-PE" dirty="0" err="1" smtClean="0">
                <a:solidFill>
                  <a:srgbClr val="00B050"/>
                </a:solidFill>
              </a:rPr>
              <a:t>Paths</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2780928"/>
            <a:ext cx="7992888" cy="3096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Analizar los métodos "</a:t>
            </a:r>
            <a:r>
              <a:rPr lang="es-PE" sz="2800" dirty="0" err="1" smtClean="0"/>
              <a:t>AgregarLinea</a:t>
            </a:r>
            <a:r>
              <a:rPr lang="es-PE" sz="2800" dirty="0" smtClean="0"/>
              <a:t>" y "</a:t>
            </a:r>
            <a:r>
              <a:rPr lang="es-PE" sz="2800" dirty="0" err="1" smtClean="0"/>
              <a:t>ActualizarLinea</a:t>
            </a:r>
            <a:r>
              <a:rPr lang="es-PE" sz="2800" dirty="0" smtClean="0"/>
              <a:t>", identificar los casos más simples, </a:t>
            </a:r>
            <a:r>
              <a:rPr lang="es-PE" sz="2800" dirty="0" err="1" smtClean="0"/>
              <a:t>Happy</a:t>
            </a:r>
            <a:r>
              <a:rPr lang="es-PE" sz="2800" dirty="0" smtClean="0"/>
              <a:t> </a:t>
            </a:r>
            <a:r>
              <a:rPr lang="es-PE" sz="2800" dirty="0" err="1" smtClean="0"/>
              <a:t>Paths</a:t>
            </a:r>
            <a:r>
              <a:rPr lang="es-PE" sz="2800" dirty="0" smtClean="0"/>
              <a:t> y Excepcional </a:t>
            </a:r>
            <a:r>
              <a:rPr lang="es-PE" sz="2800" dirty="0" err="1" smtClean="0"/>
              <a:t>Paths</a:t>
            </a:r>
            <a:r>
              <a:rPr lang="es-PE" sz="2800" dirty="0" smtClean="0"/>
              <a:t>.</a:t>
            </a:r>
          </a:p>
          <a:p>
            <a:pPr marL="0" indent="0" algn="ctr">
              <a:buNone/>
            </a:pPr>
            <a:endParaRPr lang="es-PE" sz="2800" dirty="0" smtClean="0"/>
          </a:p>
          <a:p>
            <a:pPr marL="0" indent="0" algn="ctr">
              <a:buNone/>
            </a:pPr>
            <a:r>
              <a:rPr lang="es-PE" sz="2800" dirty="0" smtClean="0"/>
              <a:t>Implementar las pruebas unitarias para todos estos casos.</a:t>
            </a:r>
          </a:p>
        </p:txBody>
      </p:sp>
    </p:spTree>
    <p:extLst>
      <p:ext uri="{BB962C8B-B14F-4D97-AF65-F5344CB8AC3E}">
        <p14:creationId xmlns:p14="http://schemas.microsoft.com/office/powerpoint/2010/main" val="33035918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197097" y="764704"/>
            <a:ext cx="8749806" cy="720000"/>
          </a:xfrm>
        </p:spPr>
        <p:txBody>
          <a:bodyPr/>
          <a:lstStyle/>
          <a:p>
            <a:r>
              <a:rPr lang="es-PE" dirty="0" smtClean="0">
                <a:solidFill>
                  <a:srgbClr val="00823B"/>
                </a:solidFill>
              </a:rPr>
              <a:t>Enfoques para realizar </a:t>
            </a:r>
            <a:br>
              <a:rPr lang="es-PE" dirty="0" smtClean="0">
                <a:solidFill>
                  <a:srgbClr val="00823B"/>
                </a:solidFill>
              </a:rPr>
            </a:br>
            <a:r>
              <a:rPr lang="es-PE" dirty="0" smtClean="0">
                <a:solidFill>
                  <a:srgbClr val="00823B"/>
                </a:solidFill>
              </a:rPr>
              <a:t>Pruebas Automatizadas</a:t>
            </a:r>
            <a:endParaRPr lang="es-PE" dirty="0">
              <a:solidFill>
                <a:srgbClr val="00823B"/>
              </a:solidFill>
            </a:endParaRPr>
          </a:p>
        </p:txBody>
      </p:sp>
      <p:sp>
        <p:nvSpPr>
          <p:cNvPr id="15" name="14 CuadroTexto"/>
          <p:cNvSpPr txBox="1"/>
          <p:nvPr/>
        </p:nvSpPr>
        <p:spPr>
          <a:xfrm>
            <a:off x="755576" y="2265834"/>
            <a:ext cx="7848872" cy="3539430"/>
          </a:xfrm>
          <a:prstGeom prst="rect">
            <a:avLst/>
          </a:prstGeom>
          <a:noFill/>
        </p:spPr>
        <p:txBody>
          <a:bodyPr wrap="square" rtlCol="0">
            <a:spAutoFit/>
          </a:bodyPr>
          <a:lstStyle/>
          <a:p>
            <a:pPr marL="457200" indent="-457200">
              <a:buFont typeface="Arial" pitchFamily="34" charset="0"/>
              <a:buChar char="•"/>
            </a:pPr>
            <a:r>
              <a:rPr lang="es-PE" sz="2800" dirty="0" smtClean="0">
                <a:solidFill>
                  <a:srgbClr val="FFC000"/>
                </a:solidFill>
              </a:rPr>
              <a:t>Test </a:t>
            </a:r>
            <a:r>
              <a:rPr lang="es-PE" sz="2800" dirty="0" err="1" smtClean="0">
                <a:solidFill>
                  <a:srgbClr val="FFC000"/>
                </a:solidFill>
              </a:rPr>
              <a:t>First</a:t>
            </a:r>
            <a:r>
              <a:rPr lang="es-PE" sz="2800" dirty="0" smtClean="0">
                <a:solidFill>
                  <a:srgbClr val="FFC000"/>
                </a:solidFill>
              </a:rPr>
              <a:t> </a:t>
            </a:r>
            <a:r>
              <a:rPr lang="es-PE" sz="2800" dirty="0" err="1" smtClean="0">
                <a:solidFill>
                  <a:srgbClr val="FFC000"/>
                </a:solidFill>
              </a:rPr>
              <a:t>Programming</a:t>
            </a:r>
            <a:r>
              <a:rPr lang="es-PE" sz="2800" dirty="0" smtClean="0">
                <a:solidFill>
                  <a:srgbClr val="FFC000"/>
                </a:solidFill>
              </a:rPr>
              <a:t>:</a:t>
            </a:r>
            <a:br>
              <a:rPr lang="es-PE" sz="2800" dirty="0" smtClean="0">
                <a:solidFill>
                  <a:srgbClr val="FFC000"/>
                </a:solidFill>
              </a:rPr>
            </a:br>
            <a:r>
              <a:rPr lang="es-PE" sz="2800" dirty="0"/>
              <a:t>Escribir </a:t>
            </a:r>
            <a:r>
              <a:rPr lang="es-PE" sz="2800" dirty="0" smtClean="0"/>
              <a:t>una prueba antes de escribir el comportamiento dentro de la clase.</a:t>
            </a:r>
          </a:p>
          <a:p>
            <a:pPr marL="457200" indent="-457200">
              <a:buFont typeface="Arial" pitchFamily="34" charset="0"/>
              <a:buChar char="•"/>
            </a:pPr>
            <a:endParaRPr lang="en-US" sz="2800" dirty="0"/>
          </a:p>
          <a:p>
            <a:pPr marL="457200" indent="-457200">
              <a:buFont typeface="Arial" pitchFamily="34" charset="0"/>
              <a:buChar char="•"/>
            </a:pPr>
            <a:r>
              <a:rPr lang="es-PE" sz="2800" dirty="0">
                <a:solidFill>
                  <a:srgbClr val="FFC000"/>
                </a:solidFill>
              </a:rPr>
              <a:t>Data </a:t>
            </a:r>
            <a:r>
              <a:rPr lang="es-PE" sz="2800" dirty="0" err="1">
                <a:solidFill>
                  <a:srgbClr val="FFC000"/>
                </a:solidFill>
              </a:rPr>
              <a:t>Driven</a:t>
            </a:r>
            <a:r>
              <a:rPr lang="es-PE" sz="2800" dirty="0">
                <a:solidFill>
                  <a:srgbClr val="FFC000"/>
                </a:solidFill>
              </a:rPr>
              <a:t> </a:t>
            </a:r>
            <a:r>
              <a:rPr lang="es-PE" sz="2800" dirty="0" err="1">
                <a:solidFill>
                  <a:srgbClr val="FFC000"/>
                </a:solidFill>
              </a:rPr>
              <a:t>Testing</a:t>
            </a:r>
            <a:r>
              <a:rPr lang="es-PE" sz="2800" dirty="0">
                <a:solidFill>
                  <a:srgbClr val="FFC000"/>
                </a:solidFill>
              </a:rPr>
              <a:t>: </a:t>
            </a:r>
            <a:br>
              <a:rPr lang="es-PE" sz="2800" dirty="0">
                <a:solidFill>
                  <a:srgbClr val="FFC000"/>
                </a:solidFill>
              </a:rPr>
            </a:br>
            <a:r>
              <a:rPr lang="es-PE" sz="2800" dirty="0"/>
              <a:t>La prueba obtiene valores que se encuentran dentro de un "data </a:t>
            </a:r>
            <a:r>
              <a:rPr lang="es-PE" sz="2800" dirty="0" err="1"/>
              <a:t>source</a:t>
            </a:r>
            <a:r>
              <a:rPr lang="es-PE" sz="2800" dirty="0"/>
              <a:t>" y esta se ejecuta por cada fila que encuentre en el "data </a:t>
            </a:r>
            <a:r>
              <a:rPr lang="es-PE" sz="2800" dirty="0" err="1"/>
              <a:t>source</a:t>
            </a:r>
            <a:r>
              <a:rPr lang="es-PE" sz="2800" dirty="0" smtClean="0"/>
              <a:t>".</a:t>
            </a:r>
            <a:endParaRPr lang="es-PE" sz="2800" dirty="0"/>
          </a:p>
        </p:txBody>
      </p:sp>
    </p:spTree>
    <p:extLst>
      <p:ext uri="{BB962C8B-B14F-4D97-AF65-F5344CB8AC3E}">
        <p14:creationId xmlns:p14="http://schemas.microsoft.com/office/powerpoint/2010/main" val="14075985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061864"/>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Aplicar los enfoques </a:t>
            </a:r>
            <a:br>
              <a:rPr lang="es-PE" dirty="0" smtClean="0">
                <a:solidFill>
                  <a:srgbClr val="00B050"/>
                </a:solidFill>
              </a:rPr>
            </a:br>
            <a:r>
              <a:rPr lang="es-PE" dirty="0" smtClean="0">
                <a:solidFill>
                  <a:srgbClr val="00B050"/>
                </a:solidFill>
              </a:rPr>
              <a:t>"Test </a:t>
            </a:r>
            <a:r>
              <a:rPr lang="es-PE" dirty="0" err="1" smtClean="0">
                <a:solidFill>
                  <a:srgbClr val="00B050"/>
                </a:solidFill>
              </a:rPr>
              <a:t>First</a:t>
            </a:r>
            <a:r>
              <a:rPr lang="es-PE" dirty="0" smtClean="0">
                <a:solidFill>
                  <a:srgbClr val="00B050"/>
                </a:solidFill>
              </a:rPr>
              <a:t> </a:t>
            </a:r>
            <a:r>
              <a:rPr lang="es-PE" dirty="0" err="1" smtClean="0">
                <a:solidFill>
                  <a:srgbClr val="00B050"/>
                </a:solidFill>
              </a:rPr>
              <a:t>Programming</a:t>
            </a:r>
            <a:r>
              <a:rPr lang="es-PE" dirty="0" smtClean="0">
                <a:solidFill>
                  <a:srgbClr val="00B050"/>
                </a:solidFill>
              </a:rPr>
              <a:t>" y</a:t>
            </a:r>
            <a:br>
              <a:rPr lang="es-PE" dirty="0" smtClean="0">
                <a:solidFill>
                  <a:srgbClr val="00B050"/>
                </a:solidFill>
              </a:rPr>
            </a:br>
            <a:r>
              <a:rPr lang="es-PE" dirty="0" smtClean="0">
                <a:solidFill>
                  <a:srgbClr val="00B050"/>
                </a:solidFill>
              </a:rPr>
              <a:t>"Data </a:t>
            </a:r>
            <a:r>
              <a:rPr lang="es-PE" dirty="0" err="1" smtClean="0">
                <a:solidFill>
                  <a:srgbClr val="00B050"/>
                </a:solidFill>
              </a:rPr>
              <a:t>Driven</a:t>
            </a:r>
            <a:r>
              <a:rPr lang="es-PE" dirty="0" smtClean="0">
                <a:solidFill>
                  <a:srgbClr val="00B050"/>
                </a:solidFill>
              </a:rPr>
              <a:t> </a:t>
            </a:r>
            <a:r>
              <a:rPr lang="es-PE" dirty="0" err="1" smtClean="0">
                <a:solidFill>
                  <a:srgbClr val="00B050"/>
                </a:solidFill>
              </a:rPr>
              <a:t>Testing</a:t>
            </a:r>
            <a:r>
              <a:rPr lang="es-PE" dirty="0" smtClean="0">
                <a:solidFill>
                  <a:srgbClr val="00B050"/>
                </a:solidFill>
              </a:rPr>
              <a:t>"</a:t>
            </a:r>
            <a:endParaRPr lang="es-PE" dirty="0">
              <a:solidFill>
                <a:srgbClr val="00B050"/>
              </a:solidFill>
            </a:endParaRPr>
          </a:p>
        </p:txBody>
      </p:sp>
      <p:sp>
        <p:nvSpPr>
          <p:cNvPr id="7" name="5 Marcador de contenido"/>
          <p:cNvSpPr txBox="1">
            <a:spLocks/>
          </p:cNvSpPr>
          <p:nvPr/>
        </p:nvSpPr>
        <p:spPr bwMode="auto">
          <a:xfrm>
            <a:off x="611560" y="3501008"/>
            <a:ext cx="8136904"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PE" sz="2800" smtClean="0"/>
              <a:t>Implementar el método "RemoverLinea" utilizando "Test First Programming"</a:t>
            </a:r>
          </a:p>
          <a:p>
            <a:r>
              <a:rPr lang="es-PE" sz="2800" smtClean="0"/>
              <a:t>Crear una prueba para el método "Total" utilizando "Data Driven Testing"</a:t>
            </a:r>
          </a:p>
        </p:txBody>
      </p:sp>
    </p:spTree>
    <p:extLst>
      <p:ext uri="{BB962C8B-B14F-4D97-AF65-F5344CB8AC3E}">
        <p14:creationId xmlns:p14="http://schemas.microsoft.com/office/powerpoint/2010/main" val="28839339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Título"/>
          <p:cNvSpPr>
            <a:spLocks noGrp="1"/>
          </p:cNvSpPr>
          <p:nvPr>
            <p:ph type="title"/>
          </p:nvPr>
        </p:nvSpPr>
        <p:spPr>
          <a:xfrm>
            <a:off x="529208" y="188640"/>
            <a:ext cx="8229600" cy="864096"/>
          </a:xfrm>
        </p:spPr>
        <p:txBody>
          <a:bodyPr/>
          <a:lstStyle/>
          <a:p>
            <a:r>
              <a:rPr lang="es-PE" dirty="0" smtClean="0">
                <a:solidFill>
                  <a:srgbClr val="00823B"/>
                </a:solidFill>
              </a:rPr>
              <a:t>Pruebas Unitarias</a:t>
            </a:r>
            <a:endParaRPr lang="es-PE" dirty="0">
              <a:solidFill>
                <a:srgbClr val="00823B"/>
              </a:solidFill>
            </a:endParaRPr>
          </a:p>
        </p:txBody>
      </p:sp>
      <p:grpSp>
        <p:nvGrpSpPr>
          <p:cNvPr id="12" name="11 Grupo"/>
          <p:cNvGrpSpPr/>
          <p:nvPr/>
        </p:nvGrpSpPr>
        <p:grpSpPr>
          <a:xfrm>
            <a:off x="2304341" y="1268760"/>
            <a:ext cx="4463307" cy="3541304"/>
            <a:chOff x="2304341" y="1327856"/>
            <a:chExt cx="4463307" cy="3541304"/>
          </a:xfrm>
        </p:grpSpPr>
        <p:grpSp>
          <p:nvGrpSpPr>
            <p:cNvPr id="16" name="15 Grupo"/>
            <p:cNvGrpSpPr/>
            <p:nvPr/>
          </p:nvGrpSpPr>
          <p:grpSpPr>
            <a:xfrm>
              <a:off x="4568804" y="3926602"/>
              <a:ext cx="1064625" cy="942558"/>
              <a:chOff x="683568" y="1844824"/>
              <a:chExt cx="1296144" cy="1152128"/>
            </a:xfrm>
          </p:grpSpPr>
          <p:cxnSp>
            <p:nvCxnSpPr>
              <p:cNvPr id="17" name="1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1" name="20 Grupo"/>
            <p:cNvGrpSpPr/>
            <p:nvPr/>
          </p:nvGrpSpPr>
          <p:grpSpPr>
            <a:xfrm>
              <a:off x="3424208" y="3926602"/>
              <a:ext cx="1064625" cy="942558"/>
              <a:chOff x="683568" y="1844824"/>
              <a:chExt cx="1296144" cy="1152128"/>
            </a:xfrm>
          </p:grpSpPr>
          <p:cxnSp>
            <p:nvCxnSpPr>
              <p:cNvPr id="22" name="2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6" name="25 Grupo"/>
            <p:cNvGrpSpPr/>
            <p:nvPr/>
          </p:nvGrpSpPr>
          <p:grpSpPr>
            <a:xfrm>
              <a:off x="5703023" y="3926602"/>
              <a:ext cx="1064625" cy="942558"/>
              <a:chOff x="683568" y="1844824"/>
              <a:chExt cx="1296144" cy="1152128"/>
            </a:xfrm>
          </p:grpSpPr>
          <p:cxnSp>
            <p:nvCxnSpPr>
              <p:cNvPr id="27" name="2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1" name="30 Grupo"/>
            <p:cNvGrpSpPr/>
            <p:nvPr/>
          </p:nvGrpSpPr>
          <p:grpSpPr>
            <a:xfrm>
              <a:off x="2836654" y="2703281"/>
              <a:ext cx="1064625" cy="942558"/>
              <a:chOff x="683568" y="1844824"/>
              <a:chExt cx="1296144" cy="1152128"/>
            </a:xfrm>
          </p:grpSpPr>
          <p:cxnSp>
            <p:nvCxnSpPr>
              <p:cNvPr id="32" name="3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3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36" name="35 Grupo"/>
            <p:cNvGrpSpPr/>
            <p:nvPr/>
          </p:nvGrpSpPr>
          <p:grpSpPr>
            <a:xfrm>
              <a:off x="3979105" y="2703281"/>
              <a:ext cx="1064625" cy="942558"/>
              <a:chOff x="683568" y="1844824"/>
              <a:chExt cx="1296144" cy="1152128"/>
            </a:xfrm>
          </p:grpSpPr>
          <p:cxnSp>
            <p:nvCxnSpPr>
              <p:cNvPr id="37" name="36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47" name="46 Rectángulo redondeado"/>
            <p:cNvSpPr/>
            <p:nvPr/>
          </p:nvSpPr>
          <p:spPr>
            <a:xfrm>
              <a:off x="5637061" y="284626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49" name="48 Flecha abajo"/>
            <p:cNvSpPr/>
            <p:nvPr/>
          </p:nvSpPr>
          <p:spPr>
            <a:xfrm>
              <a:off x="5661843" y="238104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51" name="50 Grupo"/>
            <p:cNvGrpSpPr/>
            <p:nvPr/>
          </p:nvGrpSpPr>
          <p:grpSpPr>
            <a:xfrm>
              <a:off x="5101116" y="2703281"/>
              <a:ext cx="1064625" cy="942558"/>
              <a:chOff x="683568" y="1844824"/>
              <a:chExt cx="1296144" cy="1152128"/>
            </a:xfrm>
          </p:grpSpPr>
          <p:cxnSp>
            <p:nvCxnSpPr>
              <p:cNvPr id="52" name="51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52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54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6" name="55 Rectángulo redondeado"/>
            <p:cNvSpPr/>
            <p:nvPr/>
          </p:nvSpPr>
          <p:spPr>
            <a:xfrm>
              <a:off x="5247368" y="316671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57" name="56 Flecha abajo"/>
            <p:cNvSpPr/>
            <p:nvPr/>
          </p:nvSpPr>
          <p:spPr>
            <a:xfrm>
              <a:off x="5294017" y="2719017"/>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8" name="57 Rectángulo redondeado"/>
            <p:cNvSpPr/>
            <p:nvPr/>
          </p:nvSpPr>
          <p:spPr>
            <a:xfrm>
              <a:off x="4533974"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grpSp>
          <p:nvGrpSpPr>
            <p:cNvPr id="60" name="59 Grupo"/>
            <p:cNvGrpSpPr/>
            <p:nvPr/>
          </p:nvGrpSpPr>
          <p:grpSpPr>
            <a:xfrm>
              <a:off x="3984381" y="1493583"/>
              <a:ext cx="1064625" cy="942558"/>
              <a:chOff x="683568" y="1844824"/>
              <a:chExt cx="1296144" cy="1152128"/>
            </a:xfrm>
          </p:grpSpPr>
          <p:cxnSp>
            <p:nvCxnSpPr>
              <p:cNvPr id="61" name="6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65" name="64 Rectángulo redondeado"/>
            <p:cNvSpPr/>
            <p:nvPr/>
          </p:nvSpPr>
          <p:spPr>
            <a:xfrm>
              <a:off x="4131816" y="1793073"/>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6" name="65 Flecha abajo"/>
            <p:cNvSpPr/>
            <p:nvPr/>
          </p:nvSpPr>
          <p:spPr>
            <a:xfrm>
              <a:off x="4178465" y="13278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7" name="66 Flecha abajo"/>
            <p:cNvSpPr/>
            <p:nvPr/>
          </p:nvSpPr>
          <p:spPr>
            <a:xfrm>
              <a:off x="4576460" y="1328823"/>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8" name="67 Rectángulo redondeado"/>
            <p:cNvSpPr/>
            <p:nvPr/>
          </p:nvSpPr>
          <p:spPr>
            <a:xfrm>
              <a:off x="3955131" y="4390687"/>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69" name="68 Flecha abajo"/>
            <p:cNvSpPr/>
            <p:nvPr/>
          </p:nvSpPr>
          <p:spPr>
            <a:xfrm>
              <a:off x="4001780" y="3933056"/>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nvGrpSpPr>
            <p:cNvPr id="70" name="69 Grupo"/>
            <p:cNvGrpSpPr/>
            <p:nvPr/>
          </p:nvGrpSpPr>
          <p:grpSpPr>
            <a:xfrm>
              <a:off x="2304341" y="3919408"/>
              <a:ext cx="1064625" cy="942558"/>
              <a:chOff x="683568" y="1844824"/>
              <a:chExt cx="1296144" cy="1152128"/>
            </a:xfrm>
          </p:grpSpPr>
          <p:cxnSp>
            <p:nvCxnSpPr>
              <p:cNvPr id="71" name="70 Conector recto"/>
              <p:cNvCxnSpPr/>
              <p:nvPr/>
            </p:nvCxnSpPr>
            <p:spPr>
              <a:xfrm>
                <a:off x="683568" y="1988840"/>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827584"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683568" y="2852936"/>
                <a:ext cx="129614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1835696" y="1844824"/>
                <a:ext cx="0" cy="115212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75" name="74 Rectángulo redondeado"/>
            <p:cNvSpPr/>
            <p:nvPr/>
          </p:nvSpPr>
          <p:spPr>
            <a:xfrm>
              <a:off x="3565438" y="4065631"/>
              <a:ext cx="385605" cy="34357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PE"/>
            </a:p>
          </p:txBody>
        </p:sp>
        <p:sp>
          <p:nvSpPr>
            <p:cNvPr id="76" name="75 Flecha abajo"/>
            <p:cNvSpPr/>
            <p:nvPr/>
          </p:nvSpPr>
          <p:spPr>
            <a:xfrm>
              <a:off x="3612087" y="3600414"/>
              <a:ext cx="292306" cy="367359"/>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sp>
        <p:nvSpPr>
          <p:cNvPr id="13" name="12 Rectángulo"/>
          <p:cNvSpPr/>
          <p:nvPr/>
        </p:nvSpPr>
        <p:spPr>
          <a:xfrm>
            <a:off x="697265" y="5373216"/>
            <a:ext cx="7979662" cy="954107"/>
          </a:xfrm>
          <a:prstGeom prst="rect">
            <a:avLst/>
          </a:prstGeom>
        </p:spPr>
        <p:txBody>
          <a:bodyPr wrap="square">
            <a:spAutoFit/>
          </a:bodyPr>
          <a:lstStyle/>
          <a:p>
            <a:pPr algn="ctr"/>
            <a:r>
              <a:rPr lang="es-PE" sz="2800" dirty="0">
                <a:solidFill>
                  <a:srgbClr val="FFC000"/>
                </a:solidFill>
              </a:rPr>
              <a:t>No pruebes el auto completo si aún no sabes si </a:t>
            </a:r>
            <a:r>
              <a:rPr lang="es-PE" sz="2800" dirty="0" smtClean="0">
                <a:solidFill>
                  <a:srgbClr val="FFC000"/>
                </a:solidFill>
              </a:rPr>
              <a:t>funcionan los engranes.</a:t>
            </a:r>
            <a:endParaRPr lang="es-PE" sz="2800" dirty="0">
              <a:solidFill>
                <a:srgbClr val="FFC000"/>
              </a:solidFill>
            </a:endParaRPr>
          </a:p>
        </p:txBody>
      </p:sp>
    </p:spTree>
    <p:extLst>
      <p:ext uri="{BB962C8B-B14F-4D97-AF65-F5344CB8AC3E}">
        <p14:creationId xmlns:p14="http://schemas.microsoft.com/office/powerpoint/2010/main" val="1381965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83459" y="260648"/>
            <a:ext cx="8229600" cy="1224136"/>
          </a:xfrm>
        </p:spPr>
        <p:txBody>
          <a:bodyPr/>
          <a:lstStyle/>
          <a:p>
            <a:r>
              <a:rPr lang="es-PE" dirty="0" smtClean="0">
                <a:solidFill>
                  <a:srgbClr val="00823B"/>
                </a:solidFill>
              </a:rPr>
              <a:t>Propiedades de una</a:t>
            </a:r>
            <a:br>
              <a:rPr lang="es-PE" dirty="0" smtClean="0">
                <a:solidFill>
                  <a:srgbClr val="00823B"/>
                </a:solidFill>
              </a:rPr>
            </a:br>
            <a:r>
              <a:rPr lang="es-PE" dirty="0" smtClean="0">
                <a:solidFill>
                  <a:srgbClr val="00823B"/>
                </a:solidFill>
              </a:rPr>
              <a:t>Prueba Unitaria</a:t>
            </a:r>
            <a:endParaRPr lang="es-PE" dirty="0">
              <a:solidFill>
                <a:srgbClr val="00823B"/>
              </a:solidFill>
            </a:endParaRPr>
          </a:p>
        </p:txBody>
      </p:sp>
      <p:sp>
        <p:nvSpPr>
          <p:cNvPr id="41" name="5 Marcador de contenido"/>
          <p:cNvSpPr txBox="1">
            <a:spLocks/>
          </p:cNvSpPr>
          <p:nvPr/>
        </p:nvSpPr>
        <p:spPr bwMode="auto">
          <a:xfrm>
            <a:off x="467544" y="1484784"/>
            <a:ext cx="8352928" cy="52565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796925">
              <a:lnSpc>
                <a:spcPts val="5300"/>
              </a:lnSpc>
              <a:buNone/>
            </a:pPr>
            <a:r>
              <a:rPr lang="es-PE" sz="4800" b="1" dirty="0" err="1">
                <a:solidFill>
                  <a:srgbClr val="FF0000"/>
                </a:solidFill>
              </a:rPr>
              <a:t>F</a:t>
            </a:r>
            <a:r>
              <a:rPr lang="es-PE" sz="2800" dirty="0" err="1" smtClean="0">
                <a:solidFill>
                  <a:srgbClr val="FF0000"/>
                </a:solidFill>
              </a:rPr>
              <a:t>ast</a:t>
            </a:r>
            <a:r>
              <a:rPr lang="es-PE" sz="2800" dirty="0" smtClean="0">
                <a:solidFill>
                  <a:srgbClr val="FF0000"/>
                </a:solidFill>
              </a:rPr>
              <a:t>: </a:t>
            </a:r>
            <a:r>
              <a:rPr lang="es-PE" sz="2400" dirty="0" smtClean="0"/>
              <a:t>Unos cuantos milisegundos en ejecutarse.</a:t>
            </a:r>
          </a:p>
          <a:p>
            <a:pPr marL="0" indent="0">
              <a:lnSpc>
                <a:spcPts val="5300"/>
              </a:lnSpc>
              <a:buNone/>
            </a:pPr>
            <a:r>
              <a:rPr lang="es-PE" sz="4800" b="1" dirty="0" err="1" smtClean="0">
                <a:solidFill>
                  <a:srgbClr val="FF0000"/>
                </a:solidFill>
              </a:rPr>
              <a:t>I</a:t>
            </a:r>
            <a:r>
              <a:rPr lang="es-PE" sz="2800" dirty="0" err="1" smtClean="0">
                <a:solidFill>
                  <a:srgbClr val="FF0000"/>
                </a:solidFill>
              </a:rPr>
              <a:t>ndependent</a:t>
            </a:r>
            <a:r>
              <a:rPr lang="es-PE" sz="2800" dirty="0" smtClean="0">
                <a:solidFill>
                  <a:srgbClr val="FF0000"/>
                </a:solidFill>
              </a:rPr>
              <a:t>: </a:t>
            </a:r>
            <a:r>
              <a:rPr lang="es-PE" sz="2400" dirty="0" smtClean="0"/>
              <a:t>Enfocarse en una única unidad de código.</a:t>
            </a:r>
          </a:p>
          <a:p>
            <a:pPr marL="2057400" indent="0">
              <a:buNone/>
            </a:pPr>
            <a:r>
              <a:rPr lang="es-PE" sz="2400" dirty="0" smtClean="0"/>
              <a:t> No acceden a base de datos.</a:t>
            </a:r>
          </a:p>
          <a:p>
            <a:pPr marL="2057400" indent="0">
              <a:buNone/>
            </a:pPr>
            <a:r>
              <a:rPr lang="es-PE" sz="2400" dirty="0" smtClean="0"/>
              <a:t> No </a:t>
            </a:r>
            <a:r>
              <a:rPr lang="es-PE" sz="2400" dirty="0"/>
              <a:t>afectan el resultado de otros </a:t>
            </a:r>
            <a:r>
              <a:rPr lang="es-PE" sz="2400" dirty="0" err="1"/>
              <a:t>tests</a:t>
            </a:r>
            <a:r>
              <a:rPr lang="es-PE" sz="2400" dirty="0" smtClean="0"/>
              <a:t>.</a:t>
            </a:r>
          </a:p>
          <a:p>
            <a:pPr marL="0" indent="0">
              <a:lnSpc>
                <a:spcPts val="5300"/>
              </a:lnSpc>
              <a:buNone/>
            </a:pPr>
            <a:r>
              <a:rPr lang="es-PE" sz="4800" b="1" dirty="0" err="1" smtClean="0">
                <a:solidFill>
                  <a:srgbClr val="FF0000"/>
                </a:solidFill>
              </a:rPr>
              <a:t>R</a:t>
            </a:r>
            <a:r>
              <a:rPr lang="es-PE" sz="2800" dirty="0" err="1" smtClean="0">
                <a:solidFill>
                  <a:srgbClr val="FF0000"/>
                </a:solidFill>
              </a:rPr>
              <a:t>epeatable</a:t>
            </a:r>
            <a:r>
              <a:rPr lang="es-PE" sz="2800" dirty="0" smtClean="0">
                <a:solidFill>
                  <a:srgbClr val="FF0000"/>
                </a:solidFill>
              </a:rPr>
              <a:t>: </a:t>
            </a:r>
            <a:r>
              <a:rPr lang="es-PE" sz="2400" dirty="0" smtClean="0"/>
              <a:t>Ejecutarse de manera repetitiva sin intervención.</a:t>
            </a:r>
          </a:p>
          <a:p>
            <a:pPr marL="0" indent="0">
              <a:lnSpc>
                <a:spcPts val="5300"/>
              </a:lnSpc>
              <a:buNone/>
            </a:pPr>
            <a:r>
              <a:rPr lang="es-PE" sz="4800" b="1" dirty="0" smtClean="0">
                <a:solidFill>
                  <a:srgbClr val="FF0000"/>
                </a:solidFill>
              </a:rPr>
              <a:t>S</a:t>
            </a:r>
            <a:r>
              <a:rPr lang="es-PE" sz="2800" dirty="0" smtClean="0">
                <a:solidFill>
                  <a:srgbClr val="FF0000"/>
                </a:solidFill>
              </a:rPr>
              <a:t>mall: </a:t>
            </a:r>
            <a:r>
              <a:rPr lang="es-PE" sz="2400" dirty="0" smtClean="0"/>
              <a:t>10 líneas o menos.</a:t>
            </a:r>
          </a:p>
          <a:p>
            <a:pPr marL="0" indent="0">
              <a:lnSpc>
                <a:spcPts val="5300"/>
              </a:lnSpc>
              <a:buNone/>
            </a:pPr>
            <a:r>
              <a:rPr lang="es-PE" sz="4800" b="1" dirty="0" err="1">
                <a:solidFill>
                  <a:srgbClr val="FF0000"/>
                </a:solidFill>
              </a:rPr>
              <a:t>T</a:t>
            </a:r>
            <a:r>
              <a:rPr lang="es-PE" sz="2800" dirty="0" err="1" smtClean="0">
                <a:solidFill>
                  <a:srgbClr val="FF0000"/>
                </a:solidFill>
              </a:rPr>
              <a:t>ransparent</a:t>
            </a:r>
            <a:r>
              <a:rPr lang="es-PE" sz="2800" dirty="0" smtClean="0">
                <a:solidFill>
                  <a:srgbClr val="FF0000"/>
                </a:solidFill>
              </a:rPr>
              <a:t>: </a:t>
            </a:r>
            <a:r>
              <a:rPr lang="es-PE" sz="2400" dirty="0" smtClean="0"/>
              <a:t>Comunicar claramente lo que se busca probar.</a:t>
            </a:r>
          </a:p>
        </p:txBody>
      </p:sp>
    </p:spTree>
    <p:extLst>
      <p:ext uri="{BB962C8B-B14F-4D97-AF65-F5344CB8AC3E}">
        <p14:creationId xmlns:p14="http://schemas.microsoft.com/office/powerpoint/2010/main" val="20809525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24338" y="216030"/>
            <a:ext cx="8229600" cy="724942"/>
          </a:xfrm>
        </p:spPr>
        <p:txBody>
          <a:bodyPr/>
          <a:lstStyle/>
          <a:p>
            <a:r>
              <a:rPr lang="es-PE" dirty="0" smtClean="0">
                <a:solidFill>
                  <a:srgbClr val="00823B"/>
                </a:solidFill>
              </a:rPr>
              <a:t>Información Adicional</a:t>
            </a:r>
            <a:endParaRPr lang="es-PE" dirty="0">
              <a:solidFill>
                <a:srgbClr val="00823B"/>
              </a:solidFill>
            </a:endParaRPr>
          </a:p>
        </p:txBody>
      </p:sp>
      <p:sp>
        <p:nvSpPr>
          <p:cNvPr id="13" name="12 CuadroTexto"/>
          <p:cNvSpPr txBox="1"/>
          <p:nvPr/>
        </p:nvSpPr>
        <p:spPr>
          <a:xfrm>
            <a:off x="209672" y="1124744"/>
            <a:ext cx="8712968" cy="1200329"/>
          </a:xfrm>
          <a:prstGeom prst="rect">
            <a:avLst/>
          </a:prstGeom>
          <a:noFill/>
        </p:spPr>
        <p:txBody>
          <a:bodyPr wrap="square" rtlCol="0">
            <a:spAutoFit/>
          </a:bodyPr>
          <a:lstStyle/>
          <a:p>
            <a:pPr marL="457200" indent="-457200">
              <a:buFont typeface="Arial" pitchFamily="34" charset="0"/>
              <a:buChar char="•"/>
            </a:pPr>
            <a:r>
              <a:rPr lang="es-PE" sz="2400" dirty="0" smtClean="0"/>
              <a:t>Data </a:t>
            </a:r>
            <a:r>
              <a:rPr lang="es-PE" sz="2400" dirty="0" err="1" smtClean="0"/>
              <a:t>Driven</a:t>
            </a:r>
            <a:r>
              <a:rPr lang="es-PE" sz="2400" dirty="0" smtClean="0"/>
              <a:t> </a:t>
            </a:r>
            <a:r>
              <a:rPr lang="es-PE" sz="2400" dirty="0" err="1" smtClean="0"/>
              <a:t>Testing</a:t>
            </a:r>
            <a:r>
              <a:rPr lang="es-PE" sz="2400" dirty="0" smtClean="0"/>
              <a:t> </a:t>
            </a:r>
            <a:r>
              <a:rPr lang="es-PE" sz="2400" dirty="0" err="1" smtClean="0"/>
              <a:t>with</a:t>
            </a:r>
            <a:r>
              <a:rPr lang="es-PE" sz="2400" dirty="0" smtClean="0"/>
              <a:t> </a:t>
            </a:r>
            <a:r>
              <a:rPr lang="es-PE" sz="2400" dirty="0" err="1" smtClean="0"/>
              <a:t>JUnit</a:t>
            </a:r>
            <a:r>
              <a:rPr lang="es-PE" sz="2400" dirty="0" smtClean="0"/>
              <a:t> and Excel</a:t>
            </a:r>
            <a:br>
              <a:rPr lang="es-PE" sz="2400" dirty="0" smtClean="0"/>
            </a:br>
            <a:r>
              <a:rPr lang="es-PE" sz="2400" dirty="0" smtClean="0">
                <a:solidFill>
                  <a:srgbClr val="FFC000"/>
                </a:solidFill>
              </a:rPr>
              <a:t>https</a:t>
            </a:r>
            <a:r>
              <a:rPr lang="es-PE" sz="2400" dirty="0">
                <a:solidFill>
                  <a:srgbClr val="FFC000"/>
                </a:solidFill>
              </a:rPr>
              <a:t>://weblogs.java.net/blog/johnsmart/archive/2009/11/28/data-driven-tests-junit-4-and-excel</a:t>
            </a:r>
          </a:p>
        </p:txBody>
      </p:sp>
    </p:spTree>
    <p:extLst>
      <p:ext uri="{BB962C8B-B14F-4D97-AF65-F5344CB8AC3E}">
        <p14:creationId xmlns:p14="http://schemas.microsoft.com/office/powerpoint/2010/main" val="2610248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12696" y="2426112"/>
            <a:ext cx="8280920" cy="2400657"/>
          </a:xfrm>
          <a:prstGeom prst="rect">
            <a:avLst/>
          </a:prstGeom>
        </p:spPr>
        <p:txBody>
          <a:bodyPr wrap="square">
            <a:spAutoFit/>
          </a:bodyPr>
          <a:lstStyle/>
          <a:p>
            <a:pPr algn="ctr"/>
            <a:r>
              <a:rPr lang="es-PE" sz="3000" i="1" dirty="0" smtClean="0"/>
              <a:t>Una prueba unitaria es un fragmento </a:t>
            </a:r>
            <a:r>
              <a:rPr lang="es-PE" sz="3000" i="1" dirty="0" smtClean="0">
                <a:solidFill>
                  <a:srgbClr val="FFC000"/>
                </a:solidFill>
              </a:rPr>
              <a:t>automatizado </a:t>
            </a:r>
            <a:r>
              <a:rPr lang="es-PE" sz="3000" i="1" dirty="0" smtClean="0"/>
              <a:t>de código, escrito y </a:t>
            </a:r>
            <a:r>
              <a:rPr lang="es-PE" sz="3000" i="1" dirty="0" smtClean="0">
                <a:solidFill>
                  <a:srgbClr val="FFC000"/>
                </a:solidFill>
              </a:rPr>
              <a:t>mantenido por los desarrolladores</a:t>
            </a:r>
            <a:r>
              <a:rPr lang="es-PE" sz="3000" i="1" dirty="0" smtClean="0"/>
              <a:t>, que invoca un método o función para </a:t>
            </a:r>
            <a:r>
              <a:rPr lang="es-PE" sz="3000" i="1" dirty="0" smtClean="0">
                <a:solidFill>
                  <a:srgbClr val="FFC000"/>
                </a:solidFill>
              </a:rPr>
              <a:t>verificar</a:t>
            </a:r>
            <a:r>
              <a:rPr lang="es-PE" sz="3000" i="1" dirty="0" smtClean="0"/>
              <a:t> ciertas suposiciones sobre el comportamiento de </a:t>
            </a:r>
            <a:r>
              <a:rPr lang="es-PE" sz="3000" i="1" dirty="0" smtClean="0">
                <a:solidFill>
                  <a:srgbClr val="FFC000"/>
                </a:solidFill>
              </a:rPr>
              <a:t>una única clase.</a:t>
            </a:r>
            <a:endParaRPr lang="es-PE" sz="3000" i="1" dirty="0">
              <a:solidFill>
                <a:srgbClr val="FFC000"/>
              </a:solidFill>
            </a:endParaRPr>
          </a:p>
        </p:txBody>
      </p:sp>
      <p:sp>
        <p:nvSpPr>
          <p:cNvPr id="41" name="2 Título"/>
          <p:cNvSpPr>
            <a:spLocks noGrp="1"/>
          </p:cNvSpPr>
          <p:nvPr>
            <p:ph type="title"/>
          </p:nvPr>
        </p:nvSpPr>
        <p:spPr>
          <a:xfrm>
            <a:off x="464016" y="1418000"/>
            <a:ext cx="8229600" cy="864096"/>
          </a:xfrm>
        </p:spPr>
        <p:txBody>
          <a:bodyPr/>
          <a:lstStyle/>
          <a:p>
            <a:r>
              <a:rPr lang="es-PE" dirty="0" smtClean="0">
                <a:solidFill>
                  <a:srgbClr val="00823B"/>
                </a:solidFill>
              </a:rPr>
              <a:t>Prueba Unitaria (Micro Test)</a:t>
            </a:r>
            <a:endParaRPr lang="es-PE" dirty="0">
              <a:solidFill>
                <a:srgbClr val="00823B"/>
              </a:solidFill>
            </a:endParaRPr>
          </a:p>
        </p:txBody>
      </p:sp>
    </p:spTree>
    <p:extLst>
      <p:ext uri="{BB962C8B-B14F-4D97-AF65-F5344CB8AC3E}">
        <p14:creationId xmlns:p14="http://schemas.microsoft.com/office/powerpoint/2010/main" val="10677627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457200" y="543818"/>
            <a:ext cx="8229600" cy="724942"/>
          </a:xfrm>
        </p:spPr>
        <p:txBody>
          <a:bodyPr/>
          <a:lstStyle/>
          <a:p>
            <a:r>
              <a:rPr lang="es-PE" dirty="0" smtClean="0">
                <a:solidFill>
                  <a:srgbClr val="00823B"/>
                </a:solidFill>
              </a:rPr>
              <a:t>Nuestro Objetivo</a:t>
            </a:r>
            <a:endParaRPr lang="es-PE" dirty="0">
              <a:solidFill>
                <a:srgbClr val="00823B"/>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030" y="2583119"/>
            <a:ext cx="8757458" cy="322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Elipse"/>
          <p:cNvSpPr/>
          <p:nvPr/>
        </p:nvSpPr>
        <p:spPr>
          <a:xfrm>
            <a:off x="426016" y="3503045"/>
            <a:ext cx="2736304" cy="761181"/>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7" name="6 Elipse"/>
          <p:cNvSpPr/>
          <p:nvPr/>
        </p:nvSpPr>
        <p:spPr>
          <a:xfrm>
            <a:off x="256053" y="4188826"/>
            <a:ext cx="6332171" cy="924469"/>
          </a:xfrm>
          <a:prstGeom prst="ellipse">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sp>
        <p:nvSpPr>
          <p:cNvPr id="4" name="3 CuadroTexto"/>
          <p:cNvSpPr txBox="1"/>
          <p:nvPr/>
        </p:nvSpPr>
        <p:spPr>
          <a:xfrm>
            <a:off x="380822" y="1343670"/>
            <a:ext cx="8367642" cy="1077218"/>
          </a:xfrm>
          <a:prstGeom prst="rect">
            <a:avLst/>
          </a:prstGeom>
          <a:noFill/>
        </p:spPr>
        <p:txBody>
          <a:bodyPr wrap="square" rtlCol="0">
            <a:spAutoFit/>
          </a:bodyPr>
          <a:lstStyle/>
          <a:p>
            <a:pPr algn="ctr"/>
            <a:r>
              <a:rPr lang="es-PE" sz="3200" dirty="0" smtClean="0"/>
              <a:t>Probar las unidades lógicas  o caminos que existen dentro de una clase.</a:t>
            </a:r>
            <a:endParaRPr lang="es-PE" sz="2400" dirty="0"/>
          </a:p>
        </p:txBody>
      </p:sp>
    </p:spTree>
    <p:extLst>
      <p:ext uri="{BB962C8B-B14F-4D97-AF65-F5344CB8AC3E}">
        <p14:creationId xmlns:p14="http://schemas.microsoft.com/office/powerpoint/2010/main" val="4019514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a:xfrm>
            <a:off x="518864" y="980728"/>
            <a:ext cx="8229600" cy="724942"/>
          </a:xfrm>
        </p:spPr>
        <p:txBody>
          <a:bodyPr/>
          <a:lstStyle/>
          <a:p>
            <a:r>
              <a:rPr lang="en-US" dirty="0" err="1" smtClean="0">
                <a:solidFill>
                  <a:srgbClr val="00823B"/>
                </a:solidFill>
              </a:rPr>
              <a:t>Una</a:t>
            </a:r>
            <a:r>
              <a:rPr lang="en-US" dirty="0" smtClean="0">
                <a:solidFill>
                  <a:srgbClr val="00823B"/>
                </a:solidFill>
              </a:rPr>
              <a:t> </a:t>
            </a:r>
            <a:r>
              <a:rPr lang="en-US" dirty="0" err="1" smtClean="0">
                <a:solidFill>
                  <a:srgbClr val="00823B"/>
                </a:solidFill>
              </a:rPr>
              <a:t>prueba</a:t>
            </a:r>
            <a:r>
              <a:rPr lang="en-US" dirty="0" smtClean="0">
                <a:solidFill>
                  <a:srgbClr val="00823B"/>
                </a:solidFill>
              </a:rPr>
              <a:t> no </a:t>
            </a:r>
            <a:r>
              <a:rPr lang="en-US" dirty="0" err="1" smtClean="0">
                <a:solidFill>
                  <a:srgbClr val="00823B"/>
                </a:solidFill>
              </a:rPr>
              <a:t>es</a:t>
            </a:r>
            <a:r>
              <a:rPr lang="en-US" dirty="0" smtClean="0">
                <a:solidFill>
                  <a:srgbClr val="00823B"/>
                </a:solidFill>
              </a:rPr>
              <a:t> </a:t>
            </a:r>
            <a:r>
              <a:rPr lang="en-US" dirty="0" err="1" smtClean="0">
                <a:solidFill>
                  <a:srgbClr val="00823B"/>
                </a:solidFill>
              </a:rPr>
              <a:t>unitaria</a:t>
            </a:r>
            <a:r>
              <a:rPr lang="en-US" dirty="0" smtClean="0">
                <a:solidFill>
                  <a:srgbClr val="00823B"/>
                </a:solidFill>
              </a:rPr>
              <a:t> </a:t>
            </a:r>
            <a:r>
              <a:rPr lang="en-US" dirty="0" err="1" smtClean="0">
                <a:solidFill>
                  <a:srgbClr val="00823B"/>
                </a:solidFill>
              </a:rPr>
              <a:t>si</a:t>
            </a:r>
            <a:r>
              <a:rPr lang="en-US" dirty="0" smtClean="0">
                <a:solidFill>
                  <a:srgbClr val="00823B"/>
                </a:solidFill>
              </a:rPr>
              <a:t>….</a:t>
            </a:r>
            <a:endParaRPr lang="es-PE" dirty="0">
              <a:solidFill>
                <a:srgbClr val="00823B"/>
              </a:solidFill>
            </a:endParaRPr>
          </a:p>
        </p:txBody>
      </p:sp>
      <p:sp>
        <p:nvSpPr>
          <p:cNvPr id="41" name="5 Marcador de contenido"/>
          <p:cNvSpPr txBox="1">
            <a:spLocks/>
          </p:cNvSpPr>
          <p:nvPr/>
        </p:nvSpPr>
        <p:spPr bwMode="auto">
          <a:xfrm>
            <a:off x="208915" y="4437112"/>
            <a:ext cx="8640960" cy="9361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solidFill>
                  <a:srgbClr val="FFC000"/>
                </a:solidFill>
              </a:rPr>
              <a:t>Todas estas pruebas son pruebas de integración, </a:t>
            </a:r>
            <a:br>
              <a:rPr lang="es-PE" sz="2800" dirty="0" smtClean="0">
                <a:solidFill>
                  <a:srgbClr val="FFC000"/>
                </a:solidFill>
              </a:rPr>
            </a:br>
            <a:r>
              <a:rPr lang="es-PE" sz="2800" dirty="0" smtClean="0">
                <a:solidFill>
                  <a:srgbClr val="FFC000"/>
                </a:solidFill>
              </a:rPr>
              <a:t>no pruebas unitarias.</a:t>
            </a:r>
          </a:p>
        </p:txBody>
      </p:sp>
      <p:sp>
        <p:nvSpPr>
          <p:cNvPr id="2" name="1 CuadroTexto"/>
          <p:cNvSpPr txBox="1"/>
          <p:nvPr/>
        </p:nvSpPr>
        <p:spPr>
          <a:xfrm>
            <a:off x="467544" y="1988840"/>
            <a:ext cx="8247835" cy="2246769"/>
          </a:xfrm>
          <a:prstGeom prst="rect">
            <a:avLst/>
          </a:prstGeom>
          <a:noFill/>
        </p:spPr>
        <p:txBody>
          <a:bodyPr wrap="none" rtlCol="0">
            <a:spAutoFit/>
          </a:bodyPr>
          <a:lstStyle/>
          <a:p>
            <a:pPr marL="352425" lvl="1" indent="-342900">
              <a:buFont typeface="Arial" pitchFamily="34" charset="0"/>
              <a:buChar char="•"/>
            </a:pPr>
            <a:r>
              <a:rPr lang="es-PE" sz="2800" dirty="0" smtClean="0"/>
              <a:t>Habla con la Base </a:t>
            </a:r>
            <a:r>
              <a:rPr lang="es-PE" sz="2800" dirty="0"/>
              <a:t>de </a:t>
            </a:r>
            <a:r>
              <a:rPr lang="es-PE" sz="2800" dirty="0" smtClean="0"/>
              <a:t>Datos.</a:t>
            </a:r>
          </a:p>
          <a:p>
            <a:pPr marL="352425" lvl="1" indent="-342900">
              <a:buFont typeface="Arial" pitchFamily="34" charset="0"/>
              <a:buChar char="•"/>
            </a:pPr>
            <a:r>
              <a:rPr lang="es-PE" sz="2800" dirty="0" smtClean="0"/>
              <a:t>Se comunica a través de la Red.</a:t>
            </a:r>
          </a:p>
          <a:p>
            <a:pPr marL="352425" lvl="1" indent="-342900">
              <a:buFont typeface="Arial" pitchFamily="34" charset="0"/>
              <a:buChar char="•"/>
            </a:pPr>
            <a:r>
              <a:rPr lang="es-PE" sz="2800" dirty="0" smtClean="0"/>
              <a:t>Toca el Sistema de Archivos.</a:t>
            </a:r>
          </a:p>
          <a:p>
            <a:pPr marL="352425" lvl="1" indent="-342900">
              <a:buFont typeface="Arial" pitchFamily="34" charset="0"/>
              <a:buChar char="•"/>
            </a:pPr>
            <a:r>
              <a:rPr lang="es-PE" sz="2800" dirty="0" smtClean="0"/>
              <a:t>Necesita alguna configuración especial del ambiente.</a:t>
            </a:r>
            <a:br>
              <a:rPr lang="es-PE" sz="2800" dirty="0" smtClean="0"/>
            </a:br>
            <a:r>
              <a:rPr lang="es-PE" sz="2800" dirty="0" smtClean="0"/>
              <a:t>(editar archivos de configuración)</a:t>
            </a:r>
            <a:endParaRPr lang="es-PE" sz="2800" dirty="0"/>
          </a:p>
        </p:txBody>
      </p:sp>
    </p:spTree>
    <p:extLst>
      <p:ext uri="{BB962C8B-B14F-4D97-AF65-F5344CB8AC3E}">
        <p14:creationId xmlns:p14="http://schemas.microsoft.com/office/powerpoint/2010/main" val="2553399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contenido"/>
          <p:cNvSpPr txBox="1">
            <a:spLocks/>
          </p:cNvSpPr>
          <p:nvPr/>
        </p:nvSpPr>
        <p:spPr bwMode="auto">
          <a:xfrm>
            <a:off x="323528" y="1345630"/>
            <a:ext cx="8568952" cy="3888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Permiten ejecutar lógica específica a nuestras pruebas sin preocuparnos por la infraestructura necesaria.</a:t>
            </a:r>
          </a:p>
          <a:p>
            <a:pPr marL="0" indent="0" algn="ctr">
              <a:buNone/>
            </a:pPr>
            <a:endParaRPr lang="es-PE" sz="1200" dirty="0" smtClean="0"/>
          </a:p>
          <a:p>
            <a:pPr marL="0" indent="0" algn="ctr">
              <a:buNone/>
            </a:pPr>
            <a:r>
              <a:rPr lang="es-PE" sz="2400" dirty="0" smtClean="0"/>
              <a:t>(Crear, Organizar y Ejecutar pruebas,</a:t>
            </a:r>
          </a:p>
          <a:p>
            <a:pPr marL="0" indent="0" algn="ctr">
              <a:buNone/>
            </a:pPr>
            <a:r>
              <a:rPr lang="es-PE" sz="2400" dirty="0" smtClean="0"/>
              <a:t>Comparar esperados vs obtenidos, Reportar resultados)</a:t>
            </a:r>
          </a:p>
          <a:p>
            <a:pPr marL="0" indent="0" algn="ctr">
              <a:buNone/>
            </a:pPr>
            <a:endParaRPr lang="es-PE" sz="2800" dirty="0" smtClean="0"/>
          </a:p>
          <a:p>
            <a:pPr lvl="1" indent="-342900">
              <a:buFont typeface="Courier New" pitchFamily="49" charset="0"/>
              <a:buChar char="o"/>
            </a:pPr>
            <a:r>
              <a:rPr lang="es-PE" sz="3000" dirty="0" smtClean="0">
                <a:solidFill>
                  <a:srgbClr val="FF0000"/>
                </a:solidFill>
              </a:rPr>
              <a:t>.NET:  </a:t>
            </a:r>
            <a:r>
              <a:rPr lang="es-PE" sz="2400" dirty="0" err="1" smtClean="0"/>
              <a:t>NUnit</a:t>
            </a:r>
            <a:r>
              <a:rPr lang="es-PE" sz="2400" dirty="0" smtClean="0"/>
              <a:t>, </a:t>
            </a:r>
            <a:r>
              <a:rPr lang="es-PE" sz="2400" dirty="0" err="1"/>
              <a:t>MSTest</a:t>
            </a:r>
            <a:r>
              <a:rPr lang="es-PE" sz="2400" dirty="0"/>
              <a:t>, </a:t>
            </a:r>
            <a:r>
              <a:rPr lang="es-PE" sz="2400" dirty="0" smtClean="0"/>
              <a:t>XUnit.net, …..</a:t>
            </a:r>
          </a:p>
          <a:p>
            <a:pPr lvl="1" indent="-342900">
              <a:buFont typeface="Courier New" pitchFamily="49" charset="0"/>
              <a:buChar char="o"/>
            </a:pPr>
            <a:r>
              <a:rPr lang="es-PE" sz="3000" dirty="0" smtClean="0">
                <a:solidFill>
                  <a:srgbClr val="FF0000"/>
                </a:solidFill>
              </a:rPr>
              <a:t>Java</a:t>
            </a:r>
            <a:r>
              <a:rPr lang="es-PE" sz="3000" dirty="0">
                <a:solidFill>
                  <a:srgbClr val="FF0000"/>
                </a:solidFill>
              </a:rPr>
              <a:t>:   </a:t>
            </a:r>
            <a:r>
              <a:rPr lang="es-PE" dirty="0" err="1">
                <a:solidFill>
                  <a:srgbClr val="FFC000"/>
                </a:solidFill>
              </a:rPr>
              <a:t>JUnit</a:t>
            </a:r>
            <a:r>
              <a:rPr lang="es-PE" dirty="0">
                <a:solidFill>
                  <a:srgbClr val="FFC000"/>
                </a:solidFill>
              </a:rPr>
              <a:t>,</a:t>
            </a:r>
            <a:r>
              <a:rPr lang="es-PE" dirty="0" smtClean="0">
                <a:solidFill>
                  <a:srgbClr val="FFC000"/>
                </a:solidFill>
              </a:rPr>
              <a:t> </a:t>
            </a:r>
            <a:r>
              <a:rPr lang="es-PE" sz="2400" dirty="0" err="1" smtClean="0"/>
              <a:t>TestNG</a:t>
            </a:r>
            <a:r>
              <a:rPr lang="es-PE" sz="2400" dirty="0" smtClean="0"/>
              <a:t>, </a:t>
            </a:r>
            <a:r>
              <a:rPr lang="es-PE" sz="2400" dirty="0" err="1" smtClean="0"/>
              <a:t>Easyb</a:t>
            </a:r>
            <a:r>
              <a:rPr lang="es-PE" sz="2400" dirty="0" smtClean="0"/>
              <a:t>, ….. </a:t>
            </a:r>
          </a:p>
          <a:p>
            <a:pPr lvl="1" indent="-342900">
              <a:buFont typeface="Courier New" pitchFamily="49" charset="0"/>
              <a:buChar char="o"/>
            </a:pPr>
            <a:r>
              <a:rPr lang="es-PE" sz="3000" dirty="0">
                <a:solidFill>
                  <a:srgbClr val="FF0000"/>
                </a:solidFill>
              </a:rPr>
              <a:t>Ruby: </a:t>
            </a:r>
            <a:r>
              <a:rPr lang="es-PE" sz="2400" dirty="0"/>
              <a:t>Test::</a:t>
            </a:r>
            <a:r>
              <a:rPr lang="es-PE" sz="2400" dirty="0" err="1" smtClean="0"/>
              <a:t>Unit</a:t>
            </a:r>
            <a:r>
              <a:rPr lang="es-PE" sz="2400" dirty="0" smtClean="0"/>
              <a:t>, </a:t>
            </a:r>
            <a:r>
              <a:rPr lang="es-PE" sz="2400" dirty="0" err="1" smtClean="0"/>
              <a:t>Rspec</a:t>
            </a:r>
            <a:r>
              <a:rPr lang="es-PE" sz="2400" dirty="0" smtClean="0"/>
              <a:t>, </a:t>
            </a:r>
            <a:r>
              <a:rPr lang="es-PE" sz="2400" dirty="0" err="1" smtClean="0"/>
              <a:t>Shoulda</a:t>
            </a:r>
            <a:r>
              <a:rPr lang="es-PE" sz="2400" dirty="0" smtClean="0"/>
              <a:t> …..</a:t>
            </a:r>
          </a:p>
        </p:txBody>
      </p:sp>
      <p:sp>
        <p:nvSpPr>
          <p:cNvPr id="4" name="2 Título"/>
          <p:cNvSpPr txBox="1">
            <a:spLocks/>
          </p:cNvSpPr>
          <p:nvPr/>
        </p:nvSpPr>
        <p:spPr bwMode="auto">
          <a:xfrm>
            <a:off x="493204" y="332656"/>
            <a:ext cx="8229600" cy="72494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s-PE" dirty="0" err="1" smtClean="0">
                <a:solidFill>
                  <a:srgbClr val="00823B"/>
                </a:solidFill>
              </a:rPr>
              <a:t>xUnit</a:t>
            </a:r>
            <a:r>
              <a:rPr lang="es-PE" dirty="0" smtClean="0">
                <a:solidFill>
                  <a:srgbClr val="00823B"/>
                </a:solidFill>
              </a:rPr>
              <a:t> Frameworks</a:t>
            </a:r>
            <a:endParaRPr lang="es-PE" dirty="0">
              <a:solidFill>
                <a:srgbClr val="00823B"/>
              </a:solidFill>
            </a:endParaRPr>
          </a:p>
        </p:txBody>
      </p:sp>
    </p:spTree>
    <p:extLst>
      <p:ext uri="{BB962C8B-B14F-4D97-AF65-F5344CB8AC3E}">
        <p14:creationId xmlns:p14="http://schemas.microsoft.com/office/powerpoint/2010/main" val="1080200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Título"/>
          <p:cNvSpPr>
            <a:spLocks noGrp="1"/>
          </p:cNvSpPr>
          <p:nvPr>
            <p:ph type="title"/>
          </p:nvPr>
        </p:nvSpPr>
        <p:spPr>
          <a:xfrm>
            <a:off x="457200" y="1925960"/>
            <a:ext cx="8229600" cy="1143000"/>
          </a:xfrm>
        </p:spPr>
        <p:txBody>
          <a:bodyPr/>
          <a:lstStyle/>
          <a:p>
            <a:r>
              <a:rPr lang="es-PE" dirty="0" smtClean="0">
                <a:solidFill>
                  <a:srgbClr val="FFC000"/>
                </a:solidFill>
              </a:rPr>
              <a:t>Ejercicio</a:t>
            </a:r>
            <a:br>
              <a:rPr lang="es-PE" dirty="0" smtClean="0">
                <a:solidFill>
                  <a:srgbClr val="FFC000"/>
                </a:solidFill>
              </a:rPr>
            </a:br>
            <a:r>
              <a:rPr lang="es-PE" dirty="0" smtClean="0">
                <a:solidFill>
                  <a:srgbClr val="00B050"/>
                </a:solidFill>
              </a:rPr>
              <a:t>Aprendiendo a utilizar los </a:t>
            </a:r>
            <a:br>
              <a:rPr lang="es-PE" dirty="0" smtClean="0">
                <a:solidFill>
                  <a:srgbClr val="00B050"/>
                </a:solidFill>
              </a:rPr>
            </a:br>
            <a:r>
              <a:rPr lang="es-PE" dirty="0" err="1" smtClean="0">
                <a:solidFill>
                  <a:srgbClr val="00B050"/>
                </a:solidFill>
              </a:rPr>
              <a:t>xUnit</a:t>
            </a:r>
            <a:r>
              <a:rPr lang="es-PE" dirty="0" smtClean="0">
                <a:solidFill>
                  <a:srgbClr val="00B050"/>
                </a:solidFill>
              </a:rPr>
              <a:t> Frameworks</a:t>
            </a:r>
            <a:endParaRPr lang="es-PE" dirty="0">
              <a:solidFill>
                <a:srgbClr val="00B050"/>
              </a:solidFill>
            </a:endParaRPr>
          </a:p>
        </p:txBody>
      </p:sp>
      <p:sp>
        <p:nvSpPr>
          <p:cNvPr id="7" name="5 Marcador de contenido"/>
          <p:cNvSpPr txBox="1">
            <a:spLocks/>
          </p:cNvSpPr>
          <p:nvPr/>
        </p:nvSpPr>
        <p:spPr bwMode="auto">
          <a:xfrm>
            <a:off x="611560" y="3789040"/>
            <a:ext cx="7992888" cy="10801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PE" sz="2800" dirty="0" smtClean="0"/>
              <a:t>Crear los test unitarios para una lista del tipo pila "</a:t>
            </a:r>
            <a:r>
              <a:rPr lang="es-PE" sz="2800" dirty="0" err="1" smtClean="0"/>
              <a:t>Stack</a:t>
            </a:r>
            <a:r>
              <a:rPr lang="es-PE" sz="2800" dirty="0" smtClean="0"/>
              <a:t>" (</a:t>
            </a:r>
            <a:r>
              <a:rPr lang="es-PE" sz="2800" dirty="0" err="1" smtClean="0"/>
              <a:t>Last</a:t>
            </a:r>
            <a:r>
              <a:rPr lang="es-PE" sz="2800" dirty="0" smtClean="0"/>
              <a:t> In - </a:t>
            </a:r>
            <a:r>
              <a:rPr lang="es-PE" sz="2800" dirty="0" err="1" smtClean="0"/>
              <a:t>First</a:t>
            </a:r>
            <a:r>
              <a:rPr lang="es-PE" sz="2800" dirty="0" smtClean="0"/>
              <a:t> </a:t>
            </a:r>
            <a:r>
              <a:rPr lang="es-PE" sz="2800" dirty="0" err="1" smtClean="0"/>
              <a:t>Out</a:t>
            </a:r>
            <a:r>
              <a:rPr lang="es-PE" sz="2800" dirty="0" smtClean="0"/>
              <a:t>)</a:t>
            </a:r>
          </a:p>
        </p:txBody>
      </p:sp>
    </p:spTree>
    <p:extLst>
      <p:ext uri="{BB962C8B-B14F-4D97-AF65-F5344CB8AC3E}">
        <p14:creationId xmlns:p14="http://schemas.microsoft.com/office/powerpoint/2010/main" val="126076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ck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33806</TotalTime>
  <Words>2511</Words>
  <Application>Microsoft Office PowerPoint</Application>
  <PresentationFormat>Presentación en pantalla (4:3)</PresentationFormat>
  <Paragraphs>317</Paragraphs>
  <Slides>41</Slides>
  <Notes>41</Notes>
  <HiddenSlides>1</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Arial</vt:lpstr>
      <vt:lpstr>Calibri</vt:lpstr>
      <vt:lpstr>Courier New</vt:lpstr>
      <vt:lpstr>Trebuchet MS</vt:lpstr>
      <vt:lpstr>BlackTheme</vt:lpstr>
      <vt:lpstr>Licencia de Uso</vt:lpstr>
      <vt:lpstr>Unit Testing Test Automation</vt:lpstr>
      <vt:lpstr>Analogía del Automóvil</vt:lpstr>
      <vt:lpstr>Pruebas Unitarias</vt:lpstr>
      <vt:lpstr>Prueba Unitaria (Micro Test)</vt:lpstr>
      <vt:lpstr>Nuestro Objetivo</vt:lpstr>
      <vt:lpstr>Una prueba no es unitaria si….</vt:lpstr>
      <vt:lpstr>Presentación de PowerPoint</vt:lpstr>
      <vt:lpstr>Ejercicio Aprendiendo a utilizar los  xUnit Frameworks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Descubre los comportamientos que necesitan ser probados.</vt:lpstr>
      <vt:lpstr>Ejercicio Completar las siguientes pruebas</vt:lpstr>
      <vt:lpstr>Set Up y Tear Down</vt:lpstr>
      <vt:lpstr>Ejemplos Set Up y Tear Down</vt:lpstr>
      <vt:lpstr>Set Up y Tear Down en Test Fixtures</vt:lpstr>
      <vt:lpstr>Ejemplo: Set Up y Tear Down  en Test Fixtures</vt:lpstr>
      <vt:lpstr>Probando Excepciones</vt:lpstr>
      <vt:lpstr>Probando Excepciones</vt:lpstr>
      <vt:lpstr>Ejercicio Probar una Excepción  y utilizar un Set Up</vt:lpstr>
      <vt:lpstr>Presentación de PowerPoint</vt:lpstr>
      <vt:lpstr>¿Las Pruebas Unitarias son útiles?</vt:lpstr>
      <vt:lpstr>¿Dónde aplicar Pruebas Unitarias?</vt:lpstr>
      <vt:lpstr>Ejercicio Técnicas y Prácticas  para escribir Pruebas Unitarias</vt:lpstr>
      <vt:lpstr>Presentación de PowerPoint</vt:lpstr>
      <vt:lpstr>Comenzar probando los  "Happy Paths" </vt:lpstr>
      <vt:lpstr>Comenzar probando el caso más simple</vt:lpstr>
      <vt:lpstr>No olvidar probar los Exceptional Paths "Interesantes" </vt:lpstr>
      <vt:lpstr>Ejercicio Identificar Happy Paths y  Exceptional Paths.</vt:lpstr>
      <vt:lpstr>Enfoques para realizar  Pruebas Automatizadas</vt:lpstr>
      <vt:lpstr>Ejercicio Aplicar los enfoques  "Test First Programming" y "Data Driven Testing"</vt:lpstr>
      <vt:lpstr>Propiedades de una Prueba Unitaria</vt:lpstr>
      <vt:lpstr>Información Adicional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Angelito</dc:creator>
  <cp:lastModifiedBy>RxmnT</cp:lastModifiedBy>
  <cp:revision>1083</cp:revision>
  <dcterms:created xsi:type="dcterms:W3CDTF">2010-05-16T05:09:58Z</dcterms:created>
  <dcterms:modified xsi:type="dcterms:W3CDTF">2013-12-20T12:21:12Z</dcterms:modified>
</cp:coreProperties>
</file>