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703" r:id="rId15"/>
    <p:sldId id="598" r:id="rId16"/>
    <p:sldId id="650" r:id="rId17"/>
    <p:sldId id="699" r:id="rId18"/>
    <p:sldId id="599" r:id="rId19"/>
    <p:sldId id="704" r:id="rId20"/>
    <p:sldId id="606" r:id="rId21"/>
    <p:sldId id="693" r:id="rId22"/>
    <p:sldId id="694" r:id="rId23"/>
    <p:sldId id="695" r:id="rId24"/>
    <p:sldId id="696" r:id="rId25"/>
    <p:sldId id="697" r:id="rId26"/>
    <p:sldId id="705" r:id="rId27"/>
    <p:sldId id="651" r:id="rId28"/>
    <p:sldId id="648" r:id="rId29"/>
    <p:sldId id="698" r:id="rId30"/>
    <p:sldId id="646" r:id="rId31"/>
    <p:sldId id="702" r:id="rId32"/>
    <p:sldId id="600"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varScale="1">
        <p:scale>
          <a:sx n="65" d="100"/>
          <a:sy n="65" d="100"/>
        </p:scale>
        <p:origin x="1608" y="7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view3D>
    <c:floor>
      <c:thickness val="0"/>
    </c:floor>
    <c:sideWall>
      <c:thickness val="0"/>
    </c:sideWall>
    <c:backWall>
      <c:thickness val="0"/>
    </c:backWall>
    <c:plotArea>
      <c:layout/>
      <c:pie3DChart>
        <c:varyColors val="1"/>
        <c:ser>
          <c:idx val="0"/>
          <c:order val="0"/>
          <c:tx>
            <c:strRef>
              <c:f>Hoja1!$B$1</c:f>
              <c:strCache>
                <c:ptCount val="1"/>
                <c:pt idx="0">
                  <c:v>Ventas</c:v>
                </c:pt>
              </c:strCache>
            </c:strRef>
          </c:tx>
          <c:explosion val="25"/>
          <c:cat>
            <c:strRef>
              <c:f>Hoja1!$A$2:$A$5</c:f>
              <c:strCache>
                <c:ptCount val="4"/>
                <c:pt idx="0">
                  <c:v>Unitarias</c:v>
                </c:pt>
                <c:pt idx="1">
                  <c:v>Integración</c:v>
                </c:pt>
                <c:pt idx="2">
                  <c:v>UI</c:v>
                </c:pt>
                <c:pt idx="3">
                  <c:v>Manuales</c:v>
                </c:pt>
              </c:strCache>
            </c:strRef>
          </c:cat>
          <c:val>
            <c:numRef>
              <c:f>Hoja1!$B$2:$B$5</c:f>
              <c:numCache>
                <c:formatCode>General</c:formatCode>
                <c:ptCount val="4"/>
                <c:pt idx="0">
                  <c:v>0.8</c:v>
                </c:pt>
                <c:pt idx="1">
                  <c:v>0.12</c:v>
                </c:pt>
                <c:pt idx="2">
                  <c:v>7.0000000000000007E-2</c:v>
                </c:pt>
                <c:pt idx="3">
                  <c:v>0.01</c:v>
                </c:pt>
              </c:numCache>
            </c:numRef>
          </c:val>
        </c:ser>
        <c:dLbls>
          <c:showLegendKey val="0"/>
          <c:showVal val="0"/>
          <c:showCatName val="0"/>
          <c:showSerName val="0"/>
          <c:showPercent val="0"/>
          <c:showBubbleSize val="0"/>
          <c:showLeaderLines val="1"/>
        </c:dLbls>
      </c:pie3DChart>
    </c:plotArea>
    <c:legend>
      <c:legendPos val="b"/>
      <c:overlay val="0"/>
      <c:txPr>
        <a:bodyPr/>
        <a:lstStyle/>
        <a:p>
          <a:pPr>
            <a:defRPr sz="2400"/>
          </a:pPr>
          <a:endParaRPr lang="es-PE"/>
        </a:p>
      </c:txPr>
    </c:legend>
    <c:plotVisOnly val="1"/>
    <c:dispBlanksAs val="gap"/>
    <c:showDLblsOverMax val="0"/>
  </c:chart>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19/12/2013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1. ¿Cuál es el costo de diseñar / ejecutar / mantener las pruebas?</a:t>
            </a:r>
          </a:p>
          <a:p>
            <a:pPr marL="0" indent="0">
              <a:buFontTx/>
              <a:buNone/>
            </a:pPr>
            <a:r>
              <a:rPr lang="es-PE" noProof="0" dirty="0" smtClean="0"/>
              <a:t>2. ¿Qué dificultades encontraron para construir los casos?</a:t>
            </a:r>
          </a:p>
          <a:p>
            <a:pPr marL="0" indent="0">
              <a:buFontTx/>
              <a:buNone/>
            </a:pPr>
            <a:r>
              <a:rPr lang="es-PE" noProof="0" dirty="0" smtClean="0"/>
              <a:t>3. ¿Pueden usar estos casos para carga masiva de datos? ¿Cómo, qué necesitarían hacer?</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1. ¿Cuál es el costo de diseñar / ejecutar / mantener las pruebas?</a:t>
            </a:r>
          </a:p>
          <a:p>
            <a:pPr marL="0" indent="0">
              <a:buFontTx/>
              <a:buNone/>
            </a:pPr>
            <a:r>
              <a:rPr lang="es-PE" noProof="0" dirty="0" smtClean="0"/>
              <a:t>2. ¿Qué dificultades encontraron para construir los casos?</a:t>
            </a:r>
          </a:p>
          <a:p>
            <a:pPr marL="0" indent="0">
              <a:buFontTx/>
              <a:buNone/>
            </a:pPr>
            <a:r>
              <a:rPr lang="es-PE" noProof="0" dirty="0" smtClean="0"/>
              <a:t>3. ¿Pueden usar estos casos para carga masiva de datos? ¿Cómo, qué necesitarían hacer?</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810528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Java"</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81299" y="188640"/>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2420888"/>
            <a:ext cx="7992888"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400" dirty="0" smtClean="0">
                <a:solidFill>
                  <a:srgbClr val="FF0000"/>
                </a:solidFill>
              </a:rPr>
              <a:t>Datos de Acceso</a:t>
            </a:r>
          </a:p>
          <a:p>
            <a:pPr marL="0" indent="0">
              <a:buNone/>
            </a:pPr>
            <a:r>
              <a:rPr lang="es-PE" sz="2400" dirty="0" smtClean="0"/>
              <a:t>Sitio: </a:t>
            </a:r>
            <a:r>
              <a:rPr lang="es-PE" sz="2400" dirty="0"/>
              <a:t>http://keventer-test.herokuapp.com</a:t>
            </a:r>
          </a:p>
          <a:p>
            <a:pPr marL="0" indent="0">
              <a:buNone/>
            </a:pPr>
            <a:r>
              <a:rPr lang="es-PE" sz="2400" dirty="0" smtClean="0"/>
              <a:t>Usuario: </a:t>
            </a:r>
            <a:r>
              <a:rPr lang="es-PE" sz="2400" dirty="0"/>
              <a:t>pepe@comercial.com</a:t>
            </a:r>
          </a:p>
          <a:p>
            <a:pPr marL="0" indent="0">
              <a:buNone/>
            </a:pPr>
            <a:r>
              <a:rPr lang="es-PE" sz="2400" dirty="0" smtClean="0"/>
              <a:t>Clave: comercial</a:t>
            </a:r>
          </a:p>
          <a:p>
            <a:pPr marL="0" indent="0">
              <a:buNone/>
            </a:pPr>
            <a:endParaRPr lang="es-PE" sz="2400" dirty="0"/>
          </a:p>
          <a:p>
            <a:pPr marL="0" indent="0">
              <a:buNone/>
            </a:pPr>
            <a:r>
              <a:rPr lang="es-PE" sz="2400" dirty="0" smtClean="0">
                <a:solidFill>
                  <a:srgbClr val="FF0000"/>
                </a:solidFill>
              </a:rPr>
              <a:t>Pruebas</a:t>
            </a:r>
          </a:p>
          <a:p>
            <a:r>
              <a:rPr lang="es-PE" sz="2400" dirty="0"/>
              <a:t>Acceso con </a:t>
            </a:r>
            <a:r>
              <a:rPr lang="es-PE" sz="2400" dirty="0" smtClean="0"/>
              <a:t>contraseña inválida -&gt; </a:t>
            </a:r>
            <a:r>
              <a:rPr lang="es-PE" sz="2400" dirty="0"/>
              <a:t>mensaje de </a:t>
            </a:r>
            <a:r>
              <a:rPr lang="es-PE" sz="2400" dirty="0" smtClean="0"/>
              <a:t>error</a:t>
            </a:r>
            <a:endParaRPr lang="es-PE" sz="2400" dirty="0"/>
          </a:p>
          <a:p>
            <a:r>
              <a:rPr lang="es-PE" sz="2400" dirty="0" smtClean="0"/>
              <a:t>Acceso </a:t>
            </a:r>
            <a:r>
              <a:rPr lang="es-PE" sz="2400" dirty="0"/>
              <a:t>con </a:t>
            </a:r>
            <a:r>
              <a:rPr lang="es-PE" sz="2400" dirty="0" smtClean="0"/>
              <a:t>contraseña válida -&gt; debe ingresar al </a:t>
            </a:r>
            <a:r>
              <a:rPr lang="es-PE" sz="2400" dirty="0" err="1"/>
              <a:t>d</a:t>
            </a:r>
            <a:r>
              <a:rPr lang="es-PE" sz="2400" dirty="0" err="1" smtClean="0"/>
              <a:t>ashboard</a:t>
            </a:r>
            <a:endParaRPr lang="es-PE" sz="2400" dirty="0"/>
          </a:p>
          <a:p>
            <a:pPr marL="0" indent="0">
              <a:buNone/>
            </a:pPr>
            <a:endParaRPr lang="es-PE" sz="2400" dirty="0" smtClean="0"/>
          </a:p>
          <a:p>
            <a:pPr marL="0" indent="0">
              <a:buNone/>
            </a:pPr>
            <a:endParaRPr lang="es-PE" sz="2400" dirty="0"/>
          </a:p>
          <a:p>
            <a:endParaRPr lang="es-PE" sz="2400" dirty="0"/>
          </a:p>
          <a:p>
            <a:pPr marL="0" indent="0">
              <a:buNone/>
            </a:pPr>
            <a:endParaRPr lang="es-PE" sz="2400" dirty="0" smtClean="0"/>
          </a:p>
        </p:txBody>
      </p:sp>
    </p:spTree>
    <p:extLst>
      <p:ext uri="{BB962C8B-B14F-4D97-AF65-F5344CB8AC3E}">
        <p14:creationId xmlns:p14="http://schemas.microsoft.com/office/powerpoint/2010/main" val="3743101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81299" y="188640"/>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Web Driver</a:t>
            </a:r>
            <a:endParaRPr lang="es-PE" dirty="0">
              <a:solidFill>
                <a:srgbClr val="00B050"/>
              </a:solidFill>
            </a:endParaRPr>
          </a:p>
        </p:txBody>
      </p:sp>
      <p:sp>
        <p:nvSpPr>
          <p:cNvPr id="7" name="5 Marcador de contenido"/>
          <p:cNvSpPr txBox="1">
            <a:spLocks/>
          </p:cNvSpPr>
          <p:nvPr/>
        </p:nvSpPr>
        <p:spPr bwMode="auto">
          <a:xfrm>
            <a:off x="599655" y="2420888"/>
            <a:ext cx="7992888"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400" dirty="0" smtClean="0">
                <a:solidFill>
                  <a:srgbClr val="FF0000"/>
                </a:solidFill>
              </a:rPr>
              <a:t>Datos de Acceso</a:t>
            </a:r>
          </a:p>
          <a:p>
            <a:pPr marL="0" indent="0">
              <a:buNone/>
            </a:pPr>
            <a:r>
              <a:rPr lang="es-PE" sz="2400" dirty="0" smtClean="0"/>
              <a:t>Sitio: </a:t>
            </a:r>
            <a:r>
              <a:rPr lang="es-PE" sz="2400" dirty="0"/>
              <a:t>http://keventer-test.herokuapp.com</a:t>
            </a:r>
          </a:p>
          <a:p>
            <a:pPr marL="0" indent="0">
              <a:buNone/>
            </a:pPr>
            <a:r>
              <a:rPr lang="es-PE" sz="2400" dirty="0" smtClean="0"/>
              <a:t>Usuario: </a:t>
            </a:r>
            <a:r>
              <a:rPr lang="es-PE" sz="2400" dirty="0"/>
              <a:t>pepe@comercial.com</a:t>
            </a:r>
          </a:p>
          <a:p>
            <a:pPr marL="0" indent="0">
              <a:buNone/>
            </a:pPr>
            <a:r>
              <a:rPr lang="es-PE" sz="2400" dirty="0" smtClean="0"/>
              <a:t>Clave: comercial</a:t>
            </a:r>
          </a:p>
          <a:p>
            <a:pPr marL="0" indent="0">
              <a:buNone/>
            </a:pPr>
            <a:endParaRPr lang="es-PE" sz="2400" dirty="0"/>
          </a:p>
          <a:p>
            <a:pPr marL="0" indent="0">
              <a:buNone/>
            </a:pPr>
            <a:r>
              <a:rPr lang="es-PE" sz="2400" dirty="0" smtClean="0">
                <a:solidFill>
                  <a:srgbClr val="FF0000"/>
                </a:solidFill>
              </a:rPr>
              <a:t>Pruebas</a:t>
            </a:r>
          </a:p>
          <a:p>
            <a:r>
              <a:rPr lang="es-PE" sz="2400" dirty="0"/>
              <a:t>Acceso con </a:t>
            </a:r>
            <a:r>
              <a:rPr lang="es-PE" sz="2400" dirty="0" smtClean="0"/>
              <a:t>contraseña inválida -&gt; </a:t>
            </a:r>
            <a:r>
              <a:rPr lang="es-PE" sz="2400" dirty="0"/>
              <a:t>mensaje de </a:t>
            </a:r>
            <a:r>
              <a:rPr lang="es-PE" sz="2400" dirty="0" smtClean="0"/>
              <a:t>error</a:t>
            </a:r>
            <a:endParaRPr lang="es-PE" sz="2400" dirty="0"/>
          </a:p>
          <a:p>
            <a:r>
              <a:rPr lang="es-PE" sz="2400" dirty="0" smtClean="0"/>
              <a:t>Acceso </a:t>
            </a:r>
            <a:r>
              <a:rPr lang="es-PE" sz="2400" dirty="0"/>
              <a:t>con </a:t>
            </a:r>
            <a:r>
              <a:rPr lang="es-PE" sz="2400" dirty="0" smtClean="0"/>
              <a:t>contraseña válida -&gt; debe ingresar al </a:t>
            </a:r>
            <a:r>
              <a:rPr lang="es-PE" sz="2400" dirty="0" err="1"/>
              <a:t>d</a:t>
            </a:r>
            <a:r>
              <a:rPr lang="es-PE" sz="2400" dirty="0" err="1" smtClean="0"/>
              <a:t>ashboard</a:t>
            </a:r>
            <a:endParaRPr lang="es-PE" sz="2400" dirty="0"/>
          </a:p>
          <a:p>
            <a:pPr marL="0" indent="0">
              <a:buNone/>
            </a:pPr>
            <a:endParaRPr lang="es-PE" sz="2400" dirty="0" smtClean="0"/>
          </a:p>
          <a:p>
            <a:pPr marL="0" indent="0">
              <a:buNone/>
            </a:pPr>
            <a:endParaRPr lang="es-PE" sz="2400" dirty="0"/>
          </a:p>
          <a:p>
            <a:endParaRPr lang="es-PE" sz="2400" dirty="0"/>
          </a:p>
          <a:p>
            <a:pPr marL="0" indent="0">
              <a:buNone/>
            </a:pPr>
            <a:endParaRPr lang="es-PE" sz="2400" dirty="0" smtClean="0"/>
          </a:p>
        </p:txBody>
      </p:sp>
    </p:spTree>
    <p:extLst>
      <p:ext uri="{BB962C8B-B14F-4D97-AF65-F5344CB8AC3E}">
        <p14:creationId xmlns:p14="http://schemas.microsoft.com/office/powerpoint/2010/main" val="2147057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pic>
        <p:nvPicPr>
          <p:cNvPr id="5" name="Imagen 4"/>
          <p:cNvPicPr>
            <a:picLocks noChangeAspect="1"/>
          </p:cNvPicPr>
          <p:nvPr/>
        </p:nvPicPr>
        <p:blipFill>
          <a:blip r:embed="rId3"/>
          <a:stretch>
            <a:fillRect/>
          </a:stretch>
        </p:blipFill>
        <p:spPr>
          <a:xfrm>
            <a:off x="790079" y="2132856"/>
            <a:ext cx="7584529" cy="3090838"/>
          </a:xfrm>
          <a:prstGeom prst="rect">
            <a:avLst/>
          </a:prstGeom>
          <a:noFill/>
          <a:ln>
            <a:noFill/>
          </a:ln>
        </p:spPr>
      </p:pic>
    </p:spTree>
    <p:extLst>
      <p:ext uri="{BB962C8B-B14F-4D97-AF65-F5344CB8AC3E}">
        <p14:creationId xmlns:p14="http://schemas.microsoft.com/office/powerpoint/2010/main" val="1581890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32" y="1999746"/>
            <a:ext cx="8389824" cy="286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1" y="2060848"/>
            <a:ext cx="878316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a:stCxn id="12" idx="0"/>
            <a:endCxn id="13" idx="2"/>
          </p:cNvCxnSpPr>
          <p:nvPr/>
        </p:nvCxnSpPr>
        <p:spPr>
          <a:xfrm flipV="1">
            <a:off x="7472154" y="2561422"/>
            <a:ext cx="37639" cy="2836093"/>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26305" y="5397515"/>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268760"/>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 name="1 Grupo"/>
          <p:cNvGrpSpPr/>
          <p:nvPr/>
        </p:nvGrpSpPr>
        <p:grpSpPr>
          <a:xfrm>
            <a:off x="323528" y="1439556"/>
            <a:ext cx="5616000" cy="4735410"/>
            <a:chOff x="323528" y="1439556"/>
            <a:chExt cx="5616000" cy="4735410"/>
          </a:xfrm>
        </p:grpSpPr>
        <p:sp>
          <p:nvSpPr>
            <p:cNvPr id="24" name="23 Trapecio"/>
            <p:cNvSpPr>
              <a:spLocks noChangeAspect="1"/>
            </p:cNvSpPr>
            <p:nvPr/>
          </p:nvSpPr>
          <p:spPr>
            <a:xfrm>
              <a:off x="1058451" y="3717317"/>
              <a:ext cx="4109940" cy="1140417"/>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323528" y="4983709"/>
              <a:ext cx="5616000" cy="119125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1779493" y="1439556"/>
              <a:ext cx="2667856" cy="212758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gr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Proporción de los Tipos de Pruebas</a:t>
            </a:r>
            <a:endParaRPr lang="es-PE" dirty="0">
              <a:solidFill>
                <a:srgbClr val="00823B"/>
              </a:solidFill>
            </a:endParaRPr>
          </a:p>
        </p:txBody>
      </p:sp>
      <p:graphicFrame>
        <p:nvGraphicFramePr>
          <p:cNvPr id="2" name="1 Gráfico"/>
          <p:cNvGraphicFramePr/>
          <p:nvPr>
            <p:extLst>
              <p:ext uri="{D42A27DB-BD31-4B8C-83A1-F6EECF244321}">
                <p14:modId xmlns:p14="http://schemas.microsoft.com/office/powerpoint/2010/main" val="2386624454"/>
              </p:ext>
            </p:extLst>
          </p:nvPr>
        </p:nvGraphicFramePr>
        <p:xfrm>
          <a:off x="1043608" y="1268760"/>
          <a:ext cx="7080448" cy="484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035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48799</TotalTime>
  <Words>1462</Words>
  <Application>Microsoft Office PowerPoint</Application>
  <PresentationFormat>Presentación en pantalla (4:3)</PresentationFormat>
  <Paragraphs>233</Paragraphs>
  <Slides>32</Slides>
  <Notes>32</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Courier New</vt:lpstr>
      <vt:lpstr>Trebuchet MS</vt: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Ejercicio Crear pruebas de Interfaz Web utilizando Selenium IDE</vt:lpstr>
      <vt:lpstr>Ventajas y Desventajas</vt:lpstr>
      <vt:lpstr>Scripting</vt:lpstr>
      <vt:lpstr>Ejercicio Crear pruebas de Interfaz Web utilizando Selenium Web Driver</vt:lpstr>
      <vt:lpstr>Ventajas y Desventajas</vt:lpstr>
      <vt:lpstr>Ejercicio Crear pruebas de Interfaz Web utilizando Web Driver</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Google Search</vt:lpstr>
      <vt:lpstr>Page Object – Google Search</vt:lpstr>
      <vt:lpstr>Page Object – Google Search</vt:lpstr>
      <vt:lpstr>Ejercicio Crear nuestro propio Framework para realizar  Pruebas Web Automatizadas.</vt:lpstr>
      <vt:lpstr>Unit vs Integration vs System</vt:lpstr>
      <vt:lpstr>Proporción de los Tipos de Pruebas</vt:lpstr>
      <vt:lpstr>Información Adicional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RxmnT</cp:lastModifiedBy>
  <cp:revision>1527</cp:revision>
  <dcterms:created xsi:type="dcterms:W3CDTF">2010-05-16T05:09:58Z</dcterms:created>
  <dcterms:modified xsi:type="dcterms:W3CDTF">2013-12-20T02:04:01Z</dcterms:modified>
</cp:coreProperties>
</file>