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2.xml" ContentType="application/vnd.openxmlformats-officedocument.presentationml.comments+xml"/>
  <Override PartName="/ppt/notesSlides/notesSlide29.xml" ContentType="application/vnd.openxmlformats-officedocument.presentationml.notesSlide+xml"/>
  <Override PartName="/ppt/comments/comment3.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687" r:id="rId2"/>
    <p:sldId id="518" r:id="rId3"/>
    <p:sldId id="527" r:id="rId4"/>
    <p:sldId id="531" r:id="rId5"/>
    <p:sldId id="547" r:id="rId6"/>
    <p:sldId id="528" r:id="rId7"/>
    <p:sldId id="684" r:id="rId8"/>
    <p:sldId id="540" r:id="rId9"/>
    <p:sldId id="532" r:id="rId10"/>
    <p:sldId id="529" r:id="rId11"/>
    <p:sldId id="561" r:id="rId12"/>
    <p:sldId id="555" r:id="rId13"/>
    <p:sldId id="556" r:id="rId14"/>
    <p:sldId id="695" r:id="rId15"/>
    <p:sldId id="696" r:id="rId16"/>
    <p:sldId id="697" r:id="rId17"/>
    <p:sldId id="534" r:id="rId18"/>
    <p:sldId id="557" r:id="rId19"/>
    <p:sldId id="688" r:id="rId20"/>
    <p:sldId id="689" r:id="rId21"/>
    <p:sldId id="692" r:id="rId22"/>
    <p:sldId id="539" r:id="rId23"/>
    <p:sldId id="690" r:id="rId24"/>
    <p:sldId id="691" r:id="rId25"/>
    <p:sldId id="562" r:id="rId26"/>
    <p:sldId id="575" r:id="rId27"/>
    <p:sldId id="579" r:id="rId28"/>
    <p:sldId id="574" r:id="rId29"/>
    <p:sldId id="685" r:id="rId30"/>
    <p:sldId id="694" r:id="rId31"/>
    <p:sldId id="693" r:id="rId32"/>
    <p:sldId id="686" r:id="rId33"/>
    <p:sldId id="585"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75294" autoAdjust="0"/>
  </p:normalViewPr>
  <p:slideViewPr>
    <p:cSldViewPr>
      <p:cViewPr>
        <p:scale>
          <a:sx n="54" d="100"/>
          <a:sy n="54" d="100"/>
        </p:scale>
        <p:origin x="-1596" y="-90"/>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8:00:26.141" idx="4">
    <p:pos x="10" y="21"/>
    <p:text>Indicar que son pruebas unitarias de BD. Cambiar el "¿Que probar por otra cosa? Talvez cambiar el nombre de "Inside y Outside"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7:59:56.774" idx="5">
    <p:pos x="10" y="10"/>
    <p:text> Organizar mejor esta diapositiva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0-30T01:18:58.255" idx="20">
    <p:pos x="10" y="10"/>
    <p:text>REVISAR COMENTARIOS Y MEJORAR SLIDE.
Los comentarios se han copiado de otro slide.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8-22T17:59:56.774" idx="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25/04/2013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giledata.org/essays/sandboxe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probemos las BD debemos</a:t>
            </a:r>
            <a:r>
              <a:rPr lang="es-PE" baseline="0" dirty="0" smtClean="0"/>
              <a:t> considerar 2 perspectivas diferentes:</a:t>
            </a:r>
          </a:p>
          <a:p>
            <a:pPr marL="171450" indent="-171450">
              <a:buFontTx/>
              <a:buChar char="-"/>
            </a:pPr>
            <a:r>
              <a:rPr lang="es-PE" baseline="0" dirty="0" smtClean="0"/>
              <a:t>Primero tratar la BD como un componente externo con el cuál interactuaran las diversas aplicaciones a </a:t>
            </a:r>
            <a:r>
              <a:rPr lang="es-PE" baseline="0" dirty="0" err="1" smtClean="0"/>
              <a:t>traves</a:t>
            </a:r>
            <a:r>
              <a:rPr lang="es-PE" baseline="0" dirty="0" smtClean="0"/>
              <a:t> sus componentes de acceso a datos y debemos verificar que esa comunicación se realice de manera adecuada.</a:t>
            </a:r>
          </a:p>
          <a:p>
            <a:pPr marL="171450" indent="-171450">
              <a:buFontTx/>
              <a:buChar cha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Estamos habland</a:t>
            </a:r>
            <a:r>
              <a:rPr lang="es-PE" baseline="0" dirty="0" smtClean="0"/>
              <a:t>o básicamente de probar si nuestras interfaces de acceso a datos interactúan correctamente con la BD. Esto cumple básicamente con las condiciones de un test de BD, estamos probando nuestras clases de DA y la BD en un mismo test. </a:t>
            </a:r>
          </a:p>
          <a:p>
            <a:endParaRPr lang="es-PE" baseline="0" dirty="0" smtClean="0"/>
          </a:p>
          <a:p>
            <a:r>
              <a:rPr lang="es-PE" baseline="0" dirty="0" smtClean="0"/>
              <a:t>Hay muchas cosas que podemos probar sobre la interacción de nuestra aplicación con la BD… pero también desde nuestras interfaces de DA podemos verificar cierto comportamiento interno de la BD, por ejemplo podemos crear un método utilizando ADO que inserte un registro y pruebe que existe una determinada </a:t>
            </a:r>
            <a:r>
              <a:rPr lang="es-PE" baseline="0" dirty="0" err="1" smtClean="0"/>
              <a:t>constraint</a:t>
            </a:r>
            <a:r>
              <a:rPr lang="es-PE" baseline="0" dirty="0" smtClean="0"/>
              <a:t> en una </a:t>
            </a:r>
            <a:r>
              <a:rPr lang="es-PE" baseline="0" dirty="0" err="1" smtClean="0"/>
              <a:t>tablat</a:t>
            </a:r>
            <a:r>
              <a:rPr lang="es-PE" baseline="0" dirty="0" smtClean="0"/>
              <a:t>. O podemos probar el funcionamiento interno de un </a:t>
            </a:r>
            <a:r>
              <a:rPr lang="es-PE" baseline="0" dirty="0" err="1" smtClean="0"/>
              <a:t>procedure</a:t>
            </a:r>
            <a:r>
              <a:rPr lang="es-PE" baseline="0" dirty="0" smtClean="0"/>
              <a:t>, ingresando diversas entradas y verificando las salidas. Es decir a través de una interfaz de datos externa podemos realizar pruebas de caja negra.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a:t>
            </a:fld>
            <a:endParaRPr lang="es-PE"/>
          </a:p>
        </p:txBody>
      </p:sp>
    </p:spTree>
    <p:extLst>
      <p:ext uri="{BB962C8B-B14F-4D97-AF65-F5344CB8AC3E}">
        <p14:creationId xmlns:p14="http://schemas.microsoft.com/office/powerpoint/2010/main" val="2945454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Combinando un patrón de cada uno podremos llevar la  BD a un estado conocido entre prueba y prueba.</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EJERCICIOS: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err="1" smtClean="0"/>
              <a:t>DBUnit</a:t>
            </a:r>
            <a:r>
              <a:rPr lang="es-PE" sz="1200" dirty="0" smtClean="0"/>
              <a:t>:</a:t>
            </a:r>
            <a:r>
              <a:rPr lang="es-PE" sz="1200" baseline="0" dirty="0" smtClean="0"/>
              <a:t> </a:t>
            </a:r>
            <a:r>
              <a:rPr lang="es-PE" sz="1200" baseline="0" dirty="0" err="1" smtClean="0"/>
              <a:t>External</a:t>
            </a:r>
            <a:r>
              <a:rPr lang="es-PE" sz="1200" baseline="0" dirty="0" smtClean="0"/>
              <a:t> Data </a:t>
            </a:r>
            <a:r>
              <a:rPr lang="es-PE" sz="1200" baseline="0" dirty="0" err="1" smtClean="0"/>
              <a:t>Source</a:t>
            </a:r>
            <a:r>
              <a:rPr lang="es-PE" sz="1200" baseline="0" dirty="0" smtClean="0"/>
              <a:t> + </a:t>
            </a:r>
            <a:r>
              <a:rPr lang="es-PE" sz="1200" baseline="0" dirty="0" err="1" smtClean="0"/>
              <a:t>Nuke</a:t>
            </a:r>
            <a:r>
              <a:rPr lang="es-PE" sz="1200" baseline="0" dirty="0" smtClean="0"/>
              <a:t> and </a:t>
            </a:r>
            <a:r>
              <a:rPr lang="es-PE" sz="1200" baseline="0" dirty="0" err="1" smtClean="0"/>
              <a:t>Pave</a:t>
            </a:r>
            <a:r>
              <a:rPr lang="es-PE" sz="1200" baseline="0" dirty="0" smtClean="0"/>
              <a:t> (Restablecer)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EF:</a:t>
            </a:r>
            <a:r>
              <a:rPr lang="es-PE" sz="1200" baseline="0" dirty="0" smtClean="0"/>
              <a:t> </a:t>
            </a:r>
            <a:r>
              <a:rPr lang="es-PE" sz="1200" baseline="0" dirty="0" err="1" smtClean="0"/>
              <a:t>Nuke</a:t>
            </a:r>
            <a:r>
              <a:rPr lang="es-PE" sz="1200" baseline="0" dirty="0" smtClean="0"/>
              <a:t> and </a:t>
            </a:r>
            <a:r>
              <a:rPr lang="es-PE" sz="1200" baseline="0" dirty="0" err="1" smtClean="0"/>
              <a:t>Pave</a:t>
            </a:r>
            <a:r>
              <a:rPr lang="es-PE" sz="1200" baseline="0" dirty="0" smtClean="0"/>
              <a:t> (Inicializar) + </a:t>
            </a:r>
            <a:r>
              <a:rPr lang="es-PE" sz="1200" baseline="0" dirty="0" err="1" smtClean="0"/>
              <a:t>Transacion-Rollback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EF: </a:t>
            </a:r>
            <a:r>
              <a:rPr lang="es-PE" sz="1200" baseline="0" dirty="0" err="1" smtClean="0"/>
              <a:t>Self-Contained</a:t>
            </a:r>
            <a:r>
              <a:rPr lang="es-PE" sz="1200" baseline="0" dirty="0" smtClean="0"/>
              <a:t> + </a:t>
            </a:r>
            <a:r>
              <a:rPr lang="es-PE" sz="1200" baseline="0" dirty="0" err="1" smtClean="0"/>
              <a:t>Transacion</a:t>
            </a:r>
            <a:r>
              <a:rPr lang="es-PE" sz="1200" baseline="0" dirty="0" smtClean="0"/>
              <a:t> - </a:t>
            </a:r>
            <a:r>
              <a:rPr lang="es-PE" sz="1200" baseline="0" dirty="0" err="1" smtClean="0"/>
              <a:t>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Se puede combinar con otros patrones: </a:t>
            </a:r>
            <a:br>
              <a:rPr lang="es-PE" sz="2600" dirty="0" smtClean="0"/>
            </a:br>
            <a:r>
              <a:rPr lang="es-PE" sz="2600" dirty="0" smtClean="0"/>
              <a:t>Test Data </a:t>
            </a:r>
            <a:r>
              <a:rPr lang="es-PE" sz="2600" dirty="0" err="1" smtClean="0"/>
              <a:t>Builder</a:t>
            </a:r>
            <a:r>
              <a:rPr lang="es-PE" sz="2600" dirty="0" smtClean="0"/>
              <a:t>, </a:t>
            </a:r>
            <a:r>
              <a:rPr lang="es-PE" sz="2600" dirty="0" err="1" smtClean="0"/>
              <a:t>Object</a:t>
            </a:r>
            <a:r>
              <a:rPr lang="es-PE" sz="2600" dirty="0" smtClean="0"/>
              <a:t> </a:t>
            </a:r>
            <a:r>
              <a:rPr lang="es-PE" sz="2600" dirty="0" err="1" smtClean="0"/>
              <a:t>Mother</a:t>
            </a:r>
            <a:r>
              <a:rPr lang="es-PE" sz="2600" dirty="0" smtClean="0"/>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organización elegida influye en el mantenimiento de los data </a:t>
            </a:r>
            <a:r>
              <a:rPr lang="es-PE" sz="1200" dirty="0" err="1" smtClean="0"/>
              <a:t>sources</a:t>
            </a:r>
            <a:r>
              <a:rPr lang="es-PE" sz="1200" dirty="0" smtClean="0"/>
              <a:t> y en el tiempo de ejecución de la prueba.</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EF </a:t>
            </a:r>
            <a:r>
              <a:rPr lang="es-PE" sz="2600" dirty="0" err="1" smtClean="0"/>
              <a:t>Initializers</a:t>
            </a:r>
            <a:r>
              <a:rPr lang="es-PE" sz="2600" dirty="0" smtClean="0"/>
              <a:t>: Permite recrear toda la BD </a:t>
            </a:r>
            <a:br>
              <a:rPr lang="es-PE" sz="2600" dirty="0" smtClean="0"/>
            </a:br>
            <a:r>
              <a:rPr lang="es-PE" sz="2600" dirty="0" smtClean="0"/>
              <a:t>(tablas y datos) antes de realizar las inserciones.</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 En</a:t>
            </a:r>
            <a:r>
              <a:rPr lang="es-PE" baseline="0" noProof="0" dirty="0" smtClean="0"/>
              <a:t> el caso de Oracle las herramientas </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Los </a:t>
            </a:r>
            <a:r>
              <a:rPr lang="es-PE" sz="1200" dirty="0" err="1" smtClean="0"/>
              <a:t>tests</a:t>
            </a:r>
            <a:r>
              <a:rPr lang="es-PE" sz="1200" dirty="0" smtClean="0"/>
              <a:t> unitarios no son suficientes, en algún momento el código tendrá que hablar con el mundo exterior.</a:t>
            </a:r>
          </a:p>
          <a:p>
            <a:r>
              <a:rPr lang="es-PE" baseline="0" dirty="0" smtClean="0"/>
              <a:t>-------------------------------------------------------------------------</a:t>
            </a:r>
          </a:p>
          <a:p>
            <a:r>
              <a:rPr lang="es-PE" baseline="0" dirty="0" smtClean="0"/>
              <a:t>Ninguna capa de pruebas es perfecta y si solo dependes de una de ellas tendrás errores en producción.</a:t>
            </a:r>
          </a:p>
          <a:p>
            <a:endParaRPr lang="es-PE" baseline="0" dirty="0" smtClean="0"/>
          </a:p>
          <a:p>
            <a:r>
              <a:rPr lang="es-PE" baseline="0" dirty="0" smtClean="0"/>
              <a:t>Si realizamos pruebas unitarias encontraremos la gran mayoría de errores en el código. Luego si realizamos test de integración (base de datos) encontraremos los restantes.  Luego si realizamos los test de sistema…… test de regresión…..</a:t>
            </a:r>
          </a:p>
          <a:p>
            <a:endParaRPr lang="es-PE" baseline="0" dirty="0" smtClean="0"/>
          </a:p>
          <a:p>
            <a:r>
              <a:rPr lang="es-PE" baseline="0" dirty="0" smtClean="0"/>
              <a:t>Cualquier profesional de seguridad competente sabe que no puede proteger su red si solo se preocupa de los riesgos perimetrales . Tiene que trabajar sobre toda las capas de acceso. Esto mismo es aplicable a las pruebas de software.</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p>
          <a:p>
            <a:r>
              <a:rPr lang="en-US" dirty="0" smtClean="0"/>
              <a:t>Las </a:t>
            </a:r>
            <a:r>
              <a:rPr lang="en-US" dirty="0" err="1" smtClean="0"/>
              <a:t>pruebas</a:t>
            </a:r>
            <a:r>
              <a:rPr lang="en-US" dirty="0" smtClean="0"/>
              <a:t> </a:t>
            </a:r>
            <a:r>
              <a:rPr lang="en-US" dirty="0" err="1" smtClean="0"/>
              <a:t>unitarias</a:t>
            </a:r>
            <a:r>
              <a:rPr lang="en-US" dirty="0" smtClean="0"/>
              <a:t> </a:t>
            </a:r>
            <a:r>
              <a:rPr lang="en-US" dirty="0" err="1" smtClean="0"/>
              <a:t>prueban</a:t>
            </a:r>
            <a:r>
              <a:rPr lang="en-US" baseline="0" dirty="0" smtClean="0"/>
              <a:t> </a:t>
            </a:r>
            <a:r>
              <a:rPr lang="en-US" baseline="0" dirty="0" err="1" smtClean="0"/>
              <a:t>una</a:t>
            </a:r>
            <a:r>
              <a:rPr lang="en-US" baseline="0" dirty="0" smtClean="0"/>
              <a:t> </a:t>
            </a:r>
            <a:r>
              <a:rPr lang="en-US" baseline="0" dirty="0" err="1" smtClean="0"/>
              <a:t>única</a:t>
            </a:r>
            <a:r>
              <a:rPr lang="en-US" baseline="0" dirty="0" smtClean="0"/>
              <a:t> </a:t>
            </a:r>
            <a:r>
              <a:rPr lang="en-US" baseline="0" dirty="0" err="1" smtClean="0"/>
              <a:t>unidad</a:t>
            </a:r>
            <a:r>
              <a:rPr lang="en-US" baseline="0" dirty="0" smtClean="0"/>
              <a:t> de </a:t>
            </a:r>
            <a:r>
              <a:rPr lang="en-US" baseline="0" dirty="0" err="1" smtClean="0"/>
              <a:t>manera</a:t>
            </a:r>
            <a:r>
              <a:rPr lang="en-US" baseline="0" dirty="0" smtClean="0"/>
              <a:t> </a:t>
            </a:r>
            <a:r>
              <a:rPr lang="en-US" baseline="0" dirty="0" err="1" smtClean="0"/>
              <a:t>independiente</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 </a:t>
            </a:r>
            <a:r>
              <a:rPr lang="en-US" baseline="0" dirty="0" err="1" smtClean="0"/>
              <a:t>integración</a:t>
            </a:r>
            <a:r>
              <a:rPr lang="en-US" baseline="0" dirty="0" smtClean="0"/>
              <a:t> </a:t>
            </a:r>
            <a:r>
              <a:rPr lang="en-US" baseline="0" dirty="0" err="1" smtClean="0"/>
              <a:t>ejercitan</a:t>
            </a:r>
            <a:r>
              <a:rPr lang="en-US" baseline="0" dirty="0" smtClean="0"/>
              <a:t> </a:t>
            </a:r>
            <a:r>
              <a:rPr lang="en-US" baseline="0" dirty="0" err="1" smtClean="0"/>
              <a:t>muchas</a:t>
            </a:r>
            <a:r>
              <a:rPr lang="en-US" baseline="0" dirty="0" smtClean="0"/>
              <a:t> </a:t>
            </a:r>
            <a:r>
              <a:rPr lang="en-US" baseline="0" dirty="0" err="1" smtClean="0"/>
              <a:t>unidades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y </a:t>
            </a:r>
            <a:r>
              <a:rPr lang="en-US" baseline="0" dirty="0" err="1" smtClean="0"/>
              <a:t>evaluan</a:t>
            </a:r>
            <a:r>
              <a:rPr lang="en-US" baseline="0" dirty="0" smtClean="0"/>
              <a:t> </a:t>
            </a:r>
            <a:r>
              <a:rPr lang="en-US" baseline="0" dirty="0" err="1" smtClean="0"/>
              <a:t>como</a:t>
            </a:r>
            <a:r>
              <a:rPr lang="en-US" baseline="0" dirty="0" smtClean="0"/>
              <a:t> </a:t>
            </a:r>
            <a:r>
              <a:rPr lang="en-US" baseline="0" dirty="0" err="1" smtClean="0"/>
              <a:t>estas</a:t>
            </a:r>
            <a:r>
              <a:rPr lang="en-US" baseline="0" dirty="0" smtClean="0"/>
              <a:t> </a:t>
            </a:r>
            <a:r>
              <a:rPr lang="en-US" baseline="0" dirty="0" err="1" smtClean="0"/>
              <a:t>unidades</a:t>
            </a:r>
            <a:r>
              <a:rPr lang="en-US" baseline="0" dirty="0" smtClean="0"/>
              <a:t> </a:t>
            </a:r>
            <a:r>
              <a:rPr lang="en-US" baseline="0" dirty="0" err="1" smtClean="0"/>
              <a:t>trabajan</a:t>
            </a:r>
            <a:r>
              <a:rPr lang="en-US" baseline="0" dirty="0" smtClean="0"/>
              <a:t> juntas.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Está de más decir que las bases de datos son una parte fundamental y complementaria de las aplicaciones y que por eso también necesita ser debidamente probada debidamente. Pero también hay otra razón muy importante, es que algunas aplicaciones, especialmente las aplicaciones </a:t>
            </a:r>
            <a:r>
              <a:rPr lang="es-PE" baseline="0" dirty="0" err="1" smtClean="0"/>
              <a:t>legacy</a:t>
            </a:r>
            <a:r>
              <a:rPr lang="es-PE" baseline="0" dirty="0" smtClean="0"/>
              <a:t> antiguas, tienen gran parte de la lógica de la aplicación en la BD y no tanto en las clases, entonces necesitamos una forma de probar esa lógica.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es que realizar pruebas</a:t>
            </a:r>
            <a:r>
              <a:rPr lang="es-PE" baseline="0" dirty="0" smtClean="0"/>
              <a:t> automatizadas a las </a:t>
            </a:r>
            <a:r>
              <a:rPr lang="es-PE" baseline="0" dirty="0" err="1" smtClean="0"/>
              <a:t>BDs</a:t>
            </a:r>
            <a:r>
              <a:rPr lang="es-PE" baseline="0" dirty="0" smtClean="0"/>
              <a:t> es siempre difícil.</a:t>
            </a:r>
          </a:p>
          <a:p>
            <a:pPr marL="171450" indent="-171450">
              <a:buFontTx/>
              <a:buChar char="-"/>
            </a:pPr>
            <a:r>
              <a:rPr lang="es-PE" baseline="0" dirty="0" smtClean="0"/>
              <a:t>Las herramientas no son muy buenas, mientras las herramientas para realizar pruebas a las clases siguen evolucionando, aunque de manera lenta, las herramientas necesarias para realizar pruebas de BD parece que se han estacado.</a:t>
            </a:r>
          </a:p>
          <a:p>
            <a:pPr marL="171450" indent="-171450">
              <a:buFontTx/>
              <a:buChar char="-"/>
            </a:pPr>
            <a:r>
              <a:rPr lang="es-PE" baseline="0" dirty="0" smtClean="0"/>
              <a:t>Sabemos que para cada prueba necesitamos establecer un estado inicial, al trabajar con BD, ya no basta con crear variables en memorias, sino tenemos que insertar o </a:t>
            </a:r>
            <a:r>
              <a:rPr lang="es-PE" baseline="0" dirty="0" err="1" smtClean="0"/>
              <a:t>acutalizar</a:t>
            </a:r>
            <a:r>
              <a:rPr lang="es-PE" baseline="0" dirty="0" smtClean="0"/>
              <a:t> valores en diferentes tablas, tenemos que lidiar con FK, PK, toda clase de </a:t>
            </a:r>
            <a:r>
              <a:rPr lang="es-PE" baseline="0" dirty="0" err="1" smtClean="0"/>
              <a:t>constraints</a:t>
            </a:r>
            <a:r>
              <a:rPr lang="es-PE" baseline="0" dirty="0" smtClean="0"/>
              <a:t>, </a:t>
            </a:r>
            <a:r>
              <a:rPr lang="es-PE" baseline="0" dirty="0" err="1" smtClean="0"/>
              <a:t>triggers</a:t>
            </a:r>
            <a:r>
              <a:rPr lang="es-PE" baseline="0" dirty="0" smtClean="0"/>
              <a:t> y cualquier cosa relacionada a una tabla únicamente para poder ejecutar el </a:t>
            </a:r>
            <a:r>
              <a:rPr lang="es-PE" baseline="0" dirty="0" err="1" smtClean="0"/>
              <a:t>tests</a:t>
            </a:r>
            <a:r>
              <a:rPr lang="es-PE" baseline="0" dirty="0" smtClean="0"/>
              <a:t>.</a:t>
            </a:r>
          </a:p>
          <a:p>
            <a:pPr marL="171450" indent="-171450">
              <a:buFontTx/>
              <a:buChar char="-"/>
            </a:pPr>
            <a:r>
              <a:rPr lang="es-PE" dirty="0" smtClean="0"/>
              <a:t>De la misma manera, </a:t>
            </a:r>
            <a:r>
              <a:rPr lang="es-PE" baseline="0" dirty="0" smtClean="0"/>
              <a:t>cualquier cambio en la BD se conserva,  restablecer el estado de la BD entre cada prueba es uno de los principales problemas que tenemos que resolver.</a:t>
            </a:r>
          </a:p>
          <a:p>
            <a:pPr marL="171450" indent="-171450">
              <a:buFontTx/>
              <a:buChar char="-"/>
            </a:pPr>
            <a:endParaRPr lang="es-PE" dirty="0" smtClean="0"/>
          </a:p>
          <a:p>
            <a:pPr algn="l"/>
            <a:endParaRPr lang="es-PE" sz="1200" dirty="0" smtClean="0"/>
          </a:p>
          <a:p>
            <a:pPr algn="l"/>
            <a:endParaRPr lang="es-PE" sz="1200" dirty="0" smtClean="0"/>
          </a:p>
          <a:p>
            <a:pPr algn="l"/>
            <a:r>
              <a:rPr lang="es-PE" sz="1200" dirty="0" smtClean="0"/>
              <a:t>Diferencia entre el modelo conceptual de la aplicación y el modelo de la </a:t>
            </a:r>
            <a:r>
              <a:rPr lang="es-PE" sz="1200" dirty="0" err="1" smtClean="0"/>
              <a:t>bb</a:t>
            </a:r>
            <a:r>
              <a:rPr lang="es-PE" sz="1200" dirty="0" smtClean="0"/>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hlinkClick r:id="rId3"/>
            </a:endParaRPr>
          </a:p>
          <a:p>
            <a:r>
              <a:rPr lang="es-PE" dirty="0" smtClean="0">
                <a:hlinkClick r:id="rId3"/>
              </a:rPr>
              <a:t>http://www.agiledata.org/essays/sandboxes.html</a:t>
            </a:r>
            <a:endParaRPr lang="es-PE" dirty="0" smtClean="0"/>
          </a:p>
          <a:p>
            <a:endParaRPr lang="es-PE" dirty="0" smtClean="0"/>
          </a:p>
          <a:p>
            <a:r>
              <a:rPr lang="en-US" dirty="0" smtClean="0"/>
              <a:t>Sandbox:</a:t>
            </a:r>
            <a:r>
              <a:rPr lang="en-US" baseline="0" dirty="0" smtClean="0"/>
              <a:t> </a:t>
            </a:r>
            <a:r>
              <a:rPr lang="en-US" baseline="0" dirty="0" err="1" smtClean="0"/>
              <a:t>Es</a:t>
            </a:r>
            <a:r>
              <a:rPr lang="en-US" baseline="0" dirty="0" smtClean="0"/>
              <a:t> un </a:t>
            </a:r>
            <a:r>
              <a:rPr lang="en-US" baseline="0" dirty="0" err="1" smtClean="0"/>
              <a:t>ambiente</a:t>
            </a:r>
            <a:r>
              <a:rPr lang="en-US" baseline="0" dirty="0" smtClean="0"/>
              <a:t> </a:t>
            </a:r>
            <a:r>
              <a:rPr lang="en-US" baseline="0" dirty="0" err="1" smtClean="0"/>
              <a:t>técnico</a:t>
            </a:r>
            <a:r>
              <a:rPr lang="en-US" baseline="0" dirty="0" smtClean="0"/>
              <a:t> </a:t>
            </a:r>
            <a:r>
              <a:rPr lang="en-US" baseline="0" dirty="0" err="1" smtClean="0"/>
              <a:t>cuyo</a:t>
            </a:r>
            <a:r>
              <a:rPr lang="en-US" baseline="0" dirty="0" smtClean="0"/>
              <a:t> </a:t>
            </a:r>
            <a:r>
              <a:rPr lang="en-US" baseline="0" dirty="0" err="1" smtClean="0"/>
              <a:t>ámbito</a:t>
            </a:r>
            <a:r>
              <a:rPr lang="en-US" baseline="0" dirty="0" smtClean="0"/>
              <a:t> </a:t>
            </a:r>
            <a:r>
              <a:rPr lang="en-US" baseline="0" dirty="0" err="1" smtClean="0"/>
              <a:t>está</a:t>
            </a:r>
            <a:r>
              <a:rPr lang="en-US" baseline="0" dirty="0" smtClean="0"/>
              <a:t> </a:t>
            </a:r>
            <a:r>
              <a:rPr lang="en-US" baseline="0" dirty="0" err="1" smtClean="0"/>
              <a:t>bien</a:t>
            </a:r>
            <a:r>
              <a:rPr lang="en-US" baseline="0" dirty="0" smtClean="0"/>
              <a:t> </a:t>
            </a:r>
            <a:r>
              <a:rPr lang="en-US" baseline="0" dirty="0" err="1" smtClean="0"/>
              <a:t>determinado</a:t>
            </a:r>
            <a:r>
              <a:rPr lang="en-US" baseline="0" dirty="0" smtClean="0"/>
              <a:t>.</a:t>
            </a:r>
          </a:p>
          <a:p>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principales</a:t>
            </a:r>
            <a:r>
              <a:rPr lang="en-US" baseline="0" dirty="0" smtClean="0"/>
              <a:t> </a:t>
            </a:r>
            <a:r>
              <a:rPr lang="en-US" baseline="0" dirty="0" err="1" smtClean="0"/>
              <a:t>ventajas</a:t>
            </a:r>
            <a:r>
              <a:rPr lang="en-US" baseline="0" dirty="0" smtClean="0"/>
              <a:t> de los sandbox </a:t>
            </a:r>
            <a:r>
              <a:rPr lang="en-US" baseline="0" dirty="0" err="1" smtClean="0"/>
              <a:t>es</a:t>
            </a:r>
            <a:r>
              <a:rPr lang="en-US" baseline="0" dirty="0" smtClean="0"/>
              <a:t> </a:t>
            </a:r>
            <a:r>
              <a:rPr lang="en-US" baseline="0" dirty="0" err="1" smtClean="0"/>
              <a:t>reducir</a:t>
            </a:r>
            <a:r>
              <a:rPr lang="en-US" baseline="0" dirty="0" smtClean="0"/>
              <a:t> el </a:t>
            </a:r>
            <a:r>
              <a:rPr lang="en-US" baseline="0" dirty="0" err="1" smtClean="0"/>
              <a:t>riesgo</a:t>
            </a:r>
            <a:r>
              <a:rPr lang="en-US" baseline="0" dirty="0" smtClean="0"/>
              <a:t> de </a:t>
            </a:r>
            <a:r>
              <a:rPr lang="en-US" baseline="0" dirty="0" err="1" smtClean="0"/>
              <a:t>errores</a:t>
            </a:r>
            <a:r>
              <a:rPr lang="en-US" baseline="0" dirty="0" smtClean="0"/>
              <a:t> </a:t>
            </a:r>
            <a:r>
              <a:rPr lang="en-US" baseline="0" dirty="0" err="1" smtClean="0"/>
              <a:t>que</a:t>
            </a:r>
            <a:r>
              <a:rPr lang="en-US" baseline="0" dirty="0" smtClean="0"/>
              <a:t> </a:t>
            </a:r>
            <a:r>
              <a:rPr lang="en-US" baseline="0" dirty="0" err="1" smtClean="0"/>
              <a:t>afectan</a:t>
            </a:r>
            <a:r>
              <a:rPr lang="en-US" baseline="0" dirty="0" smtClean="0"/>
              <a:t> a un </a:t>
            </a:r>
            <a:r>
              <a:rPr lang="en-US" baseline="0" dirty="0" err="1" smtClean="0"/>
              <a:t>grupo</a:t>
            </a:r>
            <a:r>
              <a:rPr lang="en-US" baseline="0" dirty="0" smtClean="0"/>
              <a:t> </a:t>
            </a:r>
            <a:r>
              <a:rPr lang="en-US" baseline="0" dirty="0" err="1" smtClean="0"/>
              <a:t>más</a:t>
            </a:r>
            <a:r>
              <a:rPr lang="en-US" baseline="0" dirty="0" smtClean="0"/>
              <a:t> </a:t>
            </a:r>
            <a:r>
              <a:rPr lang="en-US" baseline="0" dirty="0" err="1" smtClean="0"/>
              <a:t>grande</a:t>
            </a:r>
            <a:r>
              <a:rPr lang="en-US" baseline="0" dirty="0" smtClean="0"/>
              <a:t> personas del </a:t>
            </a:r>
            <a:r>
              <a:rPr lang="en-US" baseline="0" dirty="0" err="1" smtClean="0"/>
              <a:t>necesario</a:t>
            </a:r>
            <a:r>
              <a:rPr lang="en-US" baseline="0" dirty="0" smtClean="0"/>
              <a:t>. (No se </a:t>
            </a:r>
            <a:r>
              <a:rPr lang="en-US" baseline="0" dirty="0" err="1" smtClean="0"/>
              <a:t>quiere</a:t>
            </a:r>
            <a:r>
              <a:rPr lang="en-US" baseline="0" dirty="0" smtClean="0"/>
              <a:t> </a:t>
            </a:r>
            <a:r>
              <a:rPr lang="en-US" baseline="0" dirty="0" err="1" smtClean="0"/>
              <a:t>afectar</a:t>
            </a:r>
            <a:r>
              <a:rPr lang="en-US" baseline="0" dirty="0" smtClean="0"/>
              <a:t> el </a:t>
            </a:r>
            <a:r>
              <a:rPr lang="en-US" baseline="0" dirty="0" err="1" smtClean="0"/>
              <a:t>ambiente</a:t>
            </a:r>
            <a:r>
              <a:rPr lang="en-US" baseline="0" dirty="0" smtClean="0"/>
              <a:t> de </a:t>
            </a:r>
            <a:r>
              <a:rPr lang="en-US" baseline="0" dirty="0" err="1" smtClean="0"/>
              <a:t>calidad</a:t>
            </a:r>
            <a:r>
              <a:rPr lang="en-US" baseline="0" dirty="0" smtClean="0"/>
              <a:t> con </a:t>
            </a:r>
            <a:r>
              <a:rPr lang="en-US" baseline="0" dirty="0" err="1" smtClean="0"/>
              <a:t>cambios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a:t>
            </a:r>
            <a:r>
              <a:rPr lang="en-US" baseline="0" dirty="0" err="1" smtClean="0"/>
              <a:t>ser</a:t>
            </a:r>
            <a:r>
              <a:rPr lang="en-US" baseline="0" dirty="0" smtClean="0"/>
              <a:t> </a:t>
            </a:r>
            <a:r>
              <a:rPr lang="en-US" baseline="0" dirty="0" err="1" smtClean="0"/>
              <a:t>producidos</a:t>
            </a:r>
            <a:r>
              <a:rPr lang="en-US" baseline="0" dirty="0" smtClean="0"/>
              <a:t> </a:t>
            </a:r>
            <a:r>
              <a:rPr lang="en-US" baseline="0" dirty="0" err="1" smtClean="0"/>
              <a:t>por</a:t>
            </a:r>
            <a:r>
              <a:rPr lang="en-US" baseline="0" dirty="0" smtClean="0"/>
              <a:t> lo </a:t>
            </a:r>
            <a:r>
              <a:rPr lang="en-US" baseline="0" dirty="0" err="1" smtClean="0"/>
              <a:t>desarrolladores</a:t>
            </a:r>
            <a:r>
              <a:rPr lang="en-US" baseline="0" dirty="0" smtClean="0"/>
              <a:t>).</a:t>
            </a:r>
          </a:p>
          <a:p>
            <a:endParaRPr lang="en-US" baseline="0" dirty="0" smtClean="0"/>
          </a:p>
          <a:p>
            <a:r>
              <a:rPr lang="en-US" baseline="0" dirty="0" err="1" smtClean="0"/>
              <a:t>Sabemos</a:t>
            </a:r>
            <a:r>
              <a:rPr lang="en-US" baseline="0" dirty="0" smtClean="0"/>
              <a:t> q </a:t>
            </a:r>
            <a:r>
              <a:rPr lang="en-US" baseline="0" dirty="0" err="1" smtClean="0"/>
              <a:t>las</a:t>
            </a:r>
            <a:r>
              <a:rPr lang="en-US" baseline="0" dirty="0" smtClean="0"/>
              <a:t> BD son </a:t>
            </a:r>
            <a:r>
              <a:rPr lang="en-US" baseline="0" dirty="0" err="1" smtClean="0"/>
              <a:t>algo</a:t>
            </a:r>
            <a:r>
              <a:rPr lang="en-US" baseline="0" dirty="0" smtClean="0"/>
              <a:t> </a:t>
            </a:r>
            <a:r>
              <a:rPr lang="en-US" baseline="0" dirty="0" err="1" smtClean="0"/>
              <a:t>así</a:t>
            </a:r>
            <a:r>
              <a:rPr lang="en-US" baseline="0" dirty="0" smtClean="0"/>
              <a:t> </a:t>
            </a:r>
            <a:r>
              <a:rPr lang="en-US" baseline="0" dirty="0" err="1" smtClean="0"/>
              <a:t>como</a:t>
            </a:r>
            <a:r>
              <a:rPr lang="en-US" baseline="0" dirty="0" smtClean="0"/>
              <a:t> un </a:t>
            </a:r>
            <a:r>
              <a:rPr lang="en-US" baseline="0" dirty="0" err="1" smtClean="0"/>
              <a:t>almacen</a:t>
            </a:r>
            <a:r>
              <a:rPr lang="en-US" baseline="0" dirty="0" smtClean="0"/>
              <a:t> global </a:t>
            </a:r>
            <a:r>
              <a:rPr lang="en-US" baseline="0" dirty="0" err="1" smtClean="0"/>
              <a:t>donde</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se </a:t>
            </a:r>
            <a:r>
              <a:rPr lang="en-US" baseline="0" dirty="0" err="1" smtClean="0"/>
              <a:t>persiste</a:t>
            </a:r>
            <a:r>
              <a:rPr lang="en-US" baseline="0" dirty="0" smtClean="0"/>
              <a:t> de </a:t>
            </a:r>
            <a:r>
              <a:rPr lang="en-US" baseline="0" dirty="0" err="1" smtClean="0"/>
              <a:t>manera</a:t>
            </a:r>
            <a:r>
              <a:rPr lang="en-US" baseline="0" dirty="0" smtClean="0"/>
              <a:t> </a:t>
            </a:r>
            <a:r>
              <a:rPr lang="en-US" baseline="0" dirty="0" err="1" smtClean="0"/>
              <a:t>idenfinida</a:t>
            </a:r>
            <a:r>
              <a:rPr lang="en-US" baseline="0" dirty="0" smtClean="0"/>
              <a:t> hasta </a:t>
            </a:r>
            <a:r>
              <a:rPr lang="en-US" baseline="0" dirty="0" err="1" smtClean="0"/>
              <a:t>que</a:t>
            </a:r>
            <a:r>
              <a:rPr lang="en-US" baseline="0" dirty="0" smtClean="0"/>
              <a:t> sea </a:t>
            </a:r>
            <a:r>
              <a:rPr lang="en-US" baseline="0" dirty="0" err="1" smtClean="0"/>
              <a:t>explicitamente</a:t>
            </a:r>
            <a:r>
              <a:rPr lang="en-US" baseline="0" dirty="0" smtClean="0"/>
              <a:t> </a:t>
            </a:r>
            <a:r>
              <a:rPr lang="en-US" baseline="0" dirty="0" err="1" smtClean="0"/>
              <a:t>removido</a:t>
            </a:r>
            <a:r>
              <a:rPr lang="en-US" baseline="0" dirty="0" smtClean="0"/>
              <a:t>. </a:t>
            </a:r>
            <a:r>
              <a:rPr lang="en-US" baseline="0" dirty="0" err="1" smtClean="0"/>
              <a:t>Ahora</a:t>
            </a:r>
            <a:r>
              <a:rPr lang="en-US" baseline="0" dirty="0" smtClean="0"/>
              <a:t> </a:t>
            </a:r>
            <a:r>
              <a:rPr lang="en-US" baseline="0" dirty="0" err="1" smtClean="0"/>
              <a:t>consideren</a:t>
            </a:r>
            <a:r>
              <a:rPr lang="en-US" baseline="0" dirty="0" smtClean="0"/>
              <a:t> </a:t>
            </a:r>
            <a:r>
              <a:rPr lang="en-US" baseline="0" dirty="0" err="1" smtClean="0"/>
              <a:t>que</a:t>
            </a:r>
            <a:r>
              <a:rPr lang="en-US" baseline="0" dirty="0" smtClean="0"/>
              <a:t> 2 </a:t>
            </a:r>
            <a:r>
              <a:rPr lang="en-US" baseline="0" dirty="0" err="1" smtClean="0"/>
              <a:t>desarrolladores</a:t>
            </a:r>
            <a:r>
              <a:rPr lang="en-US" baseline="0" dirty="0" smtClean="0"/>
              <a:t> </a:t>
            </a:r>
            <a:r>
              <a:rPr lang="en-US" baseline="0" dirty="0" err="1" smtClean="0"/>
              <a:t>ejecutan</a:t>
            </a:r>
            <a:r>
              <a:rPr lang="en-US" baseline="0" dirty="0" smtClean="0"/>
              <a:t> </a:t>
            </a:r>
            <a:r>
              <a:rPr lang="en-US" baseline="0" dirty="0" err="1" smtClean="0"/>
              <a:t>sus</a:t>
            </a:r>
            <a:r>
              <a:rPr lang="en-US" baseline="0" dirty="0" smtClean="0"/>
              <a:t> </a:t>
            </a:r>
            <a:r>
              <a:rPr lang="en-US" baseline="0" dirty="0" err="1" smtClean="0"/>
              <a:t>pruebas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en la </a:t>
            </a:r>
            <a:r>
              <a:rPr lang="en-US" baseline="0" dirty="0" err="1" smtClean="0"/>
              <a:t>misma</a:t>
            </a:r>
            <a:r>
              <a:rPr lang="en-US" baseline="0" dirty="0" smtClean="0"/>
              <a:t> BD , </a:t>
            </a:r>
            <a:r>
              <a:rPr lang="en-US" baseline="0" dirty="0" err="1" smtClean="0"/>
              <a:t>si</a:t>
            </a:r>
            <a:r>
              <a:rPr lang="en-US" baseline="0" dirty="0" smtClean="0"/>
              <a:t> el primer </a:t>
            </a:r>
            <a:r>
              <a:rPr lang="en-US" baseline="0" dirty="0" err="1" smtClean="0"/>
              <a:t>desarrollador</a:t>
            </a:r>
            <a:r>
              <a:rPr lang="en-US" baseline="0" dirty="0" smtClean="0"/>
              <a:t> </a:t>
            </a:r>
            <a:r>
              <a:rPr lang="en-US" baseline="0" dirty="0" err="1" smtClean="0"/>
              <a:t>realiza</a:t>
            </a:r>
            <a:r>
              <a:rPr lang="en-US" baseline="0" dirty="0" smtClean="0"/>
              <a:t> </a:t>
            </a:r>
            <a:r>
              <a:rPr lang="en-US" baseline="0" dirty="0" err="1" smtClean="0"/>
              <a:t>algún</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afecta</a:t>
            </a:r>
            <a:r>
              <a:rPr lang="en-US" baseline="0" dirty="0" smtClean="0"/>
              <a:t> al </a:t>
            </a:r>
            <a:r>
              <a:rPr lang="en-US" baseline="0" dirty="0" err="1" smtClean="0"/>
              <a:t>otro</a:t>
            </a:r>
            <a:r>
              <a:rPr lang="en-US" baseline="0" dirty="0" smtClean="0"/>
              <a:t> </a:t>
            </a:r>
            <a:r>
              <a:rPr lang="en-US" baseline="0" dirty="0" err="1" smtClean="0"/>
              <a:t>desarrollador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del </a:t>
            </a:r>
            <a:r>
              <a:rPr lang="en-US" baseline="0" dirty="0" err="1" smtClean="0"/>
              <a:t>segundo</a:t>
            </a:r>
            <a:r>
              <a:rPr lang="en-US" baseline="0" dirty="0" smtClean="0"/>
              <a:t> </a:t>
            </a:r>
            <a:r>
              <a:rPr lang="en-US" baseline="0" dirty="0" err="1" smtClean="0"/>
              <a:t>fallarán</a:t>
            </a:r>
            <a:r>
              <a:rPr lang="en-US" baseline="0" dirty="0" smtClean="0"/>
              <a:t>. </a:t>
            </a:r>
          </a:p>
          <a:p>
            <a:endParaRPr lang="en-US" baseline="0" dirty="0" smtClean="0"/>
          </a:p>
          <a:p>
            <a:r>
              <a:rPr lang="en-US" baseline="0" dirty="0" smtClean="0"/>
              <a:t>Uno de los </a:t>
            </a:r>
            <a:r>
              <a:rPr lang="en-US" baseline="0" dirty="0" err="1" smtClean="0"/>
              <a:t>principales</a:t>
            </a:r>
            <a:r>
              <a:rPr lang="en-US" baseline="0" dirty="0" smtClean="0"/>
              <a:t> </a:t>
            </a:r>
            <a:r>
              <a:rPr lang="en-US" baseline="0" dirty="0" err="1" smtClean="0"/>
              <a:t>requisitos</a:t>
            </a:r>
            <a:r>
              <a:rPr lang="en-US" baseline="0" dirty="0" smtClean="0"/>
              <a:t> al </a:t>
            </a:r>
            <a:r>
              <a:rPr lang="en-US" baseline="0" dirty="0" err="1" smtClean="0"/>
              <a:t>trabajar</a:t>
            </a:r>
            <a:r>
              <a:rPr lang="en-US" baseline="0" dirty="0" smtClean="0"/>
              <a:t> con BD, </a:t>
            </a:r>
            <a:r>
              <a:rPr lang="en-US" baseline="0" dirty="0" err="1" smtClean="0"/>
              <a:t>es</a:t>
            </a:r>
            <a:r>
              <a:rPr lang="en-US" baseline="0" dirty="0" smtClean="0"/>
              <a:t> </a:t>
            </a:r>
            <a:r>
              <a:rPr lang="en-US" baseline="0" dirty="0" err="1" smtClean="0"/>
              <a:t>que</a:t>
            </a:r>
            <a:r>
              <a:rPr lang="en-US" baseline="0" dirty="0" smtClean="0"/>
              <a:t> </a:t>
            </a:r>
            <a:r>
              <a:rPr lang="en-US" baseline="0" dirty="0" err="1" smtClean="0"/>
              <a:t>cada</a:t>
            </a:r>
            <a:r>
              <a:rPr lang="en-US" baseline="0" dirty="0" smtClean="0"/>
              <a:t> </a:t>
            </a:r>
            <a:r>
              <a:rPr lang="en-US" baseline="0" dirty="0" err="1" smtClean="0"/>
              <a:t>desarrollador</a:t>
            </a:r>
            <a:r>
              <a:rPr lang="en-US" baseline="0" dirty="0" smtClean="0"/>
              <a:t> y </a:t>
            </a:r>
            <a:r>
              <a:rPr lang="en-US" baseline="0" dirty="0" err="1" smtClean="0"/>
              <a:t>cada</a:t>
            </a:r>
            <a:r>
              <a:rPr lang="en-US" baseline="0" dirty="0" smtClean="0"/>
              <a:t> </a:t>
            </a:r>
            <a:r>
              <a:rPr lang="en-US" baseline="0" dirty="0" err="1" smtClean="0"/>
              <a:t>ambiente</a:t>
            </a:r>
            <a:r>
              <a:rPr lang="en-US" baseline="0" dirty="0" smtClean="0"/>
              <a:t> </a:t>
            </a:r>
            <a:r>
              <a:rPr lang="en-US" baseline="0" dirty="0" err="1" smtClean="0"/>
              <a:t>donde</a:t>
            </a:r>
            <a:r>
              <a:rPr lang="en-US" baseline="0" dirty="0" smtClean="0"/>
              <a:t> se </a:t>
            </a:r>
            <a:r>
              <a:rPr lang="en-US" baseline="0" dirty="0" err="1" smtClean="0"/>
              <a:t>vayan</a:t>
            </a:r>
            <a:r>
              <a:rPr lang="en-US" baseline="0" dirty="0" smtClean="0"/>
              <a:t> a </a:t>
            </a:r>
            <a:r>
              <a:rPr lang="en-US" baseline="0" dirty="0" err="1" smtClean="0"/>
              <a:t>ejecutar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a:t>
            </a:r>
            <a:r>
              <a:rPr lang="en-US" baseline="0" dirty="0" err="1" smtClean="0"/>
              <a:t>tenga</a:t>
            </a:r>
            <a:r>
              <a:rPr lang="en-US" baseline="0" dirty="0" smtClean="0"/>
              <a:t> </a:t>
            </a:r>
            <a:r>
              <a:rPr lang="en-US" baseline="0" dirty="0" err="1" smtClean="0"/>
              <a:t>su</a:t>
            </a:r>
            <a:r>
              <a:rPr lang="en-US" baseline="0" dirty="0" smtClean="0"/>
              <a:t> </a:t>
            </a:r>
            <a:r>
              <a:rPr lang="en-US" baseline="0" dirty="0" err="1" smtClean="0"/>
              <a:t>propia</a:t>
            </a:r>
            <a:r>
              <a:rPr lang="en-US" baseline="0" dirty="0" smtClean="0"/>
              <a:t> BD, de </a:t>
            </a:r>
            <a:r>
              <a:rPr lang="en-US" baseline="0" dirty="0" err="1" smtClean="0"/>
              <a:t>tal</a:t>
            </a:r>
            <a:r>
              <a:rPr lang="en-US" baseline="0" dirty="0" smtClean="0"/>
              <a:t> </a:t>
            </a:r>
            <a:r>
              <a:rPr lang="en-US" baseline="0" dirty="0" err="1" smtClean="0"/>
              <a:t>manera</a:t>
            </a:r>
            <a:r>
              <a:rPr lang="en-US" baseline="0" dirty="0" smtClean="0"/>
              <a:t> q se </a:t>
            </a:r>
            <a:r>
              <a:rPr lang="en-US" baseline="0" dirty="0" err="1" smtClean="0"/>
              <a:t>pueda</a:t>
            </a:r>
            <a:r>
              <a:rPr lang="en-US" baseline="0" dirty="0" smtClean="0"/>
              <a:t> </a:t>
            </a:r>
            <a:r>
              <a:rPr lang="en-US" baseline="0" dirty="0" err="1" smtClean="0"/>
              <a:t>hacer</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en la BD sin </a:t>
            </a:r>
            <a:r>
              <a:rPr lang="en-US" baseline="0" dirty="0" err="1" smtClean="0"/>
              <a:t>preocuparse</a:t>
            </a:r>
            <a:r>
              <a:rPr lang="en-US" baseline="0" dirty="0" smtClean="0"/>
              <a:t> de </a:t>
            </a:r>
            <a:r>
              <a:rPr lang="en-US" baseline="0" dirty="0" err="1" smtClean="0"/>
              <a:t>afectar</a:t>
            </a:r>
            <a:r>
              <a:rPr lang="en-US" baseline="0" dirty="0" smtClean="0"/>
              <a:t> el </a:t>
            </a:r>
            <a:r>
              <a:rPr lang="en-US" baseline="0" dirty="0" err="1" smtClean="0"/>
              <a:t>trabajo</a:t>
            </a:r>
            <a:r>
              <a:rPr lang="en-US" baseline="0" dirty="0" smtClean="0"/>
              <a:t> de </a:t>
            </a:r>
            <a:r>
              <a:rPr lang="en-US" baseline="0" dirty="0" err="1" smtClean="0"/>
              <a:t>otros</a:t>
            </a:r>
            <a:r>
              <a:rPr lang="en-US" baseline="0" dirty="0" smtClean="0"/>
              <a:t>.</a:t>
            </a:r>
          </a:p>
          <a:p>
            <a:endParaRPr lang="en-US" dirty="0" smtClean="0"/>
          </a:p>
          <a:p>
            <a:r>
              <a:rPr lang="en-US" dirty="0" smtClean="0"/>
              <a:t>As an additional step, you may even want to have a second local database, specifically for automated testing. This allows for a populated local database to perform manual tests without having to worry about them affecting the automated tests.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dirty="0"/>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25/04/2013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25/04/2013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25/04/2013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25/04/2013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25/04/2013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25/04/2013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25/04/2013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25/04/2013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25/04/2013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25/04/2013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25/04/2013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25/04/2013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"Test </a:t>
            </a:r>
            <a:r>
              <a:rPr lang="en-US" sz="2200" smtClean="0"/>
              <a:t>Automation Java"</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4229455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4351138"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Enfoques DB </a:t>
            </a:r>
            <a:r>
              <a:rPr lang="es-PE" dirty="0" err="1" smtClean="0">
                <a:solidFill>
                  <a:srgbClr val="00823B"/>
                </a:solidFill>
              </a:rPr>
              <a:t>Testing</a:t>
            </a:r>
            <a:endParaRPr lang="es-PE" dirty="0">
              <a:solidFill>
                <a:srgbClr val="00823B"/>
              </a:solidFill>
            </a:endParaRPr>
          </a:p>
        </p:txBody>
      </p:sp>
      <p:sp>
        <p:nvSpPr>
          <p:cNvPr id="4" name="3 Disco magnético"/>
          <p:cNvSpPr/>
          <p:nvPr/>
        </p:nvSpPr>
        <p:spPr>
          <a:xfrm>
            <a:off x="3524967"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3641997" y="3861255"/>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3937138"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3960138"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305496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3638040" y="3870753"/>
            <a:ext cx="2030299" cy="769441"/>
          </a:xfrm>
          <a:prstGeom prst="rect">
            <a:avLst/>
          </a:prstGeom>
          <a:noFill/>
          <a:ln>
            <a:noFill/>
          </a:ln>
        </p:spPr>
        <p:txBody>
          <a:bodyPr wrap="none" rtlCol="0">
            <a:spAutoFit/>
          </a:bodyPr>
          <a:lstStyle/>
          <a:p>
            <a:pPr algn="ctr"/>
            <a:r>
              <a:rPr lang="es-PE" sz="2400" b="1" dirty="0" err="1" smtClean="0">
                <a:solidFill>
                  <a:srgbClr val="FF0000"/>
                </a:solidFill>
              </a:rPr>
              <a:t>Inside</a:t>
            </a:r>
            <a:r>
              <a:rPr lang="es-PE" sz="2200" b="1" dirty="0" smtClean="0">
                <a:solidFill>
                  <a:srgbClr val="FF0000"/>
                </a:solidFill>
              </a:rPr>
              <a:t/>
            </a:r>
            <a:br>
              <a:rPr lang="es-PE" sz="2200" b="1" dirty="0" smtClean="0">
                <a:solidFill>
                  <a:srgbClr val="FF0000"/>
                </a:solidFill>
              </a:rPr>
            </a:br>
            <a:r>
              <a:rPr lang="es-PE" sz="2000" b="1" dirty="0" smtClean="0">
                <a:solidFill>
                  <a:srgbClr val="FF0000"/>
                </a:solidFill>
              </a:rPr>
              <a:t>"</a:t>
            </a:r>
            <a:r>
              <a:rPr lang="es-PE" sz="2000" b="1" dirty="0" err="1" smtClean="0">
                <a:solidFill>
                  <a:srgbClr val="FF0000"/>
                </a:solidFill>
              </a:rPr>
              <a:t>Unit</a:t>
            </a:r>
            <a:r>
              <a:rPr lang="es-PE" sz="2000" b="1" dirty="0" smtClean="0">
                <a:solidFill>
                  <a:srgbClr val="FF0000"/>
                </a:solidFill>
              </a:rPr>
              <a:t> </a:t>
            </a:r>
            <a:r>
              <a:rPr lang="es-PE" sz="2000" b="1" dirty="0" err="1" smtClean="0">
                <a:solidFill>
                  <a:srgbClr val="FF0000"/>
                </a:solidFill>
              </a:rPr>
              <a:t>Testing</a:t>
            </a:r>
            <a:r>
              <a:rPr lang="es-PE" sz="2000" b="1" dirty="0" smtClean="0">
                <a:solidFill>
                  <a:srgbClr val="FF0000"/>
                </a:solidFill>
              </a:rPr>
              <a:t>" DB</a:t>
            </a:r>
            <a:endParaRPr lang="es-PE" sz="2000" b="1" dirty="0">
              <a:solidFill>
                <a:srgbClr val="FF0000"/>
              </a:solidFill>
            </a:endParaRPr>
          </a:p>
        </p:txBody>
      </p:sp>
      <p:sp>
        <p:nvSpPr>
          <p:cNvPr id="13" name="12 CuadroTexto"/>
          <p:cNvSpPr txBox="1"/>
          <p:nvPr/>
        </p:nvSpPr>
        <p:spPr>
          <a:xfrm>
            <a:off x="1925216" y="5323855"/>
            <a:ext cx="542789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"Integration </a:t>
            </a:r>
            <a:r>
              <a:rPr lang="es-PE" sz="2000" b="1" dirty="0" err="1" smtClean="0">
                <a:solidFill>
                  <a:srgbClr val="FF0000"/>
                </a:solidFill>
              </a:rPr>
              <a:t>Testing</a:t>
            </a:r>
            <a:r>
              <a:rPr lang="es-PE" sz="2000" b="1" dirty="0" smtClean="0">
                <a:solidFill>
                  <a:srgbClr val="FF0000"/>
                </a:solidFill>
              </a:rPr>
              <a:t>" Data Access Interface + DB</a:t>
            </a:r>
            <a:endParaRPr lang="es-PE" sz="2000" b="1" dirty="0">
              <a:solidFill>
                <a:srgbClr val="FF0000"/>
              </a:solidFill>
            </a:endParaRPr>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Outside</a:t>
            </a:r>
            <a:r>
              <a:rPr lang="es-PE" dirty="0" smtClean="0">
                <a:solidFill>
                  <a:srgbClr val="00823B"/>
                </a:solidFill>
              </a:rPr>
              <a:t>" DB </a:t>
            </a:r>
            <a:r>
              <a:rPr lang="es-PE" dirty="0" err="1" smtClean="0">
                <a:solidFill>
                  <a:srgbClr val="00823B"/>
                </a:solidFill>
              </a:rPr>
              <a:t>Testing</a:t>
            </a:r>
            <a:endParaRPr lang="es-PE" dirty="0">
              <a:solidFill>
                <a:srgbClr val="00823B"/>
              </a:solidFill>
            </a:endParaRPr>
          </a:p>
        </p:txBody>
      </p:sp>
      <p:grpSp>
        <p:nvGrpSpPr>
          <p:cNvPr id="2" name="1 Grupo"/>
          <p:cNvGrpSpPr/>
          <p:nvPr/>
        </p:nvGrpSpPr>
        <p:grpSpPr>
          <a:xfrm>
            <a:off x="467544" y="1390716"/>
            <a:ext cx="3168352" cy="5010357"/>
            <a:chOff x="539552" y="1390716"/>
            <a:chExt cx="3168352" cy="5010357"/>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12 CuadroTexto"/>
            <p:cNvSpPr txBox="1"/>
            <p:nvPr/>
          </p:nvSpPr>
          <p:spPr>
            <a:xfrm>
              <a:off x="638369" y="5323855"/>
              <a:ext cx="3005886" cy="1077218"/>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a:solidFill>
                    <a:srgbClr val="FF0000"/>
                  </a:solidFill>
                </a:rPr>
                <a:t>"Integration </a:t>
              </a:r>
              <a:r>
                <a:rPr lang="es-PE" sz="2000" b="1" dirty="0" err="1">
                  <a:solidFill>
                    <a:srgbClr val="FF0000"/>
                  </a:solidFill>
                </a:rPr>
                <a:t>Testing</a:t>
              </a:r>
              <a:r>
                <a:rPr lang="es-PE" sz="2000" b="1" dirty="0">
                  <a:solidFill>
                    <a:srgbClr val="FF0000"/>
                  </a:solidFill>
                </a:rPr>
                <a:t>" </a:t>
              </a:r>
              <a:r>
                <a:rPr lang="es-PE" sz="2000" b="1" dirty="0" smtClean="0">
                  <a:solidFill>
                    <a:srgbClr val="FF0000"/>
                  </a:solidFill>
                </a:rPr>
                <a:t/>
              </a:r>
              <a:br>
                <a:rPr lang="es-PE" sz="2000" b="1" dirty="0" smtClean="0">
                  <a:solidFill>
                    <a:srgbClr val="FF0000"/>
                  </a:solidFill>
                </a:rPr>
              </a:br>
              <a:r>
                <a:rPr lang="es-PE" sz="2000" b="1" dirty="0" smtClean="0">
                  <a:solidFill>
                    <a:srgbClr val="FF0000"/>
                  </a:solidFill>
                </a:rPr>
                <a:t>Data </a:t>
              </a:r>
              <a:r>
                <a:rPr lang="es-PE" sz="2000" b="1" dirty="0">
                  <a:solidFill>
                    <a:srgbClr val="FF0000"/>
                  </a:solidFill>
                </a:rPr>
                <a:t>Access Interface + DB</a:t>
              </a:r>
            </a:p>
          </p:txBody>
        </p:sp>
      </p:grpSp>
      <p:sp>
        <p:nvSpPr>
          <p:cNvPr id="19" name="18 CuadroTexto"/>
          <p:cNvSpPr txBox="1"/>
          <p:nvPr/>
        </p:nvSpPr>
        <p:spPr>
          <a:xfrm>
            <a:off x="4355976" y="2336681"/>
            <a:ext cx="4104456" cy="3108543"/>
          </a:xfrm>
          <a:prstGeom prst="rect">
            <a:avLst/>
          </a:prstGeom>
          <a:noFill/>
        </p:spPr>
        <p:txBody>
          <a:bodyPr wrap="square" rtlCol="0">
            <a:spAutoFit/>
          </a:bodyPr>
          <a:lstStyle/>
          <a:p>
            <a:pPr marL="285750" indent="-285750">
              <a:buFont typeface="Arial" pitchFamily="34" charset="0"/>
              <a:buChar char="•"/>
            </a:pPr>
            <a:r>
              <a:rPr lang="es-PE" sz="2800" dirty="0" smtClean="0"/>
              <a:t>Conectividad</a:t>
            </a:r>
          </a:p>
          <a:p>
            <a:pPr marL="285750" indent="-285750">
              <a:buFont typeface="Arial" pitchFamily="34" charset="0"/>
              <a:buChar char="•"/>
            </a:pPr>
            <a:r>
              <a:rPr lang="es-PE" sz="2800" dirty="0" smtClean="0"/>
              <a:t>SQL Embebido</a:t>
            </a:r>
          </a:p>
          <a:p>
            <a:pPr marL="285750" indent="-285750">
              <a:buFont typeface="Arial" pitchFamily="34" charset="0"/>
              <a:buChar char="•"/>
            </a:pPr>
            <a:r>
              <a:rPr lang="es-PE" sz="2800" dirty="0" smtClean="0"/>
              <a:t>ORM: </a:t>
            </a:r>
            <a:r>
              <a:rPr lang="es-PE" sz="2800" dirty="0" err="1" smtClean="0"/>
              <a:t>Queries</a:t>
            </a:r>
            <a:r>
              <a:rPr lang="es-PE" sz="2800" dirty="0" smtClean="0"/>
              <a:t>, </a:t>
            </a:r>
            <a:r>
              <a:rPr lang="es-PE" sz="2800" dirty="0" err="1" smtClean="0"/>
              <a:t>Mappings</a:t>
            </a:r>
            <a:endParaRPr lang="es-PE" sz="2800" dirty="0"/>
          </a:p>
          <a:p>
            <a:pPr marL="285750" indent="-285750">
              <a:buFont typeface="Arial" pitchFamily="34" charset="0"/>
              <a:buChar char="•"/>
            </a:pPr>
            <a:r>
              <a:rPr lang="es-PE" sz="2800" dirty="0" smtClean="0"/>
              <a:t>Black Box </a:t>
            </a:r>
            <a:r>
              <a:rPr lang="es-PE" sz="2800" dirty="0" err="1" smtClean="0"/>
              <a:t>Testing</a:t>
            </a:r>
            <a:r>
              <a:rPr lang="es-PE" sz="2800" dirty="0" smtClean="0"/>
              <a:t>:</a:t>
            </a:r>
          </a:p>
          <a:p>
            <a:pPr marL="914400" lvl="1" indent="-457200">
              <a:buFont typeface="Courier New" pitchFamily="49" charset="0"/>
              <a:buChar char="o"/>
            </a:pPr>
            <a:r>
              <a:rPr lang="es-PE" sz="2800" dirty="0" err="1" smtClean="0"/>
              <a:t>Store</a:t>
            </a:r>
            <a:r>
              <a:rPr lang="es-PE" sz="2800" dirty="0" smtClean="0"/>
              <a:t> </a:t>
            </a:r>
            <a:r>
              <a:rPr lang="es-PE" sz="2800" dirty="0" err="1" smtClean="0"/>
              <a:t>Procedures</a:t>
            </a:r>
            <a:endParaRPr lang="es-PE" sz="2800" dirty="0" smtClean="0"/>
          </a:p>
          <a:p>
            <a:pPr marL="914400" lvl="1" indent="-457200">
              <a:buFont typeface="Courier New" pitchFamily="49" charset="0"/>
              <a:buChar char="o"/>
            </a:pPr>
            <a:r>
              <a:rPr lang="es-PE" sz="2800" dirty="0" smtClean="0"/>
              <a:t>Tablas, </a:t>
            </a:r>
            <a:r>
              <a:rPr lang="es-PE" sz="2800" dirty="0" err="1" smtClean="0"/>
              <a:t>Constraints</a:t>
            </a:r>
            <a:endParaRPr lang="es-PE" sz="2800" dirty="0" smtClean="0"/>
          </a:p>
          <a:p>
            <a:pPr marL="914400" lvl="1" indent="-457200">
              <a:buFont typeface="Courier New" pitchFamily="49" charset="0"/>
              <a:buChar char="o"/>
            </a:pPr>
            <a:r>
              <a:rPr lang="es-PE" sz="2800" dirty="0" err="1" smtClean="0"/>
              <a:t>Cascades</a:t>
            </a:r>
            <a:endParaRPr lang="es-PE" sz="2800" dirty="0"/>
          </a:p>
        </p:txBody>
      </p:sp>
      <p:sp>
        <p:nvSpPr>
          <p:cNvPr id="16" name="15 CuadroTexto"/>
          <p:cNvSpPr txBox="1"/>
          <p:nvPr/>
        </p:nvSpPr>
        <p:spPr>
          <a:xfrm>
            <a:off x="4032589" y="1631122"/>
            <a:ext cx="4751237" cy="584775"/>
          </a:xfrm>
          <a:prstGeom prst="rect">
            <a:avLst/>
          </a:prstGeom>
          <a:noFill/>
          <a:ln>
            <a:noFill/>
          </a:ln>
        </p:spPr>
        <p:txBody>
          <a:bodyPr wrap="none" rtlCol="0">
            <a:spAutoFit/>
          </a:bodyPr>
          <a:lstStyle/>
          <a:p>
            <a:pPr algn="ctr"/>
            <a:r>
              <a:rPr lang="es-PE" sz="3200" b="1" dirty="0" smtClean="0">
                <a:solidFill>
                  <a:srgbClr val="FFC000"/>
                </a:solidFill>
              </a:rPr>
              <a:t>¿ Qué nos permite probar?</a:t>
            </a:r>
            <a:endParaRPr lang="es-PE" sz="3200" b="1" dirty="0">
              <a:solidFill>
                <a:srgbClr val="FFC000"/>
              </a:solidFill>
            </a:endParaRPr>
          </a:p>
        </p:txBody>
      </p:sp>
    </p:spTree>
    <p:extLst>
      <p:ext uri="{BB962C8B-B14F-4D97-AF65-F5344CB8AC3E}">
        <p14:creationId xmlns:p14="http://schemas.microsoft.com/office/powerpoint/2010/main" val="141171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006" y="1127108"/>
            <a:ext cx="8579989" cy="4246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2 Título"/>
          <p:cNvSpPr>
            <a:spLocks noGrp="1"/>
          </p:cNvSpPr>
          <p:nvPr>
            <p:ph type="title"/>
          </p:nvPr>
        </p:nvSpPr>
        <p:spPr>
          <a:xfrm>
            <a:off x="498008" y="188640"/>
            <a:ext cx="8229600" cy="724942"/>
          </a:xfrm>
        </p:spPr>
        <p:txBody>
          <a:bodyPr/>
          <a:lstStyle/>
          <a:p>
            <a:r>
              <a:rPr lang="es-PE" dirty="0" smtClean="0">
                <a:solidFill>
                  <a:srgbClr val="00823B"/>
                </a:solidFill>
              </a:rPr>
              <a:t>Estructura de una prueba de BD</a:t>
            </a:r>
            <a:endParaRPr lang="es-PE" dirty="0">
              <a:solidFill>
                <a:srgbClr val="00823B"/>
              </a:solidFill>
            </a:endParaRPr>
          </a:p>
        </p:txBody>
      </p:sp>
      <p:sp>
        <p:nvSpPr>
          <p:cNvPr id="11" name="10 CuadroTexto"/>
          <p:cNvSpPr txBox="1"/>
          <p:nvPr/>
        </p:nvSpPr>
        <p:spPr>
          <a:xfrm>
            <a:off x="751991" y="5373216"/>
            <a:ext cx="7704856" cy="954107"/>
          </a:xfrm>
          <a:prstGeom prst="rect">
            <a:avLst/>
          </a:prstGeom>
          <a:noFill/>
        </p:spPr>
        <p:txBody>
          <a:bodyPr wrap="square" rtlCol="0">
            <a:spAutoFit/>
          </a:bodyPr>
          <a:lstStyle/>
          <a:p>
            <a:pPr algn="ctr"/>
            <a:r>
              <a:rPr lang="es-PE" sz="2800" dirty="0" smtClean="0"/>
              <a:t>Comenzar cada prueba con la base de datos en un estado conocido.</a:t>
            </a:r>
            <a:endParaRPr lang="es-PE" sz="2800" dirty="0"/>
          </a:p>
        </p:txBody>
      </p:sp>
      <p:sp>
        <p:nvSpPr>
          <p:cNvPr id="8" name="7 Rectángulo"/>
          <p:cNvSpPr/>
          <p:nvPr/>
        </p:nvSpPr>
        <p:spPr>
          <a:xfrm>
            <a:off x="323528" y="1208365"/>
            <a:ext cx="6192688" cy="492443"/>
          </a:xfrm>
          <a:prstGeom prst="rect">
            <a:avLst/>
          </a:prstGeom>
        </p:spPr>
        <p:txBody>
          <a:bodyPr wrap="square">
            <a:spAutoFit/>
          </a:bodyPr>
          <a:lstStyle/>
          <a:p>
            <a:r>
              <a:rPr lang="es-PE" sz="2600" b="1" dirty="0" err="1" smtClean="0">
                <a:solidFill>
                  <a:srgbClr val="FF0000"/>
                </a:solidFill>
              </a:rPr>
              <a:t>Arrange</a:t>
            </a:r>
            <a:r>
              <a:rPr lang="es-PE" sz="2600" dirty="0">
                <a:solidFill>
                  <a:srgbClr val="FF0000"/>
                </a:solidFill>
              </a:rPr>
              <a:t> </a:t>
            </a:r>
            <a:r>
              <a:rPr lang="en-US" sz="2600" dirty="0">
                <a:solidFill>
                  <a:srgbClr val="FF0000"/>
                </a:solidFill>
              </a:rPr>
              <a:t>(</a:t>
            </a:r>
            <a:r>
              <a:rPr lang="es-PE" sz="2600" dirty="0" smtClean="0">
                <a:solidFill>
                  <a:srgbClr val="FF0000"/>
                </a:solidFill>
              </a:rPr>
              <a:t>Inicializar el estado de la BD)</a:t>
            </a:r>
            <a:endParaRPr lang="es-PE" sz="2600" dirty="0">
              <a:solidFill>
                <a:srgbClr val="FF0000"/>
              </a:solidFill>
            </a:endParaRPr>
          </a:p>
        </p:txBody>
      </p:sp>
      <p:sp>
        <p:nvSpPr>
          <p:cNvPr id="9" name="8 Rectángulo"/>
          <p:cNvSpPr/>
          <p:nvPr/>
        </p:nvSpPr>
        <p:spPr>
          <a:xfrm>
            <a:off x="323528" y="2469339"/>
            <a:ext cx="4132088" cy="492443"/>
          </a:xfrm>
          <a:prstGeom prst="rect">
            <a:avLst/>
          </a:prstGeom>
        </p:spPr>
        <p:txBody>
          <a:bodyPr wrap="square">
            <a:spAutoFit/>
          </a:bodyPr>
          <a:lstStyle/>
          <a:p>
            <a:r>
              <a:rPr lang="es-PE" sz="2600" b="1" dirty="0" err="1" smtClean="0">
                <a:solidFill>
                  <a:srgbClr val="FF0000"/>
                </a:solidFill>
              </a:rPr>
              <a:t>Act</a:t>
            </a:r>
            <a:r>
              <a:rPr lang="es-PE" sz="2600" dirty="0" smtClean="0">
                <a:solidFill>
                  <a:srgbClr val="FF0000"/>
                </a:solidFill>
              </a:rPr>
              <a:t> (Ejecutar la prueba)</a:t>
            </a:r>
            <a:endParaRPr lang="es-PE" sz="2600" dirty="0">
              <a:solidFill>
                <a:srgbClr val="FF0000"/>
              </a:solidFill>
            </a:endParaRPr>
          </a:p>
        </p:txBody>
      </p:sp>
      <p:sp>
        <p:nvSpPr>
          <p:cNvPr id="10" name="9 Rectángulo"/>
          <p:cNvSpPr/>
          <p:nvPr/>
        </p:nvSpPr>
        <p:spPr>
          <a:xfrm>
            <a:off x="323528" y="4437112"/>
            <a:ext cx="5948360" cy="492443"/>
          </a:xfrm>
          <a:prstGeom prst="rect">
            <a:avLst/>
          </a:prstGeom>
        </p:spPr>
        <p:txBody>
          <a:bodyPr wrap="none">
            <a:spAutoFit/>
          </a:bodyPr>
          <a:lstStyle/>
          <a:p>
            <a:r>
              <a:rPr lang="es-PE" sz="2600" b="1" dirty="0" err="1" smtClean="0">
                <a:solidFill>
                  <a:srgbClr val="FF0000"/>
                </a:solidFill>
              </a:rPr>
              <a:t>Teardown</a:t>
            </a:r>
            <a:r>
              <a:rPr lang="es-PE" sz="2600" dirty="0" smtClean="0">
                <a:solidFill>
                  <a:srgbClr val="FF0000"/>
                </a:solidFill>
              </a:rPr>
              <a:t> (Restablecer el estado de la BD)</a:t>
            </a:r>
            <a:endParaRPr lang="es-PE" sz="2600" dirty="0">
              <a:solidFill>
                <a:srgbClr val="FF0000"/>
              </a:solidFill>
            </a:endParaRPr>
          </a:p>
        </p:txBody>
      </p:sp>
      <p:sp>
        <p:nvSpPr>
          <p:cNvPr id="12" name="11 Rectángulo"/>
          <p:cNvSpPr/>
          <p:nvPr/>
        </p:nvSpPr>
        <p:spPr>
          <a:xfrm>
            <a:off x="323528" y="3429000"/>
            <a:ext cx="4132088" cy="492443"/>
          </a:xfrm>
          <a:prstGeom prst="rect">
            <a:avLst/>
          </a:prstGeom>
        </p:spPr>
        <p:txBody>
          <a:bodyPr wrap="square">
            <a:spAutoFit/>
          </a:bodyPr>
          <a:lstStyle/>
          <a:p>
            <a:r>
              <a:rPr lang="es-PE" sz="2600" b="1" dirty="0" err="1" smtClean="0">
                <a:solidFill>
                  <a:srgbClr val="FF0000"/>
                </a:solidFill>
              </a:rPr>
              <a:t>Assert</a:t>
            </a:r>
            <a:r>
              <a:rPr lang="es-PE" sz="2600" dirty="0" smtClean="0">
                <a:solidFill>
                  <a:srgbClr val="FF0000"/>
                </a:solidFill>
              </a:rPr>
              <a:t> (Verificar resultado)</a:t>
            </a:r>
            <a:endParaRPr lang="es-PE" sz="2600" dirty="0">
              <a:solidFill>
                <a:srgbClr val="FF0000"/>
              </a:solidFill>
            </a:endParaRPr>
          </a:p>
        </p:txBody>
      </p:sp>
    </p:spTree>
    <p:extLst>
      <p:ext uri="{BB962C8B-B14F-4D97-AF65-F5344CB8AC3E}">
        <p14:creationId xmlns:p14="http://schemas.microsoft.com/office/powerpoint/2010/main" val="4021998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6718" y="2183912"/>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523750" y="4016677"/>
            <a:ext cx="3649974" cy="1077218"/>
          </a:xfrm>
          <a:prstGeom prst="rect">
            <a:avLst/>
          </a:prstGeom>
          <a:noFill/>
        </p:spPr>
        <p:txBody>
          <a:bodyPr wrap="none" rtlCol="0">
            <a:spAutoFit/>
          </a:bodyPr>
          <a:lstStyle>
            <a:defPPr>
              <a:defRPr lang="es-ES"/>
            </a:defPPr>
            <a:lvl1pPr algn="ctr">
              <a:defRPr sz="3200"/>
            </a:lvl1pPr>
          </a:lstStyle>
          <a:p>
            <a:r>
              <a:rPr lang="es-PE" dirty="0" err="1"/>
              <a:t>External</a:t>
            </a:r>
            <a:r>
              <a:rPr lang="es-PE" dirty="0"/>
              <a:t> Data </a:t>
            </a:r>
            <a:r>
              <a:rPr lang="es-PE" dirty="0" err="1"/>
              <a:t>Source</a:t>
            </a:r>
            <a:endParaRPr lang="es-PE" dirty="0"/>
          </a:p>
          <a:p>
            <a:r>
              <a:rPr lang="es-PE" dirty="0" err="1"/>
              <a:t>Self-Contained</a:t>
            </a:r>
            <a:r>
              <a:rPr lang="es-PE" dirty="0"/>
              <a:t> Test</a:t>
            </a:r>
          </a:p>
        </p:txBody>
      </p:sp>
      <p:sp>
        <p:nvSpPr>
          <p:cNvPr id="5" name="4 CuadroTexto"/>
          <p:cNvSpPr txBox="1"/>
          <p:nvPr/>
        </p:nvSpPr>
        <p:spPr>
          <a:xfrm>
            <a:off x="4680136" y="4509120"/>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4499992" y="2183911"/>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649991"/>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
        <p:nvSpPr>
          <p:cNvPr id="2" name="1 Rectángulo"/>
          <p:cNvSpPr/>
          <p:nvPr/>
        </p:nvSpPr>
        <p:spPr>
          <a:xfrm>
            <a:off x="5218872" y="4016677"/>
            <a:ext cx="2729401" cy="584775"/>
          </a:xfrm>
          <a:prstGeom prst="rect">
            <a:avLst/>
          </a:prstGeom>
          <a:noFill/>
        </p:spPr>
        <p:txBody>
          <a:bodyPr wrap="none" rtlCol="0">
            <a:spAutoFit/>
          </a:bodyPr>
          <a:lstStyle/>
          <a:p>
            <a:pPr algn="ctr"/>
            <a:r>
              <a:rPr lang="es-PE" sz="3200" dirty="0" err="1"/>
              <a:t>Nuke</a:t>
            </a:r>
            <a:r>
              <a:rPr lang="es-PE" sz="3200" dirty="0"/>
              <a:t> and </a:t>
            </a:r>
            <a:r>
              <a:rPr lang="es-PE" sz="3200" dirty="0" err="1" smtClean="0"/>
              <a:t>Pave</a:t>
            </a:r>
            <a:r>
              <a:rPr lang="es-PE" sz="3200" dirty="0" smtClean="0"/>
              <a:t> </a:t>
            </a:r>
            <a:endParaRPr lang="es-PE" sz="3200" dirty="0"/>
          </a:p>
        </p:txBody>
      </p:sp>
    </p:spTree>
    <p:extLst>
      <p:ext uri="{BB962C8B-B14F-4D97-AF65-F5344CB8AC3E}">
        <p14:creationId xmlns:p14="http://schemas.microsoft.com/office/powerpoint/2010/main" val="1032218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Self-Contained</a:t>
            </a:r>
            <a:r>
              <a:rPr lang="es-PE" sz="3200" b="1" dirty="0" smtClean="0">
                <a:solidFill>
                  <a:srgbClr val="FF0000"/>
                </a:solidFill>
              </a:rPr>
              <a:t> </a:t>
            </a:r>
            <a:r>
              <a:rPr lang="es-PE" sz="3200" b="1" dirty="0" err="1" smtClean="0">
                <a:solidFill>
                  <a:srgbClr val="FF0000"/>
                </a:solidFill>
              </a:rPr>
              <a:t>Tests</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Cada </a:t>
            </a:r>
            <a:r>
              <a:rPr lang="es-PE" sz="2600" dirty="0" smtClean="0"/>
              <a:t>prueba, </a:t>
            </a:r>
            <a:r>
              <a:rPr lang="es-PE" sz="2600" dirty="0"/>
              <a:t>por si </a:t>
            </a:r>
            <a:r>
              <a:rPr lang="es-PE" sz="2600" dirty="0" smtClean="0"/>
              <a:t>misma y de manera interna, inicializa la BD en un estado conocido.</a:t>
            </a:r>
            <a:endParaRPr lang="es-PE" sz="2600" dirty="0"/>
          </a:p>
          <a:p>
            <a:endParaRPr lang="es-PE" sz="2600" dirty="0"/>
          </a:p>
          <a:p>
            <a:pPr lvl="1"/>
            <a:r>
              <a:rPr lang="es-PE" sz="2600" dirty="0" smtClean="0">
                <a:solidFill>
                  <a:srgbClr val="FFC000"/>
                </a:solidFill>
              </a:rPr>
              <a:t>PROS</a:t>
            </a:r>
          </a:p>
          <a:p>
            <a:pPr marL="800100" lvl="1" indent="-342900">
              <a:buFont typeface="Courier New" pitchFamily="49" charset="0"/>
              <a:buChar char="o"/>
            </a:pPr>
            <a:r>
              <a:rPr lang="es-PE" sz="2600" dirty="0" smtClean="0"/>
              <a:t>Menor </a:t>
            </a:r>
            <a:r>
              <a:rPr lang="es-PE" sz="2600" dirty="0"/>
              <a:t>impacto en el tiempo de ejecución de las pruebas en comparación a las otras estrategias </a:t>
            </a:r>
            <a:endParaRPr lang="es-PE" sz="2600" dirty="0" smtClean="0"/>
          </a:p>
          <a:p>
            <a:pPr marL="800100" lvl="1" indent="-342900">
              <a:buFont typeface="Courier New" pitchFamily="49" charset="0"/>
              <a:buChar char="o"/>
            </a:pPr>
            <a:endParaRPr lang="es-PE" sz="2600" dirty="0"/>
          </a:p>
          <a:p>
            <a:pPr lvl="1"/>
            <a:r>
              <a:rPr lang="es-PE" sz="2600" dirty="0" smtClean="0">
                <a:solidFill>
                  <a:srgbClr val="FFC000"/>
                </a:solidFill>
              </a:rPr>
              <a:t>CONS</a:t>
            </a:r>
          </a:p>
          <a:p>
            <a:pPr marL="800100" lvl="1" indent="-342900">
              <a:buFont typeface="Courier New" pitchFamily="49" charset="0"/>
              <a:buChar char="o"/>
            </a:pPr>
            <a:r>
              <a:rPr lang="es-PE" sz="2600" dirty="0" smtClean="0"/>
              <a:t>Un poco difícil de utilizar sin un ORM.</a:t>
            </a:r>
          </a:p>
          <a:p>
            <a:pPr lvl="1"/>
            <a:endParaRPr lang="es-PE" sz="2600" dirty="0" smtClean="0"/>
          </a:p>
        </p:txBody>
      </p:sp>
    </p:spTree>
    <p:extLst>
      <p:ext uri="{BB962C8B-B14F-4D97-AF65-F5344CB8AC3E}">
        <p14:creationId xmlns:p14="http://schemas.microsoft.com/office/powerpoint/2010/main" val="1652270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Usualmente fácil de implementar.</a:t>
            </a:r>
            <a:endParaRPr lang="es-PE" sz="2600" dirty="0"/>
          </a:p>
          <a:p>
            <a:pPr marL="342900" indent="-342900">
              <a:buFont typeface="Courier New" pitchFamily="49" charset="0"/>
              <a:buChar char="o"/>
            </a:pPr>
            <a:r>
              <a:rPr lang="es-PE" sz="2600" dirty="0" smtClean="0"/>
              <a:t>Poco impacto en el tiempo de ejecución de las pruebas.</a:t>
            </a:r>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No siempre se puede utilizar. </a:t>
            </a:r>
            <a:br>
              <a:rPr lang="es-PE" sz="2600" dirty="0" smtClean="0"/>
            </a:br>
            <a:r>
              <a:rPr lang="es-PE" sz="2600" dirty="0" err="1" smtClean="0"/>
              <a:t>Ejm</a:t>
            </a:r>
            <a:r>
              <a:rPr lang="es-PE" sz="2600" dirty="0" smtClean="0"/>
              <a:t>: Web </a:t>
            </a:r>
            <a:r>
              <a:rPr lang="es-PE" sz="2600" dirty="0" err="1" smtClean="0"/>
              <a:t>Testing</a:t>
            </a:r>
            <a:r>
              <a:rPr lang="es-PE" sz="2600" dirty="0" smtClean="0"/>
              <a:t> ( El test inicializa un proceso diferente que se ejecuta en el navegador, por lo tanto el </a:t>
            </a:r>
            <a:r>
              <a:rPr lang="es-PE" sz="2600" dirty="0" err="1" smtClean="0"/>
              <a:t>rollback</a:t>
            </a:r>
            <a:r>
              <a:rPr lang="es-PE" sz="2600" dirty="0" smtClean="0"/>
              <a:t> de la prueba no afecta a lo alterado por el navegador)</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476966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a:solidFill>
                  <a:srgbClr val="00823B"/>
                </a:solidFill>
              </a:rPr>
              <a:t>"</a:t>
            </a:r>
            <a:r>
              <a:rPr lang="es-PE" dirty="0" err="1">
                <a:solidFill>
                  <a:srgbClr val="00823B"/>
                </a:solidFill>
              </a:rPr>
              <a:t>Raw</a:t>
            </a:r>
            <a:r>
              <a:rPr lang="es-PE" dirty="0">
                <a:solidFill>
                  <a:srgbClr val="00823B"/>
                </a:solidFill>
              </a:rPr>
              <a:t>" </a:t>
            </a:r>
            <a:r>
              <a:rPr lang="es-PE" dirty="0" smtClean="0">
                <a:solidFill>
                  <a:srgbClr val="00823B"/>
                </a:solidFill>
              </a:rPr>
              <a:t>JDBC </a:t>
            </a:r>
            <a:r>
              <a:rPr lang="es-PE" dirty="0" err="1">
                <a:solidFill>
                  <a:srgbClr val="00823B"/>
                </a:solidFill>
              </a:rPr>
              <a:t>Testing</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Self-Contained</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1871033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Mantener archivos externos con datos que serán cargados cuando sea necesario (Archivos planos, </a:t>
            </a:r>
            <a:r>
              <a:rPr lang="es-PE" sz="2600" dirty="0" smtClean="0"/>
              <a:t>XML, </a:t>
            </a:r>
            <a:r>
              <a:rPr lang="es-PE" sz="2600" dirty="0" err="1" smtClean="0"/>
              <a:t>etc</a:t>
            </a:r>
            <a:r>
              <a:rPr lang="es-PE" sz="2600" dirty="0" smtClean="0"/>
              <a:t>).</a:t>
            </a:r>
            <a:endParaRPr lang="es-PE" sz="2600" dirty="0"/>
          </a:p>
          <a:p>
            <a:endParaRPr lang="es-PE" sz="2600" dirty="0" smtClean="0"/>
          </a:p>
          <a:p>
            <a:pPr lvl="1"/>
            <a:r>
              <a:rPr lang="es-PE" sz="2600" dirty="0" smtClean="0">
                <a:solidFill>
                  <a:srgbClr val="FFC000"/>
                </a:solidFill>
              </a:rPr>
              <a:t>PROS</a:t>
            </a:r>
            <a:endParaRPr lang="es-PE" sz="2600" dirty="0">
              <a:solidFill>
                <a:srgbClr val="FFC000"/>
              </a:solidFill>
            </a:endParaRPr>
          </a:p>
          <a:p>
            <a:pPr marL="800100" lvl="1" indent="-342900">
              <a:buFont typeface="Courier New" pitchFamily="49" charset="0"/>
              <a:buChar char="o"/>
            </a:pPr>
            <a:r>
              <a:rPr lang="es-PE" sz="2600" dirty="0" smtClean="0"/>
              <a:t>Reutilizar un misma fuente de datos en diferentes pruebas.</a:t>
            </a:r>
            <a:endParaRPr lang="es-PE" sz="2600" dirty="0"/>
          </a:p>
          <a:p>
            <a:pPr lvl="1"/>
            <a:endParaRPr lang="es-PE" sz="2600" dirty="0" smtClean="0"/>
          </a:p>
          <a:p>
            <a:pPr lvl="1"/>
            <a:r>
              <a:rPr lang="es-PE" sz="2600" dirty="0" smtClean="0">
                <a:solidFill>
                  <a:srgbClr val="FFC000"/>
                </a:solidFill>
              </a:rPr>
              <a:t>CONS</a:t>
            </a:r>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711836"/>
            <a:ext cx="8568952" cy="3293209"/>
          </a:xfrm>
          <a:prstGeom prst="rect">
            <a:avLst/>
          </a:prstGeom>
        </p:spPr>
        <p:txBody>
          <a:bodyPr wrap="square">
            <a:spAutoFit/>
          </a:bodyPr>
          <a:lstStyle/>
          <a:p>
            <a:pPr lvl="1" indent="-457200">
              <a:buFont typeface="Arial" pitchFamily="34" charset="0"/>
              <a:buChar char="•"/>
            </a:pPr>
            <a:r>
              <a:rPr lang="es-PE" sz="2600" dirty="0" smtClean="0"/>
              <a:t>Se </a:t>
            </a:r>
            <a:r>
              <a:rPr lang="es-PE" sz="2600" dirty="0"/>
              <a:t>necesita una organización para los </a:t>
            </a:r>
            <a:r>
              <a:rPr lang="es-PE" sz="2600" dirty="0" smtClean="0"/>
              <a:t>data </a:t>
            </a:r>
            <a:r>
              <a:rPr lang="es-PE" sz="2600" dirty="0" err="1" smtClean="0"/>
              <a:t>sources</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Entire</a:t>
            </a:r>
            <a:r>
              <a:rPr lang="es-PE" sz="2600" dirty="0" smtClean="0"/>
              <a:t> </a:t>
            </a:r>
            <a:r>
              <a:rPr lang="es-PE" sz="2600" dirty="0" err="1" smtClean="0"/>
              <a:t>Application</a:t>
            </a:r>
            <a:endParaRPr lang="es-PE" sz="2600" dirty="0" smtClean="0"/>
          </a:p>
          <a:p>
            <a:pPr lvl="2" indent="-457200">
              <a:buFont typeface="Courier New" pitchFamily="49" charset="0"/>
              <a:buChar char="o"/>
            </a:pPr>
            <a:r>
              <a:rPr lang="es-PE" sz="2600" dirty="0" smtClean="0"/>
              <a:t>Data </a:t>
            </a:r>
            <a:r>
              <a:rPr lang="es-PE" sz="2600" dirty="0" err="1" smtClean="0"/>
              <a:t>Source</a:t>
            </a:r>
            <a:r>
              <a:rPr lang="es-PE" sz="2600" dirty="0" smtClean="0"/>
              <a:t> x Data Access </a:t>
            </a:r>
            <a:r>
              <a:rPr lang="es-PE" sz="2600" dirty="0" err="1" smtClean="0"/>
              <a:t>Object</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Feature</a:t>
            </a:r>
            <a:r>
              <a:rPr lang="es-PE" sz="2600" dirty="0"/>
              <a:t> (</a:t>
            </a:r>
            <a:r>
              <a:rPr lang="es-PE" sz="2600" dirty="0" err="1"/>
              <a:t>System</a:t>
            </a:r>
            <a:r>
              <a:rPr lang="es-PE" sz="2600" dirty="0"/>
              <a:t> </a:t>
            </a:r>
            <a:r>
              <a:rPr lang="es-PE" sz="2600" dirty="0" err="1"/>
              <a:t>Testing</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Jouney</a:t>
            </a:r>
            <a:r>
              <a:rPr lang="es-PE" sz="2600" dirty="0"/>
              <a:t> </a:t>
            </a:r>
            <a:r>
              <a:rPr lang="es-PE" sz="2600" dirty="0" smtClean="0"/>
              <a:t>(</a:t>
            </a:r>
            <a:r>
              <a:rPr lang="es-PE" sz="2600" dirty="0" err="1" smtClean="0"/>
              <a:t>System</a:t>
            </a:r>
            <a:r>
              <a:rPr lang="es-PE" sz="2600" dirty="0" smtClean="0"/>
              <a:t> </a:t>
            </a:r>
            <a:r>
              <a:rPr lang="es-PE" sz="2600" dirty="0" err="1" smtClean="0"/>
              <a:t>Testing</a:t>
            </a:r>
            <a:r>
              <a:rPr lang="es-PE" sz="2600" dirty="0" smtClean="0"/>
              <a:t>).</a:t>
            </a:r>
          </a:p>
          <a:p>
            <a:pPr lvl="1" indent="-457200">
              <a:buFont typeface="Arial" pitchFamily="34" charset="0"/>
              <a:buChar char="•"/>
            </a:pPr>
            <a:endParaRPr lang="es-PE" sz="2600" dirty="0"/>
          </a:p>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DbUnit</a:t>
            </a:r>
            <a:r>
              <a:rPr lang="es-PE" sz="2600" dirty="0" smtClean="0"/>
              <a:t>: archivos XML.</a:t>
            </a:r>
            <a:endParaRPr lang="es-PE" sz="2600" dirty="0"/>
          </a:p>
        </p:txBody>
      </p:sp>
    </p:spTree>
    <p:extLst>
      <p:ext uri="{BB962C8B-B14F-4D97-AF65-F5344CB8AC3E}">
        <p14:creationId xmlns:p14="http://schemas.microsoft.com/office/powerpoint/2010/main" val="2448323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431540" y="2636912"/>
            <a:ext cx="8352928" cy="3293209"/>
          </a:xfrm>
          <a:prstGeom prst="rect">
            <a:avLst/>
          </a:prstGeom>
        </p:spPr>
        <p:txBody>
          <a:bodyPr wrap="square">
            <a:spAutoFit/>
          </a:bodyPr>
          <a:lstStyle/>
          <a:p>
            <a:pPr lvl="1"/>
            <a:r>
              <a:rPr lang="es-PE" sz="2600" dirty="0" smtClean="0">
                <a:solidFill>
                  <a:srgbClr val="FFC000"/>
                </a:solidFill>
              </a:rPr>
              <a:t>PROS</a:t>
            </a:r>
          </a:p>
          <a:p>
            <a:pPr marL="800100" lvl="1" indent="-342900">
              <a:buFont typeface="Courier New" pitchFamily="49" charset="0"/>
              <a:buChar char="o"/>
            </a:pPr>
            <a:r>
              <a:rPr lang="es-PE" sz="2600" dirty="0" smtClean="0"/>
              <a:t>Fácil de implementar.</a:t>
            </a:r>
          </a:p>
          <a:p>
            <a:pPr marL="800100" lvl="1" indent="-342900">
              <a:buFont typeface="Courier New" pitchFamily="49" charset="0"/>
              <a:buChar char="o"/>
            </a:pPr>
            <a:endParaRPr lang="es-PE" sz="2600" dirty="0" smtClean="0"/>
          </a:p>
          <a:p>
            <a:pPr lvl="1"/>
            <a:r>
              <a:rPr lang="es-PE" sz="2600" dirty="0" smtClean="0">
                <a:solidFill>
                  <a:srgbClr val="FFC000"/>
                </a:solidFill>
              </a:rPr>
              <a:t>CONS</a:t>
            </a:r>
            <a:endParaRPr lang="es-PE" sz="2600" dirty="0">
              <a:solidFill>
                <a:srgbClr val="FFC000"/>
              </a:solidFill>
            </a:endParaRPr>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a:p>
            <a:pPr marL="800100" lvl="1" indent="-342900">
              <a:buFont typeface="Courier New" pitchFamily="49" charset="0"/>
              <a:buChar char="o"/>
            </a:pPr>
            <a:endParaRPr lang="es-PE" sz="2600" dirty="0"/>
          </a:p>
          <a:p>
            <a:pPr marL="457200" indent="-457200">
              <a:buFont typeface="Arial" pitchFamily="34" charset="0"/>
              <a:buChar char="•"/>
            </a:pPr>
            <a:endParaRPr lang="es-PE" sz="2600" dirty="0" smtClean="0"/>
          </a:p>
        </p:txBody>
      </p:sp>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a:t>
            </a:r>
            <a:r>
              <a:rPr lang="es-PE" sz="2600" dirty="0" smtClean="0"/>
              <a:t>eliminar todo y volverlo a crear. </a:t>
            </a:r>
            <a:br>
              <a:rPr lang="es-PE" sz="2600" dirty="0" smtClean="0"/>
            </a:br>
            <a:r>
              <a:rPr lang="es-PE" sz="2600" dirty="0"/>
              <a:t>(tablas + </a:t>
            </a:r>
            <a:r>
              <a:rPr lang="es-PE" sz="2600" dirty="0" smtClean="0"/>
              <a:t>datos, </a:t>
            </a:r>
            <a:r>
              <a:rPr lang="es-PE" sz="2600" dirty="0"/>
              <a:t>solo </a:t>
            </a:r>
            <a:r>
              <a:rPr lang="es-PE" sz="2600" dirty="0" smtClean="0"/>
              <a:t>datos)</a:t>
            </a:r>
            <a:endParaRPr lang="es-PE" sz="2600" dirty="0"/>
          </a:p>
        </p:txBody>
      </p:sp>
    </p:spTree>
    <p:extLst>
      <p:ext uri="{BB962C8B-B14F-4D97-AF65-F5344CB8AC3E}">
        <p14:creationId xmlns:p14="http://schemas.microsoft.com/office/powerpoint/2010/main" val="1758697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7" name="6 Rectángulo"/>
          <p:cNvSpPr/>
          <p:nvPr/>
        </p:nvSpPr>
        <p:spPr>
          <a:xfrm>
            <a:off x="323528" y="1711836"/>
            <a:ext cx="8568952" cy="3293209"/>
          </a:xfrm>
          <a:prstGeom prst="rect">
            <a:avLst/>
          </a:prstGeom>
        </p:spPr>
        <p:txBody>
          <a:bodyPr wrap="square">
            <a:spAutoFit/>
          </a:bodyPr>
          <a:lstStyle/>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DBUnit</a:t>
            </a:r>
            <a:r>
              <a:rPr lang="es-PE" sz="2600" dirty="0" smtClean="0"/>
              <a:t>: Permite eliminar todos los datos de las tablas antes de realizar las inserciones.</a:t>
            </a:r>
          </a:p>
          <a:p>
            <a:pPr lvl="1"/>
            <a:endParaRPr lang="es-PE" sz="2600" dirty="0"/>
          </a:p>
          <a:p>
            <a:pPr marL="914400" lvl="1" indent="-457200">
              <a:buFont typeface="Courier New" pitchFamily="49" charset="0"/>
              <a:buChar char="o"/>
            </a:pPr>
            <a:r>
              <a:rPr lang="es-PE" sz="2600" dirty="0"/>
              <a:t>Los </a:t>
            </a:r>
            <a:r>
              <a:rPr lang="es-PE" sz="2600" dirty="0" err="1"/>
              <a:t>ORMs</a:t>
            </a:r>
            <a:r>
              <a:rPr lang="es-PE" sz="2600" dirty="0"/>
              <a:t> ofrecen la funcionalidad de generar toda la BD (</a:t>
            </a:r>
            <a:r>
              <a:rPr lang="es-PE" sz="2600" dirty="0" smtClean="0"/>
              <a:t>tablas </a:t>
            </a:r>
            <a:r>
              <a:rPr lang="es-PE" sz="2600" dirty="0"/>
              <a:t>y datos) a partir del modelo de las clases.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SQL Server </a:t>
            </a:r>
            <a:r>
              <a:rPr lang="es-PE" sz="2600" dirty="0" err="1" smtClean="0"/>
              <a:t>Snapshots</a:t>
            </a:r>
            <a:r>
              <a:rPr lang="es-PE" sz="2600" dirty="0" smtClean="0"/>
              <a:t> / Oracle Flashback</a:t>
            </a:r>
            <a:endParaRPr lang="es-PE" sz="2600" dirty="0"/>
          </a:p>
        </p:txBody>
      </p:sp>
    </p:spTree>
    <p:extLst>
      <p:ext uri="{BB962C8B-B14F-4D97-AF65-F5344CB8AC3E}">
        <p14:creationId xmlns:p14="http://schemas.microsoft.com/office/powerpoint/2010/main" val="1071427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Raw</a:t>
            </a:r>
            <a:r>
              <a:rPr lang="es-PE" dirty="0" smtClean="0">
                <a:solidFill>
                  <a:srgbClr val="00823B"/>
                </a:solidFill>
              </a:rPr>
              <a:t>" </a:t>
            </a:r>
            <a:r>
              <a:rPr lang="es-PE" dirty="0" smtClean="0">
                <a:solidFill>
                  <a:srgbClr val="00823B"/>
                </a:solidFill>
              </a:rPr>
              <a:t>JDBC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External</a:t>
            </a:r>
            <a:r>
              <a:rPr lang="es-PE" dirty="0" smtClean="0">
                <a:solidFill>
                  <a:srgbClr val="00823B"/>
                </a:solidFill>
              </a:rPr>
              <a:t> Data </a:t>
            </a:r>
            <a:r>
              <a:rPr lang="es-PE" dirty="0" err="1" smtClean="0">
                <a:solidFill>
                  <a:srgbClr val="00823B"/>
                </a:solidFill>
              </a:rPr>
              <a:t>Source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3952853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8640"/>
            <a:ext cx="8229600" cy="724942"/>
          </a:xfrm>
        </p:spPr>
        <p:txBody>
          <a:bodyPr/>
          <a:lstStyle/>
          <a:p>
            <a:r>
              <a:rPr lang="es-PE" dirty="0" err="1" smtClean="0">
                <a:solidFill>
                  <a:srgbClr val="00823B"/>
                </a:solidFill>
              </a:rPr>
              <a:t>Hibernate</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4" name="3 Rectángulo"/>
          <p:cNvSpPr/>
          <p:nvPr/>
        </p:nvSpPr>
        <p:spPr>
          <a:xfrm>
            <a:off x="323528" y="1052736"/>
            <a:ext cx="8568000" cy="5201424"/>
          </a:xfrm>
          <a:prstGeom prst="rect">
            <a:avLst/>
          </a:prstGeom>
        </p:spPr>
        <p:txBody>
          <a:bodyPr wrap="square">
            <a:spAutoFit/>
          </a:bodyPr>
          <a:lstStyle/>
          <a:p>
            <a:pPr marL="457200" indent="-457200">
              <a:buFont typeface="Arial" pitchFamily="34" charset="0"/>
              <a:buChar char="•"/>
            </a:pPr>
            <a:r>
              <a:rPr lang="es-PE" sz="2600" dirty="0" smtClean="0"/>
              <a:t>Los mismos patrones de inserción y restauración de BD se aplican en el caso de </a:t>
            </a:r>
            <a:r>
              <a:rPr lang="es-PE" sz="2600" dirty="0" err="1"/>
              <a:t>H</a:t>
            </a:r>
            <a:r>
              <a:rPr lang="es-PE" sz="2600" dirty="0" err="1" smtClean="0"/>
              <a:t>ibernate</a:t>
            </a:r>
            <a:r>
              <a:rPr lang="es-PE" sz="2600" dirty="0" smtClean="0"/>
              <a:t> y cualquier ORM.</a:t>
            </a:r>
          </a:p>
          <a:p>
            <a:pPr marL="342900" indent="-342900">
              <a:buFont typeface="Courier New" pitchFamily="49" charset="0"/>
              <a:buChar char="o"/>
            </a:pPr>
            <a:endParaRPr lang="es-PE" sz="2600" dirty="0" smtClean="0"/>
          </a:p>
          <a:p>
            <a:pPr marL="800100" lvl="1" indent="-342900">
              <a:buFont typeface="Courier New" pitchFamily="49" charset="0"/>
              <a:buChar char="o"/>
            </a:pPr>
            <a:r>
              <a:rPr lang="es-PE" sz="2400" dirty="0" err="1" smtClean="0"/>
              <a:t>Nuke</a:t>
            </a:r>
            <a:r>
              <a:rPr lang="es-PE" sz="2400" dirty="0" smtClean="0"/>
              <a:t> and </a:t>
            </a:r>
            <a:r>
              <a:rPr lang="es-PE" sz="2400" dirty="0" err="1" smtClean="0"/>
              <a:t>Pave</a:t>
            </a:r>
            <a:r>
              <a:rPr lang="es-PE" sz="2400" dirty="0"/>
              <a:t>: </a:t>
            </a:r>
            <a:r>
              <a:rPr lang="es-PE" sz="2400" dirty="0" smtClean="0"/>
              <a:t>Generar </a:t>
            </a:r>
            <a:r>
              <a:rPr lang="es-PE" sz="2400" dirty="0"/>
              <a:t>toda la BD (tablas y datos) a partir del modelo de las </a:t>
            </a:r>
            <a:r>
              <a:rPr lang="es-PE" sz="2400" dirty="0" smtClean="0"/>
              <a:t>clases.</a:t>
            </a:r>
            <a:r>
              <a:rPr lang="es-PE" sz="2400" dirty="0"/>
              <a:t> </a:t>
            </a:r>
            <a:r>
              <a:rPr lang="es-PE" sz="2400" dirty="0" err="1" smtClean="0"/>
              <a:t>Ejm</a:t>
            </a:r>
            <a:r>
              <a:rPr lang="es-PE" sz="2400" dirty="0" smtClean="0"/>
              <a:t>: EF </a:t>
            </a:r>
            <a:r>
              <a:rPr lang="es-PE" sz="2400" dirty="0" err="1" smtClean="0"/>
              <a:t>Initializers</a:t>
            </a:r>
            <a:r>
              <a:rPr lang="es-PE" sz="2400" dirty="0" smtClean="0"/>
              <a:t>.</a:t>
            </a:r>
          </a:p>
          <a:p>
            <a:pPr marL="800100" lvl="1" indent="-342900">
              <a:buFont typeface="Courier New" pitchFamily="49" charset="0"/>
              <a:buChar char="o"/>
            </a:pPr>
            <a:r>
              <a:rPr lang="es-PE" sz="2400" dirty="0" err="1" smtClean="0"/>
              <a:t>Self-Contained</a:t>
            </a:r>
            <a:r>
              <a:rPr lang="es-PE" sz="2400" dirty="0" smtClean="0"/>
              <a:t>: Infraestructura para insertar ya viene de caja.</a:t>
            </a:r>
          </a:p>
          <a:p>
            <a:pPr marL="800100" lvl="1" indent="-342900">
              <a:buFont typeface="Courier New" pitchFamily="49" charset="0"/>
              <a:buChar char="o"/>
            </a:pPr>
            <a:endParaRPr lang="es-PE" sz="2600" dirty="0" smtClean="0"/>
          </a:p>
          <a:p>
            <a:pPr marL="457200" indent="-457200">
              <a:buFont typeface="Arial" pitchFamily="34" charset="0"/>
              <a:buChar char="•"/>
            </a:pPr>
            <a:r>
              <a:rPr lang="es-PE" sz="2600" dirty="0" smtClean="0"/>
              <a:t>Los </a:t>
            </a:r>
            <a:r>
              <a:rPr lang="es-PE" sz="2600" dirty="0" err="1" smtClean="0"/>
              <a:t>tests</a:t>
            </a:r>
            <a:r>
              <a:rPr lang="es-PE" sz="2600" dirty="0" smtClean="0"/>
              <a:t> deben realizar "</a:t>
            </a:r>
            <a:r>
              <a:rPr lang="es-PE" sz="2600" dirty="0" err="1" smtClean="0"/>
              <a:t>flush</a:t>
            </a:r>
            <a:r>
              <a:rPr lang="es-PE" sz="2600" dirty="0" smtClean="0"/>
              <a:t>" de la sesión del ORM para asegurar que los datos son sincronizados en la BD y no permanecen solo en memoria.</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Nos permite utilizar una BD en memoria para propósitos de pruebas.</a:t>
            </a:r>
            <a:endParaRPr lang="es-PE" sz="2600" dirty="0"/>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 </a:t>
            </a:r>
            <a:r>
              <a:rPr lang="es-PE" sz="2600" dirty="0" err="1" smtClean="0"/>
              <a:t>Ejm</a:t>
            </a:r>
            <a:r>
              <a:rPr lang="es-PE" sz="2600" dirty="0" smtClean="0"/>
              <a:t>: ORM</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154933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Self-Contained</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29994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1224136"/>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Inside</a:t>
            </a:r>
            <a:r>
              <a:rPr lang="es-PE" dirty="0" smtClean="0">
                <a:solidFill>
                  <a:srgbClr val="00823B"/>
                </a:solidFill>
              </a:rPr>
              <a:t>" DB </a:t>
            </a:r>
            <a:r>
              <a:rPr lang="es-PE" dirty="0" err="1" smtClean="0">
                <a:solidFill>
                  <a:srgbClr val="00823B"/>
                </a:solidFill>
              </a:rPr>
              <a:t>Testing</a:t>
            </a:r>
            <a:r>
              <a:rPr lang="es-PE" dirty="0" smtClean="0">
                <a:solidFill>
                  <a:srgbClr val="00823B"/>
                </a:solidFill>
              </a:rPr>
              <a:t> </a:t>
            </a:r>
            <a:br>
              <a:rPr lang="es-PE" dirty="0" smtClean="0">
                <a:solidFill>
                  <a:srgbClr val="00823B"/>
                </a:solidFill>
              </a:rPr>
            </a:br>
            <a:r>
              <a:rPr lang="es-PE" dirty="0" smtClean="0">
                <a:solidFill>
                  <a:srgbClr val="00823B"/>
                </a:solidFill>
              </a:rPr>
              <a:t>(</a:t>
            </a:r>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a:t>
            </a:r>
            <a:endParaRPr lang="es-PE" dirty="0">
              <a:solidFill>
                <a:srgbClr val="00823B"/>
              </a:solidFill>
            </a:endParaRPr>
          </a:p>
        </p:txBody>
      </p:sp>
      <p:grpSp>
        <p:nvGrpSpPr>
          <p:cNvPr id="2" name="1 Grupo"/>
          <p:cNvGrpSpPr/>
          <p:nvPr/>
        </p:nvGrpSpPr>
        <p:grpSpPr>
          <a:xfrm>
            <a:off x="683568" y="2094351"/>
            <a:ext cx="2228343" cy="3494889"/>
            <a:chOff x="1031596" y="1390716"/>
            <a:chExt cx="2228343" cy="3494889"/>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grpSp>
      <p:sp>
        <p:nvSpPr>
          <p:cNvPr id="16" name="15 CuadroTexto"/>
          <p:cNvSpPr txBox="1"/>
          <p:nvPr/>
        </p:nvSpPr>
        <p:spPr>
          <a:xfrm>
            <a:off x="3491880" y="2094351"/>
            <a:ext cx="4751237" cy="584775"/>
          </a:xfrm>
          <a:prstGeom prst="rect">
            <a:avLst/>
          </a:prstGeom>
          <a:noFill/>
          <a:ln>
            <a:noFill/>
          </a:ln>
        </p:spPr>
        <p:txBody>
          <a:bodyPr wrap="none" rtlCol="0">
            <a:spAutoFit/>
          </a:bodyPr>
          <a:lstStyle/>
          <a:p>
            <a:pPr algn="ctr"/>
            <a:r>
              <a:rPr lang="es-PE" sz="3200" b="1" dirty="0" smtClean="0">
                <a:solidFill>
                  <a:srgbClr val="FFC000"/>
                </a:solidFill>
              </a:rPr>
              <a:t>¿ Qué nos permite probar?</a:t>
            </a:r>
            <a:endParaRPr lang="es-PE" sz="3200" b="1" dirty="0">
              <a:solidFill>
                <a:srgbClr val="FFC000"/>
              </a:solidFill>
            </a:endParaRPr>
          </a:p>
        </p:txBody>
      </p:sp>
      <p:sp>
        <p:nvSpPr>
          <p:cNvPr id="12" name="11 Rectángulo redondeado"/>
          <p:cNvSpPr/>
          <p:nvPr/>
        </p:nvSpPr>
        <p:spPr>
          <a:xfrm>
            <a:off x="802758" y="456489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4" name="13 CuadroTexto"/>
          <p:cNvSpPr txBox="1"/>
          <p:nvPr/>
        </p:nvSpPr>
        <p:spPr>
          <a:xfrm>
            <a:off x="776978" y="4570694"/>
            <a:ext cx="2041521" cy="800219"/>
          </a:xfrm>
          <a:prstGeom prst="rect">
            <a:avLst/>
          </a:prstGeom>
          <a:noFill/>
          <a:ln>
            <a:noFill/>
          </a:ln>
        </p:spPr>
        <p:txBody>
          <a:bodyPr wrap="none" rtlCol="0">
            <a:spAutoFit/>
          </a:bodyPr>
          <a:lstStyle/>
          <a:p>
            <a:pPr algn="ctr"/>
            <a:r>
              <a:rPr lang="es-PE" sz="2400" b="1" dirty="0" err="1" smtClean="0">
                <a:solidFill>
                  <a:srgbClr val="FF0000"/>
                </a:solidFill>
              </a:rPr>
              <a:t>Inside</a:t>
            </a:r>
            <a:r>
              <a:rPr lang="es-PE" sz="2200" b="1" dirty="0" smtClean="0">
                <a:solidFill>
                  <a:srgbClr val="FF0000"/>
                </a:solidFill>
              </a:rPr>
              <a:t/>
            </a:r>
            <a:br>
              <a:rPr lang="es-PE" sz="2200" b="1" dirty="0" smtClean="0">
                <a:solidFill>
                  <a:srgbClr val="FF0000"/>
                </a:solidFill>
              </a:rPr>
            </a:br>
            <a:r>
              <a:rPr lang="es-PE" sz="2200" b="1" dirty="0" smtClean="0">
                <a:solidFill>
                  <a:srgbClr val="FF0000"/>
                </a:solidFill>
              </a:rPr>
              <a:t>"</a:t>
            </a:r>
            <a:r>
              <a:rPr lang="es-PE" sz="2000" b="1" dirty="0" err="1" smtClean="0">
                <a:solidFill>
                  <a:srgbClr val="FF0000"/>
                </a:solidFill>
              </a:rPr>
              <a:t>Unit</a:t>
            </a:r>
            <a:r>
              <a:rPr lang="es-PE" sz="2000" b="1" dirty="0" smtClean="0">
                <a:solidFill>
                  <a:srgbClr val="FF0000"/>
                </a:solidFill>
              </a:rPr>
              <a:t> </a:t>
            </a:r>
            <a:r>
              <a:rPr lang="es-PE" sz="2000" b="1" dirty="0" err="1" smtClean="0">
                <a:solidFill>
                  <a:srgbClr val="FF0000"/>
                </a:solidFill>
              </a:rPr>
              <a:t>Testing</a:t>
            </a:r>
            <a:r>
              <a:rPr lang="es-PE" sz="2000" b="1" dirty="0" smtClean="0">
                <a:solidFill>
                  <a:srgbClr val="FF0000"/>
                </a:solidFill>
              </a:rPr>
              <a:t>" DB</a:t>
            </a:r>
            <a:endParaRPr lang="es-PE" sz="2000" b="1" dirty="0">
              <a:solidFill>
                <a:srgbClr val="FF0000"/>
              </a:solidFill>
            </a:endParaRPr>
          </a:p>
        </p:txBody>
      </p:sp>
      <p:sp>
        <p:nvSpPr>
          <p:cNvPr id="15" name="14 CuadroTexto"/>
          <p:cNvSpPr txBox="1"/>
          <p:nvPr/>
        </p:nvSpPr>
        <p:spPr>
          <a:xfrm>
            <a:off x="3491880" y="2838415"/>
            <a:ext cx="5164042" cy="1815882"/>
          </a:xfrm>
          <a:prstGeom prst="rect">
            <a:avLst/>
          </a:prstGeom>
          <a:noFill/>
        </p:spPr>
        <p:txBody>
          <a:bodyPr wrap="none" rtlCol="0">
            <a:spAutoFit/>
          </a:bodyPr>
          <a:lstStyle/>
          <a:p>
            <a:pPr marL="285750" indent="-285750">
              <a:buFont typeface="Arial" pitchFamily="34" charset="0"/>
              <a:buChar char="•"/>
            </a:pPr>
            <a:r>
              <a:rPr lang="es-PE" sz="2800" dirty="0" smtClean="0"/>
              <a:t>Tablas, Vistas</a:t>
            </a:r>
          </a:p>
          <a:p>
            <a:pPr marL="285750" indent="-285750">
              <a:buFont typeface="Arial" pitchFamily="34" charset="0"/>
              <a:buChar char="•"/>
            </a:pPr>
            <a:r>
              <a:rPr lang="es-PE" sz="2800" dirty="0" smtClean="0"/>
              <a:t>Integridad Referencial, Cascadas</a:t>
            </a:r>
          </a:p>
          <a:p>
            <a:pPr marL="285750" indent="-285750">
              <a:buFont typeface="Arial" pitchFamily="34" charset="0"/>
              <a:buChar char="•"/>
            </a:pPr>
            <a:r>
              <a:rPr lang="es-PE" sz="2800" dirty="0" smtClean="0"/>
              <a:t>Defaults, </a:t>
            </a:r>
            <a:r>
              <a:rPr lang="es-PE" sz="2800" dirty="0" err="1" smtClean="0"/>
              <a:t>Constraints</a:t>
            </a:r>
            <a:r>
              <a:rPr lang="es-PE" sz="2800" dirty="0" smtClean="0"/>
              <a:t>, </a:t>
            </a:r>
            <a:r>
              <a:rPr lang="es-PE" sz="2800" dirty="0" err="1" smtClean="0"/>
              <a:t>Sizes</a:t>
            </a:r>
            <a:endParaRPr lang="es-PE" sz="2800" dirty="0" smtClean="0"/>
          </a:p>
          <a:p>
            <a:pPr marL="285750" indent="-285750">
              <a:buFont typeface="Arial" pitchFamily="34" charset="0"/>
              <a:buChar char="•"/>
            </a:pPr>
            <a:r>
              <a:rPr lang="es-PE" sz="2800" dirty="0" err="1" smtClean="0"/>
              <a:t>Store</a:t>
            </a:r>
            <a:r>
              <a:rPr lang="es-PE" sz="2800" dirty="0" smtClean="0"/>
              <a:t> </a:t>
            </a:r>
            <a:r>
              <a:rPr lang="es-PE" sz="2800" dirty="0" err="1" smtClean="0"/>
              <a:t>Procedures</a:t>
            </a:r>
            <a:r>
              <a:rPr lang="es-PE" sz="2800" dirty="0" smtClean="0"/>
              <a:t>, </a:t>
            </a:r>
            <a:r>
              <a:rPr lang="es-PE" sz="2800" dirty="0" err="1" smtClean="0"/>
              <a:t>Triggers</a:t>
            </a:r>
            <a:endParaRPr lang="es-PE" sz="2800" dirty="0"/>
          </a:p>
        </p:txBody>
      </p:sp>
    </p:spTree>
    <p:extLst>
      <p:ext uri="{BB962C8B-B14F-4D97-AF65-F5344CB8AC3E}">
        <p14:creationId xmlns:p14="http://schemas.microsoft.com/office/powerpoint/2010/main" val="1166353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a:t>Tienen todas las características de las </a:t>
            </a:r>
            <a:r>
              <a:rPr lang="es-PE" sz="2800" dirty="0" err="1"/>
              <a:t>xUnit</a:t>
            </a:r>
            <a:r>
              <a:rPr lang="es-PE" sz="2800" dirty="0"/>
              <a:t> </a:t>
            </a:r>
            <a:r>
              <a:rPr lang="es-PE" sz="2800" dirty="0" smtClean="0"/>
              <a:t>Frameworks tradicionales. Nos permiten escribir pruebas utilizando lenguaje SQL en forma de </a:t>
            </a:r>
            <a:r>
              <a:rPr lang="es-PE" sz="2800" dirty="0" err="1" smtClean="0"/>
              <a:t>Store</a:t>
            </a:r>
            <a:r>
              <a:rPr lang="es-PE" sz="2800" dirty="0" smtClean="0"/>
              <a:t> </a:t>
            </a:r>
            <a:r>
              <a:rPr lang="es-PE" sz="2800" dirty="0" err="1" smtClean="0"/>
              <a:t>Procedures</a:t>
            </a:r>
            <a:r>
              <a:rPr lang="es-PE" sz="2800" dirty="0" smtClean="0"/>
              <a:t>.</a:t>
            </a:r>
          </a:p>
          <a:p>
            <a:pPr marL="0" indent="0">
              <a:buNone/>
            </a:pPr>
            <a:endParaRPr lang="es-PE" sz="2800" dirty="0" smtClean="0"/>
          </a:p>
          <a:p>
            <a:pPr lvl="1" indent="-342900">
              <a:buFont typeface="Courier New" pitchFamily="49" charset="0"/>
              <a:buChar char="o"/>
            </a:pPr>
            <a:r>
              <a:rPr lang="es-PE" dirty="0" smtClean="0">
                <a:solidFill>
                  <a:srgbClr val="FF0000"/>
                </a:solidFill>
              </a:rPr>
              <a:t>SQL Server:  </a:t>
            </a:r>
            <a:r>
              <a:rPr lang="es-PE" sz="2400" dirty="0" err="1"/>
              <a:t>tSQLt</a:t>
            </a:r>
            <a:r>
              <a:rPr lang="es-PE" sz="2400" dirty="0"/>
              <a:t>, </a:t>
            </a:r>
            <a:r>
              <a:rPr lang="es-PE" sz="2400" dirty="0" err="1" smtClean="0"/>
              <a:t>TSQLUnit</a:t>
            </a:r>
            <a:r>
              <a:rPr lang="es-PE" sz="2400" dirty="0" smtClean="0"/>
              <a:t>, (VS </a:t>
            </a:r>
            <a:r>
              <a:rPr lang="es-PE" sz="2400" dirty="0" err="1" smtClean="0"/>
              <a:t>Database</a:t>
            </a:r>
            <a:r>
              <a:rPr lang="es-PE" sz="2400" dirty="0" smtClean="0"/>
              <a:t> </a:t>
            </a:r>
            <a:r>
              <a:rPr lang="es-PE" sz="2400" dirty="0" err="1" smtClean="0"/>
              <a:t>Projects</a:t>
            </a:r>
            <a:r>
              <a:rPr lang="es-PE" sz="2400" dirty="0" smtClean="0"/>
              <a:t>)</a:t>
            </a:r>
            <a:endParaRPr lang="es-PE" sz="2400" dirty="0"/>
          </a:p>
          <a:p>
            <a:pPr lvl="1" indent="-342900">
              <a:buFont typeface="Courier New" pitchFamily="49" charset="0"/>
              <a:buChar char="o"/>
            </a:pPr>
            <a:r>
              <a:rPr lang="es-PE" dirty="0" smtClean="0">
                <a:solidFill>
                  <a:srgbClr val="FF0000"/>
                </a:solidFill>
              </a:rPr>
              <a:t>Oracle:  </a:t>
            </a:r>
            <a:r>
              <a:rPr lang="es-PE" sz="2400" dirty="0" err="1" smtClean="0"/>
              <a:t>utPLSQL</a:t>
            </a:r>
            <a:r>
              <a:rPr lang="es-PE" sz="2400" dirty="0" smtClean="0"/>
              <a:t>, </a:t>
            </a:r>
            <a:r>
              <a:rPr lang="es-PE" sz="2400" dirty="0" smtClean="0"/>
              <a:t>PLUTO, (SQL </a:t>
            </a:r>
            <a:r>
              <a:rPr lang="es-PE" sz="2400" dirty="0" err="1" smtClean="0"/>
              <a:t>Developer</a:t>
            </a:r>
            <a:r>
              <a:rPr lang="es-PE" sz="2400" dirty="0"/>
              <a:t>)</a:t>
            </a:r>
            <a:endParaRPr lang="es-PE" sz="2400" dirty="0" smtClean="0"/>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DB Frameworks</a:t>
            </a:r>
            <a:endParaRPr lang="es-PE" dirty="0">
              <a:solidFill>
                <a:srgbClr val="00823B"/>
              </a:solidFill>
            </a:endParaRPr>
          </a:p>
        </p:txBody>
      </p:sp>
    </p:spTree>
    <p:extLst>
      <p:ext uri="{BB962C8B-B14F-4D97-AF65-F5344CB8AC3E}">
        <p14:creationId xmlns:p14="http://schemas.microsoft.com/office/powerpoint/2010/main" val="1622851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utPLSQL</a:t>
            </a:r>
            <a:r>
              <a:rPr lang="es-PE" dirty="0" smtClean="0">
                <a:solidFill>
                  <a:srgbClr val="00823B"/>
                </a:solidFill>
              </a:rPr>
              <a:t>" </a:t>
            </a:r>
            <a:endParaRPr lang="es-PE" dirty="0" smtClean="0">
              <a:solidFill>
                <a:srgbClr val="00823B"/>
              </a:solidFill>
            </a:endParaRP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"Oracle (PLSQL) </a:t>
            </a:r>
            <a:endParaRPr lang="es-PE" dirty="0" smtClean="0">
              <a:solidFill>
                <a:srgbClr val="00823B"/>
              </a:solidFill>
            </a:endParaRP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33099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¿Cuándo utilizar </a:t>
            </a:r>
            <a:r>
              <a:rPr lang="es-PE" dirty="0" err="1" smtClean="0">
                <a:solidFill>
                  <a:srgbClr val="00823B"/>
                </a:solidFill>
              </a:rPr>
              <a:t>Inside</a:t>
            </a:r>
            <a:r>
              <a:rPr lang="es-PE" dirty="0" smtClean="0">
                <a:solidFill>
                  <a:srgbClr val="00823B"/>
                </a:solidFill>
              </a:rPr>
              <a:t> DB</a:t>
            </a:r>
            <a:r>
              <a:rPr lang="en-US" dirty="0">
                <a:solidFill>
                  <a:srgbClr val="00823B"/>
                </a:solidFill>
              </a:rPr>
              <a:t>?</a:t>
            </a:r>
            <a:endParaRPr lang="es-PE" dirty="0">
              <a:solidFill>
                <a:srgbClr val="00823B"/>
              </a:solidFill>
            </a:endParaRPr>
          </a:p>
        </p:txBody>
      </p:sp>
      <p:sp>
        <p:nvSpPr>
          <p:cNvPr id="13" name="12 CuadroTexto"/>
          <p:cNvSpPr txBox="1"/>
          <p:nvPr/>
        </p:nvSpPr>
        <p:spPr>
          <a:xfrm>
            <a:off x="209672" y="1124744"/>
            <a:ext cx="8712968" cy="4093428"/>
          </a:xfrm>
          <a:prstGeom prst="rect">
            <a:avLst/>
          </a:prstGeom>
          <a:noFill/>
        </p:spPr>
        <p:txBody>
          <a:bodyPr wrap="square" rtlCol="0">
            <a:spAutoFit/>
          </a:bodyPr>
          <a:lstStyle/>
          <a:p>
            <a:pPr algn="ctr"/>
            <a:r>
              <a:rPr lang="es-PE" sz="2600" dirty="0" smtClean="0">
                <a:solidFill>
                  <a:srgbClr val="FFC000"/>
                </a:solidFill>
              </a:rPr>
              <a:t>En la mayoría de casos es mejor probar el funcionamiento interno de la BD a través de pruebas de caja </a:t>
            </a:r>
            <a:r>
              <a:rPr lang="es-PE" sz="2600" dirty="0">
                <a:solidFill>
                  <a:srgbClr val="FFC000"/>
                </a:solidFill>
              </a:rPr>
              <a:t>negra </a:t>
            </a:r>
            <a:r>
              <a:rPr lang="es-PE" sz="2600" dirty="0" smtClean="0">
                <a:solidFill>
                  <a:srgbClr val="FFC000"/>
                </a:solidFill>
              </a:rPr>
              <a:t>(</a:t>
            </a:r>
            <a:r>
              <a:rPr lang="es-PE" sz="2600" dirty="0" err="1">
                <a:solidFill>
                  <a:srgbClr val="FFC000"/>
                </a:solidFill>
              </a:rPr>
              <a:t>Outside</a:t>
            </a:r>
            <a:r>
              <a:rPr lang="es-PE" sz="2600" dirty="0">
                <a:solidFill>
                  <a:srgbClr val="FFC000"/>
                </a:solidFill>
              </a:rPr>
              <a:t> DB </a:t>
            </a:r>
            <a:r>
              <a:rPr lang="es-PE" sz="2600" dirty="0" err="1">
                <a:solidFill>
                  <a:srgbClr val="FFC000"/>
                </a:solidFill>
              </a:rPr>
              <a:t>Testing</a:t>
            </a:r>
            <a:r>
              <a:rPr lang="es-PE" sz="2600" dirty="0" smtClean="0">
                <a:solidFill>
                  <a:srgbClr val="FFC000"/>
                </a:solidFill>
              </a:rPr>
              <a:t>), ya que son más fáciles de escribir y mantener.</a:t>
            </a:r>
          </a:p>
          <a:p>
            <a:pPr lvl="1"/>
            <a:endParaRPr lang="es-PE" sz="2600" dirty="0"/>
          </a:p>
          <a:p>
            <a:pPr marL="457200" indent="-457200">
              <a:buFont typeface="Arial" pitchFamily="34" charset="0"/>
              <a:buChar char="•"/>
            </a:pPr>
            <a:r>
              <a:rPr lang="es-PE" sz="2600" dirty="0"/>
              <a:t>Aplicaciones compuestas principalmente por procedimientos de BD: </a:t>
            </a:r>
            <a:r>
              <a:rPr lang="es-PE" sz="2600" dirty="0" err="1"/>
              <a:t>Batchs</a:t>
            </a:r>
            <a:r>
              <a:rPr lang="es-PE" sz="2600" dirty="0"/>
              <a:t>, ETL, etc</a:t>
            </a:r>
            <a:r>
              <a:rPr lang="es-PE" sz="2600" dirty="0" smtClean="0"/>
              <a:t>.</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Alternativa a considerar cuando se tienen módulos cuyas pruebas necesitan ser automatizadas, pero gran parte del de la aplicación se encuentra en la BD (Aplicaciones </a:t>
            </a:r>
            <a:r>
              <a:rPr lang="es-PE" sz="2600" dirty="0" err="1" smtClean="0"/>
              <a:t>Legacy</a:t>
            </a:r>
            <a:r>
              <a:rPr lang="es-PE" sz="2600" dirty="0" smtClean="0"/>
              <a:t>).</a:t>
            </a:r>
          </a:p>
        </p:txBody>
      </p:sp>
    </p:spTree>
    <p:extLst>
      <p:ext uri="{BB962C8B-B14F-4D97-AF65-F5344CB8AC3E}">
        <p14:creationId xmlns:p14="http://schemas.microsoft.com/office/powerpoint/2010/main" val="3540730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86409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196752"/>
            <a:ext cx="8136904" cy="4893647"/>
          </a:xfrm>
          <a:prstGeom prst="rect">
            <a:avLst/>
          </a:prstGeom>
          <a:noFill/>
        </p:spPr>
        <p:txBody>
          <a:bodyPr wrap="square" rtlCol="0">
            <a:spAutoFit/>
          </a:bodyPr>
          <a:lstStyle/>
          <a:p>
            <a:pPr algn="ctr"/>
            <a:r>
              <a:rPr lang="es-PE" sz="2600" dirty="0" smtClean="0"/>
              <a:t>Los test de integración son lentos, frágiles, difíciles de escribir pero igual son necesarios.</a:t>
            </a:r>
          </a:p>
          <a:p>
            <a:pPr marL="571500" indent="-571500">
              <a:buFont typeface="Arial" pitchFamily="34" charset="0"/>
              <a:buChar char="•"/>
            </a:pPr>
            <a:endParaRPr lang="es-PE" sz="2600" dirty="0" smtClean="0"/>
          </a:p>
          <a:p>
            <a:pPr marL="342900" indent="-342900" fontAlgn="base">
              <a:spcBef>
                <a:spcPct val="20000"/>
              </a:spcBef>
              <a:spcAft>
                <a:spcPct val="0"/>
              </a:spcAft>
              <a:buFont typeface="Arial" charset="0"/>
              <a:buChar char="•"/>
            </a:pPr>
            <a:r>
              <a:rPr lang="es-PE" sz="2600" dirty="0"/>
              <a:t>Una buen conjunto de </a:t>
            </a:r>
            <a:r>
              <a:rPr lang="es-PE" sz="2600" dirty="0">
                <a:solidFill>
                  <a:srgbClr val="FF0000"/>
                </a:solidFill>
              </a:rPr>
              <a:t>pruebas unitarias es aún más efectivo si es acompañado de otros  tipos de test.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ES" sz="2600" dirty="0"/>
              <a:t>Cada tipo de test es una </a:t>
            </a:r>
            <a:r>
              <a:rPr lang="es-ES" sz="2600" dirty="0">
                <a:solidFill>
                  <a:srgbClr val="FF0000"/>
                </a:solidFill>
              </a:rPr>
              <a:t>nueva capa de protección en nuestro sistema</a:t>
            </a:r>
            <a:r>
              <a:rPr lang="es-ES" sz="2600" dirty="0" smtClean="0">
                <a:solidFill>
                  <a:srgbClr val="FF0000"/>
                </a:solidFill>
              </a:rPr>
              <a: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PE" sz="2600" dirty="0"/>
              <a:t>El balance  y aplicación efectiva de todos los tipos de test es lo que realmente te dará beneficios.</a:t>
            </a:r>
          </a:p>
        </p:txBody>
      </p:sp>
    </p:spTree>
    <p:extLst>
      <p:ext uri="{BB962C8B-B14F-4D97-AF65-F5344CB8AC3E}">
        <p14:creationId xmlns:p14="http://schemas.microsoft.com/office/powerpoint/2010/main" val="3027783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620688"/>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de base de datos a la aplicación Tienda Virtual</a:t>
            </a:r>
            <a:endParaRPr lang="es-PE" dirty="0">
              <a:solidFill>
                <a:srgbClr val="00B050"/>
              </a:solidFill>
            </a:endParaRPr>
          </a:p>
        </p:txBody>
      </p:sp>
      <p:sp>
        <p:nvSpPr>
          <p:cNvPr id="4" name="5 Marcador de contenido"/>
          <p:cNvSpPr txBox="1">
            <a:spLocks/>
          </p:cNvSpPr>
          <p:nvPr/>
        </p:nvSpPr>
        <p:spPr bwMode="auto">
          <a:xfrm>
            <a:off x="611560" y="3140968"/>
            <a:ext cx="8208912" cy="10948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Utilizar cualquier patrón para crear pruebas a la clase</a:t>
            </a:r>
            <a:r>
              <a:rPr lang="es-PE" sz="2800" dirty="0"/>
              <a:t> </a:t>
            </a:r>
            <a:r>
              <a:rPr lang="es-PE" sz="2800" dirty="0" smtClean="0"/>
              <a:t>"</a:t>
            </a:r>
            <a:r>
              <a:rPr lang="es-PE" sz="2800" dirty="0" err="1" smtClean="0"/>
              <a:t>TiendaVirtual.DataAccess.ProductoDAO</a:t>
            </a:r>
            <a:r>
              <a:rPr lang="es-PE" sz="2800" dirty="0" smtClean="0"/>
              <a:t>".</a:t>
            </a:r>
          </a:p>
        </p:txBody>
      </p:sp>
    </p:spTree>
    <p:extLst>
      <p:ext uri="{BB962C8B-B14F-4D97-AF65-F5344CB8AC3E}">
        <p14:creationId xmlns:p14="http://schemas.microsoft.com/office/powerpoint/2010/main" val="20265117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Integration </a:t>
            </a:r>
            <a:r>
              <a:rPr lang="es-PE" dirty="0" err="1" smtClean="0">
                <a:solidFill>
                  <a:srgbClr val="00823B"/>
                </a:solidFill>
              </a:rPr>
              <a:t>Tests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4077072"/>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472608" y="1196752"/>
            <a:ext cx="3635896" cy="2246769"/>
          </a:xfrm>
          <a:prstGeom prst="rect">
            <a:avLst/>
          </a:prstGeom>
          <a:noFill/>
        </p:spPr>
        <p:txBody>
          <a:bodyPr wrap="square" rtlCol="0">
            <a:spAutoFit/>
          </a:bodyPr>
          <a:lstStyle/>
          <a:p>
            <a:pPr algn="ctr"/>
            <a:r>
              <a:rPr lang="es-PE" sz="2800" b="1" dirty="0" smtClean="0">
                <a:solidFill>
                  <a:srgbClr val="C00000"/>
                </a:solidFill>
              </a:rPr>
              <a:t>Aspectos del </a:t>
            </a:r>
            <a:r>
              <a:rPr lang="es-PE" sz="2800" b="1" dirty="0">
                <a:solidFill>
                  <a:srgbClr val="C00000"/>
                </a:solidFill>
              </a:rPr>
              <a:t>código para hablar con el exterior</a:t>
            </a:r>
            <a:r>
              <a:rPr lang="es-PE" sz="2800" b="1" dirty="0" smtClean="0">
                <a:solidFill>
                  <a:srgbClr val="C00000"/>
                </a:solidFill>
              </a:rPr>
              <a:t>.</a:t>
            </a:r>
          </a:p>
          <a:p>
            <a:pPr algn="ctr"/>
            <a:r>
              <a:rPr lang="es-PE" sz="2800" b="1" dirty="0">
                <a:solidFill>
                  <a:srgbClr val="C00000"/>
                </a:solidFill>
              </a:rPr>
              <a:t>(</a:t>
            </a:r>
            <a:r>
              <a:rPr lang="es-PE" sz="2800" b="1" dirty="0" err="1">
                <a:solidFill>
                  <a:srgbClr val="C00000"/>
                </a:solidFill>
              </a:rPr>
              <a:t>Networking</a:t>
            </a:r>
            <a:r>
              <a:rPr lang="es-PE" sz="2800" b="1" dirty="0">
                <a:solidFill>
                  <a:srgbClr val="C00000"/>
                </a:solidFill>
              </a:rPr>
              <a:t>, </a:t>
            </a:r>
            <a:r>
              <a:rPr lang="es-PE" sz="2800" b="1" dirty="0" smtClean="0">
                <a:solidFill>
                  <a:srgbClr val="C00000"/>
                </a:solidFill>
              </a:rPr>
              <a:t>BD, Files, </a:t>
            </a:r>
            <a:r>
              <a:rPr lang="es-PE" sz="2800" b="1" dirty="0" err="1">
                <a:solidFill>
                  <a:srgbClr val="C00000"/>
                </a:solidFill>
              </a:rPr>
              <a:t>C</a:t>
            </a:r>
            <a:r>
              <a:rPr lang="es-PE" sz="2800" b="1" dirty="0" err="1" smtClean="0">
                <a:solidFill>
                  <a:srgbClr val="C00000"/>
                </a:solidFill>
              </a:rPr>
              <a:t>aching</a:t>
            </a:r>
            <a:r>
              <a:rPr lang="es-PE" sz="2800" b="1" dirty="0">
                <a:solidFill>
                  <a:srgbClr val="C00000"/>
                </a:solidFill>
              </a:rPr>
              <a:t>, </a:t>
            </a:r>
            <a:r>
              <a:rPr lang="es-PE" sz="2800" b="1" dirty="0" err="1">
                <a:solidFill>
                  <a:srgbClr val="C00000"/>
                </a:solidFill>
              </a:rPr>
              <a:t>etc</a:t>
            </a:r>
            <a:r>
              <a:rPr lang="es-PE" sz="2800" b="1" dirty="0">
                <a:solidFill>
                  <a:srgbClr val="C00000"/>
                </a:solidFill>
              </a:rPr>
              <a:t>)</a:t>
            </a:r>
          </a:p>
        </p:txBody>
      </p:sp>
      <p:sp>
        <p:nvSpPr>
          <p:cNvPr id="6" name="5 Rectángulo redondeado"/>
          <p:cNvSpPr/>
          <p:nvPr/>
        </p:nvSpPr>
        <p:spPr>
          <a:xfrm>
            <a:off x="4135518" y="5418956"/>
            <a:ext cx="871297" cy="881366"/>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Tree>
    <p:extLst>
      <p:ext uri="{BB962C8B-B14F-4D97-AF65-F5344CB8AC3E}">
        <p14:creationId xmlns:p14="http://schemas.microsoft.com/office/powerpoint/2010/main" val="3698761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260648"/>
            <a:ext cx="8229600" cy="1156990"/>
          </a:xfrm>
        </p:spPr>
        <p:txBody>
          <a:bodyPr/>
          <a:lstStyle/>
          <a:p>
            <a:r>
              <a:rPr lang="es-PE" dirty="0" smtClean="0">
                <a:solidFill>
                  <a:srgbClr val="00823B"/>
                </a:solidFill>
              </a:rPr>
              <a:t>¿Cuándo usar un </a:t>
            </a:r>
            <a:br>
              <a:rPr lang="es-PE" dirty="0" smtClean="0">
                <a:solidFill>
                  <a:srgbClr val="00823B"/>
                </a:solidFill>
              </a:rPr>
            </a:br>
            <a:r>
              <a:rPr lang="es-PE" dirty="0" smtClean="0">
                <a:solidFill>
                  <a:srgbClr val="00823B"/>
                </a:solidFill>
              </a:rPr>
              <a:t>Test Unitario o Integración?</a:t>
            </a:r>
            <a:endParaRPr lang="es-PE" dirty="0">
              <a:solidFill>
                <a:srgbClr val="00823B"/>
              </a:solidFill>
            </a:endParaRPr>
          </a:p>
        </p:txBody>
      </p:sp>
      <p:sp>
        <p:nvSpPr>
          <p:cNvPr id="41" name="5 Marcador de contenido"/>
          <p:cNvSpPr txBox="1">
            <a:spLocks/>
          </p:cNvSpPr>
          <p:nvPr/>
        </p:nvSpPr>
        <p:spPr bwMode="auto">
          <a:xfrm>
            <a:off x="380822" y="1700808"/>
            <a:ext cx="8523356"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chemeClr val="tx1">
                    <a:lumMod val="95000"/>
                  </a:schemeClr>
                </a:solidFill>
              </a:rPr>
              <a:t>Usar test unitarios para probar cualquier tipo de código lógico y condiciones básicas de nuestro sistema.</a:t>
            </a:r>
            <a:br>
              <a:rPr lang="es-PE" sz="2800" dirty="0" smtClean="0">
                <a:solidFill>
                  <a:schemeClr val="tx1">
                    <a:lumMod val="95000"/>
                  </a:schemeClr>
                </a:solidFill>
              </a:rPr>
            </a:br>
            <a:r>
              <a:rPr lang="es-PE" sz="2800" dirty="0" smtClean="0">
                <a:solidFill>
                  <a:srgbClr val="FFC000"/>
                </a:solidFill>
              </a:rPr>
              <a:t>El N° de Test Unitarios es proporcional al tamaño del sistema.</a:t>
            </a:r>
          </a:p>
          <a:p>
            <a:endParaRPr lang="es-PE" sz="2800" dirty="0" smtClean="0">
              <a:solidFill>
                <a:srgbClr val="FF0000"/>
              </a:solidFill>
            </a:endParaRPr>
          </a:p>
          <a:p>
            <a:r>
              <a:rPr lang="es-PE" sz="2800" dirty="0" smtClean="0"/>
              <a:t>Usar test de integración para probar aspectos específicos del código para hablar con el exterior.</a:t>
            </a:r>
            <a:r>
              <a:rPr lang="es-PE" sz="2800" dirty="0" smtClean="0">
                <a:solidFill>
                  <a:srgbClr val="FF0000"/>
                </a:solidFill>
              </a:rPr>
              <a:t/>
            </a:r>
            <a:br>
              <a:rPr lang="es-PE" sz="2800" dirty="0" smtClean="0">
                <a:solidFill>
                  <a:srgbClr val="FF0000"/>
                </a:solidFill>
              </a:rPr>
            </a:br>
            <a:r>
              <a:rPr lang="es-PE" sz="2800" dirty="0" smtClean="0">
                <a:solidFill>
                  <a:srgbClr val="FFC000"/>
                </a:solidFill>
              </a:rPr>
              <a:t>El N° de Test de Integración es proporcional al número de interacciones con el exterior que tenga el sistema.</a:t>
            </a:r>
          </a:p>
        </p:txBody>
      </p:sp>
    </p:spTree>
    <p:extLst>
      <p:ext uri="{BB962C8B-B14F-4D97-AF65-F5344CB8AC3E}">
        <p14:creationId xmlns:p14="http://schemas.microsoft.com/office/powerpoint/2010/main" val="3060054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416320"/>
          </a:xfrm>
          <a:prstGeom prst="rect">
            <a:avLst/>
          </a:prstGeom>
          <a:noFill/>
        </p:spPr>
        <p:txBody>
          <a:bodyPr wrap="square" rtlCol="0">
            <a:spAutoFit/>
          </a:bodyPr>
          <a:lstStyle/>
          <a:p>
            <a:pPr marL="457200" indent="-457200">
              <a:buFont typeface="Arial" pitchFamily="34" charset="0"/>
              <a:buChar char="•"/>
            </a:pPr>
            <a:r>
              <a:rPr lang="es-PE" sz="2400" dirty="0" smtClean="0"/>
              <a:t>Recomendaciones </a:t>
            </a:r>
            <a:r>
              <a:rPr lang="es-PE" sz="2400" dirty="0" err="1" smtClean="0"/>
              <a:t>DBUnit</a:t>
            </a:r>
            <a:r>
              <a:rPr lang="es-PE" sz="2400" dirty="0" smtClean="0"/>
              <a:t> con Oracle</a:t>
            </a:r>
            <a:br>
              <a:rPr lang="es-PE" sz="2400" dirty="0" smtClean="0"/>
            </a:br>
            <a:r>
              <a:rPr lang="es-PE" sz="2400" dirty="0" smtClean="0">
                <a:solidFill>
                  <a:srgbClr val="FFC000"/>
                </a:solidFill>
              </a:rPr>
              <a:t>http</a:t>
            </a:r>
            <a:r>
              <a:rPr lang="es-PE" sz="2400" dirty="0">
                <a:solidFill>
                  <a:srgbClr val="FFC000"/>
                </a:solidFill>
              </a:rPr>
              <a:t>://3rdstage.blogspot.com/2008/09/dbunit-with-oracle.html</a:t>
            </a:r>
          </a:p>
          <a:p>
            <a:endParaRPr lang="es-PE" sz="2400" dirty="0"/>
          </a:p>
          <a:p>
            <a:pPr marL="457200" indent="-457200">
              <a:buFont typeface="Arial" pitchFamily="34" charset="0"/>
              <a:buChar char="•"/>
            </a:pPr>
            <a:r>
              <a:rPr lang="es-PE" sz="2400" dirty="0" err="1" smtClean="0"/>
              <a:t>utPLSQL</a:t>
            </a:r>
            <a:r>
              <a:rPr lang="es-PE" sz="2400" dirty="0" smtClean="0"/>
              <a:t> </a:t>
            </a:r>
            <a:r>
              <a:rPr lang="es-PE" sz="2400" dirty="0" err="1" smtClean="0"/>
              <a:t>Website</a:t>
            </a:r>
            <a:r>
              <a:rPr lang="es-PE" sz="2400" dirty="0" smtClean="0"/>
              <a:t>: </a:t>
            </a:r>
            <a:r>
              <a:rPr lang="es-PE" sz="2400" dirty="0" smtClean="0"/>
              <a:t/>
            </a:r>
            <a:br>
              <a:rPr lang="es-PE" sz="2400" dirty="0" smtClean="0"/>
            </a:br>
            <a:r>
              <a:rPr lang="es-PE" sz="2400" dirty="0" smtClean="0">
                <a:solidFill>
                  <a:srgbClr val="FFC000"/>
                </a:solidFill>
              </a:rPr>
              <a:t>http</a:t>
            </a:r>
            <a:r>
              <a:rPr lang="es-PE" sz="2400" dirty="0">
                <a:solidFill>
                  <a:srgbClr val="FFC000"/>
                </a:solidFill>
              </a:rPr>
              <a:t>://utplsql.sourceforge.net</a:t>
            </a:r>
            <a:r>
              <a:rPr lang="es-PE" sz="2400" dirty="0" smtClean="0">
                <a:solidFill>
                  <a:srgbClr val="FFC000"/>
                </a:solidFill>
              </a:rPr>
              <a:t>/</a:t>
            </a:r>
          </a:p>
          <a:p>
            <a:endParaRPr lang="es-PE" sz="2400" dirty="0"/>
          </a:p>
          <a:p>
            <a:pPr marL="457200" indent="-457200">
              <a:buFont typeface="Arial" pitchFamily="34" charset="0"/>
              <a:buChar char="•"/>
            </a:pPr>
            <a:r>
              <a:rPr lang="es-PE" sz="2400" dirty="0" err="1" smtClean="0"/>
              <a:t>Unit</a:t>
            </a:r>
            <a:r>
              <a:rPr lang="es-PE" sz="2400" dirty="0" smtClean="0"/>
              <a:t> </a:t>
            </a:r>
            <a:r>
              <a:rPr lang="es-PE" sz="2400" dirty="0" err="1" smtClean="0"/>
              <a:t>Testing</a:t>
            </a:r>
            <a:r>
              <a:rPr lang="es-PE" sz="2400" dirty="0" smtClean="0"/>
              <a:t> </a:t>
            </a:r>
            <a:r>
              <a:rPr lang="es-PE" sz="2400" dirty="0" err="1" smtClean="0"/>
              <a:t>with</a:t>
            </a:r>
            <a:r>
              <a:rPr lang="es-PE" sz="2400" dirty="0" smtClean="0"/>
              <a:t> Oracle SQL </a:t>
            </a:r>
            <a:r>
              <a:rPr lang="es-PE" sz="2400" dirty="0" err="1" smtClean="0"/>
              <a:t>Developer</a:t>
            </a:r>
            <a:r>
              <a:rPr lang="es-PE" sz="2400" dirty="0"/>
              <a:t/>
            </a:r>
            <a:br>
              <a:rPr lang="es-PE" sz="2400" dirty="0"/>
            </a:br>
            <a:r>
              <a:rPr lang="es-PE" sz="2400" dirty="0">
                <a:solidFill>
                  <a:srgbClr val="FFC000"/>
                </a:solidFill>
              </a:rPr>
              <a:t>http://</a:t>
            </a:r>
            <a:r>
              <a:rPr lang="es-PE" sz="2400" dirty="0" smtClean="0">
                <a:solidFill>
                  <a:srgbClr val="FFC000"/>
                </a:solidFill>
              </a:rPr>
              <a:t>docs.oracle.com/cd/E15846_01/doc.21/e15222/unit_testing.htm</a:t>
            </a:r>
          </a:p>
        </p:txBody>
      </p:sp>
    </p:spTree>
    <p:extLst>
      <p:ext uri="{BB962C8B-B14F-4D97-AF65-F5344CB8AC3E}">
        <p14:creationId xmlns:p14="http://schemas.microsoft.com/office/powerpoint/2010/main" val="37473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dos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1569660"/>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764704"/>
            <a:ext cx="8229600" cy="1156990"/>
          </a:xfrm>
        </p:spPr>
        <p:txBody>
          <a:bodyPr/>
          <a:lstStyle/>
          <a:p>
            <a:r>
              <a:rPr lang="es-PE" dirty="0" smtClean="0">
                <a:solidFill>
                  <a:srgbClr val="00823B"/>
                </a:solidFill>
              </a:rPr>
              <a:t>¿ Cuál es el problema con las pruebas de integración?</a:t>
            </a:r>
            <a:endParaRPr lang="es-PE" dirty="0">
              <a:solidFill>
                <a:srgbClr val="00823B"/>
              </a:solidFill>
            </a:endParaRPr>
          </a:p>
        </p:txBody>
      </p:sp>
      <p:sp>
        <p:nvSpPr>
          <p:cNvPr id="41" name="5 Marcador de contenido"/>
          <p:cNvSpPr txBox="1">
            <a:spLocks/>
          </p:cNvSpPr>
          <p:nvPr/>
        </p:nvSpPr>
        <p:spPr bwMode="auto">
          <a:xfrm>
            <a:off x="380822" y="2299388"/>
            <a:ext cx="852335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3600" i="1" dirty="0" smtClean="0">
                <a:solidFill>
                  <a:srgbClr val="FF0000"/>
                </a:solidFill>
              </a:rPr>
              <a:t>«</a:t>
            </a:r>
            <a:r>
              <a:rPr lang="es-PE" sz="3600" i="1" dirty="0" err="1" smtClean="0">
                <a:solidFill>
                  <a:srgbClr val="FF0000"/>
                </a:solidFill>
              </a:rPr>
              <a:t>Integration</a:t>
            </a:r>
            <a:r>
              <a:rPr lang="es-PE" sz="3600" i="1" dirty="0" smtClean="0">
                <a:solidFill>
                  <a:srgbClr val="FF0000"/>
                </a:solidFill>
              </a:rPr>
              <a:t> Test are a </a:t>
            </a:r>
            <a:r>
              <a:rPr lang="es-PE" sz="3600" i="1" dirty="0" err="1" smtClean="0">
                <a:solidFill>
                  <a:srgbClr val="FF0000"/>
                </a:solidFill>
              </a:rPr>
              <a:t>Vortex</a:t>
            </a:r>
            <a:r>
              <a:rPr lang="es-PE" sz="3600" i="1" dirty="0" smtClean="0">
                <a:solidFill>
                  <a:srgbClr val="FF0000"/>
                </a:solidFill>
              </a:rPr>
              <a:t> of </a:t>
            </a:r>
            <a:r>
              <a:rPr lang="es-PE" sz="3600" i="1" dirty="0" err="1" smtClean="0">
                <a:solidFill>
                  <a:srgbClr val="FF0000"/>
                </a:solidFill>
              </a:rPr>
              <a:t>Doom</a:t>
            </a:r>
            <a:r>
              <a:rPr lang="es-PE" sz="3600" i="1" dirty="0" smtClean="0">
                <a:solidFill>
                  <a:srgbClr val="FF0000"/>
                </a:solidFill>
              </a:rPr>
              <a:t>»</a:t>
            </a:r>
          </a:p>
        </p:txBody>
      </p:sp>
      <p:sp>
        <p:nvSpPr>
          <p:cNvPr id="2" name="1 Rectángulo"/>
          <p:cNvSpPr/>
          <p:nvPr/>
        </p:nvSpPr>
        <p:spPr>
          <a:xfrm>
            <a:off x="6660232" y="2915652"/>
            <a:ext cx="1609030" cy="369332"/>
          </a:xfrm>
          <a:prstGeom prst="rect">
            <a:avLst/>
          </a:prstGeom>
        </p:spPr>
        <p:txBody>
          <a:bodyPr wrap="none">
            <a:spAutoFit/>
          </a:bodyPr>
          <a:lstStyle/>
          <a:p>
            <a:pPr algn="r"/>
            <a:r>
              <a:rPr lang="es-PE" dirty="0">
                <a:solidFill>
                  <a:srgbClr val="FFC000"/>
                </a:solidFill>
              </a:rPr>
              <a:t>J.B </a:t>
            </a:r>
            <a:r>
              <a:rPr lang="es-PE" dirty="0" err="1">
                <a:solidFill>
                  <a:srgbClr val="FFC000"/>
                </a:solidFill>
              </a:rPr>
              <a:t>Rainsberger</a:t>
            </a:r>
            <a:endParaRPr lang="es-PE" dirty="0">
              <a:solidFill>
                <a:srgbClr val="FFC000"/>
              </a:solidFill>
            </a:endParaRPr>
          </a:p>
        </p:txBody>
      </p:sp>
      <p:sp>
        <p:nvSpPr>
          <p:cNvPr id="4" name="3 CuadroTexto"/>
          <p:cNvSpPr txBox="1"/>
          <p:nvPr/>
        </p:nvSpPr>
        <p:spPr>
          <a:xfrm>
            <a:off x="783271" y="3557334"/>
            <a:ext cx="7821178" cy="2246769"/>
          </a:xfrm>
          <a:prstGeom prst="rect">
            <a:avLst/>
          </a:prstGeom>
          <a:noFill/>
        </p:spPr>
        <p:txBody>
          <a:bodyPr wrap="square" rtlCol="0">
            <a:spAutoFit/>
          </a:bodyPr>
          <a:lstStyle/>
          <a:p>
            <a:pPr marL="285750" indent="-285750">
              <a:buFont typeface="Arial" pitchFamily="34" charset="0"/>
              <a:buChar char="•"/>
            </a:pPr>
            <a:r>
              <a:rPr lang="es-PE" sz="2800" dirty="0" smtClean="0"/>
              <a:t>Muy lentos en comparación con los test unitarios.</a:t>
            </a:r>
          </a:p>
          <a:p>
            <a:pPr marL="285750" indent="-285750">
              <a:buFont typeface="Arial" pitchFamily="34" charset="0"/>
              <a:buChar char="•"/>
            </a:pPr>
            <a:r>
              <a:rPr lang="es-PE" sz="2800" dirty="0" smtClean="0"/>
              <a:t>Muy frágiles.</a:t>
            </a:r>
          </a:p>
          <a:p>
            <a:pPr marL="285750" indent="-285750">
              <a:buFont typeface="Arial" pitchFamily="34" charset="0"/>
              <a:buChar char="•"/>
            </a:pPr>
            <a:r>
              <a:rPr lang="es-PE" sz="2800" dirty="0" smtClean="0"/>
              <a:t>Difíciles de configurar y ejecutar de manera atómica.</a:t>
            </a:r>
          </a:p>
          <a:p>
            <a:pPr marL="285750" indent="-285750">
              <a:buFont typeface="Arial" pitchFamily="34" charset="0"/>
              <a:buChar char="•"/>
            </a:pPr>
            <a:r>
              <a:rPr lang="es-PE" sz="2800" dirty="0" smtClean="0"/>
              <a:t>No nos dan una certeza de cuál ha sido el error.</a:t>
            </a:r>
          </a:p>
        </p:txBody>
      </p:sp>
    </p:spTree>
    <p:extLst>
      <p:ext uri="{BB962C8B-B14F-4D97-AF65-F5344CB8AC3E}">
        <p14:creationId xmlns:p14="http://schemas.microsoft.com/office/powerpoint/2010/main" val="3591506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1692771"/>
          </a:xfrm>
          <a:prstGeom prst="rect">
            <a:avLst/>
          </a:prstGeom>
          <a:noFill/>
        </p:spPr>
        <p:txBody>
          <a:bodyPr wrap="square" rtlCol="0">
            <a:spAutoFit/>
          </a:bodyPr>
          <a:lstStyle/>
          <a:p>
            <a:pPr algn="ctr"/>
            <a:r>
              <a:rPr lang="es-PE" sz="2600" dirty="0" smtClean="0"/>
              <a:t>Malas herramientas.</a:t>
            </a:r>
          </a:p>
          <a:p>
            <a:pPr algn="ctr"/>
            <a:r>
              <a:rPr lang="es-PE" sz="2600" dirty="0" err="1"/>
              <a:t>Setups</a:t>
            </a:r>
            <a:r>
              <a:rPr lang="es-PE" sz="2600" dirty="0"/>
              <a:t> </a:t>
            </a:r>
            <a:r>
              <a:rPr lang="es-PE" sz="2600" dirty="0" smtClean="0"/>
              <a:t>complejos</a:t>
            </a:r>
            <a:r>
              <a:rPr lang="es-PE" sz="2600" dirty="0"/>
              <a:t>.</a:t>
            </a:r>
            <a:endParaRPr lang="es-PE" sz="2600" dirty="0" smtClean="0"/>
          </a:p>
          <a:p>
            <a:pPr algn="ctr"/>
            <a:r>
              <a:rPr lang="es-PE" sz="2600" dirty="0" smtClean="0"/>
              <a:t>Los cambios se conservan.</a:t>
            </a:r>
          </a:p>
          <a:p>
            <a:pPr algn="ctr"/>
            <a:r>
              <a:rPr lang="es-PE" sz="2600" dirty="0" smtClean="0"/>
              <a:t>Actitud de los especialistas en BD.</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49446</TotalTime>
  <Words>2272</Words>
  <Application>Microsoft Office PowerPoint</Application>
  <PresentationFormat>Presentación en pantalla (4:3)</PresentationFormat>
  <Paragraphs>282</Paragraphs>
  <Slides>33</Slides>
  <Notes>33</Notes>
  <HiddenSlides>1</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BlackTheme</vt:lpstr>
      <vt:lpstr>Licencia de Uso</vt:lpstr>
      <vt:lpstr>Integration Testing Test Automation</vt:lpstr>
      <vt:lpstr>Pruebas de Integración</vt:lpstr>
      <vt:lpstr>¿ Cuando es una prueba de Integración ?</vt:lpstr>
      <vt:lpstr>¿ Qué cosas cubren las pruebas de interacción ?</vt:lpstr>
      <vt:lpstr>Database Testing</vt:lpstr>
      <vt:lpstr>¿ Cuál es el problema con las pruebas de integración?</vt:lpstr>
      <vt:lpstr>Las BDs son un terreno complicado.</vt:lpstr>
      <vt:lpstr>Prerrequisito: Sandboxes</vt:lpstr>
      <vt:lpstr>Enfoques DB Testing</vt:lpstr>
      <vt:lpstr>"From Outside" DB Testing</vt:lpstr>
      <vt:lpstr>Estructura de una prueba de BD</vt:lpstr>
      <vt:lpstr>Patrones para realizar pruebas de Base de Datos</vt:lpstr>
      <vt:lpstr>Inicializar el estado de la BD</vt:lpstr>
      <vt:lpstr>Restablecer el estado de la BD</vt:lpstr>
      <vt:lpstr>Presentación de PowerPoint</vt:lpstr>
      <vt:lpstr>Inicializar el estado de la BD</vt:lpstr>
      <vt:lpstr>Inicializar el estado de la BD</vt:lpstr>
      <vt:lpstr>Restablecer el estado de la BD</vt:lpstr>
      <vt:lpstr>Inicializar y Restablecer la BD</vt:lpstr>
      <vt:lpstr>Presentación de PowerPoint</vt:lpstr>
      <vt:lpstr>Hibernate Testing</vt:lpstr>
      <vt:lpstr>Usando una BD en Memoria</vt:lpstr>
      <vt:lpstr>Presentación de PowerPoint</vt:lpstr>
      <vt:lpstr>"From Inside" DB Testing  (Unit Testing)</vt:lpstr>
      <vt:lpstr>Presentación de PowerPoint</vt:lpstr>
      <vt:lpstr>Presentación de PowerPoint</vt:lpstr>
      <vt:lpstr>¿Cuándo utilizar Inside DB?</vt:lpstr>
      <vt:lpstr>¿ Porqué pruebas de integración?</vt:lpstr>
      <vt:lpstr>Ejercicio Realizar pruebas de base de datos a la aplicación Tienda Virtual</vt:lpstr>
      <vt:lpstr>¿Dónde aplicar Integration Tests?</vt:lpstr>
      <vt:lpstr>¿Cuándo usar un  Test Unitario o Integración?</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1546</cp:revision>
  <dcterms:created xsi:type="dcterms:W3CDTF">2010-05-16T05:09:58Z</dcterms:created>
  <dcterms:modified xsi:type="dcterms:W3CDTF">2013-04-25T14:52:12Z</dcterms:modified>
</cp:coreProperties>
</file>