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684" r:id="rId2"/>
    <p:sldId id="516" r:id="rId3"/>
    <p:sldId id="470" r:id="rId4"/>
    <p:sldId id="471" r:id="rId5"/>
    <p:sldId id="473" r:id="rId6"/>
    <p:sldId id="641" r:id="rId7"/>
    <p:sldId id="475" r:id="rId8"/>
    <p:sldId id="481" r:id="rId9"/>
    <p:sldId id="482" r:id="rId10"/>
    <p:sldId id="484" r:id="rId11"/>
    <p:sldId id="476" r:id="rId12"/>
    <p:sldId id="477" r:id="rId13"/>
    <p:sldId id="478" r:id="rId14"/>
    <p:sldId id="479" r:id="rId15"/>
    <p:sldId id="485" r:id="rId16"/>
    <p:sldId id="486" r:id="rId17"/>
    <p:sldId id="487" r:id="rId18"/>
    <p:sldId id="494" r:id="rId19"/>
    <p:sldId id="488" r:id="rId20"/>
    <p:sldId id="491" r:id="rId21"/>
    <p:sldId id="498" r:id="rId22"/>
    <p:sldId id="489" r:id="rId23"/>
    <p:sldId id="490" r:id="rId24"/>
    <p:sldId id="499" r:id="rId25"/>
    <p:sldId id="495" r:id="rId26"/>
    <p:sldId id="686" r:id="rId27"/>
    <p:sldId id="496" r:id="rId28"/>
    <p:sldId id="683" r:id="rId29"/>
    <p:sldId id="685" r:id="rId30"/>
    <p:sldId id="655" r:id="rId31"/>
    <p:sldId id="656" r:id="rId32"/>
    <p:sldId id="657" r:id="rId33"/>
    <p:sldId id="628" r:id="rId34"/>
    <p:sldId id="624" r:id="rId35"/>
    <p:sldId id="625" r:id="rId36"/>
    <p:sldId id="688" r:id="rId37"/>
    <p:sldId id="627" r:id="rId38"/>
    <p:sldId id="586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2521" autoAdjust="0"/>
  </p:normalViewPr>
  <p:slideViewPr>
    <p:cSldViewPr>
      <p:cViewPr>
        <p:scale>
          <a:sx n="54" d="100"/>
          <a:sy n="54" d="100"/>
        </p:scale>
        <p:origin x="-159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0-02T00:07:50.295" idx="2">
    <p:pos x="5512" y="3249"/>
    <p:text>Poner una definición más clara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9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24/04/2013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tevensanderson.com/2009/11/04/selective-unit-testing-costs-and-benefits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oration.csc.ncsu.edu/laurie/Papers/Unit_testing_cameraReady.pdf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04/The-benefits-of-automated-unit-testing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njava.com/pub/a/onjava/2003/04/02/javaxpckbk.html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noProof="0" dirty="0" smtClean="0"/>
              <a:t>También</a:t>
            </a:r>
            <a:r>
              <a:rPr lang="es-PE" baseline="0" noProof="0" dirty="0" smtClean="0"/>
              <a:t> podemos observar que se ejecutan mucho más </a:t>
            </a:r>
            <a:r>
              <a:rPr lang="es-PE" baseline="0" noProof="0" dirty="0" err="1" smtClean="0"/>
              <a:t>rapido</a:t>
            </a:r>
            <a:r>
              <a:rPr lang="es-PE" baseline="0" noProof="0" dirty="0" smtClean="0"/>
              <a:t>.</a:t>
            </a: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Por que esta discusión cual es el problema. </a:t>
            </a:r>
          </a:p>
          <a:p>
            <a:endParaRPr lang="es-PE" dirty="0" smtClean="0"/>
          </a:p>
          <a:p>
            <a:r>
              <a:rPr lang="es-PE" dirty="0" smtClean="0"/>
              <a:t>¿</a:t>
            </a:r>
            <a:r>
              <a:rPr lang="es-PE" baseline="0" dirty="0" smtClean="0"/>
              <a:t> Cuál es el problema? La realidad es q las clase tiene dependencias y esta clase tiene </a:t>
            </a:r>
            <a:r>
              <a:rPr lang="es-PE" baseline="0" dirty="0" err="1" smtClean="0"/>
              <a:t>depedencias</a:t>
            </a:r>
            <a:r>
              <a:rPr lang="es-PE" baseline="0" dirty="0" smtClean="0"/>
              <a:t> y </a:t>
            </a:r>
            <a:r>
              <a:rPr lang="es-PE" baseline="0" dirty="0" err="1" smtClean="0"/>
              <a:t>asu</a:t>
            </a:r>
            <a:r>
              <a:rPr lang="es-PE" baseline="0" dirty="0" smtClean="0"/>
              <a:t> vez más dependencias,</a:t>
            </a:r>
          </a:p>
          <a:p>
            <a:endParaRPr lang="es-PE" baseline="0" dirty="0" smtClean="0"/>
          </a:p>
          <a:p>
            <a:r>
              <a:rPr lang="es-PE" baseline="0" dirty="0" smtClean="0"/>
              <a:t>Si tenemos una clase asilada o en un extremo de la </a:t>
            </a:r>
            <a:r>
              <a:rPr lang="es-PE" baseline="0" dirty="0" err="1" smtClean="0"/>
              <a:t>jererquía</a:t>
            </a:r>
            <a:r>
              <a:rPr lang="es-PE" baseline="0" dirty="0" smtClean="0"/>
              <a:t> nadie me tiene que explicar como hacerlo por ejemplo </a:t>
            </a:r>
            <a:r>
              <a:rPr lang="es-PE" baseline="0" dirty="0" err="1" smtClean="0"/>
              <a:t>array.sort</a:t>
            </a:r>
            <a:r>
              <a:rPr lang="es-PE" baseline="0" dirty="0" smtClean="0"/>
              <a:t> es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 Pero que pasa si estamos probando la página que registra clientes.</a:t>
            </a:r>
          </a:p>
          <a:p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Por que en la realidad las cosas no son tan fáciles, las clases dentro de nuestras aplicaciones tienen dependencias para funcionar y estas dependencias a su vez tienen más dependencias.</a:t>
            </a:r>
            <a:endParaRPr lang="es-PE" sz="1200" dirty="0" smtClean="0"/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Si separamos estas dos cosas, el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es una </a:t>
            </a:r>
            <a:r>
              <a:rPr lang="es-PE" baseline="0" dirty="0" err="1" smtClean="0"/>
              <a:t>taréa</a:t>
            </a:r>
            <a:r>
              <a:rPr lang="es-PE" baseline="0" dirty="0" smtClean="0"/>
              <a:t> mucho más </a:t>
            </a:r>
            <a:r>
              <a:rPr lang="es-PE" baseline="0" dirty="0" err="1" smtClean="0"/>
              <a:t>facil</a:t>
            </a:r>
            <a:r>
              <a:rPr lang="es-PE" baseline="0" dirty="0" smtClean="0"/>
              <a:t>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Nos ayudan</a:t>
            </a:r>
            <a:r>
              <a:rPr lang="es-PE" baseline="0" dirty="0" smtClean="0"/>
              <a:t> a evitar escribir código repetitivo y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Flying people into space presents  interesting challenges to engineers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and astronauts, one of the more difficult being how to make sure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astronaut is ready to go into space and operate all the machinery. A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integration test for a space shuttle would require being in space, and that’s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obviously not a safe way to test astronauts. That’s why NASA has full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simulators that mimic the surroundings of a space shuttle’s control deck,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which removes the external dependency of having to be in outer space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stub is an object that you use just to get your code passing. In stead of performing a calculation, you could just return a fixed value.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Our replacement instance will  not talk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 at all, which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breaks the dependency on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. Because we aren’t testing the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class that talks to the </a:t>
            </a:r>
            <a:r>
              <a:rPr lang="en-US" sz="1200" dirty="0" err="1" smtClean="0"/>
              <a:t>filesystem</a:t>
            </a:r>
            <a:r>
              <a:rPr lang="en-US" sz="1200" dirty="0" smtClean="0"/>
              <a:t>, but the code that calls this class, it’s OK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if that stub class doesn’t do anything but make happy noises when run-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ning</a:t>
            </a:r>
            <a:r>
              <a:rPr lang="en-US" sz="1200" dirty="0" smtClean="0"/>
              <a:t> inside the test. Figure 3.4 shows the design after this alteration.</a:t>
            </a:r>
          </a:p>
          <a:p>
            <a:endParaRPr lang="es-PE" dirty="0" smtClean="0"/>
          </a:p>
          <a:p>
            <a:r>
              <a:rPr lang="es-PE" dirty="0" smtClean="0"/>
              <a:t>A</a:t>
            </a:r>
            <a:r>
              <a:rPr lang="es-PE" baseline="0" dirty="0" smtClean="0"/>
              <a:t> los valores de la clase reemplazada se les denomina </a:t>
            </a:r>
            <a:r>
              <a:rPr lang="es-PE" baseline="0" dirty="0" err="1" smtClean="0"/>
              <a:t>indirect</a:t>
            </a:r>
            <a:r>
              <a:rPr lang="es-PE" baseline="0" dirty="0" smtClean="0"/>
              <a:t> inputs.</a:t>
            </a: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think of interaction testing as being “action-driven test-</a:t>
            </a:r>
          </a:p>
          <a:p>
            <a:r>
              <a:rPr lang="en-US" dirty="0" err="1" smtClean="0"/>
              <a:t>ing</a:t>
            </a:r>
            <a:r>
              <a:rPr lang="en-US" dirty="0" smtClean="0"/>
              <a:t>,” and state-based testing as being “result-driven testing.”  Action-</a:t>
            </a:r>
          </a:p>
          <a:p>
            <a:r>
              <a:rPr lang="en-US" dirty="0" smtClean="0"/>
              <a:t>driven means that you test a particular action an object takes (such as </a:t>
            </a:r>
          </a:p>
          <a:p>
            <a:r>
              <a:rPr lang="en-US" dirty="0" smtClean="0"/>
              <a:t>sending a message to another object). Result-driven means you test that </a:t>
            </a:r>
          </a:p>
          <a:p>
            <a:r>
              <a:rPr lang="en-US" dirty="0" smtClean="0"/>
              <a:t>some end result is now true (that a property value has changed, for </a:t>
            </a:r>
          </a:p>
          <a:p>
            <a:r>
              <a:rPr lang="en-US" dirty="0" smtClean="0"/>
              <a:t>example). It’s usually preferable to check the end results of objects, not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Fake</a:t>
            </a:r>
            <a:r>
              <a:rPr lang="es-PE" dirty="0" smtClean="0"/>
              <a:t>: Implementaciones totalmente</a:t>
            </a:r>
            <a:r>
              <a:rPr lang="es-PE" baseline="0" dirty="0" smtClean="0"/>
              <a:t> funcionales que utilizan cierto atajo que no las hace apropiadas para producción.</a:t>
            </a:r>
          </a:p>
          <a:p>
            <a:endParaRPr lang="es-PE" baseline="0" dirty="0" smtClean="0"/>
          </a:p>
          <a:p>
            <a:r>
              <a:rPr lang="es-ES" sz="1200" dirty="0" err="1" smtClean="0"/>
              <a:t>Reemplazan</a:t>
            </a:r>
            <a:r>
              <a:rPr lang="es-ES" sz="1200" dirty="0" smtClean="0"/>
              <a:t> al real por razones diferentes a verificar salidas o comportamientos.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Testeabilidad, facilidad para realizar pruebas.</a:t>
            </a:r>
            <a:r>
              <a:rPr lang="es-PE" baseline="0" dirty="0" smtClean="0"/>
              <a:t> Si queremos que un código sea testeable, debemos escribirlo pensando en la testeabilidad.</a:t>
            </a:r>
          </a:p>
          <a:p>
            <a:pPr marL="0" indent="0">
              <a:buFontTx/>
              <a:buNone/>
            </a:pPr>
            <a:r>
              <a:rPr lang="en-US" i="1" dirty="0" smtClean="0"/>
              <a:t>Myth: Testability can be a plug-in.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Testability is a way of ensuring quality. Just like quality cannot be added in a product as a separate ingredient, testability follows the same trend. It has to be gradually built into the product over time.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dirty="0" smtClean="0"/>
              <a:t>La testeabilidad </a:t>
            </a:r>
            <a:r>
              <a:rPr lang="es-PE" sz="1200" dirty="0" smtClean="0">
                <a:solidFill>
                  <a:srgbClr val="FF0000"/>
                </a:solidFill>
              </a:rPr>
              <a:t>no es un </a:t>
            </a:r>
            <a:r>
              <a:rPr lang="es-PE" sz="1200" dirty="0" err="1" smtClean="0">
                <a:solidFill>
                  <a:srgbClr val="FF0000"/>
                </a:solidFill>
              </a:rPr>
              <a:t>plug</a:t>
            </a:r>
            <a:r>
              <a:rPr lang="es-PE" sz="1200" dirty="0" smtClean="0">
                <a:solidFill>
                  <a:srgbClr val="FF0000"/>
                </a:solidFill>
              </a:rPr>
              <a:t>-in</a:t>
            </a:r>
            <a:r>
              <a:rPr lang="es-PE" sz="1200" dirty="0" smtClean="0"/>
              <a:t> y tiene que gradualmente incluirse en el producto a lo largo del tiempo.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dirty="0" smtClean="0"/>
          </a:p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Las</a:t>
            </a:r>
            <a:r>
              <a:rPr lang="es-PE" sz="2200" baseline="0" dirty="0" smtClean="0"/>
              <a:t> </a:t>
            </a:r>
            <a:r>
              <a:rPr lang="es-PE" sz="2200" baseline="0" dirty="0" err="1" smtClean="0"/>
              <a:t>metricas</a:t>
            </a:r>
            <a:r>
              <a:rPr lang="es-PE" sz="2200" baseline="0" dirty="0" smtClean="0"/>
              <a:t> son </a:t>
            </a:r>
            <a:r>
              <a:rPr lang="es-PE" sz="2200" baseline="0" dirty="0" err="1" smtClean="0"/>
              <a:t>escenciales</a:t>
            </a:r>
            <a:r>
              <a:rPr lang="es-PE" sz="2200" baseline="0" dirty="0" smtClean="0"/>
              <a:t> en casi todas las ciencias y actividades, ya que nos permiten objetiva y </a:t>
            </a:r>
            <a:r>
              <a:rPr lang="es-PE" sz="2200" baseline="0" dirty="0" err="1" smtClean="0"/>
              <a:t>quantitativamente</a:t>
            </a:r>
            <a:r>
              <a:rPr lang="es-PE" sz="2200" baseline="0" dirty="0" smtClean="0"/>
              <a:t> el estado de las cosas. Por ejemplo tenemos toda </a:t>
            </a:r>
            <a:r>
              <a:rPr lang="es-PE" sz="2200" baseline="0" dirty="0" err="1" smtClean="0"/>
              <a:t>clas</a:t>
            </a:r>
            <a:r>
              <a:rPr lang="es-PE" sz="2200" baseline="0" dirty="0" smtClean="0"/>
              <a:t> de métricas que van desde la planificación de tiempos y costos, desempeño personal , retorno de inversión.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Balance Score </a:t>
            </a:r>
            <a:r>
              <a:rPr lang="es-PE" sz="2200" baseline="0" dirty="0" err="1" smtClean="0"/>
              <a:t>Card</a:t>
            </a:r>
            <a:endParaRPr lang="es-PE" sz="2200" baseline="0" dirty="0" smtClean="0"/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Puntos de Función</a:t>
            </a:r>
          </a:p>
          <a:p>
            <a:pPr marL="342900" indent="-342900" defTabSz="357188">
              <a:buFontTx/>
              <a:buChar char="-"/>
            </a:pPr>
            <a:r>
              <a:rPr lang="es-PE" sz="2200" baseline="0" dirty="0" smtClean="0"/>
              <a:t>Líneas de Código</a:t>
            </a:r>
          </a:p>
          <a:p>
            <a:pPr marL="0" indent="0" defTabSz="357188">
              <a:buNone/>
            </a:pPr>
            <a:endParaRPr lang="es-PE" sz="2200" dirty="0" smtClean="0"/>
          </a:p>
          <a:p>
            <a:pPr marL="0" indent="0" defTabSz="357188">
              <a:buNone/>
            </a:pPr>
            <a:r>
              <a:rPr lang="es-PE" sz="2200" dirty="0" smtClean="0"/>
              <a:t>Nos ayuda a cuantificar</a:t>
            </a:r>
            <a:r>
              <a:rPr lang="es-PE" sz="2200" baseline="0" dirty="0" smtClean="0"/>
              <a:t> si la aplicación ha logrado un nivel aceptable de calidad para poder ser entregada al usuario final. Nos ayuda a identificar cuales son las líneas exactas  que han sido ejercitadas por pruebas y más importante  cuales no, de tal manera que podamos identificar algún caso importante que necesite ser probado.</a:t>
            </a:r>
            <a:endParaRPr lang="es-PE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noProof="0" dirty="0" smtClean="0"/>
              <a:t>Comenzamos con Eclipse y mientras va instalando el </a:t>
            </a:r>
            <a:r>
              <a:rPr lang="es-PE" baseline="0" noProof="0" dirty="0" err="1" smtClean="0"/>
              <a:t>plugin</a:t>
            </a:r>
            <a:r>
              <a:rPr lang="es-PE" baseline="0" noProof="0" dirty="0" smtClean="0"/>
              <a:t> nos vamos al VS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smtClean="0"/>
              <a:t>Eclipse (</a:t>
            </a:r>
            <a:r>
              <a:rPr lang="es-PE" baseline="0" noProof="0" dirty="0" err="1" smtClean="0"/>
              <a:t>eCobertura</a:t>
            </a:r>
            <a:r>
              <a:rPr lang="es-PE" baseline="0" noProof="0" dirty="0" smtClean="0"/>
              <a:t>):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err="1" smtClean="0"/>
              <a:t>Add</a:t>
            </a:r>
            <a:r>
              <a:rPr lang="es-PE" baseline="0" noProof="0" dirty="0" smtClean="0"/>
              <a:t> software 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http://ecobertura.johoop.de/update</a:t>
            </a:r>
          </a:p>
          <a:p>
            <a:pPr marL="171450" indent="-171450">
              <a:buFontTx/>
              <a:buChar char="-"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derecho "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es-P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As" / </a:t>
            </a:r>
            <a:r>
              <a:rPr lang="es-P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endParaRPr lang="es-P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s-P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los resultados: Show View / Cobertura</a:t>
            </a:r>
          </a:p>
          <a:p>
            <a:pPr marL="171450" indent="-171450">
              <a:buFontTx/>
              <a:buChar char="-"/>
            </a:pPr>
            <a:endParaRPr lang="es-PE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PE" noProof="0" dirty="0" smtClean="0"/>
              <a:t>VS2010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premium</a:t>
            </a:r>
            <a:r>
              <a:rPr lang="es-PE" baseline="0" noProof="0" dirty="0" smtClean="0"/>
              <a:t> para arriba: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Activar en local </a:t>
            </a:r>
            <a:r>
              <a:rPr lang="es-PE" baseline="0" noProof="0" dirty="0" err="1" smtClean="0"/>
              <a:t>setting</a:t>
            </a:r>
            <a:r>
              <a:rPr lang="es-PE" baseline="0" noProof="0" dirty="0" smtClean="0"/>
              <a:t>/ data and </a:t>
            </a:r>
            <a:r>
              <a:rPr lang="es-PE" baseline="0" noProof="0" dirty="0" err="1" smtClean="0"/>
              <a:t>diagnostics</a:t>
            </a:r>
            <a:r>
              <a:rPr lang="es-PE" baseline="0" noProof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Configurar las </a:t>
            </a:r>
            <a:r>
              <a:rPr lang="es-PE" baseline="0" noProof="0" dirty="0" err="1" smtClean="0"/>
              <a:t>ddls</a:t>
            </a:r>
            <a:r>
              <a:rPr lang="es-PE" baseline="0" noProof="0" dirty="0" smtClean="0"/>
              <a:t> (no considerar las </a:t>
            </a:r>
            <a:r>
              <a:rPr lang="es-PE" baseline="0" noProof="0" dirty="0" err="1" smtClean="0"/>
              <a:t>dlls</a:t>
            </a:r>
            <a:r>
              <a:rPr lang="es-PE" baseline="0" noProof="0" dirty="0" smtClean="0"/>
              <a:t> de los test)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Ejecutar los test de la forma tradicional y dirigirse al panel de </a:t>
            </a:r>
            <a:r>
              <a:rPr lang="es-PE" baseline="0" noProof="0" dirty="0" err="1" smtClean="0"/>
              <a:t>code</a:t>
            </a:r>
            <a:r>
              <a:rPr lang="es-PE" baseline="0" noProof="0" dirty="0" smtClean="0"/>
              <a:t> </a:t>
            </a:r>
            <a:r>
              <a:rPr lang="es-PE" baseline="0" noProof="0" dirty="0" err="1" smtClean="0"/>
              <a:t>coverage</a:t>
            </a:r>
            <a:r>
              <a:rPr lang="es-PE" baseline="0" noProof="0" dirty="0" smtClean="0"/>
              <a:t>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endParaRPr lang="es-PE" baseline="0" noProof="0" dirty="0" smtClean="0"/>
          </a:p>
          <a:p>
            <a:pPr marL="0" indent="0">
              <a:buFontTx/>
              <a:buNone/>
            </a:pPr>
            <a:r>
              <a:rPr lang="es-PE" baseline="0" noProof="0" dirty="0" err="1" smtClean="0"/>
              <a:t>Ncrunch</a:t>
            </a:r>
            <a:r>
              <a:rPr lang="es-PE" baseline="0" noProof="0" dirty="0" smtClean="0"/>
              <a:t>: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357188">
              <a:buNone/>
            </a:pPr>
            <a:r>
              <a:rPr lang="es-PE" sz="2200" dirty="0" smtClean="0"/>
              <a:t>Hay que recordar que esta</a:t>
            </a:r>
            <a:r>
              <a:rPr lang="es-PE" sz="2200" baseline="0" dirty="0" smtClean="0"/>
              <a:t> métrica determina si por lo menos un test ha pasado por ahí, pero será suficiente pasar una única vez por un camino. 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of this whole anecdote is that you should try and not focus on the coverage percentage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try to find an arbitrary number for it, but instead focus on having as much logic and functionality tested as is humanly possible.</a:t>
            </a: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 &lt; 15 : acceptable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&lt; CC &lt; 20 : borderline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&lt;= CC : too high</a:t>
            </a:r>
          </a:p>
          <a:p>
            <a:pPr marL="0" indent="0" defTabSz="357188">
              <a:buNone/>
            </a:pPr>
            <a:endParaRPr lang="es-PE" sz="2200" baseline="0" dirty="0" smtClean="0"/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http://blog.stevensanderson.com/2009/11/04/selective-unit-testing-costs-and-benefits/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Lograr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balance 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</a:t>
            </a:r>
            <a:r>
              <a:rPr lang="en-US" sz="1200" b="0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Trival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with few dependencies (bottom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needn’t worry about this code. In cost-benefit terms, it doesn’t matter whether you unit test it or not.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ejemplo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s-P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setters</a:t>
            </a:r>
            <a:r>
              <a:rPr lang="es-P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propiedades solo devuelven los datos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few dependencies (top left)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 this means self-contained algorithms for business rules or for things like sorting or parsing data. This cost-benefit argument goes strongly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code, because it’s cheap to do and highly beneficial.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Trivial code with many dependencies (bottom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I’ve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quadrant “coordinators”, because these code units tend to glue together and orchestrate interactions between other code units. This cost-benefit argument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not unit 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code: it’s expensive to do and yields little practical benefit. Your time is finite; spend it more effectively elsewhere.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code with many dependencies (top right)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code is very expensive to write with unit tests, but too risky to write without. Usually you can sidestep this dilemma by decomposing the code into two parts: the complex logic (algorithm) and the bit that interacts with many dependencies (coordinator).</a:t>
            </a:r>
          </a:p>
          <a:p>
            <a:pPr marL="0" indent="0" defTabSz="357188">
              <a:buNone/>
            </a:pPr>
            <a:endParaRPr lang="es-PE" sz="2200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Seguramente</a:t>
            </a:r>
            <a:r>
              <a:rPr lang="es-PE" baseline="0" dirty="0" smtClean="0"/>
              <a:t> se preguntarán o cuando intenten aplicar esto en sus empresas les preguntarán en sus empresas, sobretodo las personas que les concierne mucho el tema del tiempo. ¿Cuánto tiempo más agrega esto a mi proyecto? </a:t>
            </a:r>
          </a:p>
          <a:p>
            <a:endParaRPr lang="es-PE" baseline="0" dirty="0" smtClean="0"/>
          </a:p>
          <a:p>
            <a:r>
              <a:rPr lang="es-PE" baseline="0" dirty="0" smtClean="0"/>
              <a:t>Para responder a esta pregunta tenemos que pensar en términos de todo el proyecto y no únicamente en el tiempo de programación o la programación de una funcionalidad específica.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Estas son estadísticas de una compañía que comenzó a adoptar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testing</a:t>
            </a:r>
            <a:r>
              <a:rPr lang="es-PE" baseline="0" dirty="0" smtClean="0"/>
              <a:t> en un proyecto piloto, el piloto consistía agregar funcionalidad a una gran aplicación de facturación y </a:t>
            </a:r>
            <a:r>
              <a:rPr lang="es-PE" baseline="0" dirty="0" err="1" smtClean="0"/>
              <a:t>customizar</a:t>
            </a:r>
            <a:r>
              <a:rPr lang="es-PE" baseline="0" dirty="0" smtClean="0"/>
              <a:t> algunas partes para sus diferentes clientes.</a:t>
            </a:r>
          </a:p>
          <a:p>
            <a:r>
              <a:rPr lang="es-PE" baseline="0" dirty="0" smtClean="0"/>
              <a:t>Esta compañía esta compuesta por una gran cantidad de desarrolladores alrededor de equipos y desarrolladores.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colectaron estadísticas para 2 equipos diferentes que crearon 2 funcionalidades muy similares para diferentes clientes. (Ambas funcionalidades eran muy similares en características y tamaño, y ambos equipos tenían casi la misma habilidad y experiencia). La </a:t>
            </a:r>
            <a:r>
              <a:rPr lang="es-PE" baseline="0" dirty="0" err="1" smtClean="0"/>
              <a:t>punica</a:t>
            </a:r>
            <a:r>
              <a:rPr lang="es-PE" baseline="0" dirty="0" smtClean="0"/>
              <a:t> diferencia fue q uno de los equipos utilizó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y el otro no.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Se tomaron 3 </a:t>
            </a:r>
            <a:r>
              <a:rPr lang="es-PE" baseline="0" dirty="0" err="1" smtClean="0"/>
              <a:t>estádisticas</a:t>
            </a:r>
            <a:r>
              <a:rPr lang="es-PE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que le tomó a los equipos para cada fase del desarrollo del producto.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El tiempo total en el cuál el producto fue entregado a los clientes.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La cantidad de errores encontrados en el cliente luego del </a:t>
            </a:r>
            <a:r>
              <a:rPr lang="es-PE" baseline="0" dirty="0" err="1" smtClean="0"/>
              <a:t>release</a:t>
            </a:r>
            <a:r>
              <a:rPr lang="es-PE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Podemos observar que como ustedes suponían el tiempo del codificación es mayor cuando se realizan pruebas unitarias, e este caso era un equipo que recién estaba aprendiendo sobre pruebas unitarios y es por eso que el tiempo se duplicó.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Pero podemos observar que el tiempo de las siguientes fases disminuyó considerablemente, inclusive el tiempo total de desarrollo del producto fue menor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; y los bugs encontrados fueron muchísimo menores.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Durante el proyecto piloto, los managers no creían que el piloto utilizando </a:t>
            </a:r>
            <a:r>
              <a:rPr lang="es-PE" baseline="0" dirty="0" err="1" smtClean="0"/>
              <a:t>unit</a:t>
            </a:r>
            <a:r>
              <a:rPr lang="es-PE" baseline="0" dirty="0" smtClean="0"/>
              <a:t>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sería un éxito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únicamente se fijaban en las estadísticas del tiempo de codificación. Es correcto pensar que utilizar UT incrementará el tiempo de programación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estás escribiendo más código pero el tiempo total se ve reducido.</a:t>
            </a:r>
          </a:p>
          <a:p>
            <a:endParaRPr lang="es-PE" baseline="0" dirty="0" smtClean="0"/>
          </a:p>
          <a:p>
            <a:r>
              <a:rPr lang="es-PE" dirty="0" smtClean="0"/>
              <a:t>OTROS CASOS DE ESTUDIO</a:t>
            </a:r>
            <a:br>
              <a:rPr lang="es-PE" dirty="0" smtClean="0"/>
            </a:br>
            <a:r>
              <a:rPr lang="es-PE" dirty="0" smtClean="0">
                <a:hlinkClick r:id="rId3"/>
              </a:rPr>
              <a:t>http://collaboration.csc.ncsu.edu/laurie/Papers/Unit_testing_cameraReady.pdf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Ya lo venimos haciendo solo que no estamos muy consientes de ellos.</a:t>
            </a:r>
          </a:p>
          <a:p>
            <a:endParaRPr lang="es-PE" dirty="0" smtClean="0"/>
          </a:p>
          <a:p>
            <a:r>
              <a:rPr lang="es-PE" dirty="0" smtClean="0"/>
              <a:t>Escribimos</a:t>
            </a:r>
            <a:r>
              <a:rPr lang="es-PE" baseline="0" dirty="0" smtClean="0"/>
              <a:t> una funcionalidad.</a:t>
            </a:r>
          </a:p>
          <a:p>
            <a:r>
              <a:rPr lang="es-PE" baseline="0" dirty="0" smtClean="0"/>
              <a:t>Ejecutamos el programa.</a:t>
            </a:r>
          </a:p>
          <a:p>
            <a:r>
              <a:rPr lang="es-PE" baseline="0" dirty="0" smtClean="0"/>
              <a:t>Escribimos una funcionalidad</a:t>
            </a:r>
          </a:p>
          <a:p>
            <a:r>
              <a:rPr lang="es-PE" baseline="0" dirty="0" smtClean="0"/>
              <a:t>….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En vez de ejecutar el programa manualmente( no repetible, toma mucho tiempo, </a:t>
            </a:r>
            <a:r>
              <a:rPr lang="es-PE" baseline="0" dirty="0" err="1" smtClean="0"/>
              <a:t>etc</a:t>
            </a:r>
            <a:r>
              <a:rPr lang="es-PE" baseline="0" dirty="0" smtClean="0"/>
              <a:t>) </a:t>
            </a:r>
            <a:r>
              <a:rPr lang="es-PE" baseline="0" dirty="0" err="1" smtClean="0"/>
              <a:t>xq</a:t>
            </a:r>
            <a:r>
              <a:rPr lang="es-PE" baseline="0" dirty="0" smtClean="0"/>
              <a:t> no escribimos un pequeñito programa automatizado que haga lo mismo.</a:t>
            </a:r>
          </a:p>
          <a:p>
            <a:endParaRPr lang="es-PE" baseline="0" dirty="0" smtClean="0"/>
          </a:p>
          <a:p>
            <a:endParaRPr lang="es-PE" baseline="0" dirty="0" smtClean="0"/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9502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general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entonces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minimizando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flexibilidad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desarrollo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PE" dirty="0" smtClean="0">
                <a:hlinkClick r:id="rId3"/>
              </a:rPr>
              <a:t>http://www.codeproject.com/Articles/5404/The-benefits-of-automated-unit-testing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http://onjava.com/pub/a/onjava/2003/04/02/javaxpckbk.html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E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Ver</a:t>
            </a:r>
            <a:r>
              <a:rPr lang="es-PE" baseline="0" noProof="0" dirty="0" smtClean="0"/>
              <a:t> que modificar en el ejercicio:</a:t>
            </a:r>
          </a:p>
          <a:p>
            <a:r>
              <a:rPr lang="es-PE" baseline="0" noProof="0" dirty="0" smtClean="0"/>
              <a:t>Segundo Test: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Cambiar el 110 por 120 en el segundo test.</a:t>
            </a:r>
          </a:p>
          <a:p>
            <a:pPr marL="0" indent="0">
              <a:buFontTx/>
              <a:buNone/>
            </a:pPr>
            <a:r>
              <a:rPr lang="es-PE" baseline="0" noProof="0" dirty="0" smtClean="0"/>
              <a:t>- Que pasa perdemos la conexión a la BD.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Como sabemos cuál es el descuento aplicado?, que pasa si alguien cambia este valor en la BD?</a:t>
            </a:r>
          </a:p>
          <a:p>
            <a:pPr marL="0" indent="0">
              <a:buFontTx/>
              <a:buNone/>
            </a:pPr>
            <a:endParaRPr lang="es-PE" baseline="0" noProof="0" dirty="0"/>
          </a:p>
          <a:p>
            <a:r>
              <a:rPr lang="es-PE" noProof="0" dirty="0" smtClean="0"/>
              <a:t>El</a:t>
            </a:r>
            <a:r>
              <a:rPr lang="es-PE" baseline="0" noProof="0" dirty="0" smtClean="0"/>
              <a:t> problema del segundo es: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Ya no es un </a:t>
            </a:r>
            <a:r>
              <a:rPr lang="es-PE" baseline="0" noProof="0" dirty="0" err="1" smtClean="0"/>
              <a:t>tests</a:t>
            </a:r>
            <a:r>
              <a:rPr lang="es-PE" baseline="0" noProof="0" dirty="0" smtClean="0"/>
              <a:t> unitario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Necesita una configuración para correr</a:t>
            </a:r>
          </a:p>
          <a:p>
            <a:pPr marL="171450" indent="-171450">
              <a:buFontTx/>
              <a:buChar char="-"/>
            </a:pPr>
            <a:r>
              <a:rPr lang="es-PE" baseline="0" noProof="0" dirty="0" smtClean="0"/>
              <a:t>Tenemos que mirar inclusive cuales son los valores que están en la </a:t>
            </a:r>
            <a:r>
              <a:rPr lang="es-PE" baseline="0" noProof="0" dirty="0" err="1" smtClean="0"/>
              <a:t>bd</a:t>
            </a:r>
            <a:r>
              <a:rPr lang="es-PE" baseline="0" noProof="0" dirty="0" smtClean="0"/>
              <a:t> para poder escribir el aserto correcto y esos valores pueden cambiar o ser diferentes dependiendo de la máquina o la persona, por lo que el test podría fallar por motivos que son su propia lógica.</a:t>
            </a:r>
          </a:p>
          <a:p>
            <a:pPr marL="0" indent="0">
              <a:buFontTx/>
              <a:buNone/>
            </a:pPr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Miremos la imagen, la clase </a:t>
            </a:r>
            <a:r>
              <a:rPr lang="es-PE" dirty="0" err="1" smtClean="0"/>
              <a:t>OrderServices</a:t>
            </a:r>
            <a:r>
              <a:rPr lang="es-PE" dirty="0" smtClean="0"/>
              <a:t> depende directamente de la </a:t>
            </a:r>
            <a:r>
              <a:rPr lang="es-PE" dirty="0" err="1" smtClean="0"/>
              <a:t>DataAccess</a:t>
            </a:r>
            <a:r>
              <a:rPr lang="es-PE" baseline="0" dirty="0" smtClean="0"/>
              <a:t> </a:t>
            </a:r>
            <a:r>
              <a:rPr lang="es-PE" dirty="0" smtClean="0"/>
              <a:t>por lo que conoce muchos</a:t>
            </a:r>
            <a:r>
              <a:rPr lang="es-PE" baseline="0" dirty="0" smtClean="0"/>
              <a:t> detalles de la clase, por lo tanto se encuentra acoplado a esta clase.</a:t>
            </a:r>
          </a:p>
          <a:p>
            <a:r>
              <a:rPr lang="es-PE" baseline="0" dirty="0" smtClean="0"/>
              <a:t>Pero este acoplamiento lleva a otro problema mayor, que nuestras clases de alto nivel son más frágiles a los cambios que se puedan realizar en las de bajo nivel.</a:t>
            </a:r>
          </a:p>
          <a:p>
            <a:endParaRPr lang="es-PE" baseline="0" dirty="0" smtClean="0"/>
          </a:p>
          <a:p>
            <a:r>
              <a:rPr lang="es-PE" baseline="0" dirty="0" smtClean="0"/>
              <a:t>Esto significa que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solo conoce un contrato contra la clase real, no sabe la implementación real de como se accederán a los datos sino únicamente que es posible hacerlo. Con esto estamos lograr desacoplar las 2 clases ya no se conocen directamente y lo único que las une es un contrato por lo tanto yo en cualquier momento podría reemplazar por completo la clase de </a:t>
            </a:r>
            <a:r>
              <a:rPr lang="es-PE" baseline="0" dirty="0" err="1" smtClean="0"/>
              <a:t>DataAccess</a:t>
            </a:r>
            <a:r>
              <a:rPr lang="es-PE" baseline="0" dirty="0" smtClean="0"/>
              <a:t> y colocar una clase que por ejemplo trabaje con archivos o en memoria y la clase </a:t>
            </a:r>
            <a:r>
              <a:rPr lang="es-PE" baseline="0" dirty="0" err="1" smtClean="0"/>
              <a:t>OrderServices</a:t>
            </a:r>
            <a:r>
              <a:rPr lang="es-PE" baseline="0" dirty="0" smtClean="0"/>
              <a:t> no se va ver afectado.</a:t>
            </a:r>
          </a:p>
          <a:p>
            <a:endParaRPr lang="es-PE" baseline="0" dirty="0" smtClean="0"/>
          </a:p>
          <a:p>
            <a:r>
              <a:rPr lang="en-US" baseline="0" dirty="0" smtClean="0"/>
              <a:t>#[</a:t>
            </a:r>
            <a:r>
              <a:rPr lang="en-US" baseline="0" dirty="0" err="1" smtClean="0"/>
              <a:t>OrderServices</a:t>
            </a:r>
            <a:r>
              <a:rPr lang="en-US" baseline="0" dirty="0" smtClean="0"/>
              <a:t>]creates-.-&gt;[</a:t>
            </a:r>
            <a:r>
              <a:rPr lang="en-US" baseline="0" dirty="0" err="1" smtClean="0"/>
              <a:t>DataAccess</a:t>
            </a:r>
            <a:r>
              <a:rPr lang="en-US" baseline="0" dirty="0" smtClean="0"/>
              <a:t>]</a:t>
            </a:r>
            <a:endParaRPr lang="en-US" b="1" baseline="0" dirty="0" smtClean="0"/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DataAccess</a:t>
            </a:r>
            <a:r>
              <a:rPr lang="en-US" b="1" baseline="0" dirty="0" smtClean="0"/>
              <a:t>]-.-^[&lt;&lt;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</a:p>
          <a:p>
            <a:r>
              <a:rPr lang="en-US" b="1" baseline="0" dirty="0" smtClean="0"/>
              <a:t>[</a:t>
            </a:r>
            <a:r>
              <a:rPr lang="en-US" b="1" baseline="0" dirty="0" err="1" smtClean="0"/>
              <a:t>OrderServices</a:t>
            </a:r>
            <a:r>
              <a:rPr lang="en-US" b="1" baseline="0" dirty="0" smtClean="0"/>
              <a:t>]uses-.-&gt;[&lt;&lt;</a:t>
            </a:r>
            <a:r>
              <a:rPr lang="en-US" b="1" baseline="0" dirty="0" err="1" smtClean="0"/>
              <a:t>IDataAccess</a:t>
            </a:r>
            <a:r>
              <a:rPr lang="en-US" b="1" baseline="0" dirty="0" smtClean="0"/>
              <a:t>&gt;&gt;]</a:t>
            </a:r>
            <a:endParaRPr lang="es-PE" b="1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Cuando una clase instancia</a:t>
            </a:r>
            <a:r>
              <a:rPr lang="es-PE" baseline="0" dirty="0" smtClean="0"/>
              <a:t> directamente su dependencia ambas clases están fuertemente acopladas, ya que desde ese punto la clase de alto nivel empieza a conocer muchos detalles de la clase de bajo nivel. Que pasa si algún día queremos cambiar el </a:t>
            </a:r>
            <a:r>
              <a:rPr lang="es-PE" baseline="0" dirty="0" err="1" smtClean="0"/>
              <a:t>envio</a:t>
            </a:r>
            <a:r>
              <a:rPr lang="es-PE" baseline="0" dirty="0" smtClean="0"/>
              <a:t> de mensajes para que no sea por correo electrónico, sino por </a:t>
            </a:r>
            <a:r>
              <a:rPr lang="es-PE" baseline="0" dirty="0" err="1" smtClean="0"/>
              <a:t>twitter</a:t>
            </a:r>
            <a:r>
              <a:rPr lang="es-PE" baseline="0" dirty="0" smtClean="0"/>
              <a:t> o un mensaje de </a:t>
            </a:r>
            <a:r>
              <a:rPr lang="es-PE" baseline="0" dirty="0" err="1" smtClean="0"/>
              <a:t>text</a:t>
            </a:r>
            <a:r>
              <a:rPr lang="es-PE" baseline="0" dirty="0" smtClean="0"/>
              <a:t>, esto no se podría debido a que las clases están muy acopladas y por lo tanto no son fácilmente intercambiables.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El </a:t>
            </a:r>
            <a:r>
              <a:rPr lang="es-PE" dirty="0" err="1" smtClean="0"/>
              <a:t>OrderServices</a:t>
            </a:r>
            <a:r>
              <a:rPr lang="es-PE" baseline="0" dirty="0" smtClean="0"/>
              <a:t> aún está instanciando la clase </a:t>
            </a:r>
            <a:r>
              <a:rPr lang="es-PE" baseline="0" dirty="0" err="1" smtClean="0"/>
              <a:t>emailsender</a:t>
            </a:r>
            <a:r>
              <a:rPr lang="es-PE" baseline="0" dirty="0" smtClean="0"/>
              <a:t> por lo que aún no está totalmente desacoplado, para terminar de desacoplarlos vamos a usar otro patrón denominado inyección de dependencias.</a:t>
            </a:r>
          </a:p>
          <a:p>
            <a:endParaRPr lang="es-PE" dirty="0" smtClean="0"/>
          </a:p>
          <a:p>
            <a:r>
              <a:rPr lang="es-PE" dirty="0" err="1" smtClean="0"/>
              <a:t>Assembler</a:t>
            </a:r>
            <a:r>
              <a:rPr lang="es-PE" dirty="0" smtClean="0"/>
              <a:t> es un objeto que</a:t>
            </a:r>
            <a:r>
              <a:rPr lang="es-PE" baseline="0" dirty="0" smtClean="0"/>
              <a:t> se encuentra en el exterior y se encargará de instanciar las dependencias de </a:t>
            </a:r>
            <a:r>
              <a:rPr lang="es-PE" baseline="0" dirty="0" err="1" smtClean="0"/>
              <a:t>LogManager</a:t>
            </a:r>
            <a:r>
              <a:rPr lang="es-PE" baseline="0" dirty="0" smtClean="0"/>
              <a:t>. Es decir de alguna forma estamos separando la responsabilidad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[</a:t>
            </a:r>
            <a:r>
              <a:rPr lang="es-PE" dirty="0" err="1" smtClean="0"/>
              <a:t>LogManager</a:t>
            </a:r>
            <a:r>
              <a:rPr lang="es-PE" dirty="0" smtClean="0"/>
              <a:t>]uses-.-&gt;[&lt;&lt;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EmailSender</a:t>
            </a:r>
            <a:r>
              <a:rPr lang="es-PE" dirty="0" smtClean="0"/>
              <a:t>]-.-^[&lt;&lt;</a:t>
            </a:r>
            <a:r>
              <a:rPr lang="es-PE" dirty="0" err="1" smtClean="0"/>
              <a:t>IMessageSender</a:t>
            </a:r>
            <a:r>
              <a:rPr lang="es-PE" dirty="0" smtClean="0"/>
              <a:t>&gt;&gt;]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creates</a:t>
            </a:r>
            <a:r>
              <a:rPr lang="es-PE" dirty="0" smtClean="0"/>
              <a:t>-.-&gt;[</a:t>
            </a:r>
            <a:r>
              <a:rPr lang="es-PE" dirty="0" err="1" smtClean="0"/>
              <a:t>EmailSender</a:t>
            </a:r>
            <a:r>
              <a:rPr lang="es-PE" dirty="0" smtClean="0"/>
              <a:t>]</a:t>
            </a:r>
          </a:p>
          <a:p>
            <a:r>
              <a:rPr lang="es-PE" dirty="0" smtClean="0"/>
              <a:t>[</a:t>
            </a:r>
            <a:r>
              <a:rPr lang="es-PE" dirty="0" err="1" smtClean="0"/>
              <a:t>Assembler</a:t>
            </a:r>
            <a:r>
              <a:rPr lang="es-PE" dirty="0" smtClean="0"/>
              <a:t>]</a:t>
            </a:r>
            <a:r>
              <a:rPr lang="es-PE" dirty="0" err="1" smtClean="0"/>
              <a:t>populates</a:t>
            </a:r>
            <a:r>
              <a:rPr lang="es-PE" dirty="0" smtClean="0"/>
              <a:t>-.-&gt;[</a:t>
            </a:r>
            <a:r>
              <a:rPr lang="es-PE" dirty="0" err="1" smtClean="0"/>
              <a:t>LogManager</a:t>
            </a:r>
            <a:r>
              <a:rPr lang="es-PE" dirty="0" smtClean="0"/>
              <a:t>]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baseline="0" noProof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24/04/2013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2664296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Modificar los test para realizar pruebas </a:t>
            </a:r>
            <a:r>
              <a:rPr lang="es-PE" dirty="0" err="1" smtClean="0">
                <a:solidFill>
                  <a:srgbClr val="00B050"/>
                </a:solidFill>
              </a:rPr>
              <a:t>unitaras</a:t>
            </a:r>
            <a:r>
              <a:rPr lang="es-PE" dirty="0" smtClean="0">
                <a:solidFill>
                  <a:srgbClr val="00B050"/>
                </a:solidFill>
              </a:rPr>
              <a:t> a clases con dependencias.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4149080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Crear una nueva clase más simple que reemplace a la original solo para los propósitos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59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El Mundo Real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 redondeado"/>
          <p:cNvSpPr/>
          <p:nvPr/>
        </p:nvSpPr>
        <p:spPr>
          <a:xfrm>
            <a:off x="850493" y="3357938"/>
            <a:ext cx="115212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Test</a:t>
            </a:r>
            <a:endParaRPr lang="es-PE" b="1" dirty="0"/>
          </a:p>
        </p:txBody>
      </p:sp>
      <p:sp>
        <p:nvSpPr>
          <p:cNvPr id="3" name="2 Rectángulo redondeado"/>
          <p:cNvSpPr/>
          <p:nvPr/>
        </p:nvSpPr>
        <p:spPr>
          <a:xfrm>
            <a:off x="2837331" y="3357938"/>
            <a:ext cx="144016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Class</a:t>
            </a:r>
            <a:r>
              <a:rPr lang="es-PE" b="1" dirty="0" smtClean="0"/>
              <a:t> </a:t>
            </a:r>
            <a:br>
              <a:rPr lang="es-PE" b="1" dirty="0" smtClean="0"/>
            </a:br>
            <a:r>
              <a:rPr lang="es-PE" b="1" dirty="0" err="1" smtClean="0"/>
              <a:t>Under</a:t>
            </a:r>
            <a:r>
              <a:rPr lang="es-PE" b="1" dirty="0" smtClean="0"/>
              <a:t> Test</a:t>
            </a:r>
            <a:endParaRPr lang="es-PE" b="1" dirty="0"/>
          </a:p>
        </p:txBody>
      </p:sp>
      <p:sp>
        <p:nvSpPr>
          <p:cNvPr id="7" name="6 Rectángulo redondeado"/>
          <p:cNvSpPr/>
          <p:nvPr/>
        </p:nvSpPr>
        <p:spPr>
          <a:xfrm>
            <a:off x="4810700" y="2172439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10700" y="333744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9" name="8 Rectángulo redondeado"/>
          <p:cNvSpPr/>
          <p:nvPr/>
        </p:nvSpPr>
        <p:spPr>
          <a:xfrm>
            <a:off x="4810700" y="4510066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114194" y="292589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099856" y="3841502"/>
            <a:ext cx="616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4135255" y="4129534"/>
            <a:ext cx="580761" cy="452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588224" y="1620050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BD</a:t>
            </a:r>
            <a:endParaRPr lang="es-PE" b="1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588224" y="397809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File</a:t>
            </a:r>
            <a:br>
              <a:rPr lang="es-PE" b="1" dirty="0" smtClean="0"/>
            </a:br>
            <a:r>
              <a:rPr lang="es-PE" b="1" dirty="0" err="1" smtClean="0"/>
              <a:t>System</a:t>
            </a:r>
            <a:endParaRPr lang="es-PE" b="1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588224" y="2805472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6588224" y="5164805"/>
            <a:ext cx="1152128" cy="935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Other</a:t>
            </a:r>
            <a:endParaRPr lang="es-PE" b="1" dirty="0"/>
          </a:p>
          <a:p>
            <a:pPr algn="ctr"/>
            <a:r>
              <a:rPr lang="es-PE" b="1" dirty="0" err="1" smtClean="0"/>
              <a:t>Class</a:t>
            </a:r>
            <a:endParaRPr lang="es-PE" b="1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5976275" y="2204864"/>
            <a:ext cx="539941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976275" y="2744186"/>
            <a:ext cx="539941" cy="270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6007298" y="3923128"/>
            <a:ext cx="508918" cy="381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6024148" y="5136546"/>
            <a:ext cx="492068" cy="3086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6024148" y="4582074"/>
            <a:ext cx="492068" cy="3232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5996894" y="3454196"/>
            <a:ext cx="519322" cy="3508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36 Flecha derecha"/>
          <p:cNvSpPr/>
          <p:nvPr/>
        </p:nvSpPr>
        <p:spPr>
          <a:xfrm flipV="1">
            <a:off x="2058829" y="3675329"/>
            <a:ext cx="714273" cy="45719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37 Flecha derecha"/>
          <p:cNvSpPr/>
          <p:nvPr/>
        </p:nvSpPr>
        <p:spPr>
          <a:xfrm rot="10800000">
            <a:off x="2055255" y="3978092"/>
            <a:ext cx="722263" cy="54218"/>
          </a:xfrm>
          <a:prstGeom prst="rightArrow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CuadroTexto"/>
          <p:cNvSpPr txBox="1"/>
          <p:nvPr/>
        </p:nvSpPr>
        <p:spPr>
          <a:xfrm>
            <a:off x="2140057" y="32987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Act</a:t>
            </a:r>
            <a:endParaRPr lang="es-PE" b="1" dirty="0">
              <a:solidFill>
                <a:srgbClr val="FFC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38927" y="40310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>
                <a:solidFill>
                  <a:srgbClr val="FFC000"/>
                </a:solidFill>
              </a:rPr>
              <a:t>Assert</a:t>
            </a:r>
            <a:endParaRPr lang="es-PE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¿Cuál es el problema?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15616" y="2420887"/>
            <a:ext cx="69127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53242" y="306111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</a:t>
            </a:r>
            <a:br>
              <a:rPr lang="es-PE" sz="2800" b="1" dirty="0" smtClean="0"/>
            </a:br>
            <a:r>
              <a:rPr lang="es-PE" sz="2800" b="1" dirty="0" smtClean="0"/>
              <a:t> 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362514" y="3276562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75589" y="1674314"/>
            <a:ext cx="519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23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7" name="26 Forma libre"/>
          <p:cNvSpPr/>
          <p:nvPr/>
        </p:nvSpPr>
        <p:spPr>
          <a:xfrm>
            <a:off x="774835" y="2440021"/>
            <a:ext cx="4526280" cy="3099527"/>
          </a:xfrm>
          <a:custGeom>
            <a:avLst/>
            <a:gdLst>
              <a:gd name="connsiteX0" fmla="*/ 0 w 4526280"/>
              <a:gd name="connsiteY0" fmla="*/ 0 h 4274820"/>
              <a:gd name="connsiteX1" fmla="*/ 0 w 4526280"/>
              <a:gd name="connsiteY1" fmla="*/ 4274820 h 4274820"/>
              <a:gd name="connsiteX2" fmla="*/ 3543300 w 4526280"/>
              <a:gd name="connsiteY2" fmla="*/ 4251960 h 4274820"/>
              <a:gd name="connsiteX3" fmla="*/ 2514600 w 4526280"/>
              <a:gd name="connsiteY3" fmla="*/ 3429000 h 4274820"/>
              <a:gd name="connsiteX4" fmla="*/ 3909060 w 4526280"/>
              <a:gd name="connsiteY4" fmla="*/ 2811780 h 4274820"/>
              <a:gd name="connsiteX5" fmla="*/ 2194560 w 4526280"/>
              <a:gd name="connsiteY5" fmla="*/ 1874520 h 4274820"/>
              <a:gd name="connsiteX6" fmla="*/ 4526280 w 4526280"/>
              <a:gd name="connsiteY6" fmla="*/ 800100 h 4274820"/>
              <a:gd name="connsiteX7" fmla="*/ 3520440 w 4526280"/>
              <a:gd name="connsiteY7" fmla="*/ 22860 h 4274820"/>
              <a:gd name="connsiteX8" fmla="*/ 0 w 4526280"/>
              <a:gd name="connsiteY8" fmla="*/ 0 h 42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26280" h="4274820">
                <a:moveTo>
                  <a:pt x="0" y="0"/>
                </a:moveTo>
                <a:lnTo>
                  <a:pt x="0" y="4274820"/>
                </a:lnTo>
                <a:lnTo>
                  <a:pt x="3543300" y="4251960"/>
                </a:lnTo>
                <a:lnTo>
                  <a:pt x="2514600" y="3429000"/>
                </a:lnTo>
                <a:lnTo>
                  <a:pt x="3909060" y="2811780"/>
                </a:lnTo>
                <a:lnTo>
                  <a:pt x="2194560" y="1874520"/>
                </a:lnTo>
                <a:lnTo>
                  <a:pt x="4526280" y="800100"/>
                </a:lnTo>
                <a:lnTo>
                  <a:pt x="3520440" y="22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Forma libre"/>
          <p:cNvSpPr/>
          <p:nvPr/>
        </p:nvSpPr>
        <p:spPr>
          <a:xfrm>
            <a:off x="3707904" y="2454087"/>
            <a:ext cx="4709160" cy="3076666"/>
          </a:xfrm>
          <a:custGeom>
            <a:avLst/>
            <a:gdLst>
              <a:gd name="connsiteX0" fmla="*/ 4709160 w 4709160"/>
              <a:gd name="connsiteY0" fmla="*/ 0 h 4251960"/>
              <a:gd name="connsiteX1" fmla="*/ 4709160 w 4709160"/>
              <a:gd name="connsiteY1" fmla="*/ 4251960 h 4251960"/>
              <a:gd name="connsiteX2" fmla="*/ 1394460 w 4709160"/>
              <a:gd name="connsiteY2" fmla="*/ 4251960 h 4251960"/>
              <a:gd name="connsiteX3" fmla="*/ 365760 w 4709160"/>
              <a:gd name="connsiteY3" fmla="*/ 3451860 h 4251960"/>
              <a:gd name="connsiteX4" fmla="*/ 1714500 w 4709160"/>
              <a:gd name="connsiteY4" fmla="*/ 2788920 h 4251960"/>
              <a:gd name="connsiteX5" fmla="*/ 0 w 4709160"/>
              <a:gd name="connsiteY5" fmla="*/ 1897380 h 4251960"/>
              <a:gd name="connsiteX6" fmla="*/ 2331720 w 4709160"/>
              <a:gd name="connsiteY6" fmla="*/ 800100 h 4251960"/>
              <a:gd name="connsiteX7" fmla="*/ 1348740 w 4709160"/>
              <a:gd name="connsiteY7" fmla="*/ 22860 h 4251960"/>
              <a:gd name="connsiteX8" fmla="*/ 4709160 w 4709160"/>
              <a:gd name="connsiteY8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9160" h="4251960">
                <a:moveTo>
                  <a:pt x="4709160" y="0"/>
                </a:moveTo>
                <a:lnTo>
                  <a:pt x="4709160" y="4251960"/>
                </a:lnTo>
                <a:lnTo>
                  <a:pt x="1394460" y="4251960"/>
                </a:lnTo>
                <a:lnTo>
                  <a:pt x="365760" y="3451860"/>
                </a:lnTo>
                <a:lnTo>
                  <a:pt x="1714500" y="2788920"/>
                </a:lnTo>
                <a:lnTo>
                  <a:pt x="0" y="1897380"/>
                </a:lnTo>
                <a:lnTo>
                  <a:pt x="2331720" y="800100"/>
                </a:lnTo>
                <a:lnTo>
                  <a:pt x="1348740" y="22860"/>
                </a:lnTo>
                <a:lnTo>
                  <a:pt x="470916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953917" y="3053278"/>
            <a:ext cx="2294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Creación </a:t>
            </a:r>
            <a:br>
              <a:rPr lang="es-PE" sz="2800" b="1" dirty="0" smtClean="0"/>
            </a:br>
            <a:r>
              <a:rPr lang="es-PE" sz="2800" b="1" dirty="0" smtClean="0"/>
              <a:t>de </a:t>
            </a:r>
            <a:br>
              <a:rPr lang="es-PE" sz="2800" b="1" dirty="0" smtClean="0"/>
            </a:br>
            <a:r>
              <a:rPr lang="es-PE" sz="2800" b="1" dirty="0" smtClean="0"/>
              <a:t>jerarquía de objetos</a:t>
            </a:r>
            <a:endParaRPr lang="es-PE" sz="28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205558" y="3257261"/>
            <a:ext cx="1686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/>
              <a:t>Lógica </a:t>
            </a:r>
            <a:br>
              <a:rPr lang="es-PE" sz="2800" b="1" dirty="0" smtClean="0"/>
            </a:br>
            <a:r>
              <a:rPr lang="es-PE" sz="2800" b="1" dirty="0" smtClean="0"/>
              <a:t>de Negocios</a:t>
            </a:r>
            <a:endParaRPr lang="es-PE" sz="2800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076057" y="1381926"/>
            <a:ext cx="3341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0000"/>
                </a:solidFill>
              </a:rPr>
              <a:t>Responsabilidades de la clase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755576" y="1377551"/>
            <a:ext cx="372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solidFill>
                  <a:srgbClr val="FFC000"/>
                </a:solidFill>
              </a:rPr>
              <a:t>Responsabilidades de una clase externa</a:t>
            </a:r>
          </a:p>
        </p:txBody>
      </p:sp>
    </p:spTree>
    <p:extLst>
      <p:ext uri="{BB962C8B-B14F-4D97-AF65-F5344CB8AC3E}">
        <p14:creationId xmlns:p14="http://schemas.microsoft.com/office/powerpoint/2010/main" val="10316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Encontrando la solución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2177148" y="2164825"/>
            <a:ext cx="5112335" cy="3272785"/>
            <a:chOff x="850493" y="2172439"/>
            <a:chExt cx="5112335" cy="3272785"/>
          </a:xfrm>
        </p:grpSpPr>
        <p:sp>
          <p:nvSpPr>
            <p:cNvPr id="2" name="1 Rectángulo redondeado"/>
            <p:cNvSpPr/>
            <p:nvPr/>
          </p:nvSpPr>
          <p:spPr>
            <a:xfrm>
              <a:off x="850493" y="3357938"/>
              <a:ext cx="1152128" cy="936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Test</a:t>
              </a:r>
              <a:endParaRPr lang="es-PE" b="1" dirty="0"/>
            </a:p>
          </p:txBody>
        </p:sp>
        <p:sp>
          <p:nvSpPr>
            <p:cNvPr id="3" name="2 Rectángulo redondeado"/>
            <p:cNvSpPr/>
            <p:nvPr/>
          </p:nvSpPr>
          <p:spPr>
            <a:xfrm>
              <a:off x="2837331" y="3357938"/>
              <a:ext cx="1440160" cy="93610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err="1" smtClean="0"/>
                <a:t>Class</a:t>
              </a:r>
              <a:r>
                <a:rPr lang="es-PE" b="1" dirty="0" smtClean="0"/>
                <a:t> </a:t>
              </a:r>
              <a:br>
                <a:rPr lang="es-PE" b="1" dirty="0" smtClean="0"/>
              </a:br>
              <a:r>
                <a:rPr lang="es-PE" b="1" dirty="0" err="1" smtClean="0"/>
                <a:t>Under</a:t>
              </a:r>
              <a:r>
                <a:rPr lang="es-PE" b="1" dirty="0" smtClean="0"/>
                <a:t> Test</a:t>
              </a:r>
              <a:endParaRPr lang="es-PE" b="1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4810700" y="2172439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4810700" y="333744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sp>
          <p:nvSpPr>
            <p:cNvPr id="9" name="8 Rectángulo redondeado"/>
            <p:cNvSpPr/>
            <p:nvPr/>
          </p:nvSpPr>
          <p:spPr>
            <a:xfrm>
              <a:off x="4810700" y="4510066"/>
              <a:ext cx="1152128" cy="935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dirty="0" smtClean="0"/>
                <a:t>Simple</a:t>
              </a:r>
              <a:endParaRPr lang="es-PE" b="1" dirty="0"/>
            </a:p>
            <a:p>
              <a:pPr algn="ctr"/>
              <a:r>
                <a:rPr lang="es-PE" b="1" dirty="0" err="1" smtClean="0"/>
                <a:t>Class</a:t>
              </a:r>
              <a:endParaRPr lang="es-PE" b="1" dirty="0"/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 flipV="1">
              <a:off x="1619672" y="2925890"/>
              <a:ext cx="3142594" cy="5574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691680" y="3841502"/>
              <a:ext cx="30243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1619672" y="4230414"/>
              <a:ext cx="3096344" cy="5094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36 Flecha derecha"/>
            <p:cNvSpPr/>
            <p:nvPr/>
          </p:nvSpPr>
          <p:spPr>
            <a:xfrm flipV="1">
              <a:off x="2058829" y="3675329"/>
              <a:ext cx="714273" cy="45719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37 Flecha derecha"/>
            <p:cNvSpPr/>
            <p:nvPr/>
          </p:nvSpPr>
          <p:spPr>
            <a:xfrm rot="10800000">
              <a:off x="2055255" y="3978092"/>
              <a:ext cx="722263" cy="54218"/>
            </a:xfrm>
            <a:prstGeom prst="rightArrow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2169553" y="3313461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Act</a:t>
              </a:r>
              <a:endParaRPr lang="es-PE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053675" y="4001504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err="1" smtClean="0">
                  <a:solidFill>
                    <a:srgbClr val="FFC000"/>
                  </a:solidFill>
                </a:rPr>
                <a:t>Assert</a:t>
              </a:r>
              <a:endParaRPr lang="es-PE" sz="20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4178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7810" y="5085184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Son todos aquellos objetos que han sido creados para reemplazar a los objetos reales con el propósito de hacer pruebas</a:t>
            </a:r>
          </a:p>
        </p:txBody>
      </p:sp>
      <p:grpSp>
        <p:nvGrpSpPr>
          <p:cNvPr id="70" name="69 Grupo"/>
          <p:cNvGrpSpPr/>
          <p:nvPr/>
        </p:nvGrpSpPr>
        <p:grpSpPr>
          <a:xfrm>
            <a:off x="2053288" y="1196752"/>
            <a:ext cx="5117201" cy="3636516"/>
            <a:chOff x="2053288" y="1196752"/>
            <a:chExt cx="5117201" cy="3636516"/>
          </a:xfrm>
        </p:grpSpPr>
        <p:sp>
          <p:nvSpPr>
            <p:cNvPr id="39" name="38 Rectángulo redondeado"/>
            <p:cNvSpPr/>
            <p:nvPr/>
          </p:nvSpPr>
          <p:spPr>
            <a:xfrm>
              <a:off x="4019172" y="1568709"/>
              <a:ext cx="1059082" cy="83506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39 Flecha abajo"/>
            <p:cNvSpPr/>
            <p:nvPr/>
          </p:nvSpPr>
          <p:spPr>
            <a:xfrm>
              <a:off x="4387198" y="2414531"/>
              <a:ext cx="308067" cy="403457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1" name="40 Flecha abajo"/>
            <p:cNvSpPr/>
            <p:nvPr/>
          </p:nvSpPr>
          <p:spPr>
            <a:xfrm>
              <a:off x="4387198" y="1196752"/>
              <a:ext cx="308067" cy="37195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4032753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2744682" y="2828437"/>
              <a:ext cx="1059082" cy="8350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/>
                <a:t>Test </a:t>
              </a:r>
              <a:r>
                <a:rPr lang="es-PE" sz="2000" b="1" dirty="0" err="1" smtClean="0"/>
                <a:t>Double</a:t>
              </a:r>
              <a:endParaRPr lang="es-PE" sz="2000" b="1" dirty="0"/>
            </a:p>
          </p:txBody>
        </p:sp>
        <p:sp>
          <p:nvSpPr>
            <p:cNvPr id="44" name="43 Flecha doblada hacia arriba"/>
            <p:cNvSpPr/>
            <p:nvPr/>
          </p:nvSpPr>
          <p:spPr>
            <a:xfrm rot="10800000">
              <a:off x="3091920" y="1852868"/>
              <a:ext cx="913135" cy="975565"/>
            </a:xfrm>
            <a:prstGeom prst="bentUpArrow">
              <a:avLst>
                <a:gd name="adj1" fmla="val 18784"/>
                <a:gd name="adj2" fmla="val 21096"/>
                <a:gd name="adj3" fmla="val 2343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2053288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6" name="65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45 Grupo"/>
            <p:cNvGrpSpPr/>
            <p:nvPr/>
          </p:nvGrpSpPr>
          <p:grpSpPr>
            <a:xfrm>
              <a:off x="4649504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62" name="61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46 Grupo"/>
            <p:cNvGrpSpPr/>
            <p:nvPr/>
          </p:nvGrpSpPr>
          <p:grpSpPr>
            <a:xfrm>
              <a:off x="3337219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8" name="57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58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47 Grupo"/>
            <p:cNvGrpSpPr/>
            <p:nvPr/>
          </p:nvGrpSpPr>
          <p:grpSpPr>
            <a:xfrm>
              <a:off x="5949892" y="3878912"/>
              <a:ext cx="1220597" cy="954356"/>
              <a:chOff x="683568" y="1844824"/>
              <a:chExt cx="1296144" cy="1152128"/>
            </a:xfrm>
          </p:grpSpPr>
          <p:cxnSp>
            <p:nvCxnSpPr>
              <p:cNvPr id="54" name="53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54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56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48 Grupo"/>
            <p:cNvGrpSpPr/>
            <p:nvPr/>
          </p:nvGrpSpPr>
          <p:grpSpPr>
            <a:xfrm>
              <a:off x="5259803" y="2757410"/>
              <a:ext cx="1220597" cy="954356"/>
              <a:chOff x="683568" y="1844824"/>
              <a:chExt cx="1296144" cy="1152128"/>
            </a:xfrm>
          </p:grpSpPr>
          <p:cxnSp>
            <p:nvCxnSpPr>
              <p:cNvPr id="50" name="49 Conector recto"/>
              <p:cNvCxnSpPr/>
              <p:nvPr/>
            </p:nvCxnSpPr>
            <p:spPr>
              <a:xfrm>
                <a:off x="683568" y="1988840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50 Conector recto"/>
              <p:cNvCxnSpPr/>
              <p:nvPr/>
            </p:nvCxnSpPr>
            <p:spPr>
              <a:xfrm>
                <a:off x="827584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51 Conector recto"/>
              <p:cNvCxnSpPr/>
              <p:nvPr/>
            </p:nvCxnSpPr>
            <p:spPr>
              <a:xfrm>
                <a:off x="683568" y="2852936"/>
                <a:ext cx="12961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"/>
              <p:cNvCxnSpPr/>
              <p:nvPr/>
            </p:nvCxnSpPr>
            <p:spPr>
              <a:xfrm>
                <a:off x="1835696" y="1844824"/>
                <a:ext cx="0" cy="11521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44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78465" y="569945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Isolation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strike="sngStrike" dirty="0" smtClean="0">
                <a:solidFill>
                  <a:srgbClr val="00823B"/>
                </a:solidFill>
              </a:rPr>
              <a:t>Mocking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Frameworks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0" y="1556792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Crear test </a:t>
            </a:r>
            <a:r>
              <a:rPr lang="es-PE" sz="2800" dirty="0" err="1" smtClean="0"/>
              <a:t>doubles</a:t>
            </a:r>
            <a:r>
              <a:rPr lang="es-PE" sz="2800" dirty="0" smtClean="0"/>
              <a:t> de manera más simple, rápida y sin errores.</a:t>
            </a:r>
            <a:br>
              <a:rPr lang="es-PE" sz="2800" dirty="0" smtClean="0"/>
            </a:br>
            <a:endParaRPr lang="es-PE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800" dirty="0" smtClean="0"/>
              <a:t>Evitar escribir código repetitivo.</a:t>
            </a:r>
            <a:endParaRPr lang="es-PE" sz="2800" dirty="0"/>
          </a:p>
        </p:txBody>
      </p:sp>
      <p:sp>
        <p:nvSpPr>
          <p:cNvPr id="3" name="2 Rectángulo"/>
          <p:cNvSpPr/>
          <p:nvPr/>
        </p:nvSpPr>
        <p:spPr>
          <a:xfrm>
            <a:off x="1614691" y="3607856"/>
            <a:ext cx="5914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.</a:t>
            </a:r>
            <a:r>
              <a:rPr lang="es-PE" sz="3000" dirty="0" smtClean="0">
                <a:solidFill>
                  <a:srgbClr val="FF0000"/>
                </a:solidFill>
              </a:rPr>
              <a:t>NET:  </a:t>
            </a:r>
            <a:r>
              <a:rPr lang="es-PE" sz="2800" dirty="0" err="1" smtClean="0"/>
              <a:t>Moq</a:t>
            </a:r>
            <a:r>
              <a:rPr lang="es-PE" sz="2800" dirty="0"/>
              <a:t>, </a:t>
            </a:r>
            <a:r>
              <a:rPr lang="es-PE" sz="2400" dirty="0" err="1"/>
              <a:t>RhinoMock</a:t>
            </a:r>
            <a:r>
              <a:rPr lang="es-PE" sz="2400" dirty="0"/>
              <a:t>, </a:t>
            </a:r>
            <a:r>
              <a:rPr lang="es-PE" sz="2400" dirty="0" err="1"/>
              <a:t>Typemock</a:t>
            </a:r>
            <a:r>
              <a:rPr lang="es-PE" sz="2400" dirty="0"/>
              <a:t> </a:t>
            </a:r>
            <a:endParaRPr lang="es-PE" sz="30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 smtClean="0">
                <a:solidFill>
                  <a:srgbClr val="FF0000"/>
                </a:solidFill>
              </a:rPr>
              <a:t>Java:  </a:t>
            </a:r>
            <a:r>
              <a:rPr lang="es-PE" sz="2800" dirty="0" err="1" smtClean="0">
                <a:solidFill>
                  <a:srgbClr val="FFC000"/>
                </a:solidFill>
              </a:rPr>
              <a:t>Mockito</a:t>
            </a:r>
            <a:r>
              <a:rPr lang="es-PE" sz="2800" dirty="0">
                <a:solidFill>
                  <a:srgbClr val="FFC000"/>
                </a:solidFill>
              </a:rPr>
              <a:t>, </a:t>
            </a:r>
            <a:r>
              <a:rPr lang="es-PE" sz="2400" dirty="0" err="1"/>
              <a:t>EasyMock</a:t>
            </a:r>
            <a:r>
              <a:rPr lang="es-PE" sz="2400" dirty="0"/>
              <a:t>, </a:t>
            </a:r>
            <a:r>
              <a:rPr lang="es-PE" sz="2400" dirty="0" err="1"/>
              <a:t>Jmock</a:t>
            </a:r>
            <a:endParaRPr lang="es-PE" sz="2400" dirty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3000" dirty="0">
                <a:solidFill>
                  <a:srgbClr val="FF0000"/>
                </a:solidFill>
              </a:rPr>
              <a:t>Ruby: </a:t>
            </a:r>
            <a:r>
              <a:rPr lang="es-PE" sz="2400" dirty="0" err="1" smtClean="0"/>
              <a:t>RSpec</a:t>
            </a:r>
            <a:r>
              <a:rPr lang="es-PE" sz="2400" dirty="0" smtClean="0"/>
              <a:t> </a:t>
            </a:r>
            <a:r>
              <a:rPr lang="es-PE" sz="2400" dirty="0" err="1" smtClean="0"/>
              <a:t>Built</a:t>
            </a:r>
            <a:r>
              <a:rPr lang="es-PE" sz="2400" dirty="0" smtClean="0"/>
              <a:t>-in, </a:t>
            </a:r>
            <a:r>
              <a:rPr lang="es-PE" sz="2400" dirty="0"/>
              <a:t>Mocha</a:t>
            </a:r>
          </a:p>
        </p:txBody>
      </p:sp>
    </p:spTree>
    <p:extLst>
      <p:ext uri="{BB962C8B-B14F-4D97-AF65-F5344CB8AC3E}">
        <p14:creationId xmlns:p14="http://schemas.microsoft.com/office/powerpoint/2010/main" val="30375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1223629" y="1272837"/>
            <a:ext cx="6696744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Tipos de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760618" y="2560836"/>
            <a:ext cx="1964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Stubs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Mocks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Dummies</a:t>
            </a:r>
            <a:endParaRPr lang="es-PE" sz="3600" dirty="0" smtClean="0">
              <a:solidFill>
                <a:srgbClr val="FF0000"/>
              </a:solidFill>
            </a:endParaRPr>
          </a:p>
          <a:p>
            <a:pPr algn="ctr"/>
            <a:r>
              <a:rPr lang="es-PE" sz="3600" dirty="0" err="1" smtClean="0">
                <a:solidFill>
                  <a:srgbClr val="FF0000"/>
                </a:solidFill>
              </a:rPr>
              <a:t>Fakes</a:t>
            </a:r>
            <a:endParaRPr lang="es-PE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44624"/>
            <a:ext cx="8229600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8588"/>
            <a:ext cx="7643706" cy="573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706" y1="59727" x2="9706" y2="59727"/>
                        <a14:foregroundMark x1="19706" y1="83618" x2="19706" y2="83618"/>
                        <a14:foregroundMark x1="39706" y1="48464" x2="39706" y2="48464"/>
                        <a14:foregroundMark x1="70000" y1="49147" x2="70000" y2="49147"/>
                        <a14:foregroundMark x1="30000" y1="30375" x2="30000" y2="30375"/>
                        <a14:foregroundMark x1="25588" y1="53584" x2="25588" y2="53584"/>
                        <a14:foregroundMark x1="44412" y1="47440" x2="44412" y2="47440"/>
                        <a14:foregroundMark x1="60882" y1="52901" x2="60882" y2="52901"/>
                        <a14:foregroundMark x1="75000" y1="53584" x2="73235" y2="42321"/>
                        <a14:foregroundMark x1="56471" y1="48123" x2="52941" y2="41980"/>
                        <a14:foregroundMark x1="43529" y1="53584" x2="41176" y2="40273"/>
                        <a14:foregroundMark x1="27647" y1="54608" x2="29118" y2="43345"/>
                        <a14:foregroundMark x1="47647" y1="65870" x2="47647" y2="65870"/>
                        <a14:foregroundMark x1="20588" y1="44369" x2="25000" y2="49488"/>
                        <a14:foregroundMark x1="57647" y1="38908" x2="57647" y2="38908"/>
                        <a14:foregroundMark x1="29412" y1="28328" x2="29412" y2="283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360" b="5351"/>
          <a:stretch/>
        </p:blipFill>
        <p:spPr>
          <a:xfrm>
            <a:off x="6771497" y="1067976"/>
            <a:ext cx="1632167" cy="14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28699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Stubs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1556792"/>
            <a:ext cx="84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Reemplaza una dependencia existente en el sistema de tal manera que </a:t>
            </a:r>
            <a:r>
              <a:rPr lang="es-ES" sz="2800" dirty="0" smtClean="0">
                <a:solidFill>
                  <a:srgbClr val="FFC000"/>
                </a:solidFill>
              </a:rPr>
              <a:t>el test no tenga que lidiar directamente con esa dependencia.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C000"/>
                </a:solidFill>
              </a:rPr>
              <a:t>La prueba tiene el control sobre este test </a:t>
            </a:r>
            <a:r>
              <a:rPr lang="es-ES" sz="2800" dirty="0" err="1" smtClean="0">
                <a:solidFill>
                  <a:srgbClr val="FFC000"/>
                </a:solidFill>
              </a:rPr>
              <a:t>double</a:t>
            </a:r>
            <a:r>
              <a:rPr lang="es-ES" sz="2800" dirty="0" smtClean="0">
                <a:solidFill>
                  <a:srgbClr val="FFC000"/>
                </a:solidFill>
              </a:rPr>
              <a:t>, </a:t>
            </a:r>
            <a:r>
              <a:rPr lang="es-ES" sz="2800" dirty="0" smtClean="0"/>
              <a:t>por lo que puede indicarle respuestas predefinidas a ciertas llamadas.</a:t>
            </a:r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Son utilizados cuando nuestro método en prueba depende de un valor que es retornado por otro componente.</a:t>
            </a:r>
          </a:p>
        </p:txBody>
      </p:sp>
    </p:spTree>
    <p:extLst>
      <p:ext uri="{BB962C8B-B14F-4D97-AF65-F5344CB8AC3E}">
        <p14:creationId xmlns:p14="http://schemas.microsoft.com/office/powerpoint/2010/main" val="2365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2008" y="1556792"/>
            <a:ext cx="8204448" cy="2592288"/>
          </a:xfrm>
        </p:spPr>
        <p:txBody>
          <a:bodyPr/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Test Doubles</a:t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7200" b="1" dirty="0"/>
              <a:t>Test 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7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stub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stub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7954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18864" y="332656"/>
            <a:ext cx="8229600" cy="72008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State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VS </a:t>
            </a:r>
            <a:r>
              <a:rPr lang="es-PE" dirty="0" err="1" smtClean="0">
                <a:solidFill>
                  <a:srgbClr val="00823B"/>
                </a:solidFill>
              </a:rPr>
              <a:t>Interaction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8066" y="1340768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State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err="1" smtClean="0">
                <a:solidFill>
                  <a:srgbClr val="FF0000"/>
                </a:solidFill>
              </a:rPr>
              <a:t>Testing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Result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 </a:t>
            </a:r>
            <a:br>
              <a:rPr lang="es-ES" sz="2800" dirty="0" smtClean="0">
                <a:solidFill>
                  <a:srgbClr val="FFC000"/>
                </a:solidFill>
              </a:rPr>
            </a:br>
            <a:r>
              <a:rPr lang="es-ES" sz="2800" dirty="0" smtClean="0"/>
              <a:t>Verificamos si un resultado final es el esperado.</a:t>
            </a:r>
            <a:br>
              <a:rPr lang="es-ES" sz="2800" dirty="0" smtClean="0"/>
            </a:br>
            <a:r>
              <a:rPr lang="es-ES" sz="2800" dirty="0" err="1" smtClean="0"/>
              <a:t>Ejm</a:t>
            </a:r>
            <a:r>
              <a:rPr lang="es-ES" sz="2800" dirty="0" smtClean="0"/>
              <a:t>: que una propiedad ha cambiado su valor.</a:t>
            </a:r>
          </a:p>
          <a:p>
            <a:pPr algn="ctr"/>
            <a:endParaRPr lang="es-ES" sz="3600" dirty="0">
              <a:solidFill>
                <a:srgbClr val="FF0000"/>
              </a:solidFill>
            </a:endParaRPr>
          </a:p>
          <a:p>
            <a:pPr algn="ctr"/>
            <a:r>
              <a:rPr lang="es-ES" sz="3600" dirty="0" err="1">
                <a:solidFill>
                  <a:srgbClr val="FF0000"/>
                </a:solidFill>
              </a:rPr>
              <a:t>Interation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  <a:r>
              <a:rPr lang="es-ES" sz="3600" dirty="0" err="1">
                <a:solidFill>
                  <a:srgbClr val="FF0000"/>
                </a:solidFill>
              </a:rPr>
              <a:t>Testing</a:t>
            </a:r>
            <a:r>
              <a:rPr lang="es-ES" sz="3600" dirty="0">
                <a:solidFill>
                  <a:srgbClr val="FF0000"/>
                </a:solidFill>
              </a:rPr>
              <a:t> </a:t>
            </a:r>
          </a:p>
          <a:p>
            <a:r>
              <a:rPr lang="es-ES" sz="2800" dirty="0" smtClean="0">
                <a:solidFill>
                  <a:srgbClr val="FFC000"/>
                </a:solidFill>
              </a:rPr>
              <a:t>(</a:t>
            </a:r>
            <a:r>
              <a:rPr lang="es-ES" sz="2800" dirty="0" err="1" smtClean="0">
                <a:solidFill>
                  <a:srgbClr val="FFC000"/>
                </a:solidFill>
              </a:rPr>
              <a:t>Action</a:t>
            </a:r>
            <a:r>
              <a:rPr lang="es-ES" sz="2800" dirty="0" smtClean="0">
                <a:solidFill>
                  <a:srgbClr val="FFC000"/>
                </a:solidFill>
              </a:rPr>
              <a:t> </a:t>
            </a:r>
            <a:r>
              <a:rPr lang="es-ES" sz="2800" dirty="0" err="1" smtClean="0">
                <a:solidFill>
                  <a:srgbClr val="FFC000"/>
                </a:solidFill>
              </a:rPr>
              <a:t>Driven</a:t>
            </a:r>
            <a:r>
              <a:rPr lang="es-ES" sz="2800" dirty="0" smtClean="0">
                <a:solidFill>
                  <a:srgbClr val="FFC000"/>
                </a:solidFill>
              </a:rPr>
              <a:t>)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Verificamos si una determinada acción se ha producido. </a:t>
            </a:r>
            <a:r>
              <a:rPr lang="es-ES" sz="2800" dirty="0" err="1" smtClean="0"/>
              <a:t>Ejm</a:t>
            </a:r>
            <a:r>
              <a:rPr lang="es-ES" sz="2800" dirty="0" smtClean="0"/>
              <a:t>: que se ha enviado un mensaje hacia otro objeto.</a:t>
            </a:r>
          </a:p>
        </p:txBody>
      </p:sp>
    </p:spTree>
    <p:extLst>
      <p:ext uri="{BB962C8B-B14F-4D97-AF65-F5344CB8AC3E}">
        <p14:creationId xmlns:p14="http://schemas.microsoft.com/office/powerpoint/2010/main" val="41523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1273984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570128"/>
            <a:ext cx="8208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/>
              <a:t>Nos permiten verificar si un objeto ha enviado o recibido un determinado mensaje de otro objeto. (Si un objeto ha interactuado correctamente con otro objeto)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719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260648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r>
              <a:rPr lang="es-PE" dirty="0" smtClean="0">
                <a:solidFill>
                  <a:srgbClr val="00823B"/>
                </a:solidFill>
              </a:rPr>
              <a:t> : </a:t>
            </a:r>
            <a:r>
              <a:rPr lang="es-PE" sz="6000" dirty="0" err="1" smtClean="0">
                <a:solidFill>
                  <a:srgbClr val="FF0000"/>
                </a:solidFill>
              </a:rPr>
              <a:t>Mocks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3" y="1628800"/>
            <a:ext cx="82089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No devuelve resultados predefinidos, sino está pendiente que 2 objetos hayan interactuado de manera esperada.</a:t>
            </a:r>
            <a:endParaRPr lang="es-E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 smtClean="0"/>
              <a:t>El </a:t>
            </a:r>
            <a:r>
              <a:rPr lang="es-ES" sz="2800" dirty="0" err="1" smtClean="0"/>
              <a:t>Assert</a:t>
            </a:r>
            <a:r>
              <a:rPr lang="es-ES" sz="2800" dirty="0" smtClean="0"/>
              <a:t> ya no se ejecuta sobre la clase en prueba sino sobre el </a:t>
            </a:r>
            <a:r>
              <a:rPr lang="es-ES" sz="2800" dirty="0" err="1" smtClean="0"/>
              <a:t>mock</a:t>
            </a:r>
            <a:r>
              <a:rPr lang="es-ES" sz="2800" dirty="0" smtClean="0"/>
              <a:t>.</a:t>
            </a: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endParaRPr lang="es-E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s-ES" sz="2800" dirty="0"/>
              <a:t>Lo usamos para probar acciones que no pueden ser observadas a través de la API pública de la clase que se está probando.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3515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Utilizar un </a:t>
            </a:r>
            <a:r>
              <a:rPr lang="es-PE" dirty="0" err="1" smtClean="0">
                <a:solidFill>
                  <a:srgbClr val="00B050"/>
                </a:solidFill>
              </a:rPr>
              <a:t>mock</a:t>
            </a:r>
            <a:r>
              <a:rPr lang="es-PE" dirty="0" smtClean="0">
                <a:solidFill>
                  <a:srgbClr val="00B050"/>
                </a:solidFill>
              </a:rPr>
              <a:t> para realizar pruebas unitarias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21829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Revisar las pruebas anteriormente creadas e identificar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.</a:t>
            </a:r>
          </a:p>
          <a:p>
            <a:r>
              <a:rPr lang="es-PE" sz="2800" dirty="0" smtClean="0"/>
              <a:t>Utilizar una framework para reemplazar el </a:t>
            </a:r>
            <a:r>
              <a:rPr lang="es-PE" sz="2800" dirty="0" err="1" smtClean="0"/>
              <a:t>mock</a:t>
            </a:r>
            <a:r>
              <a:rPr lang="es-PE" sz="2800" dirty="0" smtClean="0"/>
              <a:t> creado de forma manual.</a:t>
            </a:r>
          </a:p>
        </p:txBody>
      </p:sp>
    </p:spTree>
    <p:extLst>
      <p:ext uri="{BB962C8B-B14F-4D97-AF65-F5344CB8AC3E}">
        <p14:creationId xmlns:p14="http://schemas.microsoft.com/office/powerpoint/2010/main" val="38739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1" y="126876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Como los diferenciamos fácilmente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2405206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rgbClr val="FF0000"/>
                </a:solidFill>
              </a:rPr>
              <a:t>Stub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que permite que el test pueda terminar su ejecución.</a:t>
            </a:r>
            <a:endParaRPr lang="es-ES" sz="2800" dirty="0"/>
          </a:p>
          <a:p>
            <a:endParaRPr lang="es-ES" sz="2800" dirty="0" smtClean="0"/>
          </a:p>
          <a:p>
            <a:r>
              <a:rPr lang="es-ES" sz="3600" dirty="0" err="1" smtClean="0">
                <a:solidFill>
                  <a:srgbClr val="FF0000"/>
                </a:solidFill>
              </a:rPr>
              <a:t>Mock</a:t>
            </a:r>
            <a:r>
              <a:rPr lang="es-ES" sz="3600" dirty="0" smtClean="0">
                <a:solidFill>
                  <a:srgbClr val="FF0000"/>
                </a:solidFill>
              </a:rPr>
              <a:t>: </a:t>
            </a:r>
            <a:r>
              <a:rPr lang="es-ES" sz="2800" dirty="0" smtClean="0"/>
              <a:t>El Test </a:t>
            </a:r>
            <a:r>
              <a:rPr lang="es-ES" sz="2800" dirty="0" err="1" smtClean="0"/>
              <a:t>Double</a:t>
            </a:r>
            <a:r>
              <a:rPr lang="es-ES" sz="2800" dirty="0" smtClean="0"/>
              <a:t> sobre el cuál se realiza un aserto.</a:t>
            </a:r>
          </a:p>
        </p:txBody>
      </p:sp>
    </p:spTree>
    <p:extLst>
      <p:ext uri="{BB962C8B-B14F-4D97-AF65-F5344CB8AC3E}">
        <p14:creationId xmlns:p14="http://schemas.microsoft.com/office/powerpoint/2010/main" val="24052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92391" y="116632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Explorando el API de </a:t>
            </a:r>
            <a:r>
              <a:rPr lang="es-PE" dirty="0" err="1" smtClean="0">
                <a:solidFill>
                  <a:srgbClr val="00823B"/>
                </a:solidFill>
              </a:rPr>
              <a:t>Mockito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9561" y="200812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ES" sz="2600" dirty="0" err="1" smtClean="0"/>
              <a:t>Stubbing</a:t>
            </a:r>
            <a:endParaRPr lang="es-ES" sz="26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17763" y="52084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Verificar comportamiento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17765" y="3031315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Argument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Matchers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17764" y="4127857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 err="1">
                <a:solidFill>
                  <a:schemeClr val="tx1"/>
                </a:solidFill>
              </a:rPr>
              <a:t>Stubbing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con </a:t>
            </a:r>
            <a:r>
              <a:rPr lang="es-ES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19561" y="980728"/>
            <a:ext cx="82089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600">
                <a:solidFill>
                  <a:srgbClr val="FFC000"/>
                </a:solidFill>
              </a:defRPr>
            </a:lvl1pPr>
          </a:lstStyle>
          <a:p>
            <a:pPr marL="457200" indent="-457200">
              <a:buFont typeface="Courier New" pitchFamily="49" charset="0"/>
              <a:buChar char="o"/>
            </a:pPr>
            <a:r>
              <a:rPr lang="es-ES" dirty="0">
                <a:solidFill>
                  <a:schemeClr val="tx1"/>
                </a:solidFill>
              </a:rPr>
              <a:t>Creando un Test </a:t>
            </a:r>
            <a:r>
              <a:rPr lang="es-ES" dirty="0" err="1">
                <a:solidFill>
                  <a:schemeClr val="tx1"/>
                </a:solidFill>
              </a:rPr>
              <a:t>Double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0" y="2500568"/>
            <a:ext cx="8561788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" y="1473171"/>
            <a:ext cx="5484706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3523757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4620300"/>
            <a:ext cx="856178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1" y="5700858"/>
            <a:ext cx="6416053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08714" y="404664"/>
            <a:ext cx="8229600" cy="71095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Otros Test </a:t>
            </a:r>
            <a:r>
              <a:rPr lang="es-PE" dirty="0" err="1" smtClean="0">
                <a:solidFill>
                  <a:srgbClr val="00823B"/>
                </a:solidFill>
              </a:rPr>
              <a:t>Doubles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49382" y="1613158"/>
            <a:ext cx="5181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rgbClr val="FF0000"/>
                </a:solidFill>
              </a:rPr>
              <a:t>Dummy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Objetos </a:t>
            </a:r>
            <a:r>
              <a:rPr lang="es-ES" sz="2400" dirty="0"/>
              <a:t>que se encuentran instanciados pero nunca se utilizan, usualmente para llenar una lista de parámetros.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78" y="1244791"/>
            <a:ext cx="2540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05" y="4234103"/>
            <a:ext cx="3463059" cy="20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179512" y="4081576"/>
            <a:ext cx="51812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 smtClean="0">
                <a:solidFill>
                  <a:srgbClr val="FF0000"/>
                </a:solidFill>
              </a:rPr>
              <a:t>Fake</a:t>
            </a:r>
            <a:endParaRPr lang="es-ES" sz="2400" dirty="0" smtClean="0">
              <a:solidFill>
                <a:srgbClr val="FF0000"/>
              </a:solidFill>
            </a:endParaRPr>
          </a:p>
          <a:p>
            <a:pPr algn="ctr"/>
            <a:r>
              <a:rPr lang="es-ES" sz="2400" dirty="0" smtClean="0"/>
              <a:t>Remplazan a la dependencia real por razones diferentes a verificar salidas o comportamientos. Tienen la misma  funcionalidad pero más sencilla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07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201622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Realizar pruebas unitarias a clases con dependencias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67544" y="3615546"/>
            <a:ext cx="8208912" cy="125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Utilizar </a:t>
            </a:r>
            <a:r>
              <a:rPr lang="es-PE" sz="2800" dirty="0" err="1" smtClean="0"/>
              <a:t>stubs</a:t>
            </a:r>
            <a:r>
              <a:rPr lang="es-PE" sz="2800" dirty="0" smtClean="0"/>
              <a:t> y </a:t>
            </a:r>
            <a:r>
              <a:rPr lang="es-PE" sz="2800" dirty="0" err="1" smtClean="0"/>
              <a:t>mocks</a:t>
            </a:r>
            <a:r>
              <a:rPr lang="es-PE" sz="2800" dirty="0" smtClean="0"/>
              <a:t> para realizar pruebas unitarias a la clase "</a:t>
            </a:r>
            <a:r>
              <a:rPr lang="es-PE" sz="2800" dirty="0" err="1" smtClean="0"/>
              <a:t>CostoEnvioService</a:t>
            </a:r>
            <a:r>
              <a:rPr lang="es-PE" sz="2800" dirty="0" smtClean="0"/>
              <a:t>" y "</a:t>
            </a:r>
            <a:r>
              <a:rPr lang="es-PE" sz="2800" dirty="0" err="1" smtClean="0"/>
              <a:t>AlmacenService</a:t>
            </a:r>
            <a:r>
              <a:rPr lang="es-PE" sz="28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0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nahider\Desktop\FullStac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"/>
          <a:stretch/>
        </p:blipFill>
        <p:spPr bwMode="auto">
          <a:xfrm>
            <a:off x="0" y="1116178"/>
            <a:ext cx="9144000" cy="548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¿Dónde aplicar Mocking</a:t>
            </a:r>
            <a:r>
              <a:rPr lang="en-US" dirty="0" smtClean="0">
                <a:solidFill>
                  <a:srgbClr val="00823B"/>
                </a:solidFill>
              </a:rPr>
              <a:t>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459737" y="2765011"/>
            <a:ext cx="3672000" cy="864000"/>
          </a:xfrm>
          <a:prstGeom prst="roundRect">
            <a:avLst/>
          </a:prstGeom>
          <a:noFill/>
          <a:ln w="10160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581780" y="1397094"/>
            <a:ext cx="3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C00000"/>
                </a:solidFill>
              </a:rPr>
              <a:t>Clases con dependencias que necesiten probarse unitariamente.</a:t>
            </a:r>
            <a:endParaRPr lang="es-PE" sz="2800" b="1" dirty="0">
              <a:solidFill>
                <a:srgbClr val="C000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459737" y="4077072"/>
            <a:ext cx="3672000" cy="864000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dk1"/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278152" y="3629011"/>
            <a:ext cx="0" cy="4480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306029" y="1196752"/>
            <a:ext cx="852335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/>
              <a:t>La testeabilidad es un </a:t>
            </a:r>
            <a:r>
              <a:rPr lang="es-PE" sz="2600" dirty="0" smtClean="0">
                <a:solidFill>
                  <a:srgbClr val="FFC000"/>
                </a:solidFill>
              </a:rPr>
              <a:t>atributo de calidad del código</a:t>
            </a:r>
            <a:r>
              <a:rPr lang="es-PE" sz="2600" dirty="0" smtClean="0">
                <a:solidFill>
                  <a:srgbClr val="FF0000"/>
                </a:solidFill>
              </a:rPr>
              <a:t> </a:t>
            </a:r>
            <a:r>
              <a:rPr lang="es-PE" sz="2600" dirty="0" smtClean="0"/>
              <a:t>que permite que las pruebas automatizadas sean realizadas de manera fácil y efectiva.</a:t>
            </a:r>
          </a:p>
          <a:p>
            <a:pPr marL="0" indent="0">
              <a:buNone/>
            </a:pPr>
            <a:endParaRPr lang="es-PE" sz="2600" dirty="0"/>
          </a:p>
          <a:p>
            <a:r>
              <a:rPr lang="es-PE" sz="2600" dirty="0" smtClean="0"/>
              <a:t>La testeabilidad por lo general es </a:t>
            </a:r>
            <a:r>
              <a:rPr lang="es-PE" sz="2600" dirty="0" smtClean="0">
                <a:solidFill>
                  <a:srgbClr val="FFC000"/>
                </a:solidFill>
              </a:rPr>
              <a:t>señal de un buen diseño.</a:t>
            </a:r>
          </a:p>
          <a:p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sz="2600" dirty="0"/>
              <a:t>Si queremos que un código sea testeable, debemos </a:t>
            </a:r>
            <a:r>
              <a:rPr lang="es-PE" sz="2600" dirty="0" smtClean="0">
                <a:solidFill>
                  <a:srgbClr val="FFC000"/>
                </a:solidFill>
              </a:rPr>
              <a:t>escribir pensando </a:t>
            </a:r>
            <a:r>
              <a:rPr lang="es-PE" sz="2600" dirty="0">
                <a:solidFill>
                  <a:srgbClr val="FFC000"/>
                </a:solidFill>
              </a:rPr>
              <a:t>en la testeabilidad.</a:t>
            </a:r>
          </a:p>
          <a:p>
            <a:endParaRPr lang="es-PE" sz="2400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6939" y="5085184"/>
            <a:ext cx="852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No  cualquier código puede ser probado de manera unitaria.</a:t>
            </a:r>
          </a:p>
        </p:txBody>
      </p:sp>
      <p:sp>
        <p:nvSpPr>
          <p:cNvPr id="6" name="2 Título"/>
          <p:cNvSpPr txBox="1">
            <a:spLocks/>
          </p:cNvSpPr>
          <p:nvPr/>
        </p:nvSpPr>
        <p:spPr bwMode="auto">
          <a:xfrm>
            <a:off x="0" y="255786"/>
            <a:ext cx="9135414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srgbClr val="00823B"/>
                </a:solidFill>
              </a:rPr>
              <a:t>Testeabilidad</a:t>
            </a:r>
            <a:endParaRPr lang="en-US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720000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Code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565765" y="2437731"/>
            <a:ext cx="79928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Valor cuantitativo que indica que cantidad del código ha sido ejercitada por un conjunto de casos de prueba.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71739" y="4021907"/>
            <a:ext cx="6980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s-PE" sz="2800" dirty="0">
                <a:solidFill>
                  <a:srgbClr val="FF0000"/>
                </a:solidFill>
              </a:rPr>
              <a:t>.</a:t>
            </a:r>
            <a:r>
              <a:rPr lang="es-PE" sz="2800" dirty="0" smtClean="0">
                <a:solidFill>
                  <a:srgbClr val="FF0000"/>
                </a:solidFill>
              </a:rPr>
              <a:t>NET:  </a:t>
            </a:r>
            <a:r>
              <a:rPr lang="es-PE" sz="2400" dirty="0" err="1" smtClean="0"/>
              <a:t>NCover</a:t>
            </a:r>
            <a:r>
              <a:rPr lang="es-PE" sz="2400" dirty="0" smtClean="0"/>
              <a:t>, Visual Studio, </a:t>
            </a:r>
            <a:r>
              <a:rPr lang="es-PE" sz="2400" dirty="0" err="1"/>
              <a:t>OpenCover</a:t>
            </a:r>
            <a:endParaRPr lang="es-PE" sz="2400" dirty="0" smtClean="0"/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Java:  </a:t>
            </a:r>
            <a:r>
              <a:rPr lang="es-PE" sz="2400" dirty="0"/>
              <a:t>Cobertura, </a:t>
            </a:r>
            <a:r>
              <a:rPr lang="es-PE" sz="2400" dirty="0" smtClean="0"/>
              <a:t>EMMA, </a:t>
            </a:r>
            <a:r>
              <a:rPr lang="es-PE" sz="2400" dirty="0" err="1" smtClean="0"/>
              <a:t>Clover</a:t>
            </a:r>
            <a:r>
              <a:rPr lang="es-PE" sz="2400" dirty="0" smtClean="0"/>
              <a:t>.</a:t>
            </a:r>
          </a:p>
          <a:p>
            <a:pPr marL="457200" indent="-457200">
              <a:buFont typeface="Courier New" pitchFamily="49" charset="0"/>
              <a:buChar char="o"/>
            </a:pPr>
            <a:r>
              <a:rPr lang="es-PE" sz="2800" dirty="0" smtClean="0">
                <a:solidFill>
                  <a:srgbClr val="FF0000"/>
                </a:solidFill>
              </a:rPr>
              <a:t>Ruby</a:t>
            </a:r>
            <a:r>
              <a:rPr lang="es-PE" sz="2800" dirty="0">
                <a:solidFill>
                  <a:srgbClr val="FF0000"/>
                </a:solidFill>
              </a:rPr>
              <a:t>: </a:t>
            </a:r>
            <a:r>
              <a:rPr lang="es-PE" sz="2400" dirty="0" err="1" smtClean="0"/>
              <a:t>RCov</a:t>
            </a:r>
            <a:endParaRPr lang="es-PE" sz="2400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 bwMode="auto">
          <a:xfrm>
            <a:off x="565767" y="1772816"/>
            <a:ext cx="79928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rgbClr val="FFC000"/>
                </a:solidFill>
              </a:rPr>
              <a:t>Métrica de calidad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29346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2376264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Medir el </a:t>
            </a:r>
            <a:r>
              <a:rPr lang="es-PE" dirty="0" err="1" smtClean="0">
                <a:solidFill>
                  <a:srgbClr val="00B050"/>
                </a:solidFill>
              </a:rPr>
              <a:t>Code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Coverage</a:t>
            </a:r>
            <a:r>
              <a:rPr lang="es-PE" dirty="0" smtClean="0">
                <a:solidFill>
                  <a:srgbClr val="00B050"/>
                </a:solidFill>
              </a:rPr>
              <a:t> en una aplicación.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284984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/>
              <a:t>Medir el </a:t>
            </a:r>
            <a:r>
              <a:rPr lang="es-PE" sz="2800" dirty="0" err="1" smtClean="0"/>
              <a:t>code</a:t>
            </a:r>
            <a:r>
              <a:rPr lang="es-PE" sz="2800" dirty="0" smtClean="0"/>
              <a:t>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utilizando las herramientas integradas dentro de los IDES.</a:t>
            </a:r>
          </a:p>
          <a:p>
            <a:r>
              <a:rPr lang="es-PE" sz="2800" dirty="0" smtClean="0"/>
              <a:t>Analizar los resultados e identificar las áreas que no han sido ejercidas por ninguna prueba.</a:t>
            </a:r>
          </a:p>
        </p:txBody>
      </p:sp>
    </p:spTree>
    <p:extLst>
      <p:ext uri="{BB962C8B-B14F-4D97-AF65-F5344CB8AC3E}">
        <p14:creationId xmlns:p14="http://schemas.microsoft.com/office/powerpoint/2010/main" val="147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319418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Tenemos que lograr 100%  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</a:t>
            </a:r>
            <a:r>
              <a:rPr lang="es-PE" dirty="0" err="1" smtClean="0">
                <a:solidFill>
                  <a:srgbClr val="00823B"/>
                </a:solidFill>
              </a:rPr>
              <a:t>Coverage</a:t>
            </a:r>
            <a:r>
              <a:rPr lang="es-PE" dirty="0" smtClean="0">
                <a:solidFill>
                  <a:srgbClr val="00823B"/>
                </a:solidFill>
              </a:rPr>
              <a:t>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2234" y="1772547"/>
            <a:ext cx="8744626" cy="101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800" dirty="0" smtClean="0"/>
              <a:t>El </a:t>
            </a:r>
            <a:r>
              <a:rPr lang="es-PE" sz="2800" dirty="0" err="1" smtClean="0"/>
              <a:t>coverage</a:t>
            </a:r>
            <a:r>
              <a:rPr lang="es-PE" sz="2800" dirty="0" smtClean="0"/>
              <a:t> no nos dice si hemos cubierto los caminos más riesgosos o si los caminos cubiertos han valido el esfuerzo. </a:t>
            </a: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272234" y="3532984"/>
            <a:ext cx="79928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indent="0" algn="ctr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/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l"/>
            <a:r>
              <a:rPr lang="es-PE" dirty="0"/>
              <a:t>El valor adecuado depende de cada aplicación.</a:t>
            </a:r>
          </a:p>
          <a:p>
            <a:pPr lvl="1"/>
            <a:r>
              <a:rPr lang="es-PE" dirty="0" smtClean="0"/>
              <a:t>60</a:t>
            </a:r>
            <a:r>
              <a:rPr lang="es-PE" dirty="0"/>
              <a:t>% es un </a:t>
            </a:r>
            <a:r>
              <a:rPr lang="es-PE" dirty="0" smtClean="0"/>
              <a:t>valor aceptable</a:t>
            </a:r>
            <a:r>
              <a:rPr lang="es-PE" dirty="0"/>
              <a:t>.</a:t>
            </a:r>
          </a:p>
          <a:p>
            <a:pPr lvl="1"/>
            <a:r>
              <a:rPr lang="es-PE" dirty="0"/>
              <a:t>Valor proporcional a la complejidad </a:t>
            </a:r>
            <a:r>
              <a:rPr lang="es-PE" dirty="0" err="1"/>
              <a:t>ciclomática</a:t>
            </a:r>
            <a:r>
              <a:rPr lang="es-PE" dirty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594673" y="2799216"/>
            <a:ext cx="6099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 smtClean="0">
                <a:solidFill>
                  <a:srgbClr val="FF0000"/>
                </a:solidFill>
              </a:rPr>
              <a:t>Lograr un balance costo - beneficio.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6109" y="5229200"/>
            <a:ext cx="8956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</a:rPr>
              <a:t>¿ Será suficiente pasar una única vez por un camino?</a:t>
            </a:r>
          </a:p>
        </p:txBody>
      </p:sp>
    </p:spTree>
    <p:extLst>
      <p:ext uri="{BB962C8B-B14F-4D97-AF65-F5344CB8AC3E}">
        <p14:creationId xmlns:p14="http://schemas.microsoft.com/office/powerpoint/2010/main" val="2653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9965" y="278936"/>
            <a:ext cx="8964488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Costo vs Beneficio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 smtClean="0">
                <a:solidFill>
                  <a:srgbClr val="00823B"/>
                </a:solidFill>
              </a:rPr>
              <a:t>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41" name="40 Grupo"/>
          <p:cNvGrpSpPr/>
          <p:nvPr/>
        </p:nvGrpSpPr>
        <p:grpSpPr>
          <a:xfrm>
            <a:off x="324264" y="1838256"/>
            <a:ext cx="8352928" cy="3985296"/>
            <a:chOff x="323528" y="2564904"/>
            <a:chExt cx="8352928" cy="3985296"/>
          </a:xfrm>
        </p:grpSpPr>
        <p:sp>
          <p:nvSpPr>
            <p:cNvPr id="10" name="9 Rectángulo redondeado"/>
            <p:cNvSpPr/>
            <p:nvPr/>
          </p:nvSpPr>
          <p:spPr>
            <a:xfrm>
              <a:off x="332957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 smtClean="0">
                  <a:solidFill>
                    <a:schemeClr val="tx1"/>
                  </a:solidFill>
                </a:rPr>
                <a:t>Algoritmos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849856" y="2801512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smtClean="0">
                  <a:solidFill>
                    <a:schemeClr val="tx1"/>
                  </a:solidFill>
                </a:rPr>
                <a:t>Código complicado – Necesita </a:t>
              </a:r>
              <a:r>
                <a:rPr lang="es-ES" sz="2000" b="1" dirty="0" err="1">
                  <a:solidFill>
                    <a:schemeClr val="tx1"/>
                  </a:solidFill>
                </a:rPr>
                <a:t>r</a:t>
              </a:r>
              <a:r>
                <a:rPr lang="es-ES" sz="2000" b="1" dirty="0" err="1" smtClean="0">
                  <a:solidFill>
                    <a:schemeClr val="tx1"/>
                  </a:solidFill>
                </a:rPr>
                <a:t>efactorizar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332957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Código Trivial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5849856" y="4055576"/>
              <a:ext cx="2520000" cy="126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b="1" dirty="0">
                  <a:solidFill>
                    <a:schemeClr val="tx1"/>
                  </a:solidFill>
                </a:rPr>
                <a:t>Coordinadores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14 Conector recto de flecha"/>
            <p:cNvCxnSpPr/>
            <p:nvPr/>
          </p:nvCxnSpPr>
          <p:spPr>
            <a:xfrm flipH="1" flipV="1">
              <a:off x="3310192" y="2564904"/>
              <a:ext cx="18288" cy="276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3310192" y="5337384"/>
              <a:ext cx="53662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4406689" y="533738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707502" y="5337384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2461883" y="4423966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Bajo</a:t>
              </a:r>
              <a:endParaRPr lang="es-PE" sz="2800" b="1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2483683" y="3169902"/>
              <a:ext cx="804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2800" b="1" dirty="0" smtClean="0"/>
                <a:t>Alto</a:t>
              </a:r>
              <a:endParaRPr lang="es-PE" sz="2800" b="1" dirty="0"/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355976" y="5842314"/>
              <a:ext cx="30531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Costo de la prueba</a:t>
              </a:r>
            </a:p>
            <a:p>
              <a:pPr algn="ctr"/>
              <a:r>
                <a:rPr lang="es-PE" sz="2000" dirty="0" smtClean="0"/>
                <a:t>≈ Número de dependencias</a:t>
              </a:r>
              <a:endParaRPr lang="es-PE" sz="2000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323528" y="3707569"/>
              <a:ext cx="25680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000" b="1" dirty="0" smtClean="0"/>
                <a:t>Beneficio de la prueba</a:t>
              </a:r>
            </a:p>
            <a:p>
              <a:pPr algn="ctr"/>
              <a:r>
                <a:rPr lang="es-PE" sz="2000" dirty="0" smtClean="0"/>
                <a:t>≈ Código no obvio</a:t>
              </a:r>
              <a:endParaRPr lang="es-PE" sz="2000" dirty="0"/>
            </a:p>
          </p:txBody>
        </p:sp>
      </p:grpSp>
      <p:sp>
        <p:nvSpPr>
          <p:cNvPr id="43" name="42 CuadroTexto"/>
          <p:cNvSpPr txBox="1"/>
          <p:nvPr/>
        </p:nvSpPr>
        <p:spPr>
          <a:xfrm>
            <a:off x="251520" y="5967568"/>
            <a:ext cx="430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i="1" dirty="0" smtClean="0">
                <a:solidFill>
                  <a:srgbClr val="FFC000"/>
                </a:solidFill>
              </a:rPr>
              <a:t>Steven </a:t>
            </a:r>
            <a:r>
              <a:rPr lang="es-PE" i="1" dirty="0" err="1" smtClean="0">
                <a:solidFill>
                  <a:srgbClr val="FFC000"/>
                </a:solidFill>
              </a:rPr>
              <a:t>Sanderson</a:t>
            </a:r>
            <a:r>
              <a:rPr lang="es-PE" i="1" dirty="0">
                <a:solidFill>
                  <a:srgbClr val="FFC000"/>
                </a:solidFill>
              </a:rPr>
              <a:t> B</a:t>
            </a:r>
            <a:r>
              <a:rPr lang="es-PE" i="1" dirty="0" smtClean="0">
                <a:solidFill>
                  <a:srgbClr val="FFC000"/>
                </a:solidFill>
              </a:rPr>
              <a:t>log:  http</a:t>
            </a:r>
            <a:r>
              <a:rPr lang="es-PE" i="1" dirty="0">
                <a:solidFill>
                  <a:srgbClr val="FFC000"/>
                </a:solidFill>
              </a:rPr>
              <a:t>://bit.ly/lNGDjq</a:t>
            </a:r>
          </a:p>
        </p:txBody>
      </p:sp>
    </p:spTree>
    <p:extLst>
      <p:ext uri="{BB962C8B-B14F-4D97-AF65-F5344CB8AC3E}">
        <p14:creationId xmlns:p14="http://schemas.microsoft.com/office/powerpoint/2010/main" val="1417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853354"/>
              </p:ext>
            </p:extLst>
          </p:nvPr>
        </p:nvGraphicFramePr>
        <p:xfrm>
          <a:off x="457200" y="1764640"/>
          <a:ext cx="8229600" cy="3464560"/>
        </p:xfrm>
        <a:graphic>
          <a:graphicData uri="http://schemas.openxmlformats.org/drawingml/2006/table">
            <a:tbl>
              <a:tblPr firstRow="1" lastRow="1" bandRow="1">
                <a:tableStyleId>{7DF18680-E054-41AD-8BC1-D1AEF772440D}</a:tableStyleId>
              </a:tblPr>
              <a:tblGrid>
                <a:gridCol w="2818656"/>
                <a:gridCol w="266774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Stage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without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 err="1" smtClean="0"/>
                        <a:t>Team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with</a:t>
                      </a:r>
                      <a:r>
                        <a:rPr lang="es-PE" sz="2000" dirty="0" smtClean="0"/>
                        <a:t> </a:t>
                      </a:r>
                      <a:r>
                        <a:rPr lang="es-PE" sz="2000" dirty="0" err="1" smtClean="0"/>
                        <a:t>tests</a:t>
                      </a:r>
                      <a:endParaRPr lang="es-PE" sz="20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Implementation</a:t>
                      </a:r>
                      <a:r>
                        <a:rPr lang="es-PE" sz="1800" dirty="0" smtClean="0"/>
                        <a:t> (</a:t>
                      </a:r>
                      <a:r>
                        <a:rPr lang="es-PE" sz="1800" dirty="0" err="1" smtClean="0"/>
                        <a:t>Coding</a:t>
                      </a:r>
                      <a:r>
                        <a:rPr lang="es-PE" sz="1800" dirty="0" smtClean="0"/>
                        <a:t>)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14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Integration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2 </a:t>
                      </a:r>
                      <a:r>
                        <a:rPr lang="es-PE" sz="1800" dirty="0" err="1" smtClean="0"/>
                        <a:t>days</a:t>
                      </a:r>
                      <a:endParaRPr lang="es-PE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 smtClean="0"/>
                        <a:t>Testing</a:t>
                      </a:r>
                      <a:r>
                        <a:rPr lang="es-PE" sz="1800" dirty="0" smtClean="0"/>
                        <a:t> and bug </a:t>
                      </a:r>
                      <a:r>
                        <a:rPr lang="es-PE" sz="1800" dirty="0" err="1" smtClean="0"/>
                        <a:t>fixing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3 days </a:t>
                      </a:r>
                    </a:p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2 days 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12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Testing, 3 days 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600" i="1" dirty="0" smtClean="0"/>
                        <a:t>Fixing, 1 day</a:t>
                      </a:r>
                    </a:p>
                    <a:p>
                      <a:r>
                        <a:rPr lang="en-US" sz="1600" i="1" dirty="0" smtClean="0"/>
                        <a:t>Testing, 1 day</a:t>
                      </a:r>
                    </a:p>
                    <a:p>
                      <a:r>
                        <a:rPr lang="en-US" sz="1800" dirty="0" smtClean="0"/>
                        <a:t>Total: 8 days</a:t>
                      </a:r>
                      <a:endParaRPr lang="es-PE" sz="18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 </a:t>
                      </a:r>
                      <a:r>
                        <a:rPr lang="es-PE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  <a:endParaRPr lang="es-P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Bugs </a:t>
                      </a:r>
                      <a:r>
                        <a:rPr lang="es-PE" sz="1800" dirty="0" err="1" smtClean="0"/>
                        <a:t>found</a:t>
                      </a:r>
                      <a:r>
                        <a:rPr lang="es-PE" sz="1800" dirty="0" smtClean="0"/>
                        <a:t> in</a:t>
                      </a:r>
                      <a:r>
                        <a:rPr lang="es-PE" sz="1800" baseline="0" dirty="0" smtClean="0"/>
                        <a:t> </a:t>
                      </a:r>
                      <a:r>
                        <a:rPr lang="es-PE" sz="1800" baseline="0" dirty="0" err="1" smtClean="0"/>
                        <a:t>production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71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dirty="0" smtClean="0"/>
                        <a:t>11</a:t>
                      </a:r>
                      <a:endParaRPr lang="es-PE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395536" y="539702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err="1" smtClean="0"/>
              <a:t>Unit</a:t>
            </a:r>
            <a:r>
              <a:rPr lang="es-PE" sz="2400" dirty="0" smtClean="0"/>
              <a:t>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puede duplicar el tiempo que toma programar alguna funcionalidad pero el tiempo total de desarrollo del producto se ve reducido.</a:t>
            </a:r>
            <a:endParaRPr lang="es-PE" sz="24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83459" y="260648"/>
            <a:ext cx="8229600" cy="122413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Cuanto tiempo más me cuesta utilizar pruebas unitarias ?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84784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 smtClean="0"/>
              <a:t>……. pero no ha sido:</a:t>
            </a:r>
          </a:p>
          <a:p>
            <a:endParaRPr lang="es-PE" sz="3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Estructurado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Consistente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Repetible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 smtClean="0"/>
              <a:t>Fácil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PE" sz="3600" dirty="0"/>
              <a:t>En todo el </a:t>
            </a:r>
            <a:r>
              <a:rPr lang="es-PE" sz="3600" dirty="0" smtClean="0"/>
              <a:t>código</a:t>
            </a:r>
            <a:endParaRPr lang="es-PE" sz="3600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61539" cy="936104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Todos ya lo venimos haciendo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Presentando </a:t>
            </a:r>
            <a:r>
              <a:rPr lang="es-PE" dirty="0" err="1" smtClean="0">
                <a:solidFill>
                  <a:srgbClr val="00B050"/>
                </a:solidFill>
              </a:rPr>
              <a:t>Unit</a:t>
            </a:r>
            <a:r>
              <a:rPr lang="es-PE" dirty="0" smtClean="0">
                <a:solidFill>
                  <a:srgbClr val="00B050"/>
                </a:solidFill>
              </a:rPr>
              <a:t> </a:t>
            </a:r>
            <a:r>
              <a:rPr lang="es-PE" dirty="0" err="1" smtClean="0">
                <a:solidFill>
                  <a:srgbClr val="00B050"/>
                </a:solidFill>
              </a:rPr>
              <a:t>Testing</a:t>
            </a:r>
            <a:r>
              <a:rPr lang="es-PE" dirty="0" smtClean="0">
                <a:solidFill>
                  <a:srgbClr val="00B050"/>
                </a:solidFill>
              </a:rPr>
              <a:t>  </a:t>
            </a:r>
            <a:br>
              <a:rPr lang="es-PE" dirty="0" smtClean="0">
                <a:solidFill>
                  <a:srgbClr val="00B05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a tu equipo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395536" y="2555776"/>
            <a:ext cx="8424936" cy="38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Cuando uno empieza a introducir </a:t>
            </a:r>
            <a:r>
              <a:rPr lang="es-PE" sz="2800" dirty="0" err="1" smtClean="0"/>
              <a:t>Unit</a:t>
            </a:r>
            <a:r>
              <a:rPr lang="es-PE" sz="2800" dirty="0" smtClean="0"/>
              <a:t> </a:t>
            </a:r>
            <a:r>
              <a:rPr lang="es-PE" sz="2800" dirty="0" err="1" smtClean="0"/>
              <a:t>Testing</a:t>
            </a:r>
            <a:r>
              <a:rPr lang="es-PE" sz="2800" dirty="0" smtClean="0"/>
              <a:t> a su equipo debe estar preparado para responder toda clase de preguntas. </a:t>
            </a:r>
          </a:p>
          <a:p>
            <a:pPr marL="0" indent="0" algn="ctr">
              <a:buNone/>
            </a:pPr>
            <a:endParaRPr lang="es-PE" sz="1100" dirty="0" smtClean="0"/>
          </a:p>
          <a:p>
            <a:r>
              <a:rPr lang="es-PE" sz="2800" dirty="0" smtClean="0"/>
              <a:t>Pensar en preguntas o argumento en contra que le podrían hacer .</a:t>
            </a:r>
          </a:p>
          <a:p>
            <a:pPr lvl="1"/>
            <a:r>
              <a:rPr lang="es-PE" sz="2400" dirty="0" smtClean="0"/>
              <a:t>¿ Las personas de QA ya no son necesarias ?</a:t>
            </a:r>
          </a:p>
        </p:txBody>
      </p:sp>
    </p:spTree>
    <p:extLst>
      <p:ext uri="{BB962C8B-B14F-4D97-AF65-F5344CB8AC3E}">
        <p14:creationId xmlns:p14="http://schemas.microsoft.com/office/powerpoint/2010/main" val="2824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323528" y="1484784"/>
            <a:ext cx="85689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rgbClr val="FFC000"/>
                </a:solidFill>
              </a:rPr>
              <a:t>Realizar cambios es mucho más sencillo.</a:t>
            </a:r>
          </a:p>
          <a:p>
            <a:r>
              <a:rPr lang="es-PE" sz="2800" dirty="0" smtClean="0"/>
              <a:t>Nuevas funcionalidades no rompen las existentes.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proceso de desarrollo se vuelve más flexible.</a:t>
            </a:r>
          </a:p>
          <a:p>
            <a:r>
              <a:rPr lang="es-PE" sz="2800" dirty="0"/>
              <a:t>Los problemas se encuentran temprano en el ciclo de desarrollo</a:t>
            </a:r>
            <a:r>
              <a:rPr lang="es-PE" sz="2800" dirty="0" smtClean="0"/>
              <a:t>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El diseño mejora debido a que el código es forzado a ser más desacoplado y testeable.</a:t>
            </a:r>
          </a:p>
          <a:p>
            <a:r>
              <a:rPr lang="es-PE" sz="2800" dirty="0"/>
              <a:t>Código que funciona ahora, funcionará en el futuro.</a:t>
            </a:r>
          </a:p>
          <a:p>
            <a:r>
              <a:rPr lang="es-PE" sz="2800" dirty="0" smtClean="0">
                <a:solidFill>
                  <a:srgbClr val="FFC000"/>
                </a:solidFill>
              </a:rPr>
              <a:t>La necesidad de pruebas manuales se reduce.</a:t>
            </a:r>
          </a:p>
        </p:txBody>
      </p:sp>
      <p:sp>
        <p:nvSpPr>
          <p:cNvPr id="4" name="2 Título"/>
          <p:cNvSpPr txBox="1">
            <a:spLocks/>
          </p:cNvSpPr>
          <p:nvPr/>
        </p:nvSpPr>
        <p:spPr bwMode="auto">
          <a:xfrm>
            <a:off x="493204" y="332656"/>
            <a:ext cx="8229600" cy="724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PE" dirty="0" smtClean="0">
                <a:solidFill>
                  <a:srgbClr val="00823B"/>
                </a:solidFill>
              </a:rPr>
              <a:t>Beneficios de las pruebas unitarias</a:t>
            </a:r>
            <a:endParaRPr lang="es-PE" dirty="0">
              <a:solidFill>
                <a:srgbClr val="008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Moq</a:t>
            </a:r>
            <a:r>
              <a:rPr lang="es-PE" sz="2400" dirty="0" smtClean="0"/>
              <a:t>: 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https</a:t>
            </a:r>
            <a:r>
              <a:rPr lang="es-PE" sz="2400" dirty="0">
                <a:solidFill>
                  <a:srgbClr val="FFC000"/>
                </a:solidFill>
              </a:rPr>
              <a:t>://code.google.com/p/mockito/</a:t>
            </a:r>
          </a:p>
          <a:p>
            <a:pPr marL="352425" indent="-352425"/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eCobertura</a:t>
            </a:r>
            <a:r>
              <a:rPr lang="es-PE" sz="2400" dirty="0"/>
              <a:t/>
            </a:r>
            <a:br>
              <a:rPr lang="es-PE" sz="2400" dirty="0"/>
            </a:br>
            <a:r>
              <a:rPr lang="es-PE" sz="2400" dirty="0">
                <a:solidFill>
                  <a:srgbClr val="FFC000"/>
                </a:solidFill>
              </a:rPr>
              <a:t>http://ecobertura.johoop.de/</a:t>
            </a:r>
          </a:p>
          <a:p>
            <a:pPr marL="352425" indent="-352425">
              <a:buFont typeface="Arial" pitchFamily="34" charset="0"/>
              <a:buChar char="•"/>
            </a:pPr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smtClean="0"/>
              <a:t>Cobertura vs Emma vs </a:t>
            </a:r>
            <a:r>
              <a:rPr lang="es-PE" sz="2400" dirty="0" err="1" smtClean="0"/>
              <a:t>Clover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://www.copperykeenclaws.com/notes-on-cobertura-vs-emma-vs-clover/</a:t>
            </a:r>
          </a:p>
          <a:p>
            <a:pPr marL="352425" indent="-352425"/>
            <a:endParaRPr lang="es-PE" sz="24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es-PE" sz="2400" dirty="0" err="1" smtClean="0"/>
              <a:t>Mock</a:t>
            </a:r>
            <a:r>
              <a:rPr lang="es-PE" sz="2400" dirty="0" smtClean="0"/>
              <a:t> </a:t>
            </a:r>
            <a:r>
              <a:rPr lang="es-PE" sz="2400" dirty="0" err="1" smtClean="0"/>
              <a:t>Static</a:t>
            </a:r>
            <a:r>
              <a:rPr lang="es-PE" sz="2400" dirty="0" smtClean="0"/>
              <a:t> File </a:t>
            </a:r>
            <a:r>
              <a:rPr lang="es-PE" sz="2400" dirty="0" err="1" smtClean="0"/>
              <a:t>Class</a:t>
            </a:r>
            <a:r>
              <a:rPr lang="es-PE" sz="2400" dirty="0" smtClean="0"/>
              <a:t>:</a:t>
            </a:r>
            <a:br>
              <a:rPr lang="es-PE" sz="2400" dirty="0" smtClean="0"/>
            </a:br>
            <a:r>
              <a:rPr lang="es-PE" sz="2400" dirty="0" smtClean="0">
                <a:solidFill>
                  <a:srgbClr val="FFC000"/>
                </a:solidFill>
              </a:rPr>
              <a:t>http</a:t>
            </a:r>
            <a:r>
              <a:rPr lang="es-PE" sz="2400" dirty="0">
                <a:solidFill>
                  <a:srgbClr val="FFC000"/>
                </a:solidFill>
              </a:rPr>
              <a:t>://stackoverflow.com/questions/6499871/mock-file-io-static-class-in-c-sharp</a:t>
            </a:r>
            <a:endParaRPr lang="es-PE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s-PE" dirty="0" smtClean="0">
                <a:solidFill>
                  <a:srgbClr val="00B050"/>
                </a:solidFill>
              </a:rPr>
              <a:t>Revisar las pruebas realizadas a un código "no testeable"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¿Cuál es el problema del código de producción?</a:t>
            </a:r>
            <a:br>
              <a:rPr lang="es-PE" sz="2800" dirty="0" smtClean="0"/>
            </a:br>
            <a:r>
              <a:rPr lang="es-PE" sz="2800" dirty="0" smtClean="0"/>
              <a:t>"Es un código muy acoplado"</a:t>
            </a:r>
          </a:p>
        </p:txBody>
      </p:sp>
    </p:spTree>
    <p:extLst>
      <p:ext uri="{BB962C8B-B14F-4D97-AF65-F5344CB8AC3E}">
        <p14:creationId xmlns:p14="http://schemas.microsoft.com/office/powerpoint/2010/main" val="38588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599423"/>
            <a:ext cx="8229600" cy="720000"/>
          </a:xfrm>
        </p:spPr>
        <p:txBody>
          <a:bodyPr/>
          <a:lstStyle/>
          <a:p>
            <a:r>
              <a:rPr lang="es-PE" dirty="0">
                <a:solidFill>
                  <a:srgbClr val="00823B"/>
                </a:solidFill>
              </a:rPr>
              <a:t>Inversión de Dependencias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76251" y="1535527"/>
            <a:ext cx="819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i="1" dirty="0" smtClean="0"/>
              <a:t>Las clases de alto nivel no deben depender directamente de clases de bajo nivel sino de abstracciones de estas clases.</a:t>
            </a:r>
            <a:endParaRPr lang="es-PE" sz="3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0" y="3356992"/>
            <a:ext cx="8811678" cy="265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923982"/>
            <a:ext cx="8315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Aplicar el principio de inversión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1276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Inyección de Dependencias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71601" y="184482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i="1" dirty="0" smtClean="0"/>
              <a:t>Proveer las instancias de las clases dependencia desde fuera del ámbito de la clase.</a:t>
            </a:r>
            <a:endParaRPr lang="es-PE" sz="28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0" y="3141882"/>
            <a:ext cx="8969478" cy="22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2008" y="3666289"/>
            <a:ext cx="238228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722764" y="3196550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err="1" smtClean="0">
                <a:solidFill>
                  <a:srgbClr val="FF0000"/>
                </a:solidFill>
              </a:rPr>
              <a:t>Outside</a:t>
            </a:r>
            <a:endParaRPr lang="es-P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800200"/>
          </a:xfrm>
        </p:spPr>
        <p:txBody>
          <a:bodyPr/>
          <a:lstStyle/>
          <a:p>
            <a:r>
              <a:rPr lang="es-PE" dirty="0" smtClean="0">
                <a:solidFill>
                  <a:srgbClr val="FFC000"/>
                </a:solidFill>
              </a:rPr>
              <a:t>Ejercicio</a:t>
            </a:r>
            <a:br>
              <a:rPr lang="es-PE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00B050"/>
                </a:solidFill>
              </a:rPr>
              <a:t>Refactorizar</a:t>
            </a:r>
            <a:r>
              <a:rPr lang="es-PE" dirty="0" smtClean="0">
                <a:solidFill>
                  <a:srgbClr val="00B050"/>
                </a:solidFill>
              </a:rPr>
              <a:t> el código para mejorar su testeabilidad.</a:t>
            </a:r>
            <a:endParaRPr lang="es-PE" dirty="0">
              <a:solidFill>
                <a:srgbClr val="00B050"/>
              </a:solidFill>
            </a:endParaRPr>
          </a:p>
        </p:txBody>
      </p:sp>
      <p:sp>
        <p:nvSpPr>
          <p:cNvPr id="7" name="5 Marcador de contenido"/>
          <p:cNvSpPr txBox="1">
            <a:spLocks/>
          </p:cNvSpPr>
          <p:nvPr/>
        </p:nvSpPr>
        <p:spPr bwMode="auto">
          <a:xfrm>
            <a:off x="611560" y="3923928"/>
            <a:ext cx="79928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Utilizar inyección de dependencias para desacoplar el código.</a:t>
            </a:r>
          </a:p>
        </p:txBody>
      </p:sp>
    </p:spTree>
    <p:extLst>
      <p:ext uri="{BB962C8B-B14F-4D97-AF65-F5344CB8AC3E}">
        <p14:creationId xmlns:p14="http://schemas.microsoft.com/office/powerpoint/2010/main" val="28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>
            <a:spLocks noGrp="1"/>
          </p:cNvSpPr>
          <p:nvPr>
            <p:ph type="title"/>
          </p:nvPr>
        </p:nvSpPr>
        <p:spPr>
          <a:xfrm>
            <a:off x="557819" y="141800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¿ Cuál es el siguiente paso ?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07178" y="2714144"/>
            <a:ext cx="8352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/>
              <a:t>Ahora que la clases no depende de una implementación específica, los </a:t>
            </a:r>
            <a:r>
              <a:rPr lang="es-PE" sz="3000" dirty="0" err="1" smtClean="0"/>
              <a:t>tests</a:t>
            </a:r>
            <a:r>
              <a:rPr lang="es-PE" sz="3000" dirty="0" smtClean="0"/>
              <a:t> pueden decidir cualquier implementación e inyectarla a la clase que están probando.</a:t>
            </a:r>
          </a:p>
        </p:txBody>
      </p:sp>
    </p:spTree>
    <p:extLst>
      <p:ext uri="{BB962C8B-B14F-4D97-AF65-F5344CB8AC3E}">
        <p14:creationId xmlns:p14="http://schemas.microsoft.com/office/powerpoint/2010/main" val="37385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50804</TotalTime>
  <Words>2901</Words>
  <Application>Microsoft Office PowerPoint</Application>
  <PresentationFormat>Presentación en pantalla (4:3)</PresentationFormat>
  <Paragraphs>392</Paragraphs>
  <Slides>38</Slides>
  <Notes>38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BlackTheme</vt:lpstr>
      <vt:lpstr>Licencia de Uso</vt:lpstr>
      <vt:lpstr>Test Doubles Test Automation</vt:lpstr>
      <vt:lpstr>Presentación de PowerPoint</vt:lpstr>
      <vt:lpstr>Ejercicio Revisar las pruebas realizadas a un código "no testeable"</vt:lpstr>
      <vt:lpstr>Inversión de Dependencias</vt:lpstr>
      <vt:lpstr>Ejercicio Refactorizar el código para mejorar su testeabilidad.</vt:lpstr>
      <vt:lpstr>Inyección de Dependencias</vt:lpstr>
      <vt:lpstr>Ejercicio Refactorizar el código para mejorar su testeabilidad.</vt:lpstr>
      <vt:lpstr>¿ Cuál es el siguiente paso ?</vt:lpstr>
      <vt:lpstr>Ejercicio Modificar los test para realizar pruebas unitaras a clases con dependencias.</vt:lpstr>
      <vt:lpstr>El Mundo Real</vt:lpstr>
      <vt:lpstr>¿Cuál es el problema?</vt:lpstr>
      <vt:lpstr>Encontrando la solución</vt:lpstr>
      <vt:lpstr>Encontrando la solución</vt:lpstr>
      <vt:lpstr>Test Doubles</vt:lpstr>
      <vt:lpstr>Isolation Mocking Frameworks</vt:lpstr>
      <vt:lpstr>Tipos de Test Doubles</vt:lpstr>
      <vt:lpstr>Test Doubles: Stubs</vt:lpstr>
      <vt:lpstr>Test Doubles: Stubs</vt:lpstr>
      <vt:lpstr>Ejercicio Utilizar un stub para realizar pruebas unitarias</vt:lpstr>
      <vt:lpstr>State Testing VS Interaction Testing</vt:lpstr>
      <vt:lpstr>Test Doubles: Mocks</vt:lpstr>
      <vt:lpstr>Test Doubles : Mocks</vt:lpstr>
      <vt:lpstr>Ejercicio Utilizar un mock para realizar pruebas unitarias</vt:lpstr>
      <vt:lpstr>Como los diferenciamos fácilmente</vt:lpstr>
      <vt:lpstr>Explorando el API de Mockito</vt:lpstr>
      <vt:lpstr>Otros Test Doubles</vt:lpstr>
      <vt:lpstr>Ejercicio Realizar pruebas unitarias a clases con dependencias</vt:lpstr>
      <vt:lpstr>¿Dónde aplicar Mocking?</vt:lpstr>
      <vt:lpstr>Code Coverage</vt:lpstr>
      <vt:lpstr>Ejercicio Medir el Code Coverage en una aplicación.</vt:lpstr>
      <vt:lpstr>¿ Tenemos que lograr 100%   de Coverage ?</vt:lpstr>
      <vt:lpstr>Costo vs Beneficio de las pruebas unitarias</vt:lpstr>
      <vt:lpstr>¿ Cuanto tiempo más me cuesta utilizar pruebas unitarias ?</vt:lpstr>
      <vt:lpstr>Todos ya lo venimos haciendo</vt:lpstr>
      <vt:lpstr>Ejercicio Presentando Unit Testing   a tu equipo</vt:lpstr>
      <vt:lpstr>Presentación de PowerPoint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1549</cp:revision>
  <dcterms:created xsi:type="dcterms:W3CDTF">2010-05-16T05:09:58Z</dcterms:created>
  <dcterms:modified xsi:type="dcterms:W3CDTF">2013-04-24T16:00:45Z</dcterms:modified>
</cp:coreProperties>
</file>