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684" r:id="rId2"/>
    <p:sldId id="629" r:id="rId3"/>
    <p:sldId id="632" r:id="rId4"/>
    <p:sldId id="633" r:id="rId5"/>
    <p:sldId id="699" r:id="rId6"/>
    <p:sldId id="698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695" r:id="rId17"/>
    <p:sldId id="696" r:id="rId18"/>
    <p:sldId id="697" r:id="rId19"/>
    <p:sldId id="700" r:id="rId20"/>
    <p:sldId id="701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84037" autoAdjust="0"/>
  </p:normalViewPr>
  <p:slideViewPr>
    <p:cSldViewPr>
      <p:cViewPr>
        <p:scale>
          <a:sx n="54" d="100"/>
          <a:sy n="54" d="100"/>
        </p:scale>
        <p:origin x="-182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11/12/2013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11/12/2013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11/12/2013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11/12/2013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11/12/2013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11/12/2013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11/12/2013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11/12/2013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</a:t>
            </a:r>
            <a:r>
              <a:rPr lang="en-US" sz="2200" smtClean="0"/>
              <a:t>Test Automation .NET"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12968" cy="84464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Characterization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Tests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4" y="1916832"/>
            <a:ext cx="8279085" cy="4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325086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Refactorizar</a:t>
            </a:r>
            <a:r>
              <a:rPr lang="es-PE" dirty="0" smtClean="0">
                <a:solidFill>
                  <a:srgbClr val="00823B"/>
                </a:solidFill>
              </a:rPr>
              <a:t> a algo más </a:t>
            </a:r>
            <a:r>
              <a:rPr lang="es-PE" dirty="0" err="1" smtClean="0">
                <a:solidFill>
                  <a:srgbClr val="00823B"/>
                </a:solidFill>
              </a:rPr>
              <a:t>testeable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83568" y="292494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err="1" smtClean="0"/>
              <a:t>Extract</a:t>
            </a:r>
            <a:r>
              <a:rPr lang="es-PE" sz="2800" dirty="0" smtClean="0"/>
              <a:t> and </a:t>
            </a:r>
            <a:r>
              <a:rPr lang="es-PE" sz="2800" dirty="0" err="1" smtClean="0"/>
              <a:t>Override</a:t>
            </a:r>
            <a:endParaRPr lang="es-PE" sz="28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err="1" smtClean="0"/>
              <a:t>Instance</a:t>
            </a:r>
            <a:r>
              <a:rPr lang="es-PE" sz="2800" dirty="0" smtClean="0"/>
              <a:t> </a:t>
            </a:r>
            <a:r>
              <a:rPr lang="es-PE" sz="2800" dirty="0" err="1" smtClean="0"/>
              <a:t>Delegator</a:t>
            </a:r>
            <a:endParaRPr lang="es-PE" sz="28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err="1" smtClean="0"/>
              <a:t>Adapt</a:t>
            </a:r>
            <a:r>
              <a:rPr lang="es-PE" sz="2800" dirty="0" smtClean="0"/>
              <a:t> </a:t>
            </a:r>
            <a:r>
              <a:rPr lang="es-PE" sz="2800" dirty="0" err="1" smtClean="0"/>
              <a:t>Parameter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11943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53752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Extract</a:t>
            </a:r>
            <a:r>
              <a:rPr lang="es-PE" dirty="0" smtClean="0">
                <a:solidFill>
                  <a:srgbClr val="00823B"/>
                </a:solidFill>
              </a:rPr>
              <a:t> and </a:t>
            </a:r>
            <a:r>
              <a:rPr lang="es-PE" dirty="0" err="1" smtClean="0">
                <a:solidFill>
                  <a:srgbClr val="00823B"/>
                </a:solidFill>
              </a:rPr>
              <a:t>Override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72" y="2145943"/>
            <a:ext cx="6058284" cy="2507642"/>
          </a:xfrm>
          <a:prstGeom prst="rect">
            <a:avLst/>
          </a:prstGeom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72" y="4812297"/>
            <a:ext cx="6058284" cy="150858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113838" y="1085835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Cuando</a:t>
            </a:r>
            <a:r>
              <a:rPr lang="en-US" sz="2400" dirty="0" smtClean="0"/>
              <a:t>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clase</a:t>
            </a:r>
            <a:r>
              <a:rPr lang="en-US" sz="2400" dirty="0" smtClean="0"/>
              <a:t> con </a:t>
            </a:r>
            <a:r>
              <a:rPr lang="en-US" sz="2400" dirty="0" err="1" smtClean="0"/>
              <a:t>muchas</a:t>
            </a:r>
            <a:r>
              <a:rPr lang="en-US" sz="2400" dirty="0" smtClean="0"/>
              <a:t> </a:t>
            </a:r>
            <a:r>
              <a:rPr lang="en-US" sz="2400" dirty="0" err="1" smtClean="0"/>
              <a:t>dependencias</a:t>
            </a:r>
            <a:r>
              <a:rPr lang="en-US" sz="2400" dirty="0"/>
              <a:t> </a:t>
            </a:r>
            <a:r>
              <a:rPr lang="en-US" sz="2400" dirty="0" err="1" smtClean="0"/>
              <a:t>difíciles</a:t>
            </a:r>
            <a:r>
              <a:rPr lang="en-US" sz="2400" dirty="0" smtClean="0"/>
              <a:t> de </a:t>
            </a:r>
            <a:r>
              <a:rPr lang="en-US" sz="2400" dirty="0" err="1" smtClean="0"/>
              <a:t>probar</a:t>
            </a:r>
            <a:r>
              <a:rPr lang="en-US" sz="2400" dirty="0" smtClean="0"/>
              <a:t>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2729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Extract</a:t>
            </a:r>
            <a:r>
              <a:rPr lang="es-PE" dirty="0" smtClean="0">
                <a:solidFill>
                  <a:srgbClr val="00823B"/>
                </a:solidFill>
              </a:rPr>
              <a:t> and </a:t>
            </a:r>
            <a:r>
              <a:rPr lang="es-PE" dirty="0" err="1" smtClean="0">
                <a:solidFill>
                  <a:srgbClr val="00823B"/>
                </a:solidFill>
              </a:rPr>
              <a:t>Override</a:t>
            </a:r>
            <a:r>
              <a:rPr lang="es-PE" dirty="0" smtClean="0">
                <a:solidFill>
                  <a:srgbClr val="00823B"/>
                </a:solidFill>
              </a:rPr>
              <a:t/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err="1" smtClean="0">
                <a:solidFill>
                  <a:srgbClr val="00823B"/>
                </a:solidFill>
              </a:rPr>
              <a:t>with</a:t>
            </a:r>
            <a:r>
              <a:rPr lang="es-PE" dirty="0" smtClean="0">
                <a:solidFill>
                  <a:srgbClr val="00823B"/>
                </a:solidFill>
              </a:rPr>
              <a:t> Factory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02260" y="1859632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Cuando hay jerarquías de objetos creadas en el constructor.</a:t>
            </a:r>
            <a:endParaRPr lang="es-PE" sz="2400" dirty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14" y="2713222"/>
            <a:ext cx="8532440" cy="30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Extract</a:t>
            </a:r>
            <a:r>
              <a:rPr lang="es-PE" dirty="0" smtClean="0">
                <a:solidFill>
                  <a:srgbClr val="00823B"/>
                </a:solidFill>
              </a:rPr>
              <a:t> and </a:t>
            </a:r>
            <a:r>
              <a:rPr lang="es-PE" dirty="0" err="1" smtClean="0">
                <a:solidFill>
                  <a:srgbClr val="00823B"/>
                </a:solidFill>
              </a:rPr>
              <a:t>Override</a:t>
            </a:r>
            <a:r>
              <a:rPr lang="es-PE" dirty="0" smtClean="0">
                <a:solidFill>
                  <a:srgbClr val="00823B"/>
                </a:solidFill>
              </a:rPr>
              <a:t/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err="1" smtClean="0">
                <a:solidFill>
                  <a:srgbClr val="00823B"/>
                </a:solidFill>
              </a:rPr>
              <a:t>with</a:t>
            </a:r>
            <a:r>
              <a:rPr lang="es-PE" dirty="0" smtClean="0">
                <a:solidFill>
                  <a:srgbClr val="00823B"/>
                </a:solidFill>
              </a:rPr>
              <a:t> Factory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92609"/>
            <a:ext cx="8383816" cy="40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Extract</a:t>
            </a:r>
            <a:r>
              <a:rPr lang="es-PE" dirty="0" smtClean="0">
                <a:solidFill>
                  <a:srgbClr val="00823B"/>
                </a:solidFill>
              </a:rPr>
              <a:t> and </a:t>
            </a:r>
            <a:r>
              <a:rPr lang="es-PE" dirty="0" err="1" smtClean="0">
                <a:solidFill>
                  <a:srgbClr val="00823B"/>
                </a:solidFill>
              </a:rPr>
              <a:t>Override</a:t>
            </a:r>
            <a:r>
              <a:rPr lang="es-PE" dirty="0" smtClean="0">
                <a:solidFill>
                  <a:srgbClr val="00823B"/>
                </a:solidFill>
              </a:rPr>
              <a:t/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err="1" smtClean="0">
                <a:solidFill>
                  <a:srgbClr val="00823B"/>
                </a:solidFill>
              </a:rPr>
              <a:t>with</a:t>
            </a:r>
            <a:r>
              <a:rPr lang="es-PE" dirty="0" smtClean="0">
                <a:solidFill>
                  <a:srgbClr val="00823B"/>
                </a:solidFill>
              </a:rPr>
              <a:t> Factory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58769"/>
            <a:ext cx="8289703" cy="41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Adapt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Paramenter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02260" y="1628799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Métodos con parámetros muy difíciles de crear.</a:t>
            </a:r>
            <a:endParaRPr lang="es-PE" sz="2400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6" y="2564904"/>
            <a:ext cx="8041740" cy="29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Adapt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Paramenter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556792"/>
            <a:ext cx="7560840" cy="27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Adapt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Paramenter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72816"/>
            <a:ext cx="8352420" cy="41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Introduce </a:t>
            </a:r>
            <a:r>
              <a:rPr lang="es-PE" dirty="0" err="1" smtClean="0">
                <a:solidFill>
                  <a:srgbClr val="00823B"/>
                </a:solidFill>
              </a:rPr>
              <a:t>Instance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Delegator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02260" y="1859632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Clases o métodos estáticos donde resulta muy difícil volverlo no estático. </a:t>
            </a:r>
            <a:endParaRPr lang="es-PE" sz="2400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3"/>
          <a:srcRect t="32807" b="13077"/>
          <a:stretch/>
        </p:blipFill>
        <p:spPr>
          <a:xfrm>
            <a:off x="231268" y="3128540"/>
            <a:ext cx="8510736" cy="24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1268760"/>
            <a:ext cx="8204448" cy="2592288"/>
          </a:xfrm>
        </p:spPr>
        <p:txBody>
          <a:bodyPr/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Legacy Code</a:t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7200" b="1" dirty="0"/>
              <a:t>Test 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Introduce </a:t>
            </a:r>
            <a:r>
              <a:rPr lang="es-PE" dirty="0" err="1" smtClean="0">
                <a:solidFill>
                  <a:srgbClr val="00823B"/>
                </a:solidFill>
              </a:rPr>
              <a:t>Instance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Delegator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3"/>
          <a:srcRect t="23589" b="7948"/>
          <a:stretch/>
        </p:blipFill>
        <p:spPr>
          <a:xfrm>
            <a:off x="723900" y="1617784"/>
            <a:ext cx="7680564" cy="46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32508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Enfoque para probar </a:t>
            </a:r>
            <a:r>
              <a:rPr lang="es-PE" dirty="0" err="1" smtClean="0">
                <a:solidFill>
                  <a:srgbClr val="00823B"/>
                </a:solidFill>
              </a:rPr>
              <a:t>Legacy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Code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83568" y="2924944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Paso 1 – Planificar y Priorizar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Paso 2 – Escribir </a:t>
            </a:r>
            <a:r>
              <a:rPr lang="es-PE" sz="2800" dirty="0" err="1"/>
              <a:t>I</a:t>
            </a:r>
            <a:r>
              <a:rPr lang="es-PE" sz="2800" dirty="0" err="1" smtClean="0"/>
              <a:t>ntegration</a:t>
            </a:r>
            <a:r>
              <a:rPr lang="es-PE" sz="2800" dirty="0" smtClean="0"/>
              <a:t> </a:t>
            </a:r>
            <a:r>
              <a:rPr lang="es-PE" sz="2800" dirty="0" err="1"/>
              <a:t>T</a:t>
            </a:r>
            <a:r>
              <a:rPr lang="es-PE" sz="2800" dirty="0" err="1" smtClean="0"/>
              <a:t>ests</a:t>
            </a:r>
            <a:endParaRPr lang="es-PE" sz="28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Paso 3 – </a:t>
            </a:r>
            <a:r>
              <a:rPr lang="es-PE" sz="2800" dirty="0" err="1" smtClean="0"/>
              <a:t>Refactorizar</a:t>
            </a:r>
            <a:r>
              <a:rPr lang="es-PE" sz="2800" dirty="0" smtClean="0"/>
              <a:t> en algo </a:t>
            </a:r>
            <a:r>
              <a:rPr lang="es-PE" sz="2800" dirty="0" err="1" smtClean="0"/>
              <a:t>testeable</a:t>
            </a:r>
            <a:endParaRPr lang="es-PE" sz="28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Paso 4 – Escribir </a:t>
            </a:r>
            <a:r>
              <a:rPr lang="es-PE" sz="2800" dirty="0" err="1" smtClean="0"/>
              <a:t>Unit</a:t>
            </a:r>
            <a:r>
              <a:rPr lang="es-PE" sz="2800" dirty="0" smtClean="0"/>
              <a:t> </a:t>
            </a:r>
            <a:r>
              <a:rPr lang="es-PE" sz="2800" dirty="0" err="1" smtClean="0"/>
              <a:t>Tests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11977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12968" cy="84464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Planificar y Priorizar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413848" y="1444770"/>
            <a:ext cx="8352928" cy="3985296"/>
            <a:chOff x="323528" y="2564904"/>
            <a:chExt cx="8352928" cy="3985296"/>
          </a:xfrm>
        </p:grpSpPr>
        <p:sp>
          <p:nvSpPr>
            <p:cNvPr id="7" name="6 Rectángulo redondeado"/>
            <p:cNvSpPr/>
            <p:nvPr/>
          </p:nvSpPr>
          <p:spPr>
            <a:xfrm>
              <a:off x="332957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Algoritmos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584985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Código complicado – Necesita </a:t>
              </a:r>
              <a:r>
                <a:rPr lang="es-ES" sz="2000" b="1" dirty="0" err="1">
                  <a:solidFill>
                    <a:schemeClr val="tx1"/>
                  </a:solidFill>
                </a:rPr>
                <a:t>r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efactorizar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332957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Código Trivial</a:t>
              </a:r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584985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>
                  <a:solidFill>
                    <a:schemeClr val="tx1"/>
                  </a:solidFill>
                </a:rPr>
                <a:t>Coordinadores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11 Conector recto de flecha"/>
            <p:cNvCxnSpPr/>
            <p:nvPr/>
          </p:nvCxnSpPr>
          <p:spPr>
            <a:xfrm flipH="1" flipV="1">
              <a:off x="3310192" y="2564904"/>
              <a:ext cx="18288" cy="276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3310192" y="5337384"/>
              <a:ext cx="536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4406689" y="533738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707502" y="5337384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2461883" y="4423966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2483683" y="3169902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355976" y="5842314"/>
              <a:ext cx="3053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Costo de la prueba</a:t>
              </a:r>
            </a:p>
            <a:p>
              <a:pPr algn="ctr"/>
              <a:r>
                <a:rPr lang="es-PE" sz="2000" dirty="0" smtClean="0"/>
                <a:t>≈ Número de dependencias</a:t>
              </a:r>
              <a:endParaRPr lang="es-PE" sz="20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23528" y="3707569"/>
              <a:ext cx="25680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Beneficio de la prueba</a:t>
              </a:r>
            </a:p>
            <a:p>
              <a:pPr algn="ctr"/>
              <a:r>
                <a:rPr lang="es-PE" sz="2000" dirty="0" smtClean="0"/>
                <a:t>≈ Código no obvio</a:t>
              </a:r>
              <a:endParaRPr lang="es-PE" sz="2000" dirty="0"/>
            </a:p>
          </p:txBody>
        </p:sp>
      </p:grpSp>
      <p:sp>
        <p:nvSpPr>
          <p:cNvPr id="20" name="19 CuadroTexto"/>
          <p:cNvSpPr txBox="1"/>
          <p:nvPr/>
        </p:nvSpPr>
        <p:spPr>
          <a:xfrm>
            <a:off x="341104" y="5574082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 smtClean="0">
                <a:solidFill>
                  <a:srgbClr val="FFC000"/>
                </a:solidFill>
              </a:rPr>
              <a:t>Steven </a:t>
            </a:r>
            <a:r>
              <a:rPr lang="es-PE" i="1" dirty="0" err="1" smtClean="0">
                <a:solidFill>
                  <a:srgbClr val="FFC000"/>
                </a:solidFill>
              </a:rPr>
              <a:t>Sanderson</a:t>
            </a:r>
            <a:r>
              <a:rPr lang="es-PE" i="1" dirty="0">
                <a:solidFill>
                  <a:srgbClr val="FFC000"/>
                </a:solidFill>
              </a:rPr>
              <a:t> B</a:t>
            </a:r>
            <a:r>
              <a:rPr lang="es-PE" i="1" dirty="0" smtClean="0">
                <a:solidFill>
                  <a:srgbClr val="FFC000"/>
                </a:solidFill>
              </a:rPr>
              <a:t>log:  http</a:t>
            </a:r>
            <a:r>
              <a:rPr lang="es-PE" i="1" dirty="0">
                <a:solidFill>
                  <a:srgbClr val="FFC000"/>
                </a:solidFill>
              </a:rPr>
              <a:t>://bit.ly/lNGDjq</a:t>
            </a:r>
          </a:p>
        </p:txBody>
      </p:sp>
    </p:spTree>
    <p:extLst>
      <p:ext uri="{BB962C8B-B14F-4D97-AF65-F5344CB8AC3E}">
        <p14:creationId xmlns:p14="http://schemas.microsoft.com/office/powerpoint/2010/main" val="30239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84464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Automation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Backlog</a:t>
            </a:r>
            <a:endParaRPr lang="es-PE" dirty="0">
              <a:solidFill>
                <a:srgbClr val="00823B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56341"/>
              </p:ext>
            </p:extLst>
          </p:nvPr>
        </p:nvGraphicFramePr>
        <p:xfrm>
          <a:off x="756000" y="1981887"/>
          <a:ext cx="7632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31"/>
                <a:gridCol w="1313771"/>
                <a:gridCol w="1818299"/>
                <a:gridCol w="1818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effectLst/>
                        </a:rPr>
                        <a:t>Test case 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smtClean="0">
                          <a:effectLst/>
                        </a:rPr>
                        <a:t>Riesgo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>
                          <a:effectLst/>
                        </a:rPr>
                        <a:t> </a:t>
                      </a:r>
                      <a:r>
                        <a:rPr lang="es-PE" b="1" dirty="0" err="1" smtClean="0">
                          <a:effectLst/>
                        </a:rPr>
                        <a:t>Automation</a:t>
                      </a:r>
                      <a:r>
                        <a:rPr lang="es-PE" b="1" dirty="0" smtClean="0">
                          <a:effectLst/>
                        </a:rPr>
                        <a:t> </a:t>
                      </a:r>
                      <a:r>
                        <a:rPr lang="es-PE" b="1" dirty="0" err="1" smtClean="0">
                          <a:effectLst/>
                        </a:rPr>
                        <a:t>Cost</a:t>
                      </a:r>
                      <a:r>
                        <a:rPr lang="es-PE" b="1" dirty="0" smtClean="0">
                          <a:effectLst/>
                        </a:rPr>
                        <a:t> (</a:t>
                      </a:r>
                      <a:r>
                        <a:rPr lang="es-PE" b="1" dirty="0" err="1" smtClean="0">
                          <a:effectLst/>
                        </a:rPr>
                        <a:t>points</a:t>
                      </a:r>
                      <a:r>
                        <a:rPr lang="es-PE" b="1" dirty="0" smtClean="0">
                          <a:effectLst/>
                        </a:rPr>
                        <a:t>)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smtClean="0">
                          <a:effectLst/>
                        </a:rPr>
                        <a:t> Manual Test Cost (hours)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Block account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high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0.5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5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Deposit cash 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high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1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1.5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Validate transfer 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high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5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CB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3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Security alert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high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13 </a:t>
                      </a:r>
                      <a:r>
                        <a:rPr lang="es-P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endParaRPr lang="es-P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1 </a:t>
                      </a:r>
                      <a:r>
                        <a:rPr lang="es-PE" dirty="0" err="1" smtClean="0"/>
                        <a:t>hr</a:t>
                      </a:r>
                      <a:endParaRPr lang="es-PE" dirty="0"/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See transaction history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 med</a:t>
                      </a:r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1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3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Sort query results 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 med</a:t>
                      </a:r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8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2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Add new user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 low</a:t>
                      </a:r>
                      <a:endParaRPr lang="es-PE"/>
                    </a:p>
                  </a:txBody>
                  <a:tcPr anchor="ctr">
                    <a:solidFill>
                      <a:srgbClr val="CB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3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0.5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CBD1D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 dirty="0" err="1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Change</a:t>
                      </a:r>
                      <a:r>
                        <a:rPr lang="es-PE" sz="1800" b="0" i="0" u="none" strike="noStrike" dirty="0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 </a:t>
                      </a:r>
                      <a:r>
                        <a:rPr lang="es-PE" sz="1800" b="0" i="0" u="none" strike="noStrike" dirty="0" err="1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skin</a:t>
                      </a:r>
                      <a:r>
                        <a:rPr lang="es-PE" sz="1800" b="0" i="0" u="none" strike="noStrike" dirty="0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low</a:t>
                      </a:r>
                      <a:endParaRPr lang="es-PE" dirty="0"/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20 </a:t>
                      </a:r>
                      <a:r>
                        <a:rPr lang="es-P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endParaRPr lang="es-P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0.5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6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84464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Distribuir en Cada Sprint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81" y="1079292"/>
            <a:ext cx="5441437" cy="52008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43508" y="1556792"/>
            <a:ext cx="8712968" cy="84464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Boy</a:t>
            </a:r>
            <a:r>
              <a:rPr lang="es-PE" dirty="0" smtClean="0">
                <a:solidFill>
                  <a:srgbClr val="00823B"/>
                </a:solidFill>
              </a:rPr>
              <a:t> Scout Rule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115616" y="2924944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"Always leave the campground cleaner than you found it."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5465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12968" cy="84464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Characterization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5576" y="1772816"/>
            <a:ext cx="80283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Specification: </a:t>
            </a:r>
            <a:r>
              <a:rPr lang="en-US" sz="2800" dirty="0" err="1" smtClean="0"/>
              <a:t>Verificar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/>
              <a:t>un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haga</a:t>
            </a:r>
            <a:r>
              <a:rPr lang="en-US" sz="2800" dirty="0"/>
              <a:t> lo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debe</a:t>
            </a:r>
            <a:r>
              <a:rPr lang="en-US" sz="2800" dirty="0"/>
              <a:t> </a:t>
            </a:r>
            <a:r>
              <a:rPr lang="en-US" sz="2800" dirty="0" err="1" smtClean="0"/>
              <a:t>hacer</a:t>
            </a:r>
            <a:r>
              <a:rPr lang="en-US" sz="2800" dirty="0" smtClean="0"/>
              <a:t>.</a:t>
            </a:r>
            <a:endParaRPr lang="es-P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Characterization: </a:t>
            </a:r>
            <a:r>
              <a:rPr lang="en-US" sz="2800" dirty="0" err="1" smtClean="0"/>
              <a:t>Verifica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un </a:t>
            </a:r>
            <a:r>
              <a:rPr lang="en-US" sz="2800" dirty="0" err="1" smtClean="0"/>
              <a:t>método</a:t>
            </a:r>
            <a:r>
              <a:rPr lang="en-US" sz="2800" dirty="0" smtClean="0"/>
              <a:t> </a:t>
            </a:r>
            <a:r>
              <a:rPr lang="en-US" sz="2800" dirty="0" err="1" smtClean="0"/>
              <a:t>siga</a:t>
            </a:r>
            <a:r>
              <a:rPr lang="en-US" sz="2800" dirty="0" smtClean="0"/>
              <a:t> </a:t>
            </a:r>
            <a:r>
              <a:rPr lang="en-US" sz="2800" dirty="0" err="1" smtClean="0"/>
              <a:t>haciendo</a:t>
            </a:r>
            <a:r>
              <a:rPr lang="en-US" sz="2800" dirty="0" smtClean="0"/>
              <a:t> lo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hace</a:t>
            </a:r>
            <a:r>
              <a:rPr lang="en-US" sz="2800" dirty="0" smtClean="0"/>
              <a:t> </a:t>
            </a:r>
            <a:r>
              <a:rPr lang="en-US" sz="2800" dirty="0" err="1" smtClean="0"/>
              <a:t>actualmente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0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75556" y="620688"/>
            <a:ext cx="7992888" cy="84464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Crear las pruebas sobre los puntos de inflexión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13838" y="184482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Es</a:t>
            </a:r>
            <a:r>
              <a:rPr lang="en-US" sz="2400" dirty="0" smtClean="0"/>
              <a:t> el </a:t>
            </a:r>
            <a:r>
              <a:rPr lang="en-US" sz="2400" dirty="0" err="1" smtClean="0"/>
              <a:t>punto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el </a:t>
            </a:r>
            <a:r>
              <a:rPr lang="en-US" sz="2400" dirty="0" err="1" smtClean="0"/>
              <a:t>cual</a:t>
            </a:r>
            <a:r>
              <a:rPr lang="en-US" sz="2400" dirty="0" smtClean="0"/>
              <a:t>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detectar</a:t>
            </a:r>
            <a:r>
              <a:rPr lang="en-US" sz="2400" dirty="0" smtClean="0"/>
              <a:t> </a:t>
            </a:r>
            <a:r>
              <a:rPr lang="en-US" sz="2400" dirty="0" err="1" smtClean="0"/>
              <a:t>siempre</a:t>
            </a:r>
            <a:r>
              <a:rPr lang="en-US" sz="2400" dirty="0" smtClean="0"/>
              <a:t> </a:t>
            </a:r>
            <a:r>
              <a:rPr lang="en-US" sz="2400" dirty="0" err="1" smtClean="0"/>
              <a:t>cualquier</a:t>
            </a:r>
            <a:r>
              <a:rPr lang="en-US" sz="2400" dirty="0" smtClean="0"/>
              <a:t> error </a:t>
            </a:r>
            <a:r>
              <a:rPr lang="en-US" sz="2400" dirty="0" err="1" smtClean="0"/>
              <a:t>propagado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los </a:t>
            </a:r>
            <a:r>
              <a:rPr lang="en-US" sz="2400" dirty="0" err="1" smtClean="0"/>
              <a:t>cambios</a:t>
            </a:r>
            <a:r>
              <a:rPr lang="en-US" sz="2400" dirty="0" smtClean="0"/>
              <a:t>.</a:t>
            </a:r>
            <a:endParaRPr lang="es-PE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6" y="2780928"/>
            <a:ext cx="734805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1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49644</TotalTime>
  <Words>289</Words>
  <Application>Microsoft Office PowerPoint</Application>
  <PresentationFormat>Presentación en pantalla (4:3)</PresentationFormat>
  <Paragraphs>112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BlackTheme</vt:lpstr>
      <vt:lpstr>Licencia de Uso</vt:lpstr>
      <vt:lpstr>Legacy Code Test Automation</vt:lpstr>
      <vt:lpstr>Enfoque para probar Legacy Code</vt:lpstr>
      <vt:lpstr>Planificar y Priorizar</vt:lpstr>
      <vt:lpstr>Test Automation Backlog</vt:lpstr>
      <vt:lpstr>Distribuir en Cada Sprint</vt:lpstr>
      <vt:lpstr>Boy Scout Rule</vt:lpstr>
      <vt:lpstr>Characterization Tests</vt:lpstr>
      <vt:lpstr>Crear las pruebas sobre los puntos de inflexión</vt:lpstr>
      <vt:lpstr>Characterization Tests</vt:lpstr>
      <vt:lpstr>Refactorizar a algo más testeable</vt:lpstr>
      <vt:lpstr>Extract and Override</vt:lpstr>
      <vt:lpstr>Extract and Override with Factory</vt:lpstr>
      <vt:lpstr>Extract and Override with Factory</vt:lpstr>
      <vt:lpstr>Extract and Override with Factory</vt:lpstr>
      <vt:lpstr>Adapt Paramenter</vt:lpstr>
      <vt:lpstr>Adapt Paramenter</vt:lpstr>
      <vt:lpstr>Adapt Paramenter</vt:lpstr>
      <vt:lpstr>Introduce Instance Delegator</vt:lpstr>
      <vt:lpstr>Introduce Instance Delegator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RxmnT</cp:lastModifiedBy>
  <cp:revision>1562</cp:revision>
  <dcterms:created xsi:type="dcterms:W3CDTF">2010-05-16T05:09:58Z</dcterms:created>
  <dcterms:modified xsi:type="dcterms:W3CDTF">2013-12-11T23:22:06Z</dcterms:modified>
</cp:coreProperties>
</file>