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609" r:id="rId2"/>
    <p:sldId id="256" r:id="rId3"/>
    <p:sldId id="659" r:id="rId4"/>
    <p:sldId id="660" r:id="rId5"/>
    <p:sldId id="610" r:id="rId6"/>
    <p:sldId id="571" r:id="rId7"/>
    <p:sldId id="661" r:id="rId8"/>
    <p:sldId id="567" r:id="rId9"/>
    <p:sldId id="572" r:id="rId10"/>
    <p:sldId id="611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823B"/>
    <a:srgbClr val="EE0000"/>
    <a:srgbClr val="F60000"/>
    <a:srgbClr val="009A46"/>
    <a:srgbClr val="E2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2723" autoAdjust="0"/>
  </p:normalViewPr>
  <p:slideViewPr>
    <p:cSldViewPr>
      <p:cViewPr>
        <p:scale>
          <a:sx n="54" d="100"/>
          <a:sy n="54" d="100"/>
        </p:scale>
        <p:origin x="-159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23/04/2013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Todos nosotros</a:t>
            </a:r>
            <a:r>
              <a:rPr lang="es-PE" baseline="0" noProof="0" dirty="0" smtClean="0"/>
              <a:t> dentro de nuestra carrera en el mundo del </a:t>
            </a:r>
            <a:r>
              <a:rPr lang="es-PE" baseline="0" noProof="0" dirty="0" err="1" smtClean="0"/>
              <a:t>softwware</a:t>
            </a:r>
            <a:r>
              <a:rPr lang="es-PE" baseline="0" noProof="0" dirty="0" smtClean="0"/>
              <a:t> seguramente recordamos algún momento en el cuál realizábamos pruebas manuales a un aplicación, que no </a:t>
            </a:r>
            <a:r>
              <a:rPr lang="es-PE" baseline="0" noProof="0" dirty="0" err="1" smtClean="0"/>
              <a:t>quisieramos</a:t>
            </a:r>
            <a:r>
              <a:rPr lang="es-PE" baseline="0" noProof="0" dirty="0" smtClean="0"/>
              <a:t> volver a pasar jamás. Tanto como desarrolladores, en el cual unos muy simples cambios ocasionaron que nos quedáramos de amanecida debido a que probar algo tan simple tomaba muchísimo tiempo, o como QA en la cuál como siempre encontraron muy presionados por el tiempo, y tenían que ejecutar procedimientos gigantescos de pruebas, para lo cuál se tuvieron que quedar inclusive varios fines de semana.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La </a:t>
            </a:r>
            <a:r>
              <a:rPr lang="en-US" baseline="0" noProof="0" dirty="0" err="1" smtClean="0"/>
              <a:t>razon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pruebas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manuales</a:t>
            </a:r>
            <a:r>
              <a:rPr lang="en-US" baseline="0" noProof="0" dirty="0" smtClean="0"/>
              <a:t> son </a:t>
            </a:r>
            <a:r>
              <a:rPr lang="en-US" baseline="0" noProof="0" dirty="0" err="1" smtClean="0"/>
              <a:t>múy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difíciles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escalar</a:t>
            </a:r>
            <a:r>
              <a:rPr lang="en-US" baseline="0" noProof="0" dirty="0" smtClean="0"/>
              <a:t>.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decir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mientras</a:t>
            </a:r>
            <a:r>
              <a:rPr lang="en-US" baseline="0" noProof="0" dirty="0" smtClean="0"/>
              <a:t> mayor sea el </a:t>
            </a:r>
            <a:r>
              <a:rPr lang="en-US" baseline="0" noProof="0" dirty="0" err="1" smtClean="0"/>
              <a:t>producto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proyecto</a:t>
            </a:r>
            <a:r>
              <a:rPr lang="en-US" baseline="0" noProof="0" dirty="0" smtClean="0"/>
              <a:t> en tama</a:t>
            </a:r>
            <a:r>
              <a:rPr lang="es-PE" baseline="0" noProof="0" dirty="0" err="1" smtClean="0"/>
              <a:t>ño</a:t>
            </a:r>
            <a:r>
              <a:rPr lang="es-PE" baseline="0" noProof="0" dirty="0" smtClean="0"/>
              <a:t> y tiempo, realizar pruebas manuales se convierte en procesos muy largos que consumen mucho tiempo, propenso debido a lo laborioso y complejo, y lo peor de todo es que este sufrimiento siempre se va a repetir muchas veces.</a:t>
            </a:r>
          </a:p>
          <a:p>
            <a:endParaRPr lang="es-PE" baseline="0" noProof="0" dirty="0" smtClean="0"/>
          </a:p>
          <a:p>
            <a:r>
              <a:rPr lang="es-PE" baseline="0" noProof="0" dirty="0" smtClean="0"/>
              <a:t>Un indicador muy sencillo de la salud de un producto software, es pregunta a cualquier programador o </a:t>
            </a:r>
            <a:r>
              <a:rPr lang="es-PE" baseline="0" noProof="0" dirty="0" err="1" smtClean="0"/>
              <a:t>testers</a:t>
            </a:r>
            <a:r>
              <a:rPr lang="es-PE" baseline="0" noProof="0" dirty="0" smtClean="0"/>
              <a:t> cuanto tiempo </a:t>
            </a:r>
            <a:r>
              <a:rPr lang="es-PE" baseline="0" noProof="0" dirty="0" err="1" smtClean="0"/>
              <a:t>demoraria</a:t>
            </a:r>
            <a:r>
              <a:rPr lang="es-PE" baseline="0" noProof="0" dirty="0" smtClean="0"/>
              <a:t> probar un determinado cambio, si este no sabe responderte con alguna aproximación o este número es muy elevado, es que se está perdiendo la predictibilidad sobre este producto.</a:t>
            </a:r>
            <a:endParaRPr lang="es-PE" noProof="0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Felizmente para todos nosotros existe</a:t>
            </a:r>
            <a:r>
              <a:rPr lang="es-PE" baseline="0" dirty="0" smtClean="0"/>
              <a:t> una solución y son</a:t>
            </a:r>
            <a:r>
              <a:rPr lang="es-PE" dirty="0" smtClean="0"/>
              <a:t> las pruebas automatizadas de software, que no es otra cosa</a:t>
            </a:r>
            <a:r>
              <a:rPr lang="es-PE" baseline="0" dirty="0" smtClean="0"/>
              <a:t> que aprovechar la </a:t>
            </a:r>
            <a:r>
              <a:rPr lang="es-PE" baseline="0" dirty="0" err="1" smtClean="0"/>
              <a:t>tecnolog</a:t>
            </a:r>
            <a:r>
              <a:rPr lang="en-US" baseline="0" dirty="0" err="1" smtClean="0"/>
              <a:t>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laboriosos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laborioso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creatividad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</a:t>
            </a:r>
            <a:r>
              <a:rPr lang="en-US" baseline="0" dirty="0" smtClean="0"/>
              <a:t>, AUTOMATIZALO.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largos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Contar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escensial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 reemplazar: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De todos los tipos de pruebas que existen, manuales y</a:t>
            </a:r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automatizados, donde es que se sitúa las pruebas unitarios?, hay una clasificación muy interesante que nos va a ayudar a comprender esto.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Las pruebas del Q1 son pruebas que se apoyan muchísimo en la tecnología y que sirven de soporte al equipo para que este pueda desarrollar los productos siempre de manera sostenible y predecibles.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http://lisacrispin.com/downloads/AdpTestPlanning.pdf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Between Development and Testing Phases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V-Model demonstrates the relationships between each phase of the development life cycle and its associated phase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testing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  <a:p>
            <a:pPr marL="0" indent="0" algn="ctr">
              <a:buNone/>
            </a:pPr>
            <a:endParaRPr lang="es-PE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</a:t>
            </a:r>
            <a:r>
              <a:rPr lang="en-US" sz="2200" smtClean="0"/>
              <a:t>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378805" y="1340768"/>
            <a:ext cx="5645217" cy="41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pic>
        <p:nvPicPr>
          <p:cNvPr id="5" name="Picture 4" descr="http://upload.wikimedia.org/wikipedia/commons/thumb/a/ae/PalmercarpenterA.jpg/230px-Palmercarpent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" y="1438605"/>
            <a:ext cx="30363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131840" y="1545292"/>
            <a:ext cx="5789968" cy="3971940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Usar la tecnología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con el objetivo de automatizar y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mejorar (no substituir) determinados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procesos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de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pruebas.</a:t>
            </a:r>
          </a:p>
          <a:p>
            <a:pPr marL="0" indent="0" algn="ctr">
              <a:buNone/>
            </a:pPr>
            <a:endParaRPr lang="es-PE" sz="105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10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Fundamental en el desarrollo incremental e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iterativo, y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aplicaciones que necesitan responder a cambios constantemente.</a:t>
            </a:r>
          </a:p>
          <a:p>
            <a:pPr marL="0" indent="0" algn="ctr">
              <a:buNone/>
            </a:pPr>
            <a:endParaRPr lang="es-PE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ttp://media.comicvine.com/uploads/12/127345/2443384-terminator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"/>
          <a:stretch/>
        </p:blipFill>
        <p:spPr bwMode="auto">
          <a:xfrm>
            <a:off x="179512" y="1340768"/>
            <a:ext cx="3006089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Agile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Quadrant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935430" y="1248932"/>
            <a:ext cx="7273140" cy="4988380"/>
            <a:chOff x="936430" y="1258396"/>
            <a:chExt cx="7273140" cy="4988380"/>
          </a:xfrm>
        </p:grpSpPr>
        <p:sp>
          <p:nvSpPr>
            <p:cNvPr id="24" name="23 Rectángulo"/>
            <p:cNvSpPr/>
            <p:nvPr/>
          </p:nvSpPr>
          <p:spPr>
            <a:xfrm>
              <a:off x="1547664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Prototypes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Simulations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547664" y="3744000"/>
              <a:ext cx="3024000" cy="1944000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System Tests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572000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Usability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Exploratory Testing</a:t>
              </a:r>
              <a:b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 Acceptance Tests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572000" y="3744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Security Testing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6309" y="1258396"/>
              <a:ext cx="245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Business Facing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39775" y="5723556"/>
              <a:ext cx="28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Technology Facing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936430" y="2516687"/>
              <a:ext cx="615553" cy="2524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Develop</a:t>
              </a:r>
              <a:r>
                <a:rPr kumimoji="0" lang="en-US" sz="2800" b="0" i="0" u="none" strike="noStrike" kern="0" cap="none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 Product</a:t>
              </a:r>
              <a:endPara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594017" y="2509047"/>
              <a:ext cx="615553" cy="248080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Critique Product</a:t>
              </a:r>
            </a:p>
          </p:txBody>
        </p:sp>
        <p:sp>
          <p:nvSpPr>
            <p:cNvPr id="32" name="31 Octágono"/>
            <p:cNvSpPr/>
            <p:nvPr/>
          </p:nvSpPr>
          <p:spPr>
            <a:xfrm>
              <a:off x="6181363" y="1458068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3" name="32 Octágono"/>
            <p:cNvSpPr/>
            <p:nvPr/>
          </p:nvSpPr>
          <p:spPr>
            <a:xfrm>
              <a:off x="6181363" y="5291999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4" name="33 Octágono"/>
            <p:cNvSpPr/>
            <p:nvPr/>
          </p:nvSpPr>
          <p:spPr>
            <a:xfrm>
              <a:off x="1043608" y="1399462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5" name="34 Octágono"/>
            <p:cNvSpPr/>
            <p:nvPr/>
          </p:nvSpPr>
          <p:spPr>
            <a:xfrm>
              <a:off x="1043608" y="5350606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endParaRPr kumimoji="0" lang="es-PE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067944" y="378904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Q2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582676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Q3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582676" y="3789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V-</a:t>
            </a:r>
            <a:r>
              <a:rPr lang="es-PE" dirty="0" err="1" smtClean="0">
                <a:solidFill>
                  <a:srgbClr val="00823B"/>
                </a:solidFill>
              </a:rPr>
              <a:t>Model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935744" y="1744403"/>
            <a:ext cx="7272512" cy="3529687"/>
            <a:chOff x="1035913" y="1744403"/>
            <a:chExt cx="7272512" cy="3529687"/>
          </a:xfrm>
        </p:grpSpPr>
        <p:sp>
          <p:nvSpPr>
            <p:cNvPr id="2" name="1 Rectángulo redondeado"/>
            <p:cNvSpPr/>
            <p:nvPr/>
          </p:nvSpPr>
          <p:spPr>
            <a:xfrm>
              <a:off x="2585655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Coding</a:t>
              </a:r>
              <a:endParaRPr lang="es-PE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72716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Unit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453789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Integration </a:t>
              </a: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1979712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Design</a:t>
              </a:r>
              <a:r>
                <a:rPr lang="es-PE" dirty="0" smtClean="0"/>
                <a:t/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Architectural</a:t>
              </a:r>
              <a:r>
                <a:rPr lang="es-PE" dirty="0" smtClean="0"/>
                <a:t>, </a:t>
              </a:r>
              <a:r>
                <a:rPr lang="es-PE" dirty="0" err="1" smtClean="0"/>
                <a:t>Component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1475656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Análisis</a:t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Funct</a:t>
              </a:r>
              <a:r>
                <a:rPr lang="es-PE" dirty="0" smtClean="0"/>
                <a:t>/Non </a:t>
              </a:r>
              <a:r>
                <a:rPr lang="es-PE" dirty="0" err="1" smtClean="0"/>
                <a:t>Funct</a:t>
              </a:r>
              <a:r>
                <a:rPr lang="es-PE" dirty="0" smtClean="0"/>
                <a:t> </a:t>
              </a:r>
              <a:r>
                <a:rPr lang="es-PE" dirty="0" err="1" smtClean="0"/>
                <a:t>Requirements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5957845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System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3" name="2 Flecha derecha"/>
            <p:cNvSpPr/>
            <p:nvPr/>
          </p:nvSpPr>
          <p:spPr>
            <a:xfrm rot="4037035">
              <a:off x="-404087" y="3186090"/>
              <a:ext cx="3528000" cy="648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Desarrollo</a:t>
              </a:r>
              <a:endParaRPr lang="es-PE" sz="2000" dirty="0"/>
            </a:p>
          </p:txBody>
        </p:sp>
        <p:sp>
          <p:nvSpPr>
            <p:cNvPr id="44" name="43 Flecha izquierda"/>
            <p:cNvSpPr/>
            <p:nvPr/>
          </p:nvSpPr>
          <p:spPr>
            <a:xfrm rot="17562965" flipH="1">
              <a:off x="6220425" y="3184403"/>
              <a:ext cx="3528000" cy="64800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Pruebas</a:t>
              </a:r>
              <a:endParaRPr lang="es-PE" sz="2000" dirty="0"/>
            </a:p>
          </p:txBody>
        </p:sp>
        <p:cxnSp>
          <p:nvCxnSpPr>
            <p:cNvPr id="5" name="4 Conector recto de flecha"/>
            <p:cNvCxnSpPr>
              <a:stCxn id="42" idx="1"/>
              <a:endCxn id="41" idx="3"/>
            </p:cNvCxnSpPr>
            <p:nvPr/>
          </p:nvCxnSpPr>
          <p:spPr>
            <a:xfrm flipH="1">
              <a:off x="3402179" y="2323457"/>
              <a:ext cx="25556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22" idx="1"/>
              <a:endCxn id="40" idx="3"/>
            </p:cNvCxnSpPr>
            <p:nvPr/>
          </p:nvCxnSpPr>
          <p:spPr>
            <a:xfrm flipH="1">
              <a:off x="3906235" y="3558338"/>
              <a:ext cx="15475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21" idx="1"/>
              <a:endCxn id="2" idx="3"/>
            </p:cNvCxnSpPr>
            <p:nvPr/>
          </p:nvCxnSpPr>
          <p:spPr>
            <a:xfrm flipH="1">
              <a:off x="4517187" y="4732987"/>
              <a:ext cx="35552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8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02431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6797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14463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8203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095101" y="1403175"/>
            <a:ext cx="5926937" cy="4746212"/>
            <a:chOff x="2022379" y="1419092"/>
            <a:chExt cx="5926937" cy="4746212"/>
          </a:xfrm>
        </p:grpSpPr>
        <p:grpSp>
          <p:nvGrpSpPr>
            <p:cNvPr id="23" name="22 Grupo"/>
            <p:cNvGrpSpPr/>
            <p:nvPr/>
          </p:nvGrpSpPr>
          <p:grpSpPr>
            <a:xfrm>
              <a:off x="2022379" y="1419092"/>
              <a:ext cx="5926937" cy="4746212"/>
              <a:chOff x="1760388" y="1490537"/>
              <a:chExt cx="5704367" cy="4597598"/>
            </a:xfrm>
          </p:grpSpPr>
          <p:sp>
            <p:nvSpPr>
              <p:cNvPr id="25" name="24 Trapecio"/>
              <p:cNvSpPr>
                <a:spLocks noChangeAspect="1"/>
              </p:cNvSpPr>
              <p:nvPr/>
            </p:nvSpPr>
            <p:spPr>
              <a:xfrm>
                <a:off x="2746779" y="3274472"/>
                <a:ext cx="3729584" cy="1218292"/>
              </a:xfrm>
              <a:prstGeom prst="trapezoid">
                <a:avLst>
                  <a:gd name="adj" fmla="val 63743"/>
                </a:avLst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Integración</a:t>
                </a:r>
              </a:p>
            </p:txBody>
          </p:sp>
          <p:sp>
            <p:nvSpPr>
              <p:cNvPr id="26" name="25 Trapecio"/>
              <p:cNvSpPr>
                <a:spLocks noChangeAspect="1"/>
              </p:cNvSpPr>
              <p:nvPr/>
            </p:nvSpPr>
            <p:spPr>
              <a:xfrm>
                <a:off x="1760388" y="4614031"/>
                <a:ext cx="5704367" cy="1474104"/>
              </a:xfrm>
              <a:prstGeom prst="trapezoid">
                <a:avLst>
                  <a:gd name="adj" fmla="val 63251"/>
                </a:avLst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Unitarias</a:t>
                </a:r>
              </a:p>
            </p:txBody>
          </p:sp>
          <p:sp>
            <p:nvSpPr>
              <p:cNvPr id="27" name="26 Triángulo isósceles"/>
              <p:cNvSpPr>
                <a:spLocks noChangeAspect="1"/>
              </p:cNvSpPr>
              <p:nvPr/>
            </p:nvSpPr>
            <p:spPr>
              <a:xfrm>
                <a:off x="3576704" y="1490537"/>
                <a:ext cx="2079122" cy="1665973"/>
              </a:xfrm>
              <a:prstGeom prst="triangle">
                <a:avLst>
                  <a:gd name="adj" fmla="val 50250"/>
                </a:avLst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4341610" y="2025294"/>
              <a:ext cx="1311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UI</a:t>
              </a:r>
              <a:b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Cuadrante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>
                <a:solidFill>
                  <a:srgbClr val="00823B"/>
                </a:solidFill>
              </a:rPr>
              <a:t>(</a:t>
            </a:r>
            <a:r>
              <a:rPr lang="es-PE" dirty="0" err="1">
                <a:solidFill>
                  <a:srgbClr val="00823B"/>
                </a:solidFill>
              </a:rPr>
              <a:t>Unit</a:t>
            </a:r>
            <a:r>
              <a:rPr lang="es-PE" dirty="0">
                <a:solidFill>
                  <a:srgbClr val="00823B"/>
                </a:solidFill>
              </a:rPr>
              <a:t>, Integration y </a:t>
            </a:r>
            <a:r>
              <a:rPr lang="es-PE" dirty="0" err="1">
                <a:solidFill>
                  <a:srgbClr val="00823B"/>
                </a:solidFill>
              </a:rPr>
              <a:t>System</a:t>
            </a:r>
            <a:r>
              <a:rPr lang="es-PE" dirty="0">
                <a:solidFill>
                  <a:srgbClr val="00823B"/>
                </a:solidFill>
              </a:rPr>
              <a:t> </a:t>
            </a:r>
            <a:r>
              <a:rPr lang="es-PE" dirty="0" err="1">
                <a:solidFill>
                  <a:srgbClr val="00823B"/>
                </a:solidFill>
              </a:rPr>
              <a:t>Tests</a:t>
            </a:r>
            <a:r>
              <a:rPr lang="es-PE" dirty="0">
                <a:solidFill>
                  <a:srgbClr val="00823B"/>
                </a:solidFill>
              </a:rPr>
              <a:t>)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4502" y="2032248"/>
            <a:ext cx="8820472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Proporcionan una capa de seguridad para 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</a:b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agregar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o modificar características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 la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aplicación de manera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segura.</a:t>
            </a:r>
          </a:p>
          <a:p>
            <a:pPr marL="0" indent="0" algn="ctr">
              <a:buNone/>
            </a:pPr>
            <a:endParaRPr lang="es-PE" sz="2600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Hacer más en menos tiempo (Pruebas de Regresión).</a:t>
            </a: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Calidad Interna (Habilita el Refactoring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).</a:t>
            </a:r>
            <a:endParaRPr lang="es-PE" sz="26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49038</TotalTime>
  <Words>1343</Words>
  <Application>Microsoft Office PowerPoint</Application>
  <PresentationFormat>Presentación en pantalla (4:3)</PresentationFormat>
  <Paragraphs>154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Agile Testing Quadrant</vt:lpstr>
      <vt:lpstr>V-Model</vt:lpstr>
      <vt:lpstr>Pruebas del 1er Cuadrante</vt:lpstr>
      <vt:lpstr>Beneficios del 1er Cuadrante (Unit, Integration y System Tests)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1532</cp:revision>
  <dcterms:created xsi:type="dcterms:W3CDTF">2010-05-16T05:09:58Z</dcterms:created>
  <dcterms:modified xsi:type="dcterms:W3CDTF">2013-04-23T12:29:33Z</dcterms:modified>
</cp:coreProperties>
</file>