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684" r:id="rId2"/>
    <p:sldId id="629" r:id="rId3"/>
    <p:sldId id="630" r:id="rId4"/>
    <p:sldId id="631" r:id="rId5"/>
    <p:sldId id="632" r:id="rId6"/>
    <p:sldId id="633" r:id="rId7"/>
    <p:sldId id="634" r:id="rId8"/>
    <p:sldId id="635" r:id="rId9"/>
    <p:sldId id="636" r:id="rId10"/>
    <p:sldId id="637" r:id="rId11"/>
    <p:sldId id="638" r:id="rId12"/>
    <p:sldId id="639" r:id="rId13"/>
    <p:sldId id="640" r:id="rId14"/>
    <p:sldId id="658" r:id="rId1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6" autoAdjust="0"/>
    <p:restoredTop sz="74958" autoAdjust="0"/>
  </p:normalViewPr>
  <p:slideViewPr>
    <p:cSldViewPr>
      <p:cViewPr>
        <p:scale>
          <a:sx n="54" d="100"/>
          <a:sy n="54" d="100"/>
        </p:scale>
        <p:origin x="-1596" y="-84"/>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4T13:40:27.865" idx="16">
    <p:pos x="10" y="10"/>
    <p:text>Cambiar el ejemplo de código</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8-22T17:59:56.774" idx="18">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23/04/2013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misko.hevery.com/code-reviewers-guide/flaw-brittle-global-state-singleton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tackoverflow.com/questions/6499871/mock-file-io-static-class-in-c-sharp"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misko.hevery.com/code-reviewers-guid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misko.hevery.com/code-reviewers-guide/flaw-constructor-does-real-work/"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misko.hevery.com/code-reviewers-guide/flaw-digging-into-collaborator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Codigo</a:t>
            </a:r>
            <a:r>
              <a:rPr lang="es-PE" dirty="0" smtClean="0"/>
              <a:t> Procedural:</a:t>
            </a:r>
            <a:r>
              <a:rPr lang="es-PE" baseline="0" dirty="0" smtClean="0"/>
              <a:t> No hay objetos que guardan un estado y comportamiento, solo son llamadas continuas una luego de otra que se </a:t>
            </a:r>
            <a:r>
              <a:rPr lang="es-PE" baseline="0" dirty="0" err="1" smtClean="0"/>
              <a:t>envian</a:t>
            </a:r>
            <a:r>
              <a:rPr lang="es-PE" baseline="0" dirty="0" smtClean="0"/>
              <a:t> parámetros.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http://misko.hevery.com/code-reviewers-guide/flaw-brittle-global-state-singletons/</a:t>
            </a:r>
            <a:endParaRPr lang="es-PE" dirty="0" smtClean="0"/>
          </a:p>
          <a:p>
            <a:pPr rtl="0"/>
            <a:endParaRPr lang="es-PE" dirty="0" smtClean="0"/>
          </a:p>
          <a:p>
            <a:pPr rtl="0"/>
            <a:r>
              <a:rPr lang="en-US" sz="1200" b="0" i="1" kern="1200" dirty="0" smtClean="0">
                <a:solidFill>
                  <a:schemeClr val="tx1"/>
                </a:solidFill>
                <a:effectLst/>
                <a:latin typeface="+mn-lt"/>
                <a:ea typeface="+mn-ea"/>
                <a:cs typeface="+mn-cs"/>
              </a:rPr>
              <a:t>“The problem with using a Singleton is that it introduces a certain amount of coupling into a system — coupling that is almost always unnecessary. You are saying that your class can only collaborate with one particular implementation of a set of methods — the implementation that the Singleton provides. You will allow no substitutes. This makes it difficult to test your class in isolation from the Singleton. The very nature of test isolation assumes the ability to substitute alternative implementations… for an object’s collaborators. … [U]</a:t>
            </a:r>
            <a:r>
              <a:rPr lang="en-US" sz="1200" b="0" i="1" kern="1200" dirty="0" err="1" smtClean="0">
                <a:solidFill>
                  <a:schemeClr val="tx1"/>
                </a:solidFill>
                <a:effectLst/>
                <a:latin typeface="+mn-lt"/>
                <a:ea typeface="+mn-ea"/>
                <a:cs typeface="+mn-cs"/>
              </a:rPr>
              <a:t>nless</a:t>
            </a:r>
            <a:r>
              <a:rPr lang="en-US" sz="1200" b="0" i="1" kern="1200" dirty="0" smtClean="0">
                <a:solidFill>
                  <a:schemeClr val="tx1"/>
                </a:solidFill>
                <a:effectLst/>
                <a:latin typeface="+mn-lt"/>
                <a:ea typeface="+mn-ea"/>
                <a:cs typeface="+mn-cs"/>
              </a:rPr>
              <a:t> you change your design, you are forced to rely on the correct behavior of the Singleton in order to test any of its clients.”</a:t>
            </a:r>
            <a:r>
              <a:rPr lang="en-US" sz="1200" b="0" i="0" kern="1200" dirty="0" smtClean="0">
                <a:solidFill>
                  <a:schemeClr val="tx1"/>
                </a:solidFill>
                <a:effectLst/>
                <a:latin typeface="+mn-lt"/>
                <a:ea typeface="+mn-ea"/>
                <a:cs typeface="+mn-cs"/>
              </a:rPr>
              <a:t> [J.B. </a:t>
            </a:r>
            <a:r>
              <a:rPr lang="en-US" sz="1200" b="0" i="0" kern="1200" dirty="0" err="1" smtClean="0">
                <a:solidFill>
                  <a:schemeClr val="tx1"/>
                </a:solidFill>
                <a:effectLst/>
                <a:latin typeface="+mn-lt"/>
                <a:ea typeface="+mn-ea"/>
                <a:cs typeface="+mn-cs"/>
              </a:rPr>
              <a:t>Rainsberger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Junit</a:t>
            </a:r>
            <a:r>
              <a:rPr lang="en-US" sz="1200" b="0" i="0" kern="1200" dirty="0" smtClean="0">
                <a:solidFill>
                  <a:schemeClr val="tx1"/>
                </a:solidFill>
                <a:effectLst/>
                <a:latin typeface="+mn-lt"/>
                <a:ea typeface="+mn-ea"/>
                <a:cs typeface="+mn-cs"/>
              </a:rPr>
              <a:t> Recipes, Recipe 14.4]</a:t>
            </a:r>
          </a:p>
          <a:p>
            <a:pPr rtl="0"/>
            <a:endParaRPr lang="en-US" sz="1200" b="0" i="0" kern="1200" dirty="0" smtClean="0">
              <a:solidFill>
                <a:schemeClr val="tx1"/>
              </a:solidFill>
              <a:effectLst/>
              <a:latin typeface="+mn-lt"/>
              <a:ea typeface="+mn-ea"/>
              <a:cs typeface="+mn-cs"/>
            </a:endParaRPr>
          </a:p>
          <a:p>
            <a:pPr rtl="0"/>
            <a:r>
              <a:rPr lang="es-PE" dirty="0" smtClean="0"/>
              <a:t>File </a:t>
            </a:r>
            <a:r>
              <a:rPr lang="es-PE" dirty="0" err="1" smtClean="0"/>
              <a:t>System</a:t>
            </a:r>
            <a:r>
              <a:rPr lang="es-PE" dirty="0" smtClean="0"/>
              <a:t>,</a:t>
            </a:r>
            <a:r>
              <a:rPr lang="es-PE" baseline="0" dirty="0" smtClean="0"/>
              <a:t> Dates, HTTP </a:t>
            </a:r>
            <a:r>
              <a:rPr lang="es-PE" baseline="0" dirty="0" err="1" smtClean="0"/>
              <a:t>Clients</a:t>
            </a:r>
            <a:r>
              <a:rPr lang="es-PE" baseline="0" dirty="0" smtClean="0"/>
              <a:t>, </a:t>
            </a:r>
            <a:r>
              <a:rPr lang="es-PE" baseline="0" dirty="0" err="1" smtClean="0"/>
              <a:t>etc</a:t>
            </a:r>
            <a:endParaRPr lang="es-PE" baseline="0" dirty="0" smtClean="0"/>
          </a:p>
          <a:p>
            <a:pPr rtl="0"/>
            <a:r>
              <a:rPr lang="es-PE" dirty="0" smtClean="0">
                <a:hlinkClick r:id="rId4"/>
              </a:rPr>
              <a:t>http://stackoverflow.com/questions/6499871/mock-file-io-static-class-in-c-sharp</a:t>
            </a:r>
            <a:endParaRPr lang="es-PE" dirty="0" smtClean="0"/>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Think of containment as a </a:t>
            </a:r>
            <a:r>
              <a:rPr lang="en-US" sz="1200" b="1" i="0" kern="1200" dirty="0" smtClean="0">
                <a:solidFill>
                  <a:schemeClr val="tx1"/>
                </a:solidFill>
                <a:effectLst/>
                <a:latin typeface="+mn-lt"/>
                <a:ea typeface="+mn-ea"/>
                <a:cs typeface="+mn-cs"/>
              </a:rPr>
              <a:t>has a</a:t>
            </a:r>
            <a:r>
              <a:rPr lang="en-US" sz="1200" b="0" i="0" kern="1200" dirty="0" smtClean="0">
                <a:solidFill>
                  <a:schemeClr val="tx1"/>
                </a:solidFill>
                <a:effectLst/>
                <a:latin typeface="+mn-lt"/>
                <a:ea typeface="+mn-ea"/>
                <a:cs typeface="+mn-cs"/>
              </a:rPr>
              <a:t> relationship. A car "has an" engine, a person "has a" name, etc.</a:t>
            </a:r>
          </a:p>
          <a:p>
            <a:pPr fontAlgn="base"/>
            <a:r>
              <a:rPr lang="en-US" sz="1200" b="0" i="0" kern="1200" dirty="0" smtClean="0">
                <a:solidFill>
                  <a:schemeClr val="tx1"/>
                </a:solidFill>
                <a:effectLst/>
                <a:latin typeface="+mn-lt"/>
                <a:ea typeface="+mn-ea"/>
                <a:cs typeface="+mn-cs"/>
              </a:rPr>
              <a:t>Think of inheritance as an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A car "is a" vehicle, a person "is a" mammal, etc. </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herencia crea un fuerte </a:t>
            </a:r>
            <a:r>
              <a:rPr lang="es-PE" sz="1200" dirty="0" err="1" smtClean="0"/>
              <a:t>acomplamiento</a:t>
            </a:r>
            <a:r>
              <a:rPr lang="es-PE" sz="1200" dirty="0" smtClean="0"/>
              <a:t> entre la clase padre y las subclases; las subclases deben conocer muchos detalles de implementación de la clase padre. Cuando</a:t>
            </a:r>
            <a:r>
              <a:rPr lang="es-PE" sz="1200" baseline="0" dirty="0" smtClean="0"/>
              <a:t> se hace herencia, las hijas conocen todos los métodos de la padre, mientras que en la composición solo uno o algunos.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believe that the more you start to develop using design patterns, you'll find more and more often where composition is going to be favored over inheritance. I actually believe in the </a:t>
            </a:r>
            <a:r>
              <a:rPr lang="en-US" sz="1200" b="1" i="0" kern="1200" dirty="0" smtClean="0">
                <a:solidFill>
                  <a:schemeClr val="tx1"/>
                </a:solidFill>
                <a:effectLst/>
                <a:latin typeface="+mn-lt"/>
                <a:ea typeface="+mn-ea"/>
                <a:cs typeface="+mn-cs"/>
              </a:rPr>
              <a:t>Head First: Design Patterns</a:t>
            </a:r>
            <a:r>
              <a:rPr lang="en-US" sz="1200" b="0" i="0" kern="1200" dirty="0" smtClean="0">
                <a:solidFill>
                  <a:schemeClr val="tx1"/>
                </a:solidFill>
                <a:effectLst/>
                <a:latin typeface="+mn-lt"/>
                <a:ea typeface="+mn-ea"/>
                <a:cs typeface="+mn-cs"/>
              </a:rPr>
              <a:t> book that "</a:t>
            </a:r>
            <a:r>
              <a:rPr lang="en-US" sz="1200" b="0" i="1" kern="1200" dirty="0" smtClean="0">
                <a:solidFill>
                  <a:schemeClr val="tx1"/>
                </a:solidFill>
                <a:effectLst/>
                <a:latin typeface="+mn-lt"/>
                <a:ea typeface="+mn-ea"/>
                <a:cs typeface="+mn-cs"/>
              </a:rPr>
              <a:t>Favor Composition Over Inheritance</a:t>
            </a:r>
            <a:r>
              <a:rPr lang="en-US" sz="1200" b="0" i="0" kern="1200" dirty="0" smtClean="0">
                <a:solidFill>
                  <a:schemeClr val="tx1"/>
                </a:solidFill>
                <a:effectLst/>
                <a:latin typeface="+mn-lt"/>
                <a:ea typeface="+mn-ea"/>
                <a:cs typeface="+mn-cs"/>
              </a:rPr>
              <a:t>" is one of the primary design principles.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At run-time you can not chose a different inheritance, but you can chose a different composition, this is important for tests as we want to test thing in isolation.</a:t>
            </a:r>
            <a:endParaRPr lang="en-US"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cuando estamos ilusionados luego que hemos aprendido que son test unitarios, hemos vistos algunas herramientas </a:t>
            </a:r>
          </a:p>
          <a:p>
            <a:endParaRPr lang="es-PE" baseline="0" dirty="0" smtClean="0"/>
          </a:p>
          <a:p>
            <a:r>
              <a:rPr lang="es-PE" dirty="0" smtClean="0">
                <a:hlinkClick r:id="rId3"/>
              </a:rPr>
              <a:t>http://misko.hevery.com/attachments/Guide-Writing%20Testable%20Code.pdf</a:t>
            </a:r>
            <a:endParaRPr lang="es-PE" dirty="0" smtClean="0"/>
          </a:p>
          <a:p>
            <a:r>
              <a:rPr lang="es-PE" dirty="0" smtClean="0">
                <a:hlinkClick r:id="rId4"/>
              </a:rPr>
              <a:t>http://misko.hevery.com/code-reviewers-guide/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muchas</a:t>
            </a:r>
            <a:r>
              <a:rPr lang="es-PE" baseline="0" dirty="0" smtClean="0"/>
              <a:t> veces no es realmente como escribir los </a:t>
            </a:r>
            <a:r>
              <a:rPr lang="es-PE" baseline="0" dirty="0" err="1" smtClean="0"/>
              <a:t>tests</a:t>
            </a:r>
            <a:r>
              <a:rPr lang="es-PE" baseline="0" dirty="0" smtClean="0"/>
              <a:t> y </a:t>
            </a:r>
            <a:r>
              <a:rPr lang="es-PE" baseline="0" dirty="0" err="1" smtClean="0"/>
              <a:t>talvez</a:t>
            </a:r>
            <a:r>
              <a:rPr lang="es-PE" baseline="0" dirty="0" smtClean="0"/>
              <a:t> </a:t>
            </a:r>
            <a:r>
              <a:rPr lang="es-PE" baseline="0" dirty="0" err="1" smtClean="0"/>
              <a:t>nisiquiera</a:t>
            </a:r>
            <a:r>
              <a:rPr lang="es-PE" baseline="0" dirty="0" smtClean="0"/>
              <a:t> los de integración, la verdadera dificultad y que requiere más de nosotros como desarrolladores o arquitectos, personas de calidad,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n-US" dirty="0" smtClean="0"/>
              <a:t>The more work you do in the constructor, the hard it is to create your object in a test fixture. And if your constructor can construct other things that are hard themselves to construct, that’s even better! You want the transitive dependencies of every constructor to be enormous. Enormous is hard to get under test.</a:t>
            </a:r>
          </a:p>
          <a:p>
            <a:pPr rtl="0"/>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No podemos aislar esta clase para realizar pruebas ya que su creación depende de otras clases.</a:t>
            </a:r>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http://misko.hevery.com/code-reviewers-guide/flaw-constructor-does-real-work/</a:t>
            </a:r>
            <a:endParaRPr lang="es-PE" dirty="0" smtClean="0"/>
          </a:p>
          <a:p>
            <a:pPr rtl="0"/>
            <a:endParaRPr lang="es-PE" dirty="0" smtClean="0"/>
          </a:p>
          <a:p>
            <a:pPr rtl="0"/>
            <a:r>
              <a:rPr lang="es-PE" dirty="0" smtClean="0"/>
              <a:t>DIFFERENCE</a:t>
            </a:r>
            <a:r>
              <a:rPr lang="es-PE" baseline="0" dirty="0" smtClean="0"/>
              <a:t> FACTORY AND BUILDER</a:t>
            </a:r>
          </a:p>
          <a:p>
            <a:pPr fontAlgn="base"/>
            <a:r>
              <a:rPr lang="en-US" sz="1200" b="0" i="0" kern="1200" dirty="0" smtClean="0">
                <a:solidFill>
                  <a:schemeClr val="tx1"/>
                </a:solidFill>
                <a:effectLst/>
                <a:latin typeface="+mn-lt"/>
                <a:ea typeface="+mn-ea"/>
                <a:cs typeface="+mn-cs"/>
              </a:rPr>
              <a:t>The builder design pattern describes an object that knows how to craft another object of a specific type over several steps. It holds the needed state for the target item at each intermediate step.</a:t>
            </a:r>
          </a:p>
          <a:p>
            <a:pPr fontAlgn="base"/>
            <a:r>
              <a:rPr lang="en-US" sz="1200" b="0" i="0" kern="1200" dirty="0" smtClean="0">
                <a:solidFill>
                  <a:schemeClr val="tx1"/>
                </a:solidFill>
                <a:effectLst/>
                <a:latin typeface="+mn-lt"/>
                <a:ea typeface="+mn-ea"/>
                <a:cs typeface="+mn-cs"/>
              </a:rPr>
              <a:t>The factory design pattern describes an object that knows how to create several different but related kinds of object in one step, where the specific type is chosen based on given parameters.</a:t>
            </a:r>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http://misko.hevery.com/code-reviewers-guide/flaw-digging-into-collaborators/</a:t>
            </a:r>
            <a:endParaRPr lang="es-PE" dirty="0" smtClean="0"/>
          </a:p>
          <a:p>
            <a:pPr rtl="0"/>
            <a:endParaRPr lang="es-PE" dirty="0" smtClean="0"/>
          </a:p>
          <a:p>
            <a:pPr rtl="0"/>
            <a:r>
              <a:rPr lang="es-PE" dirty="0" err="1" smtClean="0"/>
              <a:t>Law</a:t>
            </a:r>
            <a:r>
              <a:rPr lang="es-PE" dirty="0" smtClean="0"/>
              <a:t> Of </a:t>
            </a:r>
            <a:r>
              <a:rPr lang="es-PE" dirty="0" err="1" smtClean="0"/>
              <a:t>Demeter</a:t>
            </a:r>
            <a:r>
              <a:rPr lang="es-PE" dirty="0" smtClean="0"/>
              <a:t>: Es un</a:t>
            </a:r>
            <a:r>
              <a:rPr lang="es-PE" baseline="0" dirty="0" smtClean="0"/>
              <a:t> lineamiento de diseño para la correcta POO. </a:t>
            </a:r>
            <a:r>
              <a:rPr lang="en-US" sz="1200" b="0" i="0" kern="1200" dirty="0" smtClean="0">
                <a:solidFill>
                  <a:schemeClr val="tx1"/>
                </a:solidFill>
                <a:effectLst/>
                <a:latin typeface="+mn-lt"/>
                <a:ea typeface="+mn-ea"/>
                <a:cs typeface="+mn-cs"/>
              </a:rPr>
              <a:t>Only access objects you created yourself, or were passed to you as an argument. Do not access objects indirectly through other objects.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23/04/2013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23/04/2013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23/04/2013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23/04/2013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23/04/2013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23/04/2013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23/04/2013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23/04/2013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23/04/2013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23/04/2013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23/04/2013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23/04/2013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3626734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861" y="1556792"/>
            <a:ext cx="6975791" cy="1900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2 Título"/>
          <p:cNvSpPr>
            <a:spLocks noGrp="1"/>
          </p:cNvSpPr>
          <p:nvPr>
            <p:ph type="title"/>
          </p:nvPr>
        </p:nvSpPr>
        <p:spPr>
          <a:xfrm>
            <a:off x="565739" y="404664"/>
            <a:ext cx="8229600" cy="834116"/>
          </a:xfrm>
        </p:spPr>
        <p:txBody>
          <a:bodyPr/>
          <a:lstStyle/>
          <a:p>
            <a:r>
              <a:rPr lang="es-PE" dirty="0" smtClean="0">
                <a:solidFill>
                  <a:srgbClr val="00823B"/>
                </a:solidFill>
              </a:rPr>
              <a:t>Evitar Campos y Métodos Estáticos</a:t>
            </a:r>
            <a:endParaRPr lang="es-PE" dirty="0">
              <a:solidFill>
                <a:srgbClr val="00823B"/>
              </a:solidFill>
            </a:endParaRPr>
          </a:p>
        </p:txBody>
      </p:sp>
      <p:sp>
        <p:nvSpPr>
          <p:cNvPr id="8" name="7 CuadroTexto"/>
          <p:cNvSpPr txBox="1"/>
          <p:nvPr/>
        </p:nvSpPr>
        <p:spPr>
          <a:xfrm>
            <a:off x="694787" y="4685655"/>
            <a:ext cx="7776864" cy="1569660"/>
          </a:xfrm>
          <a:prstGeom prst="rect">
            <a:avLst/>
          </a:prstGeom>
          <a:noFill/>
        </p:spPr>
        <p:txBody>
          <a:bodyPr wrap="square" rtlCol="0">
            <a:spAutoFit/>
          </a:bodyPr>
          <a:lstStyle/>
          <a:p>
            <a:pPr algn="ctr"/>
            <a:r>
              <a:rPr lang="es-PE" sz="2400" dirty="0" smtClean="0"/>
              <a:t>Al momento de ejecutar un test unitario, instancio la clase y remplazo las dependencias reales con </a:t>
            </a:r>
            <a:r>
              <a:rPr lang="es-PE" sz="2400" dirty="0" err="1" smtClean="0"/>
              <a:t>testdoubles</a:t>
            </a:r>
            <a:r>
              <a:rPr lang="es-PE" sz="2400" dirty="0" smtClean="0"/>
              <a:t>. </a:t>
            </a:r>
            <a:br>
              <a:rPr lang="es-PE" sz="2400" dirty="0" smtClean="0"/>
            </a:br>
            <a:r>
              <a:rPr lang="es-PE" sz="2400" dirty="0" smtClean="0"/>
              <a:t>El problema con código procedural es que no hay nada que podamos remplazar ya que no existe el objeto como tal.</a:t>
            </a:r>
            <a:endParaRPr lang="es-PE" sz="2400" dirty="0" smtClean="0">
              <a:solidFill>
                <a:srgbClr val="FFC000"/>
              </a:solidFill>
            </a:endParaRPr>
          </a:p>
        </p:txBody>
      </p:sp>
      <p:sp>
        <p:nvSpPr>
          <p:cNvPr id="9" name="8 CuadroTexto"/>
          <p:cNvSpPr txBox="1"/>
          <p:nvPr/>
        </p:nvSpPr>
        <p:spPr>
          <a:xfrm>
            <a:off x="718330" y="3645024"/>
            <a:ext cx="7776864" cy="954107"/>
          </a:xfrm>
          <a:prstGeom prst="rect">
            <a:avLst/>
          </a:prstGeom>
          <a:noFill/>
        </p:spPr>
        <p:txBody>
          <a:bodyPr wrap="square" rtlCol="0">
            <a:spAutoFit/>
          </a:bodyPr>
          <a:lstStyle/>
          <a:p>
            <a:pPr algn="ctr"/>
            <a:r>
              <a:rPr lang="es-PE" sz="2800" dirty="0" smtClean="0">
                <a:solidFill>
                  <a:srgbClr val="FFC000"/>
                </a:solidFill>
              </a:rPr>
              <a:t>Los métodos estáticos son código procedural y no Orientado a Objetos.</a:t>
            </a:r>
          </a:p>
        </p:txBody>
      </p:sp>
      <p:sp>
        <p:nvSpPr>
          <p:cNvPr id="2" name="1 Elipse"/>
          <p:cNvSpPr/>
          <p:nvPr/>
        </p:nvSpPr>
        <p:spPr>
          <a:xfrm>
            <a:off x="4703757" y="1842599"/>
            <a:ext cx="3487896" cy="509929"/>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2167614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447645"/>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err="1" smtClean="0"/>
              <a:t>Singletons</a:t>
            </a:r>
            <a:r>
              <a:rPr lang="es-PE" sz="2400" dirty="0" smtClean="0"/>
              <a:t>, campos o métodos estáticos.</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cierto acoplamiento que no permite remplazar e intercambiar objetos para las pruebas.</a:t>
            </a:r>
          </a:p>
          <a:p>
            <a:pPr marL="457200" indent="-457200">
              <a:buFont typeface="Wingdings" pitchFamily="2" charset="2"/>
              <a:buChar char="§"/>
            </a:pPr>
            <a:r>
              <a:rPr lang="es-PE" sz="2400" dirty="0" smtClean="0"/>
              <a:t>Los campos </a:t>
            </a:r>
            <a:r>
              <a:rPr lang="es-PE" sz="2400" dirty="0" err="1" smtClean="0"/>
              <a:t>singleton</a:t>
            </a:r>
            <a:r>
              <a:rPr lang="es-PE" sz="2400" dirty="0" smtClean="0"/>
              <a:t> mantienen su estado (Global </a:t>
            </a:r>
            <a:r>
              <a:rPr lang="es-PE" sz="2400" dirty="0" err="1" smtClean="0"/>
              <a:t>State</a:t>
            </a:r>
            <a:r>
              <a:rPr lang="es-PE" sz="2400" dirty="0" smtClean="0"/>
              <a:t>) por lo tanto se necesita restablecer ese estado en cada </a:t>
            </a:r>
            <a:r>
              <a:rPr lang="es-PE" sz="2400" dirty="0" err="1" smtClean="0"/>
              <a:t>tests</a:t>
            </a:r>
            <a:r>
              <a:rPr lang="es-PE" sz="2400" dirty="0" smtClean="0"/>
              <a:t>.</a:t>
            </a:r>
          </a:p>
          <a:p>
            <a:pPr marL="457200" indent="-457200">
              <a:buFont typeface="Wingdings" pitchFamily="2" charset="2"/>
              <a:buChar char="§"/>
            </a:pPr>
            <a:r>
              <a:rPr lang="es-PE" sz="2400" dirty="0" smtClean="0"/>
              <a:t>Evita ejecutar </a:t>
            </a:r>
            <a:r>
              <a:rPr lang="es-PE" sz="2400" dirty="0" err="1" smtClean="0"/>
              <a:t>tests</a:t>
            </a:r>
            <a:r>
              <a:rPr lang="es-PE" sz="2400" dirty="0" smtClean="0"/>
              <a:t> en paralelo.</a:t>
            </a:r>
          </a:p>
          <a:p>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Remplazar los </a:t>
            </a:r>
            <a:r>
              <a:rPr lang="es-PE" sz="2400" dirty="0" err="1" smtClean="0"/>
              <a:t>singletons</a:t>
            </a:r>
            <a:r>
              <a:rPr lang="es-PE" sz="2400" dirty="0" smtClean="0"/>
              <a:t> por instancias de objetos.</a:t>
            </a:r>
          </a:p>
          <a:p>
            <a:pPr marL="342900" indent="-342900">
              <a:buFont typeface="Arial" pitchFamily="34" charset="0"/>
              <a:buChar char="•"/>
            </a:pPr>
            <a:r>
              <a:rPr lang="es-PE" sz="2400" dirty="0" smtClean="0"/>
              <a:t>Delegar el manejo de la vida del objeto al  IOC </a:t>
            </a:r>
            <a:r>
              <a:rPr lang="es-PE" sz="2400" dirty="0" err="1" smtClean="0"/>
              <a:t>Container</a:t>
            </a:r>
            <a:r>
              <a:rPr lang="es-PE" sz="2400" dirty="0" smtClean="0"/>
              <a:t>.</a:t>
            </a:r>
          </a:p>
          <a:p>
            <a:pPr marL="342900" indent="-342900">
              <a:buFont typeface="Arial" pitchFamily="34" charset="0"/>
              <a:buChar char="•"/>
            </a:pPr>
            <a:r>
              <a:rPr lang="es-PE" sz="2400" dirty="0" smtClean="0"/>
              <a:t>Encapsular el </a:t>
            </a:r>
            <a:r>
              <a:rPr lang="es-PE" sz="2400" dirty="0" err="1" smtClean="0"/>
              <a:t>singleton</a:t>
            </a:r>
            <a:r>
              <a:rPr lang="es-PE" sz="2400" dirty="0" smtClean="0"/>
              <a:t> por un "</a:t>
            </a:r>
            <a:r>
              <a:rPr lang="es-PE" sz="2400" dirty="0" err="1" smtClean="0"/>
              <a:t>Wrapper</a:t>
            </a:r>
            <a:r>
              <a:rPr lang="es-PE" sz="2400" dirty="0" smtClean="0"/>
              <a:t>" (Librerías  Externas)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Evitar Campos y Métodos Estáticos</a:t>
            </a:r>
            <a:endParaRPr lang="es-PE" dirty="0">
              <a:solidFill>
                <a:srgbClr val="00823B"/>
              </a:solidFill>
            </a:endParaRPr>
          </a:p>
        </p:txBody>
      </p:sp>
    </p:spTree>
    <p:extLst>
      <p:ext uri="{BB962C8B-B14F-4D97-AF65-F5344CB8AC3E}">
        <p14:creationId xmlns:p14="http://schemas.microsoft.com/office/powerpoint/2010/main" val="1843510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
        <p:nvSpPr>
          <p:cNvPr id="6" name="5 CuadroTexto"/>
          <p:cNvSpPr txBox="1"/>
          <p:nvPr/>
        </p:nvSpPr>
        <p:spPr>
          <a:xfrm>
            <a:off x="5790922" y="990390"/>
            <a:ext cx="2205287" cy="523220"/>
          </a:xfrm>
          <a:prstGeom prst="rect">
            <a:avLst/>
          </a:prstGeom>
          <a:noFill/>
        </p:spPr>
        <p:txBody>
          <a:bodyPr wrap="square" rtlCol="0">
            <a:spAutoFit/>
          </a:bodyPr>
          <a:lstStyle/>
          <a:p>
            <a:pPr algn="ctr"/>
            <a:r>
              <a:rPr lang="es-ES" sz="2800" dirty="0" smtClean="0">
                <a:solidFill>
                  <a:srgbClr val="FFC000"/>
                </a:solidFill>
              </a:rPr>
              <a:t>Composición</a:t>
            </a:r>
          </a:p>
        </p:txBody>
      </p:sp>
      <p:sp>
        <p:nvSpPr>
          <p:cNvPr id="7" name="6 CuadroTexto"/>
          <p:cNvSpPr txBox="1"/>
          <p:nvPr/>
        </p:nvSpPr>
        <p:spPr>
          <a:xfrm>
            <a:off x="1238850" y="990390"/>
            <a:ext cx="2205287" cy="523220"/>
          </a:xfrm>
          <a:prstGeom prst="rect">
            <a:avLst/>
          </a:prstGeom>
          <a:noFill/>
        </p:spPr>
        <p:txBody>
          <a:bodyPr wrap="square" rtlCol="0">
            <a:spAutoFit/>
          </a:bodyPr>
          <a:lstStyle/>
          <a:p>
            <a:pPr algn="ctr"/>
            <a:r>
              <a:rPr lang="es-ES" sz="2800" dirty="0" smtClean="0">
                <a:solidFill>
                  <a:srgbClr val="FFC000"/>
                </a:solidFill>
              </a:rPr>
              <a:t>Herencia</a:t>
            </a:r>
          </a:p>
        </p:txBody>
      </p:sp>
      <p:sp>
        <p:nvSpPr>
          <p:cNvPr id="8" name="7 CuadroTexto"/>
          <p:cNvSpPr txBox="1"/>
          <p:nvPr/>
        </p:nvSpPr>
        <p:spPr>
          <a:xfrm>
            <a:off x="364365" y="4437112"/>
            <a:ext cx="8363950" cy="1815882"/>
          </a:xfrm>
          <a:prstGeom prst="rect">
            <a:avLst/>
          </a:prstGeom>
          <a:noFill/>
        </p:spPr>
        <p:txBody>
          <a:bodyPr wrap="square" rtlCol="0">
            <a:spAutoFit/>
          </a:bodyPr>
          <a:lstStyle/>
          <a:p>
            <a:pPr algn="ctr"/>
            <a:r>
              <a:rPr lang="es-PE" sz="2800" dirty="0" smtClean="0"/>
              <a:t>La herencia crea un fuerte acoplamiento entre la clase padre y las clases hijas.</a:t>
            </a:r>
          </a:p>
          <a:p>
            <a:pPr algn="ctr"/>
            <a:r>
              <a:rPr lang="es-PE" sz="2800" dirty="0" smtClean="0"/>
              <a:t>En ejecución no se puede elegir una herencia diferente,  pero si se puede elegir una composición diferente</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07" y="1677987"/>
            <a:ext cx="4295750" cy="2471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254" y="1677987"/>
            <a:ext cx="4220477" cy="1891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1207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smtClean="0"/>
              <a:t>Herencia como una forma fácil de reutilizar comportamiento.</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acoplamiento que no permite remplazar objetos de la jerarquía de la herencia.</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El propósito de la herencia es el polimorfismo y no la reutilización. </a:t>
            </a:r>
            <a:r>
              <a:rPr lang="es-PE" sz="2400" dirty="0"/>
              <a:t> </a:t>
            </a:r>
            <a:r>
              <a:rPr lang="es-PE" sz="2400" dirty="0" smtClean="0"/>
              <a:t/>
            </a:r>
            <a:br>
              <a:rPr lang="es-PE" sz="2400" dirty="0" smtClean="0"/>
            </a:br>
            <a:r>
              <a:rPr lang="es-PE" sz="2400" dirty="0" smtClean="0"/>
              <a:t>Sino se está tomando ventaja del polimorfismo usar composición.</a:t>
            </a:r>
          </a:p>
        </p:txBody>
      </p:sp>
      <p:sp>
        <p:nvSpPr>
          <p:cNvPr id="4"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Tree>
    <p:extLst>
      <p:ext uri="{BB962C8B-B14F-4D97-AF65-F5344CB8AC3E}">
        <p14:creationId xmlns:p14="http://schemas.microsoft.com/office/powerpoint/2010/main" val="2743756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200329"/>
          </a:xfrm>
          <a:prstGeom prst="rect">
            <a:avLst/>
          </a:prstGeom>
          <a:noFill/>
        </p:spPr>
        <p:txBody>
          <a:bodyPr wrap="square" rtlCol="0">
            <a:spAutoFit/>
          </a:bodyPr>
          <a:lstStyle/>
          <a:p>
            <a:pPr marL="457200" indent="-457200">
              <a:buFont typeface="Arial" pitchFamily="34" charset="0"/>
              <a:buChar char="•"/>
              <a:defRPr/>
            </a:pPr>
            <a:r>
              <a:rPr lang="es-PE" sz="2400" dirty="0"/>
              <a:t>Guide </a:t>
            </a:r>
            <a:r>
              <a:rPr lang="es-PE" sz="2400" dirty="0" err="1"/>
              <a:t>Writing</a:t>
            </a:r>
            <a:r>
              <a:rPr lang="es-PE" sz="2400" dirty="0"/>
              <a:t> Testeable </a:t>
            </a:r>
            <a:r>
              <a:rPr lang="es-PE" sz="2400" dirty="0" err="1"/>
              <a:t>Code</a:t>
            </a:r>
            <a:r>
              <a:rPr lang="es-PE" sz="2400" dirty="0"/>
              <a:t>:</a:t>
            </a:r>
            <a:br>
              <a:rPr lang="es-PE" sz="2400" dirty="0"/>
            </a:br>
            <a:r>
              <a:rPr lang="es-PE" sz="2400" dirty="0">
                <a:solidFill>
                  <a:srgbClr val="FFC000"/>
                </a:solidFill>
              </a:rPr>
              <a:t>http://misko.hevery.com/attachments/Guide-Writing%20Testable%20Code.pdf</a:t>
            </a:r>
          </a:p>
        </p:txBody>
      </p:sp>
    </p:spTree>
    <p:extLst>
      <p:ext uri="{BB962C8B-B14F-4D97-AF65-F5344CB8AC3E}">
        <p14:creationId xmlns:p14="http://schemas.microsoft.com/office/powerpoint/2010/main" val="102593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Design for</a:t>
            </a:r>
            <a:br>
              <a:rPr lang="en-US" sz="11500" b="1" dirty="0" smtClean="0">
                <a:solidFill>
                  <a:srgbClr val="FF0000"/>
                </a:solidFill>
              </a:rPr>
            </a:br>
            <a:r>
              <a:rPr lang="en-US" sz="11500" b="1" dirty="0" err="1" smtClean="0">
                <a:solidFill>
                  <a:srgbClr val="FF0000"/>
                </a:solidFill>
              </a:rPr>
              <a:t>Testeability</a:t>
            </a:r>
            <a:r>
              <a:rPr lang="en-US" sz="11500" b="1" dirty="0" smtClean="0">
                <a:solidFill>
                  <a:srgbClr val="FF0000"/>
                </a:solidFill>
              </a:rPr>
              <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17568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72" y="836712"/>
            <a:ext cx="8229600" cy="1143000"/>
          </a:xfrm>
        </p:spPr>
        <p:txBody>
          <a:bodyPr/>
          <a:lstStyle/>
          <a:p>
            <a:r>
              <a:rPr lang="es-PE" dirty="0" smtClean="0">
                <a:solidFill>
                  <a:srgbClr val="00823B"/>
                </a:solidFill>
              </a:rPr>
              <a:t>¿ Como escribimos código que sea fácil de probar ?</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772" y="2564904"/>
            <a:ext cx="3403600" cy="3403600"/>
          </a:xfrm>
          <a:prstGeom prst="rect">
            <a:avLst/>
          </a:prstGeom>
          <a:ln>
            <a:noFill/>
          </a:ln>
          <a:effectLst>
            <a:softEdge rad="112500"/>
          </a:effectLst>
        </p:spPr>
      </p:pic>
    </p:spTree>
    <p:extLst>
      <p:ext uri="{BB962C8B-B14F-4D97-AF65-F5344CB8AC3E}">
        <p14:creationId xmlns:p14="http://schemas.microsoft.com/office/powerpoint/2010/main" val="4289157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772816"/>
            <a:ext cx="8229600" cy="3024336"/>
          </a:xfrm>
        </p:spPr>
        <p:txBody>
          <a:bodyPr/>
          <a:lstStyle/>
          <a:p>
            <a:r>
              <a:rPr lang="es-PE" sz="4000" i="1" dirty="0" smtClean="0"/>
              <a:t>«No hay ningún secreto en cómo escribir los </a:t>
            </a:r>
            <a:r>
              <a:rPr lang="es-PE" sz="4000" i="1" dirty="0" err="1" smtClean="0"/>
              <a:t>tests</a:t>
            </a:r>
            <a:r>
              <a:rPr lang="es-PE" sz="4000" i="1" dirty="0" smtClean="0"/>
              <a:t>,</a:t>
            </a:r>
            <a:r>
              <a:rPr lang="es-PE" i="1" dirty="0" smtClean="0">
                <a:solidFill>
                  <a:srgbClr val="FFC000"/>
                </a:solidFill>
              </a:rPr>
              <a:t/>
            </a:r>
            <a:br>
              <a:rPr lang="es-PE" i="1" dirty="0" smtClean="0">
                <a:solidFill>
                  <a:srgbClr val="FFC000"/>
                </a:solidFill>
              </a:rPr>
            </a:br>
            <a:r>
              <a:rPr lang="es-PE" i="1" dirty="0" smtClean="0">
                <a:solidFill>
                  <a:srgbClr val="FF0000"/>
                </a:solidFill>
              </a:rPr>
              <a:t>solo hay secretos en cómo escribir código testeable.»</a:t>
            </a:r>
            <a:endParaRPr lang="es-PE" i="1" dirty="0">
              <a:solidFill>
                <a:srgbClr val="FF0000"/>
              </a:solidFill>
            </a:endParaRPr>
          </a:p>
        </p:txBody>
      </p:sp>
      <p:sp>
        <p:nvSpPr>
          <p:cNvPr id="2" name="1 CuadroTexto"/>
          <p:cNvSpPr txBox="1"/>
          <p:nvPr/>
        </p:nvSpPr>
        <p:spPr>
          <a:xfrm>
            <a:off x="6876256" y="4782199"/>
            <a:ext cx="1600182" cy="400110"/>
          </a:xfrm>
          <a:prstGeom prst="rect">
            <a:avLst/>
          </a:prstGeom>
          <a:noFill/>
        </p:spPr>
        <p:txBody>
          <a:bodyPr wrap="none" rtlCol="0">
            <a:spAutoFit/>
          </a:bodyPr>
          <a:lstStyle/>
          <a:p>
            <a:r>
              <a:rPr lang="es-PE" sz="2000" dirty="0" err="1" smtClean="0">
                <a:solidFill>
                  <a:srgbClr val="FFC000"/>
                </a:solidFill>
              </a:rPr>
              <a:t>Misko</a:t>
            </a:r>
            <a:r>
              <a:rPr lang="es-PE" sz="2000" dirty="0" smtClean="0">
                <a:solidFill>
                  <a:srgbClr val="FFC000"/>
                </a:solidFill>
              </a:rPr>
              <a:t> </a:t>
            </a:r>
            <a:r>
              <a:rPr lang="es-PE" sz="2000" dirty="0" err="1" smtClean="0">
                <a:solidFill>
                  <a:srgbClr val="FFC000"/>
                </a:solidFill>
              </a:rPr>
              <a:t>Hevery</a:t>
            </a:r>
            <a:endParaRPr lang="es-PE" sz="2000" dirty="0">
              <a:solidFill>
                <a:srgbClr val="FFC000"/>
              </a:solidFill>
            </a:endParaRPr>
          </a:p>
        </p:txBody>
      </p:sp>
    </p:spTree>
    <p:extLst>
      <p:ext uri="{BB962C8B-B14F-4D97-AF65-F5344CB8AC3E}">
        <p14:creationId xmlns:p14="http://schemas.microsoft.com/office/powerpoint/2010/main" val="406292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325086"/>
            <a:ext cx="8229600" cy="1143000"/>
          </a:xfrm>
        </p:spPr>
        <p:txBody>
          <a:bodyPr/>
          <a:lstStyle/>
          <a:p>
            <a:r>
              <a:rPr lang="es-PE" dirty="0" smtClean="0">
                <a:solidFill>
                  <a:srgbClr val="00823B"/>
                </a:solidFill>
              </a:rPr>
              <a:t>Como podemos mejorar la testeabilidad</a:t>
            </a:r>
            <a:endParaRPr lang="es-PE" dirty="0">
              <a:solidFill>
                <a:srgbClr val="00823B"/>
              </a:solidFill>
            </a:endParaRPr>
          </a:p>
        </p:txBody>
      </p:sp>
      <p:sp>
        <p:nvSpPr>
          <p:cNvPr id="2" name="1 CuadroTexto"/>
          <p:cNvSpPr txBox="1"/>
          <p:nvPr/>
        </p:nvSpPr>
        <p:spPr>
          <a:xfrm>
            <a:off x="683568" y="2924944"/>
            <a:ext cx="7776864" cy="2246769"/>
          </a:xfrm>
          <a:prstGeom prst="rect">
            <a:avLst/>
          </a:prstGeom>
          <a:noFill/>
        </p:spPr>
        <p:txBody>
          <a:bodyPr wrap="square" rtlCol="0">
            <a:spAutoFit/>
          </a:bodyPr>
          <a:lstStyle/>
          <a:p>
            <a:pPr marL="571500" indent="-571500">
              <a:buFont typeface="Arial" pitchFamily="34" charset="0"/>
              <a:buChar char="•"/>
            </a:pPr>
            <a:r>
              <a:rPr lang="es-ES" sz="2800" dirty="0">
                <a:solidFill>
                  <a:srgbClr val="FFC000"/>
                </a:solidFill>
              </a:rPr>
              <a:t>Aislar las dependencias e inyectarlas</a:t>
            </a:r>
            <a:r>
              <a:rPr lang="es-ES" sz="2800" dirty="0" smtClean="0">
                <a:solidFill>
                  <a:srgbClr val="FFC000"/>
                </a:solidFill>
              </a:rPr>
              <a:t>.</a:t>
            </a:r>
          </a:p>
          <a:p>
            <a:pPr marL="571500" indent="-571500">
              <a:buFont typeface="Arial" pitchFamily="34" charset="0"/>
              <a:buChar char="•"/>
            </a:pPr>
            <a:r>
              <a:rPr lang="es-ES" sz="2800" dirty="0" smtClean="0"/>
              <a:t>No realizar trabajo en el constructor.</a:t>
            </a:r>
          </a:p>
          <a:p>
            <a:pPr marL="571500" indent="-571500">
              <a:buFont typeface="Arial" pitchFamily="34" charset="0"/>
              <a:buChar char="•"/>
            </a:pPr>
            <a:r>
              <a:rPr lang="es-ES" sz="2800" dirty="0" smtClean="0"/>
              <a:t>Preferir la composición sobre la herencia.</a:t>
            </a:r>
          </a:p>
          <a:p>
            <a:pPr marL="571500" indent="-571500">
              <a:buFont typeface="Arial" pitchFamily="34" charset="0"/>
              <a:buChar char="•"/>
            </a:pPr>
            <a:r>
              <a:rPr lang="es-ES" sz="2800" dirty="0" smtClean="0"/>
              <a:t>Evitar métodos y clases estáticas o el patrón </a:t>
            </a:r>
            <a:r>
              <a:rPr lang="es-ES" sz="2800" dirty="0" err="1" smtClean="0"/>
              <a:t>singleton</a:t>
            </a:r>
            <a:r>
              <a:rPr lang="es-ES" sz="2800" dirty="0" smtClean="0"/>
              <a:t>.</a:t>
            </a:r>
          </a:p>
        </p:txBody>
      </p:sp>
    </p:spTree>
    <p:extLst>
      <p:ext uri="{BB962C8B-B14F-4D97-AF65-F5344CB8AC3E}">
        <p14:creationId xmlns:p14="http://schemas.microsoft.com/office/powerpoint/2010/main" val="1197780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332656"/>
            <a:ext cx="8712968" cy="844646"/>
          </a:xfrm>
        </p:spPr>
        <p:txBody>
          <a:bodyPr/>
          <a:lstStyle/>
          <a:p>
            <a:r>
              <a:rPr lang="es-PE" dirty="0" smtClean="0">
                <a:solidFill>
                  <a:srgbClr val="00823B"/>
                </a:solidFill>
              </a:rPr>
              <a:t>No realizar </a:t>
            </a:r>
            <a:r>
              <a:rPr lang="es-PE" dirty="0">
                <a:solidFill>
                  <a:srgbClr val="00823B"/>
                </a:solidFill>
              </a:rPr>
              <a:t>t</a:t>
            </a:r>
            <a:r>
              <a:rPr lang="es-PE" dirty="0" smtClean="0">
                <a:solidFill>
                  <a:srgbClr val="00823B"/>
                </a:solidFill>
              </a:rPr>
              <a:t>rabajo en el constructor</a:t>
            </a:r>
            <a:endParaRPr lang="es-PE" dirty="0">
              <a:solidFill>
                <a:srgbClr val="00823B"/>
              </a:solidFill>
            </a:endParaRPr>
          </a:p>
        </p:txBody>
      </p:sp>
      <p:sp>
        <p:nvSpPr>
          <p:cNvPr id="8" name="7 CuadroTexto"/>
          <p:cNvSpPr txBox="1"/>
          <p:nvPr/>
        </p:nvSpPr>
        <p:spPr>
          <a:xfrm>
            <a:off x="428909" y="5355213"/>
            <a:ext cx="8220131" cy="954107"/>
          </a:xfrm>
          <a:prstGeom prst="rect">
            <a:avLst/>
          </a:prstGeom>
          <a:noFill/>
        </p:spPr>
        <p:txBody>
          <a:bodyPr wrap="square" rtlCol="0">
            <a:spAutoFit/>
          </a:bodyPr>
          <a:lstStyle/>
          <a:p>
            <a:pPr algn="ctr"/>
            <a:r>
              <a:rPr lang="es-PE" sz="2800" dirty="0" smtClean="0">
                <a:solidFill>
                  <a:srgbClr val="FFC000"/>
                </a:solidFill>
              </a:rPr>
              <a:t>Mientras </a:t>
            </a:r>
            <a:r>
              <a:rPr lang="es-PE" sz="2800" dirty="0">
                <a:solidFill>
                  <a:srgbClr val="FFC000"/>
                </a:solidFill>
              </a:rPr>
              <a:t>más trabajo hagamos en el constructor, más difícil será crear el objeto para hacer pruebas con el.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375" y="1404318"/>
            <a:ext cx="7659197" cy="3802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3901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240299"/>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a:t>El operador New en el constructor.</a:t>
            </a:r>
          </a:p>
          <a:p>
            <a:pPr lvl="1" indent="-457200">
              <a:buFont typeface="Wingdings" pitchFamily="2" charset="2"/>
              <a:buChar char="§"/>
            </a:pPr>
            <a:r>
              <a:rPr lang="es-PE" sz="2400" dirty="0"/>
              <a:t>Cualquier tipo de lógica (condicionales, iteraciones</a:t>
            </a:r>
            <a:r>
              <a:rPr lang="es-PE" sz="2400" dirty="0" smtClean="0"/>
              <a:t>).</a:t>
            </a:r>
          </a:p>
          <a:p>
            <a:pPr lvl="1" indent="-457200">
              <a:buFont typeface="Wingdings" pitchFamily="2" charset="2"/>
              <a:buChar char="§"/>
            </a:pPr>
            <a:r>
              <a:rPr lang="es-PE" sz="2400" dirty="0" smtClean="0"/>
              <a:t>Construir </a:t>
            </a:r>
            <a:r>
              <a:rPr lang="es-PE" sz="2400" dirty="0"/>
              <a:t>un grafo complejo de objetos en el constructor</a:t>
            </a:r>
            <a:r>
              <a:rPr lang="es-PE" sz="2400" dirty="0" smtClean="0"/>
              <a:t>.</a:t>
            </a:r>
          </a:p>
          <a:p>
            <a:pPr lvl="1" indent="-457200">
              <a:buFont typeface="Wingdings" pitchFamily="2" charset="2"/>
              <a:buChar char="§"/>
            </a:pPr>
            <a:r>
              <a:rPr lang="es-PE" sz="2400" dirty="0"/>
              <a:t>Cualquier cosa adicional a solo asignar parámetros</a:t>
            </a:r>
            <a:r>
              <a:rPr lang="es-PE" sz="2400" dirty="0" smtClean="0"/>
              <a:t>.</a:t>
            </a:r>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Nos fuerza a realizar trabajo y utilizar dependencias innecesarias en los </a:t>
            </a:r>
            <a:r>
              <a:rPr lang="es-PE" sz="2400" dirty="0" err="1" smtClean="0"/>
              <a:t>tests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Pasar los objetos directamente.</a:t>
            </a:r>
          </a:p>
          <a:p>
            <a:pPr marL="342900" indent="-342900">
              <a:buFont typeface="Arial" pitchFamily="34" charset="0"/>
              <a:buChar char="•"/>
            </a:pPr>
            <a:r>
              <a:rPr lang="es-PE" sz="2400" dirty="0" smtClean="0"/>
              <a:t>Utilizar un objeto "Factory"  o "</a:t>
            </a:r>
            <a:r>
              <a:rPr lang="es-PE" sz="2400" dirty="0" err="1" smtClean="0"/>
              <a:t>Builder</a:t>
            </a:r>
            <a:r>
              <a:rPr lang="es-PE" sz="2400" dirty="0" smtClean="0"/>
              <a:t>".</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a:solidFill>
                  <a:srgbClr val="00823B"/>
                </a:solidFill>
              </a:rPr>
              <a:t>No realizar trabajo en el constructor</a:t>
            </a:r>
          </a:p>
        </p:txBody>
      </p:sp>
    </p:spTree>
    <p:extLst>
      <p:ext uri="{BB962C8B-B14F-4D97-AF65-F5344CB8AC3E}">
        <p14:creationId xmlns:p14="http://schemas.microsoft.com/office/powerpoint/2010/main" val="2422461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116632"/>
            <a:ext cx="8712968" cy="936104"/>
          </a:xfrm>
        </p:spPr>
        <p:txBody>
          <a:body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
        <p:nvSpPr>
          <p:cNvPr id="8" name="7 CuadroTexto"/>
          <p:cNvSpPr txBox="1"/>
          <p:nvPr/>
        </p:nvSpPr>
        <p:spPr>
          <a:xfrm>
            <a:off x="428909" y="4149080"/>
            <a:ext cx="8220131" cy="2246769"/>
          </a:xfrm>
          <a:prstGeom prst="rect">
            <a:avLst/>
          </a:prstGeom>
          <a:noFill/>
        </p:spPr>
        <p:txBody>
          <a:bodyPr wrap="square" rtlCol="0">
            <a:spAutoFit/>
          </a:bodyPr>
          <a:lstStyle/>
          <a:p>
            <a:pPr algn="ctr"/>
            <a:r>
              <a:rPr lang="es-PE" sz="2800" dirty="0" smtClean="0"/>
              <a:t>No obtener el objeto </a:t>
            </a:r>
            <a:r>
              <a:rPr lang="es-PE" sz="2800" dirty="0"/>
              <a:t>en interés </a:t>
            </a:r>
            <a:r>
              <a:rPr lang="es-PE" sz="2800" dirty="0" smtClean="0"/>
              <a:t>navegando a través </a:t>
            </a:r>
            <a:r>
              <a:rPr lang="es-PE" sz="2800" dirty="0"/>
              <a:t>del </a:t>
            </a:r>
            <a:r>
              <a:rPr lang="es-PE" sz="2800" dirty="0" smtClean="0"/>
              <a:t>todo el grafo de objetos.</a:t>
            </a:r>
          </a:p>
          <a:p>
            <a:pPr algn="ctr"/>
            <a:endParaRPr lang="es-PE" sz="2800" dirty="0" smtClean="0"/>
          </a:p>
          <a:p>
            <a:pPr algn="ctr"/>
            <a:r>
              <a:rPr lang="es-PE" sz="2800" dirty="0" smtClean="0"/>
              <a:t>Cada objeto por el cuál naveguemos será un objeto adicional que debemos instanciar en el </a:t>
            </a:r>
            <a:r>
              <a:rPr lang="es-PE" sz="2800" dirty="0" err="1" smtClean="0"/>
              <a:t>setup</a:t>
            </a:r>
            <a:r>
              <a:rPr lang="es-PE" sz="2800" dirty="0"/>
              <a:t> </a:t>
            </a:r>
            <a:r>
              <a:rPr lang="es-PE" sz="2800" dirty="0" smtClean="0"/>
              <a:t>del </a:t>
            </a:r>
            <a:r>
              <a:rPr lang="es-PE" sz="2800" dirty="0" err="1" smtClean="0"/>
              <a:t>tests</a:t>
            </a:r>
            <a:r>
              <a:rPr lang="es-PE" sz="2800" dirty="0" smtClean="0"/>
              <a:t>.</a:t>
            </a:r>
            <a:endParaRPr lang="es-PE" sz="28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161" y="1365920"/>
            <a:ext cx="6957626" cy="2641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4911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052736"/>
            <a:ext cx="8175090" cy="5078313"/>
          </a:xfrm>
          <a:prstGeom prst="rect">
            <a:avLst/>
          </a:prstGeom>
          <a:noFill/>
        </p:spPr>
        <p:txBody>
          <a:bodyPr wrap="square" rtlCol="0">
            <a:spAutoFit/>
          </a:bodyPr>
          <a:lstStyle/>
          <a:p>
            <a:r>
              <a:rPr lang="es-PE" sz="2800" b="1" dirty="0" smtClean="0">
                <a:solidFill>
                  <a:srgbClr val="FFC000"/>
                </a:solidFill>
              </a:rPr>
              <a:t>Señales</a:t>
            </a:r>
          </a:p>
          <a:p>
            <a:pPr marL="457200" indent="-457200">
              <a:buFont typeface="Wingdings" pitchFamily="2" charset="2"/>
              <a:buChar char="§"/>
            </a:pPr>
            <a:r>
              <a:rPr lang="es-PE" sz="2400" dirty="0" smtClean="0"/>
              <a:t>Parámetros que no son usados directamente, solo son usados para acceder a otro objeto.</a:t>
            </a:r>
          </a:p>
          <a:p>
            <a:pPr marL="457200" indent="-457200">
              <a:buFont typeface="Wingdings" pitchFamily="2" charset="2"/>
              <a:buChar char="§"/>
            </a:pPr>
            <a:r>
              <a:rPr lang="es-PE" sz="2400" dirty="0" smtClean="0"/>
              <a:t>Más de un "." en las llamadas de  métodos. </a:t>
            </a:r>
          </a:p>
          <a:p>
            <a:pPr marL="457200" indent="-457200">
              <a:buFont typeface="Wingdings" pitchFamily="2" charset="2"/>
              <a:buChar char="§"/>
            </a:pPr>
            <a:r>
              <a:rPr lang="es-PE" sz="2400" dirty="0" smtClean="0"/>
              <a:t>Violación a "</a:t>
            </a:r>
            <a:r>
              <a:rPr lang="es-PE" sz="2400" dirty="0" err="1" smtClean="0"/>
              <a:t>Law</a:t>
            </a:r>
            <a:r>
              <a:rPr lang="es-PE" sz="2400" dirty="0" smtClean="0"/>
              <a:t> of </a:t>
            </a:r>
            <a:r>
              <a:rPr lang="es-PE" sz="2400" dirty="0" err="1" smtClean="0"/>
              <a:t>Demeter</a:t>
            </a:r>
            <a:r>
              <a:rPr lang="es-PE" sz="2400" dirty="0" smtClean="0"/>
              <a:t>".</a:t>
            </a:r>
          </a:p>
          <a:p>
            <a:pPr marL="457200"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err="1" smtClean="0"/>
              <a:t>Fixture</a:t>
            </a:r>
            <a:r>
              <a:rPr lang="es-PE" sz="2400" dirty="0" smtClean="0"/>
              <a:t> </a:t>
            </a:r>
            <a:r>
              <a:rPr lang="es-PE" sz="2400" dirty="0" err="1" smtClean="0"/>
              <a:t>Setup</a:t>
            </a:r>
            <a:r>
              <a:rPr lang="es-PE" sz="2400" dirty="0" smtClean="0"/>
              <a:t> complejo: Tener que instanciar más objetos de los que son realmente necesarios.</a:t>
            </a:r>
          </a:p>
          <a:p>
            <a:pPr marL="457200" indent="-457200">
              <a:buFont typeface="Wingdings" pitchFamily="2" charset="2"/>
              <a:buChar char="§"/>
            </a:pPr>
            <a:r>
              <a:rPr lang="es-PE" sz="2400" dirty="0" smtClean="0"/>
              <a:t>Tener que crear </a:t>
            </a:r>
            <a:r>
              <a:rPr lang="es-PE" sz="2400" dirty="0" err="1" smtClean="0"/>
              <a:t>mocks</a:t>
            </a:r>
            <a:r>
              <a:rPr lang="es-PE" sz="2400" dirty="0" smtClean="0"/>
              <a:t> que retornen otros </a:t>
            </a:r>
            <a:r>
              <a:rPr lang="es-PE" sz="2400" dirty="0" err="1" smtClean="0"/>
              <a:t>mocks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Utilizar directamente como parámetro el objeto en interés.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Tree>
    <p:extLst>
      <p:ext uri="{BB962C8B-B14F-4D97-AF65-F5344CB8AC3E}">
        <p14:creationId xmlns:p14="http://schemas.microsoft.com/office/powerpoint/2010/main" val="3619662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49074</TotalTime>
  <Words>938</Words>
  <Application>Microsoft Office PowerPoint</Application>
  <PresentationFormat>Presentación en pantalla (4:3)</PresentationFormat>
  <Paragraphs>125</Paragraphs>
  <Slides>14</Slides>
  <Notes>14</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BlackTheme</vt:lpstr>
      <vt:lpstr>Licencia de Uso</vt:lpstr>
      <vt:lpstr>Design for Testeability Test Automation</vt:lpstr>
      <vt:lpstr>¿ Como escribimos código que sea fácil de probar ?</vt:lpstr>
      <vt:lpstr>«No hay ningún secreto en cómo escribir los tests, solo hay secretos en cómo escribir código testeable.»</vt:lpstr>
      <vt:lpstr>Como podemos mejorar la testeabilidad</vt:lpstr>
      <vt:lpstr>No realizar trabajo en el constructor</vt:lpstr>
      <vt:lpstr>Presentación de PowerPoint</vt:lpstr>
      <vt:lpstr> Digging into the Collaborators</vt:lpstr>
      <vt:lpstr>Presentación de PowerPoint</vt:lpstr>
      <vt:lpstr>Evitar Campos y Métodos Estáticos</vt:lpstr>
      <vt:lpstr>Presentación de PowerPoint</vt:lpstr>
      <vt:lpstr>Composition over Inheritance</vt:lpstr>
      <vt:lpstr>Composition over Inheritance</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1528</cp:revision>
  <dcterms:created xsi:type="dcterms:W3CDTF">2010-05-16T05:09:58Z</dcterms:created>
  <dcterms:modified xsi:type="dcterms:W3CDTF">2013-04-23T19:44:27Z</dcterms:modified>
</cp:coreProperties>
</file>