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552" r:id="rId2"/>
    <p:sldId id="517" r:id="rId3"/>
    <p:sldId id="553" r:id="rId4"/>
    <p:sldId id="446" r:id="rId5"/>
    <p:sldId id="449" r:id="rId6"/>
    <p:sldId id="447" r:id="rId7"/>
    <p:sldId id="554" r:id="rId8"/>
    <p:sldId id="555" r:id="rId9"/>
    <p:sldId id="556" r:id="rId10"/>
    <p:sldId id="455" r:id="rId11"/>
    <p:sldId id="456" r:id="rId12"/>
    <p:sldId id="557" r:id="rId13"/>
    <p:sldId id="464" r:id="rId14"/>
    <p:sldId id="558" r:id="rId15"/>
    <p:sldId id="559" r:id="rId16"/>
    <p:sldId id="560" r:id="rId17"/>
    <p:sldId id="561" r:id="rId18"/>
    <p:sldId id="562" r:id="rId19"/>
    <p:sldId id="563" r:id="rId20"/>
    <p:sldId id="567" r:id="rId21"/>
    <p:sldId id="576" r:id="rId22"/>
    <p:sldId id="569" r:id="rId23"/>
    <p:sldId id="570" r:id="rId24"/>
    <p:sldId id="577" r:id="rId25"/>
    <p:sldId id="590" r:id="rId26"/>
    <p:sldId id="572" r:id="rId27"/>
    <p:sldId id="573" r:id="rId28"/>
    <p:sldId id="574" r:id="rId29"/>
    <p:sldId id="575" r:id="rId30"/>
    <p:sldId id="578" r:id="rId31"/>
    <p:sldId id="579" r:id="rId32"/>
    <p:sldId id="580" r:id="rId33"/>
    <p:sldId id="581" r:id="rId34"/>
    <p:sldId id="582" r:id="rId35"/>
    <p:sldId id="583" r:id="rId36"/>
    <p:sldId id="584" r:id="rId37"/>
    <p:sldId id="585" r:id="rId38"/>
    <p:sldId id="586" r:id="rId39"/>
    <p:sldId id="587" r:id="rId40"/>
    <p:sldId id="588" r:id="rId4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F60000"/>
    <a:srgbClr val="00823B"/>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9" autoAdjust="0"/>
    <p:restoredTop sz="76471" autoAdjust="0"/>
  </p:normalViewPr>
  <p:slideViewPr>
    <p:cSldViewPr>
      <p:cViewPr varScale="1">
        <p:scale>
          <a:sx n="64" d="100"/>
          <a:sy n="64" d="100"/>
        </p:scale>
        <p:origin x="-128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3">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17/04/2013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u="non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u="none" baseline="0" noProof="0" dirty="0" smtClean="0"/>
              <a:t>Si </a:t>
            </a:r>
            <a:r>
              <a:rPr lang="en-US" b="0" u="none" baseline="0" noProof="0" dirty="0" err="1" smtClean="0"/>
              <a:t>nos</a:t>
            </a:r>
            <a:r>
              <a:rPr lang="en-US" b="0" u="none" baseline="0" noProof="0" dirty="0" smtClean="0"/>
              <a:t> </a:t>
            </a:r>
            <a:r>
              <a:rPr lang="en-US" b="0" u="none" baseline="0" noProof="0" dirty="0" err="1" smtClean="0"/>
              <a:t>percatamos</a:t>
            </a:r>
            <a:r>
              <a:rPr lang="en-US" b="0" u="none" baseline="0" noProof="0" dirty="0" smtClean="0"/>
              <a:t> </a:t>
            </a:r>
            <a:r>
              <a:rPr lang="en-US" b="0" u="none" baseline="0" noProof="0" dirty="0" err="1" smtClean="0"/>
              <a:t>ambas</a:t>
            </a:r>
            <a:r>
              <a:rPr lang="en-US" b="0" u="none" baseline="0" noProof="0" dirty="0" smtClean="0"/>
              <a:t> se </a:t>
            </a:r>
            <a:r>
              <a:rPr lang="en-US" b="0" u="none" baseline="0" noProof="0" dirty="0" err="1" smtClean="0"/>
              <a:t>encuentran</a:t>
            </a:r>
            <a:r>
              <a:rPr lang="en-US" b="0" u="none" baseline="0" noProof="0" dirty="0" smtClean="0"/>
              <a:t> en el </a:t>
            </a:r>
            <a:r>
              <a:rPr lang="en-US" b="0" u="none" baseline="0" noProof="0" dirty="0" err="1" smtClean="0"/>
              <a:t>mismo</a:t>
            </a:r>
            <a:r>
              <a:rPr lang="en-US" b="0" u="none" baseline="0" noProof="0" dirty="0" smtClean="0"/>
              <a:t> </a:t>
            </a:r>
            <a:r>
              <a:rPr lang="en-US" b="0" u="none" baseline="0" noProof="0" dirty="0" err="1" smtClean="0"/>
              <a:t>paquete</a:t>
            </a:r>
            <a:r>
              <a:rPr lang="en-US" b="0" u="none" baseline="0" noProof="0" dirty="0" smtClean="0"/>
              <a:t> </a:t>
            </a:r>
            <a:r>
              <a:rPr lang="en-US" b="0" u="none" baseline="0" noProof="0" dirty="0" err="1" smtClean="0"/>
              <a:t>por</a:t>
            </a:r>
            <a:r>
              <a:rPr lang="en-US" b="0" u="none" baseline="0" noProof="0" dirty="0" smtClean="0"/>
              <a:t> lo </a:t>
            </a:r>
            <a:r>
              <a:rPr lang="en-US" b="0" u="none" baseline="0" noProof="0" dirty="0" err="1" smtClean="0"/>
              <a:t>tanto</a:t>
            </a:r>
            <a:r>
              <a:rPr lang="en-US" b="0" u="none" baseline="0" noProof="0" dirty="0" smtClean="0"/>
              <a:t> </a:t>
            </a:r>
            <a:r>
              <a:rPr lang="en-US" b="0" u="none" baseline="0" noProof="0" dirty="0" err="1" smtClean="0"/>
              <a:t>tampoco</a:t>
            </a:r>
            <a:r>
              <a:rPr lang="en-US" b="0" u="none" baseline="0" noProof="0" dirty="0" smtClean="0"/>
              <a:t> se </a:t>
            </a:r>
            <a:r>
              <a:rPr lang="en-US" b="0" u="none" baseline="0" noProof="0" dirty="0" err="1" smtClean="0"/>
              <a:t>necesita</a:t>
            </a:r>
            <a:r>
              <a:rPr lang="en-US" b="0" u="none" baseline="0" noProof="0" dirty="0" smtClean="0"/>
              <a:t> </a:t>
            </a:r>
            <a:r>
              <a:rPr lang="en-US" b="0" u="none" baseline="0" noProof="0" dirty="0" err="1" smtClean="0"/>
              <a:t>referencia</a:t>
            </a:r>
            <a:r>
              <a:rPr lang="en-US" b="0" u="none" baseline="0" noProof="0" dirty="0" smtClean="0"/>
              <a:t> </a:t>
            </a:r>
            <a:r>
              <a:rPr lang="en-US" b="0" u="none" baseline="0" noProof="0" dirty="0" err="1" smtClean="0"/>
              <a:t>alguna</a:t>
            </a:r>
            <a:r>
              <a:rPr lang="en-US" b="0" u="none" baseline="0" noProof="0" dirty="0" smtClean="0"/>
              <a:t> </a:t>
            </a:r>
            <a:r>
              <a:rPr lang="en-US" b="0" u="none" baseline="0" noProof="0" dirty="0" err="1" smtClean="0"/>
              <a:t>dentro</a:t>
            </a:r>
            <a:r>
              <a:rPr lang="en-US" b="0" u="none" baseline="0" noProof="0" dirty="0" smtClean="0"/>
              <a:t> de la </a:t>
            </a:r>
            <a:r>
              <a:rPr lang="en-US" b="0" u="none" baseline="0" noProof="0" dirty="0" err="1" smtClean="0"/>
              <a:t>clase</a:t>
            </a:r>
            <a:r>
              <a:rPr lang="en-US" b="0" u="none"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u="non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u="none" baseline="0" noProof="0" dirty="0" smtClean="0"/>
              <a:t>Un </a:t>
            </a:r>
            <a:r>
              <a:rPr lang="en-US" b="0" u="none" baseline="0" noProof="0" dirty="0" err="1" smtClean="0"/>
              <a:t>detalle</a:t>
            </a:r>
            <a:r>
              <a:rPr lang="en-US" b="0" u="none" baseline="0" noProof="0" dirty="0" smtClean="0"/>
              <a:t> </a:t>
            </a:r>
            <a:r>
              <a:rPr lang="en-US" b="0" u="none" baseline="0" noProof="0" dirty="0" err="1" smtClean="0"/>
              <a:t>importante</a:t>
            </a:r>
            <a:r>
              <a:rPr lang="en-US" b="0" u="none" baseline="0" noProof="0" dirty="0" smtClean="0"/>
              <a:t> </a:t>
            </a:r>
            <a:r>
              <a:rPr lang="en-US" b="0" u="none" baseline="0" noProof="0" dirty="0" err="1" smtClean="0"/>
              <a:t>es</a:t>
            </a:r>
            <a:r>
              <a:rPr lang="en-US" b="0" u="none" baseline="0" noProof="0" dirty="0" smtClean="0"/>
              <a:t> </a:t>
            </a:r>
            <a:r>
              <a:rPr lang="en-US" b="0" u="none" baseline="0" noProof="0" dirty="0" err="1" smtClean="0"/>
              <a:t>darnos</a:t>
            </a:r>
            <a:r>
              <a:rPr lang="en-US" b="0" u="none" baseline="0" noProof="0" dirty="0" smtClean="0"/>
              <a:t> </a:t>
            </a:r>
            <a:r>
              <a:rPr lang="en-US" b="0" u="none" baseline="0" noProof="0" dirty="0" err="1" smtClean="0"/>
              <a:t>cuenta</a:t>
            </a:r>
            <a:r>
              <a:rPr lang="en-US" b="0" u="none" baseline="0" noProof="0" dirty="0" smtClean="0"/>
              <a:t> q el </a:t>
            </a:r>
            <a:r>
              <a:rPr lang="en-US" b="0" u="none" baseline="0" noProof="0" dirty="0" err="1" smtClean="0"/>
              <a:t>postfijo</a:t>
            </a:r>
            <a:r>
              <a:rPr lang="en-US" b="0" u="none" baseline="0" noProof="0" dirty="0" smtClean="0"/>
              <a:t> </a:t>
            </a:r>
            <a:r>
              <a:rPr lang="en-US" b="0" u="none" baseline="0" noProof="0" dirty="0" err="1" smtClean="0"/>
              <a:t>usado</a:t>
            </a:r>
            <a:r>
              <a:rPr lang="en-US" b="0" u="none" baseline="0" noProof="0" dirty="0" smtClean="0"/>
              <a:t> </a:t>
            </a:r>
            <a:r>
              <a:rPr lang="en-US" b="0" u="none" baseline="0" noProof="0" dirty="0" err="1" smtClean="0"/>
              <a:t>aquí</a:t>
            </a:r>
            <a:r>
              <a:rPr lang="en-US" b="0" u="none" baseline="0" noProof="0" dirty="0" smtClean="0"/>
              <a:t> </a:t>
            </a:r>
            <a:r>
              <a:rPr lang="en-US" b="0" u="none" baseline="0" noProof="0" dirty="0" err="1" smtClean="0"/>
              <a:t>es</a:t>
            </a:r>
            <a:r>
              <a:rPr lang="en-US" b="0" u="none" baseline="0" noProof="0" dirty="0" smtClean="0"/>
              <a:t> test en singular, </a:t>
            </a:r>
            <a:r>
              <a:rPr lang="en-US" b="0" u="none" baseline="0" noProof="0" dirty="0" err="1" smtClean="0"/>
              <a:t>esto</a:t>
            </a:r>
            <a:r>
              <a:rPr lang="en-US" b="0" u="none" baseline="0" noProof="0" dirty="0" smtClean="0"/>
              <a:t> </a:t>
            </a:r>
            <a:r>
              <a:rPr lang="en-US" b="0" u="none" baseline="0" noProof="0" dirty="0" err="1" smtClean="0"/>
              <a:t>debido</a:t>
            </a:r>
            <a:r>
              <a:rPr lang="en-US" b="0" u="none" baseline="0" noProof="0" dirty="0" smtClean="0"/>
              <a:t> a </a:t>
            </a:r>
            <a:r>
              <a:rPr lang="en-US" b="0" u="none" baseline="0" noProof="0" dirty="0" err="1" smtClean="0"/>
              <a:t>que</a:t>
            </a:r>
            <a:r>
              <a:rPr lang="en-US" b="0" u="none" baseline="0" noProof="0" dirty="0" smtClean="0"/>
              <a:t> </a:t>
            </a:r>
            <a:r>
              <a:rPr lang="en-US" b="0" u="none" baseline="0" noProof="0" dirty="0" err="1" smtClean="0"/>
              <a:t>las</a:t>
            </a:r>
            <a:r>
              <a:rPr lang="en-US" b="0" u="none" baseline="0" noProof="0" dirty="0" smtClean="0"/>
              <a:t> frameworks de testing </a:t>
            </a:r>
            <a:r>
              <a:rPr lang="en-US" b="0" u="none" baseline="0" noProof="0" dirty="0" err="1" smtClean="0"/>
              <a:t>usan</a:t>
            </a:r>
            <a:r>
              <a:rPr lang="en-US" b="0" u="none" baseline="0" noProof="0" dirty="0" smtClean="0"/>
              <a:t> </a:t>
            </a:r>
            <a:r>
              <a:rPr lang="en-US" b="0" u="none" baseline="0" noProof="0" dirty="0" err="1" smtClean="0"/>
              <a:t>esta</a:t>
            </a:r>
            <a:r>
              <a:rPr lang="en-US" b="0" u="none" baseline="0" noProof="0" dirty="0" smtClean="0"/>
              <a:t> </a:t>
            </a:r>
            <a:r>
              <a:rPr lang="en-US" b="0" u="none" baseline="0" noProof="0" dirty="0" err="1" smtClean="0"/>
              <a:t>convensión</a:t>
            </a:r>
            <a:r>
              <a:rPr lang="en-US" b="0" u="none" baseline="0" noProof="0" dirty="0" smtClean="0"/>
              <a:t> </a:t>
            </a:r>
            <a:r>
              <a:rPr lang="en-US" b="0" u="none" baseline="0" noProof="0" dirty="0" err="1" smtClean="0"/>
              <a:t>por</a:t>
            </a:r>
            <a:r>
              <a:rPr lang="en-US" b="0" u="none" baseline="0" noProof="0" dirty="0" smtClean="0"/>
              <a:t> </a:t>
            </a:r>
            <a:r>
              <a:rPr lang="en-US" b="0" u="none" baseline="0" noProof="0" dirty="0" err="1" smtClean="0"/>
              <a:t>defecto</a:t>
            </a:r>
            <a:r>
              <a:rPr lang="en-US" b="0" u="none" baseline="0" noProof="0" dirty="0" smtClean="0"/>
              <a:t> y </a:t>
            </a:r>
            <a:r>
              <a:rPr lang="en-US" b="0" u="none" baseline="0" noProof="0" dirty="0" err="1" smtClean="0"/>
              <a:t>también</a:t>
            </a:r>
            <a:r>
              <a:rPr lang="en-US" b="0" u="none" baseline="0" noProof="0" dirty="0" smtClean="0"/>
              <a:t> </a:t>
            </a:r>
            <a:r>
              <a:rPr lang="en-US" b="0" u="none" baseline="0" noProof="0" dirty="0" err="1" smtClean="0"/>
              <a:t>por</a:t>
            </a:r>
            <a:r>
              <a:rPr lang="en-US" b="0" u="none" baseline="0" noProof="0" dirty="0" smtClean="0"/>
              <a:t> maven en el </a:t>
            </a:r>
            <a:r>
              <a:rPr lang="en-US" b="0" u="none" baseline="0" noProof="0" dirty="0" err="1" smtClean="0"/>
              <a:t>cuál</a:t>
            </a:r>
            <a:r>
              <a:rPr lang="en-US" b="0" u="none" baseline="0" noProof="0" dirty="0" smtClean="0"/>
              <a:t> </a:t>
            </a:r>
            <a:r>
              <a:rPr lang="en-US" b="0" u="none" baseline="0" noProof="0" dirty="0" err="1" smtClean="0"/>
              <a:t>es</a:t>
            </a:r>
            <a:r>
              <a:rPr lang="en-US" b="0" u="none" baseline="0" noProof="0" dirty="0" smtClean="0"/>
              <a:t> </a:t>
            </a:r>
            <a:r>
              <a:rPr lang="en-US" b="0" u="none" baseline="0" noProof="0" dirty="0" err="1" smtClean="0"/>
              <a:t>su</a:t>
            </a:r>
            <a:r>
              <a:rPr lang="en-US" b="0" u="none" baseline="0" noProof="0" dirty="0" smtClean="0"/>
              <a:t> </a:t>
            </a:r>
            <a:r>
              <a:rPr lang="en-US" b="0" u="none" baseline="0" noProof="0" dirty="0" err="1" smtClean="0"/>
              <a:t>convensión</a:t>
            </a:r>
            <a:r>
              <a:rPr lang="en-US" b="0" u="none" baseline="0" noProof="0" dirty="0" smtClean="0"/>
              <a:t> </a:t>
            </a:r>
            <a:r>
              <a:rPr lang="en-US" b="0" u="none" baseline="0" noProof="0" dirty="0" err="1" smtClean="0"/>
              <a:t>para</a:t>
            </a:r>
            <a:r>
              <a:rPr lang="en-US" b="0" u="none" baseline="0" noProof="0" dirty="0" smtClean="0"/>
              <a:t> los </a:t>
            </a:r>
            <a:r>
              <a:rPr lang="en-US" b="0" u="none" baseline="0" noProof="0" dirty="0" err="1" smtClean="0"/>
              <a:t>nombres</a:t>
            </a:r>
            <a:r>
              <a:rPr lang="en-US" b="0" u="none" baseline="0" noProof="0" dirty="0" smtClean="0"/>
              <a:t> de los test </a:t>
            </a:r>
            <a:r>
              <a:rPr lang="en-US" b="0" u="none" baseline="0" noProof="0" dirty="0" err="1" smtClean="0"/>
              <a:t>por</a:t>
            </a:r>
            <a:r>
              <a:rPr lang="en-US" b="0" u="none" baseline="0" noProof="0" dirty="0" smtClean="0"/>
              <a:t> </a:t>
            </a:r>
            <a:r>
              <a:rPr lang="en-US" b="0" u="none" baseline="0" noProof="0" dirty="0" err="1" smtClean="0"/>
              <a:t>defecto</a:t>
            </a:r>
            <a:r>
              <a:rPr lang="en-US" b="0" u="none" baseline="0" noProof="0" dirty="0" smtClean="0"/>
              <a:t>.</a:t>
            </a:r>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Cada prueba es independiente de la otra y se ejecutan en un orden totalmente aleatorio.</a:t>
            </a:r>
          </a:p>
          <a:p>
            <a:pPr marL="0" indent="0">
              <a:buFontTx/>
              <a:buNone/>
            </a:pPr>
            <a:endParaRPr lang="es-PE" noProof="0" dirty="0" smtClean="0"/>
          </a:p>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endParaRPr lang="es-PE"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noProof="0" dirty="0" smtClean="0"/>
              <a:t>Los </a:t>
            </a:r>
            <a:r>
              <a:rPr lang="es-PE" noProof="0" dirty="0" err="1" smtClean="0"/>
              <a:t>assertos</a:t>
            </a:r>
            <a:r>
              <a:rPr lang="es-PE" noProof="0" dirty="0" smtClean="0"/>
              <a:t> se encuentran dentro del </a:t>
            </a:r>
            <a:r>
              <a:rPr lang="es-PE" noProof="0" dirty="0" err="1" smtClean="0"/>
              <a:t>pacage</a:t>
            </a:r>
            <a:r>
              <a:rPr lang="es-PE" noProof="0" dirty="0" smtClean="0"/>
              <a:t> </a:t>
            </a:r>
            <a:r>
              <a:rPr lang="es-PE" noProof="0" dirty="0" err="1" smtClean="0"/>
              <a:t>junit.Assert</a:t>
            </a:r>
            <a:r>
              <a:rPr lang="es-PE" baseline="0" noProof="0" dirty="0" smtClean="0"/>
              <a:t> que lo tenemos importado en la parte de arriba.</a:t>
            </a:r>
            <a:endParaRPr lang="es-PE" noProof="0" dirty="0" smtClean="0"/>
          </a:p>
          <a:p>
            <a:endParaRPr lang="es-PE" noProof="0" dirty="0" smtClean="0"/>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endParaRPr lang="es-PE" noProof="0" dirty="0" smtClean="0"/>
          </a:p>
          <a:p>
            <a:endParaRPr lang="es-PE"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noProof="0" dirty="0" smtClean="0"/>
              <a:t>Opcionales: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sacar uno, el </a:t>
            </a:r>
            <a:r>
              <a:rPr lang="es-PE" sz="1200" dirty="0" err="1" smtClean="0"/>
              <a:t>stack</a:t>
            </a:r>
            <a:r>
              <a:rPr lang="es-PE" sz="1200" dirty="0" smtClean="0"/>
              <a:t> no está </a:t>
            </a:r>
            <a:r>
              <a:rPr lang="es-PE" sz="1200" dirty="0" err="1" smtClean="0"/>
              <a:t>vacio</a:t>
            </a:r>
            <a:r>
              <a:rPr lang="es-PE" sz="120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obtener dos, el segundo elemento obtenido es igual al primero que se ha ingresado.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No se </a:t>
            </a:r>
            <a:r>
              <a:rPr lang="en-US" sz="1200" b="0" i="0" kern="1200" dirty="0" err="1" smtClean="0">
                <a:solidFill>
                  <a:schemeClr val="tx1"/>
                </a:solidFill>
                <a:effectLst/>
                <a:latin typeface="+mn-lt"/>
                <a:ea typeface="+mn-ea"/>
                <a:cs typeface="+mn-cs"/>
              </a:rPr>
              <a:t>puede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verificar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mensajes</a:t>
            </a:r>
            <a:r>
              <a:rPr lang="en-US" sz="1200" b="0" i="0" kern="1200" dirty="0" smtClean="0">
                <a:solidFill>
                  <a:schemeClr val="tx1"/>
                </a:solidFill>
                <a:effectLst/>
                <a:latin typeface="+mn-lt"/>
                <a:ea typeface="+mn-ea"/>
                <a:cs typeface="+mn-cs"/>
              </a:rPr>
              <a:t> en la </a:t>
            </a:r>
            <a:r>
              <a:rPr lang="en-US" sz="1200" b="0" i="0" kern="1200" dirty="0" err="1" smtClean="0">
                <a:solidFill>
                  <a:schemeClr val="tx1"/>
                </a:solidFill>
                <a:effectLst/>
                <a:latin typeface="+mn-lt"/>
                <a:ea typeface="+mn-ea"/>
                <a:cs typeface="+mn-cs"/>
              </a:rPr>
              <a:t>anotación</a:t>
            </a:r>
            <a:r>
              <a:rPr lang="en-US" sz="1200" b="0" i="0" kern="1200" dirty="0" smtClean="0">
                <a:solidFill>
                  <a:schemeClr val="tx1"/>
                </a:solidFill>
                <a:effectLst/>
                <a:latin typeface="+mn-lt"/>
                <a:ea typeface="+mn-ea"/>
                <a:cs typeface="+mn-cs"/>
              </a:rPr>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reglas</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forma </a:t>
            </a:r>
            <a:r>
              <a:rPr lang="en-US" sz="1200" b="0" i="0" kern="1200" baseline="0" dirty="0" err="1" smtClean="0">
                <a:solidFill>
                  <a:schemeClr val="tx1"/>
                </a:solidFill>
                <a:effectLst/>
                <a:latin typeface="+mn-lt"/>
                <a:ea typeface="+mn-ea"/>
                <a:cs typeface="+mn-cs"/>
              </a:rPr>
              <a:t>interceptar</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método</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agregar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adicional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aop</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lgn="l">
              <a:buNone/>
            </a:pPr>
            <a:r>
              <a:rPr lang="es-PE" dirty="0" smtClean="0"/>
              <a:t>Para nuestra suerte no tenemos que implementar nuestra propia</a:t>
            </a:r>
            <a:r>
              <a:rPr lang="es-PE" baseline="0" dirty="0" smtClean="0"/>
              <a:t> infraestructura para crear test unitarios </a:t>
            </a:r>
            <a:r>
              <a:rPr lang="es-PE" sz="1200" dirty="0" smtClean="0"/>
              <a:t>(Crear y organizar pruebas,  Ejecutar pruebas, Verificar resultados esperados, Reportar resultados, Detalles</a:t>
            </a:r>
            <a:r>
              <a:rPr lang="es-PE" sz="1200" baseline="0" dirty="0" smtClean="0"/>
              <a:t> preciosos de las pruebas fallidas</a:t>
            </a:r>
            <a:r>
              <a:rPr lang="es-PE" sz="1200" dirty="0" smtClean="0"/>
              <a:t>)</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descienden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Tienen una arquitectura </a:t>
            </a:r>
            <a:r>
              <a:rPr lang="es-PE" sz="1200" b="0" i="0" kern="1200" baseline="0" noProof="0" dirty="0" err="1" smtClean="0">
                <a:solidFill>
                  <a:schemeClr val="tx1"/>
                </a:solidFill>
                <a:effectLst/>
                <a:latin typeface="+mn-lt"/>
                <a:ea typeface="+mn-ea"/>
                <a:cs typeface="+mn-cs"/>
              </a:rPr>
              <a:t>Standart</a:t>
            </a:r>
            <a:r>
              <a:rPr lang="es-PE" sz="1200" b="0" i="0" kern="1200" baseline="0" noProof="0" dirty="0" smtClean="0">
                <a:solidFill>
                  <a:schemeClr val="tx1"/>
                </a:solidFill>
                <a:effectLst/>
                <a:latin typeface="+mn-lt"/>
                <a:ea typeface="+mn-ea"/>
                <a:cs typeface="+mn-cs"/>
              </a:rPr>
              <a:t>, lo que significa que el conocer alguna de estas te permite conocer rápidamente una nueva inclusive en otro lenguaje.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"Test Automation Java "</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008769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2" name="1 Grupo"/>
          <p:cNvGrpSpPr/>
          <p:nvPr/>
        </p:nvGrpSpPr>
        <p:grpSpPr>
          <a:xfrm>
            <a:off x="652142" y="2389378"/>
            <a:ext cx="7956388" cy="3781918"/>
            <a:chOff x="630479" y="2389378"/>
            <a:chExt cx="7956388" cy="3781918"/>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110" y="2389378"/>
              <a:ext cx="4430266" cy="378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Elipse"/>
            <p:cNvSpPr/>
            <p:nvPr/>
          </p:nvSpPr>
          <p:spPr>
            <a:xfrm>
              <a:off x="4288481" y="4650640"/>
              <a:ext cx="2935174" cy="432048"/>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8" name="17 Elipse"/>
            <p:cNvSpPr/>
            <p:nvPr/>
          </p:nvSpPr>
          <p:spPr>
            <a:xfrm>
              <a:off x="4427984" y="3479554"/>
              <a:ext cx="2376264" cy="495687"/>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9" name="18 Flecha derecha"/>
            <p:cNvSpPr/>
            <p:nvPr/>
          </p:nvSpPr>
          <p:spPr>
            <a:xfrm>
              <a:off x="630479" y="3828165"/>
              <a:ext cx="3132000" cy="612000"/>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Directorio con las pruebas</a:t>
              </a:r>
            </a:p>
          </p:txBody>
        </p:sp>
        <p:sp>
          <p:nvSpPr>
            <p:cNvPr id="20" name="19 Flecha derecha"/>
            <p:cNvSpPr/>
            <p:nvPr/>
          </p:nvSpPr>
          <p:spPr>
            <a:xfrm>
              <a:off x="630479" y="2669073"/>
              <a:ext cx="3132000" cy="612000"/>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Directorio de producción</a:t>
              </a:r>
            </a:p>
          </p:txBody>
        </p:sp>
        <p:sp>
          <p:nvSpPr>
            <p:cNvPr id="21" name="20 Flecha izquierda"/>
            <p:cNvSpPr/>
            <p:nvPr/>
          </p:nvSpPr>
          <p:spPr>
            <a:xfrm>
              <a:off x="5634867" y="5316116"/>
              <a:ext cx="2952000" cy="612000"/>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grpSp>
    </p:spTree>
    <p:extLst>
      <p:ext uri="{BB962C8B-B14F-4D97-AF65-F5344CB8AC3E}">
        <p14:creationId xmlns:p14="http://schemas.microsoft.com/office/powerpoint/2010/main" val="1211586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3679"/>
          <a:stretch/>
        </p:blipFill>
        <p:spPr bwMode="auto">
          <a:xfrm>
            <a:off x="179512" y="1105749"/>
            <a:ext cx="8826465" cy="5448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Pruebas</a:t>
            </a:r>
            <a:endParaRPr lang="es-PE" dirty="0">
              <a:solidFill>
                <a:srgbClr val="00823B"/>
              </a:solidFill>
            </a:endParaRPr>
          </a:p>
        </p:txBody>
      </p:sp>
      <p:sp>
        <p:nvSpPr>
          <p:cNvPr id="12" name="11 CuadroTexto"/>
          <p:cNvSpPr txBox="1"/>
          <p:nvPr/>
        </p:nvSpPr>
        <p:spPr>
          <a:xfrm>
            <a:off x="5955591" y="1356362"/>
            <a:ext cx="264885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pública</a:t>
            </a:r>
          </a:p>
          <a:p>
            <a:pPr algn="ctr"/>
            <a:r>
              <a:rPr lang="es-PE" sz="2200" dirty="0" smtClean="0">
                <a:solidFill>
                  <a:schemeClr val="accent6">
                    <a:lumMod val="75000"/>
                  </a:schemeClr>
                </a:solidFill>
              </a:rPr>
              <a:t>cualquiera</a:t>
            </a:r>
            <a:endParaRPr lang="es-PE" sz="2200" dirty="0">
              <a:solidFill>
                <a:schemeClr val="accent6">
                  <a:lumMod val="75000"/>
                </a:schemeClr>
              </a:solidFill>
            </a:endParaRPr>
          </a:p>
        </p:txBody>
      </p:sp>
      <p:sp>
        <p:nvSpPr>
          <p:cNvPr id="14" name="13 Flecha derecha"/>
          <p:cNvSpPr/>
          <p:nvPr/>
        </p:nvSpPr>
        <p:spPr>
          <a:xfrm rot="19148179" flipH="1">
            <a:off x="7092050" y="4780585"/>
            <a:ext cx="5639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5" name="14 CuadroTexto"/>
          <p:cNvSpPr txBox="1"/>
          <p:nvPr/>
        </p:nvSpPr>
        <p:spPr>
          <a:xfrm>
            <a:off x="5796136" y="3645024"/>
            <a:ext cx="311761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públicos marcados con una anotación</a:t>
            </a:r>
          </a:p>
        </p:txBody>
      </p:sp>
      <p:sp>
        <p:nvSpPr>
          <p:cNvPr id="16" name="15 Flecha derecha"/>
          <p:cNvSpPr/>
          <p:nvPr/>
        </p:nvSpPr>
        <p:spPr>
          <a:xfrm flipH="1">
            <a:off x="4771000" y="1845645"/>
            <a:ext cx="109714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7" name="16 Flecha derecha"/>
          <p:cNvSpPr/>
          <p:nvPr/>
        </p:nvSpPr>
        <p:spPr>
          <a:xfrm rot="2275020" flipH="1">
            <a:off x="7072974" y="3217134"/>
            <a:ext cx="5639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20770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150" y="2100097"/>
            <a:ext cx="5272371" cy="1544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191" y="4859980"/>
            <a:ext cx="6440289" cy="1521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291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939" y="1326418"/>
            <a:ext cx="6542122" cy="123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a:t>
            </a:r>
          </a:p>
        </p:txBody>
      </p:sp>
      <p:sp>
        <p:nvSpPr>
          <p:cNvPr id="11" name="10 CuadroTexto"/>
          <p:cNvSpPr txBox="1"/>
          <p:nvPr/>
        </p:nvSpPr>
        <p:spPr>
          <a:xfrm>
            <a:off x="179347" y="2708920"/>
            <a:ext cx="8784976" cy="830997"/>
          </a:xfrm>
          <a:prstGeom prst="rect">
            <a:avLst/>
          </a:prstGeom>
          <a:noFill/>
        </p:spPr>
        <p:txBody>
          <a:bodyPr wrap="square" rtlCol="0">
            <a:spAutoFit/>
          </a:bodyPr>
          <a:lstStyle/>
          <a:p>
            <a:pPr marL="285750" indent="-285750">
              <a:buFont typeface="Arial" pitchFamily="34" charset="0"/>
              <a:buChar char="•"/>
            </a:pPr>
            <a:r>
              <a:rPr lang="es-PE" sz="2400" dirty="0" smtClean="0"/>
              <a:t>Menú contextual sobre la clase/</a:t>
            </a:r>
            <a:r>
              <a:rPr lang="es-PE" sz="2400" dirty="0" err="1" smtClean="0"/>
              <a:t>package</a:t>
            </a:r>
            <a:r>
              <a:rPr lang="es-PE" sz="2400" dirty="0" smtClean="0"/>
              <a:t>/proyecto y seleccionar </a:t>
            </a:r>
            <a:br>
              <a:rPr lang="es-PE" sz="2400" dirty="0" smtClean="0"/>
            </a:br>
            <a:r>
              <a:rPr lang="es-PE" sz="2400" dirty="0" smtClean="0"/>
              <a:t>"</a:t>
            </a:r>
            <a:r>
              <a:rPr lang="es-PE" sz="2400" dirty="0" err="1" smtClean="0"/>
              <a:t>Run</a:t>
            </a:r>
            <a:r>
              <a:rPr lang="es-PE" sz="2400" dirty="0"/>
              <a:t> </a:t>
            </a:r>
            <a:r>
              <a:rPr lang="es-PE" sz="2400" dirty="0" smtClean="0"/>
              <a:t>As -</a:t>
            </a:r>
            <a:r>
              <a:rPr lang="en-US" sz="2400" dirty="0" smtClean="0"/>
              <a:t>&gt; </a:t>
            </a:r>
            <a:r>
              <a:rPr lang="en-US" sz="2400" dirty="0" err="1" smtClean="0"/>
              <a:t>Junit</a:t>
            </a:r>
            <a:r>
              <a:rPr lang="en-US" sz="2400" dirty="0" smtClean="0"/>
              <a:t> Test</a:t>
            </a:r>
            <a:r>
              <a:rPr lang="es-PE" sz="2400" dirty="0" smtClean="0"/>
              <a:t>" (</a:t>
            </a:r>
            <a:r>
              <a:rPr lang="es-PE" sz="2400" dirty="0" err="1" smtClean="0"/>
              <a:t>Alt+Shift+X,T</a:t>
            </a:r>
            <a:r>
              <a:rPr lang="es-PE" sz="2400" dirty="0" smtClean="0"/>
              <a:t>)</a:t>
            </a:r>
          </a:p>
        </p:txBody>
      </p:sp>
      <p:sp>
        <p:nvSpPr>
          <p:cNvPr id="9" name="8 Rectángulo"/>
          <p:cNvSpPr/>
          <p:nvPr/>
        </p:nvSpPr>
        <p:spPr>
          <a:xfrm>
            <a:off x="1293222" y="1346759"/>
            <a:ext cx="1745474" cy="4736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937" y="3703692"/>
            <a:ext cx="6789795" cy="241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8299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8" y="1144702"/>
            <a:ext cx="8729602" cy="988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Utilitarios que sirven para comprobar que los valores obtenidos al ejecutar la prueba cumplen las condiciones esperadas. </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433932"/>
            <a:ext cx="8712968" cy="122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la condición no se cumple, se lanza una excepción y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312582" y="5622339"/>
            <a:ext cx="6518836" cy="830997"/>
          </a:xfrm>
          <a:prstGeom prst="rect">
            <a:avLst/>
          </a:prstGeom>
          <a:noFill/>
        </p:spPr>
        <p:txBody>
          <a:bodyPr wrap="none" rtlCol="0">
            <a:spAutoFit/>
          </a:bodyPr>
          <a:lstStyle/>
          <a:p>
            <a:r>
              <a:rPr lang="en-US" sz="2400" dirty="0" err="1" smtClean="0">
                <a:solidFill>
                  <a:srgbClr val="FFC000"/>
                </a:solidFill>
              </a:rPr>
              <a:t>AssertionError</a:t>
            </a:r>
            <a:r>
              <a:rPr lang="en-US" sz="2400" dirty="0">
                <a:solidFill>
                  <a:srgbClr val="FFC000"/>
                </a:solidFill>
              </a:rPr>
              <a:t>: expected:&lt;2&gt; but was:&lt;0</a:t>
            </a:r>
            <a:r>
              <a:rPr lang="en-US" sz="2400" dirty="0" smtClean="0">
                <a:solidFill>
                  <a:srgbClr val="FFC000"/>
                </a:solidFill>
              </a:rPr>
              <a:t>&gt;</a:t>
            </a:r>
          </a:p>
          <a:p>
            <a:r>
              <a:rPr lang="es-PE" sz="2400" dirty="0">
                <a:solidFill>
                  <a:srgbClr val="FFC000"/>
                </a:solidFill>
              </a:rPr>
              <a:t>	at </a:t>
            </a:r>
            <a:r>
              <a:rPr lang="es-PE" sz="2400" dirty="0" err="1" smtClean="0">
                <a:solidFill>
                  <a:srgbClr val="FFC000"/>
                </a:solidFill>
              </a:rPr>
              <a:t>unittesting.CalcTest.add</a:t>
            </a:r>
            <a:r>
              <a:rPr lang="es-PE" sz="2400" dirty="0" smtClean="0">
                <a:solidFill>
                  <a:srgbClr val="FFC000"/>
                </a:solidFill>
              </a:rPr>
              <a:t> (Asserts.java:12</a:t>
            </a:r>
            <a:r>
              <a:rPr lang="es-PE" sz="2400" dirty="0">
                <a:solidFill>
                  <a:srgbClr val="FFC000"/>
                </a:solidFill>
              </a:rPr>
              <a: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674" y="2192662"/>
            <a:ext cx="4849323" cy="2100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8975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292" y="2143125"/>
            <a:ext cx="5509100" cy="3158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sp>
        <p:nvSpPr>
          <p:cNvPr id="15" name="14 CuadroTexto"/>
          <p:cNvSpPr txBox="1"/>
          <p:nvPr/>
        </p:nvSpPr>
        <p:spPr>
          <a:xfrm>
            <a:off x="181783" y="5445224"/>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467581" y="2887442"/>
            <a:ext cx="0" cy="8011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484834" y="3671343"/>
            <a:ext cx="1367086" cy="3357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467581" y="3671343"/>
            <a:ext cx="1384339" cy="58425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724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61538"/>
            <a:ext cx="7551568" cy="3841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0" y="69269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Universal de una Prueba</a:t>
            </a:r>
            <a:endParaRPr lang="es-PE" dirty="0">
              <a:solidFill>
                <a:srgbClr val="00823B"/>
              </a:solidFill>
            </a:endParaRPr>
          </a:p>
        </p:txBody>
      </p:sp>
      <p:sp>
        <p:nvSpPr>
          <p:cNvPr id="9" name="8 Rectángulo"/>
          <p:cNvSpPr/>
          <p:nvPr/>
        </p:nvSpPr>
        <p:spPr>
          <a:xfrm>
            <a:off x="2831465" y="1772816"/>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3051028"/>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472856"/>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946812"/>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264876"/>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471261"/>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spTree>
    <p:extLst>
      <p:ext uri="{BB962C8B-B14F-4D97-AF65-F5344CB8AC3E}">
        <p14:creationId xmlns:p14="http://schemas.microsoft.com/office/powerpoint/2010/main" val="1996163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22249"/>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563014"/>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2584763766"/>
              </p:ext>
            </p:extLst>
          </p:nvPr>
        </p:nvGraphicFramePr>
        <p:xfrm>
          <a:off x="457200" y="2952328"/>
          <a:ext cx="8287936" cy="3429000"/>
        </p:xfrm>
        <a:graphic>
          <a:graphicData uri="http://schemas.openxmlformats.org/drawingml/2006/table">
            <a:tbl>
              <a:tblPr firstRow="1" bandRow="1">
                <a:tableStyleId>{7DF18680-E054-41AD-8BC1-D1AEF772440D}</a:tableStyleId>
              </a:tblPr>
              <a:tblGrid>
                <a:gridCol w="3826768"/>
                <a:gridCol w="4461168"/>
              </a:tblGrid>
              <a:tr h="370840">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c>
                  <a:txBody>
                    <a:bodyPr/>
                    <a:lstStyle/>
                    <a:p>
                      <a:pPr algn="ctr"/>
                      <a:r>
                        <a:rPr lang="es-PE" sz="2000" dirty="0" smtClean="0"/>
                        <a:t>Comportamiento</a:t>
                      </a:r>
                      <a:r>
                        <a:rPr lang="es-PE" sz="2000" baseline="0" dirty="0" smtClean="0"/>
                        <a:t> </a:t>
                      </a:r>
                      <a:r>
                        <a:rPr lang="es-PE" sz="2000" dirty="0" smtClean="0"/>
                        <a:t>a</a:t>
                      </a:r>
                      <a:r>
                        <a:rPr lang="es-PE" sz="2000" baseline="0" dirty="0" smtClean="0"/>
                        <a:t> p</a:t>
                      </a:r>
                      <a:r>
                        <a:rPr lang="es-PE" sz="2000" dirty="0" smtClean="0"/>
                        <a:t>robar</a:t>
                      </a:r>
                      <a:endParaRPr lang="es-PE" sz="2000" dirty="0"/>
                    </a:p>
                  </a:txBody>
                  <a:tcPr>
                    <a:solidFill>
                      <a:schemeClr val="accent1">
                        <a:lumMod val="50000"/>
                      </a:schemeClr>
                    </a:solidFill>
                  </a:tcPr>
                </a:tc>
              </a:tr>
              <a:tr h="370840">
                <a:tc>
                  <a:txBody>
                    <a:bodyPr/>
                    <a:lstStyle/>
                    <a:p>
                      <a:r>
                        <a:rPr lang="es-PE" sz="1800" dirty="0" err="1" smtClean="0"/>
                        <a:t>IsEmptyWhenNew</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no tiene elementos</a:t>
                      </a:r>
                      <a:endParaRPr lang="es-PE" sz="1800" dirty="0"/>
                    </a:p>
                  </a:txBody>
                  <a:tcPr/>
                </a:tc>
              </a:tr>
              <a:tr h="370840">
                <a:tc>
                  <a:txBody>
                    <a:bodyPr/>
                    <a:lstStyle/>
                    <a:p>
                      <a:r>
                        <a:rPr lang="es-PE" sz="1800" dirty="0" err="1" smtClean="0"/>
                        <a:t>NotIsEmptyWhenPushingAnItem</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No 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ingresamos</a:t>
                      </a:r>
                      <a:r>
                        <a:rPr lang="es-PE" sz="1800" kern="1200" baseline="0" dirty="0" smtClean="0">
                          <a:solidFill>
                            <a:schemeClr val="dk1"/>
                          </a:solidFill>
                          <a:effectLst/>
                          <a:latin typeface="+mn-lt"/>
                          <a:ea typeface="+mn-ea"/>
                          <a:cs typeface="+mn-cs"/>
                        </a:rPr>
                        <a:t> un </a:t>
                      </a:r>
                      <a:r>
                        <a:rPr lang="es-PE" sz="1800" kern="1200" dirty="0" smtClean="0">
                          <a:solidFill>
                            <a:schemeClr val="dk1"/>
                          </a:solidFill>
                          <a:effectLst/>
                          <a:latin typeface="+mn-lt"/>
                          <a:ea typeface="+mn-ea"/>
                          <a:cs typeface="+mn-cs"/>
                        </a:rPr>
                        <a:t> elemento</a:t>
                      </a:r>
                      <a:endParaRPr lang="es-PE" sz="1800" dirty="0"/>
                    </a:p>
                  </a:txBody>
                  <a:tcPr/>
                </a:tc>
              </a:tr>
              <a:tr h="370840">
                <a:tc>
                  <a:txBody>
                    <a:bodyPr/>
                    <a:lstStyle/>
                    <a:p>
                      <a:r>
                        <a:rPr lang="es-PE" sz="1800" dirty="0" err="1" smtClean="0"/>
                        <a:t>RemovesTheItemWhenPopping</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Remueve un elemento de la lista al </a:t>
                      </a:r>
                      <a:r>
                        <a:rPr lang="es-PE" sz="1800" kern="1200" baseline="0" dirty="0" smtClean="0">
                          <a:solidFill>
                            <a:schemeClr val="dk1"/>
                          </a:solidFill>
                          <a:effectLst/>
                          <a:latin typeface="+mn-lt"/>
                          <a:ea typeface="+mn-ea"/>
                          <a:cs typeface="+mn-cs"/>
                        </a:rPr>
                        <a:t> </a:t>
                      </a:r>
                      <a:r>
                        <a:rPr lang="es-PE" sz="1800" kern="1200" dirty="0" smtClean="0">
                          <a:solidFill>
                            <a:schemeClr val="dk1"/>
                          </a:solidFill>
                          <a:effectLst/>
                          <a:latin typeface="+mn-lt"/>
                          <a:ea typeface="+mn-ea"/>
                          <a:cs typeface="+mn-cs"/>
                        </a:rPr>
                        <a:t>obtenerlo</a:t>
                      </a:r>
                      <a:endParaRPr lang="en-US" sz="1600" i="1" dirty="0" smtClean="0"/>
                    </a:p>
                  </a:txBody>
                  <a:tcPr/>
                </a:tc>
              </a:tr>
              <a:tr h="370840">
                <a:tc>
                  <a:txBody>
                    <a:bodyPr/>
                    <a:lstStyle/>
                    <a:p>
                      <a:r>
                        <a:rPr lang="es-PE" sz="1800" dirty="0" err="1" smtClean="0"/>
                        <a:t>PopsTheSameItemThatWasPushed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Retorna el mismo elemento que se ha</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ingresado</a:t>
                      </a:r>
                      <a:endParaRPr lang="en-US" sz="1600" i="1" dirty="0" smtClean="0"/>
                    </a:p>
                  </a:txBody>
                  <a:tcPr/>
                </a:tc>
              </a:tr>
              <a:tr h="370840">
                <a:tc>
                  <a:txBody>
                    <a:bodyPr/>
                    <a:lstStyle/>
                    <a:p>
                      <a:r>
                        <a:rPr lang="es-PE" sz="1800" dirty="0" err="1" smtClean="0"/>
                        <a:t>TheFirstItemPoppedIsTheLastItem</a:t>
                      </a:r>
                      <a:r>
                        <a:rPr lang="es-PE" sz="1800" dirty="0" smtClean="0"/>
                        <a:t/>
                      </a:r>
                      <a:br>
                        <a:rPr lang="es-PE" sz="1800" dirty="0" smtClean="0"/>
                      </a:br>
                      <a:r>
                        <a:rPr lang="es-PE" sz="1800" dirty="0" err="1" smtClean="0"/>
                        <a:t>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r>
              <a:tr h="370840">
                <a:tc>
                  <a:txBody>
                    <a:bodyPr/>
                    <a:lstStyle/>
                    <a:p>
                      <a:r>
                        <a:rPr lang="es-PE" sz="1800" dirty="0" err="1" smtClean="0"/>
                        <a:t>ThrowsExceptionWhenPoppingAnItem</a:t>
                      </a:r>
                      <a:r>
                        <a:rPr lang="es-PE" sz="1800" dirty="0" smtClean="0"/>
                        <a:t/>
                      </a:r>
                      <a:br>
                        <a:rPr lang="es-PE" sz="1800" dirty="0" smtClean="0"/>
                      </a:br>
                      <a:r>
                        <a:rPr lang="es-PE" sz="1800" dirty="0" err="1" smtClean="0"/>
                        <a:t>ItDoesntHold</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que no ha sido ingresado</a:t>
                      </a:r>
                      <a:endParaRPr lang="en-US" sz="1600" i="1" dirty="0" smtClean="0"/>
                    </a:p>
                  </a:txBody>
                  <a:tcP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55095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83231"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ingresamos un elemento»</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73" y="2564904"/>
            <a:ext cx="7728467" cy="3574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011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98884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Remueve el elemento de la lista al obtenerlo</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endParaRPr lang="es-PE" sz="2800" dirty="0" smtClean="0"/>
          </a:p>
          <a:p>
            <a:pPr marL="457200" indent="-457200">
              <a:buFont typeface="+mj-lt"/>
              <a:buAutoNum type="arabicPeriod"/>
            </a:pPr>
            <a:r>
              <a:rPr lang="es-PE" sz="2800" dirty="0" smtClean="0"/>
              <a:t>Retorna el mismo elemento que se ha ingresado.</a:t>
            </a:r>
            <a:br>
              <a:rPr lang="es-PE" sz="2800" dirty="0" smtClean="0"/>
            </a:br>
            <a:r>
              <a:rPr lang="es-PE" sz="2400" dirty="0" smtClean="0"/>
              <a:t>(Al </a:t>
            </a:r>
            <a:r>
              <a:rPr lang="es-PE" sz="2400" dirty="0"/>
              <a:t>ingresar y sacar un elemento, el elemento debe ser igual al </a:t>
            </a:r>
            <a:r>
              <a:rPr lang="es-PE" sz="2400" dirty="0" smtClean="0"/>
              <a:t>ingresado)</a:t>
            </a:r>
            <a:endParaRPr lang="es-PE" sz="2800" dirty="0" smtClean="0"/>
          </a:p>
          <a:p>
            <a:pPr marL="457200" indent="-457200">
              <a:buFont typeface="+mj-lt"/>
              <a:buAutoNum type="arabicPeriod"/>
            </a:pPr>
            <a:r>
              <a:rPr lang="es-PE" sz="2800" dirty="0"/>
              <a:t>El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3727651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3439324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88720"/>
            <a:ext cx="8749806" cy="720000"/>
          </a:xfrm>
        </p:spPr>
        <p:txBody>
          <a:bodyPr/>
          <a:lstStyle/>
          <a:p>
            <a:r>
              <a:rPr lang="es-PE" dirty="0" smtClean="0">
                <a:solidFill>
                  <a:srgbClr val="00823B"/>
                </a:solidFill>
              </a:rPr>
              <a:t>Ejemplos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1268760"/>
            <a:ext cx="4644272" cy="487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144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0427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924" y="1916829"/>
            <a:ext cx="4924153" cy="338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227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728"/>
            <a:ext cx="8229600" cy="720000"/>
          </a:xfrm>
        </p:spPr>
        <p:txBody>
          <a:bodyPr/>
          <a:lstStyle/>
          <a:p>
            <a:r>
              <a:rPr lang="es-PE" dirty="0" smtClean="0">
                <a:solidFill>
                  <a:srgbClr val="00823B"/>
                </a:solidFill>
              </a:rPr>
              <a:t>Probando Excepciones</a:t>
            </a:r>
            <a:endParaRPr lang="es-PE" dirty="0">
              <a:solidFill>
                <a:srgbClr val="00823B"/>
              </a:solidFill>
            </a:endParaRPr>
          </a:p>
        </p:txBody>
      </p:sp>
      <p:sp>
        <p:nvSpPr>
          <p:cNvPr id="5" name="4 CuadroTexto"/>
          <p:cNvSpPr txBox="1"/>
          <p:nvPr/>
        </p:nvSpPr>
        <p:spPr>
          <a:xfrm>
            <a:off x="3149271" y="1108800"/>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5604" y="414830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24" y="4743534"/>
            <a:ext cx="8505752" cy="120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24" y="1716120"/>
            <a:ext cx="8505752" cy="2360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4766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332736"/>
            <a:ext cx="8229600" cy="720000"/>
          </a:xfrm>
        </p:spPr>
        <p:txBody>
          <a:bodyPr/>
          <a:lstStyle/>
          <a:p>
            <a:r>
              <a:rPr lang="es-PE" dirty="0" smtClean="0">
                <a:solidFill>
                  <a:srgbClr val="00823B"/>
                </a:solidFill>
              </a:rPr>
              <a:t>Probando Excepciones</a:t>
            </a:r>
            <a:endParaRPr lang="es-PE" dirty="0">
              <a:solidFill>
                <a:srgbClr val="00823B"/>
              </a:solidFill>
            </a:endParaRPr>
          </a:p>
        </p:txBody>
      </p:sp>
      <p:sp>
        <p:nvSpPr>
          <p:cNvPr id="12" name="11 CuadroTexto"/>
          <p:cNvSpPr txBox="1"/>
          <p:nvPr/>
        </p:nvSpPr>
        <p:spPr>
          <a:xfrm>
            <a:off x="2582742" y="1268760"/>
            <a:ext cx="3955250" cy="523220"/>
          </a:xfrm>
          <a:prstGeom prst="rect">
            <a:avLst/>
          </a:prstGeom>
          <a:noFill/>
        </p:spPr>
        <p:txBody>
          <a:bodyPr wrap="none" rtlCol="0">
            <a:spAutoFit/>
          </a:bodyPr>
          <a:lstStyle/>
          <a:p>
            <a:r>
              <a:rPr lang="es-PE" sz="2800" b="1" dirty="0" err="1" smtClean="0">
                <a:solidFill>
                  <a:srgbClr val="FF0000"/>
                </a:solidFill>
              </a:rPr>
              <a:t>Excepted</a:t>
            </a:r>
            <a:r>
              <a:rPr lang="es-PE" sz="2800" b="1" dirty="0" smtClean="0">
                <a:solidFill>
                  <a:srgbClr val="FF0000"/>
                </a:solidFill>
              </a:rPr>
              <a:t> </a:t>
            </a:r>
            <a:r>
              <a:rPr lang="es-PE" sz="2800" b="1" dirty="0" err="1" smtClean="0">
                <a:solidFill>
                  <a:srgbClr val="FF0000"/>
                </a:solidFill>
              </a:rPr>
              <a:t>Exception</a:t>
            </a:r>
            <a:r>
              <a:rPr lang="es-PE" sz="2800" b="1" dirty="0" smtClean="0">
                <a:solidFill>
                  <a:srgbClr val="FF0000"/>
                </a:solidFill>
              </a:rPr>
              <a:t> Rule</a:t>
            </a:r>
            <a:endParaRPr lang="es-PE" sz="2800" b="1" dirty="0">
              <a:solidFill>
                <a:srgbClr val="FF0000"/>
              </a:solidFill>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16" y="1863988"/>
            <a:ext cx="8191368" cy="228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73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2260821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700808"/>
            <a:ext cx="785812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2318739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1558126480"/>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smtClean="0"/>
                        <a:t>L</a:t>
                      </a:r>
                      <a:r>
                        <a:rPr lang="es-PE" sz="2400" baseline="0" dirty="0" smtClean="0"/>
                        <a:t>ógicos</a:t>
                      </a:r>
                      <a:endParaRPr lang="es-PE" sz="2400" dirty="0"/>
                    </a:p>
                  </a:txBody>
                  <a:tcPr>
                    <a:solidFill>
                      <a:schemeClr val="accent1">
                        <a:lumMod val="50000"/>
                      </a:schemeClr>
                    </a:solidFill>
                  </a:tcPr>
                </a:tc>
                <a:tc>
                  <a:txBody>
                    <a:bodyPr/>
                    <a:lstStyle/>
                    <a:p>
                      <a:pPr algn="ctr"/>
                      <a:r>
                        <a:rPr lang="es-PE" sz="2400" dirty="0" smtClean="0"/>
                        <a:t>Funcionales</a:t>
                      </a:r>
                      <a:endParaRPr lang="es-PE" sz="2400" dirty="0"/>
                    </a:p>
                  </a:txBody>
                  <a:tcPr>
                    <a:solidFill>
                      <a:schemeClr val="accent1">
                        <a:lumMod val="50000"/>
                      </a:schemeClr>
                    </a:solidFill>
                  </a:tcPr>
                </a:tc>
                <a:tc>
                  <a:txBody>
                    <a:bodyPr/>
                    <a:lstStyle/>
                    <a:p>
                      <a:pPr algn="ctr"/>
                      <a:r>
                        <a:rPr lang="es-PE" sz="2400" dirty="0" smtClean="0"/>
                        <a:t>Gráficos</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22108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solidFill>
                  <a:srgbClr val="FFC000"/>
                </a:solidFill>
              </a:rPr>
              <a:t>Los </a:t>
            </a:r>
            <a:r>
              <a:rPr lang="en-US" sz="2800" dirty="0" err="1" smtClean="0">
                <a:solidFill>
                  <a:srgbClr val="FFC000"/>
                </a:solidFill>
              </a:rPr>
              <a:t>errores</a:t>
            </a:r>
            <a:r>
              <a:rPr lang="en-US" sz="2800" dirty="0" smtClean="0">
                <a:solidFill>
                  <a:srgbClr val="FFC000"/>
                </a:solidFill>
              </a:rPr>
              <a:t> l</a:t>
            </a:r>
            <a:r>
              <a:rPr lang="es-PE" sz="2800" dirty="0" err="1" smtClean="0">
                <a:solidFill>
                  <a:srgbClr val="FFC000"/>
                </a:solidFill>
              </a:rPr>
              <a:t>ógicos</a:t>
            </a:r>
            <a:r>
              <a:rPr lang="es-PE" sz="2800" dirty="0" smtClean="0">
                <a:solidFill>
                  <a:srgbClr val="FFC000"/>
                </a:solidFill>
              </a:rPr>
              <a:t> se producen más frecuentemente y demandan un alto costo corregirlos.</a:t>
            </a:r>
          </a:p>
        </p:txBody>
      </p:sp>
    </p:spTree>
    <p:extLst>
      <p:ext uri="{BB962C8B-B14F-4D97-AF65-F5344CB8AC3E}">
        <p14:creationId xmlns:p14="http://schemas.microsoft.com/office/powerpoint/2010/main" val="4120676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Pruebas Unitarias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391474" y="1196752"/>
            <a:ext cx="3717030" cy="2246769"/>
          </a:xfrm>
          <a:prstGeom prst="rect">
            <a:avLst/>
          </a:prstGeom>
          <a:noFill/>
        </p:spPr>
        <p:txBody>
          <a:bodyPr wrap="square" rtlCol="0">
            <a:spAutoFit/>
          </a:bodyPr>
          <a:lstStyle/>
          <a:p>
            <a:pPr algn="ctr"/>
            <a:r>
              <a:rPr lang="es-PE" sz="2800" b="1" dirty="0" smtClean="0">
                <a:solidFill>
                  <a:srgbClr val="C00000"/>
                </a:solidFill>
              </a:rPr>
              <a:t>Si es posible en toda la aplicación, usualmente no se puede en los </a:t>
            </a:r>
            <a:r>
              <a:rPr lang="es-PE" sz="2800" b="1" dirty="0" err="1" smtClean="0">
                <a:solidFill>
                  <a:srgbClr val="C00000"/>
                </a:solidFill>
              </a:rPr>
              <a:t>boundaries</a:t>
            </a:r>
            <a:r>
              <a:rPr lang="es-PE" sz="2800" b="1" dirty="0">
                <a:solidFill>
                  <a:srgbClr val="C00000"/>
                </a:solidFill>
              </a:rPr>
              <a:t>.</a:t>
            </a:r>
            <a:r>
              <a:rPr lang="es-PE" sz="2800" b="1" dirty="0" smtClean="0">
                <a:solidFill>
                  <a:srgbClr val="C00000"/>
                </a:solidFill>
              </a:rPr>
              <a:t/>
            </a:r>
            <a:br>
              <a:rPr lang="es-PE" sz="2800" b="1" dirty="0" smtClean="0">
                <a:solidFill>
                  <a:srgbClr val="C00000"/>
                </a:solidFill>
              </a:rPr>
            </a:br>
            <a:r>
              <a:rPr lang="es-PE" sz="2800" b="1" dirty="0" smtClean="0">
                <a:solidFill>
                  <a:srgbClr val="C00000"/>
                </a:solidFill>
              </a:rPr>
              <a:t>(</a:t>
            </a:r>
            <a:r>
              <a:rPr lang="es-PE" sz="2800" b="1" dirty="0" err="1" smtClean="0">
                <a:solidFill>
                  <a:srgbClr val="C00000"/>
                </a:solidFill>
              </a:rPr>
              <a:t>Views</a:t>
            </a:r>
            <a:r>
              <a:rPr lang="es-PE" sz="2800" b="1" dirty="0" smtClean="0">
                <a:solidFill>
                  <a:srgbClr val="C00000"/>
                </a:solidFill>
              </a:rPr>
              <a:t>, Data Access) </a:t>
            </a:r>
            <a:endParaRPr lang="es-PE" sz="2800" b="1" dirty="0">
              <a:solidFill>
                <a:srgbClr val="C00000"/>
              </a:solidFill>
            </a:endParaRPr>
          </a:p>
        </p:txBody>
      </p:sp>
    </p:spTree>
    <p:extLst>
      <p:ext uri="{BB962C8B-B14F-4D97-AF65-F5344CB8AC3E}">
        <p14:creationId xmlns:p14="http://schemas.microsoft.com/office/powerpoint/2010/main" val="313659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943544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la organización de la aplicación </a:t>
            </a:r>
            <a:br>
              <a:rPr lang="es-PE" sz="2800" dirty="0" smtClean="0"/>
            </a:br>
            <a:r>
              <a:rPr lang="es-PE" sz="2800" dirty="0" smtClean="0"/>
              <a:t>"Tienda Virtual" </a:t>
            </a:r>
          </a:p>
        </p:txBody>
      </p:sp>
    </p:spTree>
    <p:extLst>
      <p:ext uri="{BB962C8B-B14F-4D97-AF65-F5344CB8AC3E}">
        <p14:creationId xmlns:p14="http://schemas.microsoft.com/office/powerpoint/2010/main" val="1209179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90" y="4256961"/>
            <a:ext cx="8565621" cy="468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132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384995"/>
          </a:xfrm>
          <a:prstGeom prst="rect">
            <a:avLst/>
          </a:prstGeom>
          <a:noFill/>
        </p:spPr>
        <p:txBody>
          <a:bodyPr wrap="square" rtlCol="0">
            <a:spAutoFit/>
          </a:bodyPr>
          <a:lstStyle/>
          <a:p>
            <a:pPr algn="ctr"/>
            <a:r>
              <a:rPr lang="es-PE" sz="2800" dirty="0" smtClean="0"/>
              <a:t>Comenzamos probando los </a:t>
            </a:r>
            <a:r>
              <a:rPr lang="es-PE" sz="2800" dirty="0" err="1" smtClean="0"/>
              <a:t>Happy</a:t>
            </a:r>
            <a:r>
              <a:rPr lang="es-PE" sz="2800" dirty="0" smtClean="0"/>
              <a:t> </a:t>
            </a:r>
            <a:r>
              <a:rPr lang="es-PE" sz="2800" dirty="0" err="1" smtClean="0"/>
              <a:t>Paths</a:t>
            </a:r>
            <a:r>
              <a:rPr lang="es-PE" sz="2800" dirty="0" smtClean="0"/>
              <a:t> por que representa a la funcionalidad que da valor al negocio y son los casos que se darán mucho más frecuentemente.</a:t>
            </a:r>
            <a:endParaRPr lang="es-PE" sz="2400" dirty="0" smtClean="0"/>
          </a:p>
        </p:txBody>
      </p:sp>
    </p:spTree>
    <p:extLst>
      <p:ext uri="{BB962C8B-B14F-4D97-AF65-F5344CB8AC3E}">
        <p14:creationId xmlns:p14="http://schemas.microsoft.com/office/powerpoint/2010/main" val="2834953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394376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2474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empezar a escribir pruebas unitarias a nuestro código.</a:t>
            </a:r>
            <a:endParaRPr lang="es-PE" dirty="0">
              <a:solidFill>
                <a:srgbClr val="00B050"/>
              </a:solidFill>
            </a:endParaRPr>
          </a:p>
        </p:txBody>
      </p:sp>
      <p:sp>
        <p:nvSpPr>
          <p:cNvPr id="7" name="5 Marcador de contenido"/>
          <p:cNvSpPr txBox="1">
            <a:spLocks/>
          </p:cNvSpPr>
          <p:nvPr/>
        </p:nvSpPr>
        <p:spPr bwMode="auto">
          <a:xfrm>
            <a:off x="611560" y="2924944"/>
            <a:ext cx="7992888"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Explorar y entender el funcionamiento de la clase "</a:t>
            </a:r>
            <a:r>
              <a:rPr lang="es-PE" sz="2800" dirty="0" err="1"/>
              <a:t>CarroDeCompras</a:t>
            </a:r>
            <a:r>
              <a:rPr lang="es-PE" sz="2800" dirty="0" smtClean="0"/>
              <a:t>".</a:t>
            </a:r>
          </a:p>
          <a:p>
            <a:pPr marL="0" indent="0" algn="ctr">
              <a:buNone/>
            </a:pPr>
            <a:endParaRPr lang="es-PE" sz="2800" dirty="0" smtClean="0"/>
          </a:p>
          <a:p>
            <a:pPr marL="0" indent="0" algn="ctr">
              <a:buNone/>
            </a:pPr>
            <a:r>
              <a:rPr lang="es-PE" sz="2800" dirty="0" smtClean="0"/>
              <a:t>Analizar el método "</a:t>
            </a:r>
            <a:r>
              <a:rPr lang="es-PE" sz="2800" dirty="0" err="1" smtClean="0"/>
              <a:t>AgregarLinea</a:t>
            </a:r>
            <a:r>
              <a:rPr lang="es-PE" sz="2800" dirty="0" smtClean="0"/>
              <a:t>", </a:t>
            </a:r>
            <a:r>
              <a:rPr lang="es-PE" sz="2800" dirty="0"/>
              <a:t>i</a:t>
            </a:r>
            <a:r>
              <a:rPr lang="es-PE" sz="2800" dirty="0" smtClean="0"/>
              <a:t>dentificar cuál es el primer caso a ser probado, escribir las pruebas unitarias para todos los casos.</a:t>
            </a:r>
          </a:p>
        </p:txBody>
      </p:sp>
    </p:spTree>
    <p:extLst>
      <p:ext uri="{BB962C8B-B14F-4D97-AF65-F5344CB8AC3E}">
        <p14:creationId xmlns:p14="http://schemas.microsoft.com/office/powerpoint/2010/main" val="33035918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2909720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84482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21297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Analizar el método "</a:t>
            </a:r>
            <a:r>
              <a:rPr lang="es-PE" sz="2800" dirty="0" err="1" smtClean="0"/>
              <a:t>ActualizarLinea</a:t>
            </a:r>
            <a:r>
              <a:rPr lang="es-PE" sz="2800" dirty="0" smtClean="0"/>
              <a:t>", identificar los </a:t>
            </a:r>
            <a:r>
              <a:rPr lang="es-PE" sz="2800" dirty="0" err="1" smtClean="0"/>
              <a:t>Exceptional</a:t>
            </a:r>
            <a:r>
              <a:rPr lang="es-PE" sz="2800" dirty="0" smtClean="0"/>
              <a:t> </a:t>
            </a:r>
            <a:r>
              <a:rPr lang="es-PE" sz="2800" dirty="0" err="1" smtClean="0"/>
              <a:t>Paths</a:t>
            </a:r>
            <a:r>
              <a:rPr lang="es-PE" sz="2800" dirty="0" smtClean="0"/>
              <a:t>  y escribir las pruebas unitarias para todos los casos.</a:t>
            </a:r>
          </a:p>
        </p:txBody>
      </p:sp>
    </p:spTree>
    <p:extLst>
      <p:ext uri="{BB962C8B-B14F-4D97-AF65-F5344CB8AC3E}">
        <p14:creationId xmlns:p14="http://schemas.microsoft.com/office/powerpoint/2010/main" val="536758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8072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Pruebas Unitarias para el resto de funcionalidades.</a:t>
            </a:r>
            <a:endParaRPr lang="es-PE" dirty="0">
              <a:solidFill>
                <a:srgbClr val="00B050"/>
              </a:solidFill>
            </a:endParaRPr>
          </a:p>
        </p:txBody>
      </p:sp>
      <p:sp>
        <p:nvSpPr>
          <p:cNvPr id="7" name="5 Marcador de contenido"/>
          <p:cNvSpPr txBox="1">
            <a:spLocks/>
          </p:cNvSpPr>
          <p:nvPr/>
        </p:nvSpPr>
        <p:spPr bwMode="auto">
          <a:xfrm>
            <a:off x="611560" y="2852936"/>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Analizar los métodos "</a:t>
            </a:r>
            <a:r>
              <a:rPr lang="es-PE" sz="2800" dirty="0" err="1" smtClean="0"/>
              <a:t>RemoverLinea</a:t>
            </a:r>
            <a:r>
              <a:rPr lang="es-PE" sz="2800" dirty="0" smtClean="0"/>
              <a:t>" y "Total" , y escribir sus correspondientes pruebas unitarias.</a:t>
            </a:r>
          </a:p>
        </p:txBody>
      </p:sp>
    </p:spTree>
    <p:extLst>
      <p:ext uri="{BB962C8B-B14F-4D97-AF65-F5344CB8AC3E}">
        <p14:creationId xmlns:p14="http://schemas.microsoft.com/office/powerpoint/2010/main" val="2883933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764704"/>
            <a:ext cx="8749806" cy="720000"/>
          </a:xfrm>
        </p:spPr>
        <p:txBody>
          <a:bodyPr/>
          <a:lstStyle/>
          <a:p>
            <a:r>
              <a:rPr lang="es-PE" dirty="0" smtClean="0">
                <a:solidFill>
                  <a:srgbClr val="00823B"/>
                </a:solidFill>
              </a:rPr>
              <a:t>Enfoques para realizar </a:t>
            </a:r>
            <a:br>
              <a:rPr lang="es-PE" dirty="0" smtClean="0">
                <a:solidFill>
                  <a:srgbClr val="00823B"/>
                </a:solidFill>
              </a:rPr>
            </a:br>
            <a:r>
              <a:rPr lang="es-PE" dirty="0" smtClean="0">
                <a:solidFill>
                  <a:srgbClr val="00823B"/>
                </a:solidFill>
              </a:rPr>
              <a:t>Pruebas Automatizadas</a:t>
            </a:r>
            <a:endParaRPr lang="es-PE" dirty="0">
              <a:solidFill>
                <a:srgbClr val="00823B"/>
              </a:solidFill>
            </a:endParaRPr>
          </a:p>
        </p:txBody>
      </p:sp>
      <p:sp>
        <p:nvSpPr>
          <p:cNvPr id="15" name="14 CuadroTexto"/>
          <p:cNvSpPr txBox="1"/>
          <p:nvPr/>
        </p:nvSpPr>
        <p:spPr>
          <a:xfrm>
            <a:off x="755576" y="2265834"/>
            <a:ext cx="7848872" cy="3539430"/>
          </a:xfrm>
          <a:prstGeom prst="rect">
            <a:avLst/>
          </a:prstGeom>
          <a:noFill/>
        </p:spPr>
        <p:txBody>
          <a:bodyPr wrap="square" rtlCol="0">
            <a:spAutoFit/>
          </a:bodyPr>
          <a:lstStyle/>
          <a:p>
            <a:pPr marL="457200" indent="-457200">
              <a:buFont typeface="Arial" pitchFamily="34" charset="0"/>
              <a:buChar char="•"/>
            </a:pPr>
            <a:r>
              <a:rPr lang="es-PE" sz="2800" dirty="0" smtClean="0">
                <a:solidFill>
                  <a:srgbClr val="FFC000"/>
                </a:solidFill>
              </a:rPr>
              <a:t>Data </a:t>
            </a:r>
            <a:r>
              <a:rPr lang="es-PE" sz="2800" dirty="0" err="1" smtClean="0">
                <a:solidFill>
                  <a:srgbClr val="FFC000"/>
                </a:solidFill>
              </a:rPr>
              <a:t>Driven</a:t>
            </a:r>
            <a:r>
              <a:rPr lang="es-PE" sz="2800" dirty="0" smtClean="0">
                <a:solidFill>
                  <a:srgbClr val="FFC000"/>
                </a:solidFill>
              </a:rPr>
              <a:t> </a:t>
            </a:r>
            <a:r>
              <a:rPr lang="es-PE" sz="2800" dirty="0" err="1" smtClean="0">
                <a:solidFill>
                  <a:srgbClr val="FFC000"/>
                </a:solidFill>
              </a:rPr>
              <a:t>Testing</a:t>
            </a:r>
            <a:r>
              <a:rPr lang="es-PE" sz="2800" dirty="0" smtClean="0">
                <a:solidFill>
                  <a:srgbClr val="FFC000"/>
                </a:solidFill>
              </a:rPr>
              <a:t>: </a:t>
            </a:r>
            <a:br>
              <a:rPr lang="es-PE" sz="2800" dirty="0" smtClean="0">
                <a:solidFill>
                  <a:srgbClr val="FFC000"/>
                </a:solidFill>
              </a:rPr>
            </a:br>
            <a:r>
              <a:rPr lang="es-PE" sz="2800" dirty="0" smtClean="0"/>
              <a:t>La prueba obtiene valores que se encuentran dentro de un "data </a:t>
            </a:r>
            <a:r>
              <a:rPr lang="es-PE" sz="2800" dirty="0" err="1" smtClean="0"/>
              <a:t>source</a:t>
            </a:r>
            <a:r>
              <a:rPr lang="es-PE" sz="2800" dirty="0" smtClean="0"/>
              <a:t>" y esta se ejecuta por cada fila que encuentre en el "data </a:t>
            </a:r>
            <a:r>
              <a:rPr lang="es-PE" sz="2800" dirty="0" err="1" smtClean="0"/>
              <a:t>source</a:t>
            </a:r>
            <a:r>
              <a:rPr lang="es-PE" sz="2800" dirty="0" smtClean="0"/>
              <a:t>".</a:t>
            </a:r>
          </a:p>
          <a:p>
            <a:pPr marL="457200" indent="-457200">
              <a:buFont typeface="Arial" pitchFamily="34" charset="0"/>
              <a:buChar char="•"/>
            </a:pPr>
            <a:endParaRPr lang="es-PE" sz="2800" dirty="0"/>
          </a:p>
          <a:p>
            <a:pPr marL="457200" indent="-457200">
              <a:buFont typeface="Arial" pitchFamily="34" charset="0"/>
              <a:buChar char="•"/>
            </a:pPr>
            <a:r>
              <a:rPr lang="es-PE" sz="2800" dirty="0" smtClean="0">
                <a:solidFill>
                  <a:srgbClr val="FFC000"/>
                </a:solidFill>
              </a:rPr>
              <a:t>Test </a:t>
            </a:r>
            <a:r>
              <a:rPr lang="es-PE" sz="2800" dirty="0" err="1" smtClean="0">
                <a:solidFill>
                  <a:srgbClr val="FFC000"/>
                </a:solidFill>
              </a:rPr>
              <a:t>First</a:t>
            </a:r>
            <a:r>
              <a:rPr lang="es-PE" sz="2800" dirty="0" smtClean="0">
                <a:solidFill>
                  <a:srgbClr val="FFC000"/>
                </a:solidFill>
              </a:rPr>
              <a:t> </a:t>
            </a:r>
            <a:r>
              <a:rPr lang="es-PE" sz="2800" dirty="0" err="1" smtClean="0">
                <a:solidFill>
                  <a:srgbClr val="FFC000"/>
                </a:solidFill>
              </a:rPr>
              <a:t>Programming</a:t>
            </a:r>
            <a:r>
              <a:rPr lang="es-PE" sz="2800" dirty="0" smtClean="0">
                <a:solidFill>
                  <a:srgbClr val="FFC000"/>
                </a:solidFill>
              </a:rPr>
              <a:t>:</a:t>
            </a:r>
            <a:br>
              <a:rPr lang="es-PE" sz="2800" dirty="0" smtClean="0">
                <a:solidFill>
                  <a:srgbClr val="FFC000"/>
                </a:solidFill>
              </a:rPr>
            </a:br>
            <a:r>
              <a:rPr lang="es-PE" sz="2800" dirty="0"/>
              <a:t>Escribir </a:t>
            </a:r>
            <a:r>
              <a:rPr lang="es-PE" sz="2800" dirty="0" smtClean="0"/>
              <a:t>una prueba antes de escribir el comportamiento dentro de la clase.</a:t>
            </a:r>
            <a:endParaRPr lang="es-PE" sz="2800" dirty="0"/>
          </a:p>
        </p:txBody>
      </p:sp>
    </p:spTree>
    <p:extLst>
      <p:ext uri="{BB962C8B-B14F-4D97-AF65-F5344CB8AC3E}">
        <p14:creationId xmlns:p14="http://schemas.microsoft.com/office/powerpoint/2010/main" val="1407598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484784"/>
            <a:ext cx="8352928"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lnSpc>
                <a:spcPts val="5300"/>
              </a:lnSpc>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lnSpc>
                <a:spcPts val="5300"/>
              </a:lnSpc>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2057400" indent="0">
              <a:buNone/>
            </a:pPr>
            <a:r>
              <a:rPr lang="es-PE" sz="2400" dirty="0" smtClean="0"/>
              <a:t> No acceden a base de datos.</a:t>
            </a:r>
          </a:p>
          <a:p>
            <a:pPr marL="2057400" indent="0">
              <a:buNone/>
            </a:pPr>
            <a:r>
              <a:rPr lang="es-PE" sz="2400" dirty="0" smtClean="0"/>
              <a:t> No </a:t>
            </a:r>
            <a:r>
              <a:rPr lang="es-PE" sz="2400" dirty="0"/>
              <a:t>afectan el resultado de otros </a:t>
            </a:r>
            <a:r>
              <a:rPr lang="es-PE" sz="2400" dirty="0" err="1"/>
              <a:t>tests</a:t>
            </a:r>
            <a:r>
              <a:rPr lang="es-PE" sz="2400" dirty="0" smtClean="0"/>
              <a:t>.</a:t>
            </a:r>
          </a:p>
          <a:p>
            <a:pPr marL="0" indent="0">
              <a:lnSpc>
                <a:spcPts val="5300"/>
              </a:lnSpc>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lnSpc>
                <a:spcPts val="5300"/>
              </a:lnSpc>
              <a:buNone/>
            </a:pPr>
            <a:r>
              <a:rPr lang="es-PE" sz="4800" b="1" dirty="0" smtClean="0">
                <a:solidFill>
                  <a:srgbClr val="FF0000"/>
                </a:solidFill>
              </a:rPr>
              <a:t>S</a:t>
            </a:r>
            <a:r>
              <a:rPr lang="es-PE" sz="2800" dirty="0" smtClean="0">
                <a:solidFill>
                  <a:srgbClr val="FF0000"/>
                </a:solidFill>
              </a:rPr>
              <a:t>mall: </a:t>
            </a:r>
            <a:r>
              <a:rPr lang="es-PE" sz="2400" dirty="0" smtClean="0"/>
              <a:t>10 líneas o menos.</a:t>
            </a:r>
          </a:p>
          <a:p>
            <a:pPr marL="0" indent="0">
              <a:lnSpc>
                <a:spcPts val="5300"/>
              </a:lnSpc>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2080952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2610248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543818"/>
            <a:ext cx="8229600" cy="724942"/>
          </a:xfrm>
        </p:spPr>
        <p:txBody>
          <a:bodyPr/>
          <a:lstStyle/>
          <a:p>
            <a:r>
              <a:rPr lang="es-PE" dirty="0" smtClean="0">
                <a:solidFill>
                  <a:srgbClr val="00823B"/>
                </a:solidFill>
              </a:rPr>
              <a:t>Nuestro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583119"/>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03045"/>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188826"/>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343670"/>
            <a:ext cx="8367642" cy="1077218"/>
          </a:xfrm>
          <a:prstGeom prst="rect">
            <a:avLst/>
          </a:prstGeom>
          <a:noFill/>
        </p:spPr>
        <p:txBody>
          <a:bodyPr wrap="square" rtlCol="0">
            <a:spAutoFit/>
          </a:bodyPr>
          <a:lstStyle/>
          <a:p>
            <a:pPr algn="ctr"/>
            <a:r>
              <a:rPr lang="es-PE" sz="3200" dirty="0" smtClean="0"/>
              <a:t>Probar las unidades lógicas  o caminos que existen dentro de una clase.</a:t>
            </a:r>
            <a:endParaRPr lang="es-PE" sz="24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80728"/>
            <a:ext cx="8229600" cy="724942"/>
          </a:xfrm>
        </p:spPr>
        <p:txBody>
          <a:bodyPr/>
          <a:lstStyle/>
          <a:p>
            <a:r>
              <a:rPr lang="en-US" dirty="0" err="1" smtClean="0">
                <a:solidFill>
                  <a:srgbClr val="00823B"/>
                </a:solidFill>
              </a:rPr>
              <a:t>Una</a:t>
            </a:r>
            <a:r>
              <a:rPr lang="en-US" dirty="0" smtClean="0">
                <a:solidFill>
                  <a:srgbClr val="00823B"/>
                </a:solidFill>
              </a:rPr>
              <a:t> </a:t>
            </a:r>
            <a:r>
              <a:rPr lang="en-US" dirty="0" err="1" smtClean="0">
                <a:solidFill>
                  <a:srgbClr val="00823B"/>
                </a:solidFill>
              </a:rPr>
              <a:t>prueba</a:t>
            </a:r>
            <a:r>
              <a:rPr lang="en-US" dirty="0" smtClean="0">
                <a:solidFill>
                  <a:srgbClr val="00823B"/>
                </a:solidFill>
              </a:rPr>
              <a:t> no </a:t>
            </a:r>
            <a:r>
              <a:rPr lang="en-US" dirty="0" err="1" smtClean="0">
                <a:solidFill>
                  <a:srgbClr val="00823B"/>
                </a:solidFill>
              </a:rPr>
              <a:t>es</a:t>
            </a:r>
            <a:r>
              <a:rPr lang="en-US" dirty="0" smtClean="0">
                <a:solidFill>
                  <a:srgbClr val="00823B"/>
                </a:solidFill>
              </a:rPr>
              <a:t> </a:t>
            </a:r>
            <a:r>
              <a:rPr lang="en-US" dirty="0" err="1" smtClean="0">
                <a:solidFill>
                  <a:srgbClr val="00823B"/>
                </a:solidFill>
              </a:rPr>
              <a:t>unitaria</a:t>
            </a:r>
            <a:r>
              <a:rPr lang="en-US" dirty="0" smtClean="0">
                <a:solidFill>
                  <a:srgbClr val="00823B"/>
                </a:solidFill>
              </a:rPr>
              <a:t> </a:t>
            </a:r>
            <a:r>
              <a:rPr lang="en-US" dirty="0" err="1" smtClean="0">
                <a:solidFill>
                  <a:srgbClr val="00823B"/>
                </a:solidFill>
              </a:rPr>
              <a:t>si</a:t>
            </a:r>
            <a:r>
              <a:rPr lang="en-US" dirty="0" smtClean="0">
                <a:solidFill>
                  <a:srgbClr val="00823B"/>
                </a:solidFill>
              </a:rPr>
              <a:t>….</a:t>
            </a:r>
            <a:endParaRPr lang="es-PE" dirty="0">
              <a:solidFill>
                <a:srgbClr val="00823B"/>
              </a:solidFill>
            </a:endParaRPr>
          </a:p>
        </p:txBody>
      </p:sp>
      <p:sp>
        <p:nvSpPr>
          <p:cNvPr id="41" name="5 Marcador de contenido"/>
          <p:cNvSpPr txBox="1">
            <a:spLocks/>
          </p:cNvSpPr>
          <p:nvPr/>
        </p:nvSpPr>
        <p:spPr bwMode="auto">
          <a:xfrm>
            <a:off x="208915" y="4437112"/>
            <a:ext cx="8640960"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Todas estas pruebas son pruebas de integración, </a:t>
            </a:r>
            <a:br>
              <a:rPr lang="es-PE" sz="2800" dirty="0" smtClean="0">
                <a:solidFill>
                  <a:srgbClr val="FFC000"/>
                </a:solidFill>
              </a:rPr>
            </a:br>
            <a:r>
              <a:rPr lang="es-PE" sz="2800" dirty="0" smtClean="0">
                <a:solidFill>
                  <a:srgbClr val="FFC000"/>
                </a:solidFill>
              </a:rPr>
              <a:t>no pruebas unitarias.</a:t>
            </a:r>
          </a:p>
        </p:txBody>
      </p:sp>
      <p:sp>
        <p:nvSpPr>
          <p:cNvPr id="2" name="1 CuadroTexto"/>
          <p:cNvSpPr txBox="1"/>
          <p:nvPr/>
        </p:nvSpPr>
        <p:spPr>
          <a:xfrm>
            <a:off x="467544" y="1988840"/>
            <a:ext cx="8247835" cy="2246769"/>
          </a:xfrm>
          <a:prstGeom prst="rect">
            <a:avLst/>
          </a:prstGeom>
          <a:noFill/>
        </p:spPr>
        <p:txBody>
          <a:bodyPr wrap="none" rtlCol="0">
            <a:spAutoFit/>
          </a:bodyPr>
          <a:lstStyle/>
          <a:p>
            <a:pPr marL="352425" lvl="1" indent="-342900">
              <a:buFont typeface="Arial" pitchFamily="34" charset="0"/>
              <a:buChar char="•"/>
            </a:pPr>
            <a:r>
              <a:rPr lang="es-PE" sz="2800" dirty="0" smtClean="0"/>
              <a:t>Habla con la Base </a:t>
            </a:r>
            <a:r>
              <a:rPr lang="es-PE" sz="2800" dirty="0"/>
              <a:t>de </a:t>
            </a:r>
            <a:r>
              <a:rPr lang="es-PE" sz="2800" dirty="0" smtClean="0"/>
              <a:t>Datos.</a:t>
            </a:r>
          </a:p>
          <a:p>
            <a:pPr marL="352425" lvl="1" indent="-342900">
              <a:buFont typeface="Arial" pitchFamily="34" charset="0"/>
              <a:buChar char="•"/>
            </a:pPr>
            <a:r>
              <a:rPr lang="es-PE" sz="2800" dirty="0" smtClean="0"/>
              <a:t>Se comunica a través de la Red.</a:t>
            </a:r>
          </a:p>
          <a:p>
            <a:pPr marL="352425" lvl="1" indent="-342900">
              <a:buFont typeface="Arial" pitchFamily="34" charset="0"/>
              <a:buChar char="•"/>
            </a:pPr>
            <a:r>
              <a:rPr lang="es-PE" sz="2800" dirty="0" smtClean="0"/>
              <a:t>Toca el Sistema de Archivos.</a:t>
            </a:r>
          </a:p>
          <a:p>
            <a:pPr marL="352425" lvl="1" indent="-342900">
              <a:buFont typeface="Arial" pitchFamily="34" charset="0"/>
              <a:buChar char="•"/>
            </a:pPr>
            <a:r>
              <a:rPr lang="es-PE" sz="2800" dirty="0" smtClean="0"/>
              <a:t>Necesita alguna configuración especial del ambiente.</a:t>
            </a:r>
            <a:br>
              <a:rPr lang="es-PE" sz="2800" dirty="0" smtClean="0"/>
            </a:br>
            <a:r>
              <a:rPr lang="es-PE" sz="2800" dirty="0" smtClean="0"/>
              <a:t>(editar archivos de configuración)</a:t>
            </a:r>
            <a:endParaRPr lang="es-PE" sz="2800" dirty="0"/>
          </a:p>
        </p:txBody>
      </p:sp>
    </p:spTree>
    <p:extLst>
      <p:ext uri="{BB962C8B-B14F-4D97-AF65-F5344CB8AC3E}">
        <p14:creationId xmlns:p14="http://schemas.microsoft.com/office/powerpoint/2010/main" val="2553399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345630"/>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Permiten ejecutar lógica específica a nuestras pruebas sin preocuparnos por la infraestructura necesaria.</a:t>
            </a:r>
          </a:p>
          <a:p>
            <a:pPr marL="0" indent="0" algn="ctr">
              <a:buNone/>
            </a:pPr>
            <a:endParaRPr lang="es-PE" sz="1200" dirty="0" smtClean="0"/>
          </a:p>
          <a:p>
            <a:pPr marL="0" indent="0" algn="ctr">
              <a:buNone/>
            </a:pPr>
            <a:r>
              <a:rPr lang="es-PE" sz="2400" dirty="0" smtClean="0"/>
              <a:t>(Crear, Organizar y Ejecutar pruebas,</a:t>
            </a:r>
          </a:p>
          <a:p>
            <a:pPr marL="0" indent="0" algn="ctr">
              <a:buNone/>
            </a:pPr>
            <a:r>
              <a:rPr lang="es-PE" sz="2400" dirty="0" smtClean="0"/>
              <a:t>Comparar esperados vs obtenidos, Reportar resultados)</a:t>
            </a:r>
          </a:p>
          <a:p>
            <a:pPr marL="0" indent="0" algn="ctr">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smtClean="0"/>
              <a:t>NUnit</a:t>
            </a:r>
            <a:r>
              <a:rPr lang="es-PE" sz="2400" dirty="0" smtClean="0"/>
              <a:t>, </a:t>
            </a:r>
            <a:r>
              <a:rPr lang="es-PE" sz="2400" dirty="0" err="1"/>
              <a:t>MSTest</a:t>
            </a:r>
            <a:r>
              <a:rPr lang="es-PE" sz="2400" dirty="0"/>
              <a:t>, </a:t>
            </a:r>
            <a:r>
              <a:rPr lang="es-PE" sz="2400" dirty="0" smtClean="0"/>
              <a:t>XUnit.net, …..</a:t>
            </a:r>
          </a:p>
          <a:p>
            <a:pPr lvl="1" indent="-342900">
              <a:buFont typeface="Courier New" pitchFamily="49" charset="0"/>
              <a:buChar char="o"/>
            </a:pPr>
            <a:r>
              <a:rPr lang="es-PE" sz="3000" dirty="0" smtClean="0">
                <a:solidFill>
                  <a:srgbClr val="FF0000"/>
                </a:solidFill>
              </a:rPr>
              <a:t>Java</a:t>
            </a:r>
            <a:r>
              <a:rPr lang="es-PE" sz="3000" dirty="0">
                <a:solidFill>
                  <a:srgbClr val="FF0000"/>
                </a:solidFill>
              </a:rPr>
              <a:t>:   </a:t>
            </a:r>
            <a:r>
              <a:rPr lang="es-PE" dirty="0" err="1">
                <a:solidFill>
                  <a:srgbClr val="FFC000"/>
                </a:solidFill>
              </a:rPr>
              <a:t>JUnit</a:t>
            </a:r>
            <a:r>
              <a:rPr lang="es-PE" dirty="0">
                <a:solidFill>
                  <a:srgbClr val="FFC000"/>
                </a:solidFill>
              </a:rPr>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1080200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12607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32862</TotalTime>
  <Words>2493</Words>
  <Application>Microsoft Office PowerPoint</Application>
  <PresentationFormat>Presentación en pantalla (4:3)</PresentationFormat>
  <Paragraphs>318</Paragraphs>
  <Slides>40</Slides>
  <Notes>40</Notes>
  <HiddenSlides>1</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BlackTheme</vt:lpstr>
      <vt:lpstr>Licencia de Uso</vt:lpstr>
      <vt:lpstr>Unit Testing Test Automation</vt:lpstr>
      <vt:lpstr>Analogía del Automóvil</vt:lpstr>
      <vt:lpstr>Pruebas Unitarias</vt:lpstr>
      <vt:lpstr>Prueba Unitaria (Micro Test)</vt:lpstr>
      <vt:lpstr>Nuestro Objetivo</vt:lpstr>
      <vt:lpstr>Una prueba no es unitaria si….</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Ejemplos Set Up y Tear Down</vt:lpstr>
      <vt:lpstr>Set Up y Tear Down en Test Fixtures</vt:lpstr>
      <vt:lpstr>Ejemplo: Set Up y Tear Down  en Test Fixtures</vt:lpstr>
      <vt:lpstr>Probando Excepciones</vt:lpstr>
      <vt:lpstr>Probando Excepciones</vt:lpstr>
      <vt:lpstr>Ejercicio Probar una Excepción  y utilizar un Set Up</vt:lpstr>
      <vt:lpstr>Presentación de PowerPoint</vt:lpstr>
      <vt:lpstr>¿Las Pruebas Unitarias son útiles?</vt:lpstr>
      <vt:lpstr>¿Dónde aplicar Pruebas Unitarias?</vt:lpstr>
      <vt:lpstr>Ejercicio Técnicas y Prácticas  para escribir Pruebas Unitarias</vt:lpstr>
      <vt:lpstr>Presentación de PowerPoint</vt:lpstr>
      <vt:lpstr>Comenzar probando los  "Happy Paths" </vt:lpstr>
      <vt:lpstr>Comenzar probando el caso más simple</vt:lpstr>
      <vt:lpstr>Ejercicio Cómo empezar a escribir pruebas unitarias a nuestro código.</vt:lpstr>
      <vt:lpstr>No olvidar probar los Exceptional Paths "Interesantes" </vt:lpstr>
      <vt:lpstr>Ejercicio Identificar Exceptional Paths</vt:lpstr>
      <vt:lpstr>Ejercicio Completar las Pruebas Unitarias para el resto de funcionalidades.</vt:lpstr>
      <vt:lpstr>Enfoques para realizar  Pruebas Automatizadas</vt:lpstr>
      <vt:lpstr>Propiedades de una Prueba Unitaria</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1049</cp:revision>
  <dcterms:created xsi:type="dcterms:W3CDTF">2010-05-16T05:09:58Z</dcterms:created>
  <dcterms:modified xsi:type="dcterms:W3CDTF">2013-04-17T11:37:19Z</dcterms:modified>
</cp:coreProperties>
</file>