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8"/>
  </p:notesMasterIdLst>
  <p:sldIdLst>
    <p:sldId id="518" r:id="rId2"/>
    <p:sldId id="527" r:id="rId3"/>
    <p:sldId id="531" r:id="rId4"/>
    <p:sldId id="530" r:id="rId5"/>
    <p:sldId id="547" r:id="rId6"/>
    <p:sldId id="528" r:id="rId7"/>
    <p:sldId id="540" r:id="rId8"/>
    <p:sldId id="529" r:id="rId9"/>
    <p:sldId id="532" r:id="rId10"/>
    <p:sldId id="533" r:id="rId11"/>
    <p:sldId id="543" r:id="rId12"/>
    <p:sldId id="536" r:id="rId13"/>
    <p:sldId id="534" r:id="rId14"/>
    <p:sldId id="544" r:id="rId15"/>
    <p:sldId id="537" r:id="rId16"/>
    <p:sldId id="538" r:id="rId17"/>
    <p:sldId id="539" r:id="rId18"/>
    <p:sldId id="541" r:id="rId19"/>
    <p:sldId id="542" r:id="rId20"/>
    <p:sldId id="545" r:id="rId21"/>
    <p:sldId id="546" r:id="rId22"/>
    <p:sldId id="548" r:id="rId23"/>
    <p:sldId id="549" r:id="rId24"/>
    <p:sldId id="550" r:id="rId25"/>
    <p:sldId id="551" r:id="rId26"/>
    <p:sldId id="497" r:id="rId2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0000"/>
    <a:srgbClr val="F60000"/>
    <a:srgbClr val="00823B"/>
    <a:srgbClr val="009A46"/>
    <a:srgbClr val="E20000"/>
    <a:srgbClr val="D2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9" autoAdjust="0"/>
    <p:restoredTop sz="76471" autoAdjust="0"/>
  </p:normalViewPr>
  <p:slideViewPr>
    <p:cSldViewPr>
      <p:cViewPr varScale="1">
        <p:scale>
          <a:sx n="64" d="100"/>
          <a:sy n="64" d="100"/>
        </p:scale>
        <p:origin x="-1284"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4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D5FC4C-9EE1-4746-A368-724F618FC790}" type="datetimeFigureOut">
              <a:rPr lang="es-PE" smtClean="0"/>
              <a:t>17/04/2013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E5A63-0F1F-4DC0-ADE0-CC17EBA6F230}" type="slidenum">
              <a:rPr lang="es-PE" smtClean="0"/>
              <a:t>‹Nº›</a:t>
            </a:fld>
            <a:endParaRPr lang="es-PE"/>
          </a:p>
        </p:txBody>
      </p:sp>
    </p:spTree>
    <p:extLst>
      <p:ext uri="{BB962C8B-B14F-4D97-AF65-F5344CB8AC3E}">
        <p14:creationId xmlns:p14="http://schemas.microsoft.com/office/powerpoint/2010/main" val="45108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Este método es</a:t>
            </a:r>
            <a:r>
              <a:rPr lang="es-PE" baseline="0" dirty="0" smtClean="0"/>
              <a:t> el que impacta más en todas las pruebas.</a:t>
            </a:r>
          </a:p>
          <a:p>
            <a:endParaRPr lang="es-PE" baseline="0" dirty="0" smtClean="0"/>
          </a:p>
          <a:p>
            <a:r>
              <a:rPr lang="es-PE" baseline="0" dirty="0" smtClean="0"/>
              <a:t>Se puede aplicar utilizando un ORM o sin el.</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t>Dependiendo</a:t>
            </a:r>
            <a:r>
              <a:rPr lang="es-PE" baseline="0" dirty="0" smtClean="0"/>
              <a:t> del tipo de acceso a datos que estemos utilizando, varias </a:t>
            </a:r>
            <a:r>
              <a:rPr lang="es-PE" dirty="0" smtClean="0"/>
              <a:t>frameworks ya proveen este tipo de funcionalidad pero en otros casos no, por lo que tendremos que implementarlo nosotros mismos, pero no es muy</a:t>
            </a:r>
            <a:r>
              <a:rPr lang="es-PE" baseline="0" dirty="0" smtClean="0"/>
              <a:t> </a:t>
            </a:r>
            <a:r>
              <a:rPr lang="es-PE" baseline="0" dirty="0" err="1" smtClean="0"/>
              <a:t>dificil</a:t>
            </a:r>
            <a:r>
              <a:rPr lang="es-PE"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s-P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También funciona bastante bien con un ORM o sin el.</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r>
              <a:rPr lang="es-PE" baseline="0" noProof="0" dirty="0" smtClean="0"/>
              <a:t>Para el 1er ejercicio vamos a usar una clase que realiza persistencia por </a:t>
            </a:r>
            <a:r>
              <a:rPr lang="es-PE" baseline="0" noProof="0" dirty="0" err="1" smtClean="0"/>
              <a:t>jdbc</a:t>
            </a:r>
            <a:r>
              <a:rPr lang="es-PE" baseline="0" noProof="0" dirty="0" smtClean="0"/>
              <a:t>.</a:t>
            </a:r>
          </a:p>
          <a:p>
            <a:pPr marL="171450" indent="-171450">
              <a:buFontTx/>
              <a:buChar char="-"/>
            </a:pPr>
            <a:r>
              <a:rPr lang="es-PE" baseline="0" noProof="0" dirty="0" smtClean="0"/>
              <a:t>Revisar el código y explicar que se necesitan datos para la </a:t>
            </a:r>
            <a:r>
              <a:rPr lang="es-PE" baseline="0" noProof="0" dirty="0" err="1" smtClean="0"/>
              <a:t>busqueda</a:t>
            </a:r>
            <a:r>
              <a:rPr lang="es-PE" baseline="0" noProof="0" dirty="0" smtClean="0"/>
              <a:t>.</a:t>
            </a:r>
          </a:p>
          <a:p>
            <a:pPr marL="171450" indent="-171450">
              <a:buFontTx/>
              <a:buChar char="-"/>
            </a:pPr>
            <a:r>
              <a:rPr lang="es-PE" baseline="0" noProof="0" dirty="0" smtClean="0"/>
              <a:t>Para este ejercicio vamos a usar </a:t>
            </a:r>
            <a:r>
              <a:rPr lang="es-PE" baseline="0" noProof="0" dirty="0" err="1" smtClean="0"/>
              <a:t>DbUnit</a:t>
            </a:r>
            <a:r>
              <a:rPr lang="es-PE" baseline="0" noProof="0" dirty="0" smtClean="0"/>
              <a:t>.</a:t>
            </a:r>
          </a:p>
          <a:p>
            <a:pPr marL="171450" indent="-171450">
              <a:buFontTx/>
              <a:buChar char="-"/>
            </a:pPr>
            <a:r>
              <a:rPr lang="es-PE" b="1" baseline="0" noProof="0" dirty="0" smtClean="0"/>
              <a:t>JAVA </a:t>
            </a:r>
            <a:r>
              <a:rPr lang="es-PE" b="0" baseline="0" noProof="0" dirty="0" smtClean="0"/>
              <a:t>también </a:t>
            </a:r>
            <a:r>
              <a:rPr lang="es-PE" baseline="0" noProof="0" dirty="0" smtClean="0"/>
              <a:t>Spring-test, todas las dependencias necesarias ya han sido cargadas y pueden revisar el </a:t>
            </a:r>
            <a:r>
              <a:rPr lang="es-PE" baseline="0" noProof="0" dirty="0" err="1" smtClean="0"/>
              <a:t>pom</a:t>
            </a:r>
            <a:r>
              <a:rPr lang="es-PE" baseline="0" noProof="0" dirty="0" smtClean="0"/>
              <a:t>, estas configuraciones están en el </a:t>
            </a:r>
            <a:r>
              <a:rPr lang="es-PE" baseline="0" noProof="0" dirty="0" err="1" smtClean="0"/>
              <a:t>xml</a:t>
            </a:r>
            <a:r>
              <a:rPr lang="es-PE" baseline="0" noProof="0" dirty="0" smtClean="0"/>
              <a:t> en la anotación de la parte superior lo que también nos ha permitido </a:t>
            </a:r>
            <a:r>
              <a:rPr lang="es-PE" baseline="0" noProof="0" dirty="0" err="1" smtClean="0"/>
              <a:t>injectar</a:t>
            </a:r>
            <a:r>
              <a:rPr lang="es-PE" baseline="0" noProof="0" dirty="0" smtClean="0"/>
              <a:t> por anotaciones la dependencia de la clase que vamos a probar. (Revisar el XML)</a:t>
            </a:r>
          </a:p>
          <a:p>
            <a:pPr marL="171450" indent="-171450">
              <a:buFontTx/>
              <a:buChar char="-"/>
            </a:pPr>
            <a:r>
              <a:rPr lang="es-PE" baseline="0" noProof="0" dirty="0" smtClean="0"/>
              <a:t>El mejor lugar para poner esta configuración es el </a:t>
            </a:r>
            <a:r>
              <a:rPr lang="es-PE" baseline="0" noProof="0" dirty="0" err="1" smtClean="0"/>
              <a:t>setup</a:t>
            </a:r>
            <a:r>
              <a:rPr lang="es-PE" baseline="0" noProof="0" dirty="0" smtClean="0"/>
              <a:t>. </a:t>
            </a:r>
          </a:p>
          <a:p>
            <a:pPr marL="171450" indent="-171450">
              <a:buFontTx/>
              <a:buChar char="-"/>
            </a:pPr>
            <a:r>
              <a:rPr lang="es-PE" b="1" baseline="0" noProof="0" dirty="0" smtClean="0"/>
              <a:t>JAVA.- </a:t>
            </a:r>
            <a:r>
              <a:rPr lang="es-PE" baseline="0" noProof="0" dirty="0" smtClean="0"/>
              <a:t>Se necesita un DS y este está en el </a:t>
            </a:r>
            <a:r>
              <a:rPr lang="es-PE" baseline="0" noProof="0" dirty="0" err="1" smtClean="0"/>
              <a:t>xml</a:t>
            </a:r>
            <a:r>
              <a:rPr lang="es-PE" baseline="0" noProof="0" dirty="0" smtClean="0"/>
              <a:t>.</a:t>
            </a:r>
          </a:p>
          <a:p>
            <a:pPr marL="171450" indent="-171450">
              <a:buFontTx/>
              <a:buChar char="-"/>
            </a:pPr>
            <a:r>
              <a:rPr lang="es-PE" baseline="0" noProof="0" dirty="0" smtClean="0"/>
              <a:t>Fuente Externa.- Realizar todo el </a:t>
            </a:r>
            <a:r>
              <a:rPr lang="es-PE" baseline="0" noProof="0" dirty="0" err="1" smtClean="0"/>
              <a:t>Setup</a:t>
            </a:r>
            <a:r>
              <a:rPr lang="es-PE" baseline="0" noProof="0" dirty="0" smtClean="0"/>
              <a:t> con el </a:t>
            </a:r>
            <a:r>
              <a:rPr lang="es-PE" baseline="0" noProof="0" dirty="0" err="1" smtClean="0"/>
              <a:t>operation</a:t>
            </a:r>
            <a:r>
              <a:rPr lang="es-PE" baseline="0" noProof="0" dirty="0" smtClean="0"/>
              <a:t> </a:t>
            </a:r>
            <a:r>
              <a:rPr lang="es-PE" baseline="0" noProof="0" dirty="0" err="1" smtClean="0"/>
              <a:t>insert</a:t>
            </a:r>
            <a:r>
              <a:rPr lang="es-PE" baseline="0" noProof="0" dirty="0" smtClean="0"/>
              <a:t> y explicar que ahí tenemos un estado conocido pero también un desconocido y de ahí cambiar el </a:t>
            </a:r>
            <a:r>
              <a:rPr lang="es-PE" baseline="0" noProof="0" dirty="0" err="1" smtClean="0"/>
              <a:t>operation</a:t>
            </a:r>
            <a:r>
              <a:rPr lang="es-PE" baseline="0" noProof="0" dirty="0" smtClean="0"/>
              <a:t> para </a:t>
            </a:r>
            <a:r>
              <a:rPr lang="es-PE" baseline="0" noProof="0" dirty="0" err="1" smtClean="0"/>
              <a:t>clean_insert</a:t>
            </a:r>
            <a:r>
              <a:rPr lang="es-PE" baseline="0" noProof="0" dirty="0" smtClean="0"/>
              <a:t>.</a:t>
            </a:r>
          </a:p>
          <a:p>
            <a:pPr marL="171450" indent="-171450">
              <a:buFontTx/>
              <a:buChar char="-"/>
            </a:pPr>
            <a:r>
              <a:rPr lang="es-PE" baseline="0" noProof="0" dirty="0" err="1" smtClean="0"/>
              <a:t>Nuke</a:t>
            </a:r>
            <a:r>
              <a:rPr lang="es-PE" baseline="0" noProof="0" dirty="0" smtClean="0"/>
              <a:t> and </a:t>
            </a:r>
            <a:r>
              <a:rPr lang="es-PE" baseline="0" noProof="0" dirty="0" err="1" smtClean="0"/>
              <a:t>Pave</a:t>
            </a:r>
            <a:r>
              <a:rPr lang="es-PE" baseline="0" noProof="0" dirty="0" smtClean="0"/>
              <a:t>.</a:t>
            </a:r>
          </a:p>
          <a:p>
            <a:pPr marL="171450" indent="-171450">
              <a:buFontTx/>
              <a:buChar char="-"/>
            </a:pPr>
            <a:r>
              <a:rPr lang="es-PE" baseline="0" noProof="0" dirty="0" smtClean="0"/>
              <a:t>Dejar que creen la prueba para ambos filtros.</a:t>
            </a:r>
          </a:p>
          <a:p>
            <a:pPr marL="171450" indent="-171450">
              <a:buFontTx/>
              <a:buChar char="-"/>
            </a:pPr>
            <a:r>
              <a:rPr lang="es-PE" baseline="0" noProof="0" dirty="0" smtClean="0"/>
              <a:t>En el </a:t>
            </a:r>
            <a:r>
              <a:rPr lang="es-PE" baseline="0" noProof="0" dirty="0" err="1" smtClean="0"/>
              <a:t>create</a:t>
            </a:r>
            <a:r>
              <a:rPr lang="es-PE" baseline="0" noProof="0" dirty="0" smtClean="0"/>
              <a:t> explicar que también se podría probar utilizando un </a:t>
            </a:r>
            <a:r>
              <a:rPr lang="es-PE" baseline="0" noProof="0" dirty="0" err="1" smtClean="0"/>
              <a:t>backdoor</a:t>
            </a:r>
            <a:r>
              <a:rPr lang="es-PE" baseline="0" noProof="0" dirty="0" smtClean="0"/>
              <a:t> y no directamente la clase de acceso a datos.</a:t>
            </a:r>
          </a:p>
          <a:p>
            <a:pPr marL="171450" indent="-171450">
              <a:buFontTx/>
              <a:buChar char="-"/>
            </a:pPr>
            <a:r>
              <a:rPr lang="es-PE" baseline="0" noProof="0" dirty="0" smtClean="0"/>
              <a:t>Cambiar el </a:t>
            </a:r>
            <a:r>
              <a:rPr lang="es-PE" baseline="0" noProof="0" dirty="0" err="1" smtClean="0"/>
              <a:t>IdentityDatabaseOperation</a:t>
            </a:r>
            <a:r>
              <a:rPr lang="es-PE" baseline="0" noProof="0" dirty="0" smtClean="0"/>
              <a:t> en el </a:t>
            </a:r>
            <a:r>
              <a:rPr lang="es-PE" baseline="0" noProof="0" dirty="0" err="1" smtClean="0"/>
              <a:t>delete</a:t>
            </a:r>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r>
              <a:rPr lang="es-PE" baseline="0" noProof="0" dirty="0" smtClean="0"/>
              <a:t>Para el 2er ejercicio vamos a usar una clase que realiza persistencia utilizando un ORM.</a:t>
            </a:r>
          </a:p>
          <a:p>
            <a:pPr marL="171450" indent="-171450">
              <a:buFontTx/>
              <a:buChar char="-"/>
            </a:pPr>
            <a:r>
              <a:rPr lang="es-PE" baseline="0" noProof="0" dirty="0" smtClean="0"/>
              <a:t>De manera similar al anterior todas las dependencias ya están agregadas y las pueden revisar.</a:t>
            </a:r>
          </a:p>
          <a:p>
            <a:pPr marL="171450" indent="-171450">
              <a:buFontTx/>
              <a:buChar char="-"/>
            </a:pPr>
            <a:r>
              <a:rPr lang="es-PE" baseline="0" noProof="0" dirty="0" smtClean="0"/>
              <a:t>JAVA en este ejemplo también vamos a usar </a:t>
            </a:r>
            <a:r>
              <a:rPr lang="es-PE" baseline="0" noProof="0" dirty="0" err="1" smtClean="0"/>
              <a:t>spring</a:t>
            </a:r>
            <a:r>
              <a:rPr lang="es-PE" baseline="0" noProof="0" dirty="0" smtClean="0"/>
              <a:t>-test para cargar poder </a:t>
            </a:r>
            <a:r>
              <a:rPr lang="es-PE" baseline="0" noProof="0" dirty="0" err="1" smtClean="0"/>
              <a:t>injectar</a:t>
            </a:r>
            <a:r>
              <a:rPr lang="es-PE" baseline="0" noProof="0" dirty="0" smtClean="0"/>
              <a:t> información y configurar información correspondiente a la </a:t>
            </a:r>
            <a:r>
              <a:rPr lang="es-PE" baseline="0" noProof="0" dirty="0" err="1" smtClean="0"/>
              <a:t>bd</a:t>
            </a:r>
            <a:r>
              <a:rPr lang="es-PE" baseline="0" noProof="0" dirty="0" smtClean="0"/>
              <a:t>.</a:t>
            </a:r>
          </a:p>
          <a:p>
            <a:pPr marL="171450" indent="-171450">
              <a:buFontTx/>
              <a:buChar char="-"/>
            </a:pPr>
            <a:r>
              <a:rPr lang="es-PE" b="0" baseline="0" noProof="0" dirty="0" smtClean="0"/>
              <a:t>Autosuficiente. – para que el test ingrese sus propios datos, vamos aprovechar el ORM </a:t>
            </a:r>
            <a:r>
              <a:rPr lang="es-PE" b="0" baseline="0" noProof="0" dirty="0" err="1" smtClean="0"/>
              <a:t>qye</a:t>
            </a:r>
            <a:r>
              <a:rPr lang="es-PE" b="0" baseline="0" noProof="0" dirty="0" smtClean="0"/>
              <a:t> ya nos trae infraestructura para esto, por lo tanto en este caso como usamos </a:t>
            </a:r>
            <a:r>
              <a:rPr lang="es-PE" b="0" baseline="0" noProof="0" dirty="0" err="1" smtClean="0"/>
              <a:t>Hibernate</a:t>
            </a:r>
            <a:r>
              <a:rPr lang="es-PE" b="0" baseline="0" noProof="0" dirty="0" smtClean="0"/>
              <a:t> necesitamos configurarlo y esta configuración se encuentra en el </a:t>
            </a:r>
            <a:r>
              <a:rPr lang="es-PE" b="0" baseline="0" noProof="0" dirty="0" err="1" smtClean="0"/>
              <a:t>xml</a:t>
            </a:r>
            <a:r>
              <a:rPr lang="es-PE" b="0" baseline="0" noProof="0" dirty="0" smtClean="0"/>
              <a:t>. </a:t>
            </a:r>
            <a:r>
              <a:rPr lang="es-PE" baseline="0" noProof="0" dirty="0" smtClean="0"/>
              <a:t>(Revisar el XML)</a:t>
            </a:r>
          </a:p>
          <a:p>
            <a:pPr marL="171450" indent="-171450">
              <a:buFontTx/>
              <a:buChar char="-"/>
            </a:pPr>
            <a:r>
              <a:rPr lang="es-PE" b="0" baseline="0" noProof="0" dirty="0" err="1" smtClean="0"/>
              <a:t>Injectar</a:t>
            </a:r>
            <a:r>
              <a:rPr lang="es-PE" b="0" baseline="0" noProof="0" dirty="0" smtClean="0"/>
              <a:t> el </a:t>
            </a:r>
            <a:r>
              <a:rPr lang="es-PE" b="0" baseline="0" noProof="0" dirty="0" err="1" smtClean="0"/>
              <a:t>SessionFactory</a:t>
            </a:r>
            <a:r>
              <a:rPr lang="es-PE" b="0" baseline="0" noProof="0" dirty="0" smtClean="0"/>
              <a:t>, crear el </a:t>
            </a:r>
            <a:r>
              <a:rPr lang="es-PE" b="0" baseline="0" noProof="0" dirty="0" err="1" smtClean="0"/>
              <a:t>loadDAta</a:t>
            </a:r>
            <a:r>
              <a:rPr lang="es-PE" b="0" baseline="0" noProof="0" dirty="0" smtClean="0"/>
              <a:t>.</a:t>
            </a:r>
          </a:p>
          <a:p>
            <a:pPr marL="171450" indent="-171450">
              <a:buFontTx/>
              <a:buChar char="-"/>
            </a:pPr>
            <a:r>
              <a:rPr lang="es-PE" b="0" baseline="0" noProof="0" dirty="0" err="1" smtClean="0"/>
              <a:t>Transaction</a:t>
            </a:r>
            <a:r>
              <a:rPr lang="es-PE" b="0" baseline="0" noProof="0" dirty="0" smtClean="0"/>
              <a:t>.- Agregar las anotaciones y mostrar el </a:t>
            </a:r>
            <a:r>
              <a:rPr lang="es-PE" b="0" baseline="0" noProof="0" dirty="0" err="1" smtClean="0"/>
              <a:t>xml</a:t>
            </a:r>
            <a:r>
              <a:rPr lang="es-PE" b="0" baseline="0" noProof="0" dirty="0" smtClean="0"/>
              <a:t>.</a:t>
            </a:r>
          </a:p>
          <a:p>
            <a:pPr marL="171450" indent="-171450">
              <a:buFontTx/>
              <a:buChar char="-"/>
            </a:pPr>
            <a:r>
              <a:rPr lang="es-PE" b="0" baseline="0" noProof="0" dirty="0" smtClean="0"/>
              <a:t>Crear los datos y probar, mostrar que no está </a:t>
            </a:r>
            <a:r>
              <a:rPr lang="es-PE" b="0" baseline="0" noProof="0" dirty="0" err="1" smtClean="0"/>
              <a:t>iendo</a:t>
            </a:r>
            <a:r>
              <a:rPr lang="es-PE" b="0" baseline="0" noProof="0" dirty="0" smtClean="0"/>
              <a:t> a </a:t>
            </a:r>
            <a:r>
              <a:rPr lang="es-PE" b="0" baseline="0" noProof="0" dirty="0" err="1" smtClean="0"/>
              <a:t>bd</a:t>
            </a:r>
            <a:r>
              <a:rPr lang="es-PE" b="0" baseline="0" noProof="0" dirty="0" smtClean="0"/>
              <a:t> y luego crear el </a:t>
            </a:r>
            <a:r>
              <a:rPr lang="es-PE" b="0" baseline="0" noProof="0" dirty="0" err="1" smtClean="0"/>
              <a:t>flush</a:t>
            </a:r>
            <a:r>
              <a:rPr lang="es-PE" b="0" baseline="0" noProof="0" dirty="0" smtClean="0"/>
              <a:t>.</a:t>
            </a:r>
          </a:p>
          <a:p>
            <a:pPr marL="171450" indent="-171450">
              <a:buFontTx/>
              <a:buChar char="-"/>
            </a:pPr>
            <a:r>
              <a:rPr lang="es-PE" b="0" baseline="0" noProof="0" dirty="0" smtClean="0"/>
              <a:t>Probar el </a:t>
            </a:r>
            <a:r>
              <a:rPr lang="es-PE" b="0" baseline="0" noProof="0" dirty="0" err="1" smtClean="0"/>
              <a:t>delete</a:t>
            </a:r>
            <a:r>
              <a:rPr lang="es-PE" b="0" baseline="0" noProof="0" dirty="0" smtClean="0"/>
              <a:t> utilizando el </a:t>
            </a:r>
            <a:r>
              <a:rPr lang="es-PE" b="0" baseline="0" noProof="0" dirty="0" err="1" smtClean="0"/>
              <a:t>flush</a:t>
            </a:r>
            <a:r>
              <a:rPr lang="es-PE" b="0" baseline="0" noProof="0" dirty="0" smtClean="0"/>
              <a:t>.</a:t>
            </a:r>
          </a:p>
          <a:p>
            <a:pPr marL="171450" indent="-171450">
              <a:buFontTx/>
              <a:buChar char="-"/>
            </a:pPr>
            <a:r>
              <a:rPr lang="es-PE" b="0" baseline="0" noProof="0" dirty="0" smtClean="0"/>
              <a:t>Completar el primer test de búsqueda y probar que falle </a:t>
            </a:r>
            <a:r>
              <a:rPr lang="es-PE" b="0" baseline="0" noProof="0" dirty="0" err="1" smtClean="0"/>
              <a:t>xq</a:t>
            </a:r>
            <a:r>
              <a:rPr lang="es-PE" b="0" baseline="0" noProof="0" dirty="0" smtClean="0"/>
              <a:t> ya hay datos, modificar el </a:t>
            </a:r>
            <a:r>
              <a:rPr lang="es-PE" b="0" baseline="0" noProof="0" dirty="0" err="1" smtClean="0"/>
              <a:t>xml</a:t>
            </a:r>
            <a:r>
              <a:rPr lang="es-PE" b="0" baseline="0" noProof="0" dirty="0" smtClean="0"/>
              <a:t> para agregar creación de esquema.</a:t>
            </a:r>
          </a:p>
          <a:p>
            <a:pPr marL="171450" indent="-171450">
              <a:buFontTx/>
              <a:buChar char="-"/>
            </a:pPr>
            <a:r>
              <a:rPr lang="es-PE" b="0" baseline="0" noProof="0" dirty="0" smtClean="0"/>
              <a:t>Completar el segundo test.</a:t>
            </a:r>
          </a:p>
          <a:p>
            <a:pPr marL="171450" indent="-171450">
              <a:buFontTx/>
              <a:buChar char="-"/>
            </a:pPr>
            <a:r>
              <a:rPr lang="es-PE" b="0" baseline="0" noProof="0" dirty="0" smtClean="0"/>
              <a:t>Mostrar en </a:t>
            </a:r>
            <a:r>
              <a:rPr lang="es-PE" b="0" baseline="0" noProof="0" dirty="0" err="1" smtClean="0"/>
              <a:t>loaddata</a:t>
            </a:r>
            <a:r>
              <a:rPr lang="es-PE" b="0" baseline="0" noProof="0" dirty="0" smtClean="0"/>
              <a:t> por </a:t>
            </a:r>
            <a:r>
              <a:rPr lang="es-PE" b="0" baseline="0" noProof="0" dirty="0" err="1" smtClean="0"/>
              <a:t>testfixture</a:t>
            </a:r>
            <a:r>
              <a:rPr lang="es-PE" b="0" baseline="0" noProof="0" dirty="0" smtClean="0"/>
              <a:t> y completar los 2 </a:t>
            </a:r>
            <a:r>
              <a:rPr lang="es-PE" b="0" baseline="0" noProof="0" smtClean="0"/>
              <a:t>test faltantes.</a:t>
            </a: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To summarize: an integration test exercises many units of code that </a:t>
            </a:r>
          </a:p>
          <a:p>
            <a:r>
              <a:rPr lang="en-US" dirty="0" smtClean="0"/>
              <a:t>work together to evaluate one or more expected results from the soft-Integration tests 9</a:t>
            </a:r>
          </a:p>
          <a:p>
            <a:r>
              <a:rPr lang="en-US" dirty="0" smtClean="0"/>
              <a:t>ware, whereas a unit test usually exercises and tests only a single unit</a:t>
            </a:r>
          </a:p>
          <a:p>
            <a:r>
              <a:rPr lang="en-US" dirty="0" smtClean="0"/>
              <a:t>in isolation</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20</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 decir son pruebas</a:t>
            </a:r>
            <a:r>
              <a:rPr lang="es-PE" baseline="0" dirty="0" smtClean="0"/>
              <a:t> de extremo a extremo de la aplicación</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smtClean="0">
                <a:solidFill>
                  <a:schemeClr val="tx1"/>
                </a:solidFill>
                <a:effectLst/>
                <a:latin typeface="+mn-lt"/>
                <a:ea typeface="+mn-ea"/>
                <a:cs typeface="+mn-cs"/>
              </a:rPr>
              <a:t>Smoke test</a:t>
            </a:r>
            <a:r>
              <a:rPr lang="en-US" sz="1200" b="0" i="0" kern="1200" dirty="0" smtClean="0">
                <a:solidFill>
                  <a:schemeClr val="tx1"/>
                </a:solidFill>
                <a:effectLst/>
                <a:latin typeface="+mn-lt"/>
                <a:ea typeface="+mn-ea"/>
                <a:cs typeface="+mn-cs"/>
              </a:rPr>
              <a:t>: A simple integration test where we just check that when the system under test is invoked it returns normally and does not blow up. It is an analogy with electronics, where the first test occurs when powering up a circuit: if it smokes, it's bad.</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Acceptance test</a:t>
            </a:r>
            <a:r>
              <a:rPr lang="en-US" sz="1200" b="0" i="0" kern="1200" dirty="0" smtClean="0">
                <a:solidFill>
                  <a:schemeClr val="tx1"/>
                </a:solidFill>
                <a:effectLst/>
                <a:latin typeface="+mn-lt"/>
                <a:ea typeface="+mn-ea"/>
                <a:cs typeface="+mn-cs"/>
              </a:rPr>
              <a:t>: Test that a feature or use case is correctly implemented. </a:t>
            </a:r>
            <a:r>
              <a:rPr lang="en-US" sz="1200" b="0" i="0" kern="1200" smtClean="0">
                <a:solidFill>
                  <a:schemeClr val="tx1"/>
                </a:solidFill>
                <a:effectLst/>
                <a:latin typeface="+mn-lt"/>
                <a:ea typeface="+mn-ea"/>
                <a:cs typeface="+mn-cs"/>
              </a:rPr>
              <a:t>It is similar to an integration test, but with a focus on the use case to provide rather than on the components involved.</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Frágiles</a:t>
            </a:r>
            <a:r>
              <a:rPr lang="en-US" sz="1200" b="1" i="0" kern="1200" dirty="0" smtClean="0">
                <a:solidFill>
                  <a:schemeClr val="tx1"/>
                </a:solidFill>
                <a:effectLst/>
                <a:latin typeface="+mn-lt"/>
                <a:ea typeface="+mn-ea"/>
                <a:cs typeface="+mn-cs"/>
              </a:rPr>
              <a:t>:</a:t>
            </a:r>
          </a:p>
          <a:p>
            <a:r>
              <a:rPr lang="es-PE" dirty="0" smtClean="0"/>
              <a:t>Cuando esto se repite muchas veces en el transcurso de un proyecto, los equipos simplemente darse por vencido y dejar de corregir las pruebas cada vez que cambia la interfaz de usuario</a:t>
            </a:r>
            <a:r>
              <a:rPr lang="es-PE" smtClean="0"/>
              <a:t>. </a:t>
            </a:r>
          </a:p>
          <a:p>
            <a:endParaRPr lang="es-PE" dirty="0" smtClean="0"/>
          </a:p>
          <a:p>
            <a:r>
              <a:rPr lang="es-PE" b="1" dirty="0" smtClean="0"/>
              <a:t>Costosos de Escribir</a:t>
            </a:r>
          </a:p>
          <a:p>
            <a:r>
              <a:rPr lang="es-PE" sz="1200" dirty="0" smtClean="0"/>
              <a:t>Se pueden crear rápidamente mediante herramientas de captura y grabación de acciones, pero justamente estas pruebas son las más frágiles. </a:t>
            </a:r>
            <a:endParaRPr lang="es-PE" b="0" dirty="0" smtClean="0"/>
          </a:p>
          <a:p>
            <a:endParaRPr lang="es-PE" dirty="0" smtClean="0"/>
          </a:p>
          <a:p>
            <a:r>
              <a:rPr lang="es-PE" b="1" dirty="0" smtClean="0"/>
              <a:t>Muy Lentas:</a:t>
            </a:r>
          </a:p>
          <a:p>
            <a:r>
              <a:rPr lang="es-PE" sz="1200" b="0" i="0" kern="1200" dirty="0" smtClean="0">
                <a:solidFill>
                  <a:schemeClr val="tx1"/>
                </a:solidFill>
                <a:effectLst/>
                <a:latin typeface="+mn-lt"/>
                <a:ea typeface="+mn-ea"/>
                <a:cs typeface="+mn-cs"/>
              </a:rPr>
              <a:t>Suites de pruebas automatizadas de interfaz de usuario que llevan tanto tiempo de ejecución que no se pueden ejecutar todas las noches, mucho menos varias veces por día.</a:t>
            </a:r>
            <a:endParaRPr lang="es-PE" b="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t>XQ Automatizar:</a:t>
            </a:r>
            <a:br>
              <a:rPr lang="es-PE" sz="1200" dirty="0" smtClean="0"/>
            </a:br>
            <a:r>
              <a:rPr lang="es-PE" sz="1200" dirty="0" smtClean="0"/>
              <a:t>http://skillsmatter.com/course/agile-testing/lisa-crispin-agile-testing-workshop</a:t>
            </a:r>
          </a:p>
          <a:p>
            <a:endParaRPr lang="es-PE" sz="1200" dirty="0" smtClean="0"/>
          </a:p>
          <a:p>
            <a:r>
              <a:rPr lang="es-PE" sz="1200" dirty="0" err="1" smtClean="0"/>
              <a:t>Mock</a:t>
            </a:r>
            <a:r>
              <a:rPr lang="es-PE" sz="1200" dirty="0" smtClean="0"/>
              <a:t> </a:t>
            </a:r>
            <a:r>
              <a:rPr lang="es-PE" sz="1200" dirty="0" err="1" smtClean="0"/>
              <a:t>topics</a:t>
            </a:r>
            <a:endParaRPr lang="es-PE" sz="1200" dirty="0" smtClean="0"/>
          </a:p>
          <a:p>
            <a:r>
              <a:rPr lang="es-PE" sz="1200" dirty="0" smtClean="0"/>
              <a:t>http://langrsoft.com/tdd.shtml</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Hasta ahora</a:t>
            </a:r>
            <a:r>
              <a:rPr lang="es-PE" baseline="0" dirty="0" smtClean="0"/>
              <a:t> hemos dicho que los test de integración son malos, lentos, frágiles, pero en ningún momento hemos dicho no debamos hacerlos.</a:t>
            </a:r>
            <a:endParaRPr lang="es-PE" dirty="0" smtClean="0"/>
          </a:p>
          <a:p>
            <a:r>
              <a:rPr lang="es-PE" dirty="0" smtClean="0"/>
              <a:t>Pensemos cada </a:t>
            </a:r>
            <a:r>
              <a:rPr lang="es-PE" dirty="0" err="1" smtClean="0"/>
              <a:t>level</a:t>
            </a:r>
            <a:r>
              <a:rPr lang="es-PE" baseline="0" dirty="0" smtClean="0"/>
              <a:t> de test como una capa</a:t>
            </a:r>
          </a:p>
          <a:p>
            <a:r>
              <a:rPr lang="es-PE" baseline="0" dirty="0" smtClean="0"/>
              <a:t>Realmente cuando combines y apliques efectivamente cada uno ellos, no solo UT o IT es cuando vas a </a:t>
            </a:r>
            <a:r>
              <a:rPr lang="es-PE" baseline="0" dirty="0" err="1" smtClean="0"/>
              <a:t>er</a:t>
            </a:r>
            <a:r>
              <a:rPr lang="es-PE" baseline="0" dirty="0" smtClean="0"/>
              <a:t> grandes beneficios en tus aplicaciones.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Durante</a:t>
            </a:r>
            <a:r>
              <a:rPr lang="es-PE" baseline="0" dirty="0" smtClean="0"/>
              <a:t> un proceso de desarrollo, a las base de datos no se les da la importancia debida pese a que es una complementaria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Durante</a:t>
            </a:r>
            <a:r>
              <a:rPr lang="es-PE" baseline="0" dirty="0" smtClean="0"/>
              <a:t> un proceso de desarrollo, a las base de datos no se les da la importancia debida pese a que es una complementaria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A sandbox is basically a technical environment whose scope is well defined and </a:t>
            </a:r>
            <a:r>
              <a:rPr lang="en-US" sz="1200" b="0" i="0" kern="1200" smtClean="0">
                <a:solidFill>
                  <a:schemeClr val="tx1"/>
                </a:solidFill>
                <a:effectLst/>
                <a:latin typeface="+mn-lt"/>
                <a:ea typeface="+mn-ea"/>
                <a:cs typeface="+mn-cs"/>
              </a:rPr>
              <a:t>respected.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We provide each user with a separate, self-consistent sandbox in which to work. This sandbox includes their own copy of any code plus most importantly, their own copy of the database. This allows each user to modify the database in any way they see fit and to exercise the application with tests without worrying about any interactions between their tests and the tests of other users.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dirty="0"/>
          </a:p>
        </p:txBody>
      </p:sp>
    </p:spTree>
    <p:extLst>
      <p:ext uri="{BB962C8B-B14F-4D97-AF65-F5344CB8AC3E}">
        <p14:creationId xmlns:p14="http://schemas.microsoft.com/office/powerpoint/2010/main" val="343209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17/04/2013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17/04/2013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17/04/2013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17/04/2013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17/04/2013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17/04/2013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17/04/2013</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17/04/2013</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17/04/2013</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17/04/2013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17/04/2013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17/04/2013</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268760"/>
            <a:ext cx="8204448" cy="2592288"/>
          </a:xfrm>
        </p:spPr>
        <p:txBody>
          <a:bodyPr/>
          <a:lstStyle/>
          <a:p>
            <a:r>
              <a:rPr lang="en-US" sz="11500" b="1" dirty="0" smtClean="0">
                <a:solidFill>
                  <a:srgbClr val="FF0000"/>
                </a:solidFill>
              </a:rPr>
              <a:t>Integration Testing</a:t>
            </a:r>
            <a:br>
              <a:rPr lang="en-US" sz="11500" b="1" dirty="0" smtClean="0">
                <a:solidFill>
                  <a:srgbClr val="FF0000"/>
                </a:solidFill>
              </a:rPr>
            </a:br>
            <a:r>
              <a:rPr lang="en-US" sz="7200" b="1" dirty="0" smtClean="0"/>
              <a:t>Automate Testing</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snahider@gmail.com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2757664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07085" y="655194"/>
            <a:ext cx="8229600" cy="724942"/>
          </a:xfrm>
        </p:spPr>
        <p:txBody>
          <a:bodyPr/>
          <a:lstStyle/>
          <a:p>
            <a:r>
              <a:rPr lang="es-PE" dirty="0" smtClean="0">
                <a:solidFill>
                  <a:srgbClr val="00823B"/>
                </a:solidFill>
              </a:rPr>
              <a:t>¿ Cómo probar ?</a:t>
            </a:r>
            <a:endParaRPr lang="es-PE" dirty="0">
              <a:solidFill>
                <a:srgbClr val="00823B"/>
              </a:solidFill>
            </a:endParaRPr>
          </a:p>
        </p:txBody>
      </p:sp>
      <p:sp>
        <p:nvSpPr>
          <p:cNvPr id="2" name="1 CuadroTexto"/>
          <p:cNvSpPr txBox="1"/>
          <p:nvPr/>
        </p:nvSpPr>
        <p:spPr>
          <a:xfrm>
            <a:off x="772827" y="1622410"/>
            <a:ext cx="7704856" cy="1446550"/>
          </a:xfrm>
          <a:prstGeom prst="rect">
            <a:avLst/>
          </a:prstGeom>
          <a:noFill/>
        </p:spPr>
        <p:txBody>
          <a:bodyPr wrap="square" rtlCol="0">
            <a:spAutoFit/>
          </a:bodyPr>
          <a:lstStyle/>
          <a:p>
            <a:pPr algn="ctr"/>
            <a:r>
              <a:rPr lang="es-PE" sz="3200" b="1" dirty="0" smtClean="0">
                <a:solidFill>
                  <a:srgbClr val="FF0000"/>
                </a:solidFill>
              </a:rPr>
              <a:t>La Clave</a:t>
            </a:r>
            <a:r>
              <a:rPr lang="es-PE" sz="2800" dirty="0" smtClean="0"/>
              <a:t/>
            </a:r>
            <a:br>
              <a:rPr lang="es-PE" sz="2800" dirty="0" smtClean="0"/>
            </a:br>
            <a:r>
              <a:rPr lang="es-PE" sz="2800" dirty="0" smtClean="0"/>
              <a:t>Comenzar cada prueba con la base de datos en un estado conocido.</a:t>
            </a:r>
            <a:endParaRPr lang="es-PE" sz="2800" dirty="0"/>
          </a:p>
        </p:txBody>
      </p:sp>
      <p:sp>
        <p:nvSpPr>
          <p:cNvPr id="5" name="4 CuadroTexto"/>
          <p:cNvSpPr txBox="1"/>
          <p:nvPr/>
        </p:nvSpPr>
        <p:spPr>
          <a:xfrm>
            <a:off x="772827" y="3495778"/>
            <a:ext cx="7704856" cy="2308324"/>
          </a:xfrm>
          <a:prstGeom prst="rect">
            <a:avLst/>
          </a:prstGeom>
          <a:noFill/>
        </p:spPr>
        <p:txBody>
          <a:bodyPr wrap="square" rtlCol="0">
            <a:spAutoFit/>
          </a:bodyPr>
          <a:lstStyle/>
          <a:p>
            <a:pPr algn="ctr"/>
            <a:r>
              <a:rPr lang="es-PE" sz="3200" b="1" dirty="0" smtClean="0">
                <a:solidFill>
                  <a:srgbClr val="FFC000"/>
                </a:solidFill>
              </a:rPr>
              <a:t>Los Pasos</a:t>
            </a:r>
          </a:p>
          <a:p>
            <a:r>
              <a:rPr lang="es-PE" sz="2800" dirty="0" smtClean="0"/>
              <a:t>1.- Inicializar el estado de la base de datos.</a:t>
            </a:r>
          </a:p>
          <a:p>
            <a:r>
              <a:rPr lang="es-PE" sz="2800" dirty="0" smtClean="0"/>
              <a:t>2.- Ejecutar la prueba.</a:t>
            </a:r>
          </a:p>
          <a:p>
            <a:pPr marL="449263" indent="-449263" defTabSz="449263">
              <a:tabLst>
                <a:tab pos="449263" algn="l"/>
              </a:tabLst>
            </a:pPr>
            <a:r>
              <a:rPr lang="es-PE" sz="2800" dirty="0" smtClean="0"/>
              <a:t>3.- Restablecer (limpiar) el estado para la siguiente prueba.</a:t>
            </a:r>
          </a:p>
        </p:txBody>
      </p:sp>
    </p:spTree>
    <p:extLst>
      <p:ext uri="{BB962C8B-B14F-4D97-AF65-F5344CB8AC3E}">
        <p14:creationId xmlns:p14="http://schemas.microsoft.com/office/powerpoint/2010/main" val="39761923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223629" y="1732760"/>
            <a:ext cx="6696744" cy="1143000"/>
          </a:xfrm>
        </p:spPr>
        <p:txBody>
          <a:bodyPr/>
          <a:lstStyle/>
          <a:p>
            <a:r>
              <a:rPr lang="es-PE" dirty="0" smtClean="0">
                <a:solidFill>
                  <a:srgbClr val="00823B"/>
                </a:solidFill>
              </a:rPr>
              <a:t>Inicializar el estado de la Base de Datos</a:t>
            </a:r>
            <a:endParaRPr lang="es-PE" dirty="0">
              <a:solidFill>
                <a:srgbClr val="00823B"/>
              </a:solidFill>
            </a:endParaRPr>
          </a:p>
        </p:txBody>
      </p:sp>
      <p:sp>
        <p:nvSpPr>
          <p:cNvPr id="4" name="3 CuadroTexto"/>
          <p:cNvSpPr txBox="1"/>
          <p:nvPr/>
        </p:nvSpPr>
        <p:spPr>
          <a:xfrm>
            <a:off x="2220398" y="3308791"/>
            <a:ext cx="4771692" cy="1200329"/>
          </a:xfrm>
          <a:prstGeom prst="rect">
            <a:avLst/>
          </a:prstGeom>
          <a:noFill/>
        </p:spPr>
        <p:txBody>
          <a:bodyPr wrap="none" rtlCol="0">
            <a:spAutoFit/>
          </a:bodyPr>
          <a:lstStyle/>
          <a:p>
            <a:pPr algn="ctr"/>
            <a:r>
              <a:rPr lang="es-PE" sz="3600" dirty="0" smtClean="0">
                <a:solidFill>
                  <a:srgbClr val="FF0000"/>
                </a:solidFill>
              </a:rPr>
              <a:t>Pruebas Autosuficientes</a:t>
            </a:r>
          </a:p>
          <a:p>
            <a:pPr algn="ctr"/>
            <a:r>
              <a:rPr lang="es-PE" sz="3600" dirty="0" smtClean="0">
                <a:solidFill>
                  <a:srgbClr val="FF0000"/>
                </a:solidFill>
              </a:rPr>
              <a:t>Fuente de </a:t>
            </a:r>
            <a:r>
              <a:rPr lang="es-PE" sz="3600" dirty="0">
                <a:solidFill>
                  <a:srgbClr val="FF0000"/>
                </a:solidFill>
              </a:rPr>
              <a:t>D</a:t>
            </a:r>
            <a:r>
              <a:rPr lang="es-PE" sz="3600" dirty="0" smtClean="0">
                <a:solidFill>
                  <a:srgbClr val="FF0000"/>
                </a:solidFill>
              </a:rPr>
              <a:t>atos Externa</a:t>
            </a:r>
          </a:p>
        </p:txBody>
      </p:sp>
    </p:spTree>
    <p:extLst>
      <p:ext uri="{BB962C8B-B14F-4D97-AF65-F5344CB8AC3E}">
        <p14:creationId xmlns:p14="http://schemas.microsoft.com/office/powerpoint/2010/main" val="11133870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smtClean="0">
                <a:solidFill>
                  <a:srgbClr val="FF0000"/>
                </a:solidFill>
              </a:rPr>
              <a:t>Pruebas Autosuficientes</a:t>
            </a:r>
          </a:p>
        </p:txBody>
      </p:sp>
      <p:sp>
        <p:nvSpPr>
          <p:cNvPr id="4" name="3 Rectángulo"/>
          <p:cNvSpPr/>
          <p:nvPr/>
        </p:nvSpPr>
        <p:spPr>
          <a:xfrm>
            <a:off x="323528" y="1662644"/>
            <a:ext cx="8568952" cy="3693319"/>
          </a:xfrm>
          <a:prstGeom prst="rect">
            <a:avLst/>
          </a:prstGeom>
        </p:spPr>
        <p:txBody>
          <a:bodyPr wrap="square">
            <a:spAutoFit/>
          </a:bodyPr>
          <a:lstStyle/>
          <a:p>
            <a:pPr algn="ctr"/>
            <a:r>
              <a:rPr lang="es-PE" sz="2600" dirty="0"/>
              <a:t>Cada prueba manipula los datos de la BD en la forma que ella lo requiera.</a:t>
            </a:r>
          </a:p>
          <a:p>
            <a:endParaRPr lang="es-PE" sz="2600" dirty="0"/>
          </a:p>
          <a:p>
            <a:pPr marL="800100" lvl="1" indent="-342900">
              <a:buFont typeface="Courier New" pitchFamily="49" charset="0"/>
              <a:buChar char="o"/>
            </a:pPr>
            <a:r>
              <a:rPr lang="es-PE" sz="2600" dirty="0"/>
              <a:t>Usualmente utilizado junto a un ORM.</a:t>
            </a:r>
          </a:p>
          <a:p>
            <a:pPr marL="800100" lvl="1" indent="-342900">
              <a:buFont typeface="Courier New" pitchFamily="49" charset="0"/>
              <a:buChar char="o"/>
            </a:pPr>
            <a:r>
              <a:rPr lang="es-PE" sz="2600" dirty="0"/>
              <a:t>Se puede combinar con patrones como: test data </a:t>
            </a:r>
            <a:r>
              <a:rPr lang="es-PE" sz="2600" dirty="0" err="1"/>
              <a:t>builder</a:t>
            </a:r>
            <a:r>
              <a:rPr lang="es-PE" sz="2600" dirty="0"/>
              <a:t>, </a:t>
            </a:r>
            <a:r>
              <a:rPr lang="es-PE" sz="2600" dirty="0" err="1"/>
              <a:t>object</a:t>
            </a:r>
            <a:r>
              <a:rPr lang="es-PE" sz="2600" dirty="0"/>
              <a:t> </a:t>
            </a:r>
            <a:r>
              <a:rPr lang="es-PE" sz="2600" dirty="0" err="1"/>
              <a:t>mother</a:t>
            </a:r>
            <a:r>
              <a:rPr lang="es-PE" sz="2600" dirty="0" smtClean="0"/>
              <a:t>.</a:t>
            </a:r>
          </a:p>
          <a:p>
            <a:pPr marL="800100" lvl="1" indent="-342900">
              <a:buFont typeface="Courier New" pitchFamily="49" charset="0"/>
              <a:buChar char="o"/>
            </a:pPr>
            <a:r>
              <a:rPr lang="es-PE" sz="2600" dirty="0" smtClean="0"/>
              <a:t>Menor impacto en el tiempo de ejecución de las pruebas en comparación a las otras estrategias </a:t>
            </a:r>
            <a:br>
              <a:rPr lang="es-PE" sz="2600" dirty="0" smtClean="0"/>
            </a:br>
            <a:r>
              <a:rPr lang="es-PE" sz="2600" dirty="0" smtClean="0"/>
              <a:t>(cada pruebas inicializa solo lo que necesita)</a:t>
            </a:r>
            <a:endParaRPr lang="es-PE" sz="2600" dirty="0"/>
          </a:p>
        </p:txBody>
      </p:sp>
    </p:spTree>
    <p:extLst>
      <p:ext uri="{BB962C8B-B14F-4D97-AF65-F5344CB8AC3E}">
        <p14:creationId xmlns:p14="http://schemas.microsoft.com/office/powerpoint/2010/main" val="10577997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smtClean="0">
                <a:solidFill>
                  <a:srgbClr val="FF0000"/>
                </a:solidFill>
              </a:rPr>
              <a:t>Fuente de datos externa</a:t>
            </a:r>
          </a:p>
        </p:txBody>
      </p:sp>
      <p:sp>
        <p:nvSpPr>
          <p:cNvPr id="4" name="3 Rectángulo"/>
          <p:cNvSpPr/>
          <p:nvPr/>
        </p:nvSpPr>
        <p:spPr>
          <a:xfrm>
            <a:off x="323528" y="1662644"/>
            <a:ext cx="8568952" cy="4493538"/>
          </a:xfrm>
          <a:prstGeom prst="rect">
            <a:avLst/>
          </a:prstGeom>
        </p:spPr>
        <p:txBody>
          <a:bodyPr wrap="square">
            <a:spAutoFit/>
          </a:bodyPr>
          <a:lstStyle/>
          <a:p>
            <a:pPr algn="ctr"/>
            <a:r>
              <a:rPr lang="es-PE" sz="2600" dirty="0"/>
              <a:t>Mantener archivos externos con datos que serán cargados cuando sea necesario (Archivos planos, XML).</a:t>
            </a:r>
          </a:p>
          <a:p>
            <a:endParaRPr lang="es-PE" sz="2600" dirty="0"/>
          </a:p>
          <a:p>
            <a:pPr marL="800100" lvl="1" indent="-342900">
              <a:buFont typeface="Courier New" pitchFamily="49" charset="0"/>
              <a:buChar char="o"/>
            </a:pPr>
            <a:r>
              <a:rPr lang="es-PE" sz="2600" dirty="0" smtClean="0"/>
              <a:t>Casi siempre con la ayuda de frameworks. </a:t>
            </a:r>
            <a:r>
              <a:rPr lang="es-PE" sz="2600" dirty="0" err="1" smtClean="0"/>
              <a:t>Ejm</a:t>
            </a:r>
            <a:r>
              <a:rPr lang="es-PE" sz="2600" dirty="0" smtClean="0"/>
              <a:t>: </a:t>
            </a:r>
            <a:r>
              <a:rPr lang="es-PE" sz="2600" dirty="0" err="1" smtClean="0"/>
              <a:t>DBUnit</a:t>
            </a:r>
            <a:r>
              <a:rPr lang="es-PE" sz="2600" dirty="0" smtClean="0"/>
              <a:t>.</a:t>
            </a:r>
          </a:p>
          <a:p>
            <a:pPr marL="800100" lvl="1" indent="-342900">
              <a:buFont typeface="Courier New" pitchFamily="49" charset="0"/>
              <a:buChar char="o"/>
            </a:pPr>
            <a:r>
              <a:rPr lang="es-PE" sz="2600" dirty="0" smtClean="0"/>
              <a:t>Las frameworks permiten utilizar funcionalidad más avanzada.</a:t>
            </a:r>
          </a:p>
          <a:p>
            <a:pPr marL="800100" lvl="1" indent="-342900">
              <a:buFont typeface="Courier New" pitchFamily="49" charset="0"/>
              <a:buChar char="o"/>
            </a:pPr>
            <a:r>
              <a:rPr lang="es-PE" sz="2600" dirty="0" smtClean="0"/>
              <a:t>Necesita una organización para los archivos </a:t>
            </a:r>
            <a:br>
              <a:rPr lang="es-PE" sz="2600" dirty="0" smtClean="0"/>
            </a:br>
            <a:r>
              <a:rPr lang="es-PE" sz="2600" dirty="0" smtClean="0"/>
              <a:t>(por tabla, por conjunto de pruebas, por prueba).</a:t>
            </a:r>
            <a:endParaRPr lang="es-PE" sz="2600" dirty="0"/>
          </a:p>
          <a:p>
            <a:pPr marL="800100" lvl="1" indent="-342900">
              <a:buFont typeface="Courier New" pitchFamily="49" charset="0"/>
              <a:buChar char="o"/>
            </a:pPr>
            <a:r>
              <a:rPr lang="es-PE" sz="2600" dirty="0" smtClean="0"/>
              <a:t>El mantenimiento de la pruebas es más difícil ya que también se tienen que mantener los archivos externos.</a:t>
            </a:r>
            <a:endParaRPr lang="es-PE" sz="2600" dirty="0"/>
          </a:p>
          <a:p>
            <a:pPr marL="800100" lvl="1" indent="-342900">
              <a:buFont typeface="Courier New" pitchFamily="49" charset="0"/>
              <a:buChar char="o"/>
            </a:pPr>
            <a:r>
              <a:rPr lang="es-PE" sz="2600" dirty="0"/>
              <a:t>Mayor impacto en el tiempo de ejecución de </a:t>
            </a:r>
            <a:r>
              <a:rPr lang="es-PE" sz="2600" dirty="0" smtClean="0"/>
              <a:t>la prueba.</a:t>
            </a:r>
            <a:endParaRPr lang="es-PE" sz="2600" dirty="0"/>
          </a:p>
        </p:txBody>
      </p:sp>
    </p:spTree>
    <p:extLst>
      <p:ext uri="{BB962C8B-B14F-4D97-AF65-F5344CB8AC3E}">
        <p14:creationId xmlns:p14="http://schemas.microsoft.com/office/powerpoint/2010/main" val="39886260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223629" y="1732760"/>
            <a:ext cx="6696744" cy="1143000"/>
          </a:xfrm>
        </p:spPr>
        <p:txBody>
          <a:bodyPr/>
          <a:lstStyle/>
          <a:p>
            <a:r>
              <a:rPr lang="es-PE" dirty="0" smtClean="0">
                <a:solidFill>
                  <a:srgbClr val="00823B"/>
                </a:solidFill>
              </a:rPr>
              <a:t>Restablecer el estado de la Base de Datos</a:t>
            </a:r>
            <a:endParaRPr lang="es-PE" dirty="0">
              <a:solidFill>
                <a:srgbClr val="00823B"/>
              </a:solidFill>
            </a:endParaRPr>
          </a:p>
        </p:txBody>
      </p:sp>
      <p:sp>
        <p:nvSpPr>
          <p:cNvPr id="3" name="2 CuadroTexto"/>
          <p:cNvSpPr txBox="1"/>
          <p:nvPr/>
        </p:nvSpPr>
        <p:spPr>
          <a:xfrm>
            <a:off x="2480242" y="3308791"/>
            <a:ext cx="4251998" cy="1200329"/>
          </a:xfrm>
          <a:prstGeom prst="rect">
            <a:avLst/>
          </a:prstGeom>
          <a:noFill/>
        </p:spPr>
        <p:txBody>
          <a:bodyPr wrap="none" rtlCol="0">
            <a:spAutoFit/>
          </a:bodyPr>
          <a:lstStyle/>
          <a:p>
            <a:pPr algn="ctr"/>
            <a:r>
              <a:rPr lang="es-PE" sz="3600" dirty="0" err="1" smtClean="0">
                <a:solidFill>
                  <a:srgbClr val="FF0000"/>
                </a:solidFill>
              </a:rPr>
              <a:t>Nuke</a:t>
            </a:r>
            <a:r>
              <a:rPr lang="es-PE" sz="3600" dirty="0" smtClean="0">
                <a:solidFill>
                  <a:srgbClr val="FF0000"/>
                </a:solidFill>
              </a:rPr>
              <a:t> and </a:t>
            </a:r>
            <a:r>
              <a:rPr lang="es-PE" sz="3600" dirty="0" err="1" smtClean="0">
                <a:solidFill>
                  <a:srgbClr val="FF0000"/>
                </a:solidFill>
              </a:rPr>
              <a:t>Pave</a:t>
            </a:r>
            <a:endParaRPr lang="es-PE" sz="3600" dirty="0" smtClean="0">
              <a:solidFill>
                <a:srgbClr val="FF0000"/>
              </a:solidFill>
            </a:endParaRPr>
          </a:p>
          <a:p>
            <a:pPr algn="ctr"/>
            <a:r>
              <a:rPr lang="es-PE" sz="3600" dirty="0" err="1" smtClean="0">
                <a:solidFill>
                  <a:srgbClr val="FF0000"/>
                </a:solidFill>
              </a:rPr>
              <a:t>Transaction</a:t>
            </a:r>
            <a:r>
              <a:rPr lang="es-PE" sz="3600" dirty="0" smtClean="0">
                <a:solidFill>
                  <a:srgbClr val="FF0000"/>
                </a:solidFill>
              </a:rPr>
              <a:t> - </a:t>
            </a:r>
            <a:r>
              <a:rPr lang="es-PE" sz="3600" dirty="0" err="1" smtClean="0">
                <a:solidFill>
                  <a:srgbClr val="FF0000"/>
                </a:solidFill>
              </a:rPr>
              <a:t>Rollback</a:t>
            </a:r>
            <a:endParaRPr lang="es-PE" sz="3600" dirty="0" smtClean="0">
              <a:solidFill>
                <a:srgbClr val="FF0000"/>
              </a:solidFill>
            </a:endParaRPr>
          </a:p>
        </p:txBody>
      </p:sp>
    </p:spTree>
    <p:extLst>
      <p:ext uri="{BB962C8B-B14F-4D97-AF65-F5344CB8AC3E}">
        <p14:creationId xmlns:p14="http://schemas.microsoft.com/office/powerpoint/2010/main" val="13983039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Restablecer el Estado </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Nuke</a:t>
            </a:r>
            <a:r>
              <a:rPr lang="es-PE" sz="3200" b="1" dirty="0" smtClean="0">
                <a:solidFill>
                  <a:srgbClr val="FF0000"/>
                </a:solidFill>
              </a:rPr>
              <a:t> and </a:t>
            </a:r>
            <a:r>
              <a:rPr lang="es-PE" sz="3200" b="1" dirty="0" err="1" smtClean="0">
                <a:solidFill>
                  <a:srgbClr val="FF0000"/>
                </a:solidFill>
              </a:rPr>
              <a:t>Pave</a:t>
            </a:r>
            <a:endParaRPr lang="es-PE" sz="3200" b="1" dirty="0" smtClean="0">
              <a:solidFill>
                <a:srgbClr val="FF0000"/>
              </a:solidFill>
            </a:endParaRPr>
          </a:p>
        </p:txBody>
      </p:sp>
      <p:sp>
        <p:nvSpPr>
          <p:cNvPr id="4" name="3 Rectángulo"/>
          <p:cNvSpPr/>
          <p:nvPr/>
        </p:nvSpPr>
        <p:spPr>
          <a:xfrm>
            <a:off x="504004" y="5249449"/>
            <a:ext cx="8208000" cy="1292662"/>
          </a:xfrm>
          <a:prstGeom prst="rect">
            <a:avLst/>
          </a:prstGeom>
        </p:spPr>
        <p:txBody>
          <a:bodyPr wrap="square">
            <a:spAutoFit/>
          </a:bodyPr>
          <a:lstStyle/>
          <a:p>
            <a:pPr marL="800100" lvl="1" indent="-342900">
              <a:buFont typeface="Courier New" pitchFamily="49" charset="0"/>
              <a:buChar char="o"/>
            </a:pPr>
            <a:r>
              <a:rPr lang="es-PE" sz="2600" dirty="0" smtClean="0"/>
              <a:t>Fácil de implementar.</a:t>
            </a:r>
            <a:endParaRPr lang="es-PE" sz="2600" dirty="0"/>
          </a:p>
          <a:p>
            <a:pPr marL="800100" lvl="1" indent="-342900">
              <a:buFont typeface="Courier New" pitchFamily="49" charset="0"/>
              <a:buChar char="o"/>
            </a:pPr>
            <a:r>
              <a:rPr lang="es-PE" sz="2600" dirty="0" smtClean="0"/>
              <a:t>Gran impacto </a:t>
            </a:r>
            <a:r>
              <a:rPr lang="es-PE" sz="2600" dirty="0"/>
              <a:t>en el tiempo de ejecución de </a:t>
            </a:r>
            <a:r>
              <a:rPr lang="es-PE" sz="2600" dirty="0" smtClean="0"/>
              <a:t>la prueba. (poco escalable si existen muchas pruebas y datos)</a:t>
            </a:r>
          </a:p>
        </p:txBody>
      </p:sp>
      <p:pic>
        <p:nvPicPr>
          <p:cNvPr id="5" name="4 Imagen"/>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2240868" y="2580471"/>
            <a:ext cx="4734272" cy="2672928"/>
          </a:xfrm>
          <a:prstGeom prst="rect">
            <a:avLst/>
          </a:prstGeom>
          <a:ln>
            <a:noFill/>
          </a:ln>
          <a:effectLst>
            <a:softEdge rad="112500"/>
          </a:effectLst>
        </p:spPr>
      </p:pic>
      <p:sp>
        <p:nvSpPr>
          <p:cNvPr id="6" name="5 Rectángulo"/>
          <p:cNvSpPr/>
          <p:nvPr/>
        </p:nvSpPr>
        <p:spPr>
          <a:xfrm>
            <a:off x="323528" y="1600344"/>
            <a:ext cx="8568000" cy="892552"/>
          </a:xfrm>
          <a:prstGeom prst="rect">
            <a:avLst/>
          </a:prstGeom>
        </p:spPr>
        <p:txBody>
          <a:bodyPr wrap="square">
            <a:spAutoFit/>
          </a:bodyPr>
          <a:lstStyle/>
          <a:p>
            <a:pPr algn="ctr"/>
            <a:r>
              <a:rPr lang="es-PE" sz="2600" dirty="0"/>
              <a:t>Antes de cada prueba eliminar </a:t>
            </a:r>
            <a:r>
              <a:rPr lang="es-PE" sz="2600" dirty="0" smtClean="0"/>
              <a:t>todo y volverlo a crear. </a:t>
            </a:r>
            <a:br>
              <a:rPr lang="es-PE" sz="2600" dirty="0" smtClean="0"/>
            </a:br>
            <a:r>
              <a:rPr lang="es-PE" sz="2600" dirty="0" smtClean="0"/>
              <a:t>(datos, tablas, datos + tablas)</a:t>
            </a:r>
            <a:endParaRPr lang="es-PE" sz="2600" dirty="0"/>
          </a:p>
        </p:txBody>
      </p:sp>
    </p:spTree>
    <p:extLst>
      <p:ext uri="{BB962C8B-B14F-4D97-AF65-F5344CB8AC3E}">
        <p14:creationId xmlns:p14="http://schemas.microsoft.com/office/powerpoint/2010/main" val="41807923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Restablecer el Estado </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Transaction</a:t>
            </a:r>
            <a:r>
              <a:rPr lang="es-PE" sz="3200" b="1" dirty="0" smtClean="0">
                <a:solidFill>
                  <a:srgbClr val="FF0000"/>
                </a:solidFill>
              </a:rPr>
              <a:t> - </a:t>
            </a:r>
            <a:r>
              <a:rPr lang="es-PE" sz="3200" b="1" dirty="0" err="1" smtClean="0">
                <a:solidFill>
                  <a:srgbClr val="FF0000"/>
                </a:solidFill>
              </a:rPr>
              <a:t>Rollback</a:t>
            </a:r>
            <a:endParaRPr lang="es-PE" sz="3200" b="1" dirty="0" smtClean="0">
              <a:solidFill>
                <a:srgbClr val="FF0000"/>
              </a:solidFill>
            </a:endParaRPr>
          </a:p>
        </p:txBody>
      </p:sp>
      <p:sp>
        <p:nvSpPr>
          <p:cNvPr id="4" name="3 Rectángulo"/>
          <p:cNvSpPr/>
          <p:nvPr/>
        </p:nvSpPr>
        <p:spPr>
          <a:xfrm>
            <a:off x="492356" y="2784410"/>
            <a:ext cx="8208000" cy="2492990"/>
          </a:xfrm>
          <a:prstGeom prst="rect">
            <a:avLst/>
          </a:prstGeom>
        </p:spPr>
        <p:txBody>
          <a:bodyPr wrap="square">
            <a:spAutoFit/>
          </a:bodyPr>
          <a:lstStyle/>
          <a:p>
            <a:pPr marL="800100" lvl="1" indent="-342900">
              <a:buFont typeface="Courier New" pitchFamily="49" charset="0"/>
              <a:buChar char="o"/>
            </a:pPr>
            <a:r>
              <a:rPr lang="es-PE" sz="2600" dirty="0" smtClean="0"/>
              <a:t>Usualmente fácil de implementar.</a:t>
            </a:r>
            <a:endParaRPr lang="es-PE" sz="2600" dirty="0"/>
          </a:p>
          <a:p>
            <a:pPr marL="800100" lvl="1" indent="-342900">
              <a:buFont typeface="Courier New" pitchFamily="49" charset="0"/>
              <a:buChar char="o"/>
            </a:pPr>
            <a:r>
              <a:rPr lang="es-PE" sz="2600" dirty="0" smtClean="0"/>
              <a:t>Poco impacto en el tiempo de ejecución de las pruebas.</a:t>
            </a:r>
          </a:p>
          <a:p>
            <a:pPr marL="800100" lvl="1" indent="-342900">
              <a:buFont typeface="Courier New" pitchFamily="49" charset="0"/>
              <a:buChar char="o"/>
            </a:pPr>
            <a:r>
              <a:rPr lang="es-PE" sz="2600" dirty="0" smtClean="0"/>
              <a:t>No se puede utilizar en todos los tipos de pruebas donde intervengan una base de datos.</a:t>
            </a:r>
            <a:r>
              <a:rPr lang="es-PE" sz="2600" dirty="0"/>
              <a:t/>
            </a:r>
            <a:br>
              <a:rPr lang="es-PE" sz="2600" dirty="0"/>
            </a:br>
            <a:r>
              <a:rPr lang="es-PE" sz="2600" dirty="0" smtClean="0"/>
              <a:t>(pruebas que inician otros procesos)</a:t>
            </a:r>
          </a:p>
        </p:txBody>
      </p:sp>
      <p:sp>
        <p:nvSpPr>
          <p:cNvPr id="6" name="5 Rectángulo"/>
          <p:cNvSpPr/>
          <p:nvPr/>
        </p:nvSpPr>
        <p:spPr>
          <a:xfrm>
            <a:off x="323528" y="1682101"/>
            <a:ext cx="8568000" cy="892552"/>
          </a:xfrm>
          <a:prstGeom prst="rect">
            <a:avLst/>
          </a:prstGeom>
        </p:spPr>
        <p:txBody>
          <a:bodyPr wrap="square">
            <a:spAutoFit/>
          </a:bodyPr>
          <a:lstStyle/>
          <a:p>
            <a:pPr algn="ctr"/>
            <a:r>
              <a:rPr lang="es-PE" sz="2600" dirty="0" smtClean="0"/>
              <a:t>Realizar cada prueba dentro de una transacción y al finalizar su ejecución realizar un </a:t>
            </a:r>
            <a:r>
              <a:rPr lang="es-PE" sz="2600" dirty="0" err="1" smtClean="0"/>
              <a:t>rollback</a:t>
            </a:r>
            <a:r>
              <a:rPr lang="es-PE" sz="2600" dirty="0" smtClean="0"/>
              <a:t> para desechar los cambios.</a:t>
            </a:r>
            <a:endParaRPr lang="es-PE" sz="2600" dirty="0"/>
          </a:p>
        </p:txBody>
      </p:sp>
    </p:spTree>
    <p:extLst>
      <p:ext uri="{BB962C8B-B14F-4D97-AF65-F5344CB8AC3E}">
        <p14:creationId xmlns:p14="http://schemas.microsoft.com/office/powerpoint/2010/main" val="39890186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675054"/>
            <a:ext cx="8229600" cy="724942"/>
          </a:xfrm>
        </p:spPr>
        <p:txBody>
          <a:bodyPr/>
          <a:lstStyle/>
          <a:p>
            <a:r>
              <a:rPr lang="es-PE" dirty="0" smtClean="0">
                <a:solidFill>
                  <a:srgbClr val="00823B"/>
                </a:solidFill>
              </a:rPr>
              <a:t>Usando una BD en Memoria</a:t>
            </a:r>
            <a:endParaRPr lang="es-PE" dirty="0">
              <a:solidFill>
                <a:srgbClr val="00823B"/>
              </a:solidFill>
            </a:endParaRPr>
          </a:p>
        </p:txBody>
      </p:sp>
      <p:sp>
        <p:nvSpPr>
          <p:cNvPr id="4" name="3 Rectángulo"/>
          <p:cNvSpPr/>
          <p:nvPr/>
        </p:nvSpPr>
        <p:spPr>
          <a:xfrm>
            <a:off x="323528" y="2840156"/>
            <a:ext cx="8568000" cy="2893100"/>
          </a:xfrm>
          <a:prstGeom prst="rect">
            <a:avLst/>
          </a:prstGeom>
        </p:spPr>
        <p:txBody>
          <a:bodyPr wrap="square">
            <a:spAutoFit/>
          </a:bodyPr>
          <a:lstStyle/>
          <a:p>
            <a:pPr marL="342900" indent="-342900">
              <a:buFont typeface="Courier New" pitchFamily="49" charset="0"/>
              <a:buChar char="o"/>
            </a:pPr>
            <a:r>
              <a:rPr lang="es-PE" sz="2600" dirty="0" smtClean="0"/>
              <a:t>La principal razón es que son muy rápidas, tanto en la inicialización de estado, ejecución de la prueba y restauración del estado.</a:t>
            </a:r>
          </a:p>
          <a:p>
            <a:pPr marL="342900" indent="-342900">
              <a:buFont typeface="Courier New" pitchFamily="49" charset="0"/>
              <a:buChar char="o"/>
            </a:pPr>
            <a:endParaRPr lang="es-PE" sz="2600" dirty="0" smtClean="0"/>
          </a:p>
          <a:p>
            <a:pPr marL="342900" indent="-342900">
              <a:buFont typeface="Courier New" pitchFamily="49" charset="0"/>
              <a:buChar char="o"/>
            </a:pPr>
            <a:r>
              <a:rPr lang="es-PE" sz="2600" dirty="0" smtClean="0"/>
              <a:t>Esto es posible si la capa de acceso a datos da la seguridad de funcionar de la misma manera independientemente de la base e datos que se utilice.</a:t>
            </a:r>
          </a:p>
        </p:txBody>
      </p:sp>
      <p:sp>
        <p:nvSpPr>
          <p:cNvPr id="6" name="5 Rectángulo"/>
          <p:cNvSpPr/>
          <p:nvPr/>
        </p:nvSpPr>
        <p:spPr>
          <a:xfrm>
            <a:off x="323528" y="1616020"/>
            <a:ext cx="8568000" cy="892552"/>
          </a:xfrm>
          <a:prstGeom prst="rect">
            <a:avLst/>
          </a:prstGeom>
        </p:spPr>
        <p:txBody>
          <a:bodyPr wrap="square">
            <a:spAutoFit/>
          </a:bodyPr>
          <a:lstStyle/>
          <a:p>
            <a:pPr algn="ctr"/>
            <a:r>
              <a:rPr lang="es-PE" sz="2600" dirty="0" smtClean="0">
                <a:solidFill>
                  <a:srgbClr val="FFC000"/>
                </a:solidFill>
              </a:rPr>
              <a:t>Podemos remplazar la base de datos real por una en memoria para los propósitos de las pruebas.</a:t>
            </a:r>
            <a:endParaRPr lang="es-PE" sz="2600" dirty="0">
              <a:solidFill>
                <a:srgbClr val="FFC000"/>
              </a:solidFill>
            </a:endParaRPr>
          </a:p>
        </p:txBody>
      </p:sp>
    </p:spTree>
    <p:extLst>
      <p:ext uri="{BB962C8B-B14F-4D97-AF65-F5344CB8AC3E}">
        <p14:creationId xmlns:p14="http://schemas.microsoft.com/office/powerpoint/2010/main" val="35870155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332656"/>
            <a:ext cx="8229600" cy="2376264"/>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Realizar pruebas de BD utilizando</a:t>
            </a:r>
            <a:br>
              <a:rPr lang="es-PE" dirty="0" smtClean="0">
                <a:solidFill>
                  <a:srgbClr val="00B050"/>
                </a:solidFill>
              </a:rPr>
            </a:br>
            <a:r>
              <a:rPr lang="es-PE" dirty="0" smtClean="0">
                <a:solidFill>
                  <a:srgbClr val="00B050"/>
                </a:solidFill>
              </a:rPr>
              <a:t>"Fuente de Datos Externa"</a:t>
            </a:r>
            <a:br>
              <a:rPr lang="es-PE" dirty="0" smtClean="0">
                <a:solidFill>
                  <a:srgbClr val="00B050"/>
                </a:solidFill>
              </a:rPr>
            </a:br>
            <a:r>
              <a:rPr lang="es-PE" dirty="0" smtClean="0">
                <a:solidFill>
                  <a:srgbClr val="00B050"/>
                </a:solidFill>
              </a:rPr>
              <a:t>"</a:t>
            </a:r>
            <a:r>
              <a:rPr lang="es-PE" dirty="0" err="1" smtClean="0">
                <a:solidFill>
                  <a:srgbClr val="00B050"/>
                </a:solidFill>
              </a:rPr>
              <a:t>Nuke</a:t>
            </a:r>
            <a:r>
              <a:rPr lang="es-PE" dirty="0" smtClean="0">
                <a:solidFill>
                  <a:srgbClr val="00B050"/>
                </a:solidFill>
              </a:rPr>
              <a:t> and </a:t>
            </a:r>
            <a:r>
              <a:rPr lang="es-PE" dirty="0" err="1" smtClean="0">
                <a:solidFill>
                  <a:srgbClr val="00B050"/>
                </a:solidFill>
              </a:rPr>
              <a:t>Pave</a:t>
            </a:r>
            <a:r>
              <a:rPr lang="es-PE" dirty="0" smtClean="0">
                <a:solidFill>
                  <a:srgbClr val="00B050"/>
                </a:solidFill>
              </a:rPr>
              <a:t>"</a:t>
            </a:r>
            <a:endParaRPr lang="es-PE" dirty="0">
              <a:solidFill>
                <a:srgbClr val="00B050"/>
              </a:solidFill>
            </a:endParaRPr>
          </a:p>
        </p:txBody>
      </p:sp>
      <p:sp>
        <p:nvSpPr>
          <p:cNvPr id="7" name="5 Marcador de contenido"/>
          <p:cNvSpPr txBox="1">
            <a:spLocks/>
          </p:cNvSpPr>
          <p:nvPr/>
        </p:nvSpPr>
        <p:spPr bwMode="auto">
          <a:xfrm>
            <a:off x="611560" y="3140968"/>
            <a:ext cx="7992888" cy="32849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Implementar los enfoques "Fuentes de datos </a:t>
            </a:r>
            <a:r>
              <a:rPr lang="es-PE" sz="2800" dirty="0"/>
              <a:t>E</a:t>
            </a:r>
            <a:r>
              <a:rPr lang="es-PE" sz="2800" dirty="0" smtClean="0"/>
              <a:t>xterna" y "</a:t>
            </a:r>
            <a:r>
              <a:rPr lang="es-PE" sz="2800" dirty="0" err="1" smtClean="0"/>
              <a:t>Nuke</a:t>
            </a:r>
            <a:r>
              <a:rPr lang="es-PE" sz="2800" dirty="0" smtClean="0"/>
              <a:t> and </a:t>
            </a:r>
            <a:r>
              <a:rPr lang="es-PE" sz="2800" dirty="0" err="1" smtClean="0"/>
              <a:t>Pave</a:t>
            </a:r>
            <a:r>
              <a:rPr lang="es-PE" sz="2800" dirty="0" smtClean="0"/>
              <a:t>" dentro de un conjunto de pruebas utilizando </a:t>
            </a:r>
            <a:r>
              <a:rPr lang="es-PE" sz="2800" dirty="0" err="1" smtClean="0"/>
              <a:t>DbUnit</a:t>
            </a:r>
            <a:r>
              <a:rPr lang="es-PE" sz="2800" dirty="0" smtClean="0"/>
              <a:t>.</a:t>
            </a:r>
          </a:p>
          <a:p>
            <a:r>
              <a:rPr lang="es-PE" sz="2800" dirty="0" smtClean="0"/>
              <a:t>Crear una prueba que verifique una búsqueda por filtros.</a:t>
            </a:r>
          </a:p>
          <a:p>
            <a:r>
              <a:rPr lang="es-PE" sz="2800" dirty="0" smtClean="0"/>
              <a:t>Crear una prueba que verifique la creación y eliminación de un objeto.</a:t>
            </a:r>
          </a:p>
          <a:p>
            <a:endParaRPr lang="es-PE" sz="2800" dirty="0" smtClean="0"/>
          </a:p>
        </p:txBody>
      </p:sp>
    </p:spTree>
    <p:extLst>
      <p:ext uri="{BB962C8B-B14F-4D97-AF65-F5344CB8AC3E}">
        <p14:creationId xmlns:p14="http://schemas.microsoft.com/office/powerpoint/2010/main" val="14791702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908720"/>
            <a:ext cx="8229600" cy="2376264"/>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Realizar pruebas de BD utilizando</a:t>
            </a:r>
            <a:br>
              <a:rPr lang="es-PE" dirty="0" smtClean="0">
                <a:solidFill>
                  <a:srgbClr val="00B050"/>
                </a:solidFill>
              </a:rPr>
            </a:br>
            <a:r>
              <a:rPr lang="es-PE" dirty="0" smtClean="0">
                <a:solidFill>
                  <a:srgbClr val="00B050"/>
                </a:solidFill>
              </a:rPr>
              <a:t>"Pruebas Autosuficientes"</a:t>
            </a:r>
            <a:br>
              <a:rPr lang="es-PE" dirty="0" smtClean="0">
                <a:solidFill>
                  <a:srgbClr val="00B050"/>
                </a:solidFill>
              </a:rPr>
            </a:br>
            <a:r>
              <a:rPr lang="es-PE" dirty="0" smtClean="0">
                <a:solidFill>
                  <a:srgbClr val="00B050"/>
                </a:solidFill>
              </a:rPr>
              <a:t>"</a:t>
            </a:r>
            <a:r>
              <a:rPr lang="es-PE" dirty="0" err="1" smtClean="0">
                <a:solidFill>
                  <a:srgbClr val="00B050"/>
                </a:solidFill>
              </a:rPr>
              <a:t>Transaction</a:t>
            </a:r>
            <a:r>
              <a:rPr lang="es-PE" dirty="0" smtClean="0">
                <a:solidFill>
                  <a:srgbClr val="00B050"/>
                </a:solidFill>
              </a:rPr>
              <a:t> - </a:t>
            </a:r>
            <a:r>
              <a:rPr lang="es-PE" dirty="0" err="1" smtClean="0">
                <a:solidFill>
                  <a:srgbClr val="00B050"/>
                </a:solidFill>
              </a:rPr>
              <a:t>Rollback</a:t>
            </a:r>
            <a:r>
              <a:rPr lang="es-PE" dirty="0" smtClean="0">
                <a:solidFill>
                  <a:srgbClr val="00B050"/>
                </a:solidFill>
              </a:rPr>
              <a:t>"</a:t>
            </a:r>
            <a:endParaRPr lang="es-PE" dirty="0">
              <a:solidFill>
                <a:srgbClr val="00B050"/>
              </a:solidFill>
            </a:endParaRPr>
          </a:p>
        </p:txBody>
      </p:sp>
      <p:sp>
        <p:nvSpPr>
          <p:cNvPr id="7" name="5 Marcador de contenido"/>
          <p:cNvSpPr txBox="1">
            <a:spLocks/>
          </p:cNvSpPr>
          <p:nvPr/>
        </p:nvSpPr>
        <p:spPr bwMode="auto">
          <a:xfrm>
            <a:off x="611560" y="3717032"/>
            <a:ext cx="7992888"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Implementar los enfoques "Pruebas Autosuficientes" y "</a:t>
            </a:r>
            <a:r>
              <a:rPr lang="es-PE" sz="2800" dirty="0" err="1" smtClean="0"/>
              <a:t>Transaction</a:t>
            </a:r>
            <a:r>
              <a:rPr lang="es-PE" sz="2800" dirty="0" smtClean="0"/>
              <a:t> </a:t>
            </a:r>
            <a:r>
              <a:rPr lang="es-PE" sz="2800" dirty="0" err="1" smtClean="0"/>
              <a:t>Rollback</a:t>
            </a:r>
            <a:r>
              <a:rPr lang="es-PE" sz="2800" dirty="0" smtClean="0"/>
              <a:t>" .</a:t>
            </a:r>
          </a:p>
          <a:p>
            <a:r>
              <a:rPr lang="es-PE" sz="2800" dirty="0" smtClean="0"/>
              <a:t>Analizar que factores adicionales se deben considerar cuando se utiliza un ORM.</a:t>
            </a:r>
          </a:p>
          <a:p>
            <a:endParaRPr lang="es-PE" sz="2800" dirty="0" smtClean="0"/>
          </a:p>
        </p:txBody>
      </p:sp>
    </p:spTree>
    <p:extLst>
      <p:ext uri="{BB962C8B-B14F-4D97-AF65-F5344CB8AC3E}">
        <p14:creationId xmlns:p14="http://schemas.microsoft.com/office/powerpoint/2010/main" val="32406874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24688" y="459087"/>
            <a:ext cx="8229600" cy="724942"/>
          </a:xfrm>
        </p:spPr>
        <p:txBody>
          <a:bodyPr/>
          <a:lstStyle/>
          <a:p>
            <a:r>
              <a:rPr lang="es-PE" dirty="0" smtClean="0">
                <a:solidFill>
                  <a:srgbClr val="00823B"/>
                </a:solidFill>
              </a:rPr>
              <a:t>Pruebas de Integración</a:t>
            </a:r>
            <a:endParaRPr lang="es-PE" dirty="0">
              <a:solidFill>
                <a:srgbClr val="00823B"/>
              </a:solidFill>
            </a:endParaRPr>
          </a:p>
        </p:txBody>
      </p:sp>
      <p:sp>
        <p:nvSpPr>
          <p:cNvPr id="20" name="19 Rectángulo"/>
          <p:cNvSpPr/>
          <p:nvPr/>
        </p:nvSpPr>
        <p:spPr>
          <a:xfrm>
            <a:off x="1628134" y="5174777"/>
            <a:ext cx="5912439" cy="830997"/>
          </a:xfrm>
          <a:prstGeom prst="rect">
            <a:avLst/>
          </a:prstGeom>
        </p:spPr>
        <p:txBody>
          <a:bodyPr wrap="square">
            <a:spAutoFit/>
          </a:bodyPr>
          <a:lstStyle/>
          <a:p>
            <a:pPr algn="ctr"/>
            <a:r>
              <a:rPr lang="es-PE" sz="2400" dirty="0" smtClean="0">
                <a:solidFill>
                  <a:srgbClr val="FFC000"/>
                </a:solidFill>
              </a:rPr>
              <a:t>Se encargan de realizar pruebas a dos o más módulos dependientes de software.</a:t>
            </a:r>
            <a:endParaRPr lang="es-PE" sz="2400" dirty="0">
              <a:solidFill>
                <a:srgbClr val="FFC000"/>
              </a:solidFill>
            </a:endParaRPr>
          </a:p>
        </p:txBody>
      </p:sp>
      <p:grpSp>
        <p:nvGrpSpPr>
          <p:cNvPr id="6" name="5 Grupo"/>
          <p:cNvGrpSpPr/>
          <p:nvPr/>
        </p:nvGrpSpPr>
        <p:grpSpPr>
          <a:xfrm>
            <a:off x="2498318" y="1366920"/>
            <a:ext cx="4172069" cy="3594249"/>
            <a:chOff x="2632179" y="1537705"/>
            <a:chExt cx="3904346" cy="3325304"/>
          </a:xfrm>
        </p:grpSpPr>
        <p:sp>
          <p:nvSpPr>
            <p:cNvPr id="27" name="26 Rectángulo redondeado"/>
            <p:cNvSpPr/>
            <p:nvPr/>
          </p:nvSpPr>
          <p:spPr>
            <a:xfrm>
              <a:off x="4167225" y="1863765"/>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29" name="28 Flecha abajo"/>
            <p:cNvSpPr/>
            <p:nvPr/>
          </p:nvSpPr>
          <p:spPr>
            <a:xfrm>
              <a:off x="4449625" y="2605217"/>
              <a:ext cx="236391" cy="35367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0" name="29 Flecha abajo"/>
            <p:cNvSpPr/>
            <p:nvPr/>
          </p:nvSpPr>
          <p:spPr>
            <a:xfrm>
              <a:off x="4449625" y="1537705"/>
              <a:ext cx="236391" cy="3260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1" name="30 Rectángulo redondeado"/>
            <p:cNvSpPr/>
            <p:nvPr/>
          </p:nvSpPr>
          <p:spPr>
            <a:xfrm>
              <a:off x="4686017" y="4082658"/>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3" name="32 Rectángulo redondeado"/>
            <p:cNvSpPr/>
            <p:nvPr/>
          </p:nvSpPr>
          <p:spPr>
            <a:xfrm>
              <a:off x="3689884" y="4082658"/>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5" name="34 Rectángulo redondeado"/>
            <p:cNvSpPr/>
            <p:nvPr/>
          </p:nvSpPr>
          <p:spPr>
            <a:xfrm>
              <a:off x="4177646" y="2968049"/>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9" name="38 Flecha abajo"/>
            <p:cNvSpPr/>
            <p:nvPr/>
          </p:nvSpPr>
          <p:spPr>
            <a:xfrm>
              <a:off x="4216670" y="3710953"/>
              <a:ext cx="236391" cy="335082"/>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0" name="39 Flecha abajo"/>
            <p:cNvSpPr/>
            <p:nvPr/>
          </p:nvSpPr>
          <p:spPr>
            <a:xfrm>
              <a:off x="4732676" y="3719106"/>
              <a:ext cx="236391" cy="335082"/>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87" name="86 Grupo"/>
            <p:cNvGrpSpPr>
              <a:grpSpLocks noChangeAspect="1"/>
            </p:cNvGrpSpPr>
            <p:nvPr/>
          </p:nvGrpSpPr>
          <p:grpSpPr>
            <a:xfrm>
              <a:off x="5600525" y="4034327"/>
              <a:ext cx="936000" cy="828682"/>
              <a:chOff x="5703023" y="3867506"/>
              <a:chExt cx="1064625" cy="942558"/>
            </a:xfrm>
          </p:grpSpPr>
          <p:cxnSp>
            <p:nvCxnSpPr>
              <p:cNvPr id="88" name="87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9" name="88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0" name="89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1" name="90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09" name="108 Grupo"/>
            <p:cNvGrpSpPr>
              <a:grpSpLocks noChangeAspect="1"/>
            </p:cNvGrpSpPr>
            <p:nvPr/>
          </p:nvGrpSpPr>
          <p:grpSpPr>
            <a:xfrm>
              <a:off x="2632179" y="4031312"/>
              <a:ext cx="936000" cy="828682"/>
              <a:chOff x="5703023" y="3867506"/>
              <a:chExt cx="1064625" cy="942558"/>
            </a:xfrm>
          </p:grpSpPr>
          <p:cxnSp>
            <p:nvCxnSpPr>
              <p:cNvPr id="110" name="109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1" name="110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2" name="111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3" name="112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14" name="113 Grupo"/>
            <p:cNvGrpSpPr>
              <a:grpSpLocks noChangeAspect="1"/>
            </p:cNvGrpSpPr>
            <p:nvPr/>
          </p:nvGrpSpPr>
          <p:grpSpPr>
            <a:xfrm>
              <a:off x="5092353" y="2913364"/>
              <a:ext cx="936000" cy="828682"/>
              <a:chOff x="5703023" y="3867506"/>
              <a:chExt cx="1064625" cy="942558"/>
            </a:xfrm>
          </p:grpSpPr>
          <p:cxnSp>
            <p:nvCxnSpPr>
              <p:cNvPr id="115" name="114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6" name="115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7" name="116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8" name="117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19" name="118 Grupo"/>
            <p:cNvGrpSpPr>
              <a:grpSpLocks noChangeAspect="1"/>
            </p:cNvGrpSpPr>
            <p:nvPr/>
          </p:nvGrpSpPr>
          <p:grpSpPr>
            <a:xfrm>
              <a:off x="3127598" y="2918264"/>
              <a:ext cx="936000" cy="828682"/>
              <a:chOff x="5703023" y="3867506"/>
              <a:chExt cx="1064625" cy="942558"/>
            </a:xfrm>
          </p:grpSpPr>
          <p:cxnSp>
            <p:nvCxnSpPr>
              <p:cNvPr id="120" name="119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1" name="120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2" name="121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3" name="122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220912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268760"/>
            <a:ext cx="8204448" cy="2592288"/>
          </a:xfrm>
        </p:spPr>
        <p:txBody>
          <a:bodyPr/>
          <a:lstStyle/>
          <a:p>
            <a:r>
              <a:rPr lang="en-US" sz="11500" b="1" dirty="0" smtClean="0">
                <a:solidFill>
                  <a:srgbClr val="FF0000"/>
                </a:solidFill>
              </a:rPr>
              <a:t>System</a:t>
            </a:r>
            <a:br>
              <a:rPr lang="en-US" sz="11500" b="1" dirty="0" smtClean="0">
                <a:solidFill>
                  <a:srgbClr val="FF0000"/>
                </a:solidFill>
              </a:rPr>
            </a:br>
            <a:r>
              <a:rPr lang="en-US" sz="11500" b="1" dirty="0" smtClean="0">
                <a:solidFill>
                  <a:srgbClr val="FF0000"/>
                </a:solidFill>
              </a:rPr>
              <a:t>Testing</a:t>
            </a:r>
            <a:br>
              <a:rPr lang="en-US" sz="11500" b="1" dirty="0" smtClean="0">
                <a:solidFill>
                  <a:srgbClr val="FF0000"/>
                </a:solidFill>
              </a:rPr>
            </a:br>
            <a:r>
              <a:rPr lang="en-US" sz="7200" b="1" dirty="0" smtClean="0"/>
              <a:t>Automate Testing</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snahider@gmail.com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8823663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24688" y="424581"/>
            <a:ext cx="8229600" cy="724942"/>
          </a:xfrm>
        </p:spPr>
        <p:txBody>
          <a:bodyPr/>
          <a:lstStyle/>
          <a:p>
            <a:r>
              <a:rPr lang="es-PE" dirty="0" smtClean="0">
                <a:solidFill>
                  <a:srgbClr val="00823B"/>
                </a:solidFill>
              </a:rPr>
              <a:t>Pruebas de Sistema</a:t>
            </a:r>
            <a:endParaRPr lang="es-PE" dirty="0">
              <a:solidFill>
                <a:srgbClr val="00823B"/>
              </a:solidFill>
            </a:endParaRPr>
          </a:p>
        </p:txBody>
      </p:sp>
      <p:sp>
        <p:nvSpPr>
          <p:cNvPr id="20" name="19 Rectángulo"/>
          <p:cNvSpPr/>
          <p:nvPr/>
        </p:nvSpPr>
        <p:spPr>
          <a:xfrm>
            <a:off x="498235" y="5199583"/>
            <a:ext cx="8136904" cy="461665"/>
          </a:xfrm>
          <a:prstGeom prst="rect">
            <a:avLst/>
          </a:prstGeom>
        </p:spPr>
        <p:txBody>
          <a:bodyPr wrap="square">
            <a:spAutoFit/>
          </a:bodyPr>
          <a:lstStyle/>
          <a:p>
            <a:pPr algn="ctr"/>
            <a:r>
              <a:rPr lang="es-PE" sz="2400" dirty="0" smtClean="0">
                <a:solidFill>
                  <a:srgbClr val="FFC000"/>
                </a:solidFill>
              </a:rPr>
              <a:t>¿Funciona el sistema en conjunto?</a:t>
            </a:r>
            <a:endParaRPr lang="es-PE" sz="2400" dirty="0">
              <a:solidFill>
                <a:srgbClr val="FFC000"/>
              </a:solidFill>
            </a:endParaRPr>
          </a:p>
        </p:txBody>
      </p:sp>
      <p:grpSp>
        <p:nvGrpSpPr>
          <p:cNvPr id="2" name="1 Grupo"/>
          <p:cNvGrpSpPr/>
          <p:nvPr/>
        </p:nvGrpSpPr>
        <p:grpSpPr>
          <a:xfrm>
            <a:off x="2551474" y="1396961"/>
            <a:ext cx="4041052" cy="3542010"/>
            <a:chOff x="2551474" y="1366920"/>
            <a:chExt cx="4041052" cy="3542010"/>
          </a:xfrm>
        </p:grpSpPr>
        <p:sp>
          <p:nvSpPr>
            <p:cNvPr id="47" name="46 Flecha abajo"/>
            <p:cNvSpPr/>
            <p:nvPr/>
          </p:nvSpPr>
          <p:spPr>
            <a:xfrm>
              <a:off x="3157269" y="3720856"/>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5" name="44 Flecha abajo"/>
            <p:cNvSpPr/>
            <p:nvPr/>
          </p:nvSpPr>
          <p:spPr>
            <a:xfrm>
              <a:off x="5759560" y="3717032"/>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9" name="38 Flecha abajo"/>
            <p:cNvSpPr/>
            <p:nvPr/>
          </p:nvSpPr>
          <p:spPr>
            <a:xfrm>
              <a:off x="4191458" y="3715937"/>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1" name="40 Flecha doblada hacia arriba"/>
            <p:cNvSpPr/>
            <p:nvPr/>
          </p:nvSpPr>
          <p:spPr>
            <a:xfrm rot="10800000">
              <a:off x="3378623" y="2061259"/>
              <a:ext cx="760000" cy="859041"/>
            </a:xfrm>
            <a:prstGeom prst="bentUpArrow">
              <a:avLst>
                <a:gd name="adj1" fmla="val 18784"/>
                <a:gd name="adj2" fmla="val 21096"/>
                <a:gd name="adj3" fmla="val 2343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7" name="26 Rectángulo redondeado"/>
            <p:cNvSpPr/>
            <p:nvPr/>
          </p:nvSpPr>
          <p:spPr>
            <a:xfrm>
              <a:off x="4138623" y="1719351"/>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29" name="28 Flecha abajo"/>
            <p:cNvSpPr/>
            <p:nvPr/>
          </p:nvSpPr>
          <p:spPr>
            <a:xfrm>
              <a:off x="4440387" y="2520771"/>
              <a:ext cx="252600" cy="382277"/>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0" name="29 Flecha abajo"/>
            <p:cNvSpPr/>
            <p:nvPr/>
          </p:nvSpPr>
          <p:spPr>
            <a:xfrm>
              <a:off x="4440387" y="1366920"/>
              <a:ext cx="252600" cy="352430"/>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1" name="30 Rectángulo redondeado"/>
            <p:cNvSpPr/>
            <p:nvPr/>
          </p:nvSpPr>
          <p:spPr>
            <a:xfrm>
              <a:off x="4692989" y="4117705"/>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3" name="32 Rectángulo redondeado"/>
            <p:cNvSpPr/>
            <p:nvPr/>
          </p:nvSpPr>
          <p:spPr>
            <a:xfrm>
              <a:off x="3628550" y="4117705"/>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5" name="34 Rectángulo redondeado"/>
            <p:cNvSpPr/>
            <p:nvPr/>
          </p:nvSpPr>
          <p:spPr>
            <a:xfrm>
              <a:off x="4149758" y="2912948"/>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0" name="39 Flecha abajo"/>
            <p:cNvSpPr/>
            <p:nvPr/>
          </p:nvSpPr>
          <p:spPr>
            <a:xfrm>
              <a:off x="4742847" y="3724749"/>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4" name="33 Rectángulo redondeado"/>
            <p:cNvSpPr/>
            <p:nvPr/>
          </p:nvSpPr>
          <p:spPr>
            <a:xfrm>
              <a:off x="5724128" y="4114445"/>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6" name="35 Rectángulo redondeado"/>
            <p:cNvSpPr/>
            <p:nvPr/>
          </p:nvSpPr>
          <p:spPr>
            <a:xfrm>
              <a:off x="2551474" y="4114444"/>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7" name="36 Rectángulo redondeado"/>
            <p:cNvSpPr/>
            <p:nvPr/>
          </p:nvSpPr>
          <p:spPr>
            <a:xfrm>
              <a:off x="5199823" y="2912400"/>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8" name="37 Rectángulo redondeado"/>
            <p:cNvSpPr/>
            <p:nvPr/>
          </p:nvSpPr>
          <p:spPr>
            <a:xfrm>
              <a:off x="3093032" y="2920300"/>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2" name="41 Flecha doblada hacia arriba"/>
            <p:cNvSpPr/>
            <p:nvPr/>
          </p:nvSpPr>
          <p:spPr>
            <a:xfrm rot="10800000" flipH="1">
              <a:off x="5018156" y="2044007"/>
              <a:ext cx="760000" cy="859041"/>
            </a:xfrm>
            <a:prstGeom prst="bentUpArrow">
              <a:avLst>
                <a:gd name="adj1" fmla="val 18784"/>
                <a:gd name="adj2" fmla="val 21096"/>
                <a:gd name="adj3" fmla="val 2343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3" name="42 Flecha abajo"/>
            <p:cNvSpPr/>
            <p:nvPr/>
          </p:nvSpPr>
          <p:spPr>
            <a:xfrm>
              <a:off x="5255504" y="3724748"/>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6" name="45 Flecha abajo"/>
            <p:cNvSpPr/>
            <p:nvPr/>
          </p:nvSpPr>
          <p:spPr>
            <a:xfrm>
              <a:off x="3661325" y="3730393"/>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Tree>
    <p:extLst>
      <p:ext uri="{BB962C8B-B14F-4D97-AF65-F5344CB8AC3E}">
        <p14:creationId xmlns:p14="http://schemas.microsoft.com/office/powerpoint/2010/main" val="1512900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900407" y="2579420"/>
            <a:ext cx="7272808" cy="1569660"/>
          </a:xfrm>
          <a:prstGeom prst="rect">
            <a:avLst/>
          </a:prstGeom>
        </p:spPr>
        <p:txBody>
          <a:bodyPr wrap="square">
            <a:spAutoFit/>
          </a:bodyPr>
          <a:lstStyle/>
          <a:p>
            <a:pPr algn="ctr"/>
            <a:r>
              <a:rPr lang="es-PE" sz="3200" i="1" dirty="0" smtClean="0"/>
              <a:t>Son pruebas</a:t>
            </a:r>
            <a:r>
              <a:rPr lang="es-PE" sz="3200" i="1" dirty="0"/>
              <a:t> </a:t>
            </a:r>
            <a:r>
              <a:rPr lang="es-PE" sz="3200" i="1" dirty="0" err="1" smtClean="0">
                <a:solidFill>
                  <a:srgbClr val="FFC000"/>
                </a:solidFill>
              </a:rPr>
              <a:t>end-to-end</a:t>
            </a:r>
            <a:r>
              <a:rPr lang="es-PE" sz="3200" i="1" dirty="0" smtClean="0">
                <a:solidFill>
                  <a:srgbClr val="FFC000"/>
                </a:solidFill>
              </a:rPr>
              <a:t> </a:t>
            </a:r>
            <a:r>
              <a:rPr lang="es-PE" sz="3200" i="1" dirty="0" smtClean="0"/>
              <a:t>que</a:t>
            </a:r>
            <a:r>
              <a:rPr lang="es-PE" sz="3200" i="1" dirty="0"/>
              <a:t> </a:t>
            </a:r>
            <a:r>
              <a:rPr lang="es-PE" sz="3200" i="1" dirty="0" smtClean="0"/>
              <a:t>cubren </a:t>
            </a:r>
            <a:r>
              <a:rPr lang="es-PE" sz="3200" i="1" dirty="0" smtClean="0">
                <a:solidFill>
                  <a:srgbClr val="FFC000"/>
                </a:solidFill>
              </a:rPr>
              <a:t>múltiples dependencias e interacciones</a:t>
            </a:r>
            <a:r>
              <a:rPr lang="es-PE" sz="3200" i="1" dirty="0" smtClean="0"/>
              <a:t> para</a:t>
            </a:r>
            <a:r>
              <a:rPr lang="es-PE" sz="3200" i="1" dirty="0"/>
              <a:t> satisfacer </a:t>
            </a:r>
            <a:r>
              <a:rPr lang="es-PE" sz="3200" i="1" dirty="0" smtClean="0"/>
              <a:t>los escenarios bajo prueba.</a:t>
            </a:r>
            <a:endParaRPr lang="es-PE" sz="3000" i="1" dirty="0">
              <a:solidFill>
                <a:srgbClr val="FFC000"/>
              </a:solidFill>
            </a:endParaRPr>
          </a:p>
        </p:txBody>
      </p:sp>
      <p:sp>
        <p:nvSpPr>
          <p:cNvPr id="41" name="2 Título"/>
          <p:cNvSpPr>
            <a:spLocks noGrp="1"/>
          </p:cNvSpPr>
          <p:nvPr>
            <p:ph type="title"/>
          </p:nvPr>
        </p:nvSpPr>
        <p:spPr>
          <a:xfrm>
            <a:off x="464016" y="1578194"/>
            <a:ext cx="8229600" cy="864096"/>
          </a:xfrm>
        </p:spPr>
        <p:txBody>
          <a:bodyPr/>
          <a:lstStyle/>
          <a:p>
            <a:r>
              <a:rPr lang="es-PE" dirty="0" smtClean="0">
                <a:solidFill>
                  <a:srgbClr val="00823B"/>
                </a:solidFill>
              </a:rPr>
              <a:t>Pruebas de Sistema</a:t>
            </a:r>
            <a:endParaRPr lang="es-PE" dirty="0">
              <a:solidFill>
                <a:srgbClr val="00823B"/>
              </a:solidFill>
            </a:endParaRPr>
          </a:p>
        </p:txBody>
      </p:sp>
    </p:spTree>
    <p:extLst>
      <p:ext uri="{BB962C8B-B14F-4D97-AF65-F5344CB8AC3E}">
        <p14:creationId xmlns:p14="http://schemas.microsoft.com/office/powerpoint/2010/main" val="39124875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924779" y="1124744"/>
            <a:ext cx="7380819" cy="1143000"/>
          </a:xfrm>
        </p:spPr>
        <p:txBody>
          <a:bodyPr/>
          <a:lstStyle/>
          <a:p>
            <a:r>
              <a:rPr lang="es-PE" dirty="0" smtClean="0">
                <a:solidFill>
                  <a:srgbClr val="00823B"/>
                </a:solidFill>
              </a:rPr>
              <a:t>¿ Qué pruebas de sistema podemos realizar?</a:t>
            </a:r>
            <a:endParaRPr lang="es-PE" dirty="0">
              <a:solidFill>
                <a:srgbClr val="00823B"/>
              </a:solidFill>
            </a:endParaRPr>
          </a:p>
        </p:txBody>
      </p:sp>
      <p:sp>
        <p:nvSpPr>
          <p:cNvPr id="3" name="2 CuadroTexto"/>
          <p:cNvSpPr txBox="1"/>
          <p:nvPr/>
        </p:nvSpPr>
        <p:spPr>
          <a:xfrm>
            <a:off x="2275446" y="2718028"/>
            <a:ext cx="4679486" cy="2062103"/>
          </a:xfrm>
          <a:prstGeom prst="rect">
            <a:avLst/>
          </a:prstGeom>
          <a:noFill/>
        </p:spPr>
        <p:txBody>
          <a:bodyPr wrap="none" rtlCol="0">
            <a:spAutoFit/>
          </a:bodyPr>
          <a:lstStyle/>
          <a:p>
            <a:pPr algn="ctr"/>
            <a:r>
              <a:rPr lang="es-PE" sz="3200" dirty="0" smtClean="0"/>
              <a:t>Pruebas de Interfaz Gráfica</a:t>
            </a:r>
          </a:p>
          <a:p>
            <a:pPr algn="ctr"/>
            <a:r>
              <a:rPr lang="es-PE" sz="3200" dirty="0" smtClean="0"/>
              <a:t>Pruebas de Aceptación</a:t>
            </a:r>
          </a:p>
          <a:p>
            <a:pPr algn="ctr"/>
            <a:r>
              <a:rPr lang="es-PE" sz="3200" dirty="0" err="1"/>
              <a:t>Smoke</a:t>
            </a:r>
            <a:r>
              <a:rPr lang="es-PE" sz="3200" dirty="0"/>
              <a:t> </a:t>
            </a:r>
            <a:r>
              <a:rPr lang="es-PE" sz="3200" dirty="0" err="1" smtClean="0"/>
              <a:t>Tests</a:t>
            </a:r>
            <a:endParaRPr lang="es-PE" sz="3200" dirty="0" smtClean="0"/>
          </a:p>
          <a:p>
            <a:pPr algn="ctr"/>
            <a:r>
              <a:rPr lang="es-PE" sz="3200" dirty="0" smtClean="0"/>
              <a:t>Pruebas Manuales</a:t>
            </a:r>
          </a:p>
        </p:txBody>
      </p:sp>
    </p:spTree>
    <p:extLst>
      <p:ext uri="{BB962C8B-B14F-4D97-AF65-F5344CB8AC3E}">
        <p14:creationId xmlns:p14="http://schemas.microsoft.com/office/powerpoint/2010/main" val="25640901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924779" y="332656"/>
            <a:ext cx="7380819" cy="1143000"/>
          </a:xfrm>
        </p:spPr>
        <p:txBody>
          <a:bodyPr/>
          <a:lstStyle/>
          <a:p>
            <a:r>
              <a:rPr lang="es-PE" dirty="0" smtClean="0">
                <a:solidFill>
                  <a:srgbClr val="00823B"/>
                </a:solidFill>
              </a:rPr>
              <a:t>Problemas de las Pruebas de Interfaz </a:t>
            </a:r>
            <a:r>
              <a:rPr lang="es-PE" dirty="0">
                <a:solidFill>
                  <a:srgbClr val="00823B"/>
                </a:solidFill>
              </a:rPr>
              <a:t>W</a:t>
            </a:r>
            <a:r>
              <a:rPr lang="es-PE" dirty="0" smtClean="0">
                <a:solidFill>
                  <a:srgbClr val="00823B"/>
                </a:solidFill>
              </a:rPr>
              <a:t>eb</a:t>
            </a:r>
            <a:endParaRPr lang="es-PE" dirty="0">
              <a:solidFill>
                <a:srgbClr val="00823B"/>
              </a:solidFill>
            </a:endParaRPr>
          </a:p>
        </p:txBody>
      </p:sp>
      <p:sp>
        <p:nvSpPr>
          <p:cNvPr id="2" name="1 CuadroTexto"/>
          <p:cNvSpPr txBox="1"/>
          <p:nvPr/>
        </p:nvSpPr>
        <p:spPr>
          <a:xfrm>
            <a:off x="323528" y="1906954"/>
            <a:ext cx="8568952" cy="3970318"/>
          </a:xfrm>
          <a:prstGeom prst="rect">
            <a:avLst/>
          </a:prstGeom>
          <a:noFill/>
        </p:spPr>
        <p:txBody>
          <a:bodyPr wrap="square" rtlCol="0">
            <a:spAutoFit/>
          </a:bodyPr>
          <a:lstStyle/>
          <a:p>
            <a:r>
              <a:rPr lang="es-PE" sz="2800" dirty="0" smtClean="0">
                <a:solidFill>
                  <a:srgbClr val="FF0000"/>
                </a:solidFill>
              </a:rPr>
              <a:t>Frágiles: </a:t>
            </a:r>
            <a:r>
              <a:rPr lang="es-PE" sz="2400" dirty="0" smtClean="0"/>
              <a:t>Debido a que cubran muchas cosas hasta un </a:t>
            </a:r>
            <a:r>
              <a:rPr lang="es-PE" sz="2400" dirty="0"/>
              <a:t>pequeño cambio en la interfaz de usuario </a:t>
            </a:r>
            <a:r>
              <a:rPr lang="es-PE" sz="2400" dirty="0" smtClean="0"/>
              <a:t>podría romper muchas </a:t>
            </a:r>
            <a:r>
              <a:rPr lang="es-PE" sz="2400" dirty="0"/>
              <a:t>pruebas. </a:t>
            </a:r>
            <a:endParaRPr lang="es-PE" sz="2400" dirty="0" smtClean="0"/>
          </a:p>
          <a:p>
            <a:r>
              <a:rPr lang="es-PE" sz="2400" dirty="0"/>
              <a:t/>
            </a:r>
            <a:br>
              <a:rPr lang="es-PE" sz="2400" dirty="0"/>
            </a:br>
            <a:r>
              <a:rPr lang="es-PE" sz="2800" dirty="0" smtClean="0">
                <a:solidFill>
                  <a:srgbClr val="FF0000"/>
                </a:solidFill>
              </a:rPr>
              <a:t>Costosos de Escribir:</a:t>
            </a:r>
            <a:r>
              <a:rPr lang="es-PE" sz="2800" dirty="0"/>
              <a:t> </a:t>
            </a:r>
            <a:r>
              <a:rPr lang="es-PE" sz="2400" dirty="0"/>
              <a:t> Escribir una buena prueba de interfaz de usuario que sea útil y mantenible requiere tiempo. </a:t>
            </a:r>
            <a:r>
              <a:rPr lang="es-PE" sz="2400" dirty="0" smtClean="0"/>
              <a:t> </a:t>
            </a:r>
            <a:br>
              <a:rPr lang="es-PE" sz="2400" dirty="0" smtClean="0"/>
            </a:br>
            <a:r>
              <a:rPr lang="es-PE" sz="2400" dirty="0" smtClean="0"/>
              <a:t>Las herramientas de captura usualmente crean pruebas frágiles.</a:t>
            </a:r>
          </a:p>
          <a:p>
            <a:r>
              <a:rPr lang="es-PE" sz="2400" dirty="0"/>
              <a:t/>
            </a:r>
            <a:br>
              <a:rPr lang="es-PE" sz="2400" dirty="0"/>
            </a:br>
            <a:r>
              <a:rPr lang="es-PE" sz="2800" dirty="0" smtClean="0">
                <a:solidFill>
                  <a:srgbClr val="FF0000"/>
                </a:solidFill>
              </a:rPr>
              <a:t>Muy Lentas: </a:t>
            </a:r>
            <a:r>
              <a:rPr lang="es-PE" sz="2400" dirty="0" smtClean="0"/>
              <a:t>Toman un tiempo considerable en ejecutarse. </a:t>
            </a:r>
            <a:br>
              <a:rPr lang="es-PE" sz="2400" dirty="0" smtClean="0"/>
            </a:br>
            <a:r>
              <a:rPr lang="es-PE" sz="2400" dirty="0" smtClean="0"/>
              <a:t>En conjuntos de pruebas grandes, este tiempo se acumula y puede impedir ejecutar las pruebas de manera continua e incluso diaria.</a:t>
            </a:r>
            <a:endParaRPr lang="es-PE" sz="2400" dirty="0"/>
          </a:p>
        </p:txBody>
      </p:sp>
    </p:spTree>
    <p:extLst>
      <p:ext uri="{BB962C8B-B14F-4D97-AF65-F5344CB8AC3E}">
        <p14:creationId xmlns:p14="http://schemas.microsoft.com/office/powerpoint/2010/main" val="14986185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PE"/>
          </a:p>
        </p:txBody>
      </p:sp>
      <p:sp>
        <p:nvSpPr>
          <p:cNvPr id="3" name="2 Marcador de contenido"/>
          <p:cNvSpPr>
            <a:spLocks noGrp="1"/>
          </p:cNvSpPr>
          <p:nvPr>
            <p:ph idx="1"/>
          </p:nvPr>
        </p:nvSpPr>
        <p:spPr/>
        <p:txBody>
          <a:bodyPr/>
          <a:lstStyle/>
          <a:p>
            <a:endParaRPr lang="es-PE"/>
          </a:p>
        </p:txBody>
      </p:sp>
    </p:spTree>
    <p:extLst>
      <p:ext uri="{BB962C8B-B14F-4D97-AF65-F5344CB8AC3E}">
        <p14:creationId xmlns:p14="http://schemas.microsoft.com/office/powerpoint/2010/main" val="16035765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2 Título"/>
          <p:cNvSpPr>
            <a:spLocks noGrp="1"/>
          </p:cNvSpPr>
          <p:nvPr>
            <p:ph type="title"/>
          </p:nvPr>
        </p:nvSpPr>
        <p:spPr>
          <a:xfrm>
            <a:off x="529208" y="188640"/>
            <a:ext cx="8229600" cy="864096"/>
          </a:xfrm>
        </p:spPr>
        <p:txBody>
          <a:bodyPr/>
          <a:lstStyle/>
          <a:p>
            <a:r>
              <a:rPr lang="es-PE" dirty="0" smtClean="0">
                <a:solidFill>
                  <a:srgbClr val="00823B"/>
                </a:solidFill>
              </a:rPr>
              <a:t>Notas</a:t>
            </a:r>
            <a:endParaRPr lang="es-PE" dirty="0">
              <a:solidFill>
                <a:srgbClr val="00823B"/>
              </a:solidFill>
            </a:endParaRPr>
          </a:p>
        </p:txBody>
      </p:sp>
      <p:sp>
        <p:nvSpPr>
          <p:cNvPr id="2" name="1 CuadroTexto"/>
          <p:cNvSpPr txBox="1"/>
          <p:nvPr/>
        </p:nvSpPr>
        <p:spPr>
          <a:xfrm>
            <a:off x="467545" y="1556792"/>
            <a:ext cx="8280920" cy="830997"/>
          </a:xfrm>
          <a:prstGeom prst="rect">
            <a:avLst/>
          </a:prstGeom>
          <a:noFill/>
        </p:spPr>
        <p:txBody>
          <a:bodyPr wrap="square" rtlCol="0">
            <a:spAutoFit/>
          </a:bodyPr>
          <a:lstStyle/>
          <a:p>
            <a:endParaRPr lang="es-PE" sz="2400" dirty="0" smtClean="0"/>
          </a:p>
          <a:p>
            <a:endParaRPr lang="es-PE" sz="2400" dirty="0"/>
          </a:p>
        </p:txBody>
      </p:sp>
    </p:spTree>
    <p:extLst>
      <p:ext uri="{BB962C8B-B14F-4D97-AF65-F5344CB8AC3E}">
        <p14:creationId xmlns:p14="http://schemas.microsoft.com/office/powerpoint/2010/main" val="3886099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908720"/>
            <a:ext cx="8568952" cy="1143000"/>
          </a:xfrm>
        </p:spPr>
        <p:txBody>
          <a:bodyPr/>
          <a:lstStyle/>
          <a:p>
            <a:r>
              <a:rPr lang="es-PE" dirty="0" smtClean="0">
                <a:solidFill>
                  <a:srgbClr val="00823B"/>
                </a:solidFill>
              </a:rPr>
              <a:t>¿ Cuando es una prueba de Integración ?</a:t>
            </a:r>
            <a:endParaRPr lang="es-PE" dirty="0">
              <a:solidFill>
                <a:srgbClr val="00823B"/>
              </a:solidFill>
            </a:endParaRPr>
          </a:p>
        </p:txBody>
      </p:sp>
      <p:sp>
        <p:nvSpPr>
          <p:cNvPr id="4" name="5 Marcador de contenido"/>
          <p:cNvSpPr txBox="1">
            <a:spLocks/>
          </p:cNvSpPr>
          <p:nvPr/>
        </p:nvSpPr>
        <p:spPr bwMode="auto">
          <a:xfrm>
            <a:off x="611560" y="2563942"/>
            <a:ext cx="7992888" cy="25212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buFont typeface="+mj-lt"/>
              <a:buAutoNum type="romanUcPeriod"/>
            </a:pPr>
            <a:r>
              <a:rPr lang="es-PE" sz="2800" dirty="0" smtClean="0"/>
              <a:t>Cuando involucra una o más clases en simultaneo.</a:t>
            </a:r>
          </a:p>
          <a:p>
            <a:pPr marL="571500" indent="-571500">
              <a:buFont typeface="+mj-lt"/>
              <a:buAutoNum type="romanUcPeriod"/>
            </a:pPr>
            <a:endParaRPr lang="es-PE" sz="2800" dirty="0" smtClean="0"/>
          </a:p>
          <a:p>
            <a:pPr marL="571500" indent="-571500">
              <a:buFont typeface="+mj-lt"/>
              <a:buAutoNum type="romanUcPeriod"/>
            </a:pPr>
            <a:r>
              <a:rPr lang="es-PE" sz="2800" dirty="0"/>
              <a:t>Cuando el código se comunica </a:t>
            </a:r>
            <a:r>
              <a:rPr lang="es-PE" sz="2800" dirty="0" smtClean="0"/>
              <a:t>fuera de las fronteras de </a:t>
            </a:r>
            <a:r>
              <a:rPr lang="es-PE" sz="2800" dirty="0"/>
              <a:t>su propio proceso.</a:t>
            </a:r>
            <a:br>
              <a:rPr lang="es-PE" sz="2800" dirty="0"/>
            </a:br>
            <a:r>
              <a:rPr lang="es-PE" sz="2800" dirty="0"/>
              <a:t>(base de datos, la red, el sistema de archivos</a:t>
            </a:r>
            <a:r>
              <a:rPr lang="es-PE" sz="2800" dirty="0" smtClean="0"/>
              <a:t>)</a:t>
            </a:r>
            <a:endParaRPr lang="es-PE" sz="2800" dirty="0"/>
          </a:p>
        </p:txBody>
      </p:sp>
    </p:spTree>
    <p:extLst>
      <p:ext uri="{BB962C8B-B14F-4D97-AF65-F5344CB8AC3E}">
        <p14:creationId xmlns:p14="http://schemas.microsoft.com/office/powerpoint/2010/main" val="2809441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08714" y="116632"/>
            <a:ext cx="8229600" cy="1224136"/>
          </a:xfrm>
        </p:spPr>
        <p:txBody>
          <a:bodyPr/>
          <a:lstStyle/>
          <a:p>
            <a:r>
              <a:rPr lang="es-PE" dirty="0" smtClean="0">
                <a:solidFill>
                  <a:srgbClr val="00823B"/>
                </a:solidFill>
              </a:rPr>
              <a:t>¿ Porqué pruebas de integración?</a:t>
            </a:r>
            <a:endParaRPr lang="es-PE" dirty="0">
              <a:solidFill>
                <a:srgbClr val="00823B"/>
              </a:solidFill>
            </a:endParaRPr>
          </a:p>
        </p:txBody>
      </p:sp>
      <p:sp>
        <p:nvSpPr>
          <p:cNvPr id="8" name="7 CuadroTexto"/>
          <p:cNvSpPr txBox="1"/>
          <p:nvPr/>
        </p:nvSpPr>
        <p:spPr>
          <a:xfrm>
            <a:off x="539552" y="1383734"/>
            <a:ext cx="8136904" cy="4493538"/>
          </a:xfrm>
          <a:prstGeom prst="rect">
            <a:avLst/>
          </a:prstGeom>
          <a:noFill/>
        </p:spPr>
        <p:txBody>
          <a:bodyPr wrap="square" rtlCol="0">
            <a:spAutoFit/>
          </a:bodyPr>
          <a:lstStyle/>
          <a:p>
            <a:pPr marL="571500" indent="-571500">
              <a:buFont typeface="Arial" pitchFamily="34" charset="0"/>
              <a:buChar char="•"/>
            </a:pPr>
            <a:r>
              <a:rPr lang="es-PE" sz="2600" dirty="0" smtClean="0"/>
              <a:t>En </a:t>
            </a:r>
            <a:r>
              <a:rPr lang="es-PE" sz="2600" dirty="0"/>
              <a:t>algún momento </a:t>
            </a:r>
            <a:r>
              <a:rPr lang="es-PE" sz="2600" dirty="0" smtClean="0"/>
              <a:t>los componentes tendrán </a:t>
            </a:r>
            <a:r>
              <a:rPr lang="es-PE" sz="2600" dirty="0"/>
              <a:t>que comunicarse </a:t>
            </a:r>
            <a:r>
              <a:rPr lang="es-PE" sz="2600" dirty="0" smtClean="0"/>
              <a:t>entre si y </a:t>
            </a:r>
            <a:r>
              <a:rPr lang="es-PE" sz="2600" dirty="0"/>
              <a:t>hablar con el mundo exterior</a:t>
            </a:r>
            <a:r>
              <a:rPr lang="es-PE" sz="2600" dirty="0" smtClean="0"/>
              <a:t>.</a:t>
            </a:r>
          </a:p>
          <a:p>
            <a:pPr marL="571500" indent="-571500">
              <a:buFont typeface="Arial" pitchFamily="34" charset="0"/>
              <a:buChar char="•"/>
            </a:pPr>
            <a:endParaRPr lang="es-PE" sz="2600" dirty="0" smtClean="0"/>
          </a:p>
          <a:p>
            <a:pPr marL="571500" indent="-571500">
              <a:buFont typeface="Arial" pitchFamily="34" charset="0"/>
              <a:buChar char="•"/>
            </a:pPr>
            <a:r>
              <a:rPr lang="es-PE" sz="2600" dirty="0" smtClean="0"/>
              <a:t>Una </a:t>
            </a:r>
            <a:r>
              <a:rPr lang="es-PE" sz="2600" dirty="0"/>
              <a:t>buen conjunto de </a:t>
            </a:r>
            <a:r>
              <a:rPr lang="es-PE" sz="2600" dirty="0" smtClean="0">
                <a:solidFill>
                  <a:srgbClr val="FF0000"/>
                </a:solidFill>
              </a:rPr>
              <a:t>pruebas unitarias es </a:t>
            </a:r>
            <a:r>
              <a:rPr lang="es-PE" sz="2600" dirty="0">
                <a:solidFill>
                  <a:srgbClr val="FF0000"/>
                </a:solidFill>
              </a:rPr>
              <a:t>aún más efectivo si es acompañado de </a:t>
            </a:r>
            <a:r>
              <a:rPr lang="es-PE" sz="2600" dirty="0" smtClean="0">
                <a:solidFill>
                  <a:srgbClr val="FF0000"/>
                </a:solidFill>
              </a:rPr>
              <a:t>otros  tipos de test.</a:t>
            </a:r>
          </a:p>
          <a:p>
            <a:endParaRPr lang="es-ES" sz="2600" dirty="0" smtClean="0"/>
          </a:p>
          <a:p>
            <a:pPr marL="571500" indent="-571500">
              <a:buFont typeface="Arial" pitchFamily="34" charset="0"/>
              <a:buChar char="•"/>
            </a:pPr>
            <a:r>
              <a:rPr lang="es-ES" sz="2600" dirty="0" smtClean="0"/>
              <a:t>Cada tipo de test es una </a:t>
            </a:r>
            <a:r>
              <a:rPr lang="es-ES" sz="2600" dirty="0" smtClean="0">
                <a:solidFill>
                  <a:srgbClr val="FF0000"/>
                </a:solidFill>
              </a:rPr>
              <a:t>nueva capa de protección en nuestro sistema.</a:t>
            </a:r>
          </a:p>
          <a:p>
            <a:pPr marL="571500" indent="-571500">
              <a:buFont typeface="Arial" pitchFamily="34" charset="0"/>
              <a:buChar char="•"/>
            </a:pPr>
            <a:endParaRPr lang="es-ES" sz="2600" dirty="0"/>
          </a:p>
          <a:p>
            <a:pPr marL="571500" indent="-571500">
              <a:buFont typeface="Arial" pitchFamily="34" charset="0"/>
              <a:buChar char="•"/>
            </a:pPr>
            <a:r>
              <a:rPr lang="es-PE" sz="2600" dirty="0"/>
              <a:t>El balance  y aplicación efectiva de todos los tipos de test es lo que </a:t>
            </a:r>
            <a:r>
              <a:rPr lang="es-PE" sz="2600" dirty="0" smtClean="0"/>
              <a:t>te dará beneficios.</a:t>
            </a:r>
            <a:endParaRPr lang="es-PE" sz="2600" dirty="0"/>
          </a:p>
        </p:txBody>
      </p:sp>
    </p:spTree>
    <p:extLst>
      <p:ext uri="{BB962C8B-B14F-4D97-AF65-F5344CB8AC3E}">
        <p14:creationId xmlns:p14="http://schemas.microsoft.com/office/powerpoint/2010/main" val="27757493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223629" y="1141997"/>
            <a:ext cx="6696744" cy="1143000"/>
          </a:xfrm>
        </p:spPr>
        <p:txBody>
          <a:bodyPr/>
          <a:lstStyle/>
          <a:p>
            <a:r>
              <a:rPr lang="es-PE" dirty="0" smtClean="0">
                <a:solidFill>
                  <a:srgbClr val="00823B"/>
                </a:solidFill>
              </a:rPr>
              <a:t>¿ Qué cosas cubren las pruebas de interacción ?</a:t>
            </a:r>
            <a:endParaRPr lang="es-PE" dirty="0">
              <a:solidFill>
                <a:srgbClr val="00823B"/>
              </a:solidFill>
            </a:endParaRPr>
          </a:p>
        </p:txBody>
      </p:sp>
      <p:sp>
        <p:nvSpPr>
          <p:cNvPr id="3" name="2 CuadroTexto"/>
          <p:cNvSpPr txBox="1"/>
          <p:nvPr/>
        </p:nvSpPr>
        <p:spPr>
          <a:xfrm>
            <a:off x="540964" y="2718028"/>
            <a:ext cx="8148449" cy="2062103"/>
          </a:xfrm>
          <a:prstGeom prst="rect">
            <a:avLst/>
          </a:prstGeom>
          <a:noFill/>
        </p:spPr>
        <p:txBody>
          <a:bodyPr wrap="none" rtlCol="0">
            <a:spAutoFit/>
          </a:bodyPr>
          <a:lstStyle/>
          <a:p>
            <a:pPr algn="ctr"/>
            <a:r>
              <a:rPr lang="es-PE" sz="3200" dirty="0" smtClean="0"/>
              <a:t>Interacción y Funcionamiento de </a:t>
            </a:r>
            <a:r>
              <a:rPr lang="es-PE" sz="3200" dirty="0" err="1" smtClean="0"/>
              <a:t>BDs</a:t>
            </a:r>
            <a:endParaRPr lang="es-PE" sz="3200" dirty="0" smtClean="0"/>
          </a:p>
          <a:p>
            <a:pPr algn="ctr"/>
            <a:r>
              <a:rPr lang="es-PE" sz="3200" dirty="0" smtClean="0"/>
              <a:t>Lectura y creación de documentos (</a:t>
            </a:r>
            <a:r>
              <a:rPr lang="es-PE" sz="3200" dirty="0" err="1" smtClean="0"/>
              <a:t>txt</a:t>
            </a:r>
            <a:r>
              <a:rPr lang="es-PE" sz="3200" dirty="0" smtClean="0"/>
              <a:t>, </a:t>
            </a:r>
            <a:r>
              <a:rPr lang="es-PE" sz="3200" dirty="0" err="1" smtClean="0"/>
              <a:t>xml,pdf</a:t>
            </a:r>
            <a:r>
              <a:rPr lang="es-PE" sz="3200" dirty="0" smtClean="0"/>
              <a:t>)</a:t>
            </a:r>
          </a:p>
          <a:p>
            <a:pPr algn="ctr"/>
            <a:r>
              <a:rPr lang="es-PE" sz="3200" dirty="0" smtClean="0"/>
              <a:t>Interacción con Web </a:t>
            </a:r>
            <a:r>
              <a:rPr lang="es-PE" sz="3200" dirty="0" err="1" smtClean="0"/>
              <a:t>Services</a:t>
            </a:r>
            <a:endParaRPr lang="es-PE" sz="3200" dirty="0" smtClean="0"/>
          </a:p>
          <a:p>
            <a:pPr algn="ctr"/>
            <a:r>
              <a:rPr lang="es-PE" sz="3200" dirty="0" smtClean="0"/>
              <a:t>Resolución e inyección de dependencias</a:t>
            </a:r>
          </a:p>
        </p:txBody>
      </p:sp>
    </p:spTree>
    <p:extLst>
      <p:ext uri="{BB962C8B-B14F-4D97-AF65-F5344CB8AC3E}">
        <p14:creationId xmlns:p14="http://schemas.microsoft.com/office/powerpoint/2010/main" val="471549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1356" y="278233"/>
            <a:ext cx="8229600" cy="724942"/>
          </a:xfrm>
        </p:spPr>
        <p:txBody>
          <a:bodyPr/>
          <a:lstStyle/>
          <a:p>
            <a:r>
              <a:rPr lang="en-US" smtClean="0">
                <a:solidFill>
                  <a:srgbClr val="00823B"/>
                </a:solidFill>
              </a:rPr>
              <a:t>Database Testing</a:t>
            </a:r>
            <a:endParaRPr lang="en-US">
              <a:solidFill>
                <a:srgbClr val="00823B"/>
              </a:solidFill>
            </a:endParaRPr>
          </a:p>
        </p:txBody>
      </p:sp>
      <p:sp>
        <p:nvSpPr>
          <p:cNvPr id="34" name="33 CuadroTexto"/>
          <p:cNvSpPr txBox="1"/>
          <p:nvPr/>
        </p:nvSpPr>
        <p:spPr>
          <a:xfrm>
            <a:off x="735806" y="1836600"/>
            <a:ext cx="7660700" cy="2677656"/>
          </a:xfrm>
          <a:prstGeom prst="rect">
            <a:avLst/>
          </a:prstGeom>
          <a:noFill/>
        </p:spPr>
        <p:txBody>
          <a:bodyPr wrap="square" rtlCol="0">
            <a:spAutoFit/>
          </a:bodyPr>
          <a:lstStyle/>
          <a:p>
            <a:pPr marL="457200" indent="-457200">
              <a:buFont typeface="Arial" pitchFamily="34" charset="0"/>
              <a:buChar char="•"/>
            </a:pPr>
            <a:r>
              <a:rPr lang="es-PE" sz="2800" dirty="0" smtClean="0"/>
              <a:t>Las </a:t>
            </a:r>
            <a:r>
              <a:rPr lang="es-PE" sz="2800" dirty="0" err="1" smtClean="0"/>
              <a:t>BDs</a:t>
            </a:r>
            <a:r>
              <a:rPr lang="es-PE" sz="2800" dirty="0" smtClean="0"/>
              <a:t> son parte complementaria de las aplicaciones y almacenan datos que son activos importantes.</a:t>
            </a:r>
          </a:p>
          <a:p>
            <a:pPr marL="457200" indent="-457200">
              <a:buFont typeface="Arial" pitchFamily="34" charset="0"/>
              <a:buChar char="•"/>
            </a:pPr>
            <a:endParaRPr lang="es-PE" sz="2800" dirty="0"/>
          </a:p>
          <a:p>
            <a:pPr marL="457200" indent="-457200">
              <a:buFont typeface="Arial" pitchFamily="34" charset="0"/>
              <a:buChar char="•"/>
            </a:pPr>
            <a:r>
              <a:rPr lang="es-PE" sz="2800" dirty="0" smtClean="0"/>
              <a:t>Las </a:t>
            </a:r>
            <a:r>
              <a:rPr lang="es-PE" sz="2800" dirty="0" err="1" smtClean="0"/>
              <a:t>BDs</a:t>
            </a:r>
            <a:r>
              <a:rPr lang="es-PE" sz="2800" dirty="0" smtClean="0"/>
              <a:t> usualmente contienen </a:t>
            </a:r>
            <a:r>
              <a:rPr lang="es-PE" sz="2800" dirty="0"/>
              <a:t>lógica y realizan funcionalidad crítica para las organizaciones</a:t>
            </a:r>
            <a:r>
              <a:rPr lang="es-PE" sz="2800" dirty="0" smtClean="0"/>
              <a:t>.</a:t>
            </a:r>
            <a:endParaRPr lang="es-PE" sz="2800" dirty="0"/>
          </a:p>
        </p:txBody>
      </p:sp>
      <p:sp>
        <p:nvSpPr>
          <p:cNvPr id="4" name="3 CuadroTexto"/>
          <p:cNvSpPr txBox="1"/>
          <p:nvPr/>
        </p:nvSpPr>
        <p:spPr>
          <a:xfrm>
            <a:off x="209672" y="4824684"/>
            <a:ext cx="8712968" cy="1384995"/>
          </a:xfrm>
          <a:prstGeom prst="rect">
            <a:avLst/>
          </a:prstGeom>
          <a:noFill/>
        </p:spPr>
        <p:txBody>
          <a:bodyPr wrap="square" rtlCol="0">
            <a:spAutoFit/>
          </a:bodyPr>
          <a:lstStyle/>
          <a:p>
            <a:pPr algn="ctr"/>
            <a:r>
              <a:rPr lang="es-PE" sz="2800" dirty="0" smtClean="0">
                <a:solidFill>
                  <a:srgbClr val="FFC000"/>
                </a:solidFill>
              </a:rPr>
              <a:t>Es esencial contar con un conjunto de pruebas automatizadas que validen la integridad y funcionamiento de la base de datos.</a:t>
            </a:r>
            <a:endParaRPr lang="es-PE" sz="2800" dirty="0">
              <a:solidFill>
                <a:srgbClr val="FFC000"/>
              </a:solidFill>
            </a:endParaRPr>
          </a:p>
        </p:txBody>
      </p:sp>
      <p:sp>
        <p:nvSpPr>
          <p:cNvPr id="5" name="4 CuadroTexto"/>
          <p:cNvSpPr txBox="1"/>
          <p:nvPr/>
        </p:nvSpPr>
        <p:spPr>
          <a:xfrm>
            <a:off x="3673315" y="1196752"/>
            <a:ext cx="1785682" cy="584775"/>
          </a:xfrm>
          <a:prstGeom prst="rect">
            <a:avLst/>
          </a:prstGeom>
          <a:noFill/>
        </p:spPr>
        <p:txBody>
          <a:bodyPr wrap="none" rtlCol="0">
            <a:spAutoFit/>
          </a:bodyPr>
          <a:lstStyle/>
          <a:p>
            <a:r>
              <a:rPr lang="es-PE" sz="3200" b="1" dirty="0" smtClean="0">
                <a:solidFill>
                  <a:srgbClr val="FF0000"/>
                </a:solidFill>
              </a:rPr>
              <a:t>¿Porqué?</a:t>
            </a:r>
            <a:endParaRPr lang="es-PE" sz="3200" b="1" dirty="0">
              <a:solidFill>
                <a:srgbClr val="FF0000"/>
              </a:solidFill>
            </a:endParaRPr>
          </a:p>
        </p:txBody>
      </p:sp>
    </p:spTree>
    <p:extLst>
      <p:ext uri="{BB962C8B-B14F-4D97-AF65-F5344CB8AC3E}">
        <p14:creationId xmlns:p14="http://schemas.microsoft.com/office/powerpoint/2010/main" val="3838617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58504"/>
            <a:ext cx="8229600" cy="1206551"/>
          </a:xfrm>
        </p:spPr>
        <p:txBody>
          <a:bodyPr/>
          <a:lstStyle/>
          <a:p>
            <a:r>
              <a:rPr lang="es-PE" dirty="0" smtClean="0">
                <a:solidFill>
                  <a:srgbClr val="00823B"/>
                </a:solidFill>
              </a:rPr>
              <a:t>Las </a:t>
            </a:r>
            <a:r>
              <a:rPr lang="es-PE" dirty="0" err="1" smtClean="0">
                <a:solidFill>
                  <a:srgbClr val="00823B"/>
                </a:solidFill>
              </a:rPr>
              <a:t>BDs</a:t>
            </a:r>
            <a:r>
              <a:rPr lang="es-PE" dirty="0" smtClean="0">
                <a:solidFill>
                  <a:srgbClr val="00823B"/>
                </a:solidFill>
              </a:rPr>
              <a:t> son un terreno complicado.</a:t>
            </a:r>
            <a:endParaRPr lang="es-PE" dirty="0">
              <a:solidFill>
                <a:srgbClr val="00823B"/>
              </a:solidFill>
            </a:endParaRPr>
          </a:p>
        </p:txBody>
      </p:sp>
      <p:sp>
        <p:nvSpPr>
          <p:cNvPr id="34" name="33 CuadroTexto"/>
          <p:cNvSpPr txBox="1"/>
          <p:nvPr/>
        </p:nvSpPr>
        <p:spPr>
          <a:xfrm>
            <a:off x="1331640" y="4365104"/>
            <a:ext cx="6552728" cy="2092881"/>
          </a:xfrm>
          <a:prstGeom prst="rect">
            <a:avLst/>
          </a:prstGeom>
          <a:noFill/>
        </p:spPr>
        <p:txBody>
          <a:bodyPr wrap="square" rtlCol="0">
            <a:spAutoFit/>
          </a:bodyPr>
          <a:lstStyle/>
          <a:p>
            <a:pPr algn="ctr"/>
            <a:r>
              <a:rPr lang="es-PE" sz="2600" dirty="0" smtClean="0"/>
              <a:t>Malas herramientas.</a:t>
            </a:r>
          </a:p>
          <a:p>
            <a:pPr algn="ctr"/>
            <a:r>
              <a:rPr lang="es-PE" sz="2600" dirty="0" smtClean="0"/>
              <a:t>Los cambios se conservan.</a:t>
            </a:r>
          </a:p>
          <a:p>
            <a:pPr algn="ctr"/>
            <a:r>
              <a:rPr lang="es-PE" sz="2600" dirty="0" smtClean="0"/>
              <a:t>Actitud de los especialistas en BD.</a:t>
            </a:r>
          </a:p>
          <a:p>
            <a:pPr algn="ctr"/>
            <a:r>
              <a:rPr lang="es-PE" sz="2600" dirty="0" smtClean="0"/>
              <a:t>Diferencia entre el modelo conceptual de la aplicación y el modelo de la </a:t>
            </a:r>
            <a:r>
              <a:rPr lang="es-PE" sz="2600" dirty="0" err="1" smtClean="0"/>
              <a:t>bb</a:t>
            </a:r>
            <a:r>
              <a:rPr lang="es-PE" sz="2600" dirty="0" smtClean="0"/>
              <a:t>.</a:t>
            </a:r>
          </a:p>
        </p:txBody>
      </p:sp>
      <p:pic>
        <p:nvPicPr>
          <p:cNvPr id="2" name="1 Imagen"/>
          <p:cNvPicPr>
            <a:picLocks noChangeAspect="1"/>
          </p:cNvPicPr>
          <p:nvPr/>
        </p:nvPicPr>
        <p:blipFill rotWithShape="1">
          <a:blip r:embed="rId3" cstate="print">
            <a:extLst>
              <a:ext uri="{28A0092B-C50C-407E-A947-70E740481C1C}">
                <a14:useLocalDpi xmlns:a14="http://schemas.microsoft.com/office/drawing/2010/main" val="0"/>
              </a:ext>
            </a:extLst>
          </a:blip>
          <a:srcRect l="12719" r="11158"/>
          <a:stretch/>
        </p:blipFill>
        <p:spPr>
          <a:xfrm>
            <a:off x="3023828" y="1515960"/>
            <a:ext cx="3168352" cy="2763701"/>
          </a:xfrm>
          <a:prstGeom prst="rect">
            <a:avLst/>
          </a:prstGeom>
          <a:ln>
            <a:noFill/>
          </a:ln>
          <a:effectLst>
            <a:softEdge rad="112500"/>
          </a:effectLst>
        </p:spPr>
      </p:pic>
    </p:spTree>
    <p:extLst>
      <p:ext uri="{BB962C8B-B14F-4D97-AF65-F5344CB8AC3E}">
        <p14:creationId xmlns:p14="http://schemas.microsoft.com/office/powerpoint/2010/main" val="6516116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Flecha derecha"/>
          <p:cNvSpPr/>
          <p:nvPr/>
        </p:nvSpPr>
        <p:spPr>
          <a:xfrm rot="5400000" flipV="1">
            <a:off x="1835727" y="2751665"/>
            <a:ext cx="576000" cy="108000"/>
          </a:xfrm>
          <a:prstGeom prst="rightArrow">
            <a:avLst/>
          </a:prstGeom>
          <a:ln w="76200">
            <a:solidFill>
              <a:schemeClr val="bg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solidFill>
                <a:schemeClr val="tx1"/>
              </a:solidFill>
            </a:endParaRPr>
          </a:p>
        </p:txBody>
      </p:sp>
      <p:sp>
        <p:nvSpPr>
          <p:cNvPr id="3" name="2 Título"/>
          <p:cNvSpPr>
            <a:spLocks noGrp="1"/>
          </p:cNvSpPr>
          <p:nvPr>
            <p:ph type="title"/>
          </p:nvPr>
        </p:nvSpPr>
        <p:spPr>
          <a:xfrm>
            <a:off x="524338" y="260648"/>
            <a:ext cx="8229600" cy="724942"/>
          </a:xfrm>
        </p:spPr>
        <p:txBody>
          <a:bodyPr/>
          <a:lstStyle/>
          <a:p>
            <a:r>
              <a:rPr lang="es-PE" dirty="0" smtClean="0">
                <a:solidFill>
                  <a:srgbClr val="00823B"/>
                </a:solidFill>
              </a:rPr>
              <a:t>¿ Qué probar ?</a:t>
            </a:r>
            <a:endParaRPr lang="es-PE" dirty="0">
              <a:solidFill>
                <a:srgbClr val="00823B"/>
              </a:solidFill>
            </a:endParaRPr>
          </a:p>
        </p:txBody>
      </p:sp>
      <p:sp>
        <p:nvSpPr>
          <p:cNvPr id="4" name="3 Disco magnético"/>
          <p:cNvSpPr/>
          <p:nvPr/>
        </p:nvSpPr>
        <p:spPr>
          <a:xfrm>
            <a:off x="1031596" y="3215684"/>
            <a:ext cx="2228343" cy="1669921"/>
          </a:xfrm>
          <a:prstGeom prst="flowChartMagneticDisk">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6" name="5 Rectángulo redondeado"/>
          <p:cNvSpPr/>
          <p:nvPr/>
        </p:nvSpPr>
        <p:spPr>
          <a:xfrm>
            <a:off x="1139226" y="3843670"/>
            <a:ext cx="1994282" cy="8280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8" name="7 Rectángulo redondeado"/>
          <p:cNvSpPr/>
          <p:nvPr/>
        </p:nvSpPr>
        <p:spPr>
          <a:xfrm>
            <a:off x="1422223" y="1390716"/>
            <a:ext cx="1404000" cy="1008000"/>
          </a:xfrm>
          <a:prstGeom prst="roundRect">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accent1">
                    <a:lumMod val="75000"/>
                  </a:schemeClr>
                </a:solidFill>
              </a:rPr>
              <a:t>Aplicación</a:t>
            </a:r>
          </a:p>
        </p:txBody>
      </p:sp>
      <p:sp>
        <p:nvSpPr>
          <p:cNvPr id="10" name="9 CuadroTexto"/>
          <p:cNvSpPr txBox="1"/>
          <p:nvPr/>
        </p:nvSpPr>
        <p:spPr>
          <a:xfrm>
            <a:off x="1466767" y="3298823"/>
            <a:ext cx="1358000" cy="400110"/>
          </a:xfrm>
          <a:prstGeom prst="rect">
            <a:avLst/>
          </a:prstGeom>
          <a:noFill/>
        </p:spPr>
        <p:txBody>
          <a:bodyPr wrap="none" rtlCol="0">
            <a:spAutoFit/>
          </a:bodyPr>
          <a:lstStyle/>
          <a:p>
            <a:r>
              <a:rPr lang="es-PE" sz="2000" b="1" dirty="0" smtClean="0">
                <a:solidFill>
                  <a:schemeClr val="accent1">
                    <a:lumMod val="75000"/>
                  </a:schemeClr>
                </a:solidFill>
              </a:rPr>
              <a:t>Base Datos</a:t>
            </a:r>
            <a:endParaRPr lang="es-PE" sz="2000" b="1" dirty="0">
              <a:solidFill>
                <a:schemeClr val="accent1">
                  <a:lumMod val="75000"/>
                </a:schemeClr>
              </a:solidFill>
            </a:endParaRPr>
          </a:p>
        </p:txBody>
      </p:sp>
      <p:sp>
        <p:nvSpPr>
          <p:cNvPr id="11" name="10 Elipse"/>
          <p:cNvSpPr/>
          <p:nvPr/>
        </p:nvSpPr>
        <p:spPr>
          <a:xfrm>
            <a:off x="539552" y="2788910"/>
            <a:ext cx="3168352" cy="2484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12" name="11 CuadroTexto"/>
          <p:cNvSpPr txBox="1"/>
          <p:nvPr/>
        </p:nvSpPr>
        <p:spPr>
          <a:xfrm>
            <a:off x="1698723" y="4048269"/>
            <a:ext cx="885179" cy="430887"/>
          </a:xfrm>
          <a:prstGeom prst="rect">
            <a:avLst/>
          </a:prstGeom>
          <a:noFill/>
          <a:ln>
            <a:noFill/>
          </a:ln>
        </p:spPr>
        <p:txBody>
          <a:bodyPr wrap="none" rtlCol="0">
            <a:spAutoFit/>
          </a:bodyPr>
          <a:lstStyle/>
          <a:p>
            <a:r>
              <a:rPr lang="es-PE" sz="2200" b="1" dirty="0" err="1" smtClean="0">
                <a:solidFill>
                  <a:srgbClr val="FF0000"/>
                </a:solidFill>
              </a:rPr>
              <a:t>Inside</a:t>
            </a:r>
            <a:endParaRPr lang="es-PE" sz="2200" b="1" dirty="0">
              <a:solidFill>
                <a:srgbClr val="FF0000"/>
              </a:solidFill>
            </a:endParaRPr>
          </a:p>
        </p:txBody>
      </p:sp>
      <p:sp>
        <p:nvSpPr>
          <p:cNvPr id="13" name="12 CuadroTexto"/>
          <p:cNvSpPr txBox="1"/>
          <p:nvPr/>
        </p:nvSpPr>
        <p:spPr>
          <a:xfrm>
            <a:off x="833133" y="5323855"/>
            <a:ext cx="2616357" cy="769441"/>
          </a:xfrm>
          <a:prstGeom prst="rect">
            <a:avLst/>
          </a:prstGeom>
          <a:noFill/>
          <a:ln>
            <a:noFill/>
          </a:ln>
        </p:spPr>
        <p:txBody>
          <a:bodyPr wrap="none" rtlCol="0">
            <a:spAutoFit/>
          </a:bodyPr>
          <a:lstStyle/>
          <a:p>
            <a:pPr algn="ctr"/>
            <a:r>
              <a:rPr lang="es-PE" sz="2400" b="1" dirty="0" err="1" smtClean="0">
                <a:solidFill>
                  <a:srgbClr val="FF0000"/>
                </a:solidFill>
              </a:rPr>
              <a:t>Outside</a:t>
            </a:r>
            <a:endParaRPr lang="es-PE" sz="2400" b="1" dirty="0" smtClean="0">
              <a:solidFill>
                <a:srgbClr val="FF0000"/>
              </a:solidFill>
            </a:endParaRPr>
          </a:p>
          <a:p>
            <a:pPr algn="ctr"/>
            <a:r>
              <a:rPr lang="es-PE" sz="2000" b="1" dirty="0" smtClean="0">
                <a:solidFill>
                  <a:srgbClr val="FF0000"/>
                </a:solidFill>
              </a:rPr>
              <a:t>(Data Access Interface)</a:t>
            </a:r>
            <a:endParaRPr lang="es-PE" sz="2000" b="1" dirty="0">
              <a:solidFill>
                <a:srgbClr val="FF0000"/>
              </a:solidFill>
            </a:endParaRPr>
          </a:p>
        </p:txBody>
      </p:sp>
      <p:sp>
        <p:nvSpPr>
          <p:cNvPr id="14" name="13 CuadroTexto"/>
          <p:cNvSpPr txBox="1"/>
          <p:nvPr/>
        </p:nvSpPr>
        <p:spPr>
          <a:xfrm>
            <a:off x="6059522" y="1412776"/>
            <a:ext cx="1077539" cy="523220"/>
          </a:xfrm>
          <a:prstGeom prst="rect">
            <a:avLst/>
          </a:prstGeom>
          <a:noFill/>
          <a:ln>
            <a:noFill/>
          </a:ln>
        </p:spPr>
        <p:txBody>
          <a:bodyPr wrap="none" rtlCol="0">
            <a:spAutoFit/>
          </a:bodyPr>
          <a:lstStyle/>
          <a:p>
            <a:r>
              <a:rPr lang="es-PE" sz="2800" b="1" dirty="0" err="1" smtClean="0">
                <a:solidFill>
                  <a:srgbClr val="FF0000"/>
                </a:solidFill>
              </a:rPr>
              <a:t>Inside</a:t>
            </a:r>
            <a:endParaRPr lang="es-PE" sz="2800" b="1" dirty="0">
              <a:solidFill>
                <a:srgbClr val="FF0000"/>
              </a:solidFill>
            </a:endParaRPr>
          </a:p>
        </p:txBody>
      </p:sp>
      <p:sp>
        <p:nvSpPr>
          <p:cNvPr id="15" name="14 CuadroTexto"/>
          <p:cNvSpPr txBox="1"/>
          <p:nvPr/>
        </p:nvSpPr>
        <p:spPr>
          <a:xfrm>
            <a:off x="4520125" y="1949300"/>
            <a:ext cx="4156331" cy="1446550"/>
          </a:xfrm>
          <a:prstGeom prst="rect">
            <a:avLst/>
          </a:prstGeom>
          <a:noFill/>
        </p:spPr>
        <p:txBody>
          <a:bodyPr wrap="none" rtlCol="0">
            <a:spAutoFit/>
          </a:bodyPr>
          <a:lstStyle/>
          <a:p>
            <a:pPr marL="285750" indent="-285750">
              <a:buFont typeface="Arial" pitchFamily="34" charset="0"/>
              <a:buChar char="•"/>
            </a:pPr>
            <a:r>
              <a:rPr lang="es-PE" sz="2200" dirty="0" smtClean="0"/>
              <a:t>Tablas, Vistas</a:t>
            </a:r>
          </a:p>
          <a:p>
            <a:pPr marL="285750" indent="-285750">
              <a:buFont typeface="Arial" pitchFamily="34" charset="0"/>
              <a:buChar char="•"/>
            </a:pPr>
            <a:r>
              <a:rPr lang="es-PE" sz="2200" dirty="0" err="1" smtClean="0"/>
              <a:t>Store</a:t>
            </a:r>
            <a:r>
              <a:rPr lang="es-PE" sz="2200" dirty="0" smtClean="0"/>
              <a:t> </a:t>
            </a:r>
            <a:r>
              <a:rPr lang="es-PE" sz="2200" dirty="0" err="1" smtClean="0"/>
              <a:t>Procedures</a:t>
            </a:r>
            <a:r>
              <a:rPr lang="es-PE" sz="2200" dirty="0" smtClean="0"/>
              <a:t>, </a:t>
            </a:r>
            <a:r>
              <a:rPr lang="es-PE" sz="2200" dirty="0" err="1" smtClean="0"/>
              <a:t>Triggers</a:t>
            </a:r>
            <a:endParaRPr lang="es-PE" sz="2200" dirty="0" smtClean="0"/>
          </a:p>
          <a:p>
            <a:pPr marL="285750" indent="-285750">
              <a:buFont typeface="Arial" pitchFamily="34" charset="0"/>
              <a:buChar char="•"/>
            </a:pPr>
            <a:r>
              <a:rPr lang="es-PE" sz="2200" dirty="0" smtClean="0"/>
              <a:t>Integridad Referencial, Cascadas</a:t>
            </a:r>
          </a:p>
          <a:p>
            <a:pPr marL="285750" indent="-285750">
              <a:buFont typeface="Arial" pitchFamily="34" charset="0"/>
              <a:buChar char="•"/>
            </a:pPr>
            <a:r>
              <a:rPr lang="es-PE" sz="2200" dirty="0" smtClean="0"/>
              <a:t>Defaults, </a:t>
            </a:r>
            <a:r>
              <a:rPr lang="es-PE" sz="2200" dirty="0" err="1" smtClean="0"/>
              <a:t>Constraints</a:t>
            </a:r>
            <a:r>
              <a:rPr lang="es-PE" sz="2200" dirty="0" smtClean="0"/>
              <a:t>, </a:t>
            </a:r>
            <a:r>
              <a:rPr lang="es-PE" sz="2200" dirty="0" err="1" smtClean="0"/>
              <a:t>Sizes</a:t>
            </a:r>
            <a:endParaRPr lang="es-PE" sz="2200" dirty="0" smtClean="0"/>
          </a:p>
        </p:txBody>
      </p:sp>
      <p:sp>
        <p:nvSpPr>
          <p:cNvPr id="16" name="15 CuadroTexto"/>
          <p:cNvSpPr txBox="1"/>
          <p:nvPr/>
        </p:nvSpPr>
        <p:spPr>
          <a:xfrm>
            <a:off x="5883190" y="3686277"/>
            <a:ext cx="1430200" cy="523220"/>
          </a:xfrm>
          <a:prstGeom prst="rect">
            <a:avLst/>
          </a:prstGeom>
          <a:noFill/>
          <a:ln>
            <a:noFill/>
          </a:ln>
        </p:spPr>
        <p:txBody>
          <a:bodyPr wrap="none" rtlCol="0">
            <a:spAutoFit/>
          </a:bodyPr>
          <a:lstStyle/>
          <a:p>
            <a:pPr algn="ctr"/>
            <a:r>
              <a:rPr lang="es-PE" sz="2800" b="1" dirty="0" err="1" smtClean="0">
                <a:solidFill>
                  <a:srgbClr val="FF0000"/>
                </a:solidFill>
              </a:rPr>
              <a:t>Outside</a:t>
            </a:r>
            <a:r>
              <a:rPr lang="es-PE" sz="2800" b="1" dirty="0" smtClean="0">
                <a:solidFill>
                  <a:srgbClr val="FF0000"/>
                </a:solidFill>
              </a:rPr>
              <a:t> </a:t>
            </a:r>
            <a:endParaRPr lang="es-PE" sz="2800" b="1" dirty="0">
              <a:solidFill>
                <a:srgbClr val="FF0000"/>
              </a:solidFill>
            </a:endParaRPr>
          </a:p>
        </p:txBody>
      </p:sp>
      <p:sp>
        <p:nvSpPr>
          <p:cNvPr id="17" name="16 CuadroTexto"/>
          <p:cNvSpPr txBox="1"/>
          <p:nvPr/>
        </p:nvSpPr>
        <p:spPr>
          <a:xfrm>
            <a:off x="4520125" y="4214698"/>
            <a:ext cx="3724225" cy="1446550"/>
          </a:xfrm>
          <a:prstGeom prst="rect">
            <a:avLst/>
          </a:prstGeom>
          <a:noFill/>
        </p:spPr>
        <p:txBody>
          <a:bodyPr wrap="none" rtlCol="0">
            <a:spAutoFit/>
          </a:bodyPr>
          <a:lstStyle/>
          <a:p>
            <a:pPr marL="285750" indent="-285750">
              <a:buFont typeface="Arial" pitchFamily="34" charset="0"/>
              <a:buChar char="•"/>
            </a:pPr>
            <a:r>
              <a:rPr lang="es-PE" sz="2200" dirty="0" smtClean="0"/>
              <a:t>Conectividad</a:t>
            </a:r>
          </a:p>
          <a:p>
            <a:pPr marL="285750" indent="-285750">
              <a:buFont typeface="Arial" pitchFamily="34" charset="0"/>
              <a:buChar char="•"/>
            </a:pPr>
            <a:r>
              <a:rPr lang="es-PE" sz="2200" dirty="0" smtClean="0"/>
              <a:t>Registro de datos</a:t>
            </a:r>
          </a:p>
          <a:p>
            <a:pPr marL="285750" indent="-285750">
              <a:buFont typeface="Arial" pitchFamily="34" charset="0"/>
              <a:buChar char="•"/>
            </a:pPr>
            <a:r>
              <a:rPr lang="es-PE" sz="2200" dirty="0" smtClean="0"/>
              <a:t>Lectura de datos</a:t>
            </a:r>
          </a:p>
          <a:p>
            <a:pPr marL="285750" indent="-285750">
              <a:buFont typeface="Arial" pitchFamily="34" charset="0"/>
              <a:buChar char="•"/>
            </a:pPr>
            <a:r>
              <a:rPr lang="es-PE" sz="2200" dirty="0"/>
              <a:t>ORM ( </a:t>
            </a:r>
            <a:r>
              <a:rPr lang="es-PE" sz="2200" dirty="0" err="1"/>
              <a:t>Metadata</a:t>
            </a:r>
            <a:r>
              <a:rPr lang="es-PE" sz="2200" dirty="0"/>
              <a:t>, </a:t>
            </a:r>
            <a:r>
              <a:rPr lang="es-PE" sz="2200" dirty="0" err="1"/>
              <a:t>Mappings</a:t>
            </a:r>
            <a:r>
              <a:rPr lang="es-PE" sz="2200" dirty="0" smtClean="0"/>
              <a:t>)</a:t>
            </a:r>
            <a:endParaRPr lang="es-PE" sz="2200" dirty="0"/>
          </a:p>
        </p:txBody>
      </p:sp>
    </p:spTree>
    <p:extLst>
      <p:ext uri="{BB962C8B-B14F-4D97-AF65-F5344CB8AC3E}">
        <p14:creationId xmlns:p14="http://schemas.microsoft.com/office/powerpoint/2010/main" val="42720504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1356" y="524072"/>
            <a:ext cx="8229600" cy="724942"/>
          </a:xfrm>
        </p:spPr>
        <p:txBody>
          <a:bodyPr/>
          <a:lstStyle/>
          <a:p>
            <a:r>
              <a:rPr lang="es-PE" dirty="0" smtClean="0">
                <a:solidFill>
                  <a:srgbClr val="00823B"/>
                </a:solidFill>
              </a:rPr>
              <a:t>Prerrequisito: </a:t>
            </a:r>
            <a:r>
              <a:rPr lang="es-PE" dirty="0" err="1" smtClean="0">
                <a:solidFill>
                  <a:srgbClr val="FF0000"/>
                </a:solidFill>
              </a:rPr>
              <a:t>Sandboxes</a:t>
            </a:r>
            <a:endParaRPr lang="es-PE" dirty="0">
              <a:solidFill>
                <a:srgbClr val="FF0000"/>
              </a:solidFill>
            </a:endParaRPr>
          </a:p>
        </p:txBody>
      </p:sp>
      <p:sp>
        <p:nvSpPr>
          <p:cNvPr id="34" name="33 CuadroTexto"/>
          <p:cNvSpPr txBox="1"/>
          <p:nvPr/>
        </p:nvSpPr>
        <p:spPr>
          <a:xfrm>
            <a:off x="185264" y="5128736"/>
            <a:ext cx="8712968" cy="892552"/>
          </a:xfrm>
          <a:prstGeom prst="rect">
            <a:avLst/>
          </a:prstGeom>
          <a:noFill/>
        </p:spPr>
        <p:txBody>
          <a:bodyPr wrap="square" rtlCol="0">
            <a:spAutoFit/>
          </a:bodyPr>
          <a:lstStyle/>
          <a:p>
            <a:pPr algn="ctr"/>
            <a:r>
              <a:rPr lang="es-PE" sz="2600" dirty="0" smtClean="0">
                <a:solidFill>
                  <a:srgbClr val="FFC000"/>
                </a:solidFill>
              </a:rPr>
              <a:t>Proveer una base de datos diferente para cada actor o ambiente donde se vaya a ejecutar el conjunto de pruebas.</a:t>
            </a:r>
          </a:p>
        </p:txBody>
      </p:sp>
      <p:grpSp>
        <p:nvGrpSpPr>
          <p:cNvPr id="28" name="27 Grupo"/>
          <p:cNvGrpSpPr/>
          <p:nvPr/>
        </p:nvGrpSpPr>
        <p:grpSpPr>
          <a:xfrm>
            <a:off x="365016" y="3239888"/>
            <a:ext cx="8527464" cy="1691112"/>
            <a:chOff x="395536" y="3116752"/>
            <a:chExt cx="8527464" cy="1691112"/>
          </a:xfrm>
        </p:grpSpPr>
        <p:sp>
          <p:nvSpPr>
            <p:cNvPr id="25" name="24 Rectángulo redondeado"/>
            <p:cNvSpPr/>
            <p:nvPr/>
          </p:nvSpPr>
          <p:spPr>
            <a:xfrm>
              <a:off x="539552" y="3213688"/>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Development</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ES" sz="2000" b="1" dirty="0">
                <a:solidFill>
                  <a:schemeClr val="tx1"/>
                </a:solidFill>
              </a:endParaRPr>
            </a:p>
          </p:txBody>
        </p:sp>
        <p:sp>
          <p:nvSpPr>
            <p:cNvPr id="23" name="22 Rectángulo redondeado"/>
            <p:cNvSpPr/>
            <p:nvPr/>
          </p:nvSpPr>
          <p:spPr>
            <a:xfrm>
              <a:off x="474784" y="328727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19" name="18 Rectángulo redondeado"/>
            <p:cNvSpPr/>
            <p:nvPr/>
          </p:nvSpPr>
          <p:spPr>
            <a:xfrm>
              <a:off x="395536"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Development</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ES" sz="2000" b="1" dirty="0">
                <a:solidFill>
                  <a:schemeClr val="tx1"/>
                </a:solidFill>
              </a:endParaRPr>
            </a:p>
          </p:txBody>
        </p:sp>
        <p:sp>
          <p:nvSpPr>
            <p:cNvPr id="20" name="19 Rectángulo redondeado"/>
            <p:cNvSpPr/>
            <p:nvPr/>
          </p:nvSpPr>
          <p:spPr>
            <a:xfrm>
              <a:off x="2681036"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Integration</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PE" sz="2000" b="1" dirty="0" smtClean="0">
                <a:solidFill>
                  <a:schemeClr val="tx1"/>
                </a:solidFill>
              </a:endParaRPr>
            </a:p>
          </p:txBody>
        </p:sp>
        <p:sp>
          <p:nvSpPr>
            <p:cNvPr id="21" name="20 Rectángulo redondeado"/>
            <p:cNvSpPr/>
            <p:nvPr/>
          </p:nvSpPr>
          <p:spPr>
            <a:xfrm>
              <a:off x="4841744"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smtClean="0">
                  <a:solidFill>
                    <a:schemeClr val="tx1"/>
                  </a:solidFill>
                </a:rPr>
                <a:t>Demo/Test</a:t>
              </a:r>
              <a:br>
                <a:rPr lang="es-PE" sz="2000" b="1" dirty="0" smtClean="0">
                  <a:solidFill>
                    <a:schemeClr val="tx1"/>
                  </a:solidFill>
                </a:rPr>
              </a:br>
              <a:r>
                <a:rPr lang="es-PE" sz="2000" b="1" dirty="0" err="1" smtClean="0">
                  <a:solidFill>
                    <a:schemeClr val="tx1"/>
                  </a:solidFill>
                </a:rPr>
                <a:t>Sandbox</a:t>
              </a:r>
              <a:endParaRPr lang="es-PE" sz="2000" b="1" dirty="0" smtClean="0">
                <a:solidFill>
                  <a:schemeClr val="tx1"/>
                </a:solidFill>
              </a:endParaRPr>
            </a:p>
          </p:txBody>
        </p:sp>
        <p:sp>
          <p:nvSpPr>
            <p:cNvPr id="22" name="21 Rectángulo redondeado"/>
            <p:cNvSpPr/>
            <p:nvPr/>
          </p:nvSpPr>
          <p:spPr>
            <a:xfrm>
              <a:off x="7015000"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Production</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PE" sz="2000" b="1" dirty="0" smtClean="0">
                <a:solidFill>
                  <a:schemeClr val="tx1"/>
                </a:solidFill>
              </a:endParaRPr>
            </a:p>
          </p:txBody>
        </p:sp>
        <p:cxnSp>
          <p:nvCxnSpPr>
            <p:cNvPr id="27" name="26 Conector recto"/>
            <p:cNvCxnSpPr/>
            <p:nvPr/>
          </p:nvCxnSpPr>
          <p:spPr>
            <a:xfrm>
              <a:off x="4716016" y="3116752"/>
              <a:ext cx="0" cy="1667328"/>
            </a:xfrm>
            <a:prstGeom prst="line">
              <a:avLst/>
            </a:prstGeom>
            <a:solidFill>
              <a:schemeClr val="accent3">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9" name="28 Conector recto"/>
            <p:cNvCxnSpPr/>
            <p:nvPr/>
          </p:nvCxnSpPr>
          <p:spPr>
            <a:xfrm>
              <a:off x="2574064" y="3116752"/>
              <a:ext cx="0" cy="1667328"/>
            </a:xfrm>
            <a:prstGeom prst="line">
              <a:avLst/>
            </a:prstGeom>
            <a:solidFill>
              <a:schemeClr val="accent3">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0" name="29 Conector recto"/>
            <p:cNvCxnSpPr/>
            <p:nvPr/>
          </p:nvCxnSpPr>
          <p:spPr>
            <a:xfrm>
              <a:off x="6886984" y="3140536"/>
              <a:ext cx="0" cy="1667328"/>
            </a:xfrm>
            <a:prstGeom prst="line">
              <a:avLst/>
            </a:prstGeom>
            <a:solidFill>
              <a:schemeClr val="accent3">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sp>
        <p:nvSpPr>
          <p:cNvPr id="32" name="31 CuadroTexto"/>
          <p:cNvSpPr txBox="1"/>
          <p:nvPr/>
        </p:nvSpPr>
        <p:spPr>
          <a:xfrm>
            <a:off x="209672" y="1393030"/>
            <a:ext cx="8712968" cy="1692771"/>
          </a:xfrm>
          <a:prstGeom prst="rect">
            <a:avLst/>
          </a:prstGeom>
          <a:noFill/>
        </p:spPr>
        <p:txBody>
          <a:bodyPr wrap="square" rtlCol="0">
            <a:spAutoFit/>
          </a:bodyPr>
          <a:lstStyle/>
          <a:p>
            <a:pPr algn="ctr"/>
            <a:r>
              <a:rPr lang="es-PE" sz="2600" dirty="0" smtClean="0"/>
              <a:t>Un punto importante para tener pruebas repetibles y no erráticas es que cada prueba no se superponga.</a:t>
            </a:r>
            <a:br>
              <a:rPr lang="es-PE" sz="2600" dirty="0" smtClean="0"/>
            </a:br>
            <a:r>
              <a:rPr lang="es-PE" sz="2600" dirty="0" smtClean="0"/>
              <a:t>Esta tarea es más difícil si solo existe una única base de datos y todos ejecutando pruebas contra ella.</a:t>
            </a:r>
          </a:p>
        </p:txBody>
      </p:sp>
    </p:spTree>
    <p:extLst>
      <p:ext uri="{BB962C8B-B14F-4D97-AF65-F5344CB8AC3E}">
        <p14:creationId xmlns:p14="http://schemas.microsoft.com/office/powerpoint/2010/main" val="2840367514"/>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31144</TotalTime>
  <Words>1746</Words>
  <Application>Microsoft Office PowerPoint</Application>
  <PresentationFormat>Presentación en pantalla (4:3)</PresentationFormat>
  <Paragraphs>210</Paragraphs>
  <Slides>26</Slides>
  <Notes>25</Notes>
  <HiddenSlides>1</HiddenSlides>
  <MMClips>0</MMClips>
  <ScaleCrop>false</ScaleCrop>
  <HeadingPairs>
    <vt:vector size="4" baseType="variant">
      <vt:variant>
        <vt:lpstr>Tema</vt:lpstr>
      </vt:variant>
      <vt:variant>
        <vt:i4>1</vt:i4>
      </vt:variant>
      <vt:variant>
        <vt:lpstr>Títulos de diapositiva</vt:lpstr>
      </vt:variant>
      <vt:variant>
        <vt:i4>26</vt:i4>
      </vt:variant>
    </vt:vector>
  </HeadingPairs>
  <TitlesOfParts>
    <vt:vector size="27" baseType="lpstr">
      <vt:lpstr>BlackTheme</vt:lpstr>
      <vt:lpstr>Integration Testing Automate Testing</vt:lpstr>
      <vt:lpstr>Pruebas de Integración</vt:lpstr>
      <vt:lpstr>¿ Cuando es una prueba de Integración ?</vt:lpstr>
      <vt:lpstr>¿ Porqué pruebas de integración?</vt:lpstr>
      <vt:lpstr>¿ Qué cosas cubren las pruebas de interacción ?</vt:lpstr>
      <vt:lpstr>Database Testing</vt:lpstr>
      <vt:lpstr>Las BDs son un terreno complicado.</vt:lpstr>
      <vt:lpstr>¿ Qué probar ?</vt:lpstr>
      <vt:lpstr>Prerrequisito: Sandboxes</vt:lpstr>
      <vt:lpstr>¿ Cómo probar ?</vt:lpstr>
      <vt:lpstr>Inicializar el estado de la Base de Datos</vt:lpstr>
      <vt:lpstr>Inicializar el estado de la BD</vt:lpstr>
      <vt:lpstr>Inicializar el estado de la BD</vt:lpstr>
      <vt:lpstr>Restablecer el estado de la Base de Datos</vt:lpstr>
      <vt:lpstr>Restablecer el Estado </vt:lpstr>
      <vt:lpstr>Restablecer el Estado </vt:lpstr>
      <vt:lpstr>Usando una BD en Memoria</vt:lpstr>
      <vt:lpstr>Ejercicio Realizar pruebas de BD utilizando "Fuente de Datos Externa" "Nuke and Pave"</vt:lpstr>
      <vt:lpstr>Ejercicio Realizar pruebas de BD utilizando "Pruebas Autosuficientes" "Transaction - Rollback"</vt:lpstr>
      <vt:lpstr>System Testing Automate Testing</vt:lpstr>
      <vt:lpstr>Pruebas de Sistema</vt:lpstr>
      <vt:lpstr>Pruebas de Sistema</vt:lpstr>
      <vt:lpstr>¿ Qué pruebas de sistema podemos realizar?</vt:lpstr>
      <vt:lpstr>Problemas de las Pruebas de Interfaz Web</vt:lpstr>
      <vt:lpstr>Presentación de PowerPoint</vt:lpstr>
      <vt:lpstr>Notas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Angelito</dc:creator>
  <cp:lastModifiedBy>Snahider</cp:lastModifiedBy>
  <cp:revision>1027</cp:revision>
  <dcterms:created xsi:type="dcterms:W3CDTF">2010-05-16T05:09:58Z</dcterms:created>
  <dcterms:modified xsi:type="dcterms:W3CDTF">2013-04-17T13:28:01Z</dcterms:modified>
</cp:coreProperties>
</file>