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omments/comment2.xml" ContentType="application/vnd.openxmlformats-officedocument.presentationml.comment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omments/comment3.xml" ContentType="application/vnd.openxmlformats-officedocument.presentationml.comment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comments/comment4.xml" ContentType="application/vnd.openxmlformats-officedocument.presentationml.comment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comments/comment5.xml" ContentType="application/vnd.openxmlformats-officedocument.presentationml.comments+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comments/comment6.xml" ContentType="application/vnd.openxmlformats-officedocument.presentationml.comments+xml"/>
  <Override PartName="/ppt/notesSlides/notesSlide118.xml" ContentType="application/vnd.openxmlformats-officedocument.presentationml.notesSlide+xml"/>
  <Override PartName="/ppt/comments/comment7.xml" ContentType="application/vnd.openxmlformats-officedocument.presentationml.comments+xml"/>
  <Override PartName="/ppt/notesSlides/notesSlide119.xml" ContentType="application/vnd.openxmlformats-officedocument.presentationml.notesSlide+xml"/>
  <Override PartName="/ppt/comments/comment8.xml" ContentType="application/vnd.openxmlformats-officedocument.presentationml.comments+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comments/comment9.xml" ContentType="application/vnd.openxmlformats-officedocument.presentationml.comments+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comments/comment10.xml" ContentType="application/vnd.openxmlformats-officedocument.presentationml.comments+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comments/comment11.xml" ContentType="application/vnd.openxmlformats-officedocument.presentationml.comments+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comments/comment12.xml" ContentType="application/vnd.openxmlformats-officedocument.presentationml.comments+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2"/>
  </p:notesMasterIdLst>
  <p:sldIdLst>
    <p:sldId id="256" r:id="rId2"/>
    <p:sldId id="609" r:id="rId3"/>
    <p:sldId id="659" r:id="rId4"/>
    <p:sldId id="466" r:id="rId5"/>
    <p:sldId id="610" r:id="rId6"/>
    <p:sldId id="571" r:id="rId7"/>
    <p:sldId id="567" r:id="rId8"/>
    <p:sldId id="573" r:id="rId9"/>
    <p:sldId id="572" r:id="rId10"/>
    <p:sldId id="611" r:id="rId11"/>
    <p:sldId id="517" r:id="rId12"/>
    <p:sldId id="446" r:id="rId13"/>
    <p:sldId id="565" r:id="rId14"/>
    <p:sldId id="449" r:id="rId15"/>
    <p:sldId id="447" r:id="rId16"/>
    <p:sldId id="468" r:id="rId17"/>
    <p:sldId id="469" r:id="rId18"/>
    <p:sldId id="457" r:id="rId19"/>
    <p:sldId id="452" r:id="rId20"/>
    <p:sldId id="454" r:id="rId21"/>
    <p:sldId id="679" r:id="rId22"/>
    <p:sldId id="680" r:id="rId23"/>
    <p:sldId id="681" r:id="rId24"/>
    <p:sldId id="666" r:id="rId25"/>
    <p:sldId id="459" r:id="rId26"/>
    <p:sldId id="667" r:id="rId27"/>
    <p:sldId id="460" r:id="rId28"/>
    <p:sldId id="465" r:id="rId29"/>
    <p:sldId id="511" r:id="rId30"/>
    <p:sldId id="552" r:id="rId31"/>
    <p:sldId id="512" r:id="rId32"/>
    <p:sldId id="668" r:id="rId33"/>
    <p:sldId id="450" r:id="rId34"/>
    <p:sldId id="515" r:id="rId35"/>
    <p:sldId id="664" r:id="rId36"/>
    <p:sldId id="665" r:id="rId37"/>
    <p:sldId id="508" r:id="rId38"/>
    <p:sldId id="682" r:id="rId39"/>
    <p:sldId id="669" r:id="rId40"/>
    <p:sldId id="670" r:id="rId41"/>
    <p:sldId id="671" r:id="rId42"/>
    <p:sldId id="675" r:id="rId43"/>
    <p:sldId id="676" r:id="rId44"/>
    <p:sldId id="673" r:id="rId45"/>
    <p:sldId id="677" r:id="rId46"/>
    <p:sldId id="674" r:id="rId47"/>
    <p:sldId id="672" r:id="rId48"/>
    <p:sldId id="678" r:id="rId49"/>
    <p:sldId id="654" r:id="rId50"/>
    <p:sldId id="516" r:id="rId51"/>
    <p:sldId id="470" r:id="rId52"/>
    <p:sldId id="471" r:id="rId53"/>
    <p:sldId id="663" r:id="rId54"/>
    <p:sldId id="473" r:id="rId55"/>
    <p:sldId id="641" r:id="rId56"/>
    <p:sldId id="475" r:id="rId57"/>
    <p:sldId id="481" r:id="rId58"/>
    <p:sldId id="482" r:id="rId59"/>
    <p:sldId id="484" r:id="rId60"/>
    <p:sldId id="476" r:id="rId61"/>
    <p:sldId id="477" r:id="rId62"/>
    <p:sldId id="478" r:id="rId63"/>
    <p:sldId id="479" r:id="rId64"/>
    <p:sldId id="485" r:id="rId65"/>
    <p:sldId id="486" r:id="rId66"/>
    <p:sldId id="487" r:id="rId67"/>
    <p:sldId id="494" r:id="rId68"/>
    <p:sldId id="488" r:id="rId69"/>
    <p:sldId id="491" r:id="rId70"/>
    <p:sldId id="498" r:id="rId71"/>
    <p:sldId id="489" r:id="rId72"/>
    <p:sldId id="490" r:id="rId73"/>
    <p:sldId id="499" r:id="rId74"/>
    <p:sldId id="495" r:id="rId75"/>
    <p:sldId id="500" r:id="rId76"/>
    <p:sldId id="496" r:id="rId77"/>
    <p:sldId id="683" r:id="rId78"/>
    <p:sldId id="655" r:id="rId79"/>
    <p:sldId id="656" r:id="rId80"/>
    <p:sldId id="657" r:id="rId81"/>
    <p:sldId id="628" r:id="rId82"/>
    <p:sldId id="624" r:id="rId83"/>
    <p:sldId id="625" r:id="rId84"/>
    <p:sldId id="626" r:id="rId85"/>
    <p:sldId id="627" r:id="rId86"/>
    <p:sldId id="586" r:id="rId87"/>
    <p:sldId id="518" r:id="rId88"/>
    <p:sldId id="527" r:id="rId89"/>
    <p:sldId id="531" r:id="rId90"/>
    <p:sldId id="547" r:id="rId91"/>
    <p:sldId id="684" r:id="rId92"/>
    <p:sldId id="528" r:id="rId93"/>
    <p:sldId id="540" r:id="rId94"/>
    <p:sldId id="532" r:id="rId95"/>
    <p:sldId id="529" r:id="rId96"/>
    <p:sldId id="561" r:id="rId97"/>
    <p:sldId id="555" r:id="rId98"/>
    <p:sldId id="556" r:id="rId99"/>
    <p:sldId id="559" r:id="rId100"/>
    <p:sldId id="534" r:id="rId101"/>
    <p:sldId id="557" r:id="rId102"/>
    <p:sldId id="536" r:id="rId103"/>
    <p:sldId id="560" r:id="rId104"/>
    <p:sldId id="538" r:id="rId105"/>
    <p:sldId id="643" r:id="rId106"/>
    <p:sldId id="644" r:id="rId107"/>
    <p:sldId id="645" r:id="rId108"/>
    <p:sldId id="542" r:id="rId109"/>
    <p:sldId id="578" r:id="rId110"/>
    <p:sldId id="577" r:id="rId111"/>
    <p:sldId id="539" r:id="rId112"/>
    <p:sldId id="562" r:id="rId113"/>
    <p:sldId id="575" r:id="rId114"/>
    <p:sldId id="579" r:id="rId115"/>
    <p:sldId id="583" r:id="rId116"/>
    <p:sldId id="582" r:id="rId117"/>
    <p:sldId id="584" r:id="rId118"/>
    <p:sldId id="574" r:id="rId119"/>
    <p:sldId id="685" r:id="rId120"/>
    <p:sldId id="686" r:id="rId121"/>
    <p:sldId id="585" r:id="rId122"/>
    <p:sldId id="545" r:id="rId123"/>
    <p:sldId id="546" r:id="rId124"/>
    <p:sldId id="548" r:id="rId125"/>
    <p:sldId id="549" r:id="rId126"/>
    <p:sldId id="687" r:id="rId127"/>
    <p:sldId id="550" r:id="rId128"/>
    <p:sldId id="688" r:id="rId129"/>
    <p:sldId id="689" r:id="rId130"/>
    <p:sldId id="690" r:id="rId131"/>
    <p:sldId id="594" r:id="rId132"/>
    <p:sldId id="595" r:id="rId133"/>
    <p:sldId id="692" r:id="rId134"/>
    <p:sldId id="598" r:id="rId135"/>
    <p:sldId id="650" r:id="rId136"/>
    <p:sldId id="599" r:id="rId137"/>
    <p:sldId id="606" r:id="rId138"/>
    <p:sldId id="693" r:id="rId139"/>
    <p:sldId id="694" r:id="rId140"/>
    <p:sldId id="695" r:id="rId141"/>
    <p:sldId id="696" r:id="rId142"/>
    <p:sldId id="697" r:id="rId143"/>
    <p:sldId id="651" r:id="rId144"/>
    <p:sldId id="648" r:id="rId145"/>
    <p:sldId id="698" r:id="rId146"/>
    <p:sldId id="646" r:id="rId147"/>
    <p:sldId id="600" r:id="rId148"/>
    <p:sldId id="629" r:id="rId149"/>
    <p:sldId id="630" r:id="rId150"/>
    <p:sldId id="631" r:id="rId151"/>
    <p:sldId id="632" r:id="rId152"/>
    <p:sldId id="633" r:id="rId153"/>
    <p:sldId id="634" r:id="rId154"/>
    <p:sldId id="635" r:id="rId155"/>
    <p:sldId id="636" r:id="rId156"/>
    <p:sldId id="637" r:id="rId157"/>
    <p:sldId id="638" r:id="rId158"/>
    <p:sldId id="639" r:id="rId159"/>
    <p:sldId id="640" r:id="rId160"/>
    <p:sldId id="658" r:id="rId16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D4267FE-FFAB-4CFF-BAA7-29398178FBBA}">
          <p14:sldIdLst>
            <p14:sldId id="256"/>
            <p14:sldId id="609"/>
            <p14:sldId id="659"/>
            <p14:sldId id="466"/>
            <p14:sldId id="610"/>
            <p14:sldId id="571"/>
            <p14:sldId id="567"/>
            <p14:sldId id="573"/>
            <p14:sldId id="572"/>
            <p14:sldId id="611"/>
          </p14:sldIdLst>
        </p14:section>
        <p14:section name="Unit Testing" id="{A4A7048B-0601-4EC2-A75D-35B87CECEEEF}">
          <p14:sldIdLst>
            <p14:sldId id="517"/>
            <p14:sldId id="446"/>
            <p14:sldId id="565"/>
            <p14:sldId id="449"/>
            <p14:sldId id="447"/>
            <p14:sldId id="468"/>
            <p14:sldId id="469"/>
            <p14:sldId id="457"/>
            <p14:sldId id="452"/>
            <p14:sldId id="454"/>
            <p14:sldId id="679"/>
            <p14:sldId id="680"/>
            <p14:sldId id="681"/>
            <p14:sldId id="666"/>
            <p14:sldId id="459"/>
            <p14:sldId id="667"/>
            <p14:sldId id="460"/>
            <p14:sldId id="465"/>
            <p14:sldId id="511"/>
            <p14:sldId id="552"/>
            <p14:sldId id="512"/>
            <p14:sldId id="668"/>
            <p14:sldId id="450"/>
            <p14:sldId id="515"/>
            <p14:sldId id="664"/>
            <p14:sldId id="665"/>
            <p14:sldId id="508"/>
            <p14:sldId id="682"/>
            <p14:sldId id="669"/>
            <p14:sldId id="670"/>
            <p14:sldId id="671"/>
            <p14:sldId id="675"/>
            <p14:sldId id="676"/>
            <p14:sldId id="673"/>
            <p14:sldId id="677"/>
            <p14:sldId id="674"/>
            <p14:sldId id="672"/>
            <p14:sldId id="678"/>
            <p14:sldId id="654"/>
          </p14:sldIdLst>
        </p14:section>
        <p14:section name="Test Doubles" id="{447497AC-8B54-4D5A-B9D4-6FCF4BE94401}">
          <p14:sldIdLst>
            <p14:sldId id="516"/>
            <p14:sldId id="470"/>
            <p14:sldId id="471"/>
            <p14:sldId id="663"/>
            <p14:sldId id="473"/>
            <p14:sldId id="641"/>
            <p14:sldId id="475"/>
            <p14:sldId id="481"/>
            <p14:sldId id="482"/>
            <p14:sldId id="484"/>
            <p14:sldId id="476"/>
            <p14:sldId id="477"/>
            <p14:sldId id="478"/>
            <p14:sldId id="479"/>
            <p14:sldId id="485"/>
            <p14:sldId id="486"/>
            <p14:sldId id="487"/>
            <p14:sldId id="494"/>
            <p14:sldId id="488"/>
            <p14:sldId id="491"/>
            <p14:sldId id="498"/>
            <p14:sldId id="489"/>
            <p14:sldId id="490"/>
            <p14:sldId id="499"/>
            <p14:sldId id="495"/>
            <p14:sldId id="500"/>
            <p14:sldId id="496"/>
            <p14:sldId id="683"/>
            <p14:sldId id="655"/>
            <p14:sldId id="656"/>
            <p14:sldId id="657"/>
            <p14:sldId id="628"/>
            <p14:sldId id="624"/>
            <p14:sldId id="625"/>
            <p14:sldId id="626"/>
            <p14:sldId id="627"/>
            <p14:sldId id="586"/>
          </p14:sldIdLst>
        </p14:section>
        <p14:section name="Integration Testing" id="{6C3D5CCF-35FA-4874-93D4-38174187098C}">
          <p14:sldIdLst>
            <p14:sldId id="518"/>
            <p14:sldId id="527"/>
            <p14:sldId id="531"/>
            <p14:sldId id="547"/>
            <p14:sldId id="684"/>
            <p14:sldId id="528"/>
            <p14:sldId id="540"/>
            <p14:sldId id="532"/>
            <p14:sldId id="529"/>
            <p14:sldId id="561"/>
            <p14:sldId id="555"/>
            <p14:sldId id="556"/>
            <p14:sldId id="559"/>
            <p14:sldId id="534"/>
            <p14:sldId id="557"/>
            <p14:sldId id="536"/>
            <p14:sldId id="560"/>
            <p14:sldId id="538"/>
            <p14:sldId id="643"/>
            <p14:sldId id="644"/>
            <p14:sldId id="645"/>
            <p14:sldId id="542"/>
            <p14:sldId id="578"/>
            <p14:sldId id="577"/>
            <p14:sldId id="539"/>
            <p14:sldId id="562"/>
            <p14:sldId id="575"/>
            <p14:sldId id="579"/>
            <p14:sldId id="583"/>
            <p14:sldId id="582"/>
            <p14:sldId id="584"/>
            <p14:sldId id="574"/>
            <p14:sldId id="685"/>
            <p14:sldId id="686"/>
            <p14:sldId id="585"/>
          </p14:sldIdLst>
        </p14:section>
        <p14:section name="System Testing" id="{011EFAC1-8159-459A-B42E-5BA7D64377AF}">
          <p14:sldIdLst>
            <p14:sldId id="545"/>
            <p14:sldId id="546"/>
            <p14:sldId id="548"/>
            <p14:sldId id="549"/>
            <p14:sldId id="687"/>
            <p14:sldId id="550"/>
            <p14:sldId id="688"/>
            <p14:sldId id="689"/>
            <p14:sldId id="690"/>
            <p14:sldId id="594"/>
            <p14:sldId id="595"/>
            <p14:sldId id="692"/>
            <p14:sldId id="598"/>
            <p14:sldId id="650"/>
            <p14:sldId id="599"/>
            <p14:sldId id="606"/>
            <p14:sldId id="693"/>
            <p14:sldId id="694"/>
            <p14:sldId id="695"/>
            <p14:sldId id="696"/>
            <p14:sldId id="697"/>
            <p14:sldId id="651"/>
            <p14:sldId id="648"/>
            <p14:sldId id="698"/>
            <p14:sldId id="646"/>
            <p14:sldId id="600"/>
          </p14:sldIdLst>
        </p14:section>
        <p14:section name="Design for Testeability" id="{30C96701-4962-4985-B885-470426FFB5FE}">
          <p14:sldIdLst>
            <p14:sldId id="629"/>
            <p14:sldId id="630"/>
            <p14:sldId id="631"/>
            <p14:sldId id="632"/>
            <p14:sldId id="633"/>
            <p14:sldId id="634"/>
            <p14:sldId id="635"/>
            <p14:sldId id="636"/>
            <p14:sldId id="637"/>
            <p14:sldId id="638"/>
            <p14:sldId id="639"/>
            <p14:sldId id="640"/>
            <p14:sldId id="658"/>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EE0000"/>
    <a:srgbClr val="F60000"/>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87899" autoAdjust="0"/>
  </p:normalViewPr>
  <p:slideViewPr>
    <p:cSldViewPr>
      <p:cViewPr>
        <p:scale>
          <a:sx n="54" d="100"/>
          <a:sy n="54" d="100"/>
        </p:scale>
        <p:origin x="-1596" y="-312"/>
      </p:cViewPr>
      <p:guideLst>
        <p:guide orient="horz" pos="2160"/>
        <p:guide pos="2880"/>
      </p:guideLst>
    </p:cSldViewPr>
  </p:slideViewPr>
  <p:outlineViewPr>
    <p:cViewPr>
      <p:scale>
        <a:sx n="33" d="100"/>
        <a:sy n="33" d="100"/>
      </p:scale>
      <p:origin x="0" y="13182"/>
    </p:cViewPr>
  </p:outlin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14">
    <p:pos x="10" y="10"/>
    <p:text> Organizar mejor esta diapositiva</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2-08-22T17:59:56.774" idx="12">
    <p:pos x="10" y="10"/>
    <p:text> Organizar mejor esta diapositiva</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2-08-24T13:40:16.034" idx="15">
    <p:pos x="10" y="10"/>
    <p:text>Crear un ejemplo de código</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2-08-24T13:40:27.865" idx="16">
    <p:pos x="10" y="10"/>
    <p:text>Cambiar el ejemplo de código</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2-08-22T17:59:56.774" idx="18">
    <p:pos x="10" y="10"/>
    <p:text> Organizar mejor esta diapositiva</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08-22T17:59:56.774" idx="17">
    <p:pos x="10" y="10"/>
    <p:text> Organizar mejor esta diapositiva</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0-10-02T00:07:50.295" idx="2">
    <p:pos x="5512" y="3249"/>
    <p:text>Poner una definición más clara</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08-22T17:59:56.774" idx="9">
    <p:pos x="10" y="10"/>
    <p:text> Organizar mejor esta diapositiva</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2-08-22T18:00:26.141" idx="4">
    <p:pos x="10" y="21"/>
    <p:text>Indicar que son pruebas unitarias de BD. Cambiar el "¿Que probar por otra cosa? Talvez cambiar el nombre de "Inside y Outside"</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2-08-22T18:08:52.584" idx="6">
    <p:pos x="10" y="10"/>
    <p:text>Opcional</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2-08-22T17:59:56.774" idx="5">
    <p:pos x="10" y="10"/>
    <p:text> Organizar mejor esta diapositiva</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2-10-30T01:18:58.255" idx="20">
    <p:pos x="10" y="10"/>
    <p:text>REVISAR COMENTARIOS Y MEJORAR SLIDE.
Los comentarios se han copiado de otro slide.</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2-08-22T17:59:56.774" idx="7">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06/11/2012</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3" Type="http://schemas.openxmlformats.org/officeDocument/2006/relationships/hyperlink" Target="http://seleniumhq.org/docs/01_introducing_selenium.html" TargetMode="External"/><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3" Type="http://schemas.openxmlformats.org/officeDocument/2006/relationships/hyperlink" Target="http://www.slideshare.net/pekkaklarck/introduction-to-test-automation" TargetMode="External"/><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149.xml"/><Relationship Id="rId1" Type="http://schemas.openxmlformats.org/officeDocument/2006/relationships/notesMaster" Target="../notesMasters/notesMaster1.xml"/><Relationship Id="rId4" Type="http://schemas.openxmlformats.org/officeDocument/2006/relationships/hyperlink" Target="http://misko.hevery.com/code-reviewers-guid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3" Type="http://schemas.openxmlformats.org/officeDocument/2006/relationships/hyperlink" Target="http://misko.hevery.com/code-reviewers-guide/flaw-constructor-does-real-work/" TargetMode="External"/><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3" Type="http://schemas.openxmlformats.org/officeDocument/2006/relationships/hyperlink" Target="http://misko.hevery.com/code-reviewers-guide/flaw-digging-into-collaborators/" TargetMode="External"/><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3" Type="http://schemas.openxmlformats.org/officeDocument/2006/relationships/hyperlink" Target="http://misko.hevery.com/code-reviewers-guide/flaw-brittle-global-state-singletons/" TargetMode="External"/><Relationship Id="rId2" Type="http://schemas.openxmlformats.org/officeDocument/2006/relationships/slide" Target="../slides/slide157.xml"/><Relationship Id="rId1" Type="http://schemas.openxmlformats.org/officeDocument/2006/relationships/notesMaster" Target="../notesMasters/notesMaster1.xml"/><Relationship Id="rId4" Type="http://schemas.openxmlformats.org/officeDocument/2006/relationships/hyperlink" Target="http://stackoverflow.com/questions/6499871/mock-file-io-static-class-in-c-sharp" TargetMode="Externa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lideshare.net/didev/automated-testing-vs-manual-test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exampler.com/old-blog/2004/05/26/"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agilejournal.com/articles/columns/column-articles/1230-effective-agile-testing-asking-the-right-questions" TargetMode="External"/><Relationship Id="rId4" Type="http://schemas.openxmlformats.org/officeDocument/2006/relationships/hyperlink" Target="http://www.codegardener.com/the-marick-test-matrix" TargetMode="Externa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blog.stevensanderson.com/2009/11/04/selective-unit-testing-costs-and-benefits/"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www.codeproject.com/Articles/5404/The-benefits-of-automated-unit-testing" TargetMode="External"/><Relationship Id="rId2" Type="http://schemas.openxmlformats.org/officeDocument/2006/relationships/slide" Target="../slides/slide85.xml"/><Relationship Id="rId1" Type="http://schemas.openxmlformats.org/officeDocument/2006/relationships/notesMaster" Target="../notesMasters/notesMaster1.xml"/><Relationship Id="rId4" Type="http://schemas.openxmlformats.org/officeDocument/2006/relationships/hyperlink" Target="http://onjava.com/pub/a/onjava/2003/04/02/javaxpckbk.html" TargetMode="Externa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misko.hevery.com/attachments/Guide-Writing%20Testable%20Code.pdf"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lisacrispin.com/downloads/AdpTestPlanning.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www.agiledata.org/essays/sandboxes.html"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organización elegida influye en el mantenimiento de los data </a:t>
            </a:r>
            <a:r>
              <a:rPr lang="es-PE" sz="1200" dirty="0" err="1" smtClean="0"/>
              <a:t>sources</a:t>
            </a:r>
            <a:r>
              <a:rPr lang="es-PE" sz="1200" dirty="0" smtClean="0"/>
              <a:t> y en el tiempo de ejecución de la prueba.</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PE" sz="2600" dirty="0" smtClean="0"/>
              <a:t>Se puede combinar con otros patrones: </a:t>
            </a:r>
            <a:br>
              <a:rPr lang="es-PE" sz="2600" dirty="0" smtClean="0"/>
            </a:br>
            <a:r>
              <a:rPr lang="es-PE" sz="2600" dirty="0" smtClean="0"/>
              <a:t>Test Data </a:t>
            </a:r>
            <a:r>
              <a:rPr lang="es-PE" sz="2600" dirty="0" err="1" smtClean="0"/>
              <a:t>Builder</a:t>
            </a:r>
            <a:r>
              <a:rPr lang="es-PE" sz="2600" dirty="0" smtClean="0"/>
              <a:t>, </a:t>
            </a:r>
            <a:r>
              <a:rPr lang="es-PE" sz="2600" dirty="0" err="1" smtClean="0"/>
              <a:t>Object</a:t>
            </a:r>
            <a:r>
              <a:rPr lang="es-PE" sz="2600" dirty="0" smtClean="0"/>
              <a:t> </a:t>
            </a:r>
            <a:r>
              <a:rPr lang="es-PE" sz="2600" dirty="0" err="1" smtClean="0"/>
              <a:t>Mother</a:t>
            </a:r>
            <a:r>
              <a:rPr lang="es-PE" sz="2600" dirty="0" smtClean="0"/>
              <a:t>.</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103</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105</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Este método es</a:t>
            </a:r>
            <a:r>
              <a:rPr lang="es-PE" baseline="0" dirty="0" smtClean="0"/>
              <a:t> el que impacta más en todas las pruebas.</a:t>
            </a:r>
          </a:p>
          <a:p>
            <a:endParaRPr lang="es-PE" baseline="0" dirty="0" smtClean="0"/>
          </a:p>
          <a:p>
            <a:r>
              <a:rPr lang="es-PE" baseline="0" dirty="0" smtClean="0"/>
              <a:t>Se puede aplicar utilizando un ORM o sin el.</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sz="1200" dirty="0" smtClean="0"/>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11</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Implementar los enfoques "Pruebas Autosuficientes" y "</a:t>
            </a:r>
            <a:r>
              <a:rPr lang="es-PE" sz="1200" dirty="0" err="1" smtClean="0"/>
              <a:t>Transaction</a:t>
            </a:r>
            <a:r>
              <a:rPr lang="es-PE" sz="1200" dirty="0" smtClean="0"/>
              <a:t> </a:t>
            </a:r>
            <a:r>
              <a:rPr lang="es-PE" sz="1200" dirty="0" err="1" smtClean="0"/>
              <a:t>Rollback</a:t>
            </a:r>
            <a:r>
              <a:rPr lang="es-PE" sz="1200" dirty="0" smtClean="0"/>
              <a:t>" .</a:t>
            </a:r>
          </a:p>
          <a:p>
            <a:r>
              <a:rPr lang="es-PE" sz="1200" dirty="0" smtClean="0"/>
              <a:t>Analizar que factores adicionales se deben considerar cuando se utiliza un ORM.</a:t>
            </a:r>
          </a:p>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 En</a:t>
            </a:r>
            <a:r>
              <a:rPr lang="es-PE" baseline="0" noProof="0" dirty="0" smtClean="0"/>
              <a:t> el caso de Oracle las herramientas </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b="0"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Los </a:t>
            </a:r>
            <a:r>
              <a:rPr lang="es-PE" sz="1200" dirty="0" err="1" smtClean="0"/>
              <a:t>tests</a:t>
            </a:r>
            <a:r>
              <a:rPr lang="es-PE" sz="1200" dirty="0" smtClean="0"/>
              <a:t> unitarios no son suficientes, en algún momento el código tendrá que hablar con el mundo exterior.</a:t>
            </a:r>
          </a:p>
          <a:p>
            <a:r>
              <a:rPr lang="es-PE" baseline="0" dirty="0" smtClean="0"/>
              <a:t>-------------------------------------------------------------------------</a:t>
            </a:r>
          </a:p>
          <a:p>
            <a:r>
              <a:rPr lang="es-PE" baseline="0" dirty="0" smtClean="0"/>
              <a:t>Ninguna capa de pruebas es perfecta y si solo dependes de una de ellas tendrás errores en producción.</a:t>
            </a:r>
          </a:p>
          <a:p>
            <a:endParaRPr lang="es-PE" baseline="0" dirty="0" smtClean="0"/>
          </a:p>
          <a:p>
            <a:r>
              <a:rPr lang="es-PE" baseline="0" dirty="0" smtClean="0"/>
              <a:t>Si realizamos pruebas unitarias encontraremos la gran mayoría de errores en el código. Luego si realizamos test de integración (base de datos) encontraremos los restantes.  Luego si realizamos los test de sistema…… test de regresión…..</a:t>
            </a:r>
          </a:p>
          <a:p>
            <a:endParaRPr lang="es-PE" baseline="0" dirty="0" smtClean="0"/>
          </a:p>
          <a:p>
            <a:r>
              <a:rPr lang="es-PE" baseline="0" dirty="0" smtClean="0"/>
              <a:t>Cualquier profesional de seguridad competente sabe que no puede proteger su red si solo se preocupa de los riesgos perimetrales . Tiene que trabajar sobre toda las capas de acceso. Esto mismo es aplicable a las pruebas de software.</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122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 decir son pruebas</a:t>
            </a:r>
            <a:r>
              <a:rPr lang="es-PE" baseline="0" dirty="0" smtClean="0"/>
              <a:t> de extremo a extremo de la aplicación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Smoke test</a:t>
            </a:r>
            <a:r>
              <a:rPr lang="en-US" sz="1200" b="0" i="0" kern="1200" dirty="0" smtClean="0">
                <a:solidFill>
                  <a:schemeClr val="tx1"/>
                </a:solidFill>
                <a:effectLst/>
                <a:latin typeface="+mn-lt"/>
                <a:ea typeface="+mn-ea"/>
                <a:cs typeface="+mn-cs"/>
              </a:rPr>
              <a:t>: A simple integration test where we just check that when the system under test is invoked it returns normally and does not blow up. It is an analogy with electronics, where the first test occurs when powering up a circuit: if it smokes, it's bad.</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Acceptance test</a:t>
            </a:r>
            <a:r>
              <a:rPr lang="en-US" sz="1200" b="0" i="0" kern="1200" dirty="0" smtClean="0">
                <a:solidFill>
                  <a:schemeClr val="tx1"/>
                </a:solidFill>
                <a:effectLst/>
                <a:latin typeface="+mn-lt"/>
                <a:ea typeface="+mn-ea"/>
                <a:cs typeface="+mn-cs"/>
              </a:rPr>
              <a:t>: Test that a feature or use case is correctly implemented. </a:t>
            </a:r>
            <a:r>
              <a:rPr lang="en-US" sz="1200" b="0" i="0" kern="1200" smtClean="0">
                <a:solidFill>
                  <a:schemeClr val="tx1"/>
                </a:solidFill>
                <a:effectLst/>
                <a:latin typeface="+mn-lt"/>
                <a:ea typeface="+mn-ea"/>
                <a:cs typeface="+mn-cs"/>
              </a:rPr>
              <a:t>It is similar to an integration test, but with a focus on the use case to provide rather than on the components involved.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Frágiles</a:t>
            </a:r>
            <a:r>
              <a:rPr lang="en-US" sz="1200" b="1" i="0" kern="1200" dirty="0" smtClean="0">
                <a:solidFill>
                  <a:schemeClr val="tx1"/>
                </a:solidFill>
                <a:effectLst/>
                <a:latin typeface="+mn-lt"/>
                <a:ea typeface="+mn-ea"/>
                <a:cs typeface="+mn-cs"/>
              </a:rPr>
              <a:t>:</a:t>
            </a:r>
          </a:p>
          <a:p>
            <a:r>
              <a:rPr lang="es-PE" dirty="0" smtClean="0"/>
              <a:t>Cuando esto se repite muchas veces en el transcurso de un proyecto, los equipos simplemente darse por vencido y dejar de corregir las pruebas cada vez que cambia la interfaz de usuario</a:t>
            </a:r>
            <a:r>
              <a:rPr lang="es-PE" smtClean="0"/>
              <a:t>. </a:t>
            </a:r>
          </a:p>
          <a:p>
            <a:endParaRPr lang="es-PE" dirty="0" smtClean="0"/>
          </a:p>
          <a:p>
            <a:r>
              <a:rPr lang="es-PE" b="1" dirty="0" smtClean="0"/>
              <a:t>Costosos de Escribir</a:t>
            </a:r>
          </a:p>
          <a:p>
            <a:r>
              <a:rPr lang="es-PE" sz="1200" dirty="0" smtClean="0"/>
              <a:t>Se pueden crear rápidamente mediante herramientas de captura y grabación de acciones, pero justamente estas pruebas son las más frágiles. </a:t>
            </a:r>
            <a:endParaRPr lang="es-PE" b="0" dirty="0" smtClean="0"/>
          </a:p>
          <a:p>
            <a:endParaRPr lang="es-PE" dirty="0" smtClean="0"/>
          </a:p>
          <a:p>
            <a:r>
              <a:rPr lang="es-PE" b="1" dirty="0" smtClean="0"/>
              <a:t>Muy Lentas:</a:t>
            </a:r>
          </a:p>
          <a:p>
            <a:r>
              <a:rPr lang="es-PE" sz="1200" b="0" i="0" kern="1200" dirty="0" smtClean="0">
                <a:solidFill>
                  <a:schemeClr val="tx1"/>
                </a:solidFill>
                <a:effectLst/>
                <a:latin typeface="+mn-lt"/>
                <a:ea typeface="+mn-ea"/>
                <a:cs typeface="+mn-cs"/>
              </a:rPr>
              <a:t>Suites de pruebas automatizadas de interfaz de usuario que llevan tanto tiempo de ejecución que no se pueden ejecutar todas las noches, mucho menos varias veces por día.</a:t>
            </a:r>
            <a:endParaRPr lang="es-PE" b="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http://seleniumhq.org/docs/01_introducing_selenium.html</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is a set of different software tools each with a different approach to supporting test automation. Most Selenium QA Engineers focus on the one or two tools that most meet the needs of their project, however learning all the tools will give you many different options for approaching different test automation problems. The entire suite of tools results in a rich set of testing functions specifically geared to the needs of testing of web applications of all types. These operations are highly flexible, allowing many options for locating UI elements and comparing expected test results against actual application behavior. One of Selenium’s key features is the support for executing one’s tests on multiple browser platforms.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Podemos exportar las acciones grabadas a </a:t>
            </a:r>
            <a:r>
              <a:rPr lang="es-PE" sz="1200" dirty="0" err="1" smtClean="0"/>
              <a:t>tests</a:t>
            </a:r>
            <a:r>
              <a:rPr lang="es-PE" sz="1200" smtClean="0"/>
              <a:t> dentro de un lenguaje de programación.</a:t>
            </a:r>
          </a:p>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Extra:</a:t>
            </a:r>
            <a:r>
              <a:rPr lang="es-PE" baseline="0" dirty="0" smtClean="0"/>
              <a:t> </a:t>
            </a:r>
            <a:r>
              <a:rPr lang="es-PE" dirty="0" smtClean="0">
                <a:hlinkClick r:id="rId3"/>
              </a:rPr>
              <a:t>http://www.slideshare.net/pekkaklarck/introduction-to-test-automation</a:t>
            </a:r>
            <a:endParaRPr lang="es-PE" dirty="0" smtClean="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131</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Reproducción</a:t>
            </a:r>
            <a:r>
              <a:rPr lang="en-US" sz="1200" b="0" i="0" kern="1200" baseline="0" dirty="0" smtClean="0">
                <a:solidFill>
                  <a:schemeClr val="tx1"/>
                </a:solidFill>
                <a:effectLst/>
                <a:latin typeface="+mn-lt"/>
                <a:ea typeface="+mn-ea"/>
                <a:cs typeface="+mn-cs"/>
              </a:rPr>
              <a:t> de bugs.</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ask testers to record their steps and attach the script to their defects. This is a simple way to communicate exactly how they found an issue.  This technique significantly cuts down on communication overhead.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Exploratory Testing: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el testing en el </a:t>
            </a:r>
            <a:r>
              <a:rPr lang="en-US" sz="1200" b="0" i="0" kern="1200" dirty="0" err="1" smtClean="0">
                <a:solidFill>
                  <a:schemeClr val="tx1"/>
                </a:solidFill>
                <a:effectLst/>
                <a:latin typeface="+mn-lt"/>
                <a:ea typeface="+mn-ea"/>
                <a:cs typeface="+mn-cs"/>
              </a:rPr>
              <a:t>cuál</a:t>
            </a:r>
            <a:r>
              <a:rPr lang="en-US" sz="1200" b="0" i="0" kern="1200" dirty="0" smtClean="0">
                <a:solidFill>
                  <a:schemeClr val="tx1"/>
                </a:solidFill>
                <a:effectLst/>
                <a:latin typeface="+mn-lt"/>
                <a:ea typeface="+mn-ea"/>
                <a:cs typeface="+mn-cs"/>
              </a:rPr>
              <a:t> el </a:t>
            </a:r>
            <a:r>
              <a:rPr lang="en-US" sz="1200" b="0" i="0" kern="1200" dirty="0" err="1" smtClean="0">
                <a:solidFill>
                  <a:schemeClr val="tx1"/>
                </a:solidFill>
                <a:effectLst/>
                <a:latin typeface="+mn-lt"/>
                <a:ea typeface="+mn-ea"/>
                <a:cs typeface="+mn-cs"/>
              </a:rPr>
              <a:t>equipo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simultanea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aprende</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sistema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diseña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ejecuta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pruebas</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medida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aprendiendo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va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generando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nuevos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casos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optimizando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su</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trabajo</a:t>
            </a:r>
            <a:r>
              <a:rPr lang="en-US" sz="1200" b="0" i="0" kern="1200" baseline="0" dirty="0" smtClean="0">
                <a:solidFill>
                  <a:schemeClr val="tx1"/>
                </a:solidFill>
                <a:effectLst/>
                <a:latin typeface="+mn-lt"/>
                <a:ea typeface="+mn-ea"/>
                <a:cs typeface="+mn-cs"/>
              </a:rPr>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Headless</a:t>
            </a:r>
            <a:r>
              <a:rPr lang="en-US" sz="1200" b="0" i="0" kern="1200" baseline="0" dirty="0" smtClean="0">
                <a:solidFill>
                  <a:schemeClr val="tx1"/>
                </a:solidFill>
                <a:effectLst/>
                <a:latin typeface="+mn-lt"/>
                <a:ea typeface="+mn-ea"/>
                <a:cs typeface="+mn-cs"/>
              </a:rPr>
              <a:t> Browser</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Is a web browser without a</a:t>
            </a:r>
            <a:r>
              <a:rPr lang="en-US" sz="1200" b="0" i="0" kern="1200" baseline="0" dirty="0" smtClean="0">
                <a:solidFill>
                  <a:schemeClr val="tx1"/>
                </a:solidFill>
                <a:effectLst/>
                <a:latin typeface="+mn-lt"/>
                <a:ea typeface="+mn-ea"/>
                <a:cs typeface="+mn-cs"/>
              </a:rPr>
              <a:t> UI</a:t>
            </a:r>
            <a:r>
              <a:rPr lang="en-US" sz="1200" b="0" i="0" kern="1200" dirty="0" smtClean="0">
                <a:solidFill>
                  <a:schemeClr val="tx1"/>
                </a:solidFill>
                <a:effectLst/>
                <a:latin typeface="+mn-lt"/>
                <a:ea typeface="+mn-ea"/>
                <a:cs typeface="+mn-cs"/>
              </a:rPr>
              <a:t>. In other words it is a browser, a piece of software, that access web pages but doesn’t show them to any human being. They’re actually used to provide the content of web pages to other programs.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No son los </a:t>
            </a:r>
            <a:r>
              <a:rPr lang="en-US" sz="1200" b="0" i="0" kern="120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sino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emulan</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navegador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son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no </a:t>
            </a:r>
            <a:r>
              <a:rPr lang="en-US" sz="1200" b="0" i="0" kern="1200" baseline="0" dirty="0" err="1" smtClean="0">
                <a:solidFill>
                  <a:schemeClr val="tx1"/>
                </a:solidFill>
                <a:effectLst/>
                <a:latin typeface="+mn-lt"/>
                <a:ea typeface="+mn-ea"/>
                <a:cs typeface="+mn-cs"/>
              </a:rPr>
              <a:t>soportan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características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estos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especialmente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algunas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cosas</a:t>
            </a:r>
            <a:r>
              <a:rPr lang="en-US" sz="1200" b="0" i="0" kern="1200" baseline="0" dirty="0" smtClean="0">
                <a:solidFill>
                  <a:schemeClr val="tx1"/>
                </a:solidFill>
                <a:effectLst/>
                <a:latin typeface="+mn-lt"/>
                <a:ea typeface="+mn-ea"/>
                <a:cs typeface="+mn-cs"/>
              </a:rPr>
              <a:t> de HTML 5 y JS.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err="1" smtClean="0">
                <a:solidFill>
                  <a:schemeClr val="tx1"/>
                </a:solidFill>
                <a:effectLst/>
                <a:latin typeface="+mn-lt"/>
                <a:ea typeface="+mn-ea"/>
                <a:cs typeface="+mn-cs"/>
              </a:rPr>
              <a:t>Algunos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basados</a:t>
            </a:r>
            <a:r>
              <a:rPr lang="en-US" sz="1200" b="0" i="0" kern="1200" baseline="0" dirty="0" smtClean="0">
                <a:solidFill>
                  <a:schemeClr val="tx1"/>
                </a:solidFill>
                <a:effectLst/>
                <a:latin typeface="+mn-lt"/>
                <a:ea typeface="+mn-ea"/>
                <a:cs typeface="+mn-cs"/>
              </a:rPr>
              <a:t> en </a:t>
            </a:r>
            <a:r>
              <a:rPr lang="en-US" sz="1200" b="0" i="0" kern="1200" baseline="0" dirty="0" err="1" smtClean="0">
                <a:solidFill>
                  <a:schemeClr val="tx1"/>
                </a:solidFill>
                <a:effectLst/>
                <a:latin typeface="+mn-lt"/>
                <a:ea typeface="+mn-ea"/>
                <a:cs typeface="+mn-cs"/>
              </a:rPr>
              <a:t>motores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Webkit</a:t>
            </a:r>
            <a:r>
              <a:rPr lang="en-US" sz="1200" b="0" i="0" kern="1200" baseline="0" dirty="0" smtClean="0">
                <a:solidFill>
                  <a:schemeClr val="tx1"/>
                </a:solidFill>
                <a:effectLst/>
                <a:latin typeface="+mn-lt"/>
                <a:ea typeface="+mn-ea"/>
                <a:cs typeface="+mn-cs"/>
              </a:rPr>
              <a:t> (motor </a:t>
            </a:r>
            <a:r>
              <a:rPr lang="en-US" sz="1200" b="0" i="0" kern="1200" baseline="0" dirty="0" err="1" smtClean="0">
                <a:solidFill>
                  <a:schemeClr val="tx1"/>
                </a:solidFill>
                <a:effectLst/>
                <a:latin typeface="+mn-lt"/>
                <a:ea typeface="+mn-ea"/>
                <a:cs typeface="+mn-cs"/>
              </a:rPr>
              <a:t>sobre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cuál</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basan</a:t>
            </a:r>
            <a:r>
              <a:rPr lang="en-US" sz="1200" b="0" i="0" kern="1200" baseline="0" dirty="0" smtClean="0">
                <a:solidFill>
                  <a:schemeClr val="tx1"/>
                </a:solidFill>
                <a:effectLst/>
                <a:latin typeface="+mn-lt"/>
                <a:ea typeface="+mn-ea"/>
                <a:cs typeface="+mn-cs"/>
              </a:rPr>
              <a:t> los </a:t>
            </a:r>
            <a:r>
              <a:rPr lang="en-US" sz="1200" b="0" i="0" kern="1200" baseline="0" dirty="0" err="1" smtClean="0">
                <a:solidFill>
                  <a:schemeClr val="tx1"/>
                </a:solidFill>
                <a:effectLst/>
                <a:latin typeface="+mn-lt"/>
                <a:ea typeface="+mn-ea"/>
                <a:cs typeface="+mn-cs"/>
              </a:rPr>
              <a:t>navegadores</a:t>
            </a:r>
            <a:r>
              <a:rPr lang="en-US" sz="1200" b="0" i="0" kern="1200" baseline="0" dirty="0" smtClean="0">
                <a:solidFill>
                  <a:schemeClr val="tx1"/>
                </a:solidFill>
                <a:effectLst/>
                <a:latin typeface="+mn-lt"/>
                <a:ea typeface="+mn-ea"/>
                <a:cs typeface="+mn-cs"/>
              </a:rPr>
              <a:t> chrome y safari)</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translate.reference.com</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145</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148</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cuando estamos ilusionados luego que hemos aprendido que son test unitarios, hemos vistos algunas herramientas </a:t>
            </a:r>
          </a:p>
          <a:p>
            <a:endParaRPr lang="es-PE" baseline="0" dirty="0" smtClean="0"/>
          </a:p>
          <a:p>
            <a:r>
              <a:rPr lang="es-PE" dirty="0" smtClean="0">
                <a:hlinkClick r:id="rId3"/>
              </a:rPr>
              <a:t>http://misko.hevery.com/attachments/Guide-Writing%20Testable%20Code.pdf</a:t>
            </a:r>
            <a:endParaRPr lang="es-PE" dirty="0" smtClean="0"/>
          </a:p>
          <a:p>
            <a:r>
              <a:rPr lang="es-PE" dirty="0" smtClean="0">
                <a:hlinkClick r:id="rId4"/>
              </a:rPr>
              <a:t>http://misko.hevery.com/code-reviewers-guide/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muchas</a:t>
            </a:r>
            <a:r>
              <a:rPr lang="es-PE" baseline="0" dirty="0" smtClean="0"/>
              <a:t> veces no es realmente como escribir los </a:t>
            </a:r>
            <a:r>
              <a:rPr lang="es-PE" baseline="0" dirty="0" err="1" smtClean="0"/>
              <a:t>tests</a:t>
            </a:r>
            <a:r>
              <a:rPr lang="es-PE" baseline="0" dirty="0" smtClean="0"/>
              <a:t> y </a:t>
            </a:r>
            <a:r>
              <a:rPr lang="es-PE" baseline="0" dirty="0" err="1" smtClean="0"/>
              <a:t>talvez</a:t>
            </a:r>
            <a:r>
              <a:rPr lang="es-PE" baseline="0" dirty="0" smtClean="0"/>
              <a:t> </a:t>
            </a:r>
            <a:r>
              <a:rPr lang="es-PE" baseline="0" dirty="0" err="1" smtClean="0"/>
              <a:t>nisiquiera</a:t>
            </a:r>
            <a:r>
              <a:rPr lang="es-PE" baseline="0" dirty="0" smtClean="0"/>
              <a:t> los de integración, la verdadera dificultad y que requiere más de nosotros como desarrolladores o arquitectos, personas de calidad,</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n-US" dirty="0" smtClean="0"/>
              <a:t>The more work you do in the constructor, the hard it is to create your object in a test fixture. And if your constructor can construct other things that are hard themselves to construct, that’s even better! You want the transitive dependencies of every constructor to be enormous. Enormous is hard to get under test.</a:t>
            </a:r>
          </a:p>
          <a:p>
            <a:pPr rtl="0"/>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No podemos aislar esta clase para realizar pruebas ya que su creación depende de otras clases.</a:t>
            </a:r>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http://misko.hevery.com/code-reviewers-guide/flaw-constructor-does-real-work/</a:t>
            </a:r>
            <a:endParaRPr lang="es-PE" dirty="0" smtClean="0"/>
          </a:p>
          <a:p>
            <a:pPr rtl="0"/>
            <a:endParaRPr lang="es-PE" dirty="0" smtClean="0"/>
          </a:p>
          <a:p>
            <a:pPr rtl="0"/>
            <a:r>
              <a:rPr lang="es-PE" dirty="0" smtClean="0"/>
              <a:t>DIFFERENCE</a:t>
            </a:r>
            <a:r>
              <a:rPr lang="es-PE" baseline="0" dirty="0" smtClean="0"/>
              <a:t> FACTORY AND BUILDER</a:t>
            </a:r>
          </a:p>
          <a:p>
            <a:pPr fontAlgn="base"/>
            <a:r>
              <a:rPr lang="en-US" sz="1200" b="0" i="0" kern="1200" dirty="0" smtClean="0">
                <a:solidFill>
                  <a:schemeClr val="tx1"/>
                </a:solidFill>
                <a:effectLst/>
                <a:latin typeface="+mn-lt"/>
                <a:ea typeface="+mn-ea"/>
                <a:cs typeface="+mn-cs"/>
              </a:rPr>
              <a:t>The builder design pattern describes an object that knows how to craft another object of a specific type over several steps. It holds the needed state for the target item at each intermediate step.</a:t>
            </a:r>
          </a:p>
          <a:p>
            <a:pPr fontAlgn="base"/>
            <a:r>
              <a:rPr lang="en-US" sz="1200" b="0" i="0" kern="1200" dirty="0" smtClean="0">
                <a:solidFill>
                  <a:schemeClr val="tx1"/>
                </a:solidFill>
                <a:effectLst/>
                <a:latin typeface="+mn-lt"/>
                <a:ea typeface="+mn-ea"/>
                <a:cs typeface="+mn-cs"/>
              </a:rPr>
              <a:t>The factory design pattern describes an object that knows how to create several different but related kinds of object in one step, where the specific type is chosen based on given parameters.</a:t>
            </a:r>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sz="1200" dirty="0" smtClean="0">
              <a:solidFill>
                <a:srgbClr val="FF0000"/>
              </a:solidFill>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http://misko.hevery.com/code-reviewers-guide/flaw-digging-into-collaborators/</a:t>
            </a:r>
            <a:endParaRPr lang="es-PE" dirty="0" smtClean="0"/>
          </a:p>
          <a:p>
            <a:pPr rtl="0"/>
            <a:endParaRPr lang="es-PE" dirty="0" smtClean="0"/>
          </a:p>
          <a:p>
            <a:pPr rtl="0"/>
            <a:r>
              <a:rPr lang="es-PE" dirty="0" err="1" smtClean="0"/>
              <a:t>Law</a:t>
            </a:r>
            <a:r>
              <a:rPr lang="es-PE" dirty="0" smtClean="0"/>
              <a:t> Of </a:t>
            </a:r>
            <a:r>
              <a:rPr lang="es-PE" dirty="0" err="1" smtClean="0"/>
              <a:t>Demeter</a:t>
            </a:r>
            <a:r>
              <a:rPr lang="es-PE" dirty="0" smtClean="0"/>
              <a:t>: Es un</a:t>
            </a:r>
            <a:r>
              <a:rPr lang="es-PE" baseline="0" dirty="0" smtClean="0"/>
              <a:t> lineamiento de diseño para la correcta POO. </a:t>
            </a:r>
            <a:r>
              <a:rPr lang="en-US" sz="1200" b="0" i="0" kern="1200" dirty="0" smtClean="0">
                <a:solidFill>
                  <a:schemeClr val="tx1"/>
                </a:solidFill>
                <a:effectLst/>
                <a:latin typeface="+mn-lt"/>
                <a:ea typeface="+mn-ea"/>
                <a:cs typeface="+mn-cs"/>
              </a:rPr>
              <a:t>Only access objects you created yourself, or were passed to you as an argument. Do not access objects indirectly through other objects.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Codigo</a:t>
            </a:r>
            <a:r>
              <a:rPr lang="es-PE" dirty="0" smtClean="0"/>
              <a:t> Procedural:</a:t>
            </a:r>
            <a:r>
              <a:rPr lang="es-PE" baseline="0" dirty="0" smtClean="0"/>
              <a:t> No hay objetos que guardan un estado y comportamiento, solo son llamadas continuas una luego de otra que se </a:t>
            </a:r>
            <a:r>
              <a:rPr lang="es-PE" baseline="0" dirty="0" err="1" smtClean="0"/>
              <a:t>envian</a:t>
            </a:r>
            <a:r>
              <a:rPr lang="es-PE" baseline="0" dirty="0" smtClean="0"/>
              <a:t> parámetros.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r>
              <a:rPr lang="es-PE" dirty="0" smtClean="0">
                <a:hlinkClick r:id="rId3"/>
              </a:rPr>
              <a:t>http://misko.hevery.com/code-reviewers-guide/flaw-brittle-global-state-singletons/</a:t>
            </a:r>
            <a:endParaRPr lang="es-PE" dirty="0" smtClean="0"/>
          </a:p>
          <a:p>
            <a:pPr rtl="0"/>
            <a:endParaRPr lang="es-PE" dirty="0" smtClean="0"/>
          </a:p>
          <a:p>
            <a:pPr rtl="0"/>
            <a:r>
              <a:rPr lang="en-US" sz="1200" b="0" i="1" kern="1200" dirty="0" smtClean="0">
                <a:solidFill>
                  <a:schemeClr val="tx1"/>
                </a:solidFill>
                <a:effectLst/>
                <a:latin typeface="+mn-lt"/>
                <a:ea typeface="+mn-ea"/>
                <a:cs typeface="+mn-cs"/>
              </a:rPr>
              <a:t>“The problem with using a Singleton is that it introduces a certain amount of coupling into a system — coupling that is almost always unnecessary. You are saying that your class can only collaborate with one particular implementation of a set of methods — the implementation that the Singleton provides. You will allow no substitutes. This makes it difficult to test your class in isolation from the Singleton. The very nature of test isolation assumes the ability to substitute alternative implementations… for an object’s collaborators. … [U]</a:t>
            </a:r>
            <a:r>
              <a:rPr lang="en-US" sz="1200" b="0" i="1" kern="1200" dirty="0" err="1" smtClean="0">
                <a:solidFill>
                  <a:schemeClr val="tx1"/>
                </a:solidFill>
                <a:effectLst/>
                <a:latin typeface="+mn-lt"/>
                <a:ea typeface="+mn-ea"/>
                <a:cs typeface="+mn-cs"/>
              </a:rPr>
              <a:t>nless</a:t>
            </a:r>
            <a:r>
              <a:rPr lang="en-US" sz="1200" b="0" i="1" kern="1200" dirty="0" smtClean="0">
                <a:solidFill>
                  <a:schemeClr val="tx1"/>
                </a:solidFill>
                <a:effectLst/>
                <a:latin typeface="+mn-lt"/>
                <a:ea typeface="+mn-ea"/>
                <a:cs typeface="+mn-cs"/>
              </a:rPr>
              <a:t> you change your design, you are forced to rely on the correct behavior of the Singleton in order to test any of its clients.”</a:t>
            </a:r>
            <a:r>
              <a:rPr lang="en-US" sz="1200" b="0" i="0" kern="1200" dirty="0" smtClean="0">
                <a:solidFill>
                  <a:schemeClr val="tx1"/>
                </a:solidFill>
                <a:effectLst/>
                <a:latin typeface="+mn-lt"/>
                <a:ea typeface="+mn-ea"/>
                <a:cs typeface="+mn-cs"/>
              </a:rPr>
              <a:t> [J.B. </a:t>
            </a:r>
            <a:r>
              <a:rPr lang="en-US" sz="1200" b="0" i="0" kern="1200" dirty="0" err="1" smtClean="0">
                <a:solidFill>
                  <a:schemeClr val="tx1"/>
                </a:solidFill>
                <a:effectLst/>
                <a:latin typeface="+mn-lt"/>
                <a:ea typeface="+mn-ea"/>
                <a:cs typeface="+mn-cs"/>
              </a:rPr>
              <a:t>Rainsberger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Junit</a:t>
            </a:r>
            <a:r>
              <a:rPr lang="en-US" sz="1200" b="0" i="0" kern="1200" dirty="0" smtClean="0">
                <a:solidFill>
                  <a:schemeClr val="tx1"/>
                </a:solidFill>
                <a:effectLst/>
                <a:latin typeface="+mn-lt"/>
                <a:ea typeface="+mn-ea"/>
                <a:cs typeface="+mn-cs"/>
              </a:rPr>
              <a:t> Recipes, Recipe 14.4]</a:t>
            </a:r>
          </a:p>
          <a:p>
            <a:pPr rtl="0"/>
            <a:endParaRPr lang="en-US" sz="1200" b="0" i="0" kern="1200" dirty="0" smtClean="0">
              <a:solidFill>
                <a:schemeClr val="tx1"/>
              </a:solidFill>
              <a:effectLst/>
              <a:latin typeface="+mn-lt"/>
              <a:ea typeface="+mn-ea"/>
              <a:cs typeface="+mn-cs"/>
            </a:endParaRPr>
          </a:p>
          <a:p>
            <a:pPr rtl="0"/>
            <a:r>
              <a:rPr lang="es-PE" dirty="0" smtClean="0"/>
              <a:t>File </a:t>
            </a:r>
            <a:r>
              <a:rPr lang="es-PE" dirty="0" err="1" smtClean="0"/>
              <a:t>System</a:t>
            </a:r>
            <a:r>
              <a:rPr lang="es-PE" dirty="0" smtClean="0"/>
              <a:t>,</a:t>
            </a:r>
            <a:r>
              <a:rPr lang="es-PE" baseline="0" dirty="0" smtClean="0"/>
              <a:t> Dates, HTTP </a:t>
            </a:r>
            <a:r>
              <a:rPr lang="es-PE" baseline="0" dirty="0" err="1" smtClean="0"/>
              <a:t>Clients</a:t>
            </a:r>
            <a:r>
              <a:rPr lang="es-PE" baseline="0" dirty="0" smtClean="0"/>
              <a:t>, </a:t>
            </a:r>
            <a:r>
              <a:rPr lang="es-PE" baseline="0" dirty="0" err="1" smtClean="0"/>
              <a:t>etc</a:t>
            </a:r>
            <a:endParaRPr lang="es-PE" baseline="0" dirty="0" smtClean="0"/>
          </a:p>
          <a:p>
            <a:pPr rtl="0"/>
            <a:r>
              <a:rPr lang="es-PE" dirty="0" smtClean="0">
                <a:hlinkClick r:id="rId4"/>
              </a:rPr>
              <a:t>http://stackoverflow.com/questions/6499871/mock-file-io-static-class-in-c-sharp</a:t>
            </a:r>
            <a:endParaRPr lang="es-PE" dirty="0" smtClean="0"/>
          </a:p>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Think of containment as a </a:t>
            </a:r>
            <a:r>
              <a:rPr lang="en-US" sz="1200" b="1" i="0" kern="1200" dirty="0" smtClean="0">
                <a:solidFill>
                  <a:schemeClr val="tx1"/>
                </a:solidFill>
                <a:effectLst/>
                <a:latin typeface="+mn-lt"/>
                <a:ea typeface="+mn-ea"/>
                <a:cs typeface="+mn-cs"/>
              </a:rPr>
              <a:t>has a</a:t>
            </a:r>
            <a:r>
              <a:rPr lang="en-US" sz="1200" b="0" i="0" kern="1200" dirty="0" smtClean="0">
                <a:solidFill>
                  <a:schemeClr val="tx1"/>
                </a:solidFill>
                <a:effectLst/>
                <a:latin typeface="+mn-lt"/>
                <a:ea typeface="+mn-ea"/>
                <a:cs typeface="+mn-cs"/>
              </a:rPr>
              <a:t> relationship. A car "has an" engine, a person "has a" name, etc.</a:t>
            </a:r>
          </a:p>
          <a:p>
            <a:pPr fontAlgn="base"/>
            <a:r>
              <a:rPr lang="en-US" sz="1200" b="0" i="0" kern="1200" dirty="0" smtClean="0">
                <a:solidFill>
                  <a:schemeClr val="tx1"/>
                </a:solidFill>
                <a:effectLst/>
                <a:latin typeface="+mn-lt"/>
                <a:ea typeface="+mn-ea"/>
                <a:cs typeface="+mn-cs"/>
              </a:rPr>
              <a:t>Think of inheritance as an </a:t>
            </a:r>
            <a:r>
              <a:rPr lang="en-US" sz="1200" b="1" i="0" kern="1200" dirty="0" smtClean="0">
                <a:solidFill>
                  <a:schemeClr val="tx1"/>
                </a:solidFill>
                <a:effectLst/>
                <a:latin typeface="+mn-lt"/>
                <a:ea typeface="+mn-ea"/>
                <a:cs typeface="+mn-cs"/>
              </a:rPr>
              <a:t>is a</a:t>
            </a:r>
            <a:r>
              <a:rPr lang="en-US" sz="1200" b="0" i="0" kern="1200" dirty="0" smtClean="0">
                <a:solidFill>
                  <a:schemeClr val="tx1"/>
                </a:solidFill>
                <a:effectLst/>
                <a:latin typeface="+mn-lt"/>
                <a:ea typeface="+mn-ea"/>
                <a:cs typeface="+mn-cs"/>
              </a:rPr>
              <a:t> relationship. A car "is a" vehicle, a person "is a" mammal, etc. </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herencia crea un fuerte </a:t>
            </a:r>
            <a:r>
              <a:rPr lang="es-PE" sz="1200" dirty="0" err="1" smtClean="0"/>
              <a:t>acomplamiento</a:t>
            </a:r>
            <a:r>
              <a:rPr lang="es-PE" sz="1200" dirty="0" smtClean="0"/>
              <a:t> entre la clase padre y las subclases; las subclases deben conocer muchos detalles de implementación de la clase padre. Cuando</a:t>
            </a:r>
            <a:r>
              <a:rPr lang="es-PE" sz="1200" baseline="0" dirty="0" smtClean="0"/>
              <a:t> se hace herencia, las hijas conocen todos los métodos de la padre, mientras que en la composición solo uno o algunos.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 believe that the more you start to develop using design patterns, you'll find more and more often where composition is going to be favored over inheritance. I actually believe in the </a:t>
            </a:r>
            <a:r>
              <a:rPr lang="en-US" sz="1200" b="1" i="0" kern="1200" dirty="0" smtClean="0">
                <a:solidFill>
                  <a:schemeClr val="tx1"/>
                </a:solidFill>
                <a:effectLst/>
                <a:latin typeface="+mn-lt"/>
                <a:ea typeface="+mn-ea"/>
                <a:cs typeface="+mn-cs"/>
              </a:rPr>
              <a:t>Head First: Design Patterns</a:t>
            </a:r>
            <a:r>
              <a:rPr lang="en-US" sz="1200" b="0" i="0" kern="1200" dirty="0" smtClean="0">
                <a:solidFill>
                  <a:schemeClr val="tx1"/>
                </a:solidFill>
                <a:effectLst/>
                <a:latin typeface="+mn-lt"/>
                <a:ea typeface="+mn-ea"/>
                <a:cs typeface="+mn-cs"/>
              </a:rPr>
              <a:t> book that "</a:t>
            </a:r>
            <a:r>
              <a:rPr lang="en-US" sz="1200" b="0" i="1" kern="1200" dirty="0" smtClean="0">
                <a:solidFill>
                  <a:schemeClr val="tx1"/>
                </a:solidFill>
                <a:effectLst/>
                <a:latin typeface="+mn-lt"/>
                <a:ea typeface="+mn-ea"/>
                <a:cs typeface="+mn-cs"/>
              </a:rPr>
              <a:t>Favor Composition Over Inheritance</a:t>
            </a:r>
            <a:r>
              <a:rPr lang="en-US" sz="1200" b="0" i="0" kern="1200" dirty="0" smtClean="0">
                <a:solidFill>
                  <a:schemeClr val="tx1"/>
                </a:solidFill>
                <a:effectLst/>
                <a:latin typeface="+mn-lt"/>
                <a:ea typeface="+mn-ea"/>
                <a:cs typeface="+mn-cs"/>
              </a:rPr>
              <a:t>" is one of the primary design principles.</a:t>
            </a: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0" i="0" kern="1200" dirty="0" smtClean="0">
                <a:solidFill>
                  <a:schemeClr val="tx1"/>
                </a:solidFill>
                <a:effectLst/>
                <a:latin typeface="+mn-lt"/>
                <a:ea typeface="+mn-ea"/>
                <a:cs typeface="+mn-cs"/>
              </a:rPr>
              <a:t>At run-time you can not chose a different inheritance, but you can chose a different composition, this is important for tests as we want to test thing in isolation.</a:t>
            </a:r>
            <a:endParaRPr lang="en-US" sz="1200" kern="1200" dirty="0" smtClean="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rtl="0"/>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Para nuestra suerte no tenemos que implementar nuestra propia</a:t>
            </a:r>
            <a:r>
              <a:rPr lang="es-PE" baseline="0" dirty="0" smtClean="0"/>
              <a:t> infraestructura para crear test unitarios (</a:t>
            </a:r>
            <a:r>
              <a:rPr lang="en-US" sz="1200" b="0" i="0" kern="1200" dirty="0" smtClean="0">
                <a:solidFill>
                  <a:schemeClr val="tx1"/>
                </a:solidFill>
                <a:effectLst/>
                <a:latin typeface="+mn-lt"/>
                <a:ea typeface="+mn-ea"/>
                <a:cs typeface="+mn-cs"/>
              </a:rPr>
              <a:t>These mechanisms include the ability to find individual tests, assemble them into a test suite to run, execute each test in turn, verify expected outcomes have occurred, collect and report any test failures or test errors and to clean up when they do occur.)</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a:t>
            </a:r>
            <a:r>
              <a:rPr lang="es-PE" sz="1200" b="0" i="0" kern="1200" baseline="0" noProof="0" dirty="0" err="1" smtClean="0">
                <a:solidFill>
                  <a:schemeClr val="tx1"/>
                </a:solidFill>
                <a:effectLst/>
                <a:latin typeface="+mn-lt"/>
                <a:ea typeface="+mn-ea"/>
                <a:cs typeface="+mn-cs"/>
              </a:rPr>
              <a:t>decienden</a:t>
            </a:r>
            <a:r>
              <a:rPr lang="es-PE" sz="1200" b="0" i="0" kern="1200" baseline="0" noProof="0" dirty="0" smtClean="0">
                <a:solidFill>
                  <a:schemeClr val="tx1"/>
                </a:solidFill>
                <a:effectLst/>
                <a:latin typeface="+mn-lt"/>
                <a:ea typeface="+mn-ea"/>
                <a:cs typeface="+mn-cs"/>
              </a:rPr>
              <a:t>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r>
              <a:rPr lang="es-PE" baseline="0" noProof="0" dirty="0" smtClean="0"/>
              <a:t>.</a:t>
            </a:r>
          </a:p>
          <a:p>
            <a:r>
              <a:rPr lang="es-PE" baseline="0" noProof="0" dirty="0" smtClean="0"/>
              <a:t>Si tenemos una dentro de un  directorio en el proyecto de producción ese directorio también lo ponemos en el proyecto de pruebas y ahí colocamos la clase con las pruebas</a:t>
            </a:r>
          </a:p>
          <a:p>
            <a:endParaRPr lang="en-US" baseline="0" noProof="0" dirty="0" smtClean="0"/>
          </a:p>
          <a:p>
            <a:r>
              <a:rPr lang="en-US" baseline="0" noProof="0" dirty="0" smtClean="0"/>
              <a:t>El primer </a:t>
            </a:r>
            <a:r>
              <a:rPr lang="en-US" baseline="0" noProof="0" dirty="0" err="1" smtClean="0"/>
              <a:t>proyecto</a:t>
            </a:r>
            <a:r>
              <a:rPr lang="en-US" baseline="0" noProof="0" dirty="0" smtClean="0"/>
              <a:t> o el </a:t>
            </a:r>
            <a:r>
              <a:rPr lang="en-US" baseline="0" noProof="0" dirty="0" err="1" smtClean="0"/>
              <a:t>código</a:t>
            </a:r>
            <a:r>
              <a:rPr lang="en-US" baseline="0" noProof="0" dirty="0" smtClean="0"/>
              <a:t> </a:t>
            </a:r>
            <a:r>
              <a:rPr lang="en-US" baseline="0" noProof="0" dirty="0" err="1" smtClean="0"/>
              <a:t>que</a:t>
            </a:r>
            <a:r>
              <a:rPr lang="en-US" baseline="0" noProof="0" dirty="0" smtClean="0"/>
              <a:t> </a:t>
            </a:r>
            <a:r>
              <a:rPr lang="en-US" baseline="0" noProof="0" dirty="0" err="1" smtClean="0"/>
              <a:t>vamos</a:t>
            </a:r>
            <a:r>
              <a:rPr lang="en-US" baseline="0" noProof="0" dirty="0" smtClean="0"/>
              <a:t> a </a:t>
            </a:r>
            <a:r>
              <a:rPr lang="en-US" baseline="0" noProof="0" dirty="0" err="1" smtClean="0"/>
              <a:t>probar</a:t>
            </a:r>
            <a:r>
              <a:rPr lang="en-US" baseline="0" noProof="0" dirty="0" smtClean="0"/>
              <a:t> </a:t>
            </a:r>
            <a:r>
              <a:rPr lang="en-US" baseline="0" noProof="0" dirty="0" err="1" smtClean="0"/>
              <a:t>es</a:t>
            </a:r>
            <a:r>
              <a:rPr lang="en-US" baseline="0" noProof="0" dirty="0" smtClean="0"/>
              <a:t> </a:t>
            </a:r>
            <a:r>
              <a:rPr lang="en-US" baseline="0" noProof="0" dirty="0" err="1" smtClean="0"/>
              <a:t>denominado</a:t>
            </a:r>
            <a:r>
              <a:rPr lang="en-US" baseline="0" noProof="0" dirty="0" smtClean="0"/>
              <a:t> </a:t>
            </a:r>
            <a:r>
              <a:rPr lang="en-US" baseline="0" noProof="0" dirty="0" err="1" smtClean="0"/>
              <a:t>código</a:t>
            </a:r>
            <a:r>
              <a:rPr lang="en-US" baseline="0" noProof="0" dirty="0" smtClean="0"/>
              <a:t> de </a:t>
            </a:r>
            <a:r>
              <a:rPr lang="en-US" baseline="0" noProof="0" dirty="0" err="1" smtClean="0"/>
              <a:t>producción</a:t>
            </a:r>
            <a:r>
              <a:rPr lang="en-US" baseline="0" noProof="0" dirty="0" smtClean="0"/>
              <a:t>.</a:t>
            </a:r>
          </a:p>
          <a:p>
            <a:endParaRPr lang="en-US" baseline="0" noProof="0" dirty="0" smtClean="0"/>
          </a:p>
          <a:p>
            <a:r>
              <a:rPr lang="en-US" baseline="0" noProof="0" dirty="0" smtClean="0"/>
              <a:t>En NET </a:t>
            </a:r>
            <a:r>
              <a:rPr lang="en-US" baseline="0" noProof="0" dirty="0" err="1" smtClean="0"/>
              <a:t>es</a:t>
            </a:r>
            <a:r>
              <a:rPr lang="en-US" baseline="0" noProof="0" dirty="0" smtClean="0"/>
              <a:t> </a:t>
            </a:r>
            <a:r>
              <a:rPr lang="en-US" baseline="0" noProof="0" dirty="0" err="1" smtClean="0"/>
              <a:t>más</a:t>
            </a:r>
            <a:r>
              <a:rPr lang="en-US" baseline="0" noProof="0" dirty="0" smtClean="0"/>
              <a:t> </a:t>
            </a:r>
            <a:r>
              <a:rPr lang="en-US" baseline="0" noProof="0" dirty="0" err="1" smtClean="0"/>
              <a:t>común</a:t>
            </a:r>
            <a:r>
              <a:rPr lang="en-US" baseline="0" noProof="0" dirty="0" smtClean="0"/>
              <a:t> </a:t>
            </a:r>
            <a:r>
              <a:rPr lang="en-US" baseline="0" noProof="0" dirty="0" err="1" smtClean="0"/>
              <a:t>tener</a:t>
            </a:r>
            <a:r>
              <a:rPr lang="en-US" baseline="0" noProof="0" dirty="0" smtClean="0"/>
              <a:t> </a:t>
            </a:r>
            <a:r>
              <a:rPr lang="en-US" baseline="0" noProof="0" dirty="0" err="1" smtClean="0"/>
              <a:t>como</a:t>
            </a:r>
            <a:r>
              <a:rPr lang="en-US" baseline="0" noProof="0" dirty="0" smtClean="0"/>
              <a:t> </a:t>
            </a:r>
            <a:r>
              <a:rPr lang="en-US" baseline="0" noProof="0" dirty="0" err="1" smtClean="0"/>
              <a:t>convensión</a:t>
            </a:r>
            <a:r>
              <a:rPr lang="en-US" baseline="0" noProof="0" dirty="0" smtClean="0"/>
              <a:t> TESTS en plural, </a:t>
            </a:r>
            <a:r>
              <a:rPr lang="en-US" baseline="0" noProof="0" dirty="0" err="1" smtClean="0"/>
              <a:t>pero</a:t>
            </a:r>
            <a:r>
              <a:rPr lang="en-US" baseline="0" noProof="0" dirty="0" smtClean="0"/>
              <a:t> </a:t>
            </a:r>
            <a:r>
              <a:rPr lang="en-US" baseline="0" noProof="0" dirty="0" err="1" smtClean="0"/>
              <a:t>vamos</a:t>
            </a:r>
            <a:r>
              <a:rPr lang="en-US" baseline="0" noProof="0" dirty="0" smtClean="0"/>
              <a:t> a </a:t>
            </a:r>
            <a:r>
              <a:rPr lang="en-US" baseline="0" noProof="0" dirty="0" err="1" smtClean="0"/>
              <a:t>utilizar</a:t>
            </a:r>
            <a:r>
              <a:rPr lang="en-US" baseline="0" noProof="0" dirty="0" smtClean="0"/>
              <a:t> </a:t>
            </a:r>
            <a:r>
              <a:rPr lang="en-US" baseline="0" noProof="0" dirty="0" err="1" smtClean="0"/>
              <a:t>esta</a:t>
            </a:r>
            <a:r>
              <a:rPr lang="en-US" baseline="0" noProof="0" dirty="0" smtClean="0"/>
              <a:t> </a:t>
            </a:r>
            <a:r>
              <a:rPr lang="en-US" baseline="0" noProof="0" dirty="0" err="1" smtClean="0"/>
              <a:t>por</a:t>
            </a:r>
            <a:r>
              <a:rPr lang="en-US" baseline="0" noProof="0" dirty="0" smtClean="0"/>
              <a:t> </a:t>
            </a:r>
            <a:r>
              <a:rPr lang="en-US" baseline="0" noProof="0" dirty="0" err="1" smtClean="0"/>
              <a:t>hacerlo</a:t>
            </a:r>
            <a:r>
              <a:rPr lang="en-US" baseline="0" noProof="0" dirty="0" smtClean="0"/>
              <a:t> </a:t>
            </a:r>
            <a:r>
              <a:rPr lang="en-US" baseline="0" noProof="0" dirty="0" err="1" smtClean="0"/>
              <a:t>más</a:t>
            </a:r>
            <a:r>
              <a:rPr lang="en-US" baseline="0" noProof="0" dirty="0" smtClean="0"/>
              <a:t> </a:t>
            </a:r>
            <a:r>
              <a:rPr lang="en-US" baseline="0" noProof="0" dirty="0" err="1" smtClean="0"/>
              <a:t>homogeneo</a:t>
            </a:r>
            <a:r>
              <a:rPr lang="en-US" baseline="0" noProof="0" dirty="0" smtClean="0"/>
              <a:t> con JAVA.</a:t>
            </a:r>
          </a:p>
          <a:p>
            <a:endParaRPr lang="en-US" baseline="0" noProof="0" dirty="0" smtClean="0"/>
          </a:p>
          <a:p>
            <a:r>
              <a:rPr lang="en-US" b="1" u="sng" baseline="0" noProof="0" dirty="0" err="1" smtClean="0"/>
              <a:t>Ordenar</a:t>
            </a:r>
            <a:r>
              <a:rPr lang="en-US" b="1" u="sng" baseline="0" noProof="0" dirty="0" smtClean="0"/>
              <a:t> </a:t>
            </a:r>
            <a:r>
              <a:rPr lang="en-US" b="1" u="sng" baseline="0" noProof="0" dirty="0" err="1" smtClean="0"/>
              <a:t>explicación</a:t>
            </a:r>
            <a:r>
              <a:rPr lang="en-US" b="1" u="sng" baseline="0" noProof="0" dirty="0" smtClean="0"/>
              <a:t> de </a:t>
            </a:r>
            <a:r>
              <a:rPr lang="en-US" b="1" u="sng" baseline="0" noProof="0" dirty="0" err="1" smtClean="0"/>
              <a:t>convenciones</a:t>
            </a:r>
            <a:endParaRPr lang="es-PE" b="1" u="sng"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r>
              <a:rPr lang="es-PE" noProof="0" dirty="0" smtClean="0"/>
              <a:t>Los </a:t>
            </a:r>
            <a:r>
              <a:rPr lang="es-PE" noProof="0" dirty="0" err="1" smtClean="0"/>
              <a:t>assertos</a:t>
            </a:r>
            <a:r>
              <a:rPr lang="es-PE" noProof="0" dirty="0" smtClean="0"/>
              <a:t> son proporcionados por la frameworks de pruebas,</a:t>
            </a:r>
            <a:r>
              <a:rPr lang="es-PE" baseline="0" noProof="0" dirty="0" smtClean="0"/>
              <a:t> en este caso </a:t>
            </a:r>
            <a:r>
              <a:rPr lang="es-PE" baseline="0" noProof="0" dirty="0" err="1" smtClean="0"/>
              <a:t>nunit</a:t>
            </a:r>
            <a:r>
              <a:rPr lang="es-PE" baseline="0" noProof="0" dirty="0" smtClean="0"/>
              <a:t>, es por eso que tenemos el </a:t>
            </a:r>
            <a:r>
              <a:rPr lang="es-PE" baseline="0" noProof="0" dirty="0" err="1" smtClean="0"/>
              <a:t>namespace</a:t>
            </a:r>
            <a:r>
              <a:rPr lang="es-PE" baseline="0" noProof="0" dirty="0" smtClean="0"/>
              <a:t> importado en la parte superior.</a:t>
            </a:r>
          </a:p>
          <a:p>
            <a:endParaRPr lang="es-PE" noProof="0" dirty="0" smtClean="0"/>
          </a:p>
          <a:p>
            <a:r>
              <a:rPr lang="es-PE" noProof="0" dirty="0" smtClean="0"/>
              <a:t>Se crea una clase solo para el propósito de las pruebas.</a:t>
            </a:r>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0" u="none" baseline="0" noProof="0" dirty="0" smtClean="0"/>
              <a:t>Las frameworks nos proveen estos métodos, y existen varias </a:t>
            </a:r>
            <a:r>
              <a:rPr lang="es-PE" b="0" u="none" baseline="0" noProof="0" dirty="0" err="1" smtClean="0"/>
              <a:t>sobreescrituras</a:t>
            </a:r>
            <a:r>
              <a:rPr lang="es-PE" b="0" u="none" baseline="0" noProof="0" dirty="0" smtClean="0"/>
              <a:t> de estos para verificar casi cualquier caso.</a:t>
            </a:r>
            <a:endParaRPr lang="es-PE" b="0" u="non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noProof="0" dirty="0" smtClean="0"/>
              <a:t>Opcionales: </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sacar uno, el </a:t>
            </a:r>
            <a:r>
              <a:rPr lang="es-PE" sz="1200" dirty="0" err="1" smtClean="0"/>
              <a:t>stack</a:t>
            </a:r>
            <a:r>
              <a:rPr lang="es-PE" sz="1200" dirty="0" smtClean="0"/>
              <a:t> no está </a:t>
            </a:r>
            <a:r>
              <a:rPr lang="es-PE" sz="1200" dirty="0" err="1" smtClean="0"/>
              <a:t>vacio</a:t>
            </a:r>
            <a:r>
              <a:rPr lang="es-PE" sz="1200" dirty="0" smtClean="0"/>
              <a:t>.</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Al ingresar dos y obtener dos, el segundo elemento obtenido es igual al primero que se ha ingresado.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 Compleja Configuración: Muchas de las pruebas</a:t>
            </a:r>
            <a:r>
              <a:rPr lang="es-PE" baseline="0" dirty="0" smtClean="0"/>
              <a:t> que ejecutamos requieren ejecutar </a:t>
            </a:r>
            <a:r>
              <a:rPr lang="es-PE" baseline="0" dirty="0" err="1" smtClean="0"/>
              <a:t>queries</a:t>
            </a:r>
            <a:r>
              <a:rPr lang="es-PE" baseline="0" dirty="0" smtClean="0"/>
              <a:t> directamente en la BD, levantar y reiniciar servidores, cambiar conexiones, revisar </a:t>
            </a:r>
            <a:r>
              <a:rPr lang="es-PE" baseline="0" dirty="0" err="1" smtClean="0"/>
              <a:t>logs</a:t>
            </a:r>
            <a:r>
              <a:rPr lang="es-PE" baseline="0" dirty="0" smtClean="0"/>
              <a:t>. Estos pasos se vuelven más complejos a medida que hayan más sistemas dependientes.</a:t>
            </a:r>
            <a:endParaRPr lang="es-PE" dirty="0" smtClean="0"/>
          </a:p>
          <a:p>
            <a:endParaRPr lang="es-PE" dirty="0" smtClean="0"/>
          </a:p>
          <a:p>
            <a:r>
              <a:rPr lang="es-PE" dirty="0" smtClean="0"/>
              <a:t>- No son reusables: Cada</a:t>
            </a:r>
            <a:r>
              <a:rPr lang="es-PE" baseline="0" dirty="0" smtClean="0"/>
              <a:t> vez que ejecutemos la prueba realizaremos los mismos pasas y nos requerirá el mismo esfuerzo. No se puede reutilizar una prueba manual.</a:t>
            </a:r>
          </a:p>
          <a:p>
            <a:endParaRPr lang="es-PE" dirty="0" smtClean="0"/>
          </a:p>
          <a:p>
            <a:r>
              <a:rPr lang="es-PE" dirty="0" smtClean="0"/>
              <a:t>- Dejar pasar por alto errores: Como toda actividad</a:t>
            </a:r>
            <a:r>
              <a:rPr lang="es-PE" baseline="0" dirty="0" smtClean="0"/>
              <a:t> </a:t>
            </a:r>
            <a:r>
              <a:rPr lang="es-PE" dirty="0" smtClean="0"/>
              <a:t>manual,</a:t>
            </a:r>
            <a:r>
              <a:rPr lang="es-PE" baseline="0" dirty="0" smtClean="0"/>
              <a:t> las pruebas manuales son propensas a errores, más aún cuando casi todas las pruebas requieren procesos muy laboriosos, aburridos; nosotros como desarrolladores, seguramente muchas veces hemos dejado pasar por algo escenarios importantes. </a:t>
            </a:r>
          </a:p>
          <a:p>
            <a:endParaRPr lang="es-PE" dirty="0" smtClean="0"/>
          </a:p>
          <a:p>
            <a:r>
              <a:rPr lang="es-PE" dirty="0" smtClean="0"/>
              <a:t>- No prueban de manera efectiva:</a:t>
            </a:r>
            <a:r>
              <a:rPr lang="es-PE" baseline="0" dirty="0" smtClean="0"/>
              <a:t> Una prueba manual siempre </a:t>
            </a:r>
            <a:r>
              <a:rPr lang="es-PE" baseline="0" dirty="0" err="1" smtClean="0"/>
              <a:t>terminá</a:t>
            </a:r>
            <a:r>
              <a:rPr lang="es-PE" baseline="0" dirty="0" smtClean="0"/>
              <a:t> siendo una prueba completa del sistema, es muy difícil que un piloto prueba probar todas las partes del auto, es mucho más eficiente y efectivo que diversas partes del auto se puedan probar por herramientas e ingenieros especializados.</a:t>
            </a:r>
          </a:p>
          <a:p>
            <a:endParaRPr lang="es-PE" baseline="0" dirty="0" smtClean="0"/>
          </a:p>
          <a:p>
            <a:r>
              <a:rPr lang="es-PE" dirty="0" smtClean="0"/>
              <a:t>- Visibilidad Limitada:</a:t>
            </a:r>
            <a:r>
              <a:rPr lang="es-PE" baseline="0" dirty="0" smtClean="0"/>
              <a:t>  La gran mayoría de veces, únicamente la persona que realiza la prueba, sabe las pruebas que se han ejecutado y el resultado de las mismas, por ejemplo nosotros como desarrolladores nunca comunicamos cuales son las pruebas que hemos realizado (cuáles han faltado realizar). Y las pruebas que no son comunicadas son realizadas repetitivamente por cada persona que pruebe el sistema (</a:t>
            </a:r>
            <a:r>
              <a:rPr lang="es-PE" baseline="0" dirty="0" err="1" smtClean="0"/>
              <a:t>Dev</a:t>
            </a:r>
            <a:r>
              <a:rPr lang="es-PE" baseline="0" dirty="0" smtClean="0"/>
              <a:t>-Test-Lead-</a:t>
            </a:r>
            <a:r>
              <a:rPr lang="es-PE" baseline="0" dirty="0" err="1" smtClean="0"/>
              <a:t>Manag</a:t>
            </a:r>
            <a:r>
              <a:rPr lang="es-PE" baseline="0" dirty="0" smtClean="0"/>
              <a:t>), esta falta de visibilidad ocasiona que se pierdan gran cantidad de tiempo y dinero.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Tests for such micro-behavior have many benefits, including:</a:t>
            </a:r>
          </a:p>
          <a:p>
            <a:r>
              <a:rPr lang="en-US" sz="1200" b="1" i="0" kern="1200" dirty="0" smtClean="0">
                <a:solidFill>
                  <a:schemeClr val="tx1"/>
                </a:solidFill>
                <a:effectLst/>
                <a:latin typeface="+mn-lt"/>
                <a:ea typeface="+mn-ea"/>
                <a:cs typeface="+mn-cs"/>
              </a:rPr>
              <a:t>Easier debugging</a:t>
            </a:r>
            <a:r>
              <a:rPr lang="en-US" sz="1200" b="0" i="0" kern="1200" dirty="0" smtClean="0">
                <a:solidFill>
                  <a:schemeClr val="tx1"/>
                </a:solidFill>
                <a:effectLst/>
                <a:latin typeface="+mn-lt"/>
                <a:ea typeface="+mn-ea"/>
                <a:cs typeface="+mn-cs"/>
              </a:rPr>
              <a:t>. They give direct access to functionality that could fail.</a:t>
            </a:r>
          </a:p>
          <a:p>
            <a:r>
              <a:rPr lang="en-US" sz="1200" b="1" i="0" kern="1200" dirty="0" smtClean="0">
                <a:solidFill>
                  <a:schemeClr val="tx1"/>
                </a:solidFill>
                <a:effectLst/>
                <a:latin typeface="+mn-lt"/>
                <a:ea typeface="+mn-ea"/>
                <a:cs typeface="+mn-cs"/>
              </a:rPr>
              <a:t>We can write them quickly</a:t>
            </a:r>
            <a:r>
              <a:rPr lang="en-US" sz="1200" b="0" i="0" kern="1200" dirty="0" smtClean="0">
                <a:solidFill>
                  <a:schemeClr val="tx1"/>
                </a:solidFill>
                <a:effectLst/>
                <a:latin typeface="+mn-lt"/>
                <a:ea typeface="+mn-ea"/>
                <a:cs typeface="+mn-cs"/>
              </a:rPr>
              <a:t> and claim early success (go home, celebrate, or do more work).</a:t>
            </a:r>
          </a:p>
          <a:p>
            <a:r>
              <a:rPr lang="en-US" sz="1200" b="1" i="0" kern="1200" dirty="0" smtClean="0">
                <a:solidFill>
                  <a:schemeClr val="tx1"/>
                </a:solidFill>
                <a:effectLst/>
                <a:latin typeface="+mn-lt"/>
                <a:ea typeface="+mn-ea"/>
                <a:cs typeface="+mn-cs"/>
              </a:rPr>
              <a:t>They communicate responsibilities</a:t>
            </a:r>
            <a:r>
              <a:rPr lang="en-US" sz="1200" b="0" i="0" kern="1200" dirty="0" smtClean="0">
                <a:solidFill>
                  <a:schemeClr val="tx1"/>
                </a:solidFill>
                <a:effectLst/>
                <a:latin typeface="+mn-lt"/>
                <a:ea typeface="+mn-ea"/>
                <a:cs typeface="+mn-cs"/>
              </a:rPr>
              <a:t>. Well-named </a:t>
            </a:r>
            <a:r>
              <a:rPr lang="en-US" sz="1200" b="0" i="0" kern="1200" dirty="0" err="1" smtClean="0">
                <a:solidFill>
                  <a:schemeClr val="tx1"/>
                </a:solidFill>
                <a:effectLst/>
                <a:latin typeface="+mn-lt"/>
                <a:ea typeface="+mn-ea"/>
                <a:cs typeface="+mn-cs"/>
              </a:rPr>
              <a:t>microtests</a:t>
            </a:r>
            <a:r>
              <a:rPr lang="en-US" sz="1200" b="0" i="0" kern="1200" dirty="0" smtClean="0">
                <a:solidFill>
                  <a:schemeClr val="tx1"/>
                </a:solidFill>
                <a:effectLst/>
                <a:latin typeface="+mn-lt"/>
                <a:ea typeface="+mn-ea"/>
                <a:cs typeface="+mn-cs"/>
              </a:rPr>
              <a:t> for a class communicate what that class does.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 </a:t>
            </a:r>
            <a:r>
              <a:rPr lang="es-PE" dirty="0" err="1" smtClean="0"/>
              <a:t>reemplazar</a:t>
            </a:r>
            <a:r>
              <a:rPr lang="es-PE" dirty="0" smtClean="0"/>
              <a:t>:</a:t>
            </a:r>
            <a:r>
              <a:rPr lang="es-PE" baseline="0" dirty="0" smtClean="0"/>
              <a:t> Las pruebas manuales siempre serán necesarias, pero lo que buscamos con las pruebas automatizadas es presentar una mejor alternativa para aquellas pruebas que involucran pasos muy repetitivos y laboriosos (</a:t>
            </a:r>
            <a:r>
              <a:rPr lang="es-PE" baseline="0" dirty="0" err="1" smtClean="0"/>
              <a:t>mundando</a:t>
            </a:r>
            <a:r>
              <a:rPr lang="es-PE" baseline="0" dirty="0" smtClean="0"/>
              <a:t> e intensivo); asimismo para aquellas pruebas que pueden ser realizadas de manera más efectiva y eficiente por herramientas especializadas.</a:t>
            </a:r>
          </a:p>
          <a:p>
            <a:endParaRPr lang="es-PE" baseline="0" dirty="0" smtClean="0"/>
          </a:p>
          <a:p>
            <a:r>
              <a:rPr lang="es-PE" baseline="0" dirty="0" smtClean="0"/>
              <a:t>De tal manera que las personas se concentren en realizar de forma manual únicamente las tareas que requieren realmente inteligencia humana.</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Instalar del </a:t>
            </a:r>
            <a:r>
              <a:rPr lang="es-PE" baseline="0" noProof="0" dirty="0" err="1" smtClean="0"/>
              <a:t>Extension</a:t>
            </a:r>
            <a:r>
              <a:rPr lang="es-PE" baseline="0" noProof="0" dirty="0" smtClean="0"/>
              <a:t> Manager el </a:t>
            </a:r>
            <a:r>
              <a:rPr lang="es-PE" baseline="0" noProof="0" dirty="0" err="1" smtClean="0"/>
              <a:t>Snippet</a:t>
            </a:r>
            <a:r>
              <a:rPr lang="es-PE" baseline="0" noProof="0" dirty="0" smtClean="0"/>
              <a:t> </a:t>
            </a:r>
            <a:r>
              <a:rPr lang="es-PE" baseline="0" noProof="0" dirty="0" err="1" smtClean="0"/>
              <a:t>Designer</a:t>
            </a:r>
            <a:r>
              <a:rPr lang="es-PE" baseline="0" noProof="0" dirty="0" smtClean="0"/>
              <a:t>.</a:t>
            </a:r>
          </a:p>
          <a:p>
            <a:endParaRPr lang="es-PE" baseline="0" noProof="0" dirty="0" smtClean="0"/>
          </a:p>
          <a:p>
            <a:pPr marL="342900" indent="-342900">
              <a:buFont typeface="Arial" pitchFamily="34" charset="0"/>
              <a:buChar char="•"/>
            </a:pPr>
            <a:r>
              <a:rPr lang="es-PE" sz="1200" dirty="0" smtClean="0"/>
              <a:t>Extensión Manager: Instalar </a:t>
            </a:r>
            <a:r>
              <a:rPr lang="es-PE" sz="1200" dirty="0" err="1" smtClean="0"/>
              <a:t>Snippet</a:t>
            </a:r>
            <a:r>
              <a:rPr lang="es-PE" sz="1200" dirty="0" smtClean="0"/>
              <a:t> </a:t>
            </a:r>
            <a:r>
              <a:rPr lang="es-PE" sz="1200" dirty="0" err="1" smtClean="0"/>
              <a:t>Designer</a:t>
            </a:r>
            <a:endParaRPr lang="es-PE" sz="1200" dirty="0" smtClean="0"/>
          </a:p>
          <a:p>
            <a:pPr marL="342900" indent="-342900">
              <a:buFont typeface="Arial" pitchFamily="34" charset="0"/>
              <a:buChar char="•"/>
            </a:pPr>
            <a:r>
              <a:rPr lang="es-PE" sz="1200" dirty="0" err="1" smtClean="0"/>
              <a:t>Menu</a:t>
            </a:r>
            <a:r>
              <a:rPr lang="es-PE" sz="1200" dirty="0" smtClean="0"/>
              <a:t>: File-</a:t>
            </a:r>
            <a:r>
              <a:rPr lang="en-US" sz="1200" dirty="0" smtClean="0"/>
              <a:t>&gt;New-&gt;</a:t>
            </a:r>
            <a:r>
              <a:rPr lang="es-PE" sz="1200" dirty="0" smtClean="0"/>
              <a:t>File</a:t>
            </a:r>
          </a:p>
          <a:p>
            <a:pPr marL="342900" indent="-342900">
              <a:buFont typeface="Arial" pitchFamily="34" charset="0"/>
              <a:buChar char="•"/>
            </a:pPr>
            <a:r>
              <a:rPr lang="es-PE" sz="1200" dirty="0" smtClean="0"/>
              <a:t>Categoría </a:t>
            </a:r>
            <a:r>
              <a:rPr lang="es-PE" sz="1200" dirty="0" err="1" smtClean="0"/>
              <a:t>Snippet</a:t>
            </a:r>
            <a:r>
              <a:rPr lang="es-PE" sz="1200" dirty="0" smtClean="0"/>
              <a:t> </a:t>
            </a:r>
            <a:r>
              <a:rPr lang="es-PE" sz="1200" dirty="0" err="1" smtClean="0"/>
              <a:t>Designer</a:t>
            </a:r>
            <a:r>
              <a:rPr lang="es-PE" sz="1200" dirty="0" smtClean="0"/>
              <a:t>: Seleccionar </a:t>
            </a:r>
            <a:r>
              <a:rPr lang="es-PE" sz="1200" dirty="0" err="1" smtClean="0"/>
              <a:t>Code</a:t>
            </a:r>
            <a:r>
              <a:rPr lang="es-PE" sz="1200" dirty="0" smtClean="0"/>
              <a:t> </a:t>
            </a:r>
            <a:r>
              <a:rPr lang="es-PE" sz="1200" dirty="0" err="1" smtClean="0"/>
              <a:t>Snippet</a:t>
            </a:r>
            <a:endParaRPr lang="es-PE" sz="1200" dirty="0" smtClean="0"/>
          </a:p>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http://www.slideshare.net/didev/automated-testing-vs-manual-testing</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Configuración Automatizada: cualquier configuración por más compleja y laboriosa que sea se encuentra automatizada de tal manera que solo se invierte en tiempo la primera vez.</a:t>
            </a:r>
          </a:p>
          <a:p>
            <a:endParaRPr lang="es-PE" baseline="0" dirty="0" smtClean="0"/>
          </a:p>
          <a:p>
            <a:r>
              <a:rPr lang="es-PE" baseline="0" dirty="0" smtClean="0"/>
              <a:t>- Completamente Reusables: Los </a:t>
            </a:r>
            <a:r>
              <a:rPr lang="es-PE" baseline="0" dirty="0" err="1" smtClean="0"/>
              <a:t>tests</a:t>
            </a:r>
            <a:r>
              <a:rPr lang="es-PE" baseline="0" dirty="0" smtClean="0"/>
              <a:t> automatizados son código, una vez creado uno de ellos, puedes reutilizar las diversas partes del él o crear </a:t>
            </a:r>
            <a:r>
              <a:rPr lang="es-PE" baseline="0" dirty="0" err="1" smtClean="0"/>
              <a:t>structuras</a:t>
            </a:r>
            <a:r>
              <a:rPr lang="es-PE" baseline="0" dirty="0" smtClean="0"/>
              <a:t> y librerías que te permitan crear el siguiente test en menor tiempo y esfuerzo.</a:t>
            </a:r>
          </a:p>
          <a:p>
            <a:endParaRPr lang="es-PE" baseline="0" dirty="0" smtClean="0"/>
          </a:p>
          <a:p>
            <a:r>
              <a:rPr lang="es-PE" baseline="0" dirty="0" smtClean="0"/>
              <a:t>- Pasar por alto errores: Al ser automatizadas siempre se ejecutaran por completo y de manera consistente.</a:t>
            </a:r>
          </a:p>
          <a:p>
            <a:endParaRPr lang="es-PE" baseline="0" dirty="0" smtClean="0"/>
          </a:p>
          <a:p>
            <a:r>
              <a:rPr lang="es-PE" baseline="0" dirty="0" smtClean="0"/>
              <a:t>- Diferentes Contexto: A través de las pruebas automatizadas nosotros podemos elegir crear cual es la prueba más adecuada para determinado contexto: unitaria, integración, sistema, etc.</a:t>
            </a:r>
          </a:p>
          <a:p>
            <a:endParaRPr lang="es-PE" baseline="0" dirty="0" smtClean="0"/>
          </a:p>
          <a:p>
            <a:pPr marL="171450" indent="-171450">
              <a:buFontTx/>
              <a:buChar char="-"/>
            </a:pPr>
            <a:r>
              <a:rPr lang="es-PE" baseline="0" dirty="0" smtClean="0"/>
              <a:t>Visibilidad Global:  Las pruebas automatizadas proveen reportes que permiten tanto a </a:t>
            </a:r>
            <a:r>
              <a:rPr lang="es-PE" baseline="0" dirty="0" err="1" smtClean="0"/>
              <a:t>devs</a:t>
            </a:r>
            <a:r>
              <a:rPr lang="es-PE" baseline="0" dirty="0" smtClean="0"/>
              <a:t>, test, </a:t>
            </a:r>
            <a:r>
              <a:rPr lang="es-PE" baseline="0" dirty="0" err="1" smtClean="0"/>
              <a:t>managment</a:t>
            </a:r>
            <a:r>
              <a:rPr lang="es-PE" baseline="0" dirty="0" smtClean="0"/>
              <a:t> ver el mismo estado actual de las pruebas y confiar en el estado de las mismas. No se requiere ningún esfuerzo adicional x ninguno de ellos para ver que efectivamente el sistema está funcionando.</a:t>
            </a:r>
          </a:p>
          <a:p>
            <a:pPr marL="171450" indent="-171450">
              <a:buFontTx/>
              <a:buChar char="-"/>
            </a:pPr>
            <a:endParaRPr lang="es-PE" baseline="0" dirty="0" smtClean="0"/>
          </a:p>
          <a:p>
            <a:pPr marL="171450" indent="-171450">
              <a:buFontTx/>
              <a:buChar char="-"/>
            </a:pPr>
            <a:r>
              <a:rPr lang="es-PE" baseline="0" dirty="0" smtClean="0"/>
              <a:t>Documentación: Las pruebas definen el comportamiento esperado del código y la aplicación. En este caso, las pruebas siempre se encontrarán sincronizadas con la aplicación, </a:t>
            </a:r>
          </a:p>
          <a:p>
            <a:pPr marL="171450" indent="-171450">
              <a:buFontTx/>
              <a:buChar char="-"/>
            </a:pP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50</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Testeabilidad, facilidad para realizar pruebas.</a:t>
            </a:r>
            <a:r>
              <a:rPr lang="es-PE" baseline="0" dirty="0" smtClean="0"/>
              <a:t> Si queremos que un código sea testeable, debemos escribirlo pensando en la testeabilidad.</a:t>
            </a:r>
          </a:p>
          <a:p>
            <a:pPr marL="0" indent="0">
              <a:buFontTx/>
              <a:buNone/>
            </a:pPr>
            <a:r>
              <a:rPr lang="en-US" i="1" dirty="0" smtClean="0"/>
              <a:t>Myth: Testability can be a plug-in.</a:t>
            </a:r>
            <a:r>
              <a:rPr lang="en-US" dirty="0" smtClean="0"/>
              <a:t> </a:t>
            </a:r>
            <a:br>
              <a:rPr lang="en-US" dirty="0" smtClean="0"/>
            </a:br>
            <a:r>
              <a:rPr lang="en-US" dirty="0" smtClean="0"/>
              <a:t>Testability is a way of ensuring quality. Just like quality cannot be added in a product as a separate ingredient, testability follows the same trend. It has to be gradually built into the product over time. </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La testeabilidad </a:t>
            </a:r>
            <a:r>
              <a:rPr lang="es-PE" sz="1200" dirty="0" smtClean="0">
                <a:solidFill>
                  <a:srgbClr val="FF0000"/>
                </a:solidFill>
              </a:rPr>
              <a:t>no es un </a:t>
            </a:r>
            <a:r>
              <a:rPr lang="es-PE" sz="1200" dirty="0" err="1" smtClean="0">
                <a:solidFill>
                  <a:srgbClr val="FF0000"/>
                </a:solidFill>
              </a:rPr>
              <a:t>plug</a:t>
            </a:r>
            <a:r>
              <a:rPr lang="es-PE" sz="1200" dirty="0" smtClean="0">
                <a:solidFill>
                  <a:srgbClr val="FF0000"/>
                </a:solidFill>
              </a:rPr>
              <a:t>-in</a:t>
            </a:r>
            <a:r>
              <a:rPr lang="es-PE" sz="1200" dirty="0" smtClean="0"/>
              <a:t> y tiene que gradualmente incluirse en el producto a lo largo del tiempo.</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a:t>
            </a:r>
            <a:r>
              <a:rPr lang="es-PE" baseline="0" noProof="0" dirty="0" smtClean="0"/>
              <a:t> que modificar en el ejercicio:</a:t>
            </a:r>
          </a:p>
          <a:p>
            <a:r>
              <a:rPr lang="es-PE" baseline="0" noProof="0" dirty="0" smtClean="0"/>
              <a:t>Segundo Test:</a:t>
            </a:r>
          </a:p>
          <a:p>
            <a:pPr marL="0" indent="0">
              <a:buFontTx/>
              <a:buNone/>
            </a:pPr>
            <a:r>
              <a:rPr lang="es-PE" baseline="0" noProof="0" dirty="0" smtClean="0"/>
              <a:t>Cambiar el 110 por 120 en el segundo test.</a:t>
            </a:r>
          </a:p>
          <a:p>
            <a:pPr marL="0" indent="0">
              <a:buFontTx/>
              <a:buNone/>
            </a:pPr>
            <a:r>
              <a:rPr lang="es-PE" baseline="0" noProof="0" dirty="0" smtClean="0"/>
              <a:t>- Que pasa perdemos la conexión a la BD.</a:t>
            </a:r>
          </a:p>
          <a:p>
            <a:pPr marL="171450" indent="-171450">
              <a:buFontTx/>
              <a:buChar char="-"/>
            </a:pPr>
            <a:r>
              <a:rPr lang="es-PE" baseline="0" noProof="0" dirty="0" smtClean="0"/>
              <a:t>Como sabemos cuál es el descuento aplicado?, que pasa si alguien cambia este valor en la BD?</a:t>
            </a:r>
          </a:p>
          <a:p>
            <a:pPr marL="0" indent="0">
              <a:buFontTx/>
              <a:buNone/>
            </a:pPr>
            <a:endParaRPr lang="es-PE" baseline="0" noProof="0" dirty="0"/>
          </a:p>
          <a:p>
            <a:r>
              <a:rPr lang="es-PE" noProof="0" dirty="0" smtClean="0"/>
              <a:t>El</a:t>
            </a:r>
            <a:r>
              <a:rPr lang="es-PE" baseline="0" noProof="0" dirty="0" smtClean="0"/>
              <a:t> problema del segundo es:</a:t>
            </a:r>
          </a:p>
          <a:p>
            <a:pPr marL="171450" indent="-171450">
              <a:buFontTx/>
              <a:buChar char="-"/>
            </a:pPr>
            <a:r>
              <a:rPr lang="es-PE" baseline="0" noProof="0" dirty="0" smtClean="0"/>
              <a:t>Ya no es un </a:t>
            </a:r>
            <a:r>
              <a:rPr lang="es-PE" baseline="0" noProof="0" dirty="0" err="1" smtClean="0"/>
              <a:t>tests</a:t>
            </a:r>
            <a:r>
              <a:rPr lang="es-PE" baseline="0" noProof="0" dirty="0" smtClean="0"/>
              <a:t> unitario</a:t>
            </a:r>
          </a:p>
          <a:p>
            <a:pPr marL="171450" indent="-171450">
              <a:buFontTx/>
              <a:buChar char="-"/>
            </a:pPr>
            <a:r>
              <a:rPr lang="es-PE" baseline="0" noProof="0" dirty="0" smtClean="0"/>
              <a:t>Necesita una configuración para correr</a:t>
            </a:r>
          </a:p>
          <a:p>
            <a:pPr marL="171450" indent="-171450">
              <a:buFontTx/>
              <a:buChar char="-"/>
            </a:pPr>
            <a:r>
              <a:rPr lang="es-PE" baseline="0" noProof="0" dirty="0" smtClean="0"/>
              <a:t>Tenemos que mirar inclusive cuales son los valores que están en la </a:t>
            </a:r>
            <a:r>
              <a:rPr lang="es-PE" baseline="0" noProof="0" dirty="0" err="1" smtClean="0"/>
              <a:t>bd</a:t>
            </a:r>
            <a:r>
              <a:rPr lang="es-PE" baseline="0" noProof="0" dirty="0" smtClean="0"/>
              <a:t> para poder escribir el aserto correcto y esos valores pueden cambiar o ser diferentes dependiendo de la máquina o la persona, por lo que el test podría fallar por motivos que son su propia lógica.</a:t>
            </a:r>
          </a:p>
          <a:p>
            <a:pPr marL="0" indent="0">
              <a:buFontTx/>
              <a:buNone/>
            </a:pPr>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Miremos la imagen, la clase </a:t>
            </a:r>
            <a:r>
              <a:rPr lang="es-PE" dirty="0" err="1" smtClean="0"/>
              <a:t>OrderServices</a:t>
            </a:r>
            <a:r>
              <a:rPr lang="es-PE" dirty="0" smtClean="0"/>
              <a:t> depende directamente de la </a:t>
            </a:r>
            <a:r>
              <a:rPr lang="es-PE" dirty="0" err="1" smtClean="0"/>
              <a:t>DataAccess</a:t>
            </a:r>
            <a:r>
              <a:rPr lang="es-PE" baseline="0" dirty="0" smtClean="0"/>
              <a:t> </a:t>
            </a:r>
            <a:r>
              <a:rPr lang="es-PE" dirty="0" smtClean="0"/>
              <a:t>por lo que conoce muchos</a:t>
            </a:r>
            <a:r>
              <a:rPr lang="es-PE" baseline="0" dirty="0" smtClean="0"/>
              <a:t> detalles de la clase, por lo tanto se encuentra acoplado a esta clase.</a:t>
            </a:r>
          </a:p>
          <a:p>
            <a:r>
              <a:rPr lang="es-PE" baseline="0" dirty="0" smtClean="0"/>
              <a:t>Pero este acoplamiento lleva a otro problema mayor, que nuestras clases de alto nivel son más frágiles a los cambios que se puedan realizar en las de bajo nivel.</a:t>
            </a:r>
          </a:p>
          <a:p>
            <a:endParaRPr lang="es-PE" baseline="0" dirty="0" smtClean="0"/>
          </a:p>
          <a:p>
            <a:r>
              <a:rPr lang="es-PE" baseline="0" dirty="0" smtClean="0"/>
              <a:t>Esto significa que la clase </a:t>
            </a:r>
            <a:r>
              <a:rPr lang="es-PE" baseline="0" dirty="0" err="1" smtClean="0"/>
              <a:t>OrderServices</a:t>
            </a:r>
            <a:r>
              <a:rPr lang="es-PE" baseline="0" dirty="0" smtClean="0"/>
              <a:t> solo conoce un contrato contra la clase real, no sabe la implementación real de como se accederán a los datos sino únicamente que es posible hacerlo. Con esto estamos lograr desacoplar las 2 clases ya no se conocen directamente y lo único que las une es un contrato por lo tanto yo en cualquier momento podría reemplazar por completo la clase de </a:t>
            </a:r>
            <a:r>
              <a:rPr lang="es-PE" baseline="0" dirty="0" err="1" smtClean="0"/>
              <a:t>DataAccess</a:t>
            </a:r>
            <a:r>
              <a:rPr lang="es-PE" baseline="0" dirty="0" smtClean="0"/>
              <a:t> y colocar una clase que por ejemplo trabaje con archivos o en memoria y la clase </a:t>
            </a:r>
            <a:r>
              <a:rPr lang="es-PE" baseline="0" dirty="0" err="1" smtClean="0"/>
              <a:t>OrderServices</a:t>
            </a:r>
            <a:r>
              <a:rPr lang="es-PE" baseline="0" dirty="0" smtClean="0"/>
              <a:t> no se va ver afectado.</a:t>
            </a:r>
          </a:p>
          <a:p>
            <a:endParaRPr lang="es-PE" baseline="0" dirty="0" smtClean="0"/>
          </a:p>
          <a:p>
            <a:r>
              <a:rPr lang="en-US" baseline="0" dirty="0" smtClean="0"/>
              <a:t>#[</a:t>
            </a:r>
            <a:r>
              <a:rPr lang="en-US" baseline="0" dirty="0" err="1" smtClean="0"/>
              <a:t>OrderServices</a:t>
            </a:r>
            <a:r>
              <a:rPr lang="en-US" baseline="0" dirty="0" smtClean="0"/>
              <a:t>]creates-.-&gt;[</a:t>
            </a:r>
            <a:r>
              <a:rPr lang="en-US" baseline="0" dirty="0" err="1" smtClean="0"/>
              <a:t>DataAccess</a:t>
            </a:r>
            <a:r>
              <a:rPr lang="en-US" baseline="0" dirty="0" smtClean="0"/>
              <a:t>]</a:t>
            </a:r>
            <a:endParaRPr lang="en-US" b="1" baseline="0" dirty="0" smtClean="0"/>
          </a:p>
          <a:p>
            <a:r>
              <a:rPr lang="en-US" b="1" baseline="0" dirty="0" smtClean="0"/>
              <a:t>[</a:t>
            </a:r>
            <a:r>
              <a:rPr lang="en-US" b="1" baseline="0" dirty="0" err="1" smtClean="0"/>
              <a:t>DataAccess</a:t>
            </a:r>
            <a:r>
              <a:rPr lang="en-US" b="1" baseline="0" dirty="0" smtClean="0"/>
              <a:t>]-.-^[&lt;&lt;</a:t>
            </a:r>
            <a:r>
              <a:rPr lang="en-US" b="1" baseline="0" dirty="0" err="1" smtClean="0"/>
              <a:t>IDataAccess</a:t>
            </a:r>
            <a:r>
              <a:rPr lang="en-US" b="1" baseline="0" dirty="0" smtClean="0"/>
              <a:t>&gt;&gt;]</a:t>
            </a:r>
          </a:p>
          <a:p>
            <a:r>
              <a:rPr lang="en-US" b="1" baseline="0" dirty="0" smtClean="0"/>
              <a:t>[</a:t>
            </a:r>
            <a:r>
              <a:rPr lang="en-US" b="1" baseline="0" dirty="0" err="1" smtClean="0"/>
              <a:t>OrderServices</a:t>
            </a:r>
            <a:r>
              <a:rPr lang="en-US" b="1" baseline="0" dirty="0" smtClean="0"/>
              <a:t>]uses-.-&gt;[&lt;&lt;</a:t>
            </a:r>
            <a:r>
              <a:rPr lang="en-US" b="1" baseline="0" dirty="0" err="1" smtClean="0"/>
              <a:t>IDataAccess</a:t>
            </a:r>
            <a:r>
              <a:rPr lang="en-US" b="1" baseline="0" dirty="0" smtClean="0"/>
              <a:t>&gt;&gt;]</a:t>
            </a:r>
            <a:endParaRPr lang="es-PE" b="1"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t>Cuando una clase instancia</a:t>
            </a:r>
            <a:r>
              <a:rPr lang="es-PE" baseline="0" dirty="0" smtClean="0"/>
              <a:t> directamente su dependencia ambas clases están fuertemente acopladas, ya que desde ese punto la clase de alto nivel empieza a conocer muchos detalles de la clase de bajo nivel. Que pasa si algún día queremos cambiar el </a:t>
            </a:r>
            <a:r>
              <a:rPr lang="es-PE" baseline="0" dirty="0" err="1" smtClean="0"/>
              <a:t>envio</a:t>
            </a:r>
            <a:r>
              <a:rPr lang="es-PE" baseline="0" dirty="0" smtClean="0"/>
              <a:t> de mensajes para que no sea por correo electrónico, sino por </a:t>
            </a:r>
            <a:r>
              <a:rPr lang="es-PE" baseline="0" dirty="0" err="1" smtClean="0"/>
              <a:t>twitter</a:t>
            </a:r>
            <a:r>
              <a:rPr lang="es-PE" baseline="0" dirty="0" smtClean="0"/>
              <a:t> o un mensaje de </a:t>
            </a:r>
            <a:r>
              <a:rPr lang="es-PE" baseline="0" dirty="0" err="1" smtClean="0"/>
              <a:t>text</a:t>
            </a:r>
            <a:r>
              <a:rPr lang="es-PE" baseline="0" dirty="0" smtClean="0"/>
              <a:t>, esto no se podría debido a que las clases están muy acopladas y por lo tanto no son fácilmente intercambiables.</a:t>
            </a:r>
            <a:endParaRPr lang="es-PE" dirty="0" smtClean="0"/>
          </a:p>
          <a:p>
            <a:endParaRPr lang="es-PE" dirty="0" smtClean="0"/>
          </a:p>
          <a:p>
            <a:r>
              <a:rPr lang="es-PE" dirty="0" smtClean="0"/>
              <a:t>El </a:t>
            </a:r>
            <a:r>
              <a:rPr lang="es-PE" dirty="0" err="1" smtClean="0"/>
              <a:t>OrderServices</a:t>
            </a:r>
            <a:r>
              <a:rPr lang="es-PE" baseline="0" dirty="0" smtClean="0"/>
              <a:t> aún está instanciando la clase </a:t>
            </a:r>
            <a:r>
              <a:rPr lang="es-PE" baseline="0" dirty="0" err="1" smtClean="0"/>
              <a:t>emailsender</a:t>
            </a:r>
            <a:r>
              <a:rPr lang="es-PE" baseline="0" dirty="0" smtClean="0"/>
              <a:t> por lo que aún no está totalmente desacoplado, para terminar de desacoplarlos vamos a usar otro patrón denominado inyección de dependencias.</a:t>
            </a:r>
          </a:p>
          <a:p>
            <a:endParaRPr lang="es-PE" dirty="0" smtClean="0"/>
          </a:p>
          <a:p>
            <a:r>
              <a:rPr lang="es-PE" dirty="0" err="1" smtClean="0"/>
              <a:t>Assembler</a:t>
            </a:r>
            <a:r>
              <a:rPr lang="es-PE" dirty="0" smtClean="0"/>
              <a:t> es un objeto que</a:t>
            </a:r>
            <a:r>
              <a:rPr lang="es-PE" baseline="0" dirty="0" smtClean="0"/>
              <a:t> se encuentra en el exterior y se encargará de instanciar las dependencias de </a:t>
            </a:r>
            <a:r>
              <a:rPr lang="es-PE" baseline="0" dirty="0" err="1" smtClean="0"/>
              <a:t>LogManager</a:t>
            </a:r>
            <a:r>
              <a:rPr lang="es-PE" baseline="0" dirty="0" smtClean="0"/>
              <a:t>. Es decir de alguna forma estamos separando la responsabilidad </a:t>
            </a:r>
            <a:endParaRPr lang="es-PE" dirty="0" smtClean="0"/>
          </a:p>
          <a:p>
            <a:endParaRPr lang="es-PE" dirty="0" smtClean="0"/>
          </a:p>
          <a:p>
            <a:r>
              <a:rPr lang="es-PE" dirty="0" smtClean="0"/>
              <a:t>[</a:t>
            </a:r>
            <a:r>
              <a:rPr lang="es-PE" dirty="0" err="1" smtClean="0"/>
              <a:t>LogManager</a:t>
            </a:r>
            <a:r>
              <a:rPr lang="es-PE" dirty="0" smtClean="0"/>
              <a:t>]uses-.-&gt;[&lt;&lt;</a:t>
            </a:r>
            <a:r>
              <a:rPr lang="es-PE" dirty="0" err="1" smtClean="0"/>
              <a:t>IMessageSender</a:t>
            </a:r>
            <a:r>
              <a:rPr lang="es-PE" dirty="0" smtClean="0"/>
              <a:t>&gt;&gt;]</a:t>
            </a:r>
          </a:p>
          <a:p>
            <a:r>
              <a:rPr lang="es-PE" dirty="0" smtClean="0"/>
              <a:t>[</a:t>
            </a:r>
            <a:r>
              <a:rPr lang="es-PE" dirty="0" err="1" smtClean="0"/>
              <a:t>EmailSender</a:t>
            </a:r>
            <a:r>
              <a:rPr lang="es-PE" dirty="0" smtClean="0"/>
              <a:t>]-.-^[&lt;&lt;</a:t>
            </a:r>
            <a:r>
              <a:rPr lang="es-PE" dirty="0" err="1" smtClean="0"/>
              <a:t>IMessageSender</a:t>
            </a:r>
            <a:r>
              <a:rPr lang="es-PE" dirty="0" smtClean="0"/>
              <a:t>&gt;&gt;]</a:t>
            </a:r>
          </a:p>
          <a:p>
            <a:r>
              <a:rPr lang="es-PE" dirty="0" smtClean="0"/>
              <a:t>[</a:t>
            </a:r>
            <a:r>
              <a:rPr lang="es-PE" dirty="0" err="1" smtClean="0"/>
              <a:t>Assembler</a:t>
            </a:r>
            <a:r>
              <a:rPr lang="es-PE" dirty="0" smtClean="0"/>
              <a:t>]</a:t>
            </a:r>
            <a:r>
              <a:rPr lang="es-PE" dirty="0" err="1" smtClean="0"/>
              <a:t>creates</a:t>
            </a:r>
            <a:r>
              <a:rPr lang="es-PE" dirty="0" smtClean="0"/>
              <a:t>-.-&gt;[</a:t>
            </a:r>
            <a:r>
              <a:rPr lang="es-PE" dirty="0" err="1" smtClean="0"/>
              <a:t>EmailSender</a:t>
            </a:r>
            <a:r>
              <a:rPr lang="es-PE" dirty="0" smtClean="0"/>
              <a:t>]</a:t>
            </a:r>
          </a:p>
          <a:p>
            <a:r>
              <a:rPr lang="es-PE" dirty="0" smtClean="0"/>
              <a:t>[</a:t>
            </a:r>
            <a:r>
              <a:rPr lang="es-PE" dirty="0" err="1" smtClean="0"/>
              <a:t>Assembler</a:t>
            </a:r>
            <a:r>
              <a:rPr lang="es-PE" dirty="0" smtClean="0"/>
              <a:t>]</a:t>
            </a:r>
            <a:r>
              <a:rPr lang="es-PE" dirty="0" err="1" smtClean="0"/>
              <a:t>populates</a:t>
            </a:r>
            <a:r>
              <a:rPr lang="es-PE" dirty="0" smtClean="0"/>
              <a:t>-.-&gt;[</a:t>
            </a:r>
            <a:r>
              <a:rPr lang="es-PE" dirty="0" err="1" smtClean="0"/>
              <a:t>LogManager</a:t>
            </a:r>
            <a:r>
              <a:rPr lang="es-PE" dirty="0" smtClean="0"/>
              <a:t>]</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También</a:t>
            </a:r>
            <a:r>
              <a:rPr lang="es-PE" baseline="0" noProof="0" dirty="0" smtClean="0"/>
              <a:t> podemos observar que se ejecutan mucho más </a:t>
            </a:r>
            <a:r>
              <a:rPr lang="es-PE" baseline="0" noProof="0" dirty="0" err="1" smtClean="0"/>
              <a:t>rapido</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Brian </a:t>
            </a:r>
            <a:r>
              <a:rPr lang="es-PE" dirty="0" err="1" smtClean="0"/>
              <a:t>Marick</a:t>
            </a:r>
            <a:endParaRPr lang="es-PE" dirty="0" smtClean="0"/>
          </a:p>
          <a:p>
            <a:r>
              <a:rPr lang="es-PE" dirty="0" smtClean="0">
                <a:hlinkClick r:id="rId3"/>
              </a:rPr>
              <a:t>http://www.exampler.com/old-blog/2004/05/26/#directions-toc</a:t>
            </a:r>
            <a:endParaRPr lang="es-PE" dirty="0" smtClean="0"/>
          </a:p>
          <a:p>
            <a:r>
              <a:rPr lang="es-PE" dirty="0" smtClean="0"/>
              <a:t>Definiciones</a:t>
            </a:r>
          </a:p>
          <a:p>
            <a:r>
              <a:rPr lang="es-PE" dirty="0" smtClean="0">
                <a:hlinkClick r:id="rId4"/>
              </a:rPr>
              <a:t>http://www.codegardener.com/the-marick-test-matrix</a:t>
            </a:r>
            <a:endParaRPr lang="es-PE" dirty="0" smtClean="0"/>
          </a:p>
          <a:p>
            <a:r>
              <a:rPr lang="es-PE" dirty="0" err="1" smtClean="0"/>
              <a:t>Righ</a:t>
            </a:r>
            <a:r>
              <a:rPr lang="es-PE" baseline="0" dirty="0" smtClean="0"/>
              <a:t> </a:t>
            </a:r>
            <a:r>
              <a:rPr lang="es-PE" baseline="0" dirty="0" err="1" smtClean="0"/>
              <a:t>Questions</a:t>
            </a:r>
            <a:endParaRPr lang="es-PE" dirty="0" smtClean="0"/>
          </a:p>
          <a:p>
            <a:r>
              <a:rPr lang="es-PE" dirty="0" smtClean="0">
                <a:hlinkClick r:id="rId5"/>
              </a:rPr>
              <a:t>http://www.agilejournal.com/articles/columns/column-articles/1230-effective-agile-testing-asking-the-right-questions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Por que esta discusión cual es el problema. </a:t>
            </a:r>
          </a:p>
          <a:p>
            <a:endParaRPr lang="es-PE" dirty="0" smtClean="0"/>
          </a:p>
          <a:p>
            <a:r>
              <a:rPr lang="es-PE" dirty="0" smtClean="0"/>
              <a:t>¿</a:t>
            </a:r>
            <a:r>
              <a:rPr lang="es-PE" baseline="0" dirty="0" smtClean="0"/>
              <a:t> Cuál es el problema? La realidad es q las clase tiene dependencias y esta clase tiene </a:t>
            </a:r>
            <a:r>
              <a:rPr lang="es-PE" baseline="0" dirty="0" err="1" smtClean="0"/>
              <a:t>depedencias</a:t>
            </a:r>
            <a:r>
              <a:rPr lang="es-PE" baseline="0" dirty="0" smtClean="0"/>
              <a:t> y </a:t>
            </a:r>
            <a:r>
              <a:rPr lang="es-PE" baseline="0" dirty="0" err="1" smtClean="0"/>
              <a:t>asu</a:t>
            </a:r>
            <a:r>
              <a:rPr lang="es-PE" baseline="0" dirty="0" smtClean="0"/>
              <a:t> vez más dependencias,</a:t>
            </a:r>
          </a:p>
          <a:p>
            <a:endParaRPr lang="es-PE" baseline="0" dirty="0" smtClean="0"/>
          </a:p>
          <a:p>
            <a:r>
              <a:rPr lang="es-PE" baseline="0" dirty="0" smtClean="0"/>
              <a:t>Si tenemos una clase asilada o en un extremo de la </a:t>
            </a:r>
            <a:r>
              <a:rPr lang="es-PE" baseline="0" dirty="0" err="1" smtClean="0"/>
              <a:t>jererquía</a:t>
            </a:r>
            <a:r>
              <a:rPr lang="es-PE" baseline="0" dirty="0" smtClean="0"/>
              <a:t> nadie me tiene que explicar como hacerlo por ejemplo </a:t>
            </a:r>
            <a:r>
              <a:rPr lang="es-PE" baseline="0" dirty="0" err="1" smtClean="0"/>
              <a:t>array.sort</a:t>
            </a:r>
            <a:r>
              <a:rPr lang="es-PE" baseline="0" dirty="0" smtClean="0"/>
              <a:t> es </a:t>
            </a:r>
            <a:r>
              <a:rPr lang="es-PE" baseline="0" dirty="0" err="1" smtClean="0"/>
              <a:t>facil</a:t>
            </a:r>
            <a:r>
              <a:rPr lang="es-PE" baseline="0" dirty="0" smtClean="0"/>
              <a:t>. Pero que pasa si estamos probando la página que registra clientes.</a:t>
            </a:r>
          </a:p>
          <a:p>
            <a:endParaRPr lang="es-P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Por que en la realidad las cosas no son tan fáciles, las clases dentro de nuestras aplicaciones tienen dependencias para funcionar y estas dependencias a su vez tienen más dependencias.</a:t>
            </a:r>
            <a:endParaRPr lang="es-PE" sz="1200" dirty="0" smtClean="0"/>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Si separamos estas dos cosas, el </a:t>
            </a:r>
            <a:r>
              <a:rPr lang="es-PE" baseline="0" dirty="0" err="1" smtClean="0"/>
              <a:t>testing</a:t>
            </a:r>
            <a:r>
              <a:rPr lang="es-PE" baseline="0" dirty="0" smtClean="0"/>
              <a:t> es una </a:t>
            </a:r>
            <a:r>
              <a:rPr lang="es-PE" baseline="0" dirty="0" err="1" smtClean="0"/>
              <a:t>taréa</a:t>
            </a:r>
            <a:r>
              <a:rPr lang="es-PE" baseline="0" dirty="0" smtClean="0"/>
              <a:t> mucho más </a:t>
            </a:r>
            <a:r>
              <a:rPr lang="es-PE" baseline="0" dirty="0" err="1" smtClean="0"/>
              <a:t>facil</a:t>
            </a:r>
            <a:r>
              <a:rPr lang="es-PE" baseline="0" dirty="0" smtClean="0"/>
              <a:t>.</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Nos ayudan</a:t>
            </a:r>
            <a:r>
              <a:rPr lang="es-PE" baseline="0" dirty="0" smtClean="0"/>
              <a:t> a evitar escribir código repetitivo y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Flying people into space presents  interesting challenges to engineers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and astronauts, one of the more difficult being how to make sure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astronaut is ready to go into space and operate all the machinery. A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integration test for a space shuttle would require being in space, and that’s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obviously not a safe way to test astronauts. That’s why NASA has full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simulators that mimic the surroundings of a space shuttle’s control deck,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which removes the external dependency of having to be in outer space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 stub is an object that you use just to get your code passing. In stead of performing a calculation, you could just return a fixed value.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Our replacement instance will  not talk to the </a:t>
            </a:r>
            <a:r>
              <a:rPr lang="en-US" sz="1200" dirty="0" err="1" smtClean="0"/>
              <a:t>filesystem</a:t>
            </a:r>
            <a:r>
              <a:rPr lang="en-US" sz="1200" dirty="0" smtClean="0"/>
              <a:t> at all, which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breaks the dependency on the </a:t>
            </a:r>
            <a:r>
              <a:rPr lang="en-US" sz="1200" dirty="0" err="1" smtClean="0"/>
              <a:t>filesystem</a:t>
            </a:r>
            <a:r>
              <a:rPr lang="en-US" sz="1200" dirty="0" smtClean="0"/>
              <a:t>. Because we aren’t testing the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 that talks to the </a:t>
            </a:r>
            <a:r>
              <a:rPr lang="en-US" sz="1200" dirty="0" err="1" smtClean="0"/>
              <a:t>filesystem</a:t>
            </a:r>
            <a:r>
              <a:rPr lang="en-US" sz="1200" dirty="0" smtClean="0"/>
              <a:t>, but the code that calls this class, it’s OK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if that stub class doesn’t do anything but make happy noises when run-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ning</a:t>
            </a:r>
            <a:r>
              <a:rPr lang="en-US" sz="1200" dirty="0" smtClean="0"/>
              <a:t> inside the test. Figure 3.4 shows the design after this alteration.</a:t>
            </a:r>
          </a:p>
          <a:p>
            <a:endParaRPr lang="es-PE" dirty="0" smtClean="0"/>
          </a:p>
          <a:p>
            <a:r>
              <a:rPr lang="es-PE" dirty="0" smtClean="0"/>
              <a:t>A</a:t>
            </a:r>
            <a:r>
              <a:rPr lang="es-PE" baseline="0" dirty="0" smtClean="0"/>
              <a:t> los valores de la clase reemplazada se les denomina </a:t>
            </a:r>
            <a:r>
              <a:rPr lang="es-PE" baseline="0" dirty="0" err="1" smtClean="0"/>
              <a:t>indirect</a:t>
            </a:r>
            <a:r>
              <a:rPr lang="es-PE" baseline="0" dirty="0" smtClean="0"/>
              <a:t> inputs.</a:t>
            </a:r>
            <a:endParaRPr lang="es-PE"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Test</a:t>
            </a:r>
            <a:r>
              <a:rPr lang="es-PE" baseline="0" dirty="0" smtClean="0"/>
              <a:t> de Integración:</a:t>
            </a:r>
          </a:p>
          <a:p>
            <a:r>
              <a:rPr lang="es-PE" sz="1200" dirty="0" smtClean="0">
                <a:solidFill>
                  <a:schemeClr val="tx1">
                    <a:lumMod val="95000"/>
                  </a:schemeClr>
                </a:solidFill>
              </a:rPr>
              <a:t>Ayudan a unir distintas partes del sistema y a comprobar  que estas partes funcionan con datos reales.</a:t>
            </a:r>
          </a:p>
          <a:p>
            <a:r>
              <a:rPr lang="es-PE" sz="1200" dirty="0" smtClean="0">
                <a:solidFill>
                  <a:schemeClr val="tx1">
                    <a:lumMod val="95000"/>
                  </a:schemeClr>
                </a:solidFill>
              </a:rPr>
              <a:t>Son de granularidad gruesa y más frágiles que los </a:t>
            </a:r>
            <a:r>
              <a:rPr lang="es-PE" sz="1200" dirty="0" err="1" smtClean="0">
                <a:solidFill>
                  <a:schemeClr val="tx1">
                    <a:lumMod val="95000"/>
                  </a:schemeClr>
                </a:solidFill>
              </a:rPr>
              <a:t>tests</a:t>
            </a:r>
            <a:r>
              <a:rPr lang="es-PE" sz="1200" dirty="0" smtClean="0">
                <a:solidFill>
                  <a:schemeClr val="tx1">
                    <a:lumMod val="95000"/>
                  </a:schemeClr>
                </a:solidFill>
              </a:rPr>
              <a:t> unitarios.</a:t>
            </a:r>
          </a:p>
          <a:p>
            <a:endParaRPr lang="es-PE" dirty="0" smtClean="0"/>
          </a:p>
          <a:p>
            <a:r>
              <a:rPr lang="es-PE" dirty="0" smtClean="0"/>
              <a:t>Test de sistema:</a:t>
            </a:r>
          </a:p>
          <a:p>
            <a:r>
              <a:rPr lang="es-PE" sz="1200" dirty="0" smtClean="0">
                <a:solidFill>
                  <a:schemeClr val="tx1">
                    <a:lumMod val="95000"/>
                  </a:schemeClr>
                </a:solidFill>
              </a:rPr>
              <a:t>Es el mayor de los test de integración y que  puede ir de extremo a extremo de la aplicación.</a:t>
            </a:r>
          </a:p>
          <a:p>
            <a:r>
              <a:rPr lang="es-PE" sz="1200" dirty="0" smtClean="0">
                <a:solidFill>
                  <a:schemeClr val="tx1">
                    <a:lumMod val="95000"/>
                  </a:schemeClr>
                </a:solidFill>
              </a:rPr>
              <a:t>Demasiado frágiles y se recomienda acompañarlos con test de grano más fino.</a:t>
            </a:r>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You can also think of interaction testing as being “action-driven test-</a:t>
            </a:r>
          </a:p>
          <a:p>
            <a:r>
              <a:rPr lang="en-US" dirty="0" err="1" smtClean="0"/>
              <a:t>ing</a:t>
            </a:r>
            <a:r>
              <a:rPr lang="en-US" dirty="0" smtClean="0"/>
              <a:t>,” and state-based testing as being “result-driven testing.”  Action-</a:t>
            </a:r>
          </a:p>
          <a:p>
            <a:r>
              <a:rPr lang="en-US" dirty="0" smtClean="0"/>
              <a:t>driven means that you test a particular action an object takes (such as </a:t>
            </a:r>
          </a:p>
          <a:p>
            <a:r>
              <a:rPr lang="en-US" dirty="0" smtClean="0"/>
              <a:t>sending a message to another object). Result-driven means you test that </a:t>
            </a:r>
          </a:p>
          <a:p>
            <a:r>
              <a:rPr lang="en-US" dirty="0" smtClean="0"/>
              <a:t>some end result is now true (that a property value has changed, for </a:t>
            </a:r>
          </a:p>
          <a:p>
            <a:r>
              <a:rPr lang="en-US" dirty="0" smtClean="0"/>
              <a:t>example). It’s usually preferable to check the end results of objects, not </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Notar que el API</a:t>
            </a:r>
            <a:r>
              <a:rPr lang="es-PE" baseline="0" dirty="0" smtClean="0"/>
              <a:t> no hace diferencia entre </a:t>
            </a:r>
            <a:r>
              <a:rPr lang="es-PE" baseline="0" dirty="0" err="1" smtClean="0"/>
              <a:t>mocks</a:t>
            </a:r>
            <a:r>
              <a:rPr lang="es-PE" baseline="0" dirty="0" smtClean="0"/>
              <a:t> o </a:t>
            </a:r>
            <a:r>
              <a:rPr lang="es-PE" baseline="0" dirty="0" err="1" smtClean="0"/>
              <a:t>stubs</a:t>
            </a:r>
            <a:r>
              <a:rPr lang="es-PE" baseline="0" dirty="0" smtClean="0"/>
              <a:t> sino la diferencia está en como lo utilizamos.</a:t>
            </a:r>
          </a:p>
          <a:p>
            <a:r>
              <a:rPr lang="es-PE" baseline="0" dirty="0" smtClean="0"/>
              <a:t>Hablar sobre </a:t>
            </a:r>
            <a:r>
              <a:rPr lang="es-PE" baseline="0" dirty="0" err="1" smtClean="0"/>
              <a:t>mockear</a:t>
            </a:r>
            <a:r>
              <a:rPr lang="es-PE" baseline="0" dirty="0" smtClean="0"/>
              <a:t> tipos concretos.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err="1" smtClean="0"/>
              <a:t>Fake</a:t>
            </a:r>
            <a:r>
              <a:rPr lang="es-PE" dirty="0" smtClean="0"/>
              <a:t>: Implementaciones totalmente</a:t>
            </a:r>
            <a:r>
              <a:rPr lang="es-PE" baseline="0" dirty="0" smtClean="0"/>
              <a:t> funcionales que utilizan cierto atajo que no las hace apropiadas para producción.</a:t>
            </a:r>
          </a:p>
          <a:p>
            <a:endParaRPr lang="es-PE" baseline="0" dirty="0" smtClean="0"/>
          </a:p>
          <a:p>
            <a:r>
              <a:rPr lang="es-ES" sz="1200" dirty="0" err="1" smtClean="0"/>
              <a:t>Reemplazan</a:t>
            </a:r>
            <a:r>
              <a:rPr lang="es-ES" sz="1200" dirty="0" smtClean="0"/>
              <a:t> al real por razones diferentes a verificar salidas o comportamientos. </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Explicar </a:t>
            </a:r>
            <a:r>
              <a:rPr lang="es-PE" noProof="0" dirty="0" err="1" smtClean="0"/>
              <a:t>xq</a:t>
            </a:r>
            <a:r>
              <a:rPr lang="es-PE" noProof="0" dirty="0" smtClean="0"/>
              <a:t> prefiero utilizar interfaces para </a:t>
            </a:r>
            <a:r>
              <a:rPr lang="es-PE" noProof="0" dirty="0" err="1" smtClean="0"/>
              <a:t>mockear</a:t>
            </a:r>
            <a:r>
              <a:rPr lang="es-PE" noProof="0" dirty="0" smtClean="0"/>
              <a:t> y no clases</a:t>
            </a:r>
            <a:r>
              <a:rPr lang="es-PE" baseline="0" noProof="0" dirty="0" smtClean="0"/>
              <a:t> concretas.</a:t>
            </a:r>
          </a:p>
          <a:p>
            <a:pPr marL="0" indent="0">
              <a:buFontTx/>
              <a:buNone/>
            </a:pPr>
            <a:endParaRPr lang="es-PE" baseline="0" noProof="0" dirty="0" smtClean="0"/>
          </a:p>
          <a:p>
            <a:pPr marL="171450" indent="-171450">
              <a:buFontTx/>
              <a:buChar char="-"/>
            </a:pPr>
            <a:r>
              <a:rPr lang="es-PE" baseline="0" noProof="0" dirty="0" smtClean="0"/>
              <a:t>Crear solo la firma de test</a:t>
            </a:r>
          </a:p>
          <a:p>
            <a:pPr marL="171450" indent="-171450">
              <a:buFontTx/>
              <a:buChar char="-"/>
            </a:pPr>
            <a:r>
              <a:rPr lang="es-PE" baseline="0" noProof="0" dirty="0" smtClean="0"/>
              <a:t>Realizar la inyección y la inversión(en java el último paso extraer la interfaz y usar tipo base)</a:t>
            </a:r>
          </a:p>
          <a:p>
            <a:pPr marL="171450" indent="-171450">
              <a:buFontTx/>
              <a:buChar char="-"/>
            </a:pPr>
            <a:r>
              <a:rPr lang="es-PE" baseline="0" noProof="0" dirty="0" smtClean="0"/>
              <a:t>Terminar el test</a:t>
            </a:r>
          </a:p>
          <a:p>
            <a:pPr marL="171450" indent="-171450">
              <a:buFontTx/>
              <a:buChar char="-"/>
            </a:pPr>
            <a:endParaRPr lang="es-PE" baseline="0" noProof="0" dirty="0" smtClean="0"/>
          </a:p>
          <a:p>
            <a:pPr marL="0" indent="0">
              <a:buFontTx/>
              <a:buNone/>
            </a:pPr>
            <a:r>
              <a:rPr lang="es-PE" baseline="0" noProof="0" dirty="0" smtClean="0"/>
              <a:t>En el tercer test darse cuenta que pasa con la mantenibilidad, las herramientas ayudan, pero si lo estuvieras haciendo a mano, tendrías que modificar todos tus </a:t>
            </a:r>
            <a:r>
              <a:rPr lang="es-PE" baseline="0" noProof="0" dirty="0" err="1" smtClean="0"/>
              <a:t>tests</a:t>
            </a:r>
            <a:r>
              <a:rPr lang="es-PE" baseline="0" noProof="0" dirty="0" smtClean="0"/>
              <a:t>, y que pasa si esa clase estuviera por toda la </a:t>
            </a:r>
            <a:r>
              <a:rPr lang="es-PE" baseline="0" noProof="0" dirty="0" err="1" smtClean="0"/>
              <a:t>aplícación</a:t>
            </a:r>
            <a:r>
              <a:rPr lang="es-PE" baseline="0" noProof="0" dirty="0" smtClean="0"/>
              <a:t>? (hacer el cambio a </a:t>
            </a:r>
            <a:r>
              <a:rPr lang="es-PE" baseline="0" noProof="0" dirty="0" err="1" smtClean="0"/>
              <a:t>setup</a:t>
            </a:r>
            <a:r>
              <a:rPr lang="es-PE" baseline="0" noProof="0" dirty="0" smtClean="0"/>
              <a:t> terminando el tercer test pero antes de ejecutarlo)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Las</a:t>
            </a:r>
            <a:r>
              <a:rPr lang="es-PE" sz="2200" baseline="0" dirty="0" smtClean="0"/>
              <a:t> </a:t>
            </a:r>
            <a:r>
              <a:rPr lang="es-PE" sz="2200" baseline="0" dirty="0" err="1" smtClean="0"/>
              <a:t>metricas</a:t>
            </a:r>
            <a:r>
              <a:rPr lang="es-PE" sz="2200" baseline="0" dirty="0" smtClean="0"/>
              <a:t> son </a:t>
            </a:r>
            <a:r>
              <a:rPr lang="es-PE" sz="2200" baseline="0" dirty="0" err="1" smtClean="0"/>
              <a:t>escenciales</a:t>
            </a:r>
            <a:r>
              <a:rPr lang="es-PE" sz="2200" baseline="0" dirty="0" smtClean="0"/>
              <a:t> en casi todas las ciencias y actividades, ya que nos permiten objetiva y </a:t>
            </a:r>
            <a:r>
              <a:rPr lang="es-PE" sz="2200" baseline="0" dirty="0" err="1" smtClean="0"/>
              <a:t>quantitativamente</a:t>
            </a:r>
            <a:r>
              <a:rPr lang="es-PE" sz="2200" baseline="0" dirty="0" smtClean="0"/>
              <a:t> el estado de las cosas. Por ejemplo tenemos toda </a:t>
            </a:r>
            <a:r>
              <a:rPr lang="es-PE" sz="2200" baseline="0" dirty="0" err="1" smtClean="0"/>
              <a:t>clas</a:t>
            </a:r>
            <a:r>
              <a:rPr lang="es-PE" sz="2200" baseline="0" dirty="0" smtClean="0"/>
              <a:t> de métricas que van desde la planificación de tiempos y costos, desempeño personal , retorno de inversión.</a:t>
            </a:r>
          </a:p>
          <a:p>
            <a:pPr marL="342900" indent="-342900" defTabSz="357188">
              <a:buFontTx/>
              <a:buChar char="-"/>
            </a:pPr>
            <a:r>
              <a:rPr lang="es-PE" sz="2200" baseline="0" dirty="0" smtClean="0"/>
              <a:t>Balance Score </a:t>
            </a:r>
            <a:r>
              <a:rPr lang="es-PE" sz="2200" baseline="0" dirty="0" err="1" smtClean="0"/>
              <a:t>Card</a:t>
            </a:r>
            <a:endParaRPr lang="es-PE" sz="2200" baseline="0" dirty="0" smtClean="0"/>
          </a:p>
          <a:p>
            <a:pPr marL="342900" indent="-342900" defTabSz="357188">
              <a:buFontTx/>
              <a:buChar char="-"/>
            </a:pPr>
            <a:r>
              <a:rPr lang="es-PE" sz="2200" baseline="0" dirty="0" smtClean="0"/>
              <a:t>Puntos de Función</a:t>
            </a:r>
          </a:p>
          <a:p>
            <a:pPr marL="342900" indent="-342900" defTabSz="357188">
              <a:buFontTx/>
              <a:buChar char="-"/>
            </a:pPr>
            <a:r>
              <a:rPr lang="es-PE" sz="2200" baseline="0" dirty="0" smtClean="0"/>
              <a:t>Líneas de Código</a:t>
            </a:r>
          </a:p>
          <a:p>
            <a:pPr marL="0" indent="0" defTabSz="357188">
              <a:buNone/>
            </a:pPr>
            <a:endParaRPr lang="es-PE" sz="2200" dirty="0" smtClean="0"/>
          </a:p>
          <a:p>
            <a:pPr marL="0" indent="0" defTabSz="357188">
              <a:buNone/>
            </a:pPr>
            <a:r>
              <a:rPr lang="es-PE" sz="2200" dirty="0" smtClean="0"/>
              <a:t>Nos ayuda a cuantificar</a:t>
            </a:r>
            <a:r>
              <a:rPr lang="es-PE" sz="2200" baseline="0" dirty="0" smtClean="0"/>
              <a:t> si la aplicación ha logrado un nivel aceptable de calidad para poder ser entregada al usuario final. Nos ayuda a identificar cuales son las líneas exactas  que han sido ejercitadas por pruebas y más importante  cuales no, de tal manera que podamos identificar algún caso importante que necesite ser probado.</a:t>
            </a:r>
            <a:endParaRPr lang="es-PE" sz="220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baseline="0" noProof="0" dirty="0" smtClean="0"/>
              <a:t>Comenzamos con Eclipse y mientras va instalando el </a:t>
            </a:r>
            <a:r>
              <a:rPr lang="es-PE" baseline="0" noProof="0" dirty="0" err="1" smtClean="0"/>
              <a:t>plugin</a:t>
            </a:r>
            <a:r>
              <a:rPr lang="es-PE" baseline="0" noProof="0" dirty="0" smtClean="0"/>
              <a:t> nos vamos al VS</a:t>
            </a:r>
          </a:p>
          <a:p>
            <a:pPr marL="0" indent="0">
              <a:buFontTx/>
              <a:buNone/>
            </a:pPr>
            <a:endParaRPr lang="es-PE" baseline="0" noProof="0" dirty="0" smtClean="0"/>
          </a:p>
          <a:p>
            <a:pPr marL="0" indent="0">
              <a:buFontTx/>
              <a:buNone/>
            </a:pPr>
            <a:r>
              <a:rPr lang="es-PE" baseline="0" noProof="0" dirty="0" smtClean="0"/>
              <a:t>Eclipse (</a:t>
            </a:r>
            <a:r>
              <a:rPr lang="es-PE" baseline="0" noProof="0" dirty="0" err="1" smtClean="0"/>
              <a:t>eCobertura</a:t>
            </a:r>
            <a:r>
              <a:rPr lang="es-PE" baseline="0" noProof="0" dirty="0" smtClean="0"/>
              <a:t>):</a:t>
            </a:r>
          </a:p>
          <a:p>
            <a:pPr marL="171450" indent="-171450">
              <a:buFontTx/>
              <a:buChar char="-"/>
            </a:pPr>
            <a:r>
              <a:rPr lang="es-PE" baseline="0" noProof="0" dirty="0" err="1" smtClean="0"/>
              <a:t>Add</a:t>
            </a:r>
            <a:r>
              <a:rPr lang="es-PE" baseline="0" noProof="0" dirty="0" smtClean="0"/>
              <a:t> software </a:t>
            </a:r>
            <a:r>
              <a:rPr lang="es-PE" sz="1200" b="0" i="0" kern="1200" dirty="0" smtClean="0">
                <a:solidFill>
                  <a:schemeClr val="tx1"/>
                </a:solidFill>
                <a:effectLst/>
                <a:latin typeface="+mn-lt"/>
                <a:ea typeface="+mn-ea"/>
                <a:cs typeface="+mn-cs"/>
              </a:rPr>
              <a:t>http://ecobertura.johoop.de/update</a:t>
            </a:r>
          </a:p>
          <a:p>
            <a:pPr marL="171450" indent="-171450">
              <a:buFontTx/>
              <a:buChar char="-"/>
            </a:pPr>
            <a:r>
              <a:rPr lang="es-PE" sz="1200" b="0" i="0" kern="1200" dirty="0" smtClean="0">
                <a:solidFill>
                  <a:schemeClr val="tx1"/>
                </a:solidFill>
                <a:effectLst/>
                <a:latin typeface="+mn-lt"/>
                <a:ea typeface="+mn-ea"/>
                <a:cs typeface="+mn-cs"/>
              </a:rPr>
              <a:t>Clic</a:t>
            </a:r>
            <a:r>
              <a:rPr lang="es-PE" sz="1200" b="0" i="0" kern="1200" baseline="0" dirty="0" smtClean="0">
                <a:solidFill>
                  <a:schemeClr val="tx1"/>
                </a:solidFill>
                <a:effectLst/>
                <a:latin typeface="+mn-lt"/>
                <a:ea typeface="+mn-ea"/>
                <a:cs typeface="+mn-cs"/>
              </a:rPr>
              <a:t> derecho "</a:t>
            </a:r>
            <a:r>
              <a:rPr lang="es-PE" sz="1200" b="0" i="0" kern="1200" baseline="0" dirty="0" err="1" smtClean="0">
                <a:solidFill>
                  <a:schemeClr val="tx1"/>
                </a:solidFill>
                <a:effectLst/>
                <a:latin typeface="+mn-lt"/>
                <a:ea typeface="+mn-ea"/>
                <a:cs typeface="+mn-cs"/>
              </a:rPr>
              <a:t>Cover</a:t>
            </a:r>
            <a:r>
              <a:rPr lang="es-PE" sz="1200" b="0" i="0" kern="1200" baseline="0" dirty="0" smtClean="0">
                <a:solidFill>
                  <a:schemeClr val="tx1"/>
                </a:solidFill>
                <a:effectLst/>
                <a:latin typeface="+mn-lt"/>
                <a:ea typeface="+mn-ea"/>
                <a:cs typeface="+mn-cs"/>
              </a:rPr>
              <a:t> As" / </a:t>
            </a:r>
            <a:r>
              <a:rPr lang="es-PE" sz="1200" b="0" i="0" kern="1200" baseline="0" dirty="0" err="1" smtClean="0">
                <a:solidFill>
                  <a:schemeClr val="tx1"/>
                </a:solidFill>
                <a:effectLst/>
                <a:latin typeface="+mn-lt"/>
                <a:ea typeface="+mn-ea"/>
                <a:cs typeface="+mn-cs"/>
              </a:rPr>
              <a:t>JUnit</a:t>
            </a:r>
            <a:endParaRPr lang="es-PE" sz="1200" b="0" i="0" kern="1200" dirty="0" smtClean="0">
              <a:solidFill>
                <a:schemeClr val="tx1"/>
              </a:solidFill>
              <a:effectLst/>
              <a:latin typeface="+mn-lt"/>
              <a:ea typeface="+mn-ea"/>
              <a:cs typeface="+mn-cs"/>
            </a:endParaRPr>
          </a:p>
          <a:p>
            <a:pPr marL="171450" indent="-171450">
              <a:buFontTx/>
              <a:buChar char="-"/>
            </a:pPr>
            <a:r>
              <a:rPr lang="es-PE" sz="1200" b="0" i="0" kern="1200" baseline="0" noProof="0" dirty="0" smtClean="0">
                <a:solidFill>
                  <a:schemeClr val="tx1"/>
                </a:solidFill>
                <a:effectLst/>
                <a:latin typeface="+mn-lt"/>
                <a:ea typeface="+mn-ea"/>
                <a:cs typeface="+mn-cs"/>
              </a:rPr>
              <a:t>Para ver los resultados: Show View / Cobertura</a:t>
            </a:r>
          </a:p>
          <a:p>
            <a:pPr marL="171450" indent="-171450">
              <a:buFontTx/>
              <a:buChar char="-"/>
            </a:pPr>
            <a:endParaRPr lang="es-PE" sz="1200" b="0" i="0" kern="1200" baseline="0" noProof="0" dirty="0" smtClean="0">
              <a:solidFill>
                <a:schemeClr val="tx1"/>
              </a:solidFill>
              <a:effectLst/>
              <a:latin typeface="+mn-lt"/>
              <a:ea typeface="+mn-ea"/>
              <a:cs typeface="+mn-cs"/>
            </a:endParaRPr>
          </a:p>
          <a:p>
            <a:pPr marL="0" indent="0">
              <a:buFontTx/>
              <a:buNone/>
            </a:pPr>
            <a:r>
              <a:rPr lang="es-PE" noProof="0" dirty="0" smtClean="0"/>
              <a:t>VS2010</a:t>
            </a:r>
            <a:r>
              <a:rPr lang="es-PE" baseline="0" noProof="0" dirty="0" smtClean="0"/>
              <a:t> </a:t>
            </a:r>
            <a:r>
              <a:rPr lang="es-PE" baseline="0" noProof="0" dirty="0" err="1" smtClean="0"/>
              <a:t>premium</a:t>
            </a:r>
            <a:r>
              <a:rPr lang="es-PE" baseline="0" noProof="0" dirty="0" smtClean="0"/>
              <a:t> para arriba:</a:t>
            </a:r>
          </a:p>
          <a:p>
            <a:pPr marL="171450" indent="-171450">
              <a:buFontTx/>
              <a:buChar char="-"/>
            </a:pPr>
            <a:r>
              <a:rPr lang="es-PE" baseline="0" noProof="0" dirty="0" smtClean="0"/>
              <a:t>Activar en local </a:t>
            </a:r>
            <a:r>
              <a:rPr lang="es-PE" baseline="0" noProof="0" dirty="0" err="1" smtClean="0"/>
              <a:t>setting</a:t>
            </a:r>
            <a:r>
              <a:rPr lang="es-PE" baseline="0" noProof="0" dirty="0" smtClean="0"/>
              <a:t>/ data and </a:t>
            </a:r>
            <a:r>
              <a:rPr lang="es-PE" baseline="0" noProof="0" dirty="0" err="1" smtClean="0"/>
              <a:t>diagnostics</a:t>
            </a:r>
            <a:r>
              <a:rPr lang="es-PE" baseline="0" noProof="0" dirty="0" smtClean="0"/>
              <a:t>.</a:t>
            </a:r>
          </a:p>
          <a:p>
            <a:pPr marL="171450" indent="-171450">
              <a:buFontTx/>
              <a:buChar char="-"/>
            </a:pPr>
            <a:r>
              <a:rPr lang="es-PE" baseline="0" noProof="0" dirty="0" smtClean="0"/>
              <a:t>Configurar las </a:t>
            </a:r>
            <a:r>
              <a:rPr lang="es-PE" baseline="0" noProof="0" dirty="0" err="1" smtClean="0"/>
              <a:t>ddls</a:t>
            </a:r>
            <a:r>
              <a:rPr lang="es-PE" baseline="0" noProof="0" dirty="0" smtClean="0"/>
              <a:t> (no considerar las </a:t>
            </a:r>
            <a:r>
              <a:rPr lang="es-PE" baseline="0" noProof="0" dirty="0" err="1" smtClean="0"/>
              <a:t>dlls</a:t>
            </a:r>
            <a:r>
              <a:rPr lang="es-PE" baseline="0" noProof="0" dirty="0" smtClean="0"/>
              <a:t> de los test)</a:t>
            </a:r>
          </a:p>
          <a:p>
            <a:pPr marL="171450" indent="-171450">
              <a:buFontTx/>
              <a:buChar char="-"/>
            </a:pPr>
            <a:r>
              <a:rPr lang="es-PE" baseline="0" noProof="0" dirty="0" smtClean="0"/>
              <a:t>Ejecutar los test de la forma tradicional y dirigirse al panel de </a:t>
            </a:r>
            <a:r>
              <a:rPr lang="es-PE" baseline="0" noProof="0" dirty="0" err="1" smtClean="0"/>
              <a:t>code</a:t>
            </a:r>
            <a:r>
              <a:rPr lang="es-PE" baseline="0" noProof="0" dirty="0" smtClean="0"/>
              <a:t> </a:t>
            </a:r>
            <a:r>
              <a:rPr lang="es-PE" baseline="0" noProof="0" dirty="0" err="1" smtClean="0"/>
              <a:t>coverage</a:t>
            </a:r>
            <a:r>
              <a:rPr lang="es-PE" baseline="0" noProof="0" dirty="0" smtClean="0"/>
              <a:t>.</a:t>
            </a:r>
          </a:p>
          <a:p>
            <a:pPr marL="0" indent="0">
              <a:buFontTx/>
              <a:buNone/>
            </a:pPr>
            <a:endParaRPr lang="es-PE" baseline="0" noProof="0" dirty="0" smtClean="0"/>
          </a:p>
          <a:p>
            <a:pPr marL="0" indent="0">
              <a:buFontTx/>
              <a:buNone/>
            </a:pPr>
            <a:endParaRPr lang="es-PE" baseline="0" noProof="0" dirty="0" smtClean="0"/>
          </a:p>
          <a:p>
            <a:pPr marL="0" indent="0">
              <a:buFontTx/>
              <a:buNone/>
            </a:pPr>
            <a:r>
              <a:rPr lang="es-PE" baseline="0" noProof="0" dirty="0" err="1" smtClean="0"/>
              <a:t>Ncrunch</a:t>
            </a:r>
            <a:r>
              <a:rPr lang="es-PE" baseline="0" noProof="0" dirty="0" smtClean="0"/>
              <a:t>: </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Es</a:t>
            </a:r>
            <a:r>
              <a:rPr lang="es-PE" baseline="0" dirty="0" smtClean="0"/>
              <a:t> una aplicación web que permite la gestión y publicación de eventos relacionados desarrollo de software.</a:t>
            </a:r>
          </a:p>
          <a:p>
            <a:pPr marL="0" indent="0">
              <a:buFontTx/>
              <a:buNone/>
            </a:pPr>
            <a:r>
              <a:rPr lang="es-PE" baseline="0" dirty="0" smtClean="0"/>
              <a:t>Realizar una modificación a </a:t>
            </a:r>
            <a:r>
              <a:rPr lang="es-PE" baseline="0" dirty="0" err="1" smtClean="0"/>
              <a:t>User</a:t>
            </a:r>
            <a:endParaRPr lang="es-PE" baseline="0" dirty="0" smtClean="0"/>
          </a:p>
          <a:p>
            <a:pPr marL="0" indent="0">
              <a:buFontTx/>
              <a:buNone/>
            </a:pPr>
            <a:endParaRPr lang="es-PE" baseline="0" dirty="0" smtClean="0"/>
          </a:p>
          <a:p>
            <a:pPr marL="0" indent="0">
              <a:buFontTx/>
              <a:buNone/>
            </a:pPr>
            <a:r>
              <a:rPr lang="es-PE" baseline="0" dirty="0" smtClean="0"/>
              <a:t>Es una aplicación que esta siendo desarrollada desde el 2007 y se liberó en el 2008, el proyecto comenzó por un par muy reconocidas dentro la plataforma </a:t>
            </a:r>
            <a:r>
              <a:rPr lang="es-PE" baseline="0" dirty="0" err="1" smtClean="0"/>
              <a:t>.net</a:t>
            </a:r>
            <a:r>
              <a:rPr lang="es-PE" baseline="0" dirty="0" smtClean="0"/>
              <a:t>, pero actualmente recibe contribuciones de múltiples personas alrededor del mundo. No es muy grande, tiene un poco más de 100 clases con 3000 </a:t>
            </a:r>
            <a:r>
              <a:rPr lang="es-PE" baseline="0" dirty="0" err="1" smtClean="0"/>
              <a:t>lineas</a:t>
            </a:r>
            <a:r>
              <a:rPr lang="es-PE" baseline="0" dirty="0" smtClean="0"/>
              <a:t> de código, pero lo interesante es que a pesar de no ser muy grande tiene cientos de </a:t>
            </a:r>
            <a:r>
              <a:rPr lang="es-PE" baseline="0" dirty="0" err="1" smtClean="0"/>
              <a:t>tests</a:t>
            </a:r>
            <a:r>
              <a:rPr lang="es-PE" baseline="0" dirty="0" smtClean="0"/>
              <a:t> automatizados, no solo unitarios, que confirman que la funcionalidad siempre se mantiene intacta a pesar de tantas contribuciones por diferentes personas.</a:t>
            </a:r>
          </a:p>
          <a:p>
            <a:pPr marL="0" indent="0">
              <a:buFontTx/>
              <a:buNone/>
            </a:pPr>
            <a:endParaRPr lang="es-PE" baseline="0" dirty="0" smtClean="0"/>
          </a:p>
          <a:p>
            <a:pPr marL="0" indent="0">
              <a:buFontTx/>
              <a:buNone/>
            </a:pPr>
            <a:r>
              <a:rPr lang="es-PE" baseline="0" dirty="0" smtClean="0"/>
              <a:t>Vamos a ejecutarla y lo primero que observamos es el número de test, vamos a ejecutar los test unitarios, vemos que solo toman unos cuantos segundos en verificar que todo el trabajo realizado por las diferentes personas se encuentra funcionando correctamente.</a:t>
            </a:r>
          </a:p>
          <a:p>
            <a:pPr marL="0" indent="0">
              <a:buFontTx/>
              <a:buNone/>
            </a:pPr>
            <a:r>
              <a:rPr lang="es-PE" baseline="0" dirty="0" smtClean="0"/>
              <a:t>Ahora que termino vemos que 227 </a:t>
            </a:r>
            <a:r>
              <a:rPr lang="es-PE" baseline="0" dirty="0" err="1" smtClean="0"/>
              <a:t>tests</a:t>
            </a:r>
            <a:r>
              <a:rPr lang="es-PE" baseline="0" dirty="0" smtClean="0"/>
              <a:t> se ejecutaron en 6 segundos, no esta nada mal, quien no quisiera verificar probar toda su aplicación en cualquier momento del tiempo en solo 6 </a:t>
            </a:r>
            <a:r>
              <a:rPr lang="es-PE" baseline="0" dirty="0" err="1" smtClean="0"/>
              <a:t>segunos</a:t>
            </a:r>
            <a:r>
              <a:rPr lang="es-PE" baseline="0" dirty="0" smtClean="0"/>
              <a:t>.</a:t>
            </a:r>
          </a:p>
          <a:p>
            <a:pPr marL="0" indent="0">
              <a:buFontTx/>
              <a:buNone/>
            </a:pPr>
            <a:r>
              <a:rPr lang="es-PE" baseline="0" dirty="0" smtClean="0"/>
              <a:t>Pero veamos que pasa cuando cometemos un error, para esto modificamos una clase y simplemente cambiamos la condicional y ejecutamos los </a:t>
            </a:r>
            <a:r>
              <a:rPr lang="es-PE" baseline="0" dirty="0" err="1" smtClean="0"/>
              <a:t>tests</a:t>
            </a:r>
            <a:r>
              <a:rPr lang="es-PE" baseline="0" dirty="0" smtClean="0"/>
              <a:t>, vamos a ver que el error ha saltado </a:t>
            </a:r>
            <a:r>
              <a:rPr lang="es-PE" baseline="0" dirty="0" err="1" smtClean="0"/>
              <a:t>inmediamente</a:t>
            </a:r>
            <a:r>
              <a:rPr lang="es-PE" baseline="0" dirty="0" smtClean="0"/>
              <a:t>, algo importante a notar es que solo un test ha fallado, ya que cada test unitario verifica las unidades del código, por lo tanto un error debe saltar en un único test o en una cantidad muy pequeña de test.</a:t>
            </a:r>
          </a:p>
          <a:p>
            <a:pPr marL="0" indent="0">
              <a:buFontTx/>
              <a:buNone/>
            </a:pPr>
            <a:endParaRPr lang="es-PE" baseline="0" dirty="0" smtClean="0"/>
          </a:p>
          <a:p>
            <a:pPr marL="0" indent="0">
              <a:buFontTx/>
              <a:buNone/>
            </a:pPr>
            <a:r>
              <a:rPr lang="es-PE" baseline="0" dirty="0" smtClean="0"/>
              <a:t>Estos errores de condicionales, iteraciones, operaciones o algoritmos son los más comunes que se producen y a la vez los más </a:t>
            </a:r>
            <a:r>
              <a:rPr lang="es-PE" baseline="0" dirty="0" err="1" smtClean="0"/>
              <a:t>dificiles</a:t>
            </a:r>
            <a:r>
              <a:rPr lang="es-PE" baseline="0" dirty="0" smtClean="0"/>
              <a:t> de encontrar</a:t>
            </a:r>
          </a:p>
          <a:p>
            <a:pPr marL="0" indent="0">
              <a:buFontTx/>
              <a:buNone/>
            </a:pPr>
            <a:endParaRPr lang="es-PE" baseline="0" dirty="0" smtClean="0"/>
          </a:p>
          <a:p>
            <a:pPr marL="0" indent="0">
              <a:buFontTx/>
              <a:buNone/>
            </a:pPr>
            <a:r>
              <a:rPr lang="es-PE" baseline="0" dirty="0" smtClean="0"/>
              <a:t>Esto es una gran ventaja competitiva para cualquier empresa que desarrolla software de manera interna o clientes externos no solo por la automatización o el corto tiempo que toma verificar la aplicación, sino también por que nos permite realizar cualquier tipo de cambio a nivel funcional o a nivel de diseño, mejoras de diseño, sin tener el miedo de malograr algo.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defTabSz="357188">
              <a:buNone/>
            </a:pPr>
            <a:r>
              <a:rPr lang="es-PE" sz="2200" dirty="0" smtClean="0"/>
              <a:t>Hay que recordar que esta</a:t>
            </a:r>
            <a:r>
              <a:rPr lang="es-PE" sz="2200" baseline="0" dirty="0" smtClean="0"/>
              <a:t> métrica determina si por lo menos un test ha pasado por ahí, pero será suficiente pasar una única vez por un camino. </a:t>
            </a:r>
          </a:p>
          <a:p>
            <a:pPr marL="0" indent="0" defTabSz="357188">
              <a:buNone/>
            </a:pPr>
            <a:endParaRPr lang="es-PE" sz="2200" baseline="0" dirty="0" smtClean="0"/>
          </a:p>
          <a:p>
            <a:pPr marL="0" indent="0" defTabSz="357188">
              <a:buNone/>
            </a:pPr>
            <a:r>
              <a:rPr lang="en-US" sz="1200" b="0" i="0" kern="1200" dirty="0" smtClean="0">
                <a:solidFill>
                  <a:schemeClr val="tx1"/>
                </a:solidFill>
                <a:effectLst/>
                <a:latin typeface="+mn-lt"/>
                <a:ea typeface="+mn-ea"/>
                <a:cs typeface="+mn-cs"/>
              </a:rPr>
              <a:t>The point of this whole anecdote is that you should try and not focus on the coverage percentage </a:t>
            </a:r>
            <a:r>
              <a:rPr lang="en-US" sz="1200" b="0" i="1" kern="1200" dirty="0" smtClean="0">
                <a:solidFill>
                  <a:schemeClr val="tx1"/>
                </a:solidFill>
                <a:effectLst/>
                <a:latin typeface="+mn-lt"/>
                <a:ea typeface="+mn-ea"/>
                <a:cs typeface="+mn-cs"/>
              </a:rPr>
              <a:t>per se</a:t>
            </a:r>
            <a:r>
              <a:rPr lang="en-US" sz="1200" b="0" i="0" kern="1200" dirty="0" smtClean="0">
                <a:solidFill>
                  <a:schemeClr val="tx1"/>
                </a:solidFill>
                <a:effectLst/>
                <a:latin typeface="+mn-lt"/>
                <a:ea typeface="+mn-ea"/>
                <a:cs typeface="+mn-cs"/>
              </a:rPr>
              <a:t>, or try to find an arbitrary number for it, but instead focus on having as much logic and functionality tested as is humanly possible.</a:t>
            </a:r>
            <a:endParaRPr lang="es-PE" sz="2200" baseline="0" dirty="0" smtClean="0"/>
          </a:p>
          <a:p>
            <a:pPr marL="0" indent="0" defTabSz="357188">
              <a:buNone/>
            </a:pPr>
            <a:endParaRPr lang="es-PE" sz="2200" baseline="0" dirty="0" smtClean="0"/>
          </a:p>
          <a:p>
            <a:pPr fontAlgn="base"/>
            <a:r>
              <a:rPr lang="en-US" sz="1200" b="0" i="0" kern="1200" dirty="0" smtClean="0">
                <a:solidFill>
                  <a:schemeClr val="tx1"/>
                </a:solidFill>
                <a:effectLst/>
                <a:latin typeface="+mn-lt"/>
                <a:ea typeface="+mn-ea"/>
                <a:cs typeface="+mn-cs"/>
              </a:rPr>
              <a:t>CC &lt; 15 : acceptable</a:t>
            </a:r>
          </a:p>
          <a:p>
            <a:pPr fontAlgn="base"/>
            <a:r>
              <a:rPr lang="en-US" sz="1200" b="0" i="0" kern="1200" dirty="0" smtClean="0">
                <a:solidFill>
                  <a:schemeClr val="tx1"/>
                </a:solidFill>
                <a:effectLst/>
                <a:latin typeface="+mn-lt"/>
                <a:ea typeface="+mn-ea"/>
                <a:cs typeface="+mn-cs"/>
              </a:rPr>
              <a:t>15 &lt; CC &lt; 20 : borderline</a:t>
            </a:r>
          </a:p>
          <a:p>
            <a:pPr fontAlgn="base"/>
            <a:r>
              <a:rPr lang="en-US" sz="1200" b="0" i="0" kern="1200" dirty="0" smtClean="0">
                <a:solidFill>
                  <a:schemeClr val="tx1"/>
                </a:solidFill>
                <a:effectLst/>
                <a:latin typeface="+mn-lt"/>
                <a:ea typeface="+mn-ea"/>
                <a:cs typeface="+mn-cs"/>
              </a:rPr>
              <a:t>20 &lt;= CC : too high</a:t>
            </a:r>
          </a:p>
          <a:p>
            <a:pPr marL="0" indent="0" defTabSz="357188">
              <a:buNone/>
            </a:pPr>
            <a:endParaRPr lang="es-PE" sz="2200" baseline="0" dirty="0" smtClean="0"/>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smtClean="0">
                <a:hlinkClick r:id="rId3"/>
              </a:rPr>
              <a:t>http://blog.stevensanderson.com/2009/11/04/selective-unit-testing-costs-and-benefits/</a:t>
            </a:r>
            <a:endParaRPr lang="es-PE"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sng" kern="1200" dirty="0" err="1" smtClean="0">
                <a:solidFill>
                  <a:schemeClr val="tx1"/>
                </a:solidFill>
                <a:effectLst/>
                <a:latin typeface="+mn-lt"/>
                <a:ea typeface="+mn-ea"/>
                <a:cs typeface="+mn-cs"/>
              </a:rPr>
              <a:t>Lograr</a:t>
            </a:r>
            <a:r>
              <a:rPr lang="en-US" sz="1200" b="0" i="0" u="sng" kern="1200" dirty="0" smtClean="0">
                <a:solidFill>
                  <a:schemeClr val="tx1"/>
                </a:solidFill>
                <a:effectLst/>
                <a:latin typeface="+mn-lt"/>
                <a:ea typeface="+mn-ea"/>
                <a:cs typeface="+mn-cs"/>
              </a:rPr>
              <a:t> un balance </a:t>
            </a:r>
            <a:r>
              <a:rPr lang="en-US" sz="1200" b="0" i="0" u="sng" kern="1200" dirty="0" err="1" smtClean="0">
                <a:solidFill>
                  <a:schemeClr val="tx1"/>
                </a:solidFill>
                <a:effectLst/>
                <a:latin typeface="+mn-lt"/>
                <a:ea typeface="+mn-ea"/>
                <a:cs typeface="+mn-cs"/>
              </a:rPr>
              <a:t>costo</a:t>
            </a:r>
            <a:r>
              <a:rPr lang="en-US" sz="1200" b="0" i="0" u="sng" kern="1200" baseline="0" dirty="0" smtClean="0">
                <a:solidFill>
                  <a:schemeClr val="tx1"/>
                </a:solidFill>
                <a:effectLst/>
                <a:latin typeface="+mn-lt"/>
                <a:ea typeface="+mn-ea"/>
                <a:cs typeface="+mn-cs"/>
              </a:rPr>
              <a:t> – </a:t>
            </a:r>
            <a:r>
              <a:rPr lang="en-US" sz="1200" b="0" i="0" u="sng" kern="1200" baseline="0" dirty="0" err="1" smtClean="0">
                <a:solidFill>
                  <a:schemeClr val="tx1"/>
                </a:solidFill>
                <a:effectLst/>
                <a:latin typeface="+mn-lt"/>
                <a:ea typeface="+mn-ea"/>
                <a:cs typeface="+mn-cs"/>
              </a:rPr>
              <a:t>beneficio</a:t>
            </a:r>
            <a:r>
              <a:rPr lang="en-US" sz="1200" b="0" i="0" u="sng" kern="1200" baseline="0" dirty="0" smtClean="0">
                <a:solidFill>
                  <a:schemeClr val="tx1"/>
                </a:solidFill>
                <a:effectLst/>
                <a:latin typeface="+mn-lt"/>
                <a:ea typeface="+mn-ea"/>
                <a:cs typeface="+mn-cs"/>
              </a:rPr>
              <a:t>.</a:t>
            </a:r>
            <a:endParaRPr lang="en-US"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err="1" smtClean="0">
                <a:solidFill>
                  <a:schemeClr val="tx1"/>
                </a:solidFill>
                <a:effectLst/>
                <a:latin typeface="+mn-lt"/>
                <a:ea typeface="+mn-ea"/>
                <a:cs typeface="+mn-cs"/>
              </a:rPr>
              <a:t>Trival</a:t>
            </a:r>
            <a:r>
              <a:rPr lang="en-US" sz="1200" b="1" i="0" kern="1200" dirty="0" smtClean="0">
                <a:solidFill>
                  <a:schemeClr val="tx1"/>
                </a:solidFill>
                <a:effectLst/>
                <a:latin typeface="+mn-lt"/>
                <a:ea typeface="+mn-ea"/>
                <a:cs typeface="+mn-cs"/>
              </a:rPr>
              <a:t> code with few dependencies (bottom left)</a:t>
            </a:r>
            <a:r>
              <a:rPr lang="en-US" sz="1200" b="0" i="0" kern="1200" dirty="0" smtClean="0">
                <a:solidFill>
                  <a:schemeClr val="tx1"/>
                </a:solidFill>
                <a:effectLst/>
                <a:latin typeface="+mn-lt"/>
                <a:ea typeface="+mn-ea"/>
                <a:cs typeface="+mn-cs"/>
              </a:rPr>
              <a:t>. We needn’t worry about this code. In cost-benefit terms, it doesn’t matter whether you unit test it or not.</a:t>
            </a:r>
          </a:p>
          <a:p>
            <a:pPr marL="0" marR="0" indent="0" algn="l" defTabSz="914400" rtl="0" eaLnBrk="1" fontAlgn="auto" latinLnBrk="0" hangingPunct="1">
              <a:lnSpc>
                <a:spcPct val="100000"/>
              </a:lnSpc>
              <a:spcBef>
                <a:spcPts val="0"/>
              </a:spcBef>
              <a:spcAft>
                <a:spcPts val="0"/>
              </a:spcAft>
              <a:buClrTx/>
              <a:buSzTx/>
              <a:buFontTx/>
              <a:buNone/>
              <a:tabLst/>
              <a:defRPr/>
            </a:pPr>
            <a:r>
              <a:rPr lang="es-PE" sz="1200" b="0" i="0" kern="1200" dirty="0" smtClean="0">
                <a:solidFill>
                  <a:schemeClr val="tx1"/>
                </a:solidFill>
                <a:effectLst/>
                <a:latin typeface="+mn-lt"/>
                <a:ea typeface="+mn-ea"/>
                <a:cs typeface="+mn-cs"/>
              </a:rPr>
              <a:t>Por ejemplo </a:t>
            </a:r>
            <a:r>
              <a:rPr lang="es-PE" sz="1200" b="0" i="0" kern="1200" dirty="0" err="1" smtClean="0">
                <a:solidFill>
                  <a:schemeClr val="tx1"/>
                </a:solidFill>
                <a:effectLst/>
                <a:latin typeface="+mn-lt"/>
                <a:ea typeface="+mn-ea"/>
                <a:cs typeface="+mn-cs"/>
              </a:rPr>
              <a:t>getters</a:t>
            </a:r>
            <a:r>
              <a:rPr lang="es-PE" sz="1200" b="0" i="0" kern="1200" dirty="0" smtClean="0">
                <a:solidFill>
                  <a:schemeClr val="tx1"/>
                </a:solidFill>
                <a:effectLst/>
                <a:latin typeface="+mn-lt"/>
                <a:ea typeface="+mn-ea"/>
                <a:cs typeface="+mn-cs"/>
              </a:rPr>
              <a:t> o </a:t>
            </a:r>
            <a:r>
              <a:rPr lang="es-PE" sz="1200" b="0" i="0" kern="1200" dirty="0" err="1" smtClean="0">
                <a:solidFill>
                  <a:schemeClr val="tx1"/>
                </a:solidFill>
                <a:effectLst/>
                <a:latin typeface="+mn-lt"/>
                <a:ea typeface="+mn-ea"/>
                <a:cs typeface="+mn-cs"/>
              </a:rPr>
              <a:t>setters</a:t>
            </a:r>
            <a:r>
              <a:rPr lang="es-PE" sz="1200" b="0" i="0" kern="1200" dirty="0" smtClean="0">
                <a:solidFill>
                  <a:schemeClr val="tx1"/>
                </a:solidFill>
                <a:effectLst/>
                <a:latin typeface="+mn-lt"/>
                <a:ea typeface="+mn-ea"/>
                <a:cs typeface="+mn-cs"/>
              </a:rPr>
              <a:t> o propiedades solo devuelven los datos </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Complex code with few dependencies (top left)</a:t>
            </a:r>
            <a:r>
              <a:rPr lang="en-US" sz="1200" b="0" i="0" kern="1200" dirty="0" smtClean="0">
                <a:solidFill>
                  <a:schemeClr val="tx1"/>
                </a:solidFill>
                <a:effectLst/>
                <a:latin typeface="+mn-lt"/>
                <a:ea typeface="+mn-ea"/>
                <a:cs typeface="+mn-cs"/>
              </a:rPr>
              <a:t>. Typically this means self-contained algorithms for business rules or for things like sorting or parsing data. This cost-benefit argument goes strongly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unit testing</a:t>
            </a:r>
            <a:r>
              <a:rPr lang="en-US" sz="1200" b="0" i="0" kern="1200" dirty="0" smtClean="0">
                <a:solidFill>
                  <a:schemeClr val="tx1"/>
                </a:solidFill>
                <a:effectLst/>
                <a:latin typeface="+mn-lt"/>
                <a:ea typeface="+mn-ea"/>
                <a:cs typeface="+mn-cs"/>
              </a:rPr>
              <a:t> this code, because it’s cheap to do and highly beneficial.</a:t>
            </a:r>
          </a:p>
          <a:p>
            <a:r>
              <a:rPr lang="en-US" sz="1200" b="1" i="0" kern="1200" dirty="0" smtClean="0">
                <a:solidFill>
                  <a:schemeClr val="tx1"/>
                </a:solidFill>
                <a:effectLst/>
                <a:latin typeface="+mn-lt"/>
                <a:ea typeface="+mn-ea"/>
                <a:cs typeface="+mn-cs"/>
              </a:rPr>
              <a:t>Trivial code with many dependencies (bottom right)</a:t>
            </a:r>
            <a:r>
              <a:rPr lang="en-US" sz="1200" b="0" i="0" kern="1200" dirty="0" smtClean="0">
                <a:solidFill>
                  <a:schemeClr val="tx1"/>
                </a:solidFill>
                <a:effectLst/>
                <a:latin typeface="+mn-lt"/>
                <a:ea typeface="+mn-ea"/>
                <a:cs typeface="+mn-cs"/>
              </a:rPr>
              <a:t>. I’ve </a:t>
            </a:r>
            <a:r>
              <a:rPr lang="en-US" sz="1200" b="0" i="0" kern="1200" dirty="0" err="1" smtClean="0">
                <a:solidFill>
                  <a:schemeClr val="tx1"/>
                </a:solidFill>
                <a:effectLst/>
                <a:latin typeface="+mn-lt"/>
                <a:ea typeface="+mn-ea"/>
                <a:cs typeface="+mn-cs"/>
              </a:rPr>
              <a:t>labelled</a:t>
            </a:r>
            <a:r>
              <a:rPr lang="en-US" sz="1200" b="0" i="0" kern="1200" dirty="0" smtClean="0">
                <a:solidFill>
                  <a:schemeClr val="tx1"/>
                </a:solidFill>
                <a:effectLst/>
                <a:latin typeface="+mn-lt"/>
                <a:ea typeface="+mn-ea"/>
                <a:cs typeface="+mn-cs"/>
              </a:rPr>
              <a:t> this quadrant “coordinators”, because these code units tend to glue together and orchestrate interactions between other code units. This cost-benefit argument is </a:t>
            </a:r>
            <a:r>
              <a:rPr lang="en-US" sz="1200" b="1" i="0" kern="1200" dirty="0" smtClean="0">
                <a:solidFill>
                  <a:schemeClr val="tx1"/>
                </a:solidFill>
                <a:effectLst/>
                <a:latin typeface="+mn-lt"/>
                <a:ea typeface="+mn-ea"/>
                <a:cs typeface="+mn-cs"/>
              </a:rPr>
              <a:t>in </a:t>
            </a:r>
            <a:r>
              <a:rPr lang="en-US" sz="1200" b="1" i="0" kern="1200" dirty="0" err="1" smtClean="0">
                <a:solidFill>
                  <a:schemeClr val="tx1"/>
                </a:solidFill>
                <a:effectLst/>
                <a:latin typeface="+mn-lt"/>
                <a:ea typeface="+mn-ea"/>
                <a:cs typeface="+mn-cs"/>
              </a:rPr>
              <a:t>favour</a:t>
            </a:r>
            <a:r>
              <a:rPr lang="en-US" sz="1200" b="1" i="0" kern="1200" dirty="0" smtClean="0">
                <a:solidFill>
                  <a:schemeClr val="tx1"/>
                </a:solidFill>
                <a:effectLst/>
                <a:latin typeface="+mn-lt"/>
                <a:ea typeface="+mn-ea"/>
                <a:cs typeface="+mn-cs"/>
              </a:rPr>
              <a:t> of not unit testing</a:t>
            </a:r>
            <a:r>
              <a:rPr lang="en-US" sz="1200" b="0" i="0" kern="1200" dirty="0" smtClean="0">
                <a:solidFill>
                  <a:schemeClr val="tx1"/>
                </a:solidFill>
                <a:effectLst/>
                <a:latin typeface="+mn-lt"/>
                <a:ea typeface="+mn-ea"/>
                <a:cs typeface="+mn-cs"/>
              </a:rPr>
              <a:t> this code: it’s expensive to do and yields little practical benefit. Your time is finite; spend it more effectively elsewhere.</a:t>
            </a:r>
          </a:p>
          <a:p>
            <a:r>
              <a:rPr lang="en-US" sz="1200" b="1" i="0" kern="1200" dirty="0" smtClean="0">
                <a:solidFill>
                  <a:schemeClr val="tx1"/>
                </a:solidFill>
                <a:effectLst/>
                <a:latin typeface="+mn-lt"/>
                <a:ea typeface="+mn-ea"/>
                <a:cs typeface="+mn-cs"/>
              </a:rPr>
              <a:t>Complex code with many dependencies (top right)</a:t>
            </a:r>
            <a:r>
              <a:rPr lang="en-US" sz="1200" b="0" i="0" kern="1200" dirty="0" smtClean="0">
                <a:solidFill>
                  <a:schemeClr val="tx1"/>
                </a:solidFill>
                <a:effectLst/>
                <a:latin typeface="+mn-lt"/>
                <a:ea typeface="+mn-ea"/>
                <a:cs typeface="+mn-cs"/>
              </a:rPr>
              <a:t>. This code is very expensive to write with unit tests, but too risky to write without. Usually you can sidestep this dilemma by decomposing the code into two parts: the complex logic (algorithm) and the bit that interacts with many dependencies (coordinator).</a:t>
            </a:r>
          </a:p>
          <a:p>
            <a:pPr marL="0" indent="0" defTabSz="357188">
              <a:buNone/>
            </a:pPr>
            <a:endParaRPr lang="es-PE" sz="2200" baseline="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Seguramente</a:t>
            </a:r>
            <a:r>
              <a:rPr lang="es-PE" baseline="0" dirty="0" smtClean="0"/>
              <a:t> se preguntarán o cuando intenten aplicar esto en sus empresas les preguntarán en sus empresas, sobretodo las personas que les concierne mucho el tema del tiempo. ¿Cuánto tiempo más agrega esto a mi proyecto? </a:t>
            </a:r>
          </a:p>
          <a:p>
            <a:endParaRPr lang="es-PE" baseline="0" dirty="0" smtClean="0"/>
          </a:p>
          <a:p>
            <a:r>
              <a:rPr lang="es-PE" baseline="0" dirty="0" smtClean="0"/>
              <a:t>Para responder a esta pregunta tenemos que pensar en términos de todo el proyecto y no únicamente en el tiempo de programación o la programación de una funcionalidad específica.</a:t>
            </a:r>
          </a:p>
          <a:p>
            <a:endParaRPr lang="es-PE" baseline="0" dirty="0" smtClean="0"/>
          </a:p>
          <a:p>
            <a:r>
              <a:rPr lang="es-PE" baseline="0" dirty="0" smtClean="0"/>
              <a:t>Estas son estadísticas de una compañía que comenzó a adoptar </a:t>
            </a:r>
            <a:r>
              <a:rPr lang="es-PE" baseline="0" dirty="0" err="1" smtClean="0"/>
              <a:t>unit</a:t>
            </a:r>
            <a:r>
              <a:rPr lang="es-PE" baseline="0" dirty="0" smtClean="0"/>
              <a:t> </a:t>
            </a:r>
            <a:r>
              <a:rPr lang="es-PE" baseline="0" dirty="0" err="1" smtClean="0"/>
              <a:t>testing</a:t>
            </a:r>
            <a:r>
              <a:rPr lang="es-PE" baseline="0" dirty="0" smtClean="0"/>
              <a:t> en un proyecto piloto, el piloto consistía agregar funcionalidad a una gran aplicación de facturación y </a:t>
            </a:r>
            <a:r>
              <a:rPr lang="es-PE" baseline="0" dirty="0" err="1" smtClean="0"/>
              <a:t>customizar</a:t>
            </a:r>
            <a:r>
              <a:rPr lang="es-PE" baseline="0" dirty="0" smtClean="0"/>
              <a:t> algunas partes para sus diferentes clientes.</a:t>
            </a:r>
          </a:p>
          <a:p>
            <a:r>
              <a:rPr lang="es-PE" baseline="0" dirty="0" smtClean="0"/>
              <a:t>Esta compañía esta compuesta por una gran cantidad de desarrolladores alrededor de equipos y desarrolladores.</a:t>
            </a:r>
          </a:p>
          <a:p>
            <a:endParaRPr lang="es-PE" baseline="0" dirty="0" smtClean="0"/>
          </a:p>
          <a:p>
            <a:r>
              <a:rPr lang="es-PE" baseline="0" dirty="0" smtClean="0"/>
              <a:t>Se colectaron estadísticas para 2 equipos diferentes que crearon 2 funcionalidades muy similares para diferentes clientes. (Ambas funcionalidades eran muy similares en características y tamaño, y ambos equipos tenían casi la misma habilidad y experiencia). La </a:t>
            </a:r>
            <a:r>
              <a:rPr lang="es-PE" baseline="0" dirty="0" err="1" smtClean="0"/>
              <a:t>punica</a:t>
            </a:r>
            <a:r>
              <a:rPr lang="es-PE" baseline="0" dirty="0" smtClean="0"/>
              <a:t> diferencia fue q uno de los equipos utilizó </a:t>
            </a:r>
            <a:r>
              <a:rPr lang="es-PE" baseline="0" dirty="0" err="1" smtClean="0"/>
              <a:t>unit</a:t>
            </a:r>
            <a:r>
              <a:rPr lang="es-PE" baseline="0" dirty="0" smtClean="0"/>
              <a:t> </a:t>
            </a:r>
            <a:r>
              <a:rPr lang="es-PE" baseline="0" dirty="0" err="1" smtClean="0"/>
              <a:t>tests</a:t>
            </a:r>
            <a:r>
              <a:rPr lang="es-PE" baseline="0" dirty="0" smtClean="0"/>
              <a:t> y el otro no.</a:t>
            </a:r>
          </a:p>
          <a:p>
            <a:endParaRPr lang="es-PE" baseline="0" dirty="0" smtClean="0"/>
          </a:p>
          <a:p>
            <a:r>
              <a:rPr lang="es-PE" baseline="0" dirty="0" smtClean="0"/>
              <a:t>Se tomaron 3 </a:t>
            </a:r>
            <a:r>
              <a:rPr lang="es-PE" baseline="0" dirty="0" err="1" smtClean="0"/>
              <a:t>estádisticas</a:t>
            </a:r>
            <a:r>
              <a:rPr lang="es-PE" baseline="0" dirty="0" smtClean="0"/>
              <a:t>:</a:t>
            </a:r>
          </a:p>
          <a:p>
            <a:pPr marL="171450" indent="-171450">
              <a:buFontTx/>
              <a:buChar char="-"/>
            </a:pPr>
            <a:r>
              <a:rPr lang="es-PE" baseline="0" dirty="0" smtClean="0"/>
              <a:t>El tiempo que le tomó a los equipos para cada fase del desarrollo del producto.</a:t>
            </a:r>
          </a:p>
          <a:p>
            <a:pPr marL="171450" indent="-171450">
              <a:buFontTx/>
              <a:buChar char="-"/>
            </a:pPr>
            <a:r>
              <a:rPr lang="es-PE" baseline="0" dirty="0" smtClean="0"/>
              <a:t>El tiempo total en el cuál el producto fue entregado a los clientes.</a:t>
            </a:r>
          </a:p>
          <a:p>
            <a:pPr marL="171450" indent="-171450">
              <a:buFontTx/>
              <a:buChar char="-"/>
            </a:pPr>
            <a:r>
              <a:rPr lang="es-PE" baseline="0" dirty="0" smtClean="0"/>
              <a:t>La cantidad de errores encontrados en el cliente luego del </a:t>
            </a:r>
            <a:r>
              <a:rPr lang="es-PE" baseline="0" dirty="0" err="1" smtClean="0"/>
              <a:t>release</a:t>
            </a:r>
            <a:r>
              <a:rPr lang="es-PE" baseline="0" dirty="0" smtClean="0"/>
              <a:t>.</a:t>
            </a:r>
          </a:p>
          <a:p>
            <a:pPr marL="171450" indent="-171450">
              <a:buFontTx/>
              <a:buChar char="-"/>
            </a:pPr>
            <a:endParaRPr lang="es-PE" baseline="0" dirty="0" smtClean="0"/>
          </a:p>
          <a:p>
            <a:pPr marL="0" indent="0">
              <a:buFontTx/>
              <a:buNone/>
            </a:pPr>
            <a:r>
              <a:rPr lang="es-PE" baseline="0" dirty="0" smtClean="0"/>
              <a:t>Podemos observar que como ustedes suponían el tiempo del codificación es mayor cuando se realizan pruebas unitarias, e este caso era un equipo que recién estaba aprendiendo sobre pruebas unitarios y es por eso que el tiempo se duplicó.</a:t>
            </a:r>
          </a:p>
          <a:p>
            <a:pPr marL="0" indent="0">
              <a:buFontTx/>
              <a:buNone/>
            </a:pPr>
            <a:endParaRPr lang="es-PE" baseline="0" dirty="0" smtClean="0"/>
          </a:p>
          <a:p>
            <a:pPr marL="0" indent="0">
              <a:buFontTx/>
              <a:buNone/>
            </a:pPr>
            <a:r>
              <a:rPr lang="es-PE" baseline="0" dirty="0" smtClean="0"/>
              <a:t>Pero podemos observar que el tiempo de las siguientes fases disminuyó considerablemente, inclusive el tiempo total de desarrollo del producto fue menor utilizando </a:t>
            </a:r>
            <a:r>
              <a:rPr lang="es-PE" baseline="0" dirty="0" err="1" smtClean="0"/>
              <a:t>unit</a:t>
            </a:r>
            <a:r>
              <a:rPr lang="es-PE" baseline="0" dirty="0" smtClean="0"/>
              <a:t> </a:t>
            </a:r>
            <a:r>
              <a:rPr lang="es-PE" baseline="0" dirty="0" err="1" smtClean="0"/>
              <a:t>tests</a:t>
            </a:r>
            <a:r>
              <a:rPr lang="es-PE" baseline="0" dirty="0" smtClean="0"/>
              <a:t>; y los bugs encontrados fueron muchísimo menores.</a:t>
            </a:r>
          </a:p>
          <a:p>
            <a:pPr marL="0" indent="0">
              <a:buFontTx/>
              <a:buNone/>
            </a:pPr>
            <a:endParaRPr lang="es-PE" baseline="0" dirty="0" smtClean="0"/>
          </a:p>
          <a:p>
            <a:pPr marL="0" indent="0">
              <a:buFontTx/>
              <a:buNone/>
            </a:pPr>
            <a:r>
              <a:rPr lang="es-PE" baseline="0" dirty="0" smtClean="0"/>
              <a:t>Durante el proyecto piloto, los managers no creían que el piloto utilizando </a:t>
            </a:r>
            <a:r>
              <a:rPr lang="es-PE" baseline="0" dirty="0" err="1" smtClean="0"/>
              <a:t>unit</a:t>
            </a:r>
            <a:r>
              <a:rPr lang="es-PE" baseline="0" dirty="0" smtClean="0"/>
              <a:t> </a:t>
            </a:r>
            <a:r>
              <a:rPr lang="es-PE" baseline="0" dirty="0" err="1" smtClean="0"/>
              <a:t>tests</a:t>
            </a:r>
            <a:r>
              <a:rPr lang="es-PE" baseline="0" dirty="0" smtClean="0"/>
              <a:t> sería un éxito </a:t>
            </a:r>
            <a:r>
              <a:rPr lang="es-PE" baseline="0" dirty="0" err="1" smtClean="0"/>
              <a:t>xq</a:t>
            </a:r>
            <a:r>
              <a:rPr lang="es-PE" baseline="0" dirty="0" smtClean="0"/>
              <a:t> únicamente se fijaban en las estadísticas del tiempo de codificación. Es correcto pensar que utilizar UT incrementará el tiempo de programación </a:t>
            </a:r>
            <a:r>
              <a:rPr lang="es-PE" baseline="0" dirty="0" err="1" smtClean="0"/>
              <a:t>xq</a:t>
            </a:r>
            <a:r>
              <a:rPr lang="es-PE" baseline="0" dirty="0" smtClean="0"/>
              <a:t> estás escribiendo más código pero el tiempo total se ve reducido.</a:t>
            </a:r>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82</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Ya lo venimos haciendo solo que no estamos muy consientes de ellos.</a:t>
            </a:r>
          </a:p>
          <a:p>
            <a:endParaRPr lang="es-PE" dirty="0" smtClean="0"/>
          </a:p>
          <a:p>
            <a:r>
              <a:rPr lang="es-PE" dirty="0" smtClean="0"/>
              <a:t>Escribimos</a:t>
            </a:r>
            <a:r>
              <a:rPr lang="es-PE" baseline="0" dirty="0" smtClean="0"/>
              <a:t> una funcionalidad.</a:t>
            </a:r>
          </a:p>
          <a:p>
            <a:r>
              <a:rPr lang="es-PE" baseline="0" dirty="0" smtClean="0"/>
              <a:t>Ejecutamos el programa.</a:t>
            </a:r>
          </a:p>
          <a:p>
            <a:r>
              <a:rPr lang="es-PE" baseline="0" dirty="0" smtClean="0"/>
              <a:t>Escribimos una funcionalidad</a:t>
            </a:r>
          </a:p>
          <a:p>
            <a:r>
              <a:rPr lang="es-PE" baseline="0" dirty="0" smtClean="0"/>
              <a:t>….</a:t>
            </a:r>
          </a:p>
          <a:p>
            <a:endParaRPr lang="es-PE" baseline="0" dirty="0" smtClean="0"/>
          </a:p>
          <a:p>
            <a:r>
              <a:rPr lang="es-PE" baseline="0" dirty="0" smtClean="0"/>
              <a:t>En vez de ejecutar el programa manualmente( no repetible, toma mucho tiempo, </a:t>
            </a:r>
            <a:r>
              <a:rPr lang="es-PE" baseline="0" dirty="0" err="1" smtClean="0"/>
              <a:t>etc</a:t>
            </a:r>
            <a:r>
              <a:rPr lang="es-PE" baseline="0" dirty="0" smtClean="0"/>
              <a:t>) </a:t>
            </a:r>
            <a:r>
              <a:rPr lang="es-PE" baseline="0" dirty="0" err="1" smtClean="0"/>
              <a:t>xq</a:t>
            </a:r>
            <a:r>
              <a:rPr lang="es-PE" baseline="0" dirty="0" smtClean="0"/>
              <a:t> no escribimos un pequeñito programa automatizado que haga lo mismo.</a:t>
            </a:r>
          </a:p>
          <a:p>
            <a:endParaRPr lang="es-PE" baseline="0" dirty="0" smtClean="0"/>
          </a:p>
          <a:p>
            <a:endParaRPr lang="es-PE" baseline="0"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83</a:t>
            </a:fld>
            <a:endParaRPr lang="es-PE"/>
          </a:p>
        </p:txBody>
      </p:sp>
    </p:spTree>
    <p:extLst>
      <p:ext uri="{BB962C8B-B14F-4D97-AF65-F5344CB8AC3E}">
        <p14:creationId xmlns:p14="http://schemas.microsoft.com/office/powerpoint/2010/main" val="128950279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En general </a:t>
            </a:r>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decir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lso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beneficios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hacer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se </a:t>
            </a:r>
            <a:r>
              <a:rPr lang="en-US" sz="1200" b="0" i="0" kern="1200" baseline="0" dirty="0" err="1" smtClean="0">
                <a:solidFill>
                  <a:schemeClr val="tx1"/>
                </a:solidFill>
                <a:effectLst/>
                <a:latin typeface="+mn-lt"/>
                <a:ea typeface="+mn-ea"/>
                <a:cs typeface="+mn-cs"/>
              </a:rPr>
              <a:t>más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realizar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funcional</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diseño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Todos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conocemos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curva</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entonces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cuando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facilitamos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significa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minimizando</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costo</a:t>
            </a:r>
            <a:r>
              <a:rPr lang="en-US" sz="1200" b="0" i="0" kern="1200" baseline="0" dirty="0" smtClean="0">
                <a:solidFill>
                  <a:schemeClr val="tx1"/>
                </a:solidFill>
                <a:effectLst/>
                <a:latin typeface="+mn-lt"/>
                <a:ea typeface="+mn-ea"/>
                <a:cs typeface="+mn-cs"/>
              </a:rPr>
              <a:t> del </a:t>
            </a:r>
            <a:r>
              <a:rPr lang="en-US" sz="1200" b="0" i="0" kern="1200" baseline="0" dirty="0" err="1" smtClean="0">
                <a:solidFill>
                  <a:schemeClr val="tx1"/>
                </a:solidFill>
                <a:effectLst/>
                <a:latin typeface="+mn-lt"/>
                <a:ea typeface="+mn-ea"/>
                <a:cs typeface="+mn-cs"/>
              </a:rPr>
              <a:t>cambio</a:t>
            </a:r>
            <a:r>
              <a:rPr lang="en-US" sz="1200" b="0" i="0" kern="1200" baseline="0" dirty="0" smtClean="0">
                <a:solidFill>
                  <a:schemeClr val="tx1"/>
                </a:solidFill>
                <a:effectLst/>
                <a:latin typeface="+mn-lt"/>
                <a:ea typeface="+mn-ea"/>
                <a:cs typeface="+mn-cs"/>
              </a:rPr>
              <a:t>, lo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brinda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bastantes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flexibilidad</a:t>
            </a:r>
            <a:r>
              <a:rPr lang="en-US" sz="1200" b="0" i="0" kern="1200" baseline="0" dirty="0" smtClean="0">
                <a:solidFill>
                  <a:schemeClr val="tx1"/>
                </a:solidFill>
                <a:effectLst/>
                <a:latin typeface="+mn-lt"/>
                <a:ea typeface="+mn-ea"/>
                <a:cs typeface="+mn-cs"/>
              </a:rPr>
              <a:t> a </a:t>
            </a:r>
            <a:r>
              <a:rPr lang="en-US" sz="1200" b="0" i="0" kern="1200" baseline="0" dirty="0" err="1" smtClean="0">
                <a:solidFill>
                  <a:schemeClr val="tx1"/>
                </a:solidFill>
                <a:effectLst/>
                <a:latin typeface="+mn-lt"/>
                <a:ea typeface="+mn-ea"/>
                <a:cs typeface="+mn-cs"/>
              </a:rPr>
              <a:t>nuestro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proceso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desarrollo</a:t>
            </a:r>
            <a:r>
              <a:rPr lang="en-US" sz="1200" b="0" i="0" kern="1200" baseline="0" dirty="0" smtClean="0">
                <a:solidFill>
                  <a:schemeClr val="tx1"/>
                </a:solidFill>
                <a:effectLst/>
                <a:latin typeface="+mn-lt"/>
                <a:ea typeface="+mn-ea"/>
                <a:cs typeface="+mn-cs"/>
              </a:rPr>
              <a:t>.</a:t>
            </a:r>
          </a:p>
          <a:p>
            <a:endParaRPr lang="en-US" sz="1200" b="0" i="0" kern="1200" baseline="0" dirty="0" smtClean="0">
              <a:solidFill>
                <a:schemeClr val="tx1"/>
              </a:solidFill>
              <a:effectLst/>
              <a:latin typeface="+mn-lt"/>
              <a:ea typeface="+mn-ea"/>
              <a:cs typeface="+mn-cs"/>
            </a:endParaRPr>
          </a:p>
          <a:p>
            <a:r>
              <a:rPr lang="es-PE" dirty="0" smtClean="0">
                <a:hlinkClick r:id="rId3"/>
              </a:rPr>
              <a:t>http://www.codeproject.com/Articles/5404/The-benefits-of-automated-unit-testing</a:t>
            </a:r>
            <a:endParaRPr lang="es-PE" dirty="0" smtClean="0"/>
          </a:p>
          <a:p>
            <a:r>
              <a:rPr lang="es-PE" dirty="0" smtClean="0">
                <a:hlinkClick r:id="rId4"/>
              </a:rPr>
              <a:t>http://onjava.com/pub/a/onjava/2003/04/02/javaxpckbk.html</a:t>
            </a:r>
            <a:endParaRPr lang="en-US" sz="1200" b="0" i="0" kern="1200" dirty="0" smtClean="0">
              <a:solidFill>
                <a:schemeClr val="tx1"/>
              </a:solidFill>
              <a:effectLst/>
              <a:latin typeface="+mn-lt"/>
              <a:ea typeface="+mn-ea"/>
              <a:cs typeface="+mn-cs"/>
            </a:endParaRPr>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Guide </a:t>
            </a:r>
            <a:r>
              <a:rPr lang="es-PE" sz="1200" dirty="0" err="1" smtClean="0"/>
              <a:t>Writing</a:t>
            </a:r>
            <a:r>
              <a:rPr lang="es-PE" sz="1200" dirty="0" smtClean="0"/>
              <a:t> Testeable </a:t>
            </a:r>
            <a:r>
              <a:rPr lang="es-PE" sz="1200" dirty="0" err="1" smtClean="0"/>
              <a:t>Code</a:t>
            </a:r>
            <a:r>
              <a:rPr lang="es-PE" sz="1200" dirty="0" smtClean="0"/>
              <a:t>:</a:t>
            </a:r>
            <a:br>
              <a:rPr lang="es-PE" sz="1200" dirty="0" smtClean="0"/>
            </a:br>
            <a:r>
              <a:rPr lang="es-PE" sz="1200" dirty="0" smtClean="0">
                <a:hlinkClick r:id="rId3"/>
              </a:rPr>
              <a:t>http://misko.hevery.com/attachments/Guide-Writing%20Testable%20Code.pdf</a:t>
            </a:r>
            <a:endParaRPr lang="es-PE" sz="1200"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87</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dirty="0" smtClean="0"/>
              <a:t>To summarize: an integration test exercises many units of code that </a:t>
            </a:r>
          </a:p>
          <a:p>
            <a:r>
              <a:rPr lang="en-US" dirty="0" smtClean="0"/>
              <a:t>work together to evaluate one or more expected results from the soft-Integration tests 9</a:t>
            </a:r>
          </a:p>
          <a:p>
            <a:r>
              <a:rPr lang="en-US" dirty="0" smtClean="0"/>
              <a:t>ware, whereas a unit test usually exercises and tests only a single unit</a:t>
            </a:r>
          </a:p>
          <a:p>
            <a:r>
              <a:rPr lang="en-US" dirty="0" smtClean="0"/>
              <a:t>in isolation</a:t>
            </a:r>
          </a:p>
          <a:p>
            <a:r>
              <a:rPr lang="en-US" dirty="0" smtClean="0"/>
              <a:t>Las </a:t>
            </a:r>
            <a:r>
              <a:rPr lang="en-US" dirty="0" err="1" smtClean="0"/>
              <a:t>pruebas</a:t>
            </a:r>
            <a:r>
              <a:rPr lang="en-US" dirty="0" smtClean="0"/>
              <a:t> </a:t>
            </a:r>
            <a:r>
              <a:rPr lang="en-US" dirty="0" err="1" smtClean="0"/>
              <a:t>unitarias</a:t>
            </a:r>
            <a:r>
              <a:rPr lang="en-US" dirty="0" smtClean="0"/>
              <a:t> </a:t>
            </a:r>
            <a:r>
              <a:rPr lang="en-US" dirty="0" err="1" smtClean="0"/>
              <a:t>prueban</a:t>
            </a:r>
            <a:r>
              <a:rPr lang="en-US" baseline="0" dirty="0" smtClean="0"/>
              <a:t> </a:t>
            </a:r>
            <a:r>
              <a:rPr lang="en-US" baseline="0" dirty="0" err="1" smtClean="0"/>
              <a:t>una</a:t>
            </a:r>
            <a:r>
              <a:rPr lang="en-US" baseline="0" dirty="0" smtClean="0"/>
              <a:t> </a:t>
            </a:r>
            <a:r>
              <a:rPr lang="en-US" baseline="0" dirty="0" err="1" smtClean="0"/>
              <a:t>única</a:t>
            </a:r>
            <a:r>
              <a:rPr lang="en-US" baseline="0" dirty="0" smtClean="0"/>
              <a:t> </a:t>
            </a:r>
            <a:r>
              <a:rPr lang="en-US" baseline="0" dirty="0" err="1" smtClean="0"/>
              <a:t>unidad</a:t>
            </a:r>
            <a:r>
              <a:rPr lang="en-US" baseline="0" dirty="0" smtClean="0"/>
              <a:t> de </a:t>
            </a:r>
            <a:r>
              <a:rPr lang="en-US" baseline="0" dirty="0" err="1" smtClean="0"/>
              <a:t>manera</a:t>
            </a:r>
            <a:r>
              <a:rPr lang="en-US" baseline="0" dirty="0" smtClean="0"/>
              <a:t> </a:t>
            </a:r>
            <a:r>
              <a:rPr lang="en-US" baseline="0" dirty="0" err="1" smtClean="0"/>
              <a:t>independiente</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 </a:t>
            </a:r>
            <a:r>
              <a:rPr lang="en-US" baseline="0" dirty="0" err="1" smtClean="0"/>
              <a:t>integración</a:t>
            </a:r>
            <a:r>
              <a:rPr lang="en-US" baseline="0" dirty="0" smtClean="0"/>
              <a:t> </a:t>
            </a:r>
            <a:r>
              <a:rPr lang="en-US" baseline="0" dirty="0" err="1" smtClean="0"/>
              <a:t>ejercitan</a:t>
            </a:r>
            <a:r>
              <a:rPr lang="en-US" baseline="0" dirty="0" smtClean="0"/>
              <a:t> </a:t>
            </a:r>
            <a:r>
              <a:rPr lang="en-US" baseline="0" dirty="0" err="1" smtClean="0"/>
              <a:t>muchas</a:t>
            </a:r>
            <a:r>
              <a:rPr lang="en-US" baseline="0" dirty="0" smtClean="0"/>
              <a:t> </a:t>
            </a:r>
            <a:r>
              <a:rPr lang="en-US" baseline="0" dirty="0" err="1" smtClean="0"/>
              <a:t>unidades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y </a:t>
            </a:r>
            <a:r>
              <a:rPr lang="en-US" baseline="0" dirty="0" err="1" smtClean="0"/>
              <a:t>evaluan</a:t>
            </a:r>
            <a:r>
              <a:rPr lang="en-US" baseline="0" dirty="0" smtClean="0"/>
              <a:t> </a:t>
            </a:r>
            <a:r>
              <a:rPr lang="en-US" baseline="0" dirty="0" err="1" smtClean="0"/>
              <a:t>como</a:t>
            </a:r>
            <a:r>
              <a:rPr lang="en-US" baseline="0" dirty="0" smtClean="0"/>
              <a:t> </a:t>
            </a:r>
            <a:r>
              <a:rPr lang="en-US" baseline="0" dirty="0" err="1" smtClean="0"/>
              <a:t>estas</a:t>
            </a:r>
            <a:r>
              <a:rPr lang="en-US" baseline="0" dirty="0" smtClean="0"/>
              <a:t> </a:t>
            </a:r>
            <a:r>
              <a:rPr lang="en-US" baseline="0" dirty="0" err="1" smtClean="0"/>
              <a:t>unidades</a:t>
            </a:r>
            <a:r>
              <a:rPr lang="en-US" baseline="0" dirty="0" smtClean="0"/>
              <a:t> </a:t>
            </a:r>
            <a:r>
              <a:rPr lang="en-US" baseline="0" dirty="0" err="1" smtClean="0"/>
              <a:t>trabajan</a:t>
            </a:r>
            <a:r>
              <a:rPr lang="en-US" baseline="0" dirty="0" smtClean="0"/>
              <a:t> juntas.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http://lisacrispin.com/downloads/AdpTestPlanning.pdf</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dirty="0" smtClean="0"/>
              <a:t>Está de más decir que las bases de datos son una parte fundamental y complementaria de las aplicaciones y que por eso también necesita ser debidamente probada debidamente. Pero también hay otra razón muy importante, es que algunas aplicaciones, especialmente las aplicaciones </a:t>
            </a:r>
            <a:r>
              <a:rPr lang="es-PE" baseline="0" dirty="0" err="1" smtClean="0"/>
              <a:t>legacy</a:t>
            </a:r>
            <a:r>
              <a:rPr lang="es-PE" baseline="0" dirty="0" smtClean="0"/>
              <a:t> antiguas, tienen gran parte de la lógica de la aplicación en la BD y no tanto en las clases, entonces necesitamos una forma de probar esa lógica.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92</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El problema es que realizar pruebas</a:t>
            </a:r>
            <a:r>
              <a:rPr lang="es-PE" baseline="0" dirty="0" smtClean="0"/>
              <a:t> automatizadas a las </a:t>
            </a:r>
            <a:r>
              <a:rPr lang="es-PE" baseline="0" dirty="0" err="1" smtClean="0"/>
              <a:t>BDs</a:t>
            </a:r>
            <a:r>
              <a:rPr lang="es-PE" baseline="0" dirty="0" smtClean="0"/>
              <a:t> es siempre difícil.</a:t>
            </a:r>
          </a:p>
          <a:p>
            <a:pPr marL="171450" indent="-171450">
              <a:buFontTx/>
              <a:buChar char="-"/>
            </a:pPr>
            <a:r>
              <a:rPr lang="es-PE" baseline="0" dirty="0" smtClean="0"/>
              <a:t>Las herramientas no son muy buenas, mientras las herramientas para realizar pruebas a las clases siguen evolucionando, aunque de manera lenta, las herramientas necesarias para realizar pruebas de BD parece que se han estacado.</a:t>
            </a:r>
          </a:p>
          <a:p>
            <a:pPr marL="171450" indent="-171450">
              <a:buFontTx/>
              <a:buChar char="-"/>
            </a:pPr>
            <a:r>
              <a:rPr lang="es-PE" baseline="0" dirty="0" smtClean="0"/>
              <a:t>Sabemos que para cada prueba necesitamos establecer un estado inicial, al trabajar con BD, ya no basta con crear variables en memorias, sino tenemos que insertar o </a:t>
            </a:r>
            <a:r>
              <a:rPr lang="es-PE" baseline="0" dirty="0" err="1" smtClean="0"/>
              <a:t>acutalizar</a:t>
            </a:r>
            <a:r>
              <a:rPr lang="es-PE" baseline="0" dirty="0" smtClean="0"/>
              <a:t> valores en diferentes tablas, tenemos que lidiar con FK, PK, toda clase de </a:t>
            </a:r>
            <a:r>
              <a:rPr lang="es-PE" baseline="0" dirty="0" err="1" smtClean="0"/>
              <a:t>constraints</a:t>
            </a:r>
            <a:r>
              <a:rPr lang="es-PE" baseline="0" dirty="0" smtClean="0"/>
              <a:t>, </a:t>
            </a:r>
            <a:r>
              <a:rPr lang="es-PE" baseline="0" dirty="0" err="1" smtClean="0"/>
              <a:t>triggers</a:t>
            </a:r>
            <a:r>
              <a:rPr lang="es-PE" baseline="0" dirty="0" smtClean="0"/>
              <a:t> y cualquier cosa relacionada a una tabla únicamente para poder ejecutar el </a:t>
            </a:r>
            <a:r>
              <a:rPr lang="es-PE" baseline="0" dirty="0" err="1" smtClean="0"/>
              <a:t>tests</a:t>
            </a:r>
            <a:r>
              <a:rPr lang="es-PE" baseline="0" dirty="0" smtClean="0"/>
              <a:t>.</a:t>
            </a:r>
          </a:p>
          <a:p>
            <a:pPr marL="171450" indent="-171450">
              <a:buFontTx/>
              <a:buChar char="-"/>
            </a:pPr>
            <a:r>
              <a:rPr lang="es-PE" dirty="0" smtClean="0"/>
              <a:t>De la misma manera, </a:t>
            </a:r>
            <a:r>
              <a:rPr lang="es-PE" baseline="0" dirty="0" smtClean="0"/>
              <a:t>cualquier cambio en la BD se conserva,  restablecer el estado de la BD entre cada prueba es uno de los principales problemas que tenemos que resolver.</a:t>
            </a:r>
          </a:p>
          <a:p>
            <a:pPr marL="171450" indent="-171450">
              <a:buFontTx/>
              <a:buChar char="-"/>
            </a:pPr>
            <a:endParaRPr lang="es-PE" dirty="0" smtClean="0"/>
          </a:p>
          <a:p>
            <a:pPr algn="l"/>
            <a:endParaRPr lang="es-PE" sz="1200" dirty="0" smtClean="0"/>
          </a:p>
          <a:p>
            <a:pPr algn="l"/>
            <a:endParaRPr lang="es-PE" sz="1200" dirty="0" smtClean="0"/>
          </a:p>
          <a:p>
            <a:pPr algn="l"/>
            <a:r>
              <a:rPr lang="es-PE" sz="1200" dirty="0" smtClean="0"/>
              <a:t>Diferencia entre el modelo conceptual de la aplicación y el modelo de la </a:t>
            </a:r>
            <a:r>
              <a:rPr lang="es-PE" sz="1200" dirty="0" err="1" smtClean="0"/>
              <a:t>bb</a:t>
            </a:r>
            <a:r>
              <a:rPr lang="es-PE" sz="1200" dirty="0" smtClean="0"/>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93</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smtClean="0">
              <a:hlinkClick r:id="rId3"/>
            </a:endParaRPr>
          </a:p>
          <a:p>
            <a:r>
              <a:rPr lang="es-PE" dirty="0" smtClean="0">
                <a:hlinkClick r:id="rId3"/>
              </a:rPr>
              <a:t>http://www.agiledata.org/essays/sandboxes.html</a:t>
            </a:r>
            <a:endParaRPr lang="es-PE" dirty="0" smtClean="0"/>
          </a:p>
          <a:p>
            <a:endParaRPr lang="es-PE" dirty="0" smtClean="0"/>
          </a:p>
          <a:p>
            <a:r>
              <a:rPr lang="en-US" dirty="0" smtClean="0"/>
              <a:t>Sandbox:</a:t>
            </a:r>
            <a:r>
              <a:rPr lang="en-US" baseline="0" dirty="0" smtClean="0"/>
              <a:t> </a:t>
            </a:r>
            <a:r>
              <a:rPr lang="en-US" baseline="0" dirty="0" err="1" smtClean="0"/>
              <a:t>Es</a:t>
            </a:r>
            <a:r>
              <a:rPr lang="en-US" baseline="0" dirty="0" smtClean="0"/>
              <a:t> un </a:t>
            </a:r>
            <a:r>
              <a:rPr lang="en-US" baseline="0" dirty="0" err="1" smtClean="0"/>
              <a:t>ambiente</a:t>
            </a:r>
            <a:r>
              <a:rPr lang="en-US" baseline="0" dirty="0" smtClean="0"/>
              <a:t> </a:t>
            </a:r>
            <a:r>
              <a:rPr lang="en-US" baseline="0" dirty="0" err="1" smtClean="0"/>
              <a:t>técnico</a:t>
            </a:r>
            <a:r>
              <a:rPr lang="en-US" baseline="0" dirty="0" smtClean="0"/>
              <a:t> </a:t>
            </a:r>
            <a:r>
              <a:rPr lang="en-US" baseline="0" dirty="0" err="1" smtClean="0"/>
              <a:t>cuyo</a:t>
            </a:r>
            <a:r>
              <a:rPr lang="en-US" baseline="0" dirty="0" smtClean="0"/>
              <a:t> </a:t>
            </a:r>
            <a:r>
              <a:rPr lang="en-US" baseline="0" dirty="0" err="1" smtClean="0"/>
              <a:t>ámbito</a:t>
            </a:r>
            <a:r>
              <a:rPr lang="en-US" baseline="0" dirty="0" smtClean="0"/>
              <a:t> </a:t>
            </a:r>
            <a:r>
              <a:rPr lang="en-US" baseline="0" dirty="0" err="1" smtClean="0"/>
              <a:t>está</a:t>
            </a:r>
            <a:r>
              <a:rPr lang="en-US" baseline="0" dirty="0" smtClean="0"/>
              <a:t> </a:t>
            </a:r>
            <a:r>
              <a:rPr lang="en-US" baseline="0" dirty="0" err="1" smtClean="0"/>
              <a:t>bien</a:t>
            </a:r>
            <a:r>
              <a:rPr lang="en-US" baseline="0" dirty="0" smtClean="0"/>
              <a:t> </a:t>
            </a:r>
            <a:r>
              <a:rPr lang="en-US" baseline="0" dirty="0" err="1" smtClean="0"/>
              <a:t>determinado</a:t>
            </a:r>
            <a:r>
              <a:rPr lang="en-US" baseline="0" dirty="0" smtClean="0"/>
              <a:t>.</a:t>
            </a:r>
          </a:p>
          <a:p>
            <a:r>
              <a:rPr lang="en-US" baseline="0" dirty="0" err="1" smtClean="0"/>
              <a:t>Una</a:t>
            </a:r>
            <a:r>
              <a:rPr lang="en-US" baseline="0" dirty="0" smtClean="0"/>
              <a:t> de </a:t>
            </a:r>
            <a:r>
              <a:rPr lang="en-US" baseline="0" dirty="0" err="1" smtClean="0"/>
              <a:t>las</a:t>
            </a:r>
            <a:r>
              <a:rPr lang="en-US" baseline="0" dirty="0" smtClean="0"/>
              <a:t> </a:t>
            </a:r>
            <a:r>
              <a:rPr lang="en-US" baseline="0" dirty="0" err="1" smtClean="0"/>
              <a:t>principales</a:t>
            </a:r>
            <a:r>
              <a:rPr lang="en-US" baseline="0" dirty="0" smtClean="0"/>
              <a:t> </a:t>
            </a:r>
            <a:r>
              <a:rPr lang="en-US" baseline="0" dirty="0" err="1" smtClean="0"/>
              <a:t>ventajas</a:t>
            </a:r>
            <a:r>
              <a:rPr lang="en-US" baseline="0" dirty="0" smtClean="0"/>
              <a:t> de los sandbox </a:t>
            </a:r>
            <a:r>
              <a:rPr lang="en-US" baseline="0" dirty="0" err="1" smtClean="0"/>
              <a:t>es</a:t>
            </a:r>
            <a:r>
              <a:rPr lang="en-US" baseline="0" dirty="0" smtClean="0"/>
              <a:t> </a:t>
            </a:r>
            <a:r>
              <a:rPr lang="en-US" baseline="0" dirty="0" err="1" smtClean="0"/>
              <a:t>reducir</a:t>
            </a:r>
            <a:r>
              <a:rPr lang="en-US" baseline="0" dirty="0" smtClean="0"/>
              <a:t> el </a:t>
            </a:r>
            <a:r>
              <a:rPr lang="en-US" baseline="0" dirty="0" err="1" smtClean="0"/>
              <a:t>riesgo</a:t>
            </a:r>
            <a:r>
              <a:rPr lang="en-US" baseline="0" dirty="0" smtClean="0"/>
              <a:t> de </a:t>
            </a:r>
            <a:r>
              <a:rPr lang="en-US" baseline="0" dirty="0" err="1" smtClean="0"/>
              <a:t>errores</a:t>
            </a:r>
            <a:r>
              <a:rPr lang="en-US" baseline="0" dirty="0" smtClean="0"/>
              <a:t> </a:t>
            </a:r>
            <a:r>
              <a:rPr lang="en-US" baseline="0" dirty="0" err="1" smtClean="0"/>
              <a:t>que</a:t>
            </a:r>
            <a:r>
              <a:rPr lang="en-US" baseline="0" dirty="0" smtClean="0"/>
              <a:t> </a:t>
            </a:r>
            <a:r>
              <a:rPr lang="en-US" baseline="0" dirty="0" err="1" smtClean="0"/>
              <a:t>afectan</a:t>
            </a:r>
            <a:r>
              <a:rPr lang="en-US" baseline="0" dirty="0" smtClean="0"/>
              <a:t> a un </a:t>
            </a:r>
            <a:r>
              <a:rPr lang="en-US" baseline="0" dirty="0" err="1" smtClean="0"/>
              <a:t>grupo</a:t>
            </a:r>
            <a:r>
              <a:rPr lang="en-US" baseline="0" dirty="0" smtClean="0"/>
              <a:t> </a:t>
            </a:r>
            <a:r>
              <a:rPr lang="en-US" baseline="0" dirty="0" err="1" smtClean="0"/>
              <a:t>más</a:t>
            </a:r>
            <a:r>
              <a:rPr lang="en-US" baseline="0" dirty="0" smtClean="0"/>
              <a:t> </a:t>
            </a:r>
            <a:r>
              <a:rPr lang="en-US" baseline="0" dirty="0" err="1" smtClean="0"/>
              <a:t>grande</a:t>
            </a:r>
            <a:r>
              <a:rPr lang="en-US" baseline="0" dirty="0" smtClean="0"/>
              <a:t> personas del </a:t>
            </a:r>
            <a:r>
              <a:rPr lang="en-US" baseline="0" dirty="0" err="1" smtClean="0"/>
              <a:t>necesario</a:t>
            </a:r>
            <a:r>
              <a:rPr lang="en-US" baseline="0" dirty="0" smtClean="0"/>
              <a:t>. (No se </a:t>
            </a:r>
            <a:r>
              <a:rPr lang="en-US" baseline="0" dirty="0" err="1" smtClean="0"/>
              <a:t>quiere</a:t>
            </a:r>
            <a:r>
              <a:rPr lang="en-US" baseline="0" dirty="0" smtClean="0"/>
              <a:t> </a:t>
            </a:r>
            <a:r>
              <a:rPr lang="en-US" baseline="0" dirty="0" err="1" smtClean="0"/>
              <a:t>afectar</a:t>
            </a:r>
            <a:r>
              <a:rPr lang="en-US" baseline="0" dirty="0" smtClean="0"/>
              <a:t> el </a:t>
            </a:r>
            <a:r>
              <a:rPr lang="en-US" baseline="0" dirty="0" err="1" smtClean="0"/>
              <a:t>ambiente</a:t>
            </a:r>
            <a:r>
              <a:rPr lang="en-US" baseline="0" dirty="0" smtClean="0"/>
              <a:t> de </a:t>
            </a:r>
            <a:r>
              <a:rPr lang="en-US" baseline="0" dirty="0" err="1" smtClean="0"/>
              <a:t>calidad</a:t>
            </a:r>
            <a:r>
              <a:rPr lang="en-US" baseline="0" dirty="0" smtClean="0"/>
              <a:t> con </a:t>
            </a:r>
            <a:r>
              <a:rPr lang="en-US" baseline="0" dirty="0" err="1" smtClean="0"/>
              <a:t>cambios</a:t>
            </a:r>
            <a:r>
              <a:rPr lang="en-US" baseline="0" dirty="0" smtClean="0"/>
              <a:t> </a:t>
            </a:r>
            <a:r>
              <a:rPr lang="en-US" baseline="0" dirty="0" err="1" smtClean="0"/>
              <a:t>que</a:t>
            </a:r>
            <a:r>
              <a:rPr lang="en-US" baseline="0" dirty="0" smtClean="0"/>
              <a:t> </a:t>
            </a:r>
            <a:r>
              <a:rPr lang="en-US" baseline="0" dirty="0" err="1" smtClean="0"/>
              <a:t>puedan</a:t>
            </a:r>
            <a:r>
              <a:rPr lang="en-US" baseline="0" dirty="0" smtClean="0"/>
              <a:t> </a:t>
            </a:r>
            <a:r>
              <a:rPr lang="en-US" baseline="0" dirty="0" err="1" smtClean="0"/>
              <a:t>ser</a:t>
            </a:r>
            <a:r>
              <a:rPr lang="en-US" baseline="0" dirty="0" smtClean="0"/>
              <a:t> </a:t>
            </a:r>
            <a:r>
              <a:rPr lang="en-US" baseline="0" dirty="0" err="1" smtClean="0"/>
              <a:t>producidos</a:t>
            </a:r>
            <a:r>
              <a:rPr lang="en-US" baseline="0" dirty="0" smtClean="0"/>
              <a:t> </a:t>
            </a:r>
            <a:r>
              <a:rPr lang="en-US" baseline="0" dirty="0" err="1" smtClean="0"/>
              <a:t>por</a:t>
            </a:r>
            <a:r>
              <a:rPr lang="en-US" baseline="0" dirty="0" smtClean="0"/>
              <a:t> lo </a:t>
            </a:r>
            <a:r>
              <a:rPr lang="en-US" baseline="0" dirty="0" err="1" smtClean="0"/>
              <a:t>desarrolladores</a:t>
            </a:r>
            <a:r>
              <a:rPr lang="en-US" baseline="0" dirty="0" smtClean="0"/>
              <a:t>).</a:t>
            </a:r>
          </a:p>
          <a:p>
            <a:endParaRPr lang="en-US" baseline="0" dirty="0" smtClean="0"/>
          </a:p>
          <a:p>
            <a:r>
              <a:rPr lang="en-US" baseline="0" dirty="0" err="1" smtClean="0"/>
              <a:t>Sabemos</a:t>
            </a:r>
            <a:r>
              <a:rPr lang="en-US" baseline="0" dirty="0" smtClean="0"/>
              <a:t> q </a:t>
            </a:r>
            <a:r>
              <a:rPr lang="en-US" baseline="0" dirty="0" err="1" smtClean="0"/>
              <a:t>las</a:t>
            </a:r>
            <a:r>
              <a:rPr lang="en-US" baseline="0" dirty="0" smtClean="0"/>
              <a:t> BD son </a:t>
            </a:r>
            <a:r>
              <a:rPr lang="en-US" baseline="0" dirty="0" err="1" smtClean="0"/>
              <a:t>algo</a:t>
            </a:r>
            <a:r>
              <a:rPr lang="en-US" baseline="0" dirty="0" smtClean="0"/>
              <a:t> </a:t>
            </a:r>
            <a:r>
              <a:rPr lang="en-US" baseline="0" dirty="0" err="1" smtClean="0"/>
              <a:t>así</a:t>
            </a:r>
            <a:r>
              <a:rPr lang="en-US" baseline="0" dirty="0" smtClean="0"/>
              <a:t> </a:t>
            </a:r>
            <a:r>
              <a:rPr lang="en-US" baseline="0" dirty="0" err="1" smtClean="0"/>
              <a:t>como</a:t>
            </a:r>
            <a:r>
              <a:rPr lang="en-US" baseline="0" dirty="0" smtClean="0"/>
              <a:t> un </a:t>
            </a:r>
            <a:r>
              <a:rPr lang="en-US" baseline="0" dirty="0" err="1" smtClean="0"/>
              <a:t>almacen</a:t>
            </a:r>
            <a:r>
              <a:rPr lang="en-US" baseline="0" dirty="0" smtClean="0"/>
              <a:t> global </a:t>
            </a:r>
            <a:r>
              <a:rPr lang="en-US" baseline="0" dirty="0" err="1" smtClean="0"/>
              <a:t>donde</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se </a:t>
            </a:r>
            <a:r>
              <a:rPr lang="en-US" baseline="0" dirty="0" err="1" smtClean="0"/>
              <a:t>persiste</a:t>
            </a:r>
            <a:r>
              <a:rPr lang="en-US" baseline="0" dirty="0" smtClean="0"/>
              <a:t> de </a:t>
            </a:r>
            <a:r>
              <a:rPr lang="en-US" baseline="0" dirty="0" err="1" smtClean="0"/>
              <a:t>manera</a:t>
            </a:r>
            <a:r>
              <a:rPr lang="en-US" baseline="0" dirty="0" smtClean="0"/>
              <a:t> </a:t>
            </a:r>
            <a:r>
              <a:rPr lang="en-US" baseline="0" dirty="0" err="1" smtClean="0"/>
              <a:t>idenfinida</a:t>
            </a:r>
            <a:r>
              <a:rPr lang="en-US" baseline="0" dirty="0" smtClean="0"/>
              <a:t> hasta </a:t>
            </a:r>
            <a:r>
              <a:rPr lang="en-US" baseline="0" dirty="0" err="1" smtClean="0"/>
              <a:t>que</a:t>
            </a:r>
            <a:r>
              <a:rPr lang="en-US" baseline="0" dirty="0" smtClean="0"/>
              <a:t> sea </a:t>
            </a:r>
            <a:r>
              <a:rPr lang="en-US" baseline="0" dirty="0" err="1" smtClean="0"/>
              <a:t>explicitamente</a:t>
            </a:r>
            <a:r>
              <a:rPr lang="en-US" baseline="0" dirty="0" smtClean="0"/>
              <a:t> </a:t>
            </a:r>
            <a:r>
              <a:rPr lang="en-US" baseline="0" dirty="0" err="1" smtClean="0"/>
              <a:t>removido</a:t>
            </a:r>
            <a:r>
              <a:rPr lang="en-US" baseline="0" dirty="0" smtClean="0"/>
              <a:t>. </a:t>
            </a:r>
            <a:r>
              <a:rPr lang="en-US" baseline="0" dirty="0" err="1" smtClean="0"/>
              <a:t>Ahora</a:t>
            </a:r>
            <a:r>
              <a:rPr lang="en-US" baseline="0" dirty="0" smtClean="0"/>
              <a:t> </a:t>
            </a:r>
            <a:r>
              <a:rPr lang="en-US" baseline="0" dirty="0" err="1" smtClean="0"/>
              <a:t>consideren</a:t>
            </a:r>
            <a:r>
              <a:rPr lang="en-US" baseline="0" dirty="0" smtClean="0"/>
              <a:t> </a:t>
            </a:r>
            <a:r>
              <a:rPr lang="en-US" baseline="0" dirty="0" err="1" smtClean="0"/>
              <a:t>que</a:t>
            </a:r>
            <a:r>
              <a:rPr lang="en-US" baseline="0" dirty="0" smtClean="0"/>
              <a:t> 2 </a:t>
            </a:r>
            <a:r>
              <a:rPr lang="en-US" baseline="0" dirty="0" err="1" smtClean="0"/>
              <a:t>desarrolladores</a:t>
            </a:r>
            <a:r>
              <a:rPr lang="en-US" baseline="0" dirty="0" smtClean="0"/>
              <a:t> </a:t>
            </a:r>
            <a:r>
              <a:rPr lang="en-US" baseline="0" dirty="0" err="1" smtClean="0"/>
              <a:t>ejecutan</a:t>
            </a:r>
            <a:r>
              <a:rPr lang="en-US" baseline="0" dirty="0" smtClean="0"/>
              <a:t> </a:t>
            </a:r>
            <a:r>
              <a:rPr lang="en-US" baseline="0" dirty="0" err="1" smtClean="0"/>
              <a:t>sus</a:t>
            </a:r>
            <a:r>
              <a:rPr lang="en-US" baseline="0" dirty="0" smtClean="0"/>
              <a:t> </a:t>
            </a:r>
            <a:r>
              <a:rPr lang="en-US" baseline="0" dirty="0" err="1" smtClean="0"/>
              <a:t>pruebas</a:t>
            </a:r>
            <a:r>
              <a:rPr lang="en-US" baseline="0" dirty="0" smtClean="0"/>
              <a:t> al </a:t>
            </a:r>
            <a:r>
              <a:rPr lang="en-US" baseline="0" dirty="0" err="1" smtClean="0"/>
              <a:t>mismo</a:t>
            </a:r>
            <a:r>
              <a:rPr lang="en-US" baseline="0" dirty="0" smtClean="0"/>
              <a:t> </a:t>
            </a:r>
            <a:r>
              <a:rPr lang="en-US" baseline="0" dirty="0" err="1" smtClean="0"/>
              <a:t>tiempo</a:t>
            </a:r>
            <a:r>
              <a:rPr lang="en-US" baseline="0" dirty="0" smtClean="0"/>
              <a:t> en la </a:t>
            </a:r>
            <a:r>
              <a:rPr lang="en-US" baseline="0" dirty="0" err="1" smtClean="0"/>
              <a:t>misma</a:t>
            </a:r>
            <a:r>
              <a:rPr lang="en-US" baseline="0" dirty="0" smtClean="0"/>
              <a:t> BD , </a:t>
            </a:r>
            <a:r>
              <a:rPr lang="en-US" baseline="0" dirty="0" err="1" smtClean="0"/>
              <a:t>si</a:t>
            </a:r>
            <a:r>
              <a:rPr lang="en-US" baseline="0" dirty="0" smtClean="0"/>
              <a:t> el primer </a:t>
            </a:r>
            <a:r>
              <a:rPr lang="en-US" baseline="0" dirty="0" err="1" smtClean="0"/>
              <a:t>desarrollador</a:t>
            </a:r>
            <a:r>
              <a:rPr lang="en-US" baseline="0" dirty="0" smtClean="0"/>
              <a:t> </a:t>
            </a:r>
            <a:r>
              <a:rPr lang="en-US" baseline="0" dirty="0" err="1" smtClean="0"/>
              <a:t>realiza</a:t>
            </a:r>
            <a:r>
              <a:rPr lang="en-US" baseline="0" dirty="0" smtClean="0"/>
              <a:t> </a:t>
            </a:r>
            <a:r>
              <a:rPr lang="en-US" baseline="0" dirty="0" err="1" smtClean="0"/>
              <a:t>algún</a:t>
            </a:r>
            <a:r>
              <a:rPr lang="en-US" baseline="0" dirty="0" smtClean="0"/>
              <a:t> </a:t>
            </a:r>
            <a:r>
              <a:rPr lang="en-US" baseline="0" dirty="0" err="1" smtClean="0"/>
              <a:t>cambio</a:t>
            </a:r>
            <a:r>
              <a:rPr lang="en-US" baseline="0" dirty="0" smtClean="0"/>
              <a:t> </a:t>
            </a:r>
            <a:r>
              <a:rPr lang="en-US" baseline="0" dirty="0" err="1" smtClean="0"/>
              <a:t>que</a:t>
            </a:r>
            <a:r>
              <a:rPr lang="en-US" baseline="0" dirty="0" smtClean="0"/>
              <a:t> </a:t>
            </a:r>
            <a:r>
              <a:rPr lang="en-US" baseline="0" dirty="0" err="1" smtClean="0"/>
              <a:t>afecta</a:t>
            </a:r>
            <a:r>
              <a:rPr lang="en-US" baseline="0" dirty="0" smtClean="0"/>
              <a:t> al </a:t>
            </a:r>
            <a:r>
              <a:rPr lang="en-US" baseline="0" dirty="0" err="1" smtClean="0"/>
              <a:t>otro</a:t>
            </a:r>
            <a:r>
              <a:rPr lang="en-US" baseline="0" dirty="0" smtClean="0"/>
              <a:t> </a:t>
            </a:r>
            <a:r>
              <a:rPr lang="en-US" baseline="0" dirty="0" err="1" smtClean="0"/>
              <a:t>desarrollador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del </a:t>
            </a:r>
            <a:r>
              <a:rPr lang="en-US" baseline="0" dirty="0" err="1" smtClean="0"/>
              <a:t>segundo</a:t>
            </a:r>
            <a:r>
              <a:rPr lang="en-US" baseline="0" dirty="0" smtClean="0"/>
              <a:t> </a:t>
            </a:r>
            <a:r>
              <a:rPr lang="en-US" baseline="0" dirty="0" err="1" smtClean="0"/>
              <a:t>fallarán</a:t>
            </a:r>
            <a:r>
              <a:rPr lang="en-US" baseline="0" dirty="0" smtClean="0"/>
              <a:t>. </a:t>
            </a:r>
          </a:p>
          <a:p>
            <a:endParaRPr lang="en-US" baseline="0" dirty="0" smtClean="0"/>
          </a:p>
          <a:p>
            <a:r>
              <a:rPr lang="en-US" baseline="0" dirty="0" smtClean="0"/>
              <a:t>Uno de los </a:t>
            </a:r>
            <a:r>
              <a:rPr lang="en-US" baseline="0" dirty="0" err="1" smtClean="0"/>
              <a:t>principales</a:t>
            </a:r>
            <a:r>
              <a:rPr lang="en-US" baseline="0" dirty="0" smtClean="0"/>
              <a:t> </a:t>
            </a:r>
            <a:r>
              <a:rPr lang="en-US" baseline="0" dirty="0" err="1" smtClean="0"/>
              <a:t>requisitos</a:t>
            </a:r>
            <a:r>
              <a:rPr lang="en-US" baseline="0" dirty="0" smtClean="0"/>
              <a:t> al </a:t>
            </a:r>
            <a:r>
              <a:rPr lang="en-US" baseline="0" dirty="0" err="1" smtClean="0"/>
              <a:t>trabajar</a:t>
            </a:r>
            <a:r>
              <a:rPr lang="en-US" baseline="0" dirty="0" smtClean="0"/>
              <a:t> con BD, </a:t>
            </a:r>
            <a:r>
              <a:rPr lang="en-US" baseline="0" dirty="0" err="1" smtClean="0"/>
              <a:t>es</a:t>
            </a:r>
            <a:r>
              <a:rPr lang="en-US" baseline="0" dirty="0" smtClean="0"/>
              <a:t> </a:t>
            </a:r>
            <a:r>
              <a:rPr lang="en-US" baseline="0" dirty="0" err="1" smtClean="0"/>
              <a:t>que</a:t>
            </a:r>
            <a:r>
              <a:rPr lang="en-US" baseline="0" dirty="0" smtClean="0"/>
              <a:t> </a:t>
            </a:r>
            <a:r>
              <a:rPr lang="en-US" baseline="0" dirty="0" err="1" smtClean="0"/>
              <a:t>cada</a:t>
            </a:r>
            <a:r>
              <a:rPr lang="en-US" baseline="0" dirty="0" smtClean="0"/>
              <a:t> </a:t>
            </a:r>
            <a:r>
              <a:rPr lang="en-US" baseline="0" dirty="0" err="1" smtClean="0"/>
              <a:t>desarrollador</a:t>
            </a:r>
            <a:r>
              <a:rPr lang="en-US" baseline="0" dirty="0" smtClean="0"/>
              <a:t> y </a:t>
            </a:r>
            <a:r>
              <a:rPr lang="en-US" baseline="0" dirty="0" err="1" smtClean="0"/>
              <a:t>cada</a:t>
            </a:r>
            <a:r>
              <a:rPr lang="en-US" baseline="0" dirty="0" smtClean="0"/>
              <a:t> </a:t>
            </a:r>
            <a:r>
              <a:rPr lang="en-US" baseline="0" dirty="0" err="1" smtClean="0"/>
              <a:t>ambiente</a:t>
            </a:r>
            <a:r>
              <a:rPr lang="en-US" baseline="0" dirty="0" smtClean="0"/>
              <a:t> </a:t>
            </a:r>
            <a:r>
              <a:rPr lang="en-US" baseline="0" dirty="0" err="1" smtClean="0"/>
              <a:t>donde</a:t>
            </a:r>
            <a:r>
              <a:rPr lang="en-US" baseline="0" dirty="0" smtClean="0"/>
              <a:t> se </a:t>
            </a:r>
            <a:r>
              <a:rPr lang="en-US" baseline="0" dirty="0" err="1" smtClean="0"/>
              <a:t>vayan</a:t>
            </a:r>
            <a:r>
              <a:rPr lang="en-US" baseline="0" dirty="0" smtClean="0"/>
              <a:t> a </a:t>
            </a:r>
            <a:r>
              <a:rPr lang="en-US" baseline="0" dirty="0" err="1" smtClean="0"/>
              <a:t>ejecutar</a:t>
            </a:r>
            <a:r>
              <a:rPr lang="en-US" baseline="0" dirty="0" smtClean="0"/>
              <a:t> </a:t>
            </a:r>
            <a:r>
              <a:rPr lang="en-US" baseline="0" dirty="0" err="1" smtClean="0"/>
              <a:t>las</a:t>
            </a:r>
            <a:r>
              <a:rPr lang="en-US" baseline="0" dirty="0" smtClean="0"/>
              <a:t> </a:t>
            </a:r>
            <a:r>
              <a:rPr lang="en-US" baseline="0" dirty="0" err="1" smtClean="0"/>
              <a:t>pruebas</a:t>
            </a:r>
            <a:r>
              <a:rPr lang="en-US" baseline="0" dirty="0" smtClean="0"/>
              <a:t>, </a:t>
            </a:r>
            <a:r>
              <a:rPr lang="en-US" baseline="0" dirty="0" err="1" smtClean="0"/>
              <a:t>tenga</a:t>
            </a:r>
            <a:r>
              <a:rPr lang="en-US" baseline="0" dirty="0" smtClean="0"/>
              <a:t> </a:t>
            </a:r>
            <a:r>
              <a:rPr lang="en-US" baseline="0" dirty="0" err="1" smtClean="0"/>
              <a:t>su</a:t>
            </a:r>
            <a:r>
              <a:rPr lang="en-US" baseline="0" dirty="0" smtClean="0"/>
              <a:t> </a:t>
            </a:r>
            <a:r>
              <a:rPr lang="en-US" baseline="0" dirty="0" err="1" smtClean="0"/>
              <a:t>propia</a:t>
            </a:r>
            <a:r>
              <a:rPr lang="en-US" baseline="0" dirty="0" smtClean="0"/>
              <a:t> BD, de </a:t>
            </a:r>
            <a:r>
              <a:rPr lang="en-US" baseline="0" dirty="0" err="1" smtClean="0"/>
              <a:t>tal</a:t>
            </a:r>
            <a:r>
              <a:rPr lang="en-US" baseline="0" dirty="0" smtClean="0"/>
              <a:t> </a:t>
            </a:r>
            <a:r>
              <a:rPr lang="en-US" baseline="0" dirty="0" err="1" smtClean="0"/>
              <a:t>manera</a:t>
            </a:r>
            <a:r>
              <a:rPr lang="en-US" baseline="0" dirty="0" smtClean="0"/>
              <a:t> q se </a:t>
            </a:r>
            <a:r>
              <a:rPr lang="en-US" baseline="0" dirty="0" err="1" smtClean="0"/>
              <a:t>pueda</a:t>
            </a:r>
            <a:r>
              <a:rPr lang="en-US" baseline="0" dirty="0" smtClean="0"/>
              <a:t> </a:t>
            </a:r>
            <a:r>
              <a:rPr lang="en-US" baseline="0" dirty="0" err="1" smtClean="0"/>
              <a:t>hacer</a:t>
            </a:r>
            <a:r>
              <a:rPr lang="en-US" baseline="0" dirty="0" smtClean="0"/>
              <a:t> </a:t>
            </a:r>
            <a:r>
              <a:rPr lang="en-US" baseline="0" dirty="0" err="1" smtClean="0"/>
              <a:t>cualquier</a:t>
            </a:r>
            <a:r>
              <a:rPr lang="en-US" baseline="0" dirty="0" smtClean="0"/>
              <a:t> </a:t>
            </a:r>
            <a:r>
              <a:rPr lang="en-US" baseline="0" dirty="0" err="1" smtClean="0"/>
              <a:t>cambio</a:t>
            </a:r>
            <a:r>
              <a:rPr lang="en-US" baseline="0" dirty="0" smtClean="0"/>
              <a:t> en la BD sin </a:t>
            </a:r>
            <a:r>
              <a:rPr lang="en-US" baseline="0" dirty="0" err="1" smtClean="0"/>
              <a:t>preocuparse</a:t>
            </a:r>
            <a:r>
              <a:rPr lang="en-US" baseline="0" dirty="0" smtClean="0"/>
              <a:t> de </a:t>
            </a:r>
            <a:r>
              <a:rPr lang="en-US" baseline="0" dirty="0" err="1" smtClean="0"/>
              <a:t>afectar</a:t>
            </a:r>
            <a:r>
              <a:rPr lang="en-US" baseline="0" dirty="0" smtClean="0"/>
              <a:t> el </a:t>
            </a:r>
            <a:r>
              <a:rPr lang="en-US" baseline="0" dirty="0" err="1" smtClean="0"/>
              <a:t>trabajo</a:t>
            </a:r>
            <a:r>
              <a:rPr lang="en-US" baseline="0" dirty="0" smtClean="0"/>
              <a:t> de </a:t>
            </a:r>
            <a:r>
              <a:rPr lang="en-US" baseline="0" dirty="0" err="1" smtClean="0"/>
              <a:t>otros</a:t>
            </a:r>
            <a:r>
              <a:rPr lang="en-US" baseline="0" dirty="0" smtClean="0"/>
              <a:t>.</a:t>
            </a:r>
          </a:p>
          <a:p>
            <a:endParaRPr lang="en-US" dirty="0" smtClean="0"/>
          </a:p>
          <a:p>
            <a:r>
              <a:rPr lang="en-US" dirty="0" smtClean="0"/>
              <a:t>As an additional step, you may even want to have a second local database, specifically for automated testing. This allows for a populated local database to perform manual tests without having to worry about them affecting the automated tests.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94</a:t>
            </a:fld>
            <a:endParaRPr lang="es-PE" dirty="0"/>
          </a:p>
        </p:txBody>
      </p:sp>
    </p:spTree>
    <p:extLst>
      <p:ext uri="{BB962C8B-B14F-4D97-AF65-F5344CB8AC3E}">
        <p14:creationId xmlns:p14="http://schemas.microsoft.com/office/powerpoint/2010/main" val="34320921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Cuando probemos las BD debemos</a:t>
            </a:r>
            <a:r>
              <a:rPr lang="es-PE" baseline="0" dirty="0" smtClean="0"/>
              <a:t> considerar 2 perspectivas diferentes:</a:t>
            </a:r>
          </a:p>
          <a:p>
            <a:pPr marL="171450" indent="-171450">
              <a:buFontTx/>
              <a:buChar char="-"/>
            </a:pPr>
            <a:r>
              <a:rPr lang="es-PE" baseline="0" dirty="0" smtClean="0"/>
              <a:t>Primero tratar la BD como un componente externo con el cuál interactuaran las diversas aplicaciones a </a:t>
            </a:r>
            <a:r>
              <a:rPr lang="es-PE" baseline="0" dirty="0" err="1" smtClean="0"/>
              <a:t>traves</a:t>
            </a:r>
            <a:r>
              <a:rPr lang="es-PE" baseline="0" dirty="0" smtClean="0"/>
              <a:t> sus componentes de acceso a datos y debemos verificar que esa comunicación se realice de manera adecuada.</a:t>
            </a:r>
          </a:p>
          <a:p>
            <a:pPr marL="171450" indent="-171450">
              <a:buFontTx/>
              <a:buChar char="-"/>
            </a:pPr>
            <a:r>
              <a:rPr lang="es-PE" baseline="0" dirty="0" smtClean="0"/>
              <a:t>Segundo tratar a la </a:t>
            </a:r>
            <a:r>
              <a:rPr lang="es-PE" baseline="0" dirty="0" err="1" smtClean="0"/>
              <a:t>Bd</a:t>
            </a:r>
            <a:r>
              <a:rPr lang="es-PE" baseline="0" dirty="0" smtClean="0"/>
              <a:t> como un componente que también puede ser probado de manera independiente. Es más existen muchos casos en los cuales la BD no se comunica con ninguna </a:t>
            </a:r>
            <a:r>
              <a:rPr lang="es-PE" baseline="0" dirty="0" err="1" smtClean="0"/>
              <a:t>app</a:t>
            </a:r>
            <a:r>
              <a:rPr lang="es-PE" baseline="0" dirty="0" smtClean="0"/>
              <a:t> directamente.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Estamos habland</a:t>
            </a:r>
            <a:r>
              <a:rPr lang="es-PE" baseline="0" dirty="0" smtClean="0"/>
              <a:t>o básicamente de probar si nuestras interfaces de acceso a datos interactúan correctamente con la BD. Esto cumple básicamente con las condiciones de un test de BD, estamos probando nuestras clases de DA y la BD en un mismo test. </a:t>
            </a:r>
          </a:p>
          <a:p>
            <a:endParaRPr lang="es-PE" baseline="0" dirty="0" smtClean="0"/>
          </a:p>
          <a:p>
            <a:r>
              <a:rPr lang="es-PE" baseline="0" dirty="0" smtClean="0"/>
              <a:t>Hay muchas cosas que podemos probar sobre la interacción de nuestra aplicación con la BD… pero también desde nuestras interfaces de DA podemos verificar cierto comportamiento interno de la BD, por ejemplo podemos crear un método utilizando ADO que inserte un registro y pruebe que existe una determinada </a:t>
            </a:r>
            <a:r>
              <a:rPr lang="es-PE" baseline="0" dirty="0" err="1" smtClean="0"/>
              <a:t>constraint</a:t>
            </a:r>
            <a:r>
              <a:rPr lang="es-PE" baseline="0" dirty="0" smtClean="0"/>
              <a:t> en una </a:t>
            </a:r>
            <a:r>
              <a:rPr lang="es-PE" baseline="0" dirty="0" err="1" smtClean="0"/>
              <a:t>tablat</a:t>
            </a:r>
            <a:r>
              <a:rPr lang="es-PE" baseline="0" dirty="0" smtClean="0"/>
              <a:t>. O podemos probar el funcionamiento interno de un </a:t>
            </a:r>
            <a:r>
              <a:rPr lang="es-PE" baseline="0" dirty="0" err="1" smtClean="0"/>
              <a:t>procedure</a:t>
            </a:r>
            <a:r>
              <a:rPr lang="es-PE" baseline="0" dirty="0" smtClean="0"/>
              <a:t>, ingresando diversas entradas y verificando las salidas. Es decir a través de una interfaz de datos externa podemos realizar pruebas de caja negra.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97</a:t>
            </a:fld>
            <a:endParaRPr lang="es-PE"/>
          </a:p>
        </p:txBody>
      </p:sp>
    </p:spTree>
    <p:extLst>
      <p:ext uri="{BB962C8B-B14F-4D97-AF65-F5344CB8AC3E}">
        <p14:creationId xmlns:p14="http://schemas.microsoft.com/office/powerpoint/2010/main" val="294545451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Combinando un patrón de cada uno podremos llevar la  BD a un estado conocido entre prueba y prueba.</a:t>
            </a:r>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sz="1200" dirty="0" smtClean="0"/>
              <a:t>EJERCICIOS: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err="1" smtClean="0"/>
              <a:t>DBUnit</a:t>
            </a:r>
            <a:r>
              <a:rPr lang="es-PE" sz="1200" dirty="0" smtClean="0"/>
              <a:t>:</a:t>
            </a:r>
            <a:r>
              <a:rPr lang="es-PE" sz="1200" baseline="0" dirty="0" smtClean="0"/>
              <a:t> </a:t>
            </a:r>
            <a:r>
              <a:rPr lang="es-PE" sz="1200" baseline="0" dirty="0" err="1" smtClean="0"/>
              <a:t>External</a:t>
            </a:r>
            <a:r>
              <a:rPr lang="es-PE" sz="1200" baseline="0" dirty="0" smtClean="0"/>
              <a:t> Data </a:t>
            </a:r>
            <a:r>
              <a:rPr lang="es-PE" sz="1200" baseline="0" dirty="0" err="1" smtClean="0"/>
              <a:t>Source</a:t>
            </a:r>
            <a:r>
              <a:rPr lang="es-PE" sz="1200" baseline="0" dirty="0" smtClean="0"/>
              <a:t> + </a:t>
            </a:r>
            <a:r>
              <a:rPr lang="es-PE" sz="1200" baseline="0" dirty="0" err="1" smtClean="0"/>
              <a:t>Nuke</a:t>
            </a:r>
            <a:r>
              <a:rPr lang="es-PE" sz="1200" baseline="0" dirty="0" smtClean="0"/>
              <a:t> and </a:t>
            </a:r>
            <a:r>
              <a:rPr lang="es-PE" sz="1200" baseline="0" dirty="0" err="1" smtClean="0"/>
              <a:t>Pave</a:t>
            </a:r>
            <a:r>
              <a:rPr lang="es-PE" sz="1200" baseline="0" dirty="0" smtClean="0"/>
              <a:t> (Restablecer)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dirty="0" smtClean="0"/>
              <a:t>EF:</a:t>
            </a:r>
            <a:r>
              <a:rPr lang="es-PE" sz="1200" baseline="0" dirty="0" smtClean="0"/>
              <a:t> </a:t>
            </a:r>
            <a:r>
              <a:rPr lang="es-PE" sz="1200" baseline="0" dirty="0" err="1" smtClean="0"/>
              <a:t>Nuke</a:t>
            </a:r>
            <a:r>
              <a:rPr lang="es-PE" sz="1200" baseline="0" dirty="0" smtClean="0"/>
              <a:t> and </a:t>
            </a:r>
            <a:r>
              <a:rPr lang="es-PE" sz="1200" baseline="0" dirty="0" err="1" smtClean="0"/>
              <a:t>Pave</a:t>
            </a:r>
            <a:r>
              <a:rPr lang="es-PE" sz="1200" baseline="0" dirty="0" smtClean="0"/>
              <a:t> (Inicializar) + </a:t>
            </a:r>
            <a:r>
              <a:rPr lang="es-PE" sz="1200" baseline="0" dirty="0" err="1" smtClean="0"/>
              <a:t>Transacion-Rollback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s-PE" sz="1200" baseline="0" dirty="0" smtClean="0"/>
              <a:t>EF: </a:t>
            </a:r>
            <a:r>
              <a:rPr lang="es-PE" sz="1200" baseline="0" dirty="0" err="1" smtClean="0"/>
              <a:t>Self-Contained</a:t>
            </a:r>
            <a:r>
              <a:rPr lang="es-PE" sz="1200" baseline="0" dirty="0" smtClean="0"/>
              <a:t> + </a:t>
            </a:r>
            <a:r>
              <a:rPr lang="es-PE" sz="1200" baseline="0" dirty="0" err="1" smtClean="0"/>
              <a:t>Transacion</a:t>
            </a:r>
            <a:r>
              <a:rPr lang="es-PE" sz="1200" baseline="0" dirty="0" smtClean="0"/>
              <a:t> - </a:t>
            </a:r>
            <a:r>
              <a:rPr lang="es-PE" sz="1200" baseline="0" dirty="0" err="1" smtClean="0"/>
              <a:t>Rollback</a:t>
            </a:r>
            <a:endParaRPr lang="es-PE"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98</a:t>
            </a:fld>
            <a:endParaRPr lang="es-PE"/>
          </a:p>
        </p:txBody>
      </p:sp>
    </p:spTree>
    <p:extLst>
      <p:ext uri="{BB962C8B-B14F-4D97-AF65-F5344CB8AC3E}">
        <p14:creationId xmlns:p14="http://schemas.microsoft.com/office/powerpoint/2010/main" val="423967165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99</a:t>
            </a:fld>
            <a:endParaRPr lang="es-PE"/>
          </a:p>
        </p:txBody>
      </p:sp>
    </p:spTree>
    <p:extLst>
      <p:ext uri="{BB962C8B-B14F-4D97-AF65-F5344CB8AC3E}">
        <p14:creationId xmlns:p14="http://schemas.microsoft.com/office/powerpoint/2010/main" val="4239671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06/11/2012</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06/11/2012</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4.xml"/><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8.xml"/><Relationship Id="rId1" Type="http://schemas.openxmlformats.org/officeDocument/2006/relationships/slideLayout" Target="../slideLayouts/slideLayout2.xml"/><Relationship Id="rId5" Type="http://schemas.openxmlformats.org/officeDocument/2006/relationships/comments" Target="../comments/comment12.xml"/><Relationship Id="rId4" Type="http://schemas.openxmlformats.org/officeDocument/2006/relationships/image" Target="../media/image50.pn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6.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714348" y="2060848"/>
            <a:ext cx="7772400" cy="1584327"/>
          </a:xfrm>
        </p:spPr>
        <p:txBody>
          <a:bodyPr/>
          <a:lstStyle/>
          <a:p>
            <a:r>
              <a:rPr lang="en-US" sz="9600" b="1" dirty="0" smtClean="0"/>
              <a:t>Test</a:t>
            </a:r>
            <a:r>
              <a:rPr lang="en-US" sz="11500" b="1" dirty="0" smtClean="0">
                <a:solidFill>
                  <a:srgbClr val="FF0000"/>
                </a:solidFill>
              </a:rPr>
              <a:t/>
            </a:r>
            <a:br>
              <a:rPr lang="en-US" sz="11500" b="1" dirty="0" smtClean="0">
                <a:solidFill>
                  <a:srgbClr val="FF0000"/>
                </a:solidFill>
              </a:rPr>
            </a:br>
            <a:r>
              <a:rPr lang="en-US" sz="11500" b="1" dirty="0" smtClean="0">
                <a:solidFill>
                  <a:srgbClr val="FF0000"/>
                </a:solidFill>
              </a:rPr>
              <a:t>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938992"/>
          </a:xfrm>
          <a:prstGeom prst="rect">
            <a:avLst/>
          </a:prstGeom>
          <a:noFill/>
        </p:spPr>
        <p:txBody>
          <a:bodyPr wrap="square" rtlCol="0">
            <a:spAutoFit/>
          </a:bodyPr>
          <a:lstStyle/>
          <a:p>
            <a:pPr marL="457200" indent="-457200">
              <a:buFont typeface="Arial" pitchFamily="34" charset="0"/>
              <a:buChar char="•"/>
            </a:pPr>
            <a:r>
              <a:rPr lang="es-PE" sz="2400" dirty="0" smtClean="0"/>
              <a:t>Manual </a:t>
            </a:r>
            <a:r>
              <a:rPr lang="es-PE" sz="2400" dirty="0" err="1" smtClean="0"/>
              <a:t>tests</a:t>
            </a:r>
            <a:r>
              <a:rPr lang="es-PE" sz="2400" dirty="0" smtClean="0"/>
              <a:t> are </a:t>
            </a:r>
            <a:r>
              <a:rPr lang="es-PE" sz="2400" dirty="0" err="1" smtClean="0"/>
              <a:t>Important</a:t>
            </a:r>
            <a:r>
              <a:rPr lang="es-PE" sz="2400" dirty="0" smtClean="0"/>
              <a:t/>
            </a:r>
            <a:br>
              <a:rPr lang="es-PE" sz="2400" dirty="0" smtClean="0"/>
            </a:br>
            <a:r>
              <a:rPr lang="es-PE" sz="2400" dirty="0">
                <a:solidFill>
                  <a:srgbClr val="FFC000"/>
                </a:solidFill>
              </a:rPr>
              <a:t>http://www.satisfice.com/blog/archives/58</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Agile </a:t>
            </a:r>
            <a:r>
              <a:rPr lang="es-PE" sz="2400" dirty="0" err="1" smtClean="0"/>
              <a:t>Testing</a:t>
            </a:r>
            <a:r>
              <a:rPr lang="es-PE" sz="2400" dirty="0" smtClean="0"/>
              <a:t> </a:t>
            </a:r>
            <a:r>
              <a:rPr lang="es-PE" sz="2400" dirty="0" err="1" smtClean="0"/>
              <a:t>Matrix</a:t>
            </a:r>
            <a:r>
              <a:rPr lang="es-PE" sz="2400" dirty="0" smtClean="0"/>
              <a:t/>
            </a:r>
            <a:br>
              <a:rPr lang="es-PE" sz="2400" dirty="0" smtClean="0"/>
            </a:br>
            <a:r>
              <a:rPr lang="es-PE" sz="2400" dirty="0">
                <a:solidFill>
                  <a:srgbClr val="FFC000"/>
                </a:solidFill>
              </a:rPr>
              <a:t>http://www.exampler.com/old-blog/2003/08/21/</a:t>
            </a:r>
          </a:p>
        </p:txBody>
      </p:sp>
    </p:spTree>
    <p:extLst>
      <p:ext uri="{BB962C8B-B14F-4D97-AF65-F5344CB8AC3E}">
        <p14:creationId xmlns:p14="http://schemas.microsoft.com/office/powerpoint/2010/main" val="181345095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Mantener archivos externos con datos que serán cargados cuando sea necesario (Archivos planos, </a:t>
            </a:r>
            <a:r>
              <a:rPr lang="es-PE" sz="2600" dirty="0" smtClean="0"/>
              <a:t>XML, </a:t>
            </a:r>
            <a:r>
              <a:rPr lang="es-PE" sz="2600" dirty="0" err="1" smtClean="0"/>
              <a:t>etc</a:t>
            </a:r>
            <a:r>
              <a:rPr lang="es-PE" sz="2600" dirty="0" smtClean="0"/>
              <a:t>).</a:t>
            </a:r>
            <a:endParaRPr lang="es-PE" sz="2600" dirty="0"/>
          </a:p>
          <a:p>
            <a:endParaRPr lang="es-PE" sz="2600" dirty="0" smtClean="0"/>
          </a:p>
          <a:p>
            <a:pPr lvl="1"/>
            <a:r>
              <a:rPr lang="es-PE" sz="2600" dirty="0" smtClean="0">
                <a:solidFill>
                  <a:srgbClr val="FFC000"/>
                </a:solidFill>
              </a:rPr>
              <a:t>PROS</a:t>
            </a:r>
            <a:endParaRPr lang="es-PE" sz="2600" dirty="0">
              <a:solidFill>
                <a:srgbClr val="FFC000"/>
              </a:solidFill>
            </a:endParaRPr>
          </a:p>
          <a:p>
            <a:pPr marL="800100" lvl="1" indent="-342900">
              <a:buFont typeface="Courier New" pitchFamily="49" charset="0"/>
              <a:buChar char="o"/>
            </a:pPr>
            <a:r>
              <a:rPr lang="es-PE" sz="2600" dirty="0" smtClean="0"/>
              <a:t>Reutilizar un misma fuente de datos en diferentes pruebas.</a:t>
            </a:r>
            <a:endParaRPr lang="es-PE" sz="2600" dirty="0"/>
          </a:p>
          <a:p>
            <a:pPr lvl="1"/>
            <a:endParaRPr lang="es-PE" sz="2600" dirty="0" smtClean="0"/>
          </a:p>
          <a:p>
            <a:pPr lvl="1"/>
            <a:r>
              <a:rPr lang="es-PE" sz="2600" dirty="0" smtClean="0">
                <a:solidFill>
                  <a:srgbClr val="FFC000"/>
                </a:solidFill>
              </a:rPr>
              <a:t>CONS</a:t>
            </a:r>
          </a:p>
          <a:p>
            <a:pPr marL="800100" lvl="1" indent="-342900">
              <a:buFont typeface="Courier New" pitchFamily="49" charset="0"/>
              <a:buChar char="o"/>
            </a:pPr>
            <a:r>
              <a:rPr lang="es-PE" sz="2600" dirty="0" smtClean="0"/>
              <a:t>El mantenimiento de la pruebas es más difícil ya que también se tienen que mantener los archivos externos.</a:t>
            </a:r>
            <a:endParaRPr lang="es-PE" sz="2600" dirty="0"/>
          </a:p>
        </p:txBody>
      </p:sp>
    </p:spTree>
    <p:extLst>
      <p:ext uri="{BB962C8B-B14F-4D97-AF65-F5344CB8AC3E}">
        <p14:creationId xmlns:p14="http://schemas.microsoft.com/office/powerpoint/2010/main" val="398862600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External</a:t>
            </a:r>
            <a:r>
              <a:rPr lang="es-PE" sz="3200" b="1" dirty="0" smtClean="0">
                <a:solidFill>
                  <a:srgbClr val="FF0000"/>
                </a:solidFill>
              </a:rPr>
              <a:t> Data </a:t>
            </a:r>
            <a:r>
              <a:rPr lang="es-PE" sz="3200" b="1" dirty="0" err="1" smtClean="0">
                <a:solidFill>
                  <a:srgbClr val="FF0000"/>
                </a:solidFill>
              </a:rPr>
              <a:t>Source</a:t>
            </a:r>
            <a:endParaRPr lang="es-PE" sz="3200" b="1" dirty="0" smtClean="0">
              <a:solidFill>
                <a:srgbClr val="FF0000"/>
              </a:solidFill>
            </a:endParaRPr>
          </a:p>
        </p:txBody>
      </p:sp>
      <p:sp>
        <p:nvSpPr>
          <p:cNvPr id="4" name="3 Rectángulo"/>
          <p:cNvSpPr/>
          <p:nvPr/>
        </p:nvSpPr>
        <p:spPr>
          <a:xfrm>
            <a:off x="323528" y="1711836"/>
            <a:ext cx="8568952" cy="2893100"/>
          </a:xfrm>
          <a:prstGeom prst="rect">
            <a:avLst/>
          </a:prstGeom>
        </p:spPr>
        <p:txBody>
          <a:bodyPr wrap="square">
            <a:spAutoFit/>
          </a:bodyPr>
          <a:lstStyle/>
          <a:p>
            <a:pPr lvl="1" indent="-457200">
              <a:buFont typeface="Arial" pitchFamily="34" charset="0"/>
              <a:buChar char="•"/>
            </a:pPr>
            <a:r>
              <a:rPr lang="es-PE" sz="2600" dirty="0" smtClean="0"/>
              <a:t>Se </a:t>
            </a:r>
            <a:r>
              <a:rPr lang="es-PE" sz="2600" dirty="0"/>
              <a:t>necesita una organización para los </a:t>
            </a:r>
            <a:r>
              <a:rPr lang="es-PE" sz="2600" dirty="0" smtClean="0"/>
              <a:t>data </a:t>
            </a:r>
            <a:r>
              <a:rPr lang="es-PE" sz="2600" dirty="0" err="1" smtClean="0"/>
              <a:t>sources</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Data Access </a:t>
            </a:r>
            <a:r>
              <a:rPr lang="es-PE" sz="2600" dirty="0" err="1" smtClean="0"/>
              <a:t>Object</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Feature</a:t>
            </a:r>
            <a:r>
              <a:rPr lang="es-PE" sz="2600" dirty="0"/>
              <a:t> (</a:t>
            </a:r>
            <a:r>
              <a:rPr lang="es-PE" sz="2600" dirty="0" err="1"/>
              <a:t>System</a:t>
            </a:r>
            <a:r>
              <a:rPr lang="es-PE" sz="2600" dirty="0"/>
              <a:t> </a:t>
            </a:r>
            <a:r>
              <a:rPr lang="es-PE" sz="2600" dirty="0" err="1"/>
              <a:t>Testing</a:t>
            </a:r>
            <a:r>
              <a:rPr lang="es-PE" sz="2600" dirty="0" smtClean="0"/>
              <a:t>).</a:t>
            </a:r>
          </a:p>
          <a:p>
            <a:pPr lvl="2" indent="-457200">
              <a:buFont typeface="Courier New" pitchFamily="49" charset="0"/>
              <a:buChar char="o"/>
            </a:pPr>
            <a:r>
              <a:rPr lang="es-PE" sz="2600" dirty="0" smtClean="0"/>
              <a:t>Data </a:t>
            </a:r>
            <a:r>
              <a:rPr lang="es-PE" sz="2600" dirty="0" err="1" smtClean="0"/>
              <a:t>Source</a:t>
            </a:r>
            <a:r>
              <a:rPr lang="es-PE" sz="2600" dirty="0" smtClean="0"/>
              <a:t> x </a:t>
            </a:r>
            <a:r>
              <a:rPr lang="es-PE" sz="2600" dirty="0" err="1" smtClean="0"/>
              <a:t>Jouney</a:t>
            </a:r>
            <a:r>
              <a:rPr lang="es-PE" sz="2600" dirty="0"/>
              <a:t> </a:t>
            </a:r>
            <a:r>
              <a:rPr lang="es-PE" sz="2600" dirty="0" smtClean="0"/>
              <a:t>(</a:t>
            </a:r>
            <a:r>
              <a:rPr lang="es-PE" sz="2600" dirty="0" err="1" smtClean="0"/>
              <a:t>System</a:t>
            </a:r>
            <a:r>
              <a:rPr lang="es-PE" sz="2600" dirty="0" smtClean="0"/>
              <a:t> </a:t>
            </a:r>
            <a:r>
              <a:rPr lang="es-PE" sz="2600" dirty="0" err="1" smtClean="0"/>
              <a:t>Testing</a:t>
            </a:r>
            <a:r>
              <a:rPr lang="es-PE" sz="2600" dirty="0" smtClean="0"/>
              <a:t>).</a:t>
            </a:r>
          </a:p>
          <a:p>
            <a:pPr lvl="1" indent="-457200">
              <a:buFont typeface="Arial" pitchFamily="34" charset="0"/>
              <a:buChar char="•"/>
            </a:pPr>
            <a:endParaRPr lang="es-PE" sz="2600" dirty="0"/>
          </a:p>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archivos XML.</a:t>
            </a:r>
            <a:endParaRPr lang="es-PE" sz="2600" dirty="0"/>
          </a:p>
        </p:txBody>
      </p:sp>
    </p:spTree>
    <p:extLst>
      <p:ext uri="{BB962C8B-B14F-4D97-AF65-F5344CB8AC3E}">
        <p14:creationId xmlns:p14="http://schemas.microsoft.com/office/powerpoint/2010/main" val="24483237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Self-Contained</a:t>
            </a:r>
            <a:r>
              <a:rPr lang="es-PE" sz="3200" b="1" dirty="0" smtClean="0">
                <a:solidFill>
                  <a:srgbClr val="FF0000"/>
                </a:solidFill>
              </a:rPr>
              <a:t> </a:t>
            </a:r>
            <a:r>
              <a:rPr lang="es-PE" sz="3200" b="1" dirty="0" err="1" smtClean="0">
                <a:solidFill>
                  <a:srgbClr val="FF0000"/>
                </a:solidFill>
              </a:rPr>
              <a:t>Tests</a:t>
            </a:r>
            <a:endParaRPr lang="es-PE" sz="3200" b="1" dirty="0" smtClean="0">
              <a:solidFill>
                <a:srgbClr val="FF0000"/>
              </a:solidFill>
            </a:endParaRPr>
          </a:p>
        </p:txBody>
      </p:sp>
      <p:sp>
        <p:nvSpPr>
          <p:cNvPr id="4" name="3 Rectángulo"/>
          <p:cNvSpPr/>
          <p:nvPr/>
        </p:nvSpPr>
        <p:spPr>
          <a:xfrm>
            <a:off x="323528" y="1662644"/>
            <a:ext cx="8568952" cy="4093428"/>
          </a:xfrm>
          <a:prstGeom prst="rect">
            <a:avLst/>
          </a:prstGeom>
        </p:spPr>
        <p:txBody>
          <a:bodyPr wrap="square">
            <a:spAutoFit/>
          </a:bodyPr>
          <a:lstStyle/>
          <a:p>
            <a:pPr algn="ctr"/>
            <a:r>
              <a:rPr lang="es-PE" sz="2600" dirty="0"/>
              <a:t>Cada </a:t>
            </a:r>
            <a:r>
              <a:rPr lang="es-PE" sz="2600" dirty="0" smtClean="0"/>
              <a:t>prueba, </a:t>
            </a:r>
            <a:r>
              <a:rPr lang="es-PE" sz="2600" dirty="0"/>
              <a:t>por si </a:t>
            </a:r>
            <a:r>
              <a:rPr lang="es-PE" sz="2600" dirty="0" smtClean="0"/>
              <a:t>misma y de manera interna, inicializa la BD en un estado conocido.</a:t>
            </a:r>
            <a:endParaRPr lang="es-PE" sz="2600" dirty="0"/>
          </a:p>
          <a:p>
            <a:endParaRPr lang="es-PE" sz="2600" dirty="0"/>
          </a:p>
          <a:p>
            <a:pPr lvl="1"/>
            <a:r>
              <a:rPr lang="es-PE" sz="2600" dirty="0" smtClean="0">
                <a:solidFill>
                  <a:srgbClr val="FFC000"/>
                </a:solidFill>
              </a:rPr>
              <a:t>PROS</a:t>
            </a:r>
          </a:p>
          <a:p>
            <a:pPr marL="800100" lvl="1" indent="-342900">
              <a:buFont typeface="Courier New" pitchFamily="49" charset="0"/>
              <a:buChar char="o"/>
            </a:pPr>
            <a:r>
              <a:rPr lang="es-PE" sz="2600" dirty="0" smtClean="0"/>
              <a:t>Menor </a:t>
            </a:r>
            <a:r>
              <a:rPr lang="es-PE" sz="2600" dirty="0"/>
              <a:t>impacto en el tiempo de ejecución de las pruebas en comparación a las otras estrategias </a:t>
            </a:r>
            <a:endParaRPr lang="es-PE" sz="2600" dirty="0" smtClean="0"/>
          </a:p>
          <a:p>
            <a:pPr marL="800100" lvl="1" indent="-342900">
              <a:buFont typeface="Courier New" pitchFamily="49" charset="0"/>
              <a:buChar char="o"/>
            </a:pPr>
            <a:endParaRPr lang="es-PE" sz="2600" dirty="0"/>
          </a:p>
          <a:p>
            <a:pPr lvl="1"/>
            <a:r>
              <a:rPr lang="es-PE" sz="2600" dirty="0" smtClean="0">
                <a:solidFill>
                  <a:srgbClr val="FFC000"/>
                </a:solidFill>
              </a:rPr>
              <a:t>CONS</a:t>
            </a:r>
          </a:p>
          <a:p>
            <a:pPr marL="800100" lvl="1" indent="-342900">
              <a:buFont typeface="Courier New" pitchFamily="49" charset="0"/>
              <a:buChar char="o"/>
            </a:pPr>
            <a:r>
              <a:rPr lang="es-PE" sz="2600" dirty="0" smtClean="0"/>
              <a:t>Un poco difícil de utilizar sin un ORM.</a:t>
            </a:r>
          </a:p>
          <a:p>
            <a:pPr lvl="1"/>
            <a:endParaRPr lang="es-PE" sz="2600" dirty="0" smtClean="0"/>
          </a:p>
        </p:txBody>
      </p:sp>
    </p:spTree>
    <p:extLst>
      <p:ext uri="{BB962C8B-B14F-4D97-AF65-F5344CB8AC3E}">
        <p14:creationId xmlns:p14="http://schemas.microsoft.com/office/powerpoint/2010/main" val="105779975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678906" y="4007966"/>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2498761" y="2567805"/>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1140787"/>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361378589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Restablecer el estado de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Transaction</a:t>
            </a:r>
            <a:r>
              <a:rPr lang="es-PE" sz="3200" b="1" dirty="0" smtClean="0">
                <a:solidFill>
                  <a:srgbClr val="FF0000"/>
                </a:solidFill>
              </a:rPr>
              <a:t> - </a:t>
            </a:r>
            <a:r>
              <a:rPr lang="es-PE" sz="3200" b="1" dirty="0" err="1" smtClean="0">
                <a:solidFill>
                  <a:srgbClr val="FF0000"/>
                </a:solidFill>
              </a:rPr>
              <a:t>Rollback</a:t>
            </a:r>
            <a:endParaRPr lang="es-PE" sz="3200" b="1" dirty="0" smtClean="0">
              <a:solidFill>
                <a:srgbClr val="FF0000"/>
              </a:solidFill>
            </a:endParaRPr>
          </a:p>
        </p:txBody>
      </p:sp>
      <p:sp>
        <p:nvSpPr>
          <p:cNvPr id="4" name="3 Rectángulo"/>
          <p:cNvSpPr/>
          <p:nvPr/>
        </p:nvSpPr>
        <p:spPr>
          <a:xfrm>
            <a:off x="492356" y="2784410"/>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Usualmente fácil de implementar.</a:t>
            </a:r>
            <a:endParaRPr lang="es-PE" sz="2600" dirty="0"/>
          </a:p>
          <a:p>
            <a:pPr marL="342900" indent="-342900">
              <a:buFont typeface="Courier New" pitchFamily="49" charset="0"/>
              <a:buChar char="o"/>
            </a:pPr>
            <a:r>
              <a:rPr lang="es-PE" sz="2600" dirty="0" smtClean="0"/>
              <a:t>Poco impacto en el tiempo de ejecución de las pruebas.</a:t>
            </a:r>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No siempre se puede utilizar. </a:t>
            </a:r>
            <a:br>
              <a:rPr lang="es-PE" sz="2600" dirty="0" smtClean="0"/>
            </a:br>
            <a:r>
              <a:rPr lang="es-PE" sz="2600" dirty="0" err="1" smtClean="0"/>
              <a:t>Ejm</a:t>
            </a:r>
            <a:r>
              <a:rPr lang="es-PE" sz="2600" dirty="0" smtClean="0"/>
              <a:t>: Web </a:t>
            </a:r>
            <a:r>
              <a:rPr lang="es-PE" sz="2600" dirty="0" err="1" smtClean="0"/>
              <a:t>Testing</a:t>
            </a:r>
            <a:r>
              <a:rPr lang="es-PE" sz="2600" dirty="0" smtClean="0"/>
              <a:t> ( El test inicializa un proceso diferente que se ejecuta en el navegador, por lo tanto el </a:t>
            </a:r>
            <a:r>
              <a:rPr lang="es-PE" sz="2600" dirty="0" err="1" smtClean="0"/>
              <a:t>rollback</a:t>
            </a:r>
            <a:r>
              <a:rPr lang="es-PE" sz="2600" dirty="0" smtClean="0"/>
              <a:t> de la prueba no afecta a lo alterado por el navegador)</a:t>
            </a:r>
          </a:p>
        </p:txBody>
      </p:sp>
      <p:sp>
        <p:nvSpPr>
          <p:cNvPr id="6" name="5 Rectángulo"/>
          <p:cNvSpPr/>
          <p:nvPr/>
        </p:nvSpPr>
        <p:spPr>
          <a:xfrm>
            <a:off x="323528" y="1682101"/>
            <a:ext cx="8568000" cy="892552"/>
          </a:xfrm>
          <a:prstGeom prst="rect">
            <a:avLst/>
          </a:prstGeom>
        </p:spPr>
        <p:txBody>
          <a:bodyPr wrap="square">
            <a:spAutoFit/>
          </a:bodyPr>
          <a:lstStyle/>
          <a:p>
            <a:pPr algn="ctr"/>
            <a:r>
              <a:rPr lang="es-PE" sz="2600" dirty="0" smtClean="0"/>
              <a:t>Realizar cada prueba dentro de una transacción y al finalizar su ejecución realizar un </a:t>
            </a:r>
            <a:r>
              <a:rPr lang="es-PE" sz="2600" dirty="0" err="1" smtClean="0"/>
              <a:t>rollback</a:t>
            </a:r>
            <a:r>
              <a:rPr lang="es-PE" sz="2600" dirty="0" smtClean="0"/>
              <a:t> para desechar los cambios.</a:t>
            </a:r>
            <a:endParaRPr lang="es-PE" sz="2600" dirty="0"/>
          </a:p>
        </p:txBody>
      </p:sp>
    </p:spTree>
    <p:extLst>
      <p:ext uri="{BB962C8B-B14F-4D97-AF65-F5344CB8AC3E}">
        <p14:creationId xmlns:p14="http://schemas.microsoft.com/office/powerpoint/2010/main" val="398901866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267384" y="2567807"/>
            <a:ext cx="4629922" cy="1200329"/>
          </a:xfrm>
          <a:prstGeom prst="rect">
            <a:avLst/>
          </a:prstGeom>
          <a:noFill/>
        </p:spPr>
        <p:txBody>
          <a:bodyPr wrap="none" rtlCol="0">
            <a:spAutoFit/>
          </a:bodyPr>
          <a:lstStyle/>
          <a:p>
            <a:pPr algn="ctr"/>
            <a:r>
              <a:rPr lang="es-PE" sz="3600" dirty="0" smtClean="0">
                <a:solidFill>
                  <a:srgbClr val="FFC000"/>
                </a:solidFill>
              </a:rPr>
              <a:t>Inicializar y Restablecer</a:t>
            </a:r>
            <a:br>
              <a:rPr lang="es-PE" sz="3600" dirty="0" smtClean="0">
                <a:solidFill>
                  <a:srgbClr val="FFC000"/>
                </a:solidFill>
              </a:rPr>
            </a:br>
            <a:r>
              <a:rPr lang="es-PE" sz="3600" dirty="0" smtClean="0">
                <a:solidFill>
                  <a:srgbClr val="FFC000"/>
                </a:solidFill>
              </a:rPr>
              <a:t>el estado de la BD</a:t>
            </a:r>
          </a:p>
        </p:txBody>
      </p:sp>
      <p:sp>
        <p:nvSpPr>
          <p:cNvPr id="6" name="5 CuadroTexto"/>
          <p:cNvSpPr txBox="1"/>
          <p:nvPr/>
        </p:nvSpPr>
        <p:spPr>
          <a:xfrm>
            <a:off x="3264131" y="4007966"/>
            <a:ext cx="2636427" cy="584775"/>
          </a:xfrm>
          <a:prstGeom prst="rect">
            <a:avLst/>
          </a:prstGeom>
          <a:noFill/>
        </p:spPr>
        <p:txBody>
          <a:bodyPr wrap="none" rtlCol="0">
            <a:spAutoFit/>
          </a:bodyPr>
          <a:lstStyle/>
          <a:p>
            <a:pPr algn="ctr"/>
            <a:r>
              <a:rPr lang="es-PE" sz="3200" dirty="0" err="1" smtClean="0"/>
              <a:t>Nuke</a:t>
            </a:r>
            <a:r>
              <a:rPr lang="es-PE" sz="3200" dirty="0" smtClean="0"/>
              <a:t> and </a:t>
            </a:r>
            <a:r>
              <a:rPr lang="es-PE" sz="3200" dirty="0" err="1" smtClean="0"/>
              <a:t>Pave</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18669592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4" name="3 Rectángulo"/>
          <p:cNvSpPr/>
          <p:nvPr/>
        </p:nvSpPr>
        <p:spPr>
          <a:xfrm>
            <a:off x="431540" y="2636912"/>
            <a:ext cx="8352928" cy="3293209"/>
          </a:xfrm>
          <a:prstGeom prst="rect">
            <a:avLst/>
          </a:prstGeom>
        </p:spPr>
        <p:txBody>
          <a:bodyPr wrap="square">
            <a:spAutoFit/>
          </a:bodyPr>
          <a:lstStyle/>
          <a:p>
            <a:pPr lvl="1"/>
            <a:r>
              <a:rPr lang="es-PE" sz="2600" dirty="0" smtClean="0">
                <a:solidFill>
                  <a:srgbClr val="FFC000"/>
                </a:solidFill>
              </a:rPr>
              <a:t>PROS</a:t>
            </a:r>
          </a:p>
          <a:p>
            <a:pPr marL="800100" lvl="1" indent="-342900">
              <a:buFont typeface="Courier New" pitchFamily="49" charset="0"/>
              <a:buChar char="o"/>
            </a:pPr>
            <a:r>
              <a:rPr lang="es-PE" sz="2600" dirty="0" smtClean="0"/>
              <a:t>Fácil de implementar.</a:t>
            </a:r>
          </a:p>
          <a:p>
            <a:pPr marL="800100" lvl="1" indent="-342900">
              <a:buFont typeface="Courier New" pitchFamily="49" charset="0"/>
              <a:buChar char="o"/>
            </a:pPr>
            <a:endParaRPr lang="es-PE" sz="2600" dirty="0" smtClean="0"/>
          </a:p>
          <a:p>
            <a:pPr lvl="1"/>
            <a:r>
              <a:rPr lang="es-PE" sz="2600" dirty="0" smtClean="0">
                <a:solidFill>
                  <a:srgbClr val="FFC000"/>
                </a:solidFill>
              </a:rPr>
              <a:t>CONS</a:t>
            </a:r>
            <a:endParaRPr lang="es-PE" sz="2600" dirty="0">
              <a:solidFill>
                <a:srgbClr val="FFC000"/>
              </a:solidFill>
            </a:endParaRPr>
          </a:p>
          <a:p>
            <a:pPr marL="800100" lvl="1" indent="-342900">
              <a:buFont typeface="Courier New" pitchFamily="49" charset="0"/>
              <a:buChar char="o"/>
            </a:pPr>
            <a:r>
              <a:rPr lang="es-PE" sz="2600" dirty="0" smtClean="0"/>
              <a:t>Gran impacto </a:t>
            </a:r>
            <a:r>
              <a:rPr lang="es-PE" sz="2600" dirty="0"/>
              <a:t>en el tiempo de ejecución de </a:t>
            </a:r>
            <a:r>
              <a:rPr lang="es-PE" sz="2600" dirty="0" smtClean="0"/>
              <a:t>la prueba. (poco escalable si existen muchas pruebas y datos)</a:t>
            </a:r>
          </a:p>
          <a:p>
            <a:pPr marL="800100" lvl="1" indent="-342900">
              <a:buFont typeface="Courier New" pitchFamily="49" charset="0"/>
              <a:buChar char="o"/>
            </a:pPr>
            <a:endParaRPr lang="es-PE" sz="2600" dirty="0"/>
          </a:p>
          <a:p>
            <a:pPr marL="457200" indent="-457200">
              <a:buFont typeface="Arial" pitchFamily="34" charset="0"/>
              <a:buChar char="•"/>
            </a:pPr>
            <a:endParaRPr lang="es-PE" sz="2600" dirty="0" smtClean="0"/>
          </a:p>
        </p:txBody>
      </p:sp>
      <p:sp>
        <p:nvSpPr>
          <p:cNvPr id="6" name="5 Rectángulo"/>
          <p:cNvSpPr/>
          <p:nvPr/>
        </p:nvSpPr>
        <p:spPr>
          <a:xfrm>
            <a:off x="323528" y="1600344"/>
            <a:ext cx="8568000" cy="892552"/>
          </a:xfrm>
          <a:prstGeom prst="rect">
            <a:avLst/>
          </a:prstGeom>
        </p:spPr>
        <p:txBody>
          <a:bodyPr wrap="square">
            <a:spAutoFit/>
          </a:bodyPr>
          <a:lstStyle/>
          <a:p>
            <a:pPr algn="ctr"/>
            <a:r>
              <a:rPr lang="es-PE" sz="2600" dirty="0"/>
              <a:t>Antes de cada prueba </a:t>
            </a:r>
            <a:r>
              <a:rPr lang="es-PE" sz="2600" dirty="0" smtClean="0"/>
              <a:t>eliminar todo y volverlo a crear. </a:t>
            </a:r>
            <a:br>
              <a:rPr lang="es-PE" sz="2600" dirty="0" smtClean="0"/>
            </a:br>
            <a:r>
              <a:rPr lang="es-PE" sz="2600" dirty="0"/>
              <a:t>(tablas + </a:t>
            </a:r>
            <a:r>
              <a:rPr lang="es-PE" sz="2600" dirty="0" smtClean="0"/>
              <a:t>datos, </a:t>
            </a:r>
            <a:r>
              <a:rPr lang="es-PE" sz="2600" dirty="0"/>
              <a:t>solo </a:t>
            </a:r>
            <a:r>
              <a:rPr lang="es-PE" sz="2600" dirty="0" smtClean="0"/>
              <a:t>datos)</a:t>
            </a:r>
            <a:endParaRPr lang="es-PE" sz="2600" dirty="0"/>
          </a:p>
        </p:txBody>
      </p:sp>
    </p:spTree>
    <p:extLst>
      <p:ext uri="{BB962C8B-B14F-4D97-AF65-F5344CB8AC3E}">
        <p14:creationId xmlns:p14="http://schemas.microsoft.com/office/powerpoint/2010/main" val="193450971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Inicializar y Restablecer la BD</a:t>
            </a:r>
            <a:endParaRPr lang="es-PE" dirty="0">
              <a:solidFill>
                <a:srgbClr val="00823B"/>
              </a:solidFill>
            </a:endParaRPr>
          </a:p>
        </p:txBody>
      </p:sp>
      <p:sp>
        <p:nvSpPr>
          <p:cNvPr id="2" name="1 CuadroTexto"/>
          <p:cNvSpPr txBox="1"/>
          <p:nvPr/>
        </p:nvSpPr>
        <p:spPr>
          <a:xfrm>
            <a:off x="323528" y="1006517"/>
            <a:ext cx="8568952" cy="584775"/>
          </a:xfrm>
          <a:prstGeom prst="rect">
            <a:avLst/>
          </a:prstGeom>
          <a:noFill/>
        </p:spPr>
        <p:txBody>
          <a:bodyPr wrap="square" rtlCol="0">
            <a:spAutoFit/>
          </a:bodyPr>
          <a:lstStyle/>
          <a:p>
            <a:pPr algn="ctr"/>
            <a:r>
              <a:rPr lang="es-PE" sz="3200" b="1" dirty="0" err="1" smtClean="0">
                <a:solidFill>
                  <a:srgbClr val="FF0000"/>
                </a:solidFill>
              </a:rPr>
              <a:t>Nuke</a:t>
            </a:r>
            <a:r>
              <a:rPr lang="es-PE" sz="3200" b="1" dirty="0" smtClean="0">
                <a:solidFill>
                  <a:srgbClr val="FF0000"/>
                </a:solidFill>
              </a:rPr>
              <a:t> and </a:t>
            </a:r>
            <a:r>
              <a:rPr lang="es-PE" sz="3200" b="1" dirty="0" err="1" smtClean="0">
                <a:solidFill>
                  <a:srgbClr val="FF0000"/>
                </a:solidFill>
              </a:rPr>
              <a:t>Pave</a:t>
            </a:r>
            <a:endParaRPr lang="es-PE" sz="3200" b="1" dirty="0" smtClean="0">
              <a:solidFill>
                <a:srgbClr val="FF0000"/>
              </a:solidFill>
            </a:endParaRPr>
          </a:p>
        </p:txBody>
      </p:sp>
      <p:sp>
        <p:nvSpPr>
          <p:cNvPr id="7" name="6 Rectángulo"/>
          <p:cNvSpPr/>
          <p:nvPr/>
        </p:nvSpPr>
        <p:spPr>
          <a:xfrm>
            <a:off x="323528" y="1711836"/>
            <a:ext cx="8568952" cy="4493538"/>
          </a:xfrm>
          <a:prstGeom prst="rect">
            <a:avLst/>
          </a:prstGeom>
        </p:spPr>
        <p:txBody>
          <a:bodyPr wrap="square">
            <a:spAutoFit/>
          </a:bodyPr>
          <a:lstStyle/>
          <a:p>
            <a:pPr marL="457200" indent="-457200">
              <a:buFont typeface="Arial" pitchFamily="34" charset="0"/>
              <a:buChar char="•"/>
            </a:pPr>
            <a:r>
              <a:rPr lang="es-PE" sz="2600" dirty="0" smtClean="0"/>
              <a:t>Herramientas:</a:t>
            </a:r>
          </a:p>
          <a:p>
            <a:pPr marL="914400" lvl="1" indent="-457200">
              <a:buFont typeface="Courier New" pitchFamily="49" charset="0"/>
              <a:buChar char="o"/>
            </a:pPr>
            <a:r>
              <a:rPr lang="es-PE" sz="2600" dirty="0" err="1" smtClean="0"/>
              <a:t>NDBUnit</a:t>
            </a:r>
            <a:r>
              <a:rPr lang="es-PE" sz="2600" dirty="0" smtClean="0"/>
              <a:t>: Permite eliminar todos los datos de las tablas antes de realizar las inserciones.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EF </a:t>
            </a:r>
            <a:r>
              <a:rPr lang="es-PE" sz="2600" dirty="0" err="1" smtClean="0"/>
              <a:t>Initializers</a:t>
            </a:r>
            <a:r>
              <a:rPr lang="es-PE" sz="2600" dirty="0" smtClean="0"/>
              <a:t>: Permite recrear toda la BD </a:t>
            </a:r>
            <a:br>
              <a:rPr lang="es-PE" sz="2600" dirty="0" smtClean="0"/>
            </a:br>
            <a:r>
              <a:rPr lang="es-PE" sz="2600" dirty="0" smtClean="0"/>
              <a:t>(tablas y datos) antes de realizar las inserciones.</a:t>
            </a:r>
          </a:p>
          <a:p>
            <a:pPr marL="914400" lvl="1" indent="-457200">
              <a:buFont typeface="Courier New" pitchFamily="49" charset="0"/>
              <a:buChar char="o"/>
            </a:pPr>
            <a:endParaRPr lang="es-PE" sz="2600" dirty="0"/>
          </a:p>
          <a:p>
            <a:pPr marL="914400" lvl="1" indent="-457200">
              <a:buFont typeface="Courier New" pitchFamily="49" charset="0"/>
              <a:buChar char="o"/>
            </a:pPr>
            <a:r>
              <a:rPr lang="es-PE" sz="2600" dirty="0"/>
              <a:t>Los </a:t>
            </a:r>
            <a:r>
              <a:rPr lang="es-PE" sz="2600" dirty="0" err="1"/>
              <a:t>ORMs</a:t>
            </a:r>
            <a:r>
              <a:rPr lang="es-PE" sz="2600" dirty="0"/>
              <a:t> ofrecen la funcionalidad de generar toda la BD (tabas y datos) a partir del modelo de las clases.</a:t>
            </a:r>
          </a:p>
          <a:p>
            <a:pPr marL="914400" lvl="1" indent="-457200">
              <a:buFont typeface="Courier New" pitchFamily="49" charset="0"/>
              <a:buChar char="o"/>
            </a:pPr>
            <a:endParaRPr lang="es-PE" sz="2600" dirty="0" smtClean="0"/>
          </a:p>
          <a:p>
            <a:pPr marL="914400" lvl="1" indent="-457200">
              <a:buFont typeface="Courier New" pitchFamily="49" charset="0"/>
              <a:buChar char="o"/>
            </a:pPr>
            <a:r>
              <a:rPr lang="es-PE" sz="2600" dirty="0" smtClean="0"/>
              <a:t>SQL Server </a:t>
            </a:r>
            <a:r>
              <a:rPr lang="es-PE" sz="2600" dirty="0" err="1" smtClean="0"/>
              <a:t>Snapshots</a:t>
            </a:r>
            <a:r>
              <a:rPr lang="es-PE" sz="2600" dirty="0" smtClean="0"/>
              <a:t> / Oracle Flashback</a:t>
            </a:r>
            <a:endParaRPr lang="es-PE" sz="2600" dirty="0"/>
          </a:p>
        </p:txBody>
      </p:sp>
    </p:spTree>
    <p:extLst>
      <p:ext uri="{BB962C8B-B14F-4D97-AF65-F5344CB8AC3E}">
        <p14:creationId xmlns:p14="http://schemas.microsoft.com/office/powerpoint/2010/main" val="31207376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smtClean="0">
                <a:solidFill>
                  <a:srgbClr val="00823B"/>
                </a:solidFill>
              </a:rPr>
              <a:t>"</a:t>
            </a:r>
            <a:r>
              <a:rPr lang="es-PE" dirty="0" err="1" smtClean="0">
                <a:solidFill>
                  <a:srgbClr val="00823B"/>
                </a:solidFill>
              </a:rPr>
              <a:t>Raw</a:t>
            </a:r>
            <a:r>
              <a:rPr lang="es-PE" dirty="0" smtClean="0">
                <a:solidFill>
                  <a:srgbClr val="00823B"/>
                </a:solidFill>
              </a:rPr>
              <a:t>" ADO.NET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External</a:t>
            </a:r>
            <a:r>
              <a:rPr lang="es-PE" dirty="0" smtClean="0">
                <a:solidFill>
                  <a:srgbClr val="00823B"/>
                </a:solidFill>
              </a:rPr>
              <a:t> Data </a:t>
            </a:r>
            <a:r>
              <a:rPr lang="es-PE" dirty="0" err="1" smtClean="0">
                <a:solidFill>
                  <a:srgbClr val="00823B"/>
                </a:solidFill>
              </a:rPr>
              <a:t>Source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324068745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Nuke</a:t>
            </a:r>
            <a:r>
              <a:rPr lang="es-PE" dirty="0" smtClean="0">
                <a:solidFill>
                  <a:srgbClr val="00823B"/>
                </a:solidFill>
              </a:rPr>
              <a:t> and </a:t>
            </a:r>
            <a:r>
              <a:rPr lang="es-PE" dirty="0" err="1" smtClean="0">
                <a:solidFill>
                  <a:srgbClr val="00823B"/>
                </a:solidFill>
              </a:rPr>
              <a:t>Pave</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rgbClr val="FF0000"/>
                </a:solidFill>
              </a:rPr>
              <a:t>Unit Testing</a:t>
            </a:r>
            <a:br>
              <a:rPr lang="en-US" sz="11500" b="1" dirty="0" smtClean="0">
                <a:solidFill>
                  <a:srgbClr val="FF0000"/>
                </a:solidFill>
              </a:rPr>
            </a:br>
            <a:r>
              <a:rPr lang="en-US" sz="7200" b="1" dirty="0" smtClean="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br>
              <a:rPr lang="es-PE" dirty="0" smtClean="0">
                <a:solidFill>
                  <a:srgbClr val="FFC000"/>
                </a:solidFill>
              </a:rPr>
            </a:br>
            <a:r>
              <a:rPr lang="es-PE" dirty="0" err="1" smtClean="0">
                <a:solidFill>
                  <a:srgbClr val="00823B"/>
                </a:solidFill>
              </a:rPr>
              <a:t>Entity</a:t>
            </a:r>
            <a:r>
              <a:rPr lang="es-PE" dirty="0" smtClean="0">
                <a:solidFill>
                  <a:srgbClr val="00823B"/>
                </a:solidFill>
              </a:rPr>
              <a:t> Framework </a:t>
            </a:r>
            <a:r>
              <a:rPr lang="es-PE" dirty="0" err="1" smtClean="0">
                <a:solidFill>
                  <a:srgbClr val="00823B"/>
                </a:solidFill>
              </a:rPr>
              <a:t>Testing</a:t>
            </a:r>
            <a:r>
              <a:rPr lang="es-PE" dirty="0" smtClean="0">
                <a:solidFill>
                  <a:srgbClr val="00823B"/>
                </a:solidFill>
              </a:rPr>
              <a:t> </a:t>
            </a:r>
            <a:r>
              <a:rPr lang="es-PE" dirty="0" smtClean="0"/>
              <a:t/>
            </a:r>
            <a:br>
              <a:rPr lang="es-PE" dirty="0" smtClean="0"/>
            </a:br>
            <a:r>
              <a:rPr lang="es-PE" dirty="0" smtClean="0"/>
              <a:t>utilizando</a:t>
            </a:r>
            <a:br>
              <a:rPr lang="es-PE" dirty="0" smtClean="0"/>
            </a:br>
            <a:r>
              <a:rPr lang="es-PE" dirty="0" smtClean="0">
                <a:solidFill>
                  <a:srgbClr val="00823B"/>
                </a:solidFill>
              </a:rPr>
              <a:t>"</a:t>
            </a:r>
            <a:r>
              <a:rPr lang="es-PE" dirty="0" err="1" smtClean="0">
                <a:solidFill>
                  <a:srgbClr val="00823B"/>
                </a:solidFill>
              </a:rPr>
              <a:t>Selft-Contained</a:t>
            </a:r>
            <a:r>
              <a:rPr lang="es-PE" dirty="0" smtClean="0">
                <a:solidFill>
                  <a:srgbClr val="00823B"/>
                </a:solidFill>
              </a:rPr>
              <a:t> </a:t>
            </a:r>
            <a:r>
              <a:rPr lang="es-PE" dirty="0" err="1" smtClean="0">
                <a:solidFill>
                  <a:srgbClr val="00823B"/>
                </a:solidFill>
              </a:rPr>
              <a:t>Tests</a:t>
            </a:r>
            <a:r>
              <a:rPr lang="es-PE" dirty="0" smtClean="0">
                <a:solidFill>
                  <a:srgbClr val="00823B"/>
                </a:solidFill>
              </a:rPr>
              <a:t>"</a:t>
            </a:r>
            <a:br>
              <a:rPr lang="es-PE" dirty="0" smtClean="0">
                <a:solidFill>
                  <a:srgbClr val="00823B"/>
                </a:solidFill>
              </a:rPr>
            </a:br>
            <a:r>
              <a:rPr lang="es-PE" dirty="0" smtClean="0">
                <a:solidFill>
                  <a:srgbClr val="00823B"/>
                </a:solidFill>
              </a:rPr>
              <a:t>"</a:t>
            </a:r>
            <a:r>
              <a:rPr lang="es-PE" dirty="0" err="1" smtClean="0">
                <a:solidFill>
                  <a:srgbClr val="00823B"/>
                </a:solidFill>
              </a:rPr>
              <a:t>Transaction</a:t>
            </a:r>
            <a:r>
              <a:rPr lang="es-PE" dirty="0" smtClean="0">
                <a:solidFill>
                  <a:srgbClr val="00823B"/>
                </a:solidFill>
              </a:rPr>
              <a:t> - </a:t>
            </a:r>
            <a:r>
              <a:rPr lang="es-PE" dirty="0" err="1" smtClean="0">
                <a:solidFill>
                  <a:srgbClr val="00823B"/>
                </a:solidFill>
              </a:rPr>
              <a:t>Rollback</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623451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675054"/>
            <a:ext cx="8229600" cy="724942"/>
          </a:xfrm>
        </p:spPr>
        <p:txBody>
          <a:bodyPr/>
          <a:lstStyle/>
          <a:p>
            <a:r>
              <a:rPr lang="es-PE" dirty="0" smtClean="0">
                <a:solidFill>
                  <a:srgbClr val="00823B"/>
                </a:solidFill>
              </a:rPr>
              <a:t>Usando una BD en Memoria</a:t>
            </a:r>
            <a:endParaRPr lang="es-PE" dirty="0">
              <a:solidFill>
                <a:srgbClr val="00823B"/>
              </a:solidFill>
            </a:endParaRPr>
          </a:p>
        </p:txBody>
      </p:sp>
      <p:sp>
        <p:nvSpPr>
          <p:cNvPr id="4" name="3 Rectángulo"/>
          <p:cNvSpPr/>
          <p:nvPr/>
        </p:nvSpPr>
        <p:spPr>
          <a:xfrm>
            <a:off x="323528" y="2840156"/>
            <a:ext cx="8568000" cy="2893100"/>
          </a:xfrm>
          <a:prstGeom prst="rect">
            <a:avLst/>
          </a:prstGeom>
        </p:spPr>
        <p:txBody>
          <a:bodyPr wrap="square">
            <a:spAutoFit/>
          </a:bodyPr>
          <a:lstStyle/>
          <a:p>
            <a:pPr marL="342900" indent="-342900">
              <a:buFont typeface="Courier New" pitchFamily="49" charset="0"/>
              <a:buChar char="o"/>
            </a:pPr>
            <a:r>
              <a:rPr lang="es-PE" sz="2600" dirty="0" smtClean="0"/>
              <a:t>La principal razón es que son muy rápidas, tanto en la inicialización de estado, ejecución de la prueba y restauración del estado.</a:t>
            </a:r>
          </a:p>
          <a:p>
            <a:pPr marL="342900" indent="-342900">
              <a:buFont typeface="Courier New" pitchFamily="49" charset="0"/>
              <a:buChar char="o"/>
            </a:pPr>
            <a:endParaRPr lang="es-PE" sz="2600" dirty="0" smtClean="0"/>
          </a:p>
          <a:p>
            <a:pPr marL="342900" indent="-342900">
              <a:buFont typeface="Courier New" pitchFamily="49" charset="0"/>
              <a:buChar char="o"/>
            </a:pPr>
            <a:r>
              <a:rPr lang="es-PE" sz="2600" dirty="0" smtClean="0"/>
              <a:t>Esto es posible si la capa de acceso a datos da la seguridad de funcionar de la misma manera independientemente de la base e datos que se utilice. </a:t>
            </a:r>
            <a:r>
              <a:rPr lang="es-PE" sz="2600" dirty="0" err="1" smtClean="0"/>
              <a:t>Ejm</a:t>
            </a:r>
            <a:r>
              <a:rPr lang="es-PE" sz="2600" dirty="0" smtClean="0"/>
              <a:t>: ORM</a:t>
            </a:r>
          </a:p>
        </p:txBody>
      </p:sp>
      <p:sp>
        <p:nvSpPr>
          <p:cNvPr id="6" name="5 Rectángulo"/>
          <p:cNvSpPr/>
          <p:nvPr/>
        </p:nvSpPr>
        <p:spPr>
          <a:xfrm>
            <a:off x="323528" y="1616020"/>
            <a:ext cx="8568000" cy="892552"/>
          </a:xfrm>
          <a:prstGeom prst="rect">
            <a:avLst/>
          </a:prstGeom>
        </p:spPr>
        <p:txBody>
          <a:bodyPr wrap="square">
            <a:spAutoFit/>
          </a:bodyPr>
          <a:lstStyle/>
          <a:p>
            <a:pPr algn="ctr"/>
            <a:r>
              <a:rPr lang="es-PE" sz="2600" dirty="0" smtClean="0">
                <a:solidFill>
                  <a:srgbClr val="FFC000"/>
                </a:solidFill>
              </a:rPr>
              <a:t>Podemos remplazar la base de datos real por una en memoria para los propósitos de las pruebas.</a:t>
            </a:r>
            <a:endParaRPr lang="es-PE" sz="2600" dirty="0">
              <a:solidFill>
                <a:srgbClr val="FFC000"/>
              </a:solidFill>
            </a:endParaRPr>
          </a:p>
        </p:txBody>
      </p:sp>
    </p:spTree>
    <p:extLst>
      <p:ext uri="{BB962C8B-B14F-4D97-AF65-F5344CB8AC3E}">
        <p14:creationId xmlns:p14="http://schemas.microsoft.com/office/powerpoint/2010/main" val="358701559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1224136"/>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Inside</a:t>
            </a:r>
            <a:r>
              <a:rPr lang="es-PE" dirty="0" smtClean="0">
                <a:solidFill>
                  <a:srgbClr val="00823B"/>
                </a:solidFill>
              </a:rPr>
              <a:t>" DB </a:t>
            </a:r>
            <a:r>
              <a:rPr lang="es-PE" dirty="0" err="1" smtClean="0">
                <a:solidFill>
                  <a:srgbClr val="00823B"/>
                </a:solidFill>
              </a:rPr>
              <a:t>Testing</a:t>
            </a:r>
            <a:r>
              <a:rPr lang="es-PE" dirty="0" smtClean="0">
                <a:solidFill>
                  <a:srgbClr val="00823B"/>
                </a:solidFill>
              </a:rPr>
              <a:t> </a:t>
            </a:r>
            <a:br>
              <a:rPr lang="es-PE" dirty="0" smtClean="0">
                <a:solidFill>
                  <a:srgbClr val="00823B"/>
                </a:solidFill>
              </a:rPr>
            </a:br>
            <a:r>
              <a:rPr lang="es-PE" dirty="0" smtClean="0">
                <a:solidFill>
                  <a:srgbClr val="00823B"/>
                </a:solidFill>
              </a:rPr>
              <a:t>(</a:t>
            </a:r>
            <a:r>
              <a:rPr lang="es-PE" dirty="0" err="1" smtClean="0">
                <a:solidFill>
                  <a:srgbClr val="00823B"/>
                </a:solidFill>
              </a:rPr>
              <a:t>Unit</a:t>
            </a:r>
            <a:r>
              <a:rPr lang="es-PE" dirty="0" smtClean="0">
                <a:solidFill>
                  <a:srgbClr val="00823B"/>
                </a:solidFill>
              </a:rPr>
              <a:t> </a:t>
            </a:r>
            <a:r>
              <a:rPr lang="es-PE" dirty="0" err="1" smtClean="0">
                <a:solidFill>
                  <a:srgbClr val="00823B"/>
                </a:solidFill>
              </a:rPr>
              <a:t>Testing</a:t>
            </a:r>
            <a:r>
              <a:rPr lang="es-PE" dirty="0" smtClean="0">
                <a:solidFill>
                  <a:srgbClr val="00823B"/>
                </a:solidFill>
              </a:rPr>
              <a:t>)</a:t>
            </a:r>
            <a:endParaRPr lang="es-PE" dirty="0">
              <a:solidFill>
                <a:srgbClr val="00823B"/>
              </a:solidFill>
            </a:endParaRPr>
          </a:p>
        </p:txBody>
      </p:sp>
      <p:grpSp>
        <p:nvGrpSpPr>
          <p:cNvPr id="2" name="1 Grupo"/>
          <p:cNvGrpSpPr/>
          <p:nvPr/>
        </p:nvGrpSpPr>
        <p:grpSpPr>
          <a:xfrm>
            <a:off x="683568" y="2094351"/>
            <a:ext cx="2228343" cy="3494889"/>
            <a:chOff x="1031596" y="1390716"/>
            <a:chExt cx="2228343" cy="3494889"/>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grpSp>
      <p:sp>
        <p:nvSpPr>
          <p:cNvPr id="16" name="15 CuadroTexto"/>
          <p:cNvSpPr txBox="1"/>
          <p:nvPr/>
        </p:nvSpPr>
        <p:spPr>
          <a:xfrm>
            <a:off x="4704605" y="2107691"/>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
        <p:nvSpPr>
          <p:cNvPr id="12" name="11 Rectángulo redondeado"/>
          <p:cNvSpPr/>
          <p:nvPr/>
        </p:nvSpPr>
        <p:spPr>
          <a:xfrm>
            <a:off x="767588" y="4547305"/>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4" name="13 CuadroTexto"/>
          <p:cNvSpPr txBox="1"/>
          <p:nvPr/>
        </p:nvSpPr>
        <p:spPr>
          <a:xfrm>
            <a:off x="1327085" y="4751904"/>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5" name="14 CuadroTexto"/>
          <p:cNvSpPr txBox="1"/>
          <p:nvPr/>
        </p:nvSpPr>
        <p:spPr>
          <a:xfrm>
            <a:off x="3491880" y="2838415"/>
            <a:ext cx="5164042" cy="1815882"/>
          </a:xfrm>
          <a:prstGeom prst="rect">
            <a:avLst/>
          </a:prstGeom>
          <a:noFill/>
        </p:spPr>
        <p:txBody>
          <a:bodyPr wrap="none" rtlCol="0">
            <a:spAutoFit/>
          </a:bodyPr>
          <a:lstStyle/>
          <a:p>
            <a:pPr marL="285750" indent="-285750">
              <a:buFont typeface="Arial" pitchFamily="34" charset="0"/>
              <a:buChar char="•"/>
            </a:pPr>
            <a:r>
              <a:rPr lang="es-PE" sz="2800" dirty="0" smtClean="0"/>
              <a:t>Tablas, Vistas</a:t>
            </a:r>
          </a:p>
          <a:p>
            <a:pPr marL="285750" indent="-285750">
              <a:buFont typeface="Arial" pitchFamily="34" charset="0"/>
              <a:buChar char="•"/>
            </a:pPr>
            <a:r>
              <a:rPr lang="es-PE" sz="2800" dirty="0" smtClean="0"/>
              <a:t>Integridad Referencial, Cascadas</a:t>
            </a:r>
          </a:p>
          <a:p>
            <a:pPr marL="285750" indent="-285750">
              <a:buFont typeface="Arial" pitchFamily="34" charset="0"/>
              <a:buChar char="•"/>
            </a:pPr>
            <a:r>
              <a:rPr lang="es-PE" sz="2800" dirty="0" smtClean="0"/>
              <a:t>Defaults, </a:t>
            </a:r>
            <a:r>
              <a:rPr lang="es-PE" sz="2800" dirty="0" err="1" smtClean="0"/>
              <a:t>Constraints</a:t>
            </a:r>
            <a:r>
              <a:rPr lang="es-PE" sz="2800" dirty="0" smtClean="0"/>
              <a:t>, </a:t>
            </a:r>
            <a:r>
              <a:rPr lang="es-PE" sz="2800" dirty="0" err="1" smtClean="0"/>
              <a:t>Sizes</a:t>
            </a:r>
            <a:endParaRPr lang="es-PE" sz="2800" dirty="0" smtClean="0"/>
          </a:p>
          <a:p>
            <a:pPr marL="285750" indent="-285750">
              <a:buFont typeface="Arial" pitchFamily="34" charset="0"/>
              <a:buChar char="•"/>
            </a:pPr>
            <a:r>
              <a:rPr lang="es-PE" sz="2800" dirty="0" err="1" smtClean="0"/>
              <a:t>Store</a:t>
            </a:r>
            <a:r>
              <a:rPr lang="es-PE" sz="2800" dirty="0" smtClean="0"/>
              <a:t> </a:t>
            </a:r>
            <a:r>
              <a:rPr lang="es-PE" sz="2800" dirty="0" err="1" smtClean="0"/>
              <a:t>Procedures</a:t>
            </a:r>
            <a:r>
              <a:rPr lang="es-PE" sz="2800" dirty="0" smtClean="0"/>
              <a:t>, </a:t>
            </a:r>
            <a:r>
              <a:rPr lang="es-PE" sz="2800" dirty="0" err="1" smtClean="0"/>
              <a:t>Triggers</a:t>
            </a:r>
            <a:endParaRPr lang="es-PE" sz="2800" dirty="0"/>
          </a:p>
        </p:txBody>
      </p:sp>
    </p:spTree>
    <p:extLst>
      <p:ext uri="{BB962C8B-B14F-4D97-AF65-F5344CB8AC3E}">
        <p14:creationId xmlns:p14="http://schemas.microsoft.com/office/powerpoint/2010/main" val="116635385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1683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a:t>Tienen todas las características de las </a:t>
            </a:r>
            <a:r>
              <a:rPr lang="es-PE" sz="2800" dirty="0" err="1"/>
              <a:t>xUnit</a:t>
            </a:r>
            <a:r>
              <a:rPr lang="es-PE" sz="2800" dirty="0"/>
              <a:t> </a:t>
            </a:r>
            <a:r>
              <a:rPr lang="es-PE" sz="2800" dirty="0" smtClean="0"/>
              <a:t>Frameworks tradicionales. Nos permiten escribir pruebas utilizando lenguaje SQL en forma de </a:t>
            </a:r>
            <a:r>
              <a:rPr lang="es-PE" sz="2800" dirty="0" err="1" smtClean="0"/>
              <a:t>Store</a:t>
            </a:r>
            <a:r>
              <a:rPr lang="es-PE" sz="2800" dirty="0" smtClean="0"/>
              <a:t> </a:t>
            </a:r>
            <a:r>
              <a:rPr lang="es-PE" sz="2800" dirty="0" err="1" smtClean="0"/>
              <a:t>Procedures</a:t>
            </a:r>
            <a:r>
              <a:rPr lang="es-PE" sz="2800" dirty="0" smtClean="0"/>
              <a:t>.</a:t>
            </a:r>
          </a:p>
          <a:p>
            <a:pPr marL="0" indent="0">
              <a:buNone/>
            </a:pPr>
            <a:endParaRPr lang="es-PE" sz="2800" dirty="0" smtClean="0"/>
          </a:p>
          <a:p>
            <a:pPr lvl="1" indent="-342900">
              <a:buFont typeface="Courier New" pitchFamily="49" charset="0"/>
              <a:buChar char="o"/>
            </a:pPr>
            <a:r>
              <a:rPr lang="es-PE" dirty="0" smtClean="0">
                <a:solidFill>
                  <a:srgbClr val="FF0000"/>
                </a:solidFill>
              </a:rPr>
              <a:t>SQL Server:  </a:t>
            </a:r>
            <a:r>
              <a:rPr lang="es-PE" sz="2400" dirty="0" err="1"/>
              <a:t>tSQLt</a:t>
            </a:r>
            <a:r>
              <a:rPr lang="es-PE" sz="2400" dirty="0"/>
              <a:t>, </a:t>
            </a:r>
            <a:r>
              <a:rPr lang="es-PE" sz="2400" dirty="0" err="1"/>
              <a:t>TSQLUnit</a:t>
            </a:r>
            <a:r>
              <a:rPr lang="es-PE" sz="2400" dirty="0"/>
              <a:t> …..</a:t>
            </a:r>
          </a:p>
          <a:p>
            <a:pPr lvl="1" indent="-342900">
              <a:buFont typeface="Courier New" pitchFamily="49" charset="0"/>
              <a:buChar char="o"/>
            </a:pPr>
            <a:r>
              <a:rPr lang="es-PE" dirty="0" smtClean="0">
                <a:solidFill>
                  <a:srgbClr val="FF0000"/>
                </a:solidFill>
              </a:rPr>
              <a:t>Oracle:  </a:t>
            </a:r>
            <a:r>
              <a:rPr lang="es-PE" sz="2400" dirty="0" err="1" smtClean="0"/>
              <a:t>utPLSQL</a:t>
            </a:r>
            <a:r>
              <a:rPr lang="es-PE" sz="2400" dirty="0" smtClean="0"/>
              <a:t>, PLUTO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DB Frameworks</a:t>
            </a:r>
            <a:endParaRPr lang="es-PE" dirty="0">
              <a:solidFill>
                <a:srgbClr val="00823B"/>
              </a:solidFill>
            </a:endParaRPr>
          </a:p>
        </p:txBody>
      </p:sp>
    </p:spTree>
    <p:extLst>
      <p:ext uri="{BB962C8B-B14F-4D97-AF65-F5344CB8AC3E}">
        <p14:creationId xmlns:p14="http://schemas.microsoft.com/office/powerpoint/2010/main" val="162285132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a:t>
            </a:r>
            <a:r>
              <a:rPr lang="es-PE" dirty="0" err="1" smtClean="0">
                <a:solidFill>
                  <a:srgbClr val="00823B"/>
                </a:solidFill>
              </a:rPr>
              <a:t>tSQLt</a:t>
            </a:r>
            <a:r>
              <a:rPr lang="es-PE" dirty="0" smtClean="0">
                <a:solidFill>
                  <a:srgbClr val="00823B"/>
                </a:solidFill>
              </a:rPr>
              <a:t> </a:t>
            </a:r>
            <a:r>
              <a:rPr lang="es-PE" dirty="0" err="1" smtClean="0">
                <a:solidFill>
                  <a:srgbClr val="00823B"/>
                </a:solidFill>
              </a:rPr>
              <a:t>xUnit</a:t>
            </a:r>
            <a:r>
              <a:rPr lang="es-PE" dirty="0" smtClean="0">
                <a:solidFill>
                  <a:srgbClr val="00823B"/>
                </a:solidFill>
              </a:rPr>
              <a:t> DB Framework"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4330997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smtClean="0">
                <a:solidFill>
                  <a:srgbClr val="00823B"/>
                </a:solidFill>
              </a:rPr>
              <a:t>Visual Studio </a:t>
            </a:r>
            <a:r>
              <a:rPr lang="es-PE" dirty="0" err="1" smtClean="0">
                <a:solidFill>
                  <a:srgbClr val="00823B"/>
                </a:solidFill>
              </a:rPr>
              <a:t>Database</a:t>
            </a:r>
            <a:r>
              <a:rPr lang="es-PE" dirty="0" smtClean="0">
                <a:solidFill>
                  <a:srgbClr val="00823B"/>
                </a:solidFill>
              </a:rPr>
              <a:t> </a:t>
            </a:r>
            <a:r>
              <a:rPr lang="es-PE" dirty="0" err="1" smtClean="0">
                <a:solidFill>
                  <a:srgbClr val="00823B"/>
                </a:solidFill>
              </a:rPr>
              <a:t>Projects</a:t>
            </a:r>
            <a:endParaRPr lang="es-PE" dirty="0">
              <a:solidFill>
                <a:srgbClr val="00823B"/>
              </a:solidFill>
            </a:endParaRPr>
          </a:p>
        </p:txBody>
      </p:sp>
      <p:sp>
        <p:nvSpPr>
          <p:cNvPr id="4" name="3 Rectángulo"/>
          <p:cNvSpPr/>
          <p:nvPr/>
        </p:nvSpPr>
        <p:spPr>
          <a:xfrm>
            <a:off x="492356" y="2299061"/>
            <a:ext cx="8208000" cy="3693319"/>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err="1"/>
              <a:t>Development</a:t>
            </a:r>
            <a:r>
              <a:rPr lang="es-PE" sz="2600" dirty="0"/>
              <a:t>, </a:t>
            </a:r>
            <a:r>
              <a:rPr lang="es-PE" sz="2800" b="1" dirty="0" err="1">
                <a:solidFill>
                  <a:srgbClr val="FF0000"/>
                </a:solidFill>
              </a:rPr>
              <a:t>Testing</a:t>
            </a:r>
            <a:r>
              <a:rPr lang="es-PE" sz="2800" b="1" dirty="0">
                <a:solidFill>
                  <a:srgbClr val="FF0000"/>
                </a:solidFill>
              </a:rPr>
              <a:t>, </a:t>
            </a:r>
            <a:r>
              <a:rPr lang="es-PE" sz="2600" dirty="0" smtClean="0"/>
              <a:t>Build and  </a:t>
            </a:r>
            <a:r>
              <a:rPr lang="es-PE" sz="2600" dirty="0" err="1" smtClean="0"/>
              <a:t>Source</a:t>
            </a:r>
            <a:r>
              <a:rPr lang="es-PE" sz="2600" dirty="0" smtClean="0"/>
              <a:t> Control, </a:t>
            </a:r>
            <a:br>
              <a:rPr lang="es-PE" sz="2600" dirty="0" smtClean="0"/>
            </a:br>
            <a:r>
              <a:rPr lang="es-PE" sz="2600" dirty="0" err="1" smtClean="0"/>
              <a:t>Code</a:t>
            </a:r>
            <a:r>
              <a:rPr lang="es-PE" sz="2600" dirty="0" smtClean="0"/>
              <a:t> </a:t>
            </a:r>
            <a:r>
              <a:rPr lang="es-PE" sz="2600" dirty="0" err="1" smtClean="0"/>
              <a:t>Analysis</a:t>
            </a:r>
            <a:r>
              <a:rPr lang="es-PE" sz="2600" dirty="0" smtClean="0"/>
              <a:t>, </a:t>
            </a:r>
            <a:r>
              <a:rPr lang="es-PE" sz="2600" dirty="0" err="1" smtClean="0"/>
              <a:t>Deployment</a:t>
            </a:r>
            <a:r>
              <a:rPr lang="es-PE" sz="2600" dirty="0" smtClean="0"/>
              <a:t> ……</a:t>
            </a:r>
          </a:p>
          <a:p>
            <a:pPr marL="342900" indent="-342900">
              <a:buFont typeface="Courier New" pitchFamily="49" charset="0"/>
              <a:buChar char="o"/>
            </a:pPr>
            <a:r>
              <a:rPr lang="es-PE" sz="2600" dirty="0" smtClean="0"/>
              <a:t>Entorno integrado dentro del Visual Studio.</a:t>
            </a:r>
            <a:endParaRPr lang="es-PE" sz="2600" dirty="0"/>
          </a:p>
          <a:p>
            <a:endParaRPr lang="es-PE" sz="2600" dirty="0"/>
          </a:p>
          <a:p>
            <a:r>
              <a:rPr lang="es-PE" sz="2600" dirty="0" smtClean="0">
                <a:solidFill>
                  <a:srgbClr val="FFC000"/>
                </a:solidFill>
              </a:rPr>
              <a:t>CONS</a:t>
            </a:r>
          </a:p>
          <a:p>
            <a:pPr marL="342900" indent="-342900">
              <a:buFont typeface="Courier New" pitchFamily="49" charset="0"/>
              <a:buChar char="o"/>
            </a:pPr>
            <a:r>
              <a:rPr lang="es-PE" sz="2600" dirty="0" smtClean="0"/>
              <a:t>Solo soporta SQL Server.</a:t>
            </a:r>
          </a:p>
          <a:p>
            <a:pPr marL="342900" indent="-342900">
              <a:buFont typeface="Courier New" pitchFamily="49" charset="0"/>
              <a:buChar char="o"/>
            </a:pPr>
            <a:r>
              <a:rPr lang="es-PE" sz="2600" dirty="0" smtClean="0"/>
              <a:t>Varias características (incluyendo </a:t>
            </a:r>
            <a:r>
              <a:rPr lang="es-PE" sz="2600" dirty="0" err="1" smtClean="0"/>
              <a:t>Unit</a:t>
            </a:r>
            <a:r>
              <a:rPr lang="es-PE" sz="2600" dirty="0" smtClean="0"/>
              <a:t> </a:t>
            </a:r>
            <a:r>
              <a:rPr lang="es-PE" sz="2600" dirty="0" err="1" smtClean="0"/>
              <a:t>Testing</a:t>
            </a:r>
            <a:r>
              <a:rPr lang="es-PE" sz="2600" dirty="0"/>
              <a:t>)</a:t>
            </a:r>
            <a:r>
              <a:rPr lang="es-PE" sz="2600" dirty="0" smtClean="0"/>
              <a:t> solo disponibles en las versiones Premium y </a:t>
            </a:r>
            <a:r>
              <a:rPr lang="es-PE" sz="2600" dirty="0" err="1" smtClean="0"/>
              <a:t>Ultimate</a:t>
            </a:r>
            <a:r>
              <a:rPr lang="es-PE" sz="2600" dirty="0" smtClean="0"/>
              <a:t>.</a:t>
            </a:r>
          </a:p>
        </p:txBody>
      </p:sp>
      <p:sp>
        <p:nvSpPr>
          <p:cNvPr id="6" name="5 Rectángulo"/>
          <p:cNvSpPr/>
          <p:nvPr/>
        </p:nvSpPr>
        <p:spPr>
          <a:xfrm>
            <a:off x="323528" y="1196752"/>
            <a:ext cx="8568000" cy="892552"/>
          </a:xfrm>
          <a:prstGeom prst="rect">
            <a:avLst/>
          </a:prstGeom>
        </p:spPr>
        <p:txBody>
          <a:bodyPr wrap="square">
            <a:spAutoFit/>
          </a:bodyPr>
          <a:lstStyle/>
          <a:p>
            <a:pPr algn="ctr"/>
            <a:r>
              <a:rPr lang="es-PE" sz="2600" dirty="0" smtClean="0"/>
              <a:t>Nos permite gestionar el ciclo de vida de la BD e integrarlo con el resto de la aplicación.</a:t>
            </a:r>
            <a:endParaRPr lang="es-PE" sz="2600" dirty="0"/>
          </a:p>
        </p:txBody>
      </p:sp>
    </p:spTree>
    <p:extLst>
      <p:ext uri="{BB962C8B-B14F-4D97-AF65-F5344CB8AC3E}">
        <p14:creationId xmlns:p14="http://schemas.microsoft.com/office/powerpoint/2010/main" val="43674179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183778"/>
            <a:ext cx="8229600" cy="724942"/>
          </a:xfrm>
        </p:spPr>
        <p:txBody>
          <a:bodyPr/>
          <a:lstStyle/>
          <a:p>
            <a:r>
              <a:rPr lang="es-PE" dirty="0" err="1" smtClean="0">
                <a:solidFill>
                  <a:srgbClr val="00823B"/>
                </a:solidFill>
              </a:rPr>
              <a:t>Testing</a:t>
            </a:r>
            <a:r>
              <a:rPr lang="es-PE" dirty="0" smtClean="0">
                <a:solidFill>
                  <a:srgbClr val="00823B"/>
                </a:solidFill>
              </a:rPr>
              <a:t> utilizando VS DB </a:t>
            </a:r>
            <a:r>
              <a:rPr lang="es-PE" dirty="0" err="1" smtClean="0">
                <a:solidFill>
                  <a:srgbClr val="00823B"/>
                </a:solidFill>
              </a:rPr>
              <a:t>Projects</a:t>
            </a:r>
            <a:endParaRPr lang="es-PE" dirty="0">
              <a:solidFill>
                <a:srgbClr val="00823B"/>
              </a:solidFill>
            </a:endParaRPr>
          </a:p>
        </p:txBody>
      </p:sp>
      <p:sp>
        <p:nvSpPr>
          <p:cNvPr id="6" name="5 Rectángulo"/>
          <p:cNvSpPr/>
          <p:nvPr/>
        </p:nvSpPr>
        <p:spPr>
          <a:xfrm>
            <a:off x="323528" y="1024280"/>
            <a:ext cx="8568000" cy="892552"/>
          </a:xfrm>
          <a:prstGeom prst="rect">
            <a:avLst/>
          </a:prstGeom>
        </p:spPr>
        <p:txBody>
          <a:bodyPr wrap="square">
            <a:spAutoFit/>
          </a:bodyPr>
          <a:lstStyle/>
          <a:p>
            <a:pPr algn="ctr"/>
            <a:r>
              <a:rPr lang="es-PE" sz="2600" dirty="0" smtClean="0"/>
              <a:t>Entorno mixto a través del cual creamos pruebas utilizando SQL pero las ejecutamos a través de </a:t>
            </a:r>
            <a:r>
              <a:rPr lang="es-PE" sz="2600" dirty="0" err="1" smtClean="0"/>
              <a:t>MSTests</a:t>
            </a:r>
            <a:r>
              <a:rPr lang="es-PE" sz="2600" dirty="0" smtClean="0"/>
              <a:t>.</a:t>
            </a:r>
            <a:endParaRPr lang="es-PE" sz="2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40757"/>
            <a:ext cx="9144000" cy="43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38344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457200" y="1124744"/>
            <a:ext cx="8229600" cy="367240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FFC000"/>
                </a:solidFill>
              </a:rPr>
              <a:t>Ejercicio</a:t>
            </a:r>
          </a:p>
          <a:p>
            <a:r>
              <a:rPr lang="es-PE" dirty="0" smtClean="0"/>
              <a:t>Utilizar </a:t>
            </a:r>
            <a:br>
              <a:rPr lang="es-PE" dirty="0" smtClean="0"/>
            </a:br>
            <a:r>
              <a:rPr lang="es-PE" dirty="0" smtClean="0">
                <a:solidFill>
                  <a:srgbClr val="00823B"/>
                </a:solidFill>
              </a:rPr>
              <a:t>"Visual Studio DB </a:t>
            </a:r>
            <a:r>
              <a:rPr lang="es-PE" dirty="0" err="1" smtClean="0">
                <a:solidFill>
                  <a:srgbClr val="00823B"/>
                </a:solidFill>
              </a:rPr>
              <a:t>Projects</a:t>
            </a:r>
            <a:r>
              <a:rPr lang="es-PE" dirty="0" smtClean="0">
                <a:solidFill>
                  <a:srgbClr val="00823B"/>
                </a:solidFill>
              </a:rPr>
              <a:t>" </a:t>
            </a:r>
          </a:p>
          <a:p>
            <a:r>
              <a:rPr lang="es-PE" dirty="0" smtClean="0"/>
              <a:t>para crear pruebas unitarias a </a:t>
            </a:r>
            <a:r>
              <a:rPr lang="es-PE" dirty="0" smtClean="0">
                <a:solidFill>
                  <a:srgbClr val="00823B"/>
                </a:solidFill>
              </a:rPr>
              <a:t/>
            </a:r>
            <a:br>
              <a:rPr lang="es-PE" dirty="0" smtClean="0">
                <a:solidFill>
                  <a:srgbClr val="00823B"/>
                </a:solidFill>
              </a:rPr>
            </a:br>
            <a:r>
              <a:rPr lang="es-PE" dirty="0" smtClean="0">
                <a:solidFill>
                  <a:srgbClr val="00823B"/>
                </a:solidFill>
              </a:rPr>
              <a:t>"SQL Server (T-SQL) </a:t>
            </a:r>
          </a:p>
          <a:p>
            <a:r>
              <a:rPr lang="es-PE" dirty="0" err="1" smtClean="0">
                <a:solidFill>
                  <a:srgbClr val="00823B"/>
                </a:solidFill>
              </a:rPr>
              <a:t>Store</a:t>
            </a:r>
            <a:r>
              <a:rPr lang="es-PE" dirty="0" smtClean="0">
                <a:solidFill>
                  <a:srgbClr val="00823B"/>
                </a:solidFill>
              </a:rPr>
              <a:t> </a:t>
            </a:r>
            <a:r>
              <a:rPr lang="es-PE" dirty="0" err="1" smtClean="0">
                <a:solidFill>
                  <a:srgbClr val="00823B"/>
                </a:solidFill>
              </a:rPr>
              <a:t>Procedures</a:t>
            </a:r>
            <a:r>
              <a:rPr lang="es-PE"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59046106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err="1" smtClean="0">
                <a:solidFill>
                  <a:srgbClr val="00823B"/>
                </a:solidFill>
              </a:rPr>
              <a:t>Outside</a:t>
            </a:r>
            <a:r>
              <a:rPr lang="es-PE" dirty="0" smtClean="0">
                <a:solidFill>
                  <a:srgbClr val="00823B"/>
                </a:solidFill>
              </a:rPr>
              <a:t> DB vs </a:t>
            </a:r>
            <a:r>
              <a:rPr lang="es-PE" dirty="0" err="1" smtClean="0">
                <a:solidFill>
                  <a:srgbClr val="00823B"/>
                </a:solidFill>
              </a:rPr>
              <a:t>Inside</a:t>
            </a:r>
            <a:r>
              <a:rPr lang="es-PE" dirty="0" smtClean="0">
                <a:solidFill>
                  <a:srgbClr val="00823B"/>
                </a:solidFill>
              </a:rPr>
              <a:t> DB</a:t>
            </a:r>
            <a:endParaRPr lang="es-PE" dirty="0">
              <a:solidFill>
                <a:srgbClr val="00823B"/>
              </a:solidFill>
            </a:endParaRPr>
          </a:p>
        </p:txBody>
      </p:sp>
      <p:sp>
        <p:nvSpPr>
          <p:cNvPr id="13" name="12 CuadroTexto"/>
          <p:cNvSpPr txBox="1"/>
          <p:nvPr/>
        </p:nvSpPr>
        <p:spPr>
          <a:xfrm>
            <a:off x="209672" y="1124744"/>
            <a:ext cx="8712968" cy="4893647"/>
          </a:xfrm>
          <a:prstGeom prst="rect">
            <a:avLst/>
          </a:prstGeom>
          <a:noFill/>
        </p:spPr>
        <p:txBody>
          <a:bodyPr wrap="square" rtlCol="0">
            <a:spAutoFit/>
          </a:bodyPr>
          <a:lstStyle/>
          <a:p>
            <a:pPr marL="457200" indent="-457200">
              <a:buFont typeface="Arial" pitchFamily="34" charset="0"/>
              <a:buChar char="•"/>
            </a:pPr>
            <a:r>
              <a:rPr lang="es-PE" sz="2600" dirty="0" smtClean="0"/>
              <a:t>Son más difíciles de escribir y mantener que las pruebas de caja negra (</a:t>
            </a:r>
            <a:r>
              <a:rPr lang="es-PE" sz="2600" dirty="0" err="1" smtClean="0"/>
              <a:t>Outside</a:t>
            </a:r>
            <a:r>
              <a:rPr lang="es-PE" sz="2600" dirty="0" smtClean="0"/>
              <a:t> DB </a:t>
            </a:r>
            <a:r>
              <a:rPr lang="es-PE" sz="2600" dirty="0" err="1" smtClean="0"/>
              <a:t>Testing</a:t>
            </a:r>
            <a:r>
              <a:rPr lang="es-PE" sz="2600" dirty="0" smtClean="0"/>
              <a:t>).</a:t>
            </a:r>
            <a:br>
              <a:rPr lang="es-PE" sz="2600" dirty="0" smtClean="0"/>
            </a:br>
            <a:r>
              <a:rPr lang="es-PE" sz="2600" dirty="0" smtClean="0"/>
              <a:t/>
            </a:r>
            <a:br>
              <a:rPr lang="es-PE" sz="2600" dirty="0" smtClean="0"/>
            </a:br>
            <a:r>
              <a:rPr lang="es-PE" sz="2600" dirty="0" smtClean="0"/>
              <a:t>En la mayoría de casos es mejor probar el funcionamiento interno de la BD a través de pruebas de caja negra,</a:t>
            </a:r>
          </a:p>
          <a:p>
            <a:pPr lvl="1"/>
            <a:endParaRPr lang="es-PE" sz="2600" dirty="0"/>
          </a:p>
          <a:p>
            <a:pPr marL="457200" indent="-457200">
              <a:buFont typeface="Arial" pitchFamily="34" charset="0"/>
              <a:buChar char="•"/>
            </a:pPr>
            <a:r>
              <a:rPr lang="es-PE" sz="2600" dirty="0"/>
              <a:t>Aplicaciones compuestas principalmente por procedimientos de BD: </a:t>
            </a:r>
            <a:r>
              <a:rPr lang="es-PE" sz="2600" dirty="0" err="1"/>
              <a:t>Batchs</a:t>
            </a:r>
            <a:r>
              <a:rPr lang="es-PE" sz="2600" dirty="0"/>
              <a:t>, ETL, etc</a:t>
            </a:r>
            <a:r>
              <a:rPr lang="es-PE" sz="2600" dirty="0" smtClean="0"/>
              <a:t>.</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Alternativa a considerar cuando se tienen módulos cuyas pruebas necesitan ser automatizadas, pero gran parte del de la aplicación se encuentra en la BD (Aplicaciones </a:t>
            </a:r>
            <a:r>
              <a:rPr lang="es-PE" sz="2600" dirty="0" err="1" smtClean="0"/>
              <a:t>Legacy</a:t>
            </a:r>
            <a:r>
              <a:rPr lang="es-PE" sz="2600" dirty="0" smtClean="0"/>
              <a:t>).</a:t>
            </a:r>
          </a:p>
        </p:txBody>
      </p:sp>
    </p:spTree>
    <p:extLst>
      <p:ext uri="{BB962C8B-B14F-4D97-AF65-F5344CB8AC3E}">
        <p14:creationId xmlns:p14="http://schemas.microsoft.com/office/powerpoint/2010/main" val="354073004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116632"/>
            <a:ext cx="8229600" cy="864096"/>
          </a:xfrm>
        </p:spPr>
        <p:txBody>
          <a:bodyPr/>
          <a:lstStyle/>
          <a:p>
            <a:r>
              <a:rPr lang="es-PE" dirty="0" smtClean="0">
                <a:solidFill>
                  <a:srgbClr val="00823B"/>
                </a:solidFill>
              </a:rPr>
              <a:t>¿ Porqué pruebas de integración?</a:t>
            </a:r>
            <a:endParaRPr lang="es-PE" dirty="0">
              <a:solidFill>
                <a:srgbClr val="00823B"/>
              </a:solidFill>
            </a:endParaRPr>
          </a:p>
        </p:txBody>
      </p:sp>
      <p:sp>
        <p:nvSpPr>
          <p:cNvPr id="8" name="7 CuadroTexto"/>
          <p:cNvSpPr txBox="1"/>
          <p:nvPr/>
        </p:nvSpPr>
        <p:spPr>
          <a:xfrm>
            <a:off x="539552" y="1196752"/>
            <a:ext cx="8136904" cy="4893647"/>
          </a:xfrm>
          <a:prstGeom prst="rect">
            <a:avLst/>
          </a:prstGeom>
          <a:noFill/>
        </p:spPr>
        <p:txBody>
          <a:bodyPr wrap="square" rtlCol="0">
            <a:spAutoFit/>
          </a:bodyPr>
          <a:lstStyle/>
          <a:p>
            <a:pPr algn="ctr"/>
            <a:r>
              <a:rPr lang="es-PE" sz="2600" dirty="0" smtClean="0"/>
              <a:t>Los test de integración son lentos, frágiles, difíciles de escribir pero igual son necesarios.</a:t>
            </a:r>
          </a:p>
          <a:p>
            <a:pPr marL="571500" indent="-571500">
              <a:buFont typeface="Arial" pitchFamily="34" charset="0"/>
              <a:buChar char="•"/>
            </a:pPr>
            <a:endParaRPr lang="es-PE" sz="2600" dirty="0" smtClean="0"/>
          </a:p>
          <a:p>
            <a:pPr marL="342900" indent="-342900" fontAlgn="base">
              <a:spcBef>
                <a:spcPct val="20000"/>
              </a:spcBef>
              <a:spcAft>
                <a:spcPct val="0"/>
              </a:spcAft>
              <a:buFont typeface="Arial" charset="0"/>
              <a:buChar char="•"/>
            </a:pPr>
            <a:r>
              <a:rPr lang="es-PE" sz="2600" dirty="0"/>
              <a:t>Una buen conjunto de </a:t>
            </a:r>
            <a:r>
              <a:rPr lang="es-PE" sz="2600" dirty="0">
                <a:solidFill>
                  <a:srgbClr val="FF0000"/>
                </a:solidFill>
              </a:rPr>
              <a:t>pruebas unitarias es aún más efectivo si es acompañado de otros  tipos de test.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ES" sz="2600" dirty="0"/>
              <a:t>Cada tipo de test es una </a:t>
            </a:r>
            <a:r>
              <a:rPr lang="es-ES" sz="2600" dirty="0">
                <a:solidFill>
                  <a:srgbClr val="FF0000"/>
                </a:solidFill>
              </a:rPr>
              <a:t>nueva capa de protección en nuestro sistema</a:t>
            </a:r>
            <a:r>
              <a:rPr lang="es-ES" sz="2600" dirty="0" smtClean="0">
                <a:solidFill>
                  <a:srgbClr val="FF0000"/>
                </a:solidFill>
              </a:rPr>
              <a:t>.</a:t>
            </a:r>
          </a:p>
          <a:p>
            <a:pPr marL="342900" indent="-342900" fontAlgn="base">
              <a:spcBef>
                <a:spcPct val="20000"/>
              </a:spcBef>
              <a:spcAft>
                <a:spcPct val="0"/>
              </a:spcAft>
              <a:buFont typeface="Arial" charset="0"/>
              <a:buChar char="•"/>
            </a:pPr>
            <a:endParaRPr lang="es-ES" sz="2600" dirty="0"/>
          </a:p>
          <a:p>
            <a:pPr marL="342900" indent="-342900" fontAlgn="base">
              <a:spcBef>
                <a:spcPct val="20000"/>
              </a:spcBef>
              <a:spcAft>
                <a:spcPct val="0"/>
              </a:spcAft>
              <a:buFont typeface="Arial" charset="0"/>
              <a:buChar char="•"/>
            </a:pPr>
            <a:r>
              <a:rPr lang="es-PE" sz="2600" dirty="0"/>
              <a:t>El balance  y aplicación efectiva de todos los tipos de test es lo que realmente te dará beneficios.</a:t>
            </a:r>
          </a:p>
        </p:txBody>
      </p:sp>
    </p:spTree>
    <p:extLst>
      <p:ext uri="{BB962C8B-B14F-4D97-AF65-F5344CB8AC3E}">
        <p14:creationId xmlns:p14="http://schemas.microsoft.com/office/powerpoint/2010/main" val="302778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260648"/>
            <a:ext cx="8229600" cy="1156990"/>
          </a:xfrm>
        </p:spPr>
        <p:txBody>
          <a:bodyPr/>
          <a:lstStyle/>
          <a:p>
            <a:r>
              <a:rPr lang="es-PE" dirty="0" smtClean="0">
                <a:solidFill>
                  <a:srgbClr val="00823B"/>
                </a:solidFill>
              </a:rPr>
              <a:t>Cuando usar un </a:t>
            </a:r>
            <a:br>
              <a:rPr lang="es-PE" dirty="0" smtClean="0">
                <a:solidFill>
                  <a:srgbClr val="00823B"/>
                </a:solidFill>
              </a:rPr>
            </a:br>
            <a:r>
              <a:rPr lang="es-PE" dirty="0" smtClean="0">
                <a:solidFill>
                  <a:srgbClr val="00823B"/>
                </a:solidFill>
              </a:rPr>
              <a:t>Test Unitario o Integración</a:t>
            </a:r>
            <a:endParaRPr lang="es-PE" dirty="0">
              <a:solidFill>
                <a:srgbClr val="00823B"/>
              </a:solidFill>
            </a:endParaRPr>
          </a:p>
        </p:txBody>
      </p:sp>
      <p:sp>
        <p:nvSpPr>
          <p:cNvPr id="41" name="5 Marcador de contenido"/>
          <p:cNvSpPr txBox="1">
            <a:spLocks/>
          </p:cNvSpPr>
          <p:nvPr/>
        </p:nvSpPr>
        <p:spPr bwMode="auto">
          <a:xfrm>
            <a:off x="380822" y="1700808"/>
            <a:ext cx="8523356"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chemeClr val="tx1">
                    <a:lumMod val="95000"/>
                  </a:schemeClr>
                </a:solidFill>
              </a:rPr>
              <a:t>Usar test unitarios para probar cualquier tipo de código lógico y condiciones básicas de nuestro sistema.</a:t>
            </a:r>
            <a:br>
              <a:rPr lang="es-PE" sz="2800" dirty="0" smtClean="0">
                <a:solidFill>
                  <a:schemeClr val="tx1">
                    <a:lumMod val="95000"/>
                  </a:schemeClr>
                </a:solidFill>
              </a:rPr>
            </a:br>
            <a:r>
              <a:rPr lang="es-PE" sz="2800" dirty="0" smtClean="0">
                <a:solidFill>
                  <a:srgbClr val="FF0000"/>
                </a:solidFill>
              </a:rPr>
              <a:t>El N° de Test Unitarios es proporcional al tamaño del sistema.</a:t>
            </a:r>
          </a:p>
          <a:p>
            <a:r>
              <a:rPr lang="es-PE" sz="2800" dirty="0" smtClean="0"/>
              <a:t>Usar los test de integración para verificar errores a nivel de sistema (</a:t>
            </a:r>
            <a:r>
              <a:rPr lang="es-PE" sz="2800" dirty="0" err="1" smtClean="0"/>
              <a:t>Networking</a:t>
            </a:r>
            <a:r>
              <a:rPr lang="es-PE" sz="2800" dirty="0" smtClean="0"/>
              <a:t>, BD </a:t>
            </a:r>
            <a:r>
              <a:rPr lang="es-PE" sz="2800" dirty="0" err="1" smtClean="0"/>
              <a:t>Schema</a:t>
            </a:r>
            <a:r>
              <a:rPr lang="es-PE" sz="2800" dirty="0" smtClean="0"/>
              <a:t>, </a:t>
            </a:r>
            <a:r>
              <a:rPr lang="es-PE" sz="2800" dirty="0" err="1" smtClean="0"/>
              <a:t>caching</a:t>
            </a:r>
            <a:r>
              <a:rPr lang="es-PE" sz="2800" dirty="0" smtClean="0"/>
              <a:t>, </a:t>
            </a:r>
            <a:r>
              <a:rPr lang="es-PE" sz="2800" dirty="0" err="1" smtClean="0"/>
              <a:t>etc</a:t>
            </a:r>
            <a:r>
              <a:rPr lang="es-PE" sz="2800" dirty="0" smtClean="0"/>
              <a:t>)</a:t>
            </a:r>
            <a:br>
              <a:rPr lang="es-PE" sz="2800" dirty="0" smtClean="0"/>
            </a:br>
            <a:r>
              <a:rPr lang="es-PE" sz="2800" dirty="0" smtClean="0"/>
              <a:t>y para probar solo aspectos específicos del código para hablar con el exterior.</a:t>
            </a:r>
            <a:r>
              <a:rPr lang="es-PE" sz="2800" dirty="0" smtClean="0">
                <a:solidFill>
                  <a:srgbClr val="FF0000"/>
                </a:solidFill>
              </a:rPr>
              <a:t/>
            </a:r>
            <a:br>
              <a:rPr lang="es-PE" sz="2800" dirty="0" smtClean="0">
                <a:solidFill>
                  <a:srgbClr val="FF0000"/>
                </a:solidFill>
              </a:rPr>
            </a:br>
            <a:r>
              <a:rPr lang="es-PE" sz="2800" dirty="0" smtClean="0">
                <a:solidFill>
                  <a:srgbClr val="FF0000"/>
                </a:solidFill>
              </a:rPr>
              <a:t>El N° de Test de Integración es proporcional al número de interacciones con el exterior que tenga el sistema.</a:t>
            </a:r>
          </a:p>
        </p:txBody>
      </p:sp>
    </p:spTree>
    <p:extLst>
      <p:ext uri="{BB962C8B-B14F-4D97-AF65-F5344CB8AC3E}">
        <p14:creationId xmlns:p14="http://schemas.microsoft.com/office/powerpoint/2010/main" val="30600544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046988"/>
          </a:xfrm>
          <a:prstGeom prst="rect">
            <a:avLst/>
          </a:prstGeom>
          <a:noFill/>
        </p:spPr>
        <p:txBody>
          <a:bodyPr wrap="square" rtlCol="0">
            <a:spAutoFit/>
          </a:bodyPr>
          <a:lstStyle/>
          <a:p>
            <a:pPr marL="457200" indent="-457200">
              <a:buFont typeface="Arial" pitchFamily="34" charset="0"/>
              <a:buChar char="•"/>
            </a:pPr>
            <a:r>
              <a:rPr lang="es-PE" sz="2400" dirty="0" err="1" smtClean="0"/>
              <a:t>tSQt</a:t>
            </a:r>
            <a:r>
              <a:rPr lang="es-PE" sz="2400" dirty="0" smtClean="0"/>
              <a:t> </a:t>
            </a:r>
            <a:r>
              <a:rPr lang="es-PE" sz="2400" dirty="0" err="1" smtClean="0"/>
              <a:t>Website</a:t>
            </a:r>
            <a:r>
              <a:rPr lang="es-PE" sz="2400" dirty="0" smtClean="0"/>
              <a:t>: </a:t>
            </a:r>
            <a:r>
              <a:rPr lang="es-PE" sz="2400" dirty="0">
                <a:solidFill>
                  <a:srgbClr val="FFC000"/>
                </a:solidFill>
              </a:rPr>
              <a:t>http://tsqlt.org/</a:t>
            </a:r>
          </a:p>
          <a:p>
            <a:pPr marL="457200" indent="-457200">
              <a:buFont typeface="Arial" pitchFamily="34" charset="0"/>
              <a:buChar char="•"/>
            </a:pPr>
            <a:endParaRPr lang="es-PE" sz="2400" dirty="0" smtClean="0"/>
          </a:p>
          <a:p>
            <a:pPr marL="457200" indent="-457200">
              <a:buFont typeface="Arial" pitchFamily="34" charset="0"/>
              <a:buChar char="•"/>
            </a:pPr>
            <a:r>
              <a:rPr lang="es-PE" sz="2400" dirty="0" smtClean="0"/>
              <a:t>Visual Studio DB Guide:</a:t>
            </a:r>
            <a:br>
              <a:rPr lang="es-PE" sz="2400" dirty="0" smtClean="0"/>
            </a:br>
            <a:r>
              <a:rPr lang="es-PE" sz="2400" dirty="0">
                <a:solidFill>
                  <a:srgbClr val="FFC000"/>
                </a:solidFill>
              </a:rPr>
              <a:t>http://vsdatabaseguide.codeplex.com</a:t>
            </a:r>
            <a:r>
              <a:rPr lang="es-PE" sz="2400" dirty="0" smtClean="0">
                <a:solidFill>
                  <a:srgbClr val="FFC000"/>
                </a:solidFill>
              </a:rPr>
              <a:t>/</a:t>
            </a:r>
          </a:p>
          <a:p>
            <a:endParaRPr lang="es-PE" sz="2400" dirty="0"/>
          </a:p>
          <a:p>
            <a:pPr marL="457200" indent="-457200">
              <a:buFont typeface="Arial" pitchFamily="34" charset="0"/>
              <a:buChar char="•"/>
            </a:pPr>
            <a:r>
              <a:rPr lang="es-PE" sz="2400" dirty="0" err="1" smtClean="0"/>
              <a:t>Unit</a:t>
            </a:r>
            <a:r>
              <a:rPr lang="es-PE" sz="2400" dirty="0" smtClean="0"/>
              <a:t> </a:t>
            </a:r>
            <a:r>
              <a:rPr lang="es-PE" sz="2400" dirty="0" err="1" smtClean="0"/>
              <a:t>Testing</a:t>
            </a:r>
            <a:r>
              <a:rPr lang="es-PE" sz="2400" dirty="0" smtClean="0"/>
              <a:t> </a:t>
            </a:r>
            <a:r>
              <a:rPr lang="es-PE" sz="2400" dirty="0" err="1" smtClean="0"/>
              <a:t>with</a:t>
            </a:r>
            <a:r>
              <a:rPr lang="es-PE" sz="2400" dirty="0" smtClean="0"/>
              <a:t> Oracle SQL </a:t>
            </a:r>
            <a:r>
              <a:rPr lang="es-PE" sz="2400" dirty="0" err="1" smtClean="0"/>
              <a:t>Developer</a:t>
            </a:r>
            <a:r>
              <a:rPr lang="es-PE" sz="2400" dirty="0"/>
              <a:t/>
            </a:r>
            <a:br>
              <a:rPr lang="es-PE" sz="2400" dirty="0"/>
            </a:br>
            <a:r>
              <a:rPr lang="es-PE" sz="2400" dirty="0">
                <a:solidFill>
                  <a:srgbClr val="FFC000"/>
                </a:solidFill>
              </a:rPr>
              <a:t>http://</a:t>
            </a:r>
            <a:r>
              <a:rPr lang="es-PE" sz="2400" dirty="0" smtClean="0">
                <a:solidFill>
                  <a:srgbClr val="FFC000"/>
                </a:solidFill>
              </a:rPr>
              <a:t>docs.oracle.com/cd/E15846_01/doc.21/e15222/unit_testing.htm</a:t>
            </a:r>
          </a:p>
        </p:txBody>
      </p:sp>
    </p:spTree>
    <p:extLst>
      <p:ext uri="{BB962C8B-B14F-4D97-AF65-F5344CB8AC3E}">
        <p14:creationId xmlns:p14="http://schemas.microsoft.com/office/powerpoint/2010/main" val="3747381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System</a:t>
            </a:r>
            <a:br>
              <a:rPr lang="en-US" sz="11500" b="1" dirty="0" smtClean="0">
                <a:solidFill>
                  <a:srgbClr val="FF0000"/>
                </a:solidFill>
              </a:rPr>
            </a:br>
            <a:r>
              <a:rPr lang="en-US" sz="11500" b="1" dirty="0" smtClean="0">
                <a:solidFill>
                  <a:srgbClr val="FF0000"/>
                </a:solidFill>
              </a:rPr>
              <a:t>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88236631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24581"/>
            <a:ext cx="8229600" cy="724942"/>
          </a:xfrm>
        </p:spPr>
        <p:txBody>
          <a:bodyPr/>
          <a:lstStyle/>
          <a:p>
            <a:r>
              <a:rPr lang="es-PE" dirty="0" smtClean="0">
                <a:solidFill>
                  <a:srgbClr val="00823B"/>
                </a:solidFill>
              </a:rPr>
              <a:t>Pruebas de Sistema</a:t>
            </a:r>
            <a:endParaRPr lang="es-PE" dirty="0">
              <a:solidFill>
                <a:srgbClr val="00823B"/>
              </a:solidFill>
            </a:endParaRPr>
          </a:p>
        </p:txBody>
      </p:sp>
      <p:sp>
        <p:nvSpPr>
          <p:cNvPr id="20" name="19 Rectángulo"/>
          <p:cNvSpPr/>
          <p:nvPr/>
        </p:nvSpPr>
        <p:spPr>
          <a:xfrm>
            <a:off x="498235" y="5199583"/>
            <a:ext cx="8136904" cy="461665"/>
          </a:xfrm>
          <a:prstGeom prst="rect">
            <a:avLst/>
          </a:prstGeom>
        </p:spPr>
        <p:txBody>
          <a:bodyPr wrap="square">
            <a:spAutoFit/>
          </a:bodyPr>
          <a:lstStyle/>
          <a:p>
            <a:pPr algn="ctr"/>
            <a:r>
              <a:rPr lang="es-PE" sz="2400" dirty="0" smtClean="0">
                <a:solidFill>
                  <a:srgbClr val="FFC000"/>
                </a:solidFill>
              </a:rPr>
              <a:t>¿Funciona el sistema en conjunto?</a:t>
            </a:r>
            <a:endParaRPr lang="es-PE" sz="2400" dirty="0">
              <a:solidFill>
                <a:srgbClr val="FFC000"/>
              </a:solidFill>
            </a:endParaRPr>
          </a:p>
        </p:txBody>
      </p:sp>
      <p:grpSp>
        <p:nvGrpSpPr>
          <p:cNvPr id="2" name="1 Grupo"/>
          <p:cNvGrpSpPr/>
          <p:nvPr/>
        </p:nvGrpSpPr>
        <p:grpSpPr>
          <a:xfrm>
            <a:off x="2551474" y="1396961"/>
            <a:ext cx="4041052" cy="3542010"/>
            <a:chOff x="2551474" y="1366920"/>
            <a:chExt cx="4041052" cy="3542010"/>
          </a:xfrm>
        </p:grpSpPr>
        <p:sp>
          <p:nvSpPr>
            <p:cNvPr id="47" name="46 Flecha abajo"/>
            <p:cNvSpPr/>
            <p:nvPr/>
          </p:nvSpPr>
          <p:spPr>
            <a:xfrm>
              <a:off x="3157269" y="3720856"/>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5" name="44 Flecha abajo"/>
            <p:cNvSpPr/>
            <p:nvPr/>
          </p:nvSpPr>
          <p:spPr>
            <a:xfrm>
              <a:off x="5759560" y="3717032"/>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38 Flecha abajo"/>
            <p:cNvSpPr/>
            <p:nvPr/>
          </p:nvSpPr>
          <p:spPr>
            <a:xfrm>
              <a:off x="4191458" y="3715937"/>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doblada hacia arriba"/>
            <p:cNvSpPr/>
            <p:nvPr/>
          </p:nvSpPr>
          <p:spPr>
            <a:xfrm rot="10800000">
              <a:off x="3378623" y="2061259"/>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7" name="26 Rectángulo redondeado"/>
            <p:cNvSpPr/>
            <p:nvPr/>
          </p:nvSpPr>
          <p:spPr>
            <a:xfrm>
              <a:off x="4138623" y="1719351"/>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0387" y="2520771"/>
              <a:ext cx="252600" cy="38227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0387" y="1366920"/>
              <a:ext cx="252600" cy="35243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92989"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28550" y="411770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49758" y="2912948"/>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742847" y="3724749"/>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4" name="33 Rectángulo redondeado"/>
            <p:cNvSpPr/>
            <p:nvPr/>
          </p:nvSpPr>
          <p:spPr>
            <a:xfrm>
              <a:off x="5724128" y="4114445"/>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6" name="35 Rectángulo redondeado"/>
            <p:cNvSpPr/>
            <p:nvPr/>
          </p:nvSpPr>
          <p:spPr>
            <a:xfrm>
              <a:off x="2551474" y="4114444"/>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7" name="36 Rectángulo redondeado"/>
            <p:cNvSpPr/>
            <p:nvPr/>
          </p:nvSpPr>
          <p:spPr>
            <a:xfrm>
              <a:off x="5199823" y="29124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8" name="37 Rectángulo redondeado"/>
            <p:cNvSpPr/>
            <p:nvPr/>
          </p:nvSpPr>
          <p:spPr>
            <a:xfrm>
              <a:off x="3093032" y="2920300"/>
              <a:ext cx="868398" cy="7912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2" name="41 Flecha doblada hacia arriba"/>
            <p:cNvSpPr/>
            <p:nvPr/>
          </p:nvSpPr>
          <p:spPr>
            <a:xfrm rot="10800000" flipH="1">
              <a:off x="5018156" y="2044007"/>
              <a:ext cx="760000" cy="859041"/>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3" name="42 Flecha abajo"/>
            <p:cNvSpPr/>
            <p:nvPr/>
          </p:nvSpPr>
          <p:spPr>
            <a:xfrm>
              <a:off x="5255504" y="3724748"/>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6" name="45 Flecha abajo"/>
            <p:cNvSpPr/>
            <p:nvPr/>
          </p:nvSpPr>
          <p:spPr>
            <a:xfrm>
              <a:off x="3661325" y="3730393"/>
              <a:ext cx="252600" cy="36218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Tree>
    <p:extLst>
      <p:ext uri="{BB962C8B-B14F-4D97-AF65-F5344CB8AC3E}">
        <p14:creationId xmlns:p14="http://schemas.microsoft.com/office/powerpoint/2010/main" val="151290011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900407" y="2579420"/>
            <a:ext cx="7272808" cy="1569660"/>
          </a:xfrm>
          <a:prstGeom prst="rect">
            <a:avLst/>
          </a:prstGeom>
        </p:spPr>
        <p:txBody>
          <a:bodyPr wrap="square">
            <a:spAutoFit/>
          </a:bodyPr>
          <a:lstStyle/>
          <a:p>
            <a:pPr algn="ctr"/>
            <a:r>
              <a:rPr lang="es-PE" sz="3200" i="1" dirty="0" smtClean="0"/>
              <a:t>Son pruebas</a:t>
            </a:r>
            <a:r>
              <a:rPr lang="es-PE" sz="3200" i="1" dirty="0"/>
              <a:t> </a:t>
            </a:r>
            <a:r>
              <a:rPr lang="es-PE" sz="3200" i="1" dirty="0" err="1" smtClean="0">
                <a:solidFill>
                  <a:srgbClr val="FFC000"/>
                </a:solidFill>
              </a:rPr>
              <a:t>end-to-end</a:t>
            </a:r>
            <a:r>
              <a:rPr lang="es-PE" sz="3200" i="1" dirty="0" smtClean="0">
                <a:solidFill>
                  <a:srgbClr val="FFC000"/>
                </a:solidFill>
              </a:rPr>
              <a:t> </a:t>
            </a:r>
            <a:r>
              <a:rPr lang="es-PE" sz="3200" i="1" dirty="0" smtClean="0"/>
              <a:t>que</a:t>
            </a:r>
            <a:r>
              <a:rPr lang="es-PE" sz="3200" i="1" dirty="0"/>
              <a:t> </a:t>
            </a:r>
            <a:r>
              <a:rPr lang="es-PE" sz="3200" i="1" dirty="0" smtClean="0"/>
              <a:t>cubren </a:t>
            </a:r>
            <a:r>
              <a:rPr lang="es-PE" sz="3200" i="1" dirty="0" smtClean="0">
                <a:solidFill>
                  <a:srgbClr val="FFC000"/>
                </a:solidFill>
              </a:rPr>
              <a:t>múltiples dependencias e interacciones</a:t>
            </a:r>
            <a:r>
              <a:rPr lang="es-PE" sz="3200" i="1" dirty="0" smtClean="0"/>
              <a:t> para</a:t>
            </a:r>
            <a:r>
              <a:rPr lang="es-PE" sz="3200" i="1" dirty="0"/>
              <a:t> satisfacer </a:t>
            </a:r>
            <a:r>
              <a:rPr lang="es-PE" sz="3200" i="1" dirty="0" smtClean="0"/>
              <a:t>los escenarios bajo prueba.</a:t>
            </a:r>
            <a:endParaRPr lang="es-PE" sz="3000" i="1" dirty="0">
              <a:solidFill>
                <a:srgbClr val="FFC000"/>
              </a:solidFill>
            </a:endParaRPr>
          </a:p>
        </p:txBody>
      </p:sp>
      <p:sp>
        <p:nvSpPr>
          <p:cNvPr id="41" name="2 Título"/>
          <p:cNvSpPr>
            <a:spLocks noGrp="1"/>
          </p:cNvSpPr>
          <p:nvPr>
            <p:ph type="title"/>
          </p:nvPr>
        </p:nvSpPr>
        <p:spPr>
          <a:xfrm>
            <a:off x="464016" y="1578194"/>
            <a:ext cx="8229600" cy="864096"/>
          </a:xfrm>
        </p:spPr>
        <p:txBody>
          <a:bodyPr/>
          <a:lstStyle/>
          <a:p>
            <a:r>
              <a:rPr lang="es-PE" dirty="0" smtClean="0">
                <a:solidFill>
                  <a:srgbClr val="00823B"/>
                </a:solidFill>
              </a:rPr>
              <a:t>Pruebas de Sistema</a:t>
            </a:r>
            <a:endParaRPr lang="es-PE" dirty="0">
              <a:solidFill>
                <a:srgbClr val="00823B"/>
              </a:solidFill>
            </a:endParaRPr>
          </a:p>
        </p:txBody>
      </p:sp>
    </p:spTree>
    <p:extLst>
      <p:ext uri="{BB962C8B-B14F-4D97-AF65-F5344CB8AC3E}">
        <p14:creationId xmlns:p14="http://schemas.microsoft.com/office/powerpoint/2010/main" val="391248754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1124744"/>
            <a:ext cx="7380819" cy="1143000"/>
          </a:xfrm>
        </p:spPr>
        <p:txBody>
          <a:bodyPr/>
          <a:lstStyle/>
          <a:p>
            <a:r>
              <a:rPr lang="es-PE" dirty="0" smtClean="0">
                <a:solidFill>
                  <a:srgbClr val="00823B"/>
                </a:solidFill>
              </a:rPr>
              <a:t>¿ Qué pruebas de sistema podemos realizar?</a:t>
            </a:r>
            <a:endParaRPr lang="es-PE" dirty="0">
              <a:solidFill>
                <a:srgbClr val="00823B"/>
              </a:solidFill>
            </a:endParaRPr>
          </a:p>
        </p:txBody>
      </p:sp>
      <p:sp>
        <p:nvSpPr>
          <p:cNvPr id="3" name="2 CuadroTexto"/>
          <p:cNvSpPr txBox="1"/>
          <p:nvPr/>
        </p:nvSpPr>
        <p:spPr>
          <a:xfrm>
            <a:off x="2275446" y="2718028"/>
            <a:ext cx="4679486" cy="2062103"/>
          </a:xfrm>
          <a:prstGeom prst="rect">
            <a:avLst/>
          </a:prstGeom>
          <a:noFill/>
        </p:spPr>
        <p:txBody>
          <a:bodyPr wrap="none" rtlCol="0">
            <a:spAutoFit/>
          </a:bodyPr>
          <a:lstStyle/>
          <a:p>
            <a:pPr algn="ctr"/>
            <a:r>
              <a:rPr lang="es-PE" sz="3200" dirty="0" smtClean="0">
                <a:solidFill>
                  <a:srgbClr val="FFC000"/>
                </a:solidFill>
              </a:rPr>
              <a:t>Pruebas de Interfaz Gráfica</a:t>
            </a:r>
          </a:p>
          <a:p>
            <a:pPr algn="ctr"/>
            <a:r>
              <a:rPr lang="es-PE" sz="3200" dirty="0" smtClean="0"/>
              <a:t>Pruebas de Aceptación</a:t>
            </a:r>
          </a:p>
          <a:p>
            <a:pPr algn="ctr"/>
            <a:r>
              <a:rPr lang="es-PE" sz="3200" dirty="0" err="1"/>
              <a:t>Smoke</a:t>
            </a:r>
            <a:r>
              <a:rPr lang="es-PE" sz="3200" dirty="0"/>
              <a:t> </a:t>
            </a:r>
            <a:r>
              <a:rPr lang="es-PE" sz="3200" dirty="0" err="1" smtClean="0"/>
              <a:t>Tests</a:t>
            </a:r>
            <a:endParaRPr lang="es-PE" sz="3200" dirty="0" smtClean="0"/>
          </a:p>
          <a:p>
            <a:pPr algn="ctr"/>
            <a:r>
              <a:rPr lang="es-PE" sz="3200" dirty="0" smtClean="0"/>
              <a:t>Pruebas Manuales</a:t>
            </a:r>
          </a:p>
        </p:txBody>
      </p:sp>
    </p:spTree>
    <p:extLst>
      <p:ext uri="{BB962C8B-B14F-4D97-AF65-F5344CB8AC3E}">
        <p14:creationId xmlns:p14="http://schemas.microsoft.com/office/powerpoint/2010/main" val="256409018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404664"/>
            <a:ext cx="7380819" cy="1143000"/>
          </a:xfrm>
        </p:spPr>
        <p:txBody>
          <a:bodyPr/>
          <a:lstStyle/>
          <a:p>
            <a:r>
              <a:rPr lang="es-PE" dirty="0" smtClean="0">
                <a:solidFill>
                  <a:srgbClr val="00823B"/>
                </a:solidFill>
              </a:rPr>
              <a:t>Beneficio de las </a:t>
            </a:r>
            <a:br>
              <a:rPr lang="es-PE" dirty="0" smtClean="0">
                <a:solidFill>
                  <a:srgbClr val="00823B"/>
                </a:solidFill>
              </a:rPr>
            </a:br>
            <a:r>
              <a:rPr lang="es-PE" dirty="0" smtClean="0">
                <a:solidFill>
                  <a:srgbClr val="00823B"/>
                </a:solidFill>
              </a:rPr>
              <a:t>Pruebas Web Automatizadas</a:t>
            </a:r>
            <a:endParaRPr lang="es-PE" dirty="0">
              <a:solidFill>
                <a:srgbClr val="00823B"/>
              </a:solidFill>
            </a:endParaRPr>
          </a:p>
        </p:txBody>
      </p:sp>
      <p:sp>
        <p:nvSpPr>
          <p:cNvPr id="3" name="2 CuadroTexto"/>
          <p:cNvSpPr txBox="1"/>
          <p:nvPr/>
        </p:nvSpPr>
        <p:spPr>
          <a:xfrm>
            <a:off x="1475656" y="5796553"/>
            <a:ext cx="6222794" cy="584775"/>
          </a:xfrm>
          <a:prstGeom prst="rect">
            <a:avLst/>
          </a:prstGeom>
          <a:noFill/>
        </p:spPr>
        <p:txBody>
          <a:bodyPr wrap="none" rtlCol="0">
            <a:spAutoFit/>
          </a:bodyPr>
          <a:lstStyle/>
          <a:p>
            <a:r>
              <a:rPr lang="es-PE" sz="3200" dirty="0" smtClean="0"/>
              <a:t>Probar como lo haría el usuario final</a:t>
            </a:r>
          </a:p>
        </p:txBody>
      </p:sp>
      <p:pic>
        <p:nvPicPr>
          <p:cNvPr id="1028" name="Picture 4" descr="http://cdn.sheknows.com/articles/2011/05/woman-on-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553" y="1860772"/>
            <a:ext cx="57150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2477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924779" y="332656"/>
            <a:ext cx="7380819" cy="1143000"/>
          </a:xfrm>
        </p:spPr>
        <p:txBody>
          <a:bodyPr/>
          <a:lstStyle/>
          <a:p>
            <a:r>
              <a:rPr lang="es-PE" dirty="0" smtClean="0">
                <a:solidFill>
                  <a:srgbClr val="00823B"/>
                </a:solidFill>
              </a:rPr>
              <a:t>Problemas de las Pruebas de Interfaz </a:t>
            </a:r>
            <a:r>
              <a:rPr lang="es-PE" dirty="0">
                <a:solidFill>
                  <a:srgbClr val="00823B"/>
                </a:solidFill>
              </a:rPr>
              <a:t>W</a:t>
            </a:r>
            <a:r>
              <a:rPr lang="es-PE" dirty="0" smtClean="0">
                <a:solidFill>
                  <a:srgbClr val="00823B"/>
                </a:solidFill>
              </a:rPr>
              <a:t>eb</a:t>
            </a:r>
            <a:endParaRPr lang="es-PE" dirty="0">
              <a:solidFill>
                <a:srgbClr val="00823B"/>
              </a:solidFill>
            </a:endParaRPr>
          </a:p>
        </p:txBody>
      </p:sp>
      <p:sp>
        <p:nvSpPr>
          <p:cNvPr id="2" name="1 CuadroTexto"/>
          <p:cNvSpPr txBox="1"/>
          <p:nvPr/>
        </p:nvSpPr>
        <p:spPr>
          <a:xfrm>
            <a:off x="323528" y="1906954"/>
            <a:ext cx="8568952" cy="3970318"/>
          </a:xfrm>
          <a:prstGeom prst="rect">
            <a:avLst/>
          </a:prstGeom>
          <a:noFill/>
        </p:spPr>
        <p:txBody>
          <a:bodyPr wrap="square" rtlCol="0">
            <a:spAutoFit/>
          </a:bodyPr>
          <a:lstStyle/>
          <a:p>
            <a:r>
              <a:rPr lang="es-PE" sz="2800" dirty="0" smtClean="0">
                <a:solidFill>
                  <a:srgbClr val="FF0000"/>
                </a:solidFill>
              </a:rPr>
              <a:t>Frágiles: </a:t>
            </a:r>
            <a:r>
              <a:rPr lang="es-PE" sz="2400" dirty="0" smtClean="0"/>
              <a:t>Debido a que cubran muchas cosas hasta un </a:t>
            </a:r>
            <a:r>
              <a:rPr lang="es-PE" sz="2400" dirty="0"/>
              <a:t>pequeño cambio en la interfaz de usuario </a:t>
            </a:r>
            <a:r>
              <a:rPr lang="es-PE" sz="2400" dirty="0" smtClean="0"/>
              <a:t>podría romper muchas </a:t>
            </a:r>
            <a:r>
              <a:rPr lang="es-PE" sz="2400" dirty="0"/>
              <a:t>pruebas. </a:t>
            </a:r>
            <a:endParaRPr lang="es-PE" sz="2400" dirty="0" smtClean="0"/>
          </a:p>
          <a:p>
            <a:r>
              <a:rPr lang="es-PE" sz="2400" dirty="0"/>
              <a:t/>
            </a:r>
            <a:br>
              <a:rPr lang="es-PE" sz="2400" dirty="0"/>
            </a:br>
            <a:r>
              <a:rPr lang="es-PE" sz="2800" dirty="0" smtClean="0">
                <a:solidFill>
                  <a:srgbClr val="FF0000"/>
                </a:solidFill>
              </a:rPr>
              <a:t>Costosos de Escribir:</a:t>
            </a:r>
            <a:r>
              <a:rPr lang="es-PE" sz="2800" dirty="0"/>
              <a:t> </a:t>
            </a:r>
            <a:r>
              <a:rPr lang="es-PE" sz="2400" dirty="0"/>
              <a:t> Escribir una buena prueba de interfaz de usuario que sea útil y mantenible requiere tiempo. </a:t>
            </a:r>
            <a:r>
              <a:rPr lang="es-PE" sz="2400" dirty="0" smtClean="0"/>
              <a:t> </a:t>
            </a:r>
            <a:br>
              <a:rPr lang="es-PE" sz="2400" dirty="0" smtClean="0"/>
            </a:br>
            <a:r>
              <a:rPr lang="es-PE" sz="2400" dirty="0" smtClean="0"/>
              <a:t>Las herramientas de captura usualmente crean pruebas frágiles.</a:t>
            </a:r>
          </a:p>
          <a:p>
            <a:r>
              <a:rPr lang="es-PE" sz="2400" dirty="0"/>
              <a:t/>
            </a:r>
            <a:br>
              <a:rPr lang="es-PE" sz="2400" dirty="0"/>
            </a:br>
            <a:r>
              <a:rPr lang="es-PE" sz="2800" dirty="0" smtClean="0">
                <a:solidFill>
                  <a:srgbClr val="FF0000"/>
                </a:solidFill>
              </a:rPr>
              <a:t>Muy Lentas: </a:t>
            </a:r>
            <a:r>
              <a:rPr lang="es-PE" sz="2400" dirty="0" smtClean="0"/>
              <a:t>Toman un tiempo considerable en ejecutarse. </a:t>
            </a:r>
            <a:br>
              <a:rPr lang="es-PE" sz="2400" dirty="0" smtClean="0"/>
            </a:br>
            <a:r>
              <a:rPr lang="es-PE" sz="2400" dirty="0" smtClean="0"/>
              <a:t>En conjuntos de pruebas grandes, este tiempo se acumula y puede impedir ejecutar las pruebas de manera continua e incluso diaria.</a:t>
            </a:r>
            <a:endParaRPr lang="es-PE" sz="2400" dirty="0"/>
          </a:p>
        </p:txBody>
      </p:sp>
    </p:spTree>
    <p:extLst>
      <p:ext uri="{BB962C8B-B14F-4D97-AF65-F5344CB8AC3E}">
        <p14:creationId xmlns:p14="http://schemas.microsoft.com/office/powerpoint/2010/main" val="1498618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2</a:t>
            </a:r>
            <a:endParaRPr lang="es-PE" dirty="0">
              <a:solidFill>
                <a:srgbClr val="00823B"/>
              </a:solidFill>
            </a:endParaRPr>
          </a:p>
        </p:txBody>
      </p:sp>
      <p:sp>
        <p:nvSpPr>
          <p:cNvPr id="9" name="8 Rectángulo"/>
          <p:cNvSpPr/>
          <p:nvPr/>
        </p:nvSpPr>
        <p:spPr>
          <a:xfrm>
            <a:off x="323528" y="1193598"/>
            <a:ext cx="8568000" cy="892552"/>
          </a:xfrm>
          <a:prstGeom prst="rect">
            <a:avLst/>
          </a:prstGeom>
        </p:spPr>
        <p:txBody>
          <a:bodyPr wrap="square">
            <a:spAutoFit/>
          </a:bodyPr>
          <a:lstStyle/>
          <a:p>
            <a:pPr algn="ctr"/>
            <a:r>
              <a:rPr lang="es-PE" sz="2600" dirty="0" smtClean="0"/>
              <a:t>Conjunto de herramientas para la automatización de pruebas utilizando los navegadores web.</a:t>
            </a:r>
          </a:p>
        </p:txBody>
      </p:sp>
      <p:sp>
        <p:nvSpPr>
          <p:cNvPr id="5" name="4 Rectángulo"/>
          <p:cNvSpPr/>
          <p:nvPr/>
        </p:nvSpPr>
        <p:spPr>
          <a:xfrm>
            <a:off x="323528" y="2345726"/>
            <a:ext cx="8342354" cy="2492990"/>
          </a:xfrm>
          <a:prstGeom prst="rect">
            <a:avLst/>
          </a:prstGeom>
        </p:spPr>
        <p:txBody>
          <a:bodyPr wrap="square">
            <a:spAutoFit/>
          </a:bodyPr>
          <a:lstStyle/>
          <a:p>
            <a:pPr marL="457200" indent="-457200">
              <a:buFont typeface="Arial" pitchFamily="34" charset="0"/>
              <a:buChar char="•"/>
            </a:pPr>
            <a:r>
              <a:rPr lang="es-PE" sz="2600" dirty="0" smtClean="0"/>
              <a:t>Soporta múltiples browser, SO, lenguajes de programación y </a:t>
            </a:r>
            <a:r>
              <a:rPr lang="es-PE" sz="2600" dirty="0" err="1" smtClean="0"/>
              <a:t>xUnit</a:t>
            </a:r>
            <a:r>
              <a:rPr lang="es-PE" sz="2600" dirty="0" smtClean="0"/>
              <a:t> Frameworks.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Posiblemente la solución más ampliamente utilizada.</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Open-</a:t>
            </a:r>
            <a:r>
              <a:rPr lang="es-PE" sz="2600" dirty="0" err="1" smtClean="0"/>
              <a:t>Source</a:t>
            </a:r>
            <a:r>
              <a:rPr lang="es-PE" sz="2600" dirty="0" smtClean="0"/>
              <a:t> y gratuita.</a:t>
            </a:r>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0363" y="4221088"/>
            <a:ext cx="2561165" cy="2317854"/>
          </a:xfrm>
          <a:prstGeom prst="rect">
            <a:avLst/>
          </a:prstGeom>
        </p:spPr>
      </p:pic>
    </p:spTree>
    <p:extLst>
      <p:ext uri="{BB962C8B-B14F-4D97-AF65-F5344CB8AC3E}">
        <p14:creationId xmlns:p14="http://schemas.microsoft.com/office/powerpoint/2010/main" val="394036588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IDE</a:t>
            </a:r>
            <a:endParaRPr lang="es-PE" dirty="0">
              <a:solidFill>
                <a:srgbClr val="00823B"/>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978" y="2182236"/>
            <a:ext cx="5617100" cy="43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323528" y="1124744"/>
            <a:ext cx="8568000" cy="892552"/>
          </a:xfrm>
          <a:prstGeom prst="rect">
            <a:avLst/>
          </a:prstGeom>
        </p:spPr>
        <p:txBody>
          <a:bodyPr wrap="square">
            <a:spAutoFit/>
          </a:bodyPr>
          <a:lstStyle/>
          <a:p>
            <a:pPr algn="ctr"/>
            <a:r>
              <a:rPr lang="es-PE" sz="2600" dirty="0" smtClean="0"/>
              <a:t>Es un </a:t>
            </a:r>
            <a:r>
              <a:rPr lang="es-PE" sz="2600" dirty="0" err="1" smtClean="0"/>
              <a:t>plugin</a:t>
            </a:r>
            <a:r>
              <a:rPr lang="es-PE" sz="2600" dirty="0" smtClean="0"/>
              <a:t> para Firefox que nos permite grabar y ejecutar acciones dentro del navegador. </a:t>
            </a:r>
          </a:p>
        </p:txBody>
      </p:sp>
    </p:spTree>
    <p:extLst>
      <p:ext uri="{BB962C8B-B14F-4D97-AF65-F5344CB8AC3E}">
        <p14:creationId xmlns:p14="http://schemas.microsoft.com/office/powerpoint/2010/main" val="1006782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76552154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err="1" smtClean="0">
                <a:solidFill>
                  <a:srgbClr val="00823B"/>
                </a:solidFill>
              </a:rPr>
              <a:t>Selenium</a:t>
            </a:r>
            <a:r>
              <a:rPr lang="es-PE" dirty="0" smtClean="0">
                <a:solidFill>
                  <a:srgbClr val="00823B"/>
                </a:solidFill>
              </a:rPr>
              <a:t> Web Driver</a:t>
            </a:r>
            <a:endParaRPr lang="es-PE" dirty="0">
              <a:solidFill>
                <a:srgbClr val="00823B"/>
              </a:solidFill>
            </a:endParaRPr>
          </a:p>
        </p:txBody>
      </p:sp>
      <p:sp>
        <p:nvSpPr>
          <p:cNvPr id="4" name="3 Rectángulo"/>
          <p:cNvSpPr/>
          <p:nvPr/>
        </p:nvSpPr>
        <p:spPr>
          <a:xfrm>
            <a:off x="457882" y="2512055"/>
            <a:ext cx="8433646" cy="3293209"/>
          </a:xfrm>
          <a:prstGeom prst="rect">
            <a:avLst/>
          </a:prstGeom>
        </p:spPr>
        <p:txBody>
          <a:bodyPr wrap="square">
            <a:spAutoFit/>
          </a:bodyPr>
          <a:lstStyle/>
          <a:p>
            <a:pPr marL="457200" indent="-457200">
              <a:buFont typeface="Arial" pitchFamily="34" charset="0"/>
              <a:buChar char="•"/>
            </a:pPr>
            <a:r>
              <a:rPr lang="es-PE" sz="2600" dirty="0" smtClean="0"/>
              <a:t>Realiza llamadas directas al navegador utilizando el soporte nativo de cada navegador para la automatización.</a:t>
            </a:r>
          </a:p>
          <a:p>
            <a:pPr marL="457200" indent="-457200">
              <a:buFont typeface="Arial" pitchFamily="34" charset="0"/>
              <a:buChar char="•"/>
            </a:pPr>
            <a:endParaRPr lang="es-PE" sz="2600" dirty="0"/>
          </a:p>
          <a:p>
            <a:pPr marL="457200" indent="-457200">
              <a:buFont typeface="Arial" pitchFamily="34" charset="0"/>
              <a:buChar char="•"/>
            </a:pPr>
            <a:r>
              <a:rPr lang="es-PE" sz="2600" dirty="0" smtClean="0"/>
              <a:t>Soporte para varios navegadores incluyendo "</a:t>
            </a:r>
            <a:r>
              <a:rPr lang="es-PE" sz="2600" dirty="0" err="1" smtClean="0"/>
              <a:t>Movile</a:t>
            </a:r>
            <a:r>
              <a:rPr lang="es-PE" sz="2600" dirty="0" smtClean="0"/>
              <a:t> Browsers".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Soporte para varios lenguajes de programación: C#, Java, PHP, </a:t>
            </a:r>
            <a:r>
              <a:rPr lang="es-PE" sz="2600" dirty="0" err="1" smtClean="0"/>
              <a:t>Python</a:t>
            </a:r>
            <a:r>
              <a:rPr lang="es-PE" sz="2600" dirty="0" smtClean="0"/>
              <a:t>, Ruby y otros.</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API simple y orientada a objetos que nos permite comunicarnos con el navegador.</a:t>
            </a:r>
            <a:endParaRPr lang="es-PE" sz="2600" dirty="0"/>
          </a:p>
        </p:txBody>
      </p:sp>
    </p:spTree>
    <p:extLst>
      <p:ext uri="{BB962C8B-B14F-4D97-AF65-F5344CB8AC3E}">
        <p14:creationId xmlns:p14="http://schemas.microsoft.com/office/powerpoint/2010/main" val="5412113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51253" y="2753633"/>
            <a:ext cx="4462184" cy="1843582"/>
          </a:xfrm>
          <a:prstGeom prst="rect">
            <a:avLst/>
          </a:prstGeom>
          <a:noFill/>
        </p:spPr>
        <p:txBody>
          <a:bodyPr wrap="none" rtlCol="0">
            <a:spAutoFit/>
          </a:bodyPr>
          <a:lstStyle/>
          <a:p>
            <a:pPr algn="ctr">
              <a:lnSpc>
                <a:spcPct val="150000"/>
              </a:lnSpc>
            </a:pPr>
            <a:r>
              <a:rPr lang="es-PE" sz="4000" dirty="0" smtClean="0"/>
              <a:t>Record and Playback</a:t>
            </a:r>
          </a:p>
          <a:p>
            <a:pPr algn="ctr">
              <a:lnSpc>
                <a:spcPct val="150000"/>
              </a:lnSpc>
            </a:pPr>
            <a:r>
              <a:rPr lang="es-PE" sz="4000" dirty="0" smtClean="0"/>
              <a:t>Scripting</a:t>
            </a:r>
          </a:p>
        </p:txBody>
      </p:sp>
      <p:sp>
        <p:nvSpPr>
          <p:cNvPr id="8" name="2 Título"/>
          <p:cNvSpPr>
            <a:spLocks noGrp="1"/>
          </p:cNvSpPr>
          <p:nvPr>
            <p:ph type="title"/>
          </p:nvPr>
        </p:nvSpPr>
        <p:spPr>
          <a:xfrm>
            <a:off x="467544" y="1623938"/>
            <a:ext cx="8229600" cy="724942"/>
          </a:xfrm>
        </p:spPr>
        <p:txBody>
          <a:bodyPr/>
          <a:lstStyle/>
          <a:p>
            <a:r>
              <a:rPr lang="es-PE" dirty="0" smtClean="0">
                <a:solidFill>
                  <a:srgbClr val="00823B"/>
                </a:solidFill>
              </a:rPr>
              <a:t>Enfoques para realizar UI </a:t>
            </a:r>
            <a:r>
              <a:rPr lang="es-PE" dirty="0" err="1" smtClean="0">
                <a:solidFill>
                  <a:srgbClr val="00823B"/>
                </a:solidFill>
              </a:rPr>
              <a:t>Testing</a:t>
            </a:r>
            <a:endParaRPr lang="es-PE" dirty="0">
              <a:solidFill>
                <a:srgbClr val="00823B"/>
              </a:solidFill>
            </a:endParaRPr>
          </a:p>
        </p:txBody>
      </p:sp>
    </p:spTree>
    <p:extLst>
      <p:ext uri="{BB962C8B-B14F-4D97-AF65-F5344CB8AC3E}">
        <p14:creationId xmlns:p14="http://schemas.microsoft.com/office/powerpoint/2010/main" val="93647507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Record and Playback</a:t>
            </a:r>
            <a:endParaRPr lang="es-PE" dirty="0">
              <a:solidFill>
                <a:srgbClr val="00823B"/>
              </a:solidFill>
            </a:endParaRPr>
          </a:p>
        </p:txBody>
      </p:sp>
      <p:sp>
        <p:nvSpPr>
          <p:cNvPr id="4" name="3 Rectángulo"/>
          <p:cNvSpPr/>
          <p:nvPr/>
        </p:nvSpPr>
        <p:spPr>
          <a:xfrm>
            <a:off x="457882" y="2512055"/>
            <a:ext cx="8208000" cy="3293209"/>
          </a:xfrm>
          <a:prstGeom prst="rect">
            <a:avLst/>
          </a:prstGeom>
        </p:spPr>
        <p:txBody>
          <a:bodyPr wrap="square">
            <a:spAutoFit/>
          </a:bodyPr>
          <a:lstStyle/>
          <a:p>
            <a:pPr marL="457200" indent="-457200">
              <a:buFont typeface="Arial" pitchFamily="34" charset="0"/>
              <a:buChar char="•"/>
            </a:pPr>
            <a:r>
              <a:rPr lang="es-PE" sz="2600" dirty="0" smtClean="0"/>
              <a:t>Se realiza a través de </a:t>
            </a:r>
            <a:r>
              <a:rPr lang="es-PE" sz="2600" dirty="0" err="1" smtClean="0"/>
              <a:t>plugins</a:t>
            </a:r>
            <a:r>
              <a:rPr lang="es-PE" sz="2600" dirty="0" smtClean="0"/>
              <a:t> en el navegador.</a:t>
            </a:r>
          </a:p>
          <a:p>
            <a:endParaRPr lang="es-PE" sz="2600" dirty="0" smtClean="0"/>
          </a:p>
          <a:p>
            <a:pPr marL="457200" indent="-457200">
              <a:buFont typeface="Arial" pitchFamily="34" charset="0"/>
              <a:buChar char="•"/>
            </a:pPr>
            <a:r>
              <a:rPr lang="es-PE" sz="2600" dirty="0" smtClean="0"/>
              <a:t>Es uno de los enfoques más populares en las herramientas comerciales (Muy Caras).</a:t>
            </a:r>
          </a:p>
          <a:p>
            <a:pPr marL="457200" indent="-457200">
              <a:buFont typeface="Arial" pitchFamily="34" charset="0"/>
              <a:buChar char="•"/>
            </a:pPr>
            <a:endParaRPr lang="es-PE" sz="2600" dirty="0" smtClean="0"/>
          </a:p>
          <a:p>
            <a:pPr marL="457200" indent="-457200">
              <a:buFont typeface="Arial" pitchFamily="34" charset="0"/>
              <a:buChar char="•"/>
            </a:pPr>
            <a:r>
              <a:rPr lang="es-PE" sz="2600" dirty="0" smtClean="0"/>
              <a:t>Muy atractivo inicialmente, especialmente para las personas sin muchas habilidades de programación, debido a su aparente simplicidad.</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Grabar las acciones que realiza un usuario en el navegador u otra UI, para repetirlas en forma de </a:t>
            </a:r>
            <a:r>
              <a:rPr lang="es-PE" sz="2600" dirty="0" err="1" smtClean="0"/>
              <a:t>tests</a:t>
            </a:r>
            <a:r>
              <a:rPr lang="es-PE" sz="2600" dirty="0" smtClean="0"/>
              <a:t>.</a:t>
            </a:r>
            <a:endParaRPr lang="es-PE" sz="2600" dirty="0"/>
          </a:p>
        </p:txBody>
      </p:sp>
    </p:spTree>
    <p:extLst>
      <p:ext uri="{BB962C8B-B14F-4D97-AF65-F5344CB8AC3E}">
        <p14:creationId xmlns:p14="http://schemas.microsoft.com/office/powerpoint/2010/main" val="1740350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pruebas de Interfaz Web utilizando </a:t>
            </a:r>
            <a:r>
              <a:rPr lang="es-PE" dirty="0" err="1" smtClean="0">
                <a:solidFill>
                  <a:srgbClr val="00B050"/>
                </a:solidFill>
              </a:rPr>
              <a:t>Selenium</a:t>
            </a:r>
            <a:r>
              <a:rPr lang="es-PE" dirty="0" smtClean="0">
                <a:solidFill>
                  <a:srgbClr val="00B050"/>
                </a:solidFill>
              </a:rPr>
              <a:t> IDE</a:t>
            </a:r>
            <a:endParaRPr lang="es-PE" dirty="0">
              <a:solidFill>
                <a:srgbClr val="00B050"/>
              </a:solidFill>
            </a:endParaRPr>
          </a:p>
        </p:txBody>
      </p:sp>
      <p:sp>
        <p:nvSpPr>
          <p:cNvPr id="7" name="5 Marcador de contenido"/>
          <p:cNvSpPr txBox="1">
            <a:spLocks/>
          </p:cNvSpPr>
          <p:nvPr/>
        </p:nvSpPr>
        <p:spPr bwMode="auto">
          <a:xfrm>
            <a:off x="599655" y="3573016"/>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el enfoque "Record and Playback" y </a:t>
            </a:r>
            <a:r>
              <a:rPr lang="es-PE" sz="2800" dirty="0" err="1" smtClean="0"/>
              <a:t>Selenium</a:t>
            </a:r>
            <a:r>
              <a:rPr lang="es-PE" sz="2800" dirty="0" smtClean="0"/>
              <a:t> IDE para crear pruebas de interfaz web para una página de traducción ("translate.reference.com")</a:t>
            </a:r>
          </a:p>
        </p:txBody>
      </p:sp>
    </p:spTree>
    <p:extLst>
      <p:ext uri="{BB962C8B-B14F-4D97-AF65-F5344CB8AC3E}">
        <p14:creationId xmlns:p14="http://schemas.microsoft.com/office/powerpoint/2010/main" val="39379298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65975"/>
            <a:ext cx="8208000" cy="4093428"/>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Fácil de empezar. </a:t>
            </a:r>
          </a:p>
          <a:p>
            <a:pPr marL="342900" indent="-342900">
              <a:buFont typeface="Courier New" pitchFamily="49" charset="0"/>
              <a:buChar char="o"/>
            </a:pPr>
            <a:r>
              <a:rPr lang="es-PE" sz="2600" dirty="0" smtClean="0"/>
              <a:t>No necesita habilidades de programación </a:t>
            </a:r>
            <a:br>
              <a:rPr lang="es-PE" sz="2600" dirty="0" smtClean="0"/>
            </a:br>
            <a:r>
              <a:rPr lang="es-PE" sz="2600" dirty="0" smtClean="0"/>
              <a:t>(pero sí ciertos conocimientos técnicos de diseñ</a:t>
            </a:r>
            <a:r>
              <a:rPr lang="en-US" sz="2600" dirty="0" smtClean="0"/>
              <a:t>o web)</a:t>
            </a:r>
            <a:endParaRPr lang="es-PE" sz="2600" dirty="0" smtClean="0"/>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Muy frágil: Pequeños cambios en la UI ocasionan que las pruebas fallen.</a:t>
            </a:r>
          </a:p>
          <a:p>
            <a:pPr marL="342900" indent="-342900">
              <a:buFont typeface="Courier New" pitchFamily="49" charset="0"/>
              <a:buChar char="o"/>
            </a:pPr>
            <a:r>
              <a:rPr lang="es-PE" sz="2600" dirty="0" smtClean="0"/>
              <a:t>Poco mantenible: Generan código poco modular, poco entendible y no reutilizable.</a:t>
            </a:r>
          </a:p>
        </p:txBody>
      </p:sp>
      <p:sp>
        <p:nvSpPr>
          <p:cNvPr id="5" name="4 Rectángulo"/>
          <p:cNvSpPr/>
          <p:nvPr/>
        </p:nvSpPr>
        <p:spPr>
          <a:xfrm>
            <a:off x="865165" y="5376118"/>
            <a:ext cx="7272808" cy="1077218"/>
          </a:xfrm>
          <a:prstGeom prst="rect">
            <a:avLst/>
          </a:prstGeom>
        </p:spPr>
        <p:txBody>
          <a:bodyPr wrap="square">
            <a:spAutoFit/>
          </a:bodyPr>
          <a:lstStyle/>
          <a:p>
            <a:pPr algn="ctr"/>
            <a:r>
              <a:rPr lang="es-PE" sz="3200" dirty="0" smtClean="0">
                <a:solidFill>
                  <a:srgbClr val="FF0000"/>
                </a:solidFill>
              </a:rPr>
              <a:t>Poco adecuado para automatización a gran escala.</a:t>
            </a:r>
            <a:endParaRPr lang="es-PE" sz="3200" dirty="0">
              <a:solidFill>
                <a:srgbClr val="FF0000"/>
              </a:solidFill>
            </a:endParaRPr>
          </a:p>
        </p:txBody>
      </p:sp>
    </p:spTree>
    <p:extLst>
      <p:ext uri="{BB962C8B-B14F-4D97-AF65-F5344CB8AC3E}">
        <p14:creationId xmlns:p14="http://schemas.microsoft.com/office/powerpoint/2010/main" val="346257570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55786"/>
            <a:ext cx="8229600" cy="724942"/>
          </a:xfrm>
        </p:spPr>
        <p:txBody>
          <a:bodyPr/>
          <a:lstStyle/>
          <a:p>
            <a:r>
              <a:rPr lang="es-PE" dirty="0" smtClean="0">
                <a:solidFill>
                  <a:srgbClr val="00823B"/>
                </a:solidFill>
              </a:rPr>
              <a:t>Scripting</a:t>
            </a:r>
            <a:endParaRPr lang="es-PE" dirty="0">
              <a:solidFill>
                <a:srgbClr val="00823B"/>
              </a:solidFill>
            </a:endParaRPr>
          </a:p>
        </p:txBody>
      </p:sp>
      <p:sp>
        <p:nvSpPr>
          <p:cNvPr id="4" name="3 Rectángulo"/>
          <p:cNvSpPr/>
          <p:nvPr/>
        </p:nvSpPr>
        <p:spPr>
          <a:xfrm>
            <a:off x="457882" y="2512055"/>
            <a:ext cx="8208000" cy="2492990"/>
          </a:xfrm>
          <a:prstGeom prst="rect">
            <a:avLst/>
          </a:prstGeom>
        </p:spPr>
        <p:txBody>
          <a:bodyPr wrap="square">
            <a:spAutoFit/>
          </a:bodyPr>
          <a:lstStyle/>
          <a:p>
            <a:pPr marL="457200" indent="-457200">
              <a:buFont typeface="Arial" pitchFamily="34" charset="0"/>
              <a:buChar char="•"/>
            </a:pPr>
            <a:r>
              <a:rPr lang="es-PE" sz="2600" dirty="0" smtClean="0"/>
              <a:t>Utilizar una </a:t>
            </a:r>
            <a:r>
              <a:rPr lang="es-PE" sz="2600" dirty="0" err="1" smtClean="0"/>
              <a:t>xUnit</a:t>
            </a:r>
            <a:r>
              <a:rPr lang="es-PE" sz="2600" dirty="0" smtClean="0"/>
              <a:t> Framework para la creación de las pruebas y una framework de automatización de UI para la ejecución de acciones en la pantalla.</a:t>
            </a:r>
          </a:p>
          <a:p>
            <a:endParaRPr lang="es-PE" sz="2600" dirty="0" smtClean="0"/>
          </a:p>
          <a:p>
            <a:pPr marL="457200" indent="-457200">
              <a:buFont typeface="Arial" pitchFamily="34" charset="0"/>
              <a:buChar char="•"/>
            </a:pPr>
            <a:r>
              <a:rPr lang="es-PE" sz="2600" dirty="0" smtClean="0"/>
              <a:t>Toma más tiempo comenzar pero nos permite organizar las pruebas de la manera más conveniente.</a:t>
            </a:r>
          </a:p>
        </p:txBody>
      </p:sp>
      <p:sp>
        <p:nvSpPr>
          <p:cNvPr id="6" name="5 Rectángulo"/>
          <p:cNvSpPr/>
          <p:nvPr/>
        </p:nvSpPr>
        <p:spPr>
          <a:xfrm>
            <a:off x="323528" y="1287919"/>
            <a:ext cx="8568000" cy="892552"/>
          </a:xfrm>
          <a:prstGeom prst="rect">
            <a:avLst/>
          </a:prstGeom>
        </p:spPr>
        <p:txBody>
          <a:bodyPr wrap="square">
            <a:spAutoFit/>
          </a:bodyPr>
          <a:lstStyle/>
          <a:p>
            <a:pPr algn="ctr"/>
            <a:r>
              <a:rPr lang="es-PE" sz="2600" dirty="0" smtClean="0"/>
              <a:t>Programar manualmente cada prueba utilizando alguna framework de automatización de UI.</a:t>
            </a:r>
            <a:endParaRPr lang="es-PE" sz="2600" dirty="0"/>
          </a:p>
        </p:txBody>
      </p:sp>
    </p:spTree>
    <p:extLst>
      <p:ext uri="{BB962C8B-B14F-4D97-AF65-F5344CB8AC3E}">
        <p14:creationId xmlns:p14="http://schemas.microsoft.com/office/powerpoint/2010/main" val="253149433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66814"/>
            <a:ext cx="8229600" cy="724942"/>
          </a:xfrm>
        </p:spPr>
        <p:txBody>
          <a:bodyPr/>
          <a:lstStyle/>
          <a:p>
            <a:r>
              <a:rPr lang="es-PE" dirty="0" smtClean="0">
                <a:solidFill>
                  <a:srgbClr val="00823B"/>
                </a:solidFill>
              </a:rPr>
              <a:t>Ventajas y Desventajas</a:t>
            </a:r>
            <a:endParaRPr lang="es-PE" dirty="0">
              <a:solidFill>
                <a:srgbClr val="00823B"/>
              </a:solidFill>
            </a:endParaRPr>
          </a:p>
        </p:txBody>
      </p:sp>
      <p:sp>
        <p:nvSpPr>
          <p:cNvPr id="4" name="3 Rectángulo"/>
          <p:cNvSpPr/>
          <p:nvPr/>
        </p:nvSpPr>
        <p:spPr>
          <a:xfrm>
            <a:off x="492356" y="1124744"/>
            <a:ext cx="8208000" cy="4893647"/>
          </a:xfrm>
          <a:prstGeom prst="rect">
            <a:avLst/>
          </a:prstGeom>
        </p:spPr>
        <p:txBody>
          <a:bodyPr wrap="square">
            <a:spAutoFit/>
          </a:bodyPr>
          <a:lstStyle/>
          <a:p>
            <a:r>
              <a:rPr lang="es-PE" sz="2600" dirty="0" smtClean="0">
                <a:solidFill>
                  <a:srgbClr val="FFC000"/>
                </a:solidFill>
              </a:rPr>
              <a:t>PROS</a:t>
            </a:r>
          </a:p>
          <a:p>
            <a:pPr marL="342900" indent="-342900">
              <a:buFont typeface="Courier New" pitchFamily="49" charset="0"/>
              <a:buChar char="o"/>
            </a:pPr>
            <a:r>
              <a:rPr lang="es-PE" sz="2600" dirty="0" smtClean="0"/>
              <a:t>Habilita la posibilidad de crear una framework propia que sirva como mediador entre las pruebas y la pantalla.</a:t>
            </a:r>
          </a:p>
          <a:p>
            <a:pPr marL="800100" lvl="1" indent="-342900">
              <a:buFont typeface="Courier New" pitchFamily="49" charset="0"/>
              <a:buChar char="o"/>
            </a:pPr>
            <a:r>
              <a:rPr lang="es-PE" sz="2600" dirty="0" smtClean="0"/>
              <a:t>Más mantenible: Cambios requieren modificar los </a:t>
            </a:r>
            <a:r>
              <a:rPr lang="es-PE" sz="2600" dirty="0" err="1" smtClean="0"/>
              <a:t>tests</a:t>
            </a:r>
            <a:r>
              <a:rPr lang="es-PE" sz="2600" dirty="0" smtClean="0"/>
              <a:t> en pequeñas áreas.</a:t>
            </a:r>
          </a:p>
          <a:p>
            <a:pPr marL="800100" lvl="1" indent="-342900">
              <a:buFont typeface="Courier New" pitchFamily="49" charset="0"/>
              <a:buChar char="o"/>
            </a:pPr>
            <a:r>
              <a:rPr lang="es-PE" sz="2600" dirty="0" smtClean="0"/>
              <a:t>Reutilización a largo plazo: nuevas pruebas se </a:t>
            </a:r>
            <a:r>
              <a:rPr lang="es-PE" sz="2600" dirty="0"/>
              <a:t>crean más rápido</a:t>
            </a:r>
            <a:r>
              <a:rPr lang="es-PE" sz="2600" dirty="0" smtClean="0"/>
              <a:t>.</a:t>
            </a:r>
          </a:p>
          <a:p>
            <a:pPr marL="342900" indent="-342900">
              <a:buFont typeface="Courier New" pitchFamily="49" charset="0"/>
              <a:buChar char="o"/>
            </a:pPr>
            <a:endParaRPr lang="es-PE" sz="2600" dirty="0" smtClean="0"/>
          </a:p>
          <a:p>
            <a:r>
              <a:rPr lang="es-PE" sz="2600" dirty="0" smtClean="0">
                <a:solidFill>
                  <a:srgbClr val="FFC000"/>
                </a:solidFill>
              </a:rPr>
              <a:t>CONS</a:t>
            </a:r>
          </a:p>
          <a:p>
            <a:pPr marL="342900" indent="-342900">
              <a:buFont typeface="Courier New" pitchFamily="49" charset="0"/>
              <a:buChar char="o"/>
            </a:pPr>
            <a:r>
              <a:rPr lang="es-PE" sz="2600" dirty="0" smtClean="0"/>
              <a:t>Toma más tiempo de manera inicial.</a:t>
            </a:r>
          </a:p>
          <a:p>
            <a:pPr marL="342900" indent="-342900">
              <a:buFont typeface="Courier New" pitchFamily="49" charset="0"/>
              <a:buChar char="o"/>
            </a:pPr>
            <a:r>
              <a:rPr lang="es-PE" sz="2600" dirty="0" smtClean="0"/>
              <a:t>Requiere habilidades de programación.</a:t>
            </a:r>
          </a:p>
          <a:p>
            <a:pPr marL="342900" indent="-342900">
              <a:buFont typeface="Courier New" pitchFamily="49" charset="0"/>
              <a:buChar char="o"/>
            </a:pPr>
            <a:r>
              <a:rPr lang="es-PE" sz="2600" dirty="0" smtClean="0"/>
              <a:t>Requiere construir un API.</a:t>
            </a:r>
          </a:p>
        </p:txBody>
      </p:sp>
    </p:spTree>
    <p:extLst>
      <p:ext uri="{BB962C8B-B14F-4D97-AF65-F5344CB8AC3E}">
        <p14:creationId xmlns:p14="http://schemas.microsoft.com/office/powerpoint/2010/main" val="234520561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¿Cuál es más apropiada?</a:t>
            </a:r>
            <a:endParaRPr lang="es-PE" dirty="0">
              <a:solidFill>
                <a:srgbClr val="00823B"/>
              </a:solidFill>
            </a:endParaRPr>
          </a:p>
        </p:txBody>
      </p:sp>
      <p:sp>
        <p:nvSpPr>
          <p:cNvPr id="4" name="3 Rectángulo"/>
          <p:cNvSpPr/>
          <p:nvPr/>
        </p:nvSpPr>
        <p:spPr>
          <a:xfrm>
            <a:off x="492356" y="1165975"/>
            <a:ext cx="8208000" cy="4832092"/>
          </a:xfrm>
          <a:prstGeom prst="rect">
            <a:avLst/>
          </a:prstGeom>
        </p:spPr>
        <p:txBody>
          <a:bodyPr wrap="square">
            <a:spAutoFit/>
          </a:bodyPr>
          <a:lstStyle/>
          <a:p>
            <a:r>
              <a:rPr lang="es-PE" sz="2800" dirty="0" smtClean="0">
                <a:solidFill>
                  <a:srgbClr val="FF0000"/>
                </a:solidFill>
              </a:rPr>
              <a:t>Record and Playback</a:t>
            </a:r>
          </a:p>
          <a:p>
            <a:pPr marL="457200" indent="-457200">
              <a:buFont typeface="Arial" pitchFamily="34" charset="0"/>
              <a:buChar char="•"/>
            </a:pPr>
            <a:r>
              <a:rPr lang="es-PE" sz="2800" dirty="0" smtClean="0"/>
              <a:t>Reproducción de bugs:  Comunicar errores encontrados a través de scripts que permitan reproducirlos.</a:t>
            </a:r>
          </a:p>
          <a:p>
            <a:pPr marL="457200" indent="-457200">
              <a:buFont typeface="Arial" pitchFamily="34" charset="0"/>
              <a:buChar char="•"/>
            </a:pPr>
            <a:r>
              <a:rPr lang="es-PE" sz="2800" dirty="0" err="1" smtClean="0"/>
              <a:t>Exploratory</a:t>
            </a:r>
            <a:r>
              <a:rPr lang="es-PE" sz="2800" dirty="0" smtClean="0"/>
              <a:t> </a:t>
            </a:r>
            <a:r>
              <a:rPr lang="es-PE" sz="2800" dirty="0" err="1" smtClean="0"/>
              <a:t>Testing</a:t>
            </a:r>
            <a:r>
              <a:rPr lang="es-PE" sz="2800" dirty="0" smtClean="0"/>
              <a:t>: Scripts que ayuden en la realización de </a:t>
            </a:r>
            <a:r>
              <a:rPr lang="es-PE" sz="2800" dirty="0" err="1" smtClean="0"/>
              <a:t>Testing</a:t>
            </a:r>
            <a:r>
              <a:rPr lang="es-PE" sz="2800" dirty="0" smtClean="0"/>
              <a:t> Exploratorio.</a:t>
            </a:r>
          </a:p>
          <a:p>
            <a:endParaRPr lang="es-PE" sz="2800" dirty="0" smtClean="0"/>
          </a:p>
          <a:p>
            <a:r>
              <a:rPr lang="es-PE" sz="2800" dirty="0" smtClean="0">
                <a:solidFill>
                  <a:srgbClr val="FF0000"/>
                </a:solidFill>
              </a:rPr>
              <a:t>Scripting</a:t>
            </a:r>
          </a:p>
          <a:p>
            <a:pPr marL="457200" indent="-457200">
              <a:buFont typeface="Arial" pitchFamily="34" charset="0"/>
              <a:buChar char="•"/>
            </a:pPr>
            <a:r>
              <a:rPr lang="es-PE" sz="2800" dirty="0" smtClean="0"/>
              <a:t>Crear una suite de pruebas robusta y mantenible.</a:t>
            </a:r>
          </a:p>
          <a:p>
            <a:pPr marL="457200" indent="-457200">
              <a:buFont typeface="Arial" pitchFamily="34" charset="0"/>
              <a:buChar char="•"/>
            </a:pPr>
            <a:r>
              <a:rPr lang="es-PE" sz="2800" dirty="0" smtClean="0"/>
              <a:t>Escalar y distribuir las pruebas alrededor de múltiples ambientes.</a:t>
            </a:r>
          </a:p>
        </p:txBody>
      </p:sp>
    </p:spTree>
    <p:extLst>
      <p:ext uri="{BB962C8B-B14F-4D97-AF65-F5344CB8AC3E}">
        <p14:creationId xmlns:p14="http://schemas.microsoft.com/office/powerpoint/2010/main" val="171162910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225009"/>
            <a:ext cx="8229600" cy="724942"/>
          </a:xfrm>
        </p:spPr>
        <p:txBody>
          <a:bodyPr/>
          <a:lstStyle/>
          <a:p>
            <a:r>
              <a:rPr lang="es-PE" dirty="0" smtClean="0">
                <a:solidFill>
                  <a:srgbClr val="00823B"/>
                </a:solidFill>
              </a:rPr>
              <a:t>Otros Componentes</a:t>
            </a:r>
            <a:endParaRPr lang="es-PE" dirty="0">
              <a:solidFill>
                <a:srgbClr val="00823B"/>
              </a:solidFill>
            </a:endParaRPr>
          </a:p>
        </p:txBody>
      </p:sp>
      <p:sp>
        <p:nvSpPr>
          <p:cNvPr id="4" name="3 Rectángulo"/>
          <p:cNvSpPr/>
          <p:nvPr/>
        </p:nvSpPr>
        <p:spPr>
          <a:xfrm>
            <a:off x="492356" y="1165975"/>
            <a:ext cx="8208000" cy="5262979"/>
          </a:xfrm>
          <a:prstGeom prst="rect">
            <a:avLst/>
          </a:prstGeom>
        </p:spPr>
        <p:txBody>
          <a:bodyPr wrap="square">
            <a:spAutoFit/>
          </a:bodyPr>
          <a:lstStyle/>
          <a:p>
            <a:r>
              <a:rPr lang="es-PE" sz="2800" dirty="0" err="1" smtClean="0">
                <a:solidFill>
                  <a:srgbClr val="FF0000"/>
                </a:solidFill>
              </a:rPr>
              <a:t>Selenium</a:t>
            </a:r>
            <a:r>
              <a:rPr lang="es-PE" sz="2800" dirty="0" smtClean="0">
                <a:solidFill>
                  <a:srgbClr val="FF0000"/>
                </a:solidFill>
              </a:rPr>
              <a:t> </a:t>
            </a:r>
            <a:r>
              <a:rPr lang="es-PE" sz="2800" dirty="0" err="1" smtClean="0">
                <a:solidFill>
                  <a:srgbClr val="FF0000"/>
                </a:solidFill>
              </a:rPr>
              <a:t>Grid</a:t>
            </a:r>
            <a:endParaRPr lang="es-PE" sz="2800" dirty="0" smtClean="0">
              <a:solidFill>
                <a:srgbClr val="FF0000"/>
              </a:solidFill>
            </a:endParaRPr>
          </a:p>
          <a:p>
            <a:r>
              <a:rPr lang="es-PE" sz="2800" dirty="0" smtClean="0"/>
              <a:t>Ejecutar test de manera paralela en red distribuida de computadores o máquinas virtuales.</a:t>
            </a:r>
          </a:p>
          <a:p>
            <a:endParaRPr lang="es-PE" sz="2800" dirty="0" smtClean="0"/>
          </a:p>
          <a:p>
            <a:r>
              <a:rPr lang="es-PE" sz="2800" dirty="0" err="1" smtClean="0">
                <a:solidFill>
                  <a:srgbClr val="FF0000"/>
                </a:solidFill>
              </a:rPr>
              <a:t>Selenium</a:t>
            </a:r>
            <a:r>
              <a:rPr lang="es-PE" sz="2800" dirty="0" smtClean="0">
                <a:solidFill>
                  <a:srgbClr val="FF0000"/>
                </a:solidFill>
              </a:rPr>
              <a:t> Server: </a:t>
            </a:r>
          </a:p>
          <a:p>
            <a:r>
              <a:rPr lang="es-PE" sz="2800" dirty="0" smtClean="0"/>
              <a:t>Ejecutar </a:t>
            </a:r>
            <a:r>
              <a:rPr lang="es-PE" sz="2800" dirty="0" err="1" smtClean="0"/>
              <a:t>tests</a:t>
            </a:r>
            <a:r>
              <a:rPr lang="es-PE" sz="2800" dirty="0" smtClean="0"/>
              <a:t> en máquinas remotas.</a:t>
            </a:r>
          </a:p>
          <a:p>
            <a:pPr marL="457200" indent="-457200">
              <a:buFont typeface="Arial" pitchFamily="34" charset="0"/>
              <a:buChar char="•"/>
            </a:pPr>
            <a:r>
              <a:rPr lang="es-PE" sz="2800" dirty="0" smtClean="0"/>
              <a:t>Navegadores que no se encuentran instalados o soportados por la máquina local (IE en Linux).</a:t>
            </a:r>
          </a:p>
          <a:p>
            <a:pPr marL="457200" indent="-457200">
              <a:buFont typeface="Arial" pitchFamily="34" charset="0"/>
              <a:buChar char="•"/>
            </a:pPr>
            <a:r>
              <a:rPr lang="es-PE" sz="2800" dirty="0" smtClean="0"/>
              <a:t>Utilizar drivers especiales: </a:t>
            </a:r>
          </a:p>
          <a:p>
            <a:pPr marL="914400" lvl="1" indent="-457200">
              <a:buFont typeface="Courier New" pitchFamily="49" charset="0"/>
              <a:buChar char="o"/>
            </a:pPr>
            <a:r>
              <a:rPr lang="es-PE" sz="2800" dirty="0" smtClean="0"/>
              <a:t>Mobile drivers: </a:t>
            </a:r>
            <a:r>
              <a:rPr lang="es-PE" sz="2800" dirty="0" err="1" smtClean="0"/>
              <a:t>Android</a:t>
            </a:r>
            <a:r>
              <a:rPr lang="es-PE" sz="2800" dirty="0" smtClean="0"/>
              <a:t>, IPhone.</a:t>
            </a:r>
          </a:p>
          <a:p>
            <a:pPr marL="914400" lvl="1" indent="-457200">
              <a:buFont typeface="Courier New" pitchFamily="49" charset="0"/>
              <a:buChar char="o"/>
            </a:pPr>
            <a:r>
              <a:rPr lang="es-PE" sz="2800" dirty="0" err="1" smtClean="0"/>
              <a:t>HtmlUnit</a:t>
            </a:r>
            <a:r>
              <a:rPr lang="es-PE" sz="2800" dirty="0" smtClean="0"/>
              <a:t> driver (</a:t>
            </a:r>
            <a:r>
              <a:rPr lang="es-PE" sz="2800" dirty="0" err="1" smtClean="0"/>
              <a:t>Headless</a:t>
            </a:r>
            <a:r>
              <a:rPr lang="es-PE" sz="2800" dirty="0" smtClean="0"/>
              <a:t> Browser): Reduce considerablemente el tiempo de ejecución.</a:t>
            </a:r>
          </a:p>
        </p:txBody>
      </p:sp>
    </p:spTree>
    <p:extLst>
      <p:ext uri="{BB962C8B-B14F-4D97-AF65-F5344CB8AC3E}">
        <p14:creationId xmlns:p14="http://schemas.microsoft.com/office/powerpoint/2010/main" val="362126474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56805" y="836712"/>
            <a:ext cx="8229600" cy="724942"/>
          </a:xfrm>
        </p:spPr>
        <p:txBody>
          <a:bodyPr/>
          <a:lstStyle/>
          <a:p>
            <a:r>
              <a:rPr lang="es-PE" dirty="0" smtClean="0">
                <a:solidFill>
                  <a:srgbClr val="00823B"/>
                </a:solidFill>
              </a:rPr>
              <a:t>¿Por qué necesitamos un framework?</a:t>
            </a:r>
            <a:endParaRPr lang="es-PE" dirty="0">
              <a:solidFill>
                <a:srgbClr val="00823B"/>
              </a:solidFill>
            </a:endParaRPr>
          </a:p>
        </p:txBody>
      </p:sp>
      <p:sp>
        <p:nvSpPr>
          <p:cNvPr id="5" name="4 Rectángulo"/>
          <p:cNvSpPr/>
          <p:nvPr/>
        </p:nvSpPr>
        <p:spPr>
          <a:xfrm>
            <a:off x="567605" y="3936538"/>
            <a:ext cx="8208000" cy="1292662"/>
          </a:xfrm>
          <a:prstGeom prst="rect">
            <a:avLst/>
          </a:prstGeom>
        </p:spPr>
        <p:txBody>
          <a:bodyPr wrap="square">
            <a:spAutoFit/>
          </a:bodyPr>
          <a:lstStyle/>
          <a:p>
            <a:pPr algn="ctr"/>
            <a:r>
              <a:rPr lang="es-PE" sz="2600" dirty="0" smtClean="0"/>
              <a:t>Los elementos de la interfaz gráfica tienen alta probabilidad de cambiar. Si algún elemento cambia, todas las prueba que dependen de ese elemento se verán afectadas.</a:t>
            </a:r>
            <a:endParaRPr lang="es-PE" sz="2600" dirty="0"/>
          </a:p>
        </p:txBody>
      </p:sp>
      <p:grpSp>
        <p:nvGrpSpPr>
          <p:cNvPr id="15" name="14 Grupo"/>
          <p:cNvGrpSpPr/>
          <p:nvPr/>
        </p:nvGrpSpPr>
        <p:grpSpPr>
          <a:xfrm>
            <a:off x="1819445" y="2276872"/>
            <a:ext cx="5505110" cy="1152128"/>
            <a:chOff x="1819445" y="1988840"/>
            <a:chExt cx="5505110" cy="1152128"/>
          </a:xfrm>
        </p:grpSpPr>
        <p:sp>
          <p:nvSpPr>
            <p:cNvPr id="6" name="5 Rectángulo redondeado"/>
            <p:cNvSpPr/>
            <p:nvPr/>
          </p:nvSpPr>
          <p:spPr>
            <a:xfrm>
              <a:off x="1819445"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5203821" y="1988840"/>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0" name="9 Conector recto de flecha"/>
            <p:cNvCxnSpPr>
              <a:stCxn id="8" idx="1"/>
              <a:endCxn id="6" idx="3"/>
            </p:cNvCxnSpPr>
            <p:nvPr/>
          </p:nvCxnSpPr>
          <p:spPr>
            <a:xfrm flipH="1">
              <a:off x="3940179" y="2564904"/>
              <a:ext cx="126364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13 Multiplicar"/>
          <p:cNvSpPr/>
          <p:nvPr/>
        </p:nvSpPr>
        <p:spPr>
          <a:xfrm>
            <a:off x="3899493" y="2155659"/>
            <a:ext cx="1304327" cy="1394553"/>
          </a:xfrm>
          <a:prstGeom prst="mathMultiply">
            <a:avLst>
              <a:gd name="adj1" fmla="val 805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75411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79512" y="692696"/>
            <a:ext cx="8606893" cy="1224136"/>
          </a:xfrm>
        </p:spPr>
        <p:txBody>
          <a:bodyPr/>
          <a:lstStyle/>
          <a:p>
            <a:r>
              <a:rPr lang="en-US" dirty="0" smtClean="0">
                <a:solidFill>
                  <a:srgbClr val="00823B"/>
                </a:solidFill>
              </a:rPr>
              <a:t> </a:t>
            </a:r>
            <a:r>
              <a:rPr lang="en-US" dirty="0" err="1" smtClean="0">
                <a:solidFill>
                  <a:srgbClr val="00823B"/>
                </a:solidFill>
              </a:rPr>
              <a:t>Construir</a:t>
            </a:r>
            <a:r>
              <a:rPr lang="en-US" dirty="0" smtClean="0">
                <a:solidFill>
                  <a:srgbClr val="00823B"/>
                </a:solidFill>
              </a:rPr>
              <a:t> </a:t>
            </a:r>
            <a:r>
              <a:rPr lang="en-US" dirty="0" err="1" smtClean="0">
                <a:solidFill>
                  <a:srgbClr val="00823B"/>
                </a:solidFill>
              </a:rPr>
              <a:t>nuestro</a:t>
            </a:r>
            <a:r>
              <a:rPr lang="en-US" dirty="0" smtClean="0">
                <a:solidFill>
                  <a:srgbClr val="00823B"/>
                </a:solidFill>
              </a:rPr>
              <a:t> </a:t>
            </a:r>
            <a:br>
              <a:rPr lang="en-US" dirty="0" smtClean="0">
                <a:solidFill>
                  <a:srgbClr val="00823B"/>
                </a:solidFill>
              </a:rPr>
            </a:br>
            <a:r>
              <a:rPr lang="en-US" dirty="0" smtClean="0">
                <a:solidFill>
                  <a:srgbClr val="00823B"/>
                </a:solidFill>
              </a:rPr>
              <a:t>Framework de </a:t>
            </a:r>
            <a:r>
              <a:rPr lang="en-US" dirty="0" err="1" smtClean="0">
                <a:solidFill>
                  <a:srgbClr val="00823B"/>
                </a:solidFill>
              </a:rPr>
              <a:t>Automatización</a:t>
            </a:r>
            <a:endParaRPr lang="es-PE" dirty="0">
              <a:solidFill>
                <a:srgbClr val="00823B"/>
              </a:solidFill>
            </a:endParaRPr>
          </a:p>
        </p:txBody>
      </p:sp>
      <p:grpSp>
        <p:nvGrpSpPr>
          <p:cNvPr id="28" name="27 Grupo"/>
          <p:cNvGrpSpPr/>
          <p:nvPr/>
        </p:nvGrpSpPr>
        <p:grpSpPr>
          <a:xfrm>
            <a:off x="467544" y="2343730"/>
            <a:ext cx="8165804" cy="1152128"/>
            <a:chOff x="467544" y="1700808"/>
            <a:chExt cx="8165804" cy="1152128"/>
          </a:xfrm>
        </p:grpSpPr>
        <p:sp>
          <p:nvSpPr>
            <p:cNvPr id="6" name="5 Rectángulo redondeado"/>
            <p:cNvSpPr/>
            <p:nvPr/>
          </p:nvSpPr>
          <p:spPr>
            <a:xfrm>
              <a:off x="46754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err="1" smtClean="0"/>
                <a:t>Tests</a:t>
              </a:r>
              <a:endParaRPr lang="es-PE" sz="3200" dirty="0"/>
            </a:p>
          </p:txBody>
        </p:sp>
        <p:sp>
          <p:nvSpPr>
            <p:cNvPr id="8" name="7 Rectángulo redondeado"/>
            <p:cNvSpPr/>
            <p:nvPr/>
          </p:nvSpPr>
          <p:spPr>
            <a:xfrm>
              <a:off x="3491880" y="1700808"/>
              <a:ext cx="2120734" cy="115212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3000" dirty="0" smtClean="0"/>
                <a:t>Framework</a:t>
              </a:r>
              <a:endParaRPr lang="es-PE" sz="3000" dirty="0"/>
            </a:p>
          </p:txBody>
        </p:sp>
        <p:cxnSp>
          <p:nvCxnSpPr>
            <p:cNvPr id="10" name="9 Conector recto de flecha"/>
            <p:cNvCxnSpPr>
              <a:stCxn id="9" idx="1"/>
              <a:endCxn id="8" idx="3"/>
            </p:cNvCxnSpPr>
            <p:nvPr/>
          </p:nvCxnSpPr>
          <p:spPr>
            <a:xfrm flipH="1">
              <a:off x="5612614" y="2276872"/>
              <a:ext cx="90000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6512614" y="1700808"/>
              <a:ext cx="2120734" cy="115212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3200" dirty="0" smtClean="0"/>
                <a:t>Web App</a:t>
              </a:r>
              <a:endParaRPr lang="es-PE" sz="3200" dirty="0"/>
            </a:p>
          </p:txBody>
        </p:sp>
        <p:cxnSp>
          <p:nvCxnSpPr>
            <p:cNvPr id="16" name="15 Conector recto de flecha"/>
            <p:cNvCxnSpPr>
              <a:stCxn id="8" idx="1"/>
              <a:endCxn id="6" idx="3"/>
            </p:cNvCxnSpPr>
            <p:nvPr/>
          </p:nvCxnSpPr>
          <p:spPr>
            <a:xfrm flipH="1">
              <a:off x="2588278" y="2276872"/>
              <a:ext cx="903602"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28 Rectángulo"/>
          <p:cNvSpPr/>
          <p:nvPr/>
        </p:nvSpPr>
        <p:spPr>
          <a:xfrm>
            <a:off x="390921" y="3931388"/>
            <a:ext cx="8322652" cy="1292662"/>
          </a:xfrm>
          <a:prstGeom prst="rect">
            <a:avLst/>
          </a:prstGeom>
        </p:spPr>
        <p:txBody>
          <a:bodyPr wrap="square">
            <a:spAutoFit/>
          </a:bodyPr>
          <a:lstStyle/>
          <a:p>
            <a:pPr algn="ctr"/>
            <a:r>
              <a:rPr lang="es-PE" sz="2600" dirty="0"/>
              <a:t>El framework media entre las pruebas y la aplicación </a:t>
            </a:r>
            <a:r>
              <a:rPr lang="es-PE" sz="2600" dirty="0" smtClean="0"/>
              <a:t>web</a:t>
            </a:r>
            <a:r>
              <a:rPr lang="es-PE" sz="2600" dirty="0" smtClean="0"/>
              <a:t>, encapsulando tanto los </a:t>
            </a:r>
            <a:r>
              <a:rPr lang="es-PE" sz="2600" dirty="0"/>
              <a:t>detalles de la tecnología </a:t>
            </a:r>
            <a:r>
              <a:rPr lang="es-PE" sz="2600" dirty="0" smtClean="0"/>
              <a:t>como los detalles de </a:t>
            </a:r>
            <a:r>
              <a:rPr lang="es-PE" sz="2600" dirty="0"/>
              <a:t>la interfaz </a:t>
            </a:r>
            <a:r>
              <a:rPr lang="es-PE" sz="2600" dirty="0" smtClean="0"/>
              <a:t>gráfica.</a:t>
            </a:r>
          </a:p>
        </p:txBody>
      </p:sp>
    </p:spTree>
    <p:extLst>
      <p:ext uri="{BB962C8B-B14F-4D97-AF65-F5344CB8AC3E}">
        <p14:creationId xmlns:p14="http://schemas.microsoft.com/office/powerpoint/2010/main" val="177926992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503748"/>
            <a:ext cx="8229600" cy="724942"/>
          </a:xfrm>
        </p:spPr>
        <p:txBody>
          <a:bodyPr/>
          <a:lstStyle/>
          <a:p>
            <a:r>
              <a:rPr lang="es-PE" dirty="0" smtClean="0">
                <a:solidFill>
                  <a:srgbClr val="00823B"/>
                </a:solidFill>
              </a:rPr>
              <a:t>Beneficios de crear un Framework</a:t>
            </a:r>
            <a:endParaRPr lang="es-PE" dirty="0">
              <a:solidFill>
                <a:srgbClr val="00823B"/>
              </a:solidFill>
            </a:endParaRPr>
          </a:p>
        </p:txBody>
      </p:sp>
      <p:sp>
        <p:nvSpPr>
          <p:cNvPr id="4" name="3 Rectángulo"/>
          <p:cNvSpPr/>
          <p:nvPr/>
        </p:nvSpPr>
        <p:spPr>
          <a:xfrm>
            <a:off x="414506" y="1484784"/>
            <a:ext cx="8280920" cy="4493538"/>
          </a:xfrm>
          <a:prstGeom prst="rect">
            <a:avLst/>
          </a:prstGeom>
        </p:spPr>
        <p:txBody>
          <a:bodyPr wrap="square">
            <a:spAutoFit/>
          </a:bodyPr>
          <a:lstStyle/>
          <a:p>
            <a:pPr marL="457200" indent="-457200">
              <a:buFont typeface="Arial" pitchFamily="34" charset="0"/>
              <a:buChar char="•"/>
            </a:pPr>
            <a:r>
              <a:rPr lang="es-PE" sz="2600" dirty="0" smtClean="0"/>
              <a:t>Mejora la mantenibilidad.</a:t>
            </a:r>
          </a:p>
          <a:p>
            <a:endParaRPr lang="es-PE" sz="2600" dirty="0" smtClean="0"/>
          </a:p>
          <a:p>
            <a:pPr marL="457200" indent="-457200">
              <a:buFont typeface="Arial" pitchFamily="34" charset="0"/>
              <a:buChar char="•"/>
            </a:pPr>
            <a:r>
              <a:rPr lang="es-PE" sz="2600" dirty="0" smtClean="0"/>
              <a:t>Permite escribir nuevas pruebas de manera muy rápida.</a:t>
            </a:r>
          </a:p>
          <a:p>
            <a:endParaRPr lang="es-PE" sz="2600" dirty="0" smtClean="0"/>
          </a:p>
          <a:p>
            <a:pPr marL="457200" indent="-457200">
              <a:buFont typeface="Arial" pitchFamily="34" charset="0"/>
              <a:buChar char="•"/>
            </a:pPr>
            <a:r>
              <a:rPr lang="es-PE" sz="2600" dirty="0" smtClean="0"/>
              <a:t>Encapsula detalles complejos de la tecnología.</a:t>
            </a:r>
          </a:p>
          <a:p>
            <a:pPr marL="457200" indent="-457200">
              <a:buFont typeface="Arial" pitchFamily="34" charset="0"/>
              <a:buChar char="•"/>
            </a:pPr>
            <a:endParaRPr lang="es-PE" sz="2600" dirty="0" smtClean="0"/>
          </a:p>
          <a:p>
            <a:pPr marL="457200" indent="-457200">
              <a:buFont typeface="Arial" pitchFamily="34" charset="0"/>
              <a:buChar char="•"/>
            </a:pPr>
            <a:r>
              <a:rPr lang="es-PE" sz="2600" dirty="0"/>
              <a:t>Nos proporciona un lenguaje propio para escribir las pruebas</a:t>
            </a:r>
            <a:r>
              <a:rPr lang="es-PE" sz="2600" dirty="0" smtClean="0"/>
              <a:t>.</a:t>
            </a:r>
          </a:p>
          <a:p>
            <a:pPr marL="457200" indent="-457200">
              <a:buFont typeface="Arial" pitchFamily="34" charset="0"/>
              <a:buChar char="•"/>
            </a:pPr>
            <a:endParaRPr lang="es-PE" sz="2600" dirty="0"/>
          </a:p>
          <a:p>
            <a:pPr marL="457200" indent="-457200">
              <a:buFont typeface="Arial" pitchFamily="34" charset="0"/>
              <a:buChar char="•"/>
            </a:pPr>
            <a:r>
              <a:rPr lang="es-PE" sz="2600" dirty="0"/>
              <a:t>Permite a personas sin demasiados conocimientos técnicos escribir pruebas fácilmente</a:t>
            </a:r>
            <a:r>
              <a:rPr lang="es-PE" sz="2600" dirty="0" smtClean="0"/>
              <a:t>.</a:t>
            </a:r>
            <a:endParaRPr lang="es-PE" sz="2600" dirty="0"/>
          </a:p>
        </p:txBody>
      </p:sp>
    </p:spTree>
    <p:extLst>
      <p:ext uri="{BB962C8B-B14F-4D97-AF65-F5344CB8AC3E}">
        <p14:creationId xmlns:p14="http://schemas.microsoft.com/office/powerpoint/2010/main" val="265098851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0166" y="806227"/>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a:t>
            </a:r>
            <a:r>
              <a:rPr lang="es-PE" dirty="0" err="1" smtClean="0">
                <a:solidFill>
                  <a:srgbClr val="00823B"/>
                </a:solidFill>
              </a:rPr>
              <a:t>Pattern</a:t>
            </a:r>
            <a:endParaRPr lang="es-PE" dirty="0">
              <a:solidFill>
                <a:srgbClr val="00823B"/>
              </a:solidFill>
            </a:endParaRPr>
          </a:p>
        </p:txBody>
      </p:sp>
      <p:grpSp>
        <p:nvGrpSpPr>
          <p:cNvPr id="63" name="62 Grupo"/>
          <p:cNvGrpSpPr/>
          <p:nvPr/>
        </p:nvGrpSpPr>
        <p:grpSpPr>
          <a:xfrm>
            <a:off x="522350" y="1958355"/>
            <a:ext cx="8065232" cy="2232386"/>
            <a:chOff x="706056" y="1707861"/>
            <a:chExt cx="8065232" cy="2232386"/>
          </a:xfrm>
        </p:grpSpPr>
        <p:sp>
          <p:nvSpPr>
            <p:cNvPr id="7" name="6 Rectángulo redondeado"/>
            <p:cNvSpPr/>
            <p:nvPr/>
          </p:nvSpPr>
          <p:spPr>
            <a:xfrm>
              <a:off x="706056" y="2324406"/>
              <a:ext cx="1973935" cy="94315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PE" sz="2600" dirty="0" err="1" smtClean="0"/>
                <a:t>Tests</a:t>
              </a:r>
              <a:endParaRPr lang="es-PE" sz="2600" dirty="0"/>
            </a:p>
          </p:txBody>
        </p:sp>
        <p:sp>
          <p:nvSpPr>
            <p:cNvPr id="8" name="7 Rectángulo redondeado"/>
            <p:cNvSpPr/>
            <p:nvPr/>
          </p:nvSpPr>
          <p:spPr>
            <a:xfrm>
              <a:off x="3496108" y="170786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err="1" smtClean="0"/>
                <a:t>Login</a:t>
              </a:r>
              <a:r>
                <a:rPr lang="es-PE" sz="2600" dirty="0" smtClean="0"/>
                <a:t> </a:t>
              </a:r>
              <a:br>
                <a:rPr lang="es-PE" sz="2600" dirty="0" smtClean="0"/>
              </a:br>
              <a:r>
                <a:rPr lang="es-PE" sz="2600" dirty="0" err="1" smtClean="0"/>
                <a:t>Class</a:t>
              </a:r>
              <a:endParaRPr lang="es-PE" sz="2600" dirty="0"/>
            </a:p>
          </p:txBody>
        </p:sp>
        <p:cxnSp>
          <p:nvCxnSpPr>
            <p:cNvPr id="9" name="8 Conector recto de flecha"/>
            <p:cNvCxnSpPr>
              <a:stCxn id="10" idx="1"/>
              <a:endCxn id="8" idx="3"/>
            </p:cNvCxnSpPr>
            <p:nvPr/>
          </p:nvCxnSpPr>
          <p:spPr>
            <a:xfrm flipH="1">
              <a:off x="5746681" y="217943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9 Rectángulo redondeado"/>
            <p:cNvSpPr/>
            <p:nvPr/>
          </p:nvSpPr>
          <p:spPr>
            <a:xfrm>
              <a:off x="6525321" y="170786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err="1" smtClean="0"/>
                <a:t>Login</a:t>
              </a:r>
              <a:r>
                <a:rPr lang="es-PE" sz="2600" dirty="0" smtClean="0"/>
                <a:t> </a:t>
              </a:r>
            </a:p>
            <a:p>
              <a:pPr algn="ctr"/>
              <a:r>
                <a:rPr lang="es-PE" sz="2600" dirty="0" smtClean="0"/>
                <a:t>Page</a:t>
              </a:r>
              <a:endParaRPr lang="es-PE" sz="2600" dirty="0"/>
            </a:p>
          </p:txBody>
        </p:sp>
        <p:cxnSp>
          <p:nvCxnSpPr>
            <p:cNvPr id="11" name="10 Conector recto de flecha"/>
            <p:cNvCxnSpPr>
              <a:stCxn id="8" idx="1"/>
              <a:endCxn id="7" idx="3"/>
            </p:cNvCxnSpPr>
            <p:nvPr/>
          </p:nvCxnSpPr>
          <p:spPr>
            <a:xfrm flipH="1">
              <a:off x="2679991" y="2179439"/>
              <a:ext cx="816117" cy="61654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11 Rectángulo redondeado"/>
            <p:cNvSpPr/>
            <p:nvPr/>
          </p:nvSpPr>
          <p:spPr>
            <a:xfrm>
              <a:off x="3485201" y="2997091"/>
              <a:ext cx="2250573" cy="94315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a:r>
              <a:br>
                <a:rPr lang="es-PE" sz="2600" dirty="0" smtClean="0"/>
              </a:br>
              <a:r>
                <a:rPr lang="es-PE" sz="2600" dirty="0" err="1" smtClean="0"/>
                <a:t>Class</a:t>
              </a:r>
              <a:endParaRPr lang="es-PE" sz="2600" dirty="0"/>
            </a:p>
          </p:txBody>
        </p:sp>
        <p:cxnSp>
          <p:nvCxnSpPr>
            <p:cNvPr id="13" name="12 Conector recto de flecha"/>
            <p:cNvCxnSpPr>
              <a:stCxn id="12" idx="1"/>
              <a:endCxn id="7" idx="3"/>
            </p:cNvCxnSpPr>
            <p:nvPr/>
          </p:nvCxnSpPr>
          <p:spPr>
            <a:xfrm flipH="1" flipV="1">
              <a:off x="2679991" y="2795984"/>
              <a:ext cx="805210" cy="672685"/>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21 Rectángulo redondeado"/>
            <p:cNvSpPr/>
            <p:nvPr/>
          </p:nvSpPr>
          <p:spPr>
            <a:xfrm>
              <a:off x="6514414" y="2997091"/>
              <a:ext cx="2245967" cy="943156"/>
            </a:xfrm>
            <a:prstGeom prst="roundRect">
              <a:avLst/>
            </a:prstGeom>
            <a:solidFill>
              <a:schemeClr val="accent3">
                <a:lumMod val="7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s-PE" sz="2600" dirty="0" smtClean="0"/>
                <a:t>Shopping </a:t>
              </a:r>
              <a:r>
                <a:rPr lang="es-PE" sz="2600" dirty="0" err="1" smtClean="0"/>
                <a:t>Cart</a:t>
              </a:r>
              <a:r>
                <a:rPr lang="es-PE" sz="2600" dirty="0" smtClean="0"/>
                <a:t> Page</a:t>
              </a:r>
              <a:endParaRPr lang="es-PE" sz="2600" dirty="0"/>
            </a:p>
          </p:txBody>
        </p:sp>
        <p:cxnSp>
          <p:nvCxnSpPr>
            <p:cNvPr id="23" name="22 Conector recto de flecha"/>
            <p:cNvCxnSpPr>
              <a:stCxn id="22" idx="1"/>
              <a:endCxn id="12" idx="3"/>
            </p:cNvCxnSpPr>
            <p:nvPr/>
          </p:nvCxnSpPr>
          <p:spPr>
            <a:xfrm flipH="1">
              <a:off x="5735774" y="3468669"/>
              <a:ext cx="778640" cy="0"/>
            </a:xfrm>
            <a:prstGeom prst="straightConnector1">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73 Rectángulo"/>
          <p:cNvSpPr/>
          <p:nvPr/>
        </p:nvSpPr>
        <p:spPr>
          <a:xfrm>
            <a:off x="631006" y="4584610"/>
            <a:ext cx="7847920" cy="1292662"/>
          </a:xfrm>
          <a:prstGeom prst="rect">
            <a:avLst/>
          </a:prstGeom>
        </p:spPr>
        <p:txBody>
          <a:bodyPr wrap="square">
            <a:spAutoFit/>
          </a:bodyPr>
          <a:lstStyle/>
          <a:p>
            <a:pPr algn="ctr"/>
            <a:r>
              <a:rPr lang="es-PE" sz="2600" dirty="0" smtClean="0"/>
              <a:t>Representar cada pantalla de la aplicación </a:t>
            </a:r>
            <a:r>
              <a:rPr lang="es-PE" sz="2600" dirty="0" smtClean="0"/>
              <a:t>dentro de su propia clase.  Esta clase consolidará todo el código necesario para interactuar con esta pantalla.</a:t>
            </a:r>
          </a:p>
        </p:txBody>
      </p:sp>
    </p:spTree>
    <p:extLst>
      <p:ext uri="{BB962C8B-B14F-4D97-AF65-F5344CB8AC3E}">
        <p14:creationId xmlns:p14="http://schemas.microsoft.com/office/powerpoint/2010/main" val="295847029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906" y="1844824"/>
            <a:ext cx="776287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677816" y="1124742"/>
            <a:ext cx="3809056" cy="584775"/>
          </a:xfrm>
          <a:prstGeom prst="rect">
            <a:avLst/>
          </a:prstGeom>
        </p:spPr>
        <p:txBody>
          <a:bodyPr wrap="none">
            <a:spAutoFit/>
          </a:bodyPr>
          <a:lstStyle/>
          <a:p>
            <a:r>
              <a:rPr lang="es-PE" sz="3200" b="1" dirty="0" smtClean="0">
                <a:solidFill>
                  <a:srgbClr val="FF0000"/>
                </a:solidFill>
              </a:rPr>
              <a:t>De la manera antigua</a:t>
            </a:r>
            <a:endParaRPr lang="es-PE" sz="3200" b="1" dirty="0">
              <a:solidFill>
                <a:srgbClr val="FF0000"/>
              </a:solidFill>
            </a:endParaRPr>
          </a:p>
        </p:txBody>
      </p:sp>
    </p:spTree>
    <p:extLst>
      <p:ext uri="{BB962C8B-B14F-4D97-AF65-F5344CB8AC3E}">
        <p14:creationId xmlns:p14="http://schemas.microsoft.com/office/powerpoint/2010/main" val="41022006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74075" y="183778"/>
            <a:ext cx="8229600" cy="724942"/>
          </a:xfrm>
        </p:spPr>
        <p:txBody>
          <a:bodyPr/>
          <a:lstStyle/>
          <a:p>
            <a:r>
              <a:rPr lang="es-PE" dirty="0" smtClean="0">
                <a:solidFill>
                  <a:srgbClr val="00823B"/>
                </a:solidFill>
              </a:rPr>
              <a:t>Page </a:t>
            </a:r>
            <a:r>
              <a:rPr lang="es-PE" dirty="0" err="1" smtClean="0">
                <a:solidFill>
                  <a:srgbClr val="00823B"/>
                </a:solidFill>
              </a:rPr>
              <a:t>Object</a:t>
            </a:r>
            <a:r>
              <a:rPr lang="es-PE" dirty="0" smtClean="0">
                <a:solidFill>
                  <a:srgbClr val="00823B"/>
                </a:solidFill>
              </a:rPr>
              <a:t> - Ejemplo</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601" y="1916832"/>
            <a:ext cx="8626549" cy="253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2571336" y="1124744"/>
            <a:ext cx="4035079" cy="584775"/>
          </a:xfrm>
          <a:prstGeom prst="rect">
            <a:avLst/>
          </a:prstGeom>
        </p:spPr>
        <p:txBody>
          <a:bodyPr wrap="none">
            <a:spAutoFit/>
          </a:bodyPr>
          <a:lstStyle/>
          <a:p>
            <a:r>
              <a:rPr lang="es-PE" sz="3200" b="1" dirty="0" smtClean="0">
                <a:solidFill>
                  <a:srgbClr val="FF0000"/>
                </a:solidFill>
              </a:rPr>
              <a:t>Utilizando Page </a:t>
            </a:r>
            <a:r>
              <a:rPr lang="es-PE" sz="3200" b="1" dirty="0" err="1" smtClean="0">
                <a:solidFill>
                  <a:srgbClr val="FF0000"/>
                </a:solidFill>
              </a:rPr>
              <a:t>Object</a:t>
            </a:r>
            <a:endParaRPr lang="es-PE" sz="3200" b="1" dirty="0">
              <a:solidFill>
                <a:srgbClr val="FF0000"/>
              </a:solidFill>
            </a:endParaRPr>
          </a:p>
        </p:txBody>
      </p:sp>
    </p:spTree>
    <p:extLst>
      <p:ext uri="{BB962C8B-B14F-4D97-AF65-F5344CB8AC3E}">
        <p14:creationId xmlns:p14="http://schemas.microsoft.com/office/powerpoint/2010/main" val="162840373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16832"/>
            <a:ext cx="8229600" cy="2088232"/>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Crear nuestro propio Framework para realizar </a:t>
            </a:r>
            <a:br>
              <a:rPr lang="es-PE" dirty="0" smtClean="0">
                <a:solidFill>
                  <a:srgbClr val="00B050"/>
                </a:solidFill>
              </a:rPr>
            </a:br>
            <a:r>
              <a:rPr lang="es-PE" dirty="0" smtClean="0">
                <a:solidFill>
                  <a:srgbClr val="00B050"/>
                </a:solidFill>
              </a:rPr>
              <a:t>Pruebas Web Automatizadas.</a:t>
            </a:r>
            <a:endParaRPr lang="es-PE" dirty="0">
              <a:solidFill>
                <a:srgbClr val="00B050"/>
              </a:solidFill>
            </a:endParaRPr>
          </a:p>
        </p:txBody>
      </p:sp>
    </p:spTree>
    <p:extLst>
      <p:ext uri="{BB962C8B-B14F-4D97-AF65-F5344CB8AC3E}">
        <p14:creationId xmlns:p14="http://schemas.microsoft.com/office/powerpoint/2010/main" val="305341731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err="1" smtClean="0">
                <a:solidFill>
                  <a:srgbClr val="00823B"/>
                </a:solidFill>
              </a:rPr>
              <a:t>Unit</a:t>
            </a:r>
            <a:r>
              <a:rPr lang="es-PE" dirty="0" smtClean="0">
                <a:solidFill>
                  <a:srgbClr val="00823B"/>
                </a:solidFill>
              </a:rPr>
              <a:t> vs Integration vs </a:t>
            </a:r>
            <a:r>
              <a:rPr lang="es-PE" dirty="0" err="1" smtClean="0">
                <a:solidFill>
                  <a:srgbClr val="00823B"/>
                </a:solidFill>
              </a:rPr>
              <a:t>System</a:t>
            </a:r>
            <a:endParaRPr lang="es-PE" dirty="0">
              <a:solidFill>
                <a:srgbClr val="00823B"/>
              </a:solidFill>
            </a:endParaRPr>
          </a:p>
        </p:txBody>
      </p:sp>
      <p:cxnSp>
        <p:nvCxnSpPr>
          <p:cNvPr id="11" name="10 Conector recto de flecha"/>
          <p:cNvCxnSpPr/>
          <p:nvPr/>
        </p:nvCxnSpPr>
        <p:spPr>
          <a:xfrm flipV="1">
            <a:off x="7488011" y="2404562"/>
            <a:ext cx="43565" cy="3121217"/>
          </a:xfrm>
          <a:prstGeom prst="straightConnector1">
            <a:avLst/>
          </a:prstGeom>
          <a:ln w="57150">
            <a:solidFill>
              <a:srgbClr val="FFC000"/>
            </a:solidFill>
            <a:headEnd type="arrow" w="med" len="med"/>
            <a:tailEnd type="arrow" w="med" len="med"/>
          </a:ln>
        </p:spPr>
        <p:style>
          <a:lnRef idx="3">
            <a:schemeClr val="accent4"/>
          </a:lnRef>
          <a:fillRef idx="0">
            <a:schemeClr val="accent4"/>
          </a:fillRef>
          <a:effectRef idx="2">
            <a:schemeClr val="accent4"/>
          </a:effectRef>
          <a:fontRef idx="minor">
            <a:schemeClr val="tx1"/>
          </a:fontRef>
        </p:style>
      </p:cxnSp>
      <p:sp>
        <p:nvSpPr>
          <p:cNvPr id="12" name="11 CuadroTexto"/>
          <p:cNvSpPr txBox="1"/>
          <p:nvPr/>
        </p:nvSpPr>
        <p:spPr>
          <a:xfrm>
            <a:off x="6163944" y="5550331"/>
            <a:ext cx="2691698" cy="892552"/>
          </a:xfrm>
          <a:prstGeom prst="rect">
            <a:avLst/>
          </a:prstGeom>
          <a:noFill/>
        </p:spPr>
        <p:txBody>
          <a:bodyPr vert="horz" wrap="none" rtlCol="0">
            <a:spAutoFit/>
          </a:bodyPr>
          <a:lstStyle/>
          <a:p>
            <a:pPr algn="ctr"/>
            <a:r>
              <a:rPr lang="es-PE" sz="2600" b="1" dirty="0" smtClean="0">
                <a:solidFill>
                  <a:srgbClr val="FFC000"/>
                </a:solidFill>
              </a:rPr>
              <a:t>Fácil </a:t>
            </a:r>
            <a:r>
              <a:rPr lang="es-PE" sz="2600" b="1" dirty="0" smtClean="0"/>
              <a:t>de escribir</a:t>
            </a:r>
          </a:p>
          <a:p>
            <a:pPr algn="ctr"/>
            <a:r>
              <a:rPr lang="es-PE" sz="2600" b="1" dirty="0" err="1" smtClean="0">
                <a:solidFill>
                  <a:srgbClr val="FFC000"/>
                </a:solidFill>
              </a:rPr>
              <a:t>Rapido</a:t>
            </a:r>
            <a:r>
              <a:rPr lang="es-PE" sz="2600" b="1" dirty="0" smtClean="0">
                <a:solidFill>
                  <a:srgbClr val="FFC000"/>
                </a:solidFill>
              </a:rPr>
              <a:t> </a:t>
            </a:r>
            <a:r>
              <a:rPr lang="es-PE" sz="2600" b="1" dirty="0" smtClean="0"/>
              <a:t>al ejecutar</a:t>
            </a:r>
            <a:endParaRPr lang="es-PE" sz="2600" b="1" dirty="0"/>
          </a:p>
        </p:txBody>
      </p:sp>
      <p:sp>
        <p:nvSpPr>
          <p:cNvPr id="13" name="12 CuadroTexto"/>
          <p:cNvSpPr txBox="1"/>
          <p:nvPr/>
        </p:nvSpPr>
        <p:spPr>
          <a:xfrm>
            <a:off x="6126305" y="1052736"/>
            <a:ext cx="2766976" cy="1292662"/>
          </a:xfrm>
          <a:prstGeom prst="rect">
            <a:avLst/>
          </a:prstGeom>
          <a:noFill/>
        </p:spPr>
        <p:txBody>
          <a:bodyPr vert="horz" wrap="none" rtlCol="0">
            <a:spAutoFit/>
          </a:bodyPr>
          <a:lstStyle/>
          <a:p>
            <a:pPr algn="ctr"/>
            <a:r>
              <a:rPr lang="es-PE" sz="2600" b="1" dirty="0" smtClean="0">
                <a:solidFill>
                  <a:srgbClr val="FFC000"/>
                </a:solidFill>
              </a:rPr>
              <a:t>Difícil</a:t>
            </a:r>
            <a:r>
              <a:rPr lang="es-PE" sz="2600" b="1" dirty="0" smtClean="0"/>
              <a:t> de escribir</a:t>
            </a:r>
          </a:p>
          <a:p>
            <a:pPr algn="ctr"/>
            <a:r>
              <a:rPr lang="es-PE" sz="2600" b="1" dirty="0" smtClean="0">
                <a:solidFill>
                  <a:srgbClr val="FFC000"/>
                </a:solidFill>
              </a:rPr>
              <a:t>Lento </a:t>
            </a:r>
            <a:r>
              <a:rPr lang="es-PE" sz="2600" b="1" dirty="0" smtClean="0"/>
              <a:t>al ejecutar</a:t>
            </a:r>
          </a:p>
          <a:p>
            <a:pPr algn="ctr"/>
            <a:r>
              <a:rPr lang="es-PE" sz="2600" b="1" dirty="0" smtClean="0">
                <a:solidFill>
                  <a:srgbClr val="FFC000"/>
                </a:solidFill>
              </a:rPr>
              <a:t>Frágiles </a:t>
            </a:r>
            <a:r>
              <a:rPr lang="es-PE" sz="2600" b="1" dirty="0" smtClean="0"/>
              <a:t>de romper</a:t>
            </a:r>
            <a:endParaRPr lang="es-PE" sz="2600" b="1" dirty="0"/>
          </a:p>
        </p:txBody>
      </p:sp>
      <p:grpSp>
        <p:nvGrpSpPr>
          <p:cNvPr id="23" name="22 Grupo"/>
          <p:cNvGrpSpPr/>
          <p:nvPr/>
        </p:nvGrpSpPr>
        <p:grpSpPr>
          <a:xfrm>
            <a:off x="323528" y="1439556"/>
            <a:ext cx="5616000" cy="4735410"/>
            <a:chOff x="2042174" y="1455704"/>
            <a:chExt cx="5607883" cy="4751079"/>
          </a:xfrm>
        </p:grpSpPr>
        <p:sp>
          <p:nvSpPr>
            <p:cNvPr id="24" name="23 Trapecio"/>
            <p:cNvSpPr>
              <a:spLocks noChangeAspect="1"/>
            </p:cNvSpPr>
            <p:nvPr/>
          </p:nvSpPr>
          <p:spPr>
            <a:xfrm>
              <a:off x="2776035" y="3741002"/>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25" name="24 Trapecio"/>
            <p:cNvSpPr>
              <a:spLocks noChangeAspect="1"/>
            </p:cNvSpPr>
            <p:nvPr/>
          </p:nvSpPr>
          <p:spPr>
            <a:xfrm>
              <a:off x="2042174" y="5011584"/>
              <a:ext cx="5607883" cy="1195199"/>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26" name="25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sp>
        <p:nvSpPr>
          <p:cNvPr id="28" name="27 CuadroTexto"/>
          <p:cNvSpPr txBox="1"/>
          <p:nvPr/>
        </p:nvSpPr>
        <p:spPr>
          <a:xfrm>
            <a:off x="2457696"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36296910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308324"/>
          </a:xfrm>
          <a:prstGeom prst="rect">
            <a:avLst/>
          </a:prstGeom>
          <a:noFill/>
        </p:spPr>
        <p:txBody>
          <a:bodyPr wrap="square" rtlCol="0">
            <a:spAutoFit/>
          </a:bodyPr>
          <a:lstStyle/>
          <a:p>
            <a:pPr marL="457200" indent="-457200">
              <a:buFont typeface="Arial" pitchFamily="34" charset="0"/>
              <a:buChar char="•"/>
            </a:pPr>
            <a:r>
              <a:rPr lang="es-PE" sz="2400" dirty="0" err="1" smtClean="0"/>
              <a:t>Selenium</a:t>
            </a:r>
            <a:r>
              <a:rPr lang="es-PE" sz="2400" dirty="0" smtClean="0"/>
              <a:t> </a:t>
            </a:r>
            <a:r>
              <a:rPr lang="es-PE" sz="2400" dirty="0" err="1" smtClean="0"/>
              <a:t>Downloads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://seleniumhq.org/download</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XPath</a:t>
            </a:r>
            <a:r>
              <a:rPr lang="es-PE" sz="2400" dirty="0"/>
              <a:t> </a:t>
            </a:r>
            <a:r>
              <a:rPr lang="es-PE" sz="2400" dirty="0" err="1" smtClean="0"/>
              <a:t>Documentation</a:t>
            </a:r>
            <a:r>
              <a:rPr lang="es-PE" sz="2400" dirty="0" smtClean="0"/>
              <a:t>:</a:t>
            </a:r>
            <a:r>
              <a:rPr lang="es-PE" sz="2400" dirty="0"/>
              <a:t/>
            </a:r>
            <a:br>
              <a:rPr lang="es-PE" sz="2400" dirty="0"/>
            </a:br>
            <a:r>
              <a:rPr lang="es-PE" sz="2400" dirty="0">
                <a:solidFill>
                  <a:srgbClr val="FFC000"/>
                </a:solidFill>
              </a:rPr>
              <a:t>http://</a:t>
            </a:r>
            <a:r>
              <a:rPr lang="es-PE" sz="2400" dirty="0" smtClean="0">
                <a:solidFill>
                  <a:srgbClr val="FFC000"/>
                </a:solidFill>
              </a:rPr>
              <a:t>www.w3schools.com/xpath/default.asp</a:t>
            </a:r>
          </a:p>
          <a:p>
            <a:pPr marL="457200" indent="-457200">
              <a:buFont typeface="Arial" pitchFamily="34" charset="0"/>
              <a:buChar char="•"/>
            </a:pPr>
            <a:endParaRPr lang="es-PE" sz="2400" dirty="0" smtClean="0"/>
          </a:p>
        </p:txBody>
      </p:sp>
    </p:spTree>
    <p:extLst>
      <p:ext uri="{BB962C8B-B14F-4D97-AF65-F5344CB8AC3E}">
        <p14:creationId xmlns:p14="http://schemas.microsoft.com/office/powerpoint/2010/main" val="327826505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Design for</a:t>
            </a:r>
            <a:br>
              <a:rPr lang="en-US" sz="11500" b="1" dirty="0" smtClean="0">
                <a:solidFill>
                  <a:srgbClr val="FF0000"/>
                </a:solidFill>
              </a:rPr>
            </a:br>
            <a:r>
              <a:rPr lang="en-US" sz="11500" b="1" dirty="0" err="1" smtClean="0">
                <a:solidFill>
                  <a:srgbClr val="FF0000"/>
                </a:solidFill>
              </a:rPr>
              <a:t>Testeability</a:t>
            </a:r>
            <a:r>
              <a:rPr lang="en-US" sz="11500" b="1" dirty="0" smtClean="0">
                <a:solidFill>
                  <a:srgbClr val="FF0000"/>
                </a:solidFill>
              </a:rPr>
              <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41756802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72" y="836712"/>
            <a:ext cx="8229600" cy="1143000"/>
          </a:xfrm>
        </p:spPr>
        <p:txBody>
          <a:bodyPr/>
          <a:lstStyle/>
          <a:p>
            <a:r>
              <a:rPr lang="es-PE" dirty="0" smtClean="0">
                <a:solidFill>
                  <a:srgbClr val="00823B"/>
                </a:solidFill>
              </a:rPr>
              <a:t>¿ Como escribimos código que sea fácil de probar ?</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772" y="2564904"/>
            <a:ext cx="3403600" cy="3403600"/>
          </a:xfrm>
          <a:prstGeom prst="rect">
            <a:avLst/>
          </a:prstGeom>
          <a:ln>
            <a:noFill/>
          </a:ln>
          <a:effectLst>
            <a:softEdge rad="112500"/>
          </a:effectLst>
        </p:spPr>
      </p:pic>
    </p:spTree>
    <p:extLst>
      <p:ext uri="{BB962C8B-B14F-4D97-AF65-F5344CB8AC3E}">
        <p14:creationId xmlns:p14="http://schemas.microsoft.com/office/powerpoint/2010/main" val="4289157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76672"/>
            <a:ext cx="8229600" cy="724942"/>
          </a:xfrm>
        </p:spPr>
        <p:txBody>
          <a:bodyPr/>
          <a:lstStyle/>
          <a:p>
            <a:r>
              <a:rPr lang="es-PE" dirty="0" smtClean="0">
                <a:solidFill>
                  <a:srgbClr val="00823B"/>
                </a:solidFill>
              </a:rPr>
              <a:t>El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636912"/>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56838"/>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242619"/>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276524"/>
            <a:ext cx="8367642" cy="1015663"/>
          </a:xfrm>
          <a:prstGeom prst="rect">
            <a:avLst/>
          </a:prstGeom>
          <a:noFill/>
        </p:spPr>
        <p:txBody>
          <a:bodyPr wrap="square" rtlCol="0">
            <a:spAutoFit/>
          </a:bodyPr>
          <a:lstStyle/>
          <a:p>
            <a:pPr algn="ctr"/>
            <a:r>
              <a:rPr lang="es-PE" sz="3000" dirty="0" smtClean="0"/>
              <a:t>El objetivo de </a:t>
            </a:r>
            <a:r>
              <a:rPr lang="es-PE" sz="3000" dirty="0" err="1" smtClean="0"/>
              <a:t>Unit</a:t>
            </a:r>
            <a:r>
              <a:rPr lang="es-PE" sz="3000" dirty="0" smtClean="0"/>
              <a:t> </a:t>
            </a:r>
            <a:r>
              <a:rPr lang="es-PE" sz="3000" dirty="0" err="1" smtClean="0"/>
              <a:t>Testing</a:t>
            </a:r>
            <a:r>
              <a:rPr lang="es-PE" sz="3000" dirty="0" smtClean="0"/>
              <a:t> es probar las unidades lógicas  o caminos que existen dentro de una clase.</a:t>
            </a:r>
            <a:endParaRPr lang="es-PE" sz="30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772816"/>
            <a:ext cx="8229600" cy="3024336"/>
          </a:xfrm>
        </p:spPr>
        <p:txBody>
          <a:bodyPr/>
          <a:lstStyle/>
          <a:p>
            <a:r>
              <a:rPr lang="es-PE" sz="4000" i="1" dirty="0" smtClean="0"/>
              <a:t>«No hay ningún secreto en cómo escribir los </a:t>
            </a:r>
            <a:r>
              <a:rPr lang="es-PE" sz="4000" i="1" dirty="0" err="1" smtClean="0"/>
              <a:t>tests</a:t>
            </a:r>
            <a:r>
              <a:rPr lang="es-PE" sz="4000" i="1" dirty="0" smtClean="0"/>
              <a:t>,</a:t>
            </a:r>
            <a:r>
              <a:rPr lang="es-PE" i="1" dirty="0" smtClean="0">
                <a:solidFill>
                  <a:srgbClr val="FFC000"/>
                </a:solidFill>
              </a:rPr>
              <a:t/>
            </a:r>
            <a:br>
              <a:rPr lang="es-PE" i="1" dirty="0" smtClean="0">
                <a:solidFill>
                  <a:srgbClr val="FFC000"/>
                </a:solidFill>
              </a:rPr>
            </a:br>
            <a:r>
              <a:rPr lang="es-PE" i="1" dirty="0" smtClean="0">
                <a:solidFill>
                  <a:srgbClr val="FF0000"/>
                </a:solidFill>
              </a:rPr>
              <a:t>solo hay secretos en cómo escribir código testeable.»</a:t>
            </a:r>
            <a:endParaRPr lang="es-PE" i="1" dirty="0">
              <a:solidFill>
                <a:srgbClr val="FF0000"/>
              </a:solidFill>
            </a:endParaRPr>
          </a:p>
        </p:txBody>
      </p:sp>
      <p:sp>
        <p:nvSpPr>
          <p:cNvPr id="2" name="1 CuadroTexto"/>
          <p:cNvSpPr txBox="1"/>
          <p:nvPr/>
        </p:nvSpPr>
        <p:spPr>
          <a:xfrm>
            <a:off x="6876256" y="4782199"/>
            <a:ext cx="1600182" cy="400110"/>
          </a:xfrm>
          <a:prstGeom prst="rect">
            <a:avLst/>
          </a:prstGeom>
          <a:noFill/>
        </p:spPr>
        <p:txBody>
          <a:bodyPr wrap="none" rtlCol="0">
            <a:spAutoFit/>
          </a:bodyPr>
          <a:lstStyle/>
          <a:p>
            <a:r>
              <a:rPr lang="es-PE" sz="2000" dirty="0" err="1" smtClean="0">
                <a:solidFill>
                  <a:srgbClr val="FFC000"/>
                </a:solidFill>
              </a:rPr>
              <a:t>Misko</a:t>
            </a:r>
            <a:r>
              <a:rPr lang="es-PE" sz="2000" dirty="0" smtClean="0">
                <a:solidFill>
                  <a:srgbClr val="FFC000"/>
                </a:solidFill>
              </a:rPr>
              <a:t> </a:t>
            </a:r>
            <a:r>
              <a:rPr lang="es-PE" sz="2000" dirty="0" err="1" smtClean="0">
                <a:solidFill>
                  <a:srgbClr val="FFC000"/>
                </a:solidFill>
              </a:rPr>
              <a:t>Hevery</a:t>
            </a:r>
            <a:endParaRPr lang="es-PE" sz="2000" dirty="0">
              <a:solidFill>
                <a:srgbClr val="FFC000"/>
              </a:solidFill>
            </a:endParaRPr>
          </a:p>
        </p:txBody>
      </p:sp>
    </p:spTree>
    <p:extLst>
      <p:ext uri="{BB962C8B-B14F-4D97-AF65-F5344CB8AC3E}">
        <p14:creationId xmlns:p14="http://schemas.microsoft.com/office/powerpoint/2010/main" val="406292345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325086"/>
            <a:ext cx="8229600" cy="1143000"/>
          </a:xfrm>
        </p:spPr>
        <p:txBody>
          <a:bodyPr/>
          <a:lstStyle/>
          <a:p>
            <a:r>
              <a:rPr lang="es-PE" dirty="0" smtClean="0">
                <a:solidFill>
                  <a:srgbClr val="00823B"/>
                </a:solidFill>
              </a:rPr>
              <a:t>Como podemos mejorar la testeabilidad</a:t>
            </a:r>
            <a:endParaRPr lang="es-PE" dirty="0">
              <a:solidFill>
                <a:srgbClr val="00823B"/>
              </a:solidFill>
            </a:endParaRPr>
          </a:p>
        </p:txBody>
      </p:sp>
      <p:sp>
        <p:nvSpPr>
          <p:cNvPr id="2" name="1 CuadroTexto"/>
          <p:cNvSpPr txBox="1"/>
          <p:nvPr/>
        </p:nvSpPr>
        <p:spPr>
          <a:xfrm>
            <a:off x="683568" y="2924944"/>
            <a:ext cx="7776864" cy="2246769"/>
          </a:xfrm>
          <a:prstGeom prst="rect">
            <a:avLst/>
          </a:prstGeom>
          <a:noFill/>
        </p:spPr>
        <p:txBody>
          <a:bodyPr wrap="square" rtlCol="0">
            <a:spAutoFit/>
          </a:bodyPr>
          <a:lstStyle/>
          <a:p>
            <a:pPr marL="571500" indent="-571500">
              <a:buFont typeface="Arial" pitchFamily="34" charset="0"/>
              <a:buChar char="•"/>
            </a:pPr>
            <a:r>
              <a:rPr lang="es-ES" sz="2800" dirty="0">
                <a:solidFill>
                  <a:srgbClr val="FF0000"/>
                </a:solidFill>
              </a:rPr>
              <a:t>Aislar las dependencias e inyectarlas</a:t>
            </a:r>
            <a:r>
              <a:rPr lang="es-ES" sz="2800" dirty="0" smtClean="0">
                <a:solidFill>
                  <a:srgbClr val="FF0000"/>
                </a:solidFill>
              </a:rPr>
              <a:t>.</a:t>
            </a:r>
          </a:p>
          <a:p>
            <a:pPr marL="571500" indent="-571500">
              <a:buFont typeface="Arial" pitchFamily="34" charset="0"/>
              <a:buChar char="•"/>
            </a:pPr>
            <a:r>
              <a:rPr lang="es-ES" sz="2800" dirty="0" smtClean="0"/>
              <a:t>No realizar trabajo en el constructor.</a:t>
            </a:r>
          </a:p>
          <a:p>
            <a:pPr marL="571500" indent="-571500">
              <a:buFont typeface="Arial" pitchFamily="34" charset="0"/>
              <a:buChar char="•"/>
            </a:pPr>
            <a:r>
              <a:rPr lang="es-ES" sz="2800" dirty="0" smtClean="0"/>
              <a:t>Preferir la composición sobre la herencia.</a:t>
            </a:r>
          </a:p>
          <a:p>
            <a:pPr marL="571500" indent="-571500">
              <a:buFont typeface="Arial" pitchFamily="34" charset="0"/>
              <a:buChar char="•"/>
            </a:pPr>
            <a:r>
              <a:rPr lang="es-ES" sz="2800" dirty="0" smtClean="0"/>
              <a:t>Evitar métodos y clases estáticas o el patrón </a:t>
            </a:r>
            <a:r>
              <a:rPr lang="es-ES" sz="2800" dirty="0" err="1" smtClean="0"/>
              <a:t>singleton</a:t>
            </a:r>
            <a:r>
              <a:rPr lang="es-ES" sz="2800" dirty="0" smtClean="0"/>
              <a:t>.</a:t>
            </a:r>
          </a:p>
        </p:txBody>
      </p:sp>
    </p:spTree>
    <p:extLst>
      <p:ext uri="{BB962C8B-B14F-4D97-AF65-F5344CB8AC3E}">
        <p14:creationId xmlns:p14="http://schemas.microsoft.com/office/powerpoint/2010/main" val="119778041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332656"/>
            <a:ext cx="8712968" cy="844646"/>
          </a:xfrm>
        </p:spPr>
        <p:txBody>
          <a:bodyPr/>
          <a:lstStyle/>
          <a:p>
            <a:r>
              <a:rPr lang="es-PE" dirty="0" smtClean="0">
                <a:solidFill>
                  <a:srgbClr val="00823B"/>
                </a:solidFill>
              </a:rPr>
              <a:t>No realizar </a:t>
            </a:r>
            <a:r>
              <a:rPr lang="es-PE" dirty="0">
                <a:solidFill>
                  <a:srgbClr val="00823B"/>
                </a:solidFill>
              </a:rPr>
              <a:t>t</a:t>
            </a:r>
            <a:r>
              <a:rPr lang="es-PE" dirty="0" smtClean="0">
                <a:solidFill>
                  <a:srgbClr val="00823B"/>
                </a:solidFill>
              </a:rPr>
              <a:t>rabajo en el constructor</a:t>
            </a:r>
            <a:endParaRPr lang="es-PE" dirty="0">
              <a:solidFill>
                <a:srgbClr val="00823B"/>
              </a:solidFill>
            </a:endParaRPr>
          </a:p>
        </p:txBody>
      </p:sp>
      <p:sp>
        <p:nvSpPr>
          <p:cNvPr id="8" name="7 CuadroTexto"/>
          <p:cNvSpPr txBox="1"/>
          <p:nvPr/>
        </p:nvSpPr>
        <p:spPr>
          <a:xfrm>
            <a:off x="428909" y="5355213"/>
            <a:ext cx="8220131" cy="954107"/>
          </a:xfrm>
          <a:prstGeom prst="rect">
            <a:avLst/>
          </a:prstGeom>
          <a:noFill/>
        </p:spPr>
        <p:txBody>
          <a:bodyPr wrap="square" rtlCol="0">
            <a:spAutoFit/>
          </a:bodyPr>
          <a:lstStyle/>
          <a:p>
            <a:pPr algn="ctr"/>
            <a:r>
              <a:rPr lang="es-PE" sz="2800" dirty="0" smtClean="0">
                <a:solidFill>
                  <a:srgbClr val="FF0000"/>
                </a:solidFill>
              </a:rPr>
              <a:t>Mientras </a:t>
            </a:r>
            <a:r>
              <a:rPr lang="es-PE" sz="2800" dirty="0">
                <a:solidFill>
                  <a:srgbClr val="FF0000"/>
                </a:solidFill>
              </a:rPr>
              <a:t>más trabajo hagamos en el constructor, más difícil será crear el objeto para hacer pruebas con 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393" y="1220754"/>
            <a:ext cx="7415162" cy="400844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390149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240299"/>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a:t>El operador New en el constructor.</a:t>
            </a:r>
          </a:p>
          <a:p>
            <a:pPr lvl="1" indent="-457200">
              <a:buFont typeface="Wingdings" pitchFamily="2" charset="2"/>
              <a:buChar char="§"/>
            </a:pPr>
            <a:r>
              <a:rPr lang="es-PE" sz="2400" dirty="0"/>
              <a:t>Cualquier tipo de lógica (condicionales, iteraciones</a:t>
            </a:r>
            <a:r>
              <a:rPr lang="es-PE" sz="2400" dirty="0" smtClean="0"/>
              <a:t>).</a:t>
            </a:r>
          </a:p>
          <a:p>
            <a:pPr lvl="1" indent="-457200">
              <a:buFont typeface="Wingdings" pitchFamily="2" charset="2"/>
              <a:buChar char="§"/>
            </a:pPr>
            <a:r>
              <a:rPr lang="es-PE" sz="2400" dirty="0" smtClean="0"/>
              <a:t>Construir </a:t>
            </a:r>
            <a:r>
              <a:rPr lang="es-PE" sz="2400" dirty="0"/>
              <a:t>un grafo complejo de objetos en el constructor</a:t>
            </a:r>
            <a:r>
              <a:rPr lang="es-PE" sz="2400" dirty="0" smtClean="0"/>
              <a:t>.</a:t>
            </a:r>
          </a:p>
          <a:p>
            <a:pPr lvl="1" indent="-457200">
              <a:buFont typeface="Wingdings" pitchFamily="2" charset="2"/>
              <a:buChar char="§"/>
            </a:pPr>
            <a:r>
              <a:rPr lang="es-PE" sz="2400" dirty="0"/>
              <a:t>Cualquier cosa adicional a solo asignar parámetros</a:t>
            </a:r>
            <a:r>
              <a:rPr lang="es-PE" sz="2400" dirty="0" smtClean="0"/>
              <a:t>.</a:t>
            </a:r>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Nos fuerza a realizar trabajo y utilizar dependencias innecesarias en los </a:t>
            </a:r>
            <a:r>
              <a:rPr lang="es-PE" sz="2400" dirty="0" err="1" smtClean="0"/>
              <a:t>tests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Pasar los objetos directamente.</a:t>
            </a:r>
          </a:p>
          <a:p>
            <a:pPr marL="342900" indent="-342900">
              <a:buFont typeface="Arial" pitchFamily="34" charset="0"/>
              <a:buChar char="•"/>
            </a:pPr>
            <a:r>
              <a:rPr lang="es-PE" sz="2400" dirty="0" smtClean="0"/>
              <a:t>Utilizar un objeto "Factory"  o "</a:t>
            </a:r>
            <a:r>
              <a:rPr lang="es-PE" sz="2400" dirty="0" err="1" smtClean="0"/>
              <a:t>Builder</a:t>
            </a:r>
            <a:r>
              <a:rPr lang="es-PE" sz="2400" dirty="0" smtClean="0"/>
              <a:t>".</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242246165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79512" y="116632"/>
            <a:ext cx="8712968" cy="936104"/>
          </a:xfrm>
        </p:spPr>
        <p:txBody>
          <a:body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
        <p:nvSpPr>
          <p:cNvPr id="8" name="7 CuadroTexto"/>
          <p:cNvSpPr txBox="1"/>
          <p:nvPr/>
        </p:nvSpPr>
        <p:spPr>
          <a:xfrm>
            <a:off x="428909" y="4437112"/>
            <a:ext cx="8220131" cy="2246769"/>
          </a:xfrm>
          <a:prstGeom prst="rect">
            <a:avLst/>
          </a:prstGeom>
          <a:noFill/>
        </p:spPr>
        <p:txBody>
          <a:bodyPr wrap="square" rtlCol="0">
            <a:spAutoFit/>
          </a:bodyPr>
          <a:lstStyle/>
          <a:p>
            <a:pPr algn="ctr"/>
            <a:r>
              <a:rPr lang="es-PE" sz="2800" dirty="0" smtClean="0"/>
              <a:t>No obtener el objeto </a:t>
            </a:r>
            <a:r>
              <a:rPr lang="es-PE" sz="2800" dirty="0"/>
              <a:t>en interés </a:t>
            </a:r>
            <a:r>
              <a:rPr lang="es-PE" sz="2800" dirty="0" smtClean="0"/>
              <a:t>navegando a través </a:t>
            </a:r>
            <a:r>
              <a:rPr lang="es-PE" sz="2800" dirty="0"/>
              <a:t>del </a:t>
            </a:r>
            <a:r>
              <a:rPr lang="es-PE" sz="2800" dirty="0" smtClean="0"/>
              <a:t>todo el grafo de objetos.</a:t>
            </a:r>
          </a:p>
          <a:p>
            <a:pPr algn="ctr"/>
            <a:endParaRPr lang="es-PE" sz="2800" dirty="0" smtClean="0"/>
          </a:p>
          <a:p>
            <a:pPr algn="ctr"/>
            <a:r>
              <a:rPr lang="es-PE" sz="2800" dirty="0" smtClean="0"/>
              <a:t>Cada objeto por el cuál naveguemos será un objeto adicional que debemos instanciar en el </a:t>
            </a:r>
            <a:r>
              <a:rPr lang="es-PE" sz="2800" dirty="0" err="1" smtClean="0"/>
              <a:t>setup</a:t>
            </a:r>
            <a:r>
              <a:rPr lang="es-PE" sz="2800" dirty="0"/>
              <a:t> </a:t>
            </a:r>
            <a:r>
              <a:rPr lang="es-PE" sz="2800" dirty="0" smtClean="0"/>
              <a:t>del </a:t>
            </a:r>
            <a:r>
              <a:rPr lang="es-PE" sz="2800" dirty="0" err="1" smtClean="0"/>
              <a:t>tests</a:t>
            </a:r>
            <a:r>
              <a:rPr lang="es-PE" sz="2800" dirty="0" smtClean="0"/>
              <a:t>.</a:t>
            </a:r>
            <a:endParaRPr lang="es-PE" sz="28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094" y="1124744"/>
            <a:ext cx="7334250" cy="330517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491134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052736"/>
            <a:ext cx="8175090" cy="5447645"/>
          </a:xfrm>
          <a:prstGeom prst="rect">
            <a:avLst/>
          </a:prstGeom>
          <a:noFill/>
        </p:spPr>
        <p:txBody>
          <a:bodyPr wrap="square" rtlCol="0">
            <a:spAutoFit/>
          </a:bodyPr>
          <a:lstStyle/>
          <a:p>
            <a:r>
              <a:rPr lang="es-PE" sz="2800" b="1" dirty="0" smtClean="0">
                <a:solidFill>
                  <a:srgbClr val="FFC000"/>
                </a:solidFill>
              </a:rPr>
              <a:t>Señales</a:t>
            </a:r>
          </a:p>
          <a:p>
            <a:pPr marL="457200" indent="-457200">
              <a:buFont typeface="Wingdings" pitchFamily="2" charset="2"/>
              <a:buChar char="§"/>
            </a:pPr>
            <a:r>
              <a:rPr lang="es-PE" sz="2400" dirty="0" smtClean="0"/>
              <a:t>Parámetros que no son usados directamente, solo son usados para acceder a otro objeto.</a:t>
            </a:r>
          </a:p>
          <a:p>
            <a:pPr marL="457200" indent="-457200">
              <a:buFont typeface="Wingdings" pitchFamily="2" charset="2"/>
              <a:buChar char="§"/>
            </a:pPr>
            <a:r>
              <a:rPr lang="es-PE" sz="2400" dirty="0" smtClean="0"/>
              <a:t>Más de un "." en las llamadas de  métodos. </a:t>
            </a:r>
            <a:br>
              <a:rPr lang="es-PE" sz="2400" dirty="0" smtClean="0"/>
            </a:br>
            <a:r>
              <a:rPr lang="es-PE" sz="2400" dirty="0" err="1" smtClean="0"/>
              <a:t>Ejm</a:t>
            </a:r>
            <a:r>
              <a:rPr lang="es-PE" sz="2400" dirty="0" smtClean="0"/>
              <a:t>: </a:t>
            </a:r>
            <a:r>
              <a:rPr lang="es-PE" sz="2400" dirty="0" err="1" smtClean="0"/>
              <a:t>GetUserManager.GetUser</a:t>
            </a:r>
            <a:r>
              <a:rPr lang="es-PE" sz="2400" dirty="0" smtClean="0"/>
              <a:t>(1).</a:t>
            </a:r>
            <a:r>
              <a:rPr lang="es-PE" sz="2400" dirty="0" err="1" smtClean="0"/>
              <a:t>Profile</a:t>
            </a:r>
            <a:r>
              <a:rPr lang="es-PE" sz="2400" dirty="0" smtClean="0"/>
              <a:t>().</a:t>
            </a:r>
            <a:r>
              <a:rPr lang="es-PE" sz="2400" dirty="0" err="1" smtClean="0"/>
              <a:t>IsAdmin</a:t>
            </a:r>
            <a:r>
              <a:rPr lang="es-PE" sz="2400" dirty="0" smtClean="0"/>
              <a:t>.</a:t>
            </a:r>
          </a:p>
          <a:p>
            <a:pPr marL="457200" indent="-457200">
              <a:buFont typeface="Wingdings" pitchFamily="2" charset="2"/>
              <a:buChar char="§"/>
            </a:pPr>
            <a:r>
              <a:rPr lang="es-PE" sz="2400" dirty="0" smtClean="0"/>
              <a:t>Violación a "</a:t>
            </a:r>
            <a:r>
              <a:rPr lang="es-PE" sz="2400" dirty="0" err="1" smtClean="0"/>
              <a:t>Law</a:t>
            </a:r>
            <a:r>
              <a:rPr lang="es-PE" sz="2400" dirty="0" smtClean="0"/>
              <a:t> of </a:t>
            </a:r>
            <a:r>
              <a:rPr lang="es-PE" sz="2400" dirty="0" err="1" smtClean="0"/>
              <a:t>Demeter</a:t>
            </a:r>
            <a:r>
              <a:rPr lang="es-PE" sz="2400" dirty="0" smtClean="0"/>
              <a:t>".</a:t>
            </a:r>
          </a:p>
          <a:p>
            <a:pPr marL="457200"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err="1" smtClean="0"/>
              <a:t>Fixture</a:t>
            </a:r>
            <a:r>
              <a:rPr lang="es-PE" sz="2400" dirty="0" smtClean="0"/>
              <a:t> </a:t>
            </a:r>
            <a:r>
              <a:rPr lang="es-PE" sz="2400" dirty="0" err="1" smtClean="0"/>
              <a:t>Setup</a:t>
            </a:r>
            <a:r>
              <a:rPr lang="es-PE" sz="2400" dirty="0" smtClean="0"/>
              <a:t> complejo: Tener que instanciar más objetos de los que son realmente necesarios.</a:t>
            </a:r>
          </a:p>
          <a:p>
            <a:pPr marL="457200" indent="-457200">
              <a:buFont typeface="Wingdings" pitchFamily="2" charset="2"/>
              <a:buChar char="§"/>
            </a:pPr>
            <a:r>
              <a:rPr lang="es-PE" sz="2400" dirty="0" smtClean="0"/>
              <a:t>Tener que crear </a:t>
            </a:r>
            <a:r>
              <a:rPr lang="es-PE" sz="2400" dirty="0" err="1" smtClean="0"/>
              <a:t>mocks</a:t>
            </a:r>
            <a:r>
              <a:rPr lang="es-PE" sz="2400" dirty="0" smtClean="0"/>
              <a:t> que retornen otros </a:t>
            </a:r>
            <a:r>
              <a:rPr lang="es-PE" sz="2400" dirty="0" err="1" smtClean="0"/>
              <a:t>mocks</a:t>
            </a:r>
            <a:r>
              <a:rPr lang="es-PE" sz="2400" dirty="0" smtClean="0"/>
              <a:t>.</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Ingresar directamente como parámetro el objeto en interés.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err="1" smtClean="0">
                <a:solidFill>
                  <a:srgbClr val="00823B"/>
                </a:solidFill>
              </a:rPr>
              <a:t>Digging</a:t>
            </a:r>
            <a:r>
              <a:rPr lang="es-PE" dirty="0" smtClean="0">
                <a:solidFill>
                  <a:srgbClr val="00823B"/>
                </a:solidFill>
              </a:rPr>
              <a:t> </a:t>
            </a:r>
            <a:r>
              <a:rPr lang="es-PE" dirty="0" err="1" smtClean="0">
                <a:solidFill>
                  <a:srgbClr val="00823B"/>
                </a:solidFill>
              </a:rPr>
              <a:t>into</a:t>
            </a:r>
            <a:r>
              <a:rPr lang="es-PE" dirty="0" smtClean="0">
                <a:solidFill>
                  <a:srgbClr val="00823B"/>
                </a:solidFill>
              </a:rPr>
              <a:t> </a:t>
            </a:r>
            <a:r>
              <a:rPr lang="es-PE" dirty="0" err="1" smtClean="0">
                <a:solidFill>
                  <a:srgbClr val="00823B"/>
                </a:solidFill>
              </a:rPr>
              <a:t>the</a:t>
            </a:r>
            <a:r>
              <a:rPr lang="es-PE" dirty="0" smtClean="0">
                <a:solidFill>
                  <a:srgbClr val="00823B"/>
                </a:solidFill>
              </a:rPr>
              <a:t> </a:t>
            </a:r>
            <a:r>
              <a:rPr lang="es-PE" dirty="0" err="1" smtClean="0">
                <a:solidFill>
                  <a:srgbClr val="00823B"/>
                </a:solidFill>
              </a:rPr>
              <a:t>Collaborators</a:t>
            </a:r>
            <a:endParaRPr lang="es-PE" dirty="0">
              <a:solidFill>
                <a:srgbClr val="00823B"/>
              </a:solidFill>
            </a:endParaRPr>
          </a:p>
        </p:txBody>
      </p:sp>
    </p:spTree>
    <p:extLst>
      <p:ext uri="{BB962C8B-B14F-4D97-AF65-F5344CB8AC3E}">
        <p14:creationId xmlns:p14="http://schemas.microsoft.com/office/powerpoint/2010/main" val="361966236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65739" y="404664"/>
            <a:ext cx="8229600" cy="834116"/>
          </a:xfrm>
        </p:spPr>
        <p:txBody>
          <a:bodyPr/>
          <a:lstStyle/>
          <a:p>
            <a:r>
              <a:rPr lang="es-PE" dirty="0" smtClean="0">
                <a:solidFill>
                  <a:srgbClr val="00823B"/>
                </a:solidFill>
              </a:rPr>
              <a:t>Evitar Campos y Métodos Estáticos</a:t>
            </a:r>
            <a:endParaRPr lang="es-PE" dirty="0">
              <a:solidFill>
                <a:srgbClr val="00823B"/>
              </a:solidFill>
            </a:endParaRPr>
          </a:p>
        </p:txBody>
      </p:sp>
      <p:sp>
        <p:nvSpPr>
          <p:cNvPr id="8" name="7 CuadroTexto"/>
          <p:cNvSpPr txBox="1"/>
          <p:nvPr/>
        </p:nvSpPr>
        <p:spPr>
          <a:xfrm>
            <a:off x="694787" y="4811668"/>
            <a:ext cx="7776864" cy="1569660"/>
          </a:xfrm>
          <a:prstGeom prst="rect">
            <a:avLst/>
          </a:prstGeom>
          <a:noFill/>
        </p:spPr>
        <p:txBody>
          <a:bodyPr wrap="square" rtlCol="0">
            <a:spAutoFit/>
          </a:bodyPr>
          <a:lstStyle/>
          <a:p>
            <a:pPr algn="ctr"/>
            <a:r>
              <a:rPr lang="es-PE" sz="2400" dirty="0" smtClean="0"/>
              <a:t>Al momento de ejecutar un test unitario, instancio la clase y remplazo las dependencias reales con </a:t>
            </a:r>
            <a:r>
              <a:rPr lang="es-PE" sz="2400" dirty="0" err="1" smtClean="0"/>
              <a:t>testdoubles</a:t>
            </a:r>
            <a:r>
              <a:rPr lang="es-PE" sz="2400" dirty="0" smtClean="0"/>
              <a:t>. </a:t>
            </a:r>
            <a:br>
              <a:rPr lang="es-PE" sz="2400" dirty="0" smtClean="0"/>
            </a:br>
            <a:r>
              <a:rPr lang="es-PE" sz="2400" dirty="0" smtClean="0"/>
              <a:t>El problema con código procedural es que no hay nada que podamos remplazar ya que no existe el objeto como tal.</a:t>
            </a:r>
            <a:endParaRPr lang="es-PE" sz="2400" dirty="0" smtClean="0">
              <a:solidFill>
                <a:srgbClr val="FFC000"/>
              </a:solidFill>
            </a:endParaRPr>
          </a:p>
        </p:txBody>
      </p:sp>
      <p:sp>
        <p:nvSpPr>
          <p:cNvPr id="9" name="8 CuadroTexto"/>
          <p:cNvSpPr txBox="1"/>
          <p:nvPr/>
        </p:nvSpPr>
        <p:spPr>
          <a:xfrm>
            <a:off x="718330" y="3771037"/>
            <a:ext cx="7776864" cy="954107"/>
          </a:xfrm>
          <a:prstGeom prst="rect">
            <a:avLst/>
          </a:prstGeom>
          <a:noFill/>
        </p:spPr>
        <p:txBody>
          <a:bodyPr wrap="square" rtlCol="0">
            <a:spAutoFit/>
          </a:bodyPr>
          <a:lstStyle/>
          <a:p>
            <a:pPr algn="ctr"/>
            <a:r>
              <a:rPr lang="es-PE" sz="2800" dirty="0" smtClean="0">
                <a:solidFill>
                  <a:srgbClr val="FF0000"/>
                </a:solidFill>
              </a:rPr>
              <a:t>Los métodos estáticos son código procedural y no Orientado a Objetos.</a:t>
            </a:r>
          </a:p>
        </p:txBody>
      </p:sp>
      <p:grpSp>
        <p:nvGrpSpPr>
          <p:cNvPr id="3" name="2 Grupo"/>
          <p:cNvGrpSpPr/>
          <p:nvPr/>
        </p:nvGrpSpPr>
        <p:grpSpPr>
          <a:xfrm>
            <a:off x="1212188" y="1315361"/>
            <a:ext cx="6936702" cy="2366007"/>
            <a:chOff x="1534949" y="1315361"/>
            <a:chExt cx="6936702" cy="2366007"/>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949" y="1315361"/>
              <a:ext cx="6936702" cy="23660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2552" y="2021564"/>
              <a:ext cx="4052406" cy="5099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grpSp>
    </p:spTree>
    <p:extLst>
      <p:ext uri="{BB962C8B-B14F-4D97-AF65-F5344CB8AC3E}">
        <p14:creationId xmlns:p14="http://schemas.microsoft.com/office/powerpoint/2010/main" val="216761401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447645"/>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err="1" smtClean="0"/>
              <a:t>Singletons</a:t>
            </a:r>
            <a:r>
              <a:rPr lang="es-PE" sz="2400" dirty="0" smtClean="0"/>
              <a:t>, campos o métodos estáticos.</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cierto acoplamiento que no permite remplazar e intercambiar objetos para las pruebas.</a:t>
            </a:r>
          </a:p>
          <a:p>
            <a:pPr marL="457200" indent="-457200">
              <a:buFont typeface="Wingdings" pitchFamily="2" charset="2"/>
              <a:buChar char="§"/>
            </a:pPr>
            <a:r>
              <a:rPr lang="es-PE" sz="2400" dirty="0" smtClean="0"/>
              <a:t>Los campos </a:t>
            </a:r>
            <a:r>
              <a:rPr lang="es-PE" sz="2400" dirty="0" err="1" smtClean="0"/>
              <a:t>singleton</a:t>
            </a:r>
            <a:r>
              <a:rPr lang="es-PE" sz="2400" dirty="0" smtClean="0"/>
              <a:t> mantienen su estado (Global </a:t>
            </a:r>
            <a:r>
              <a:rPr lang="es-PE" sz="2400" dirty="0" err="1" smtClean="0"/>
              <a:t>State</a:t>
            </a:r>
            <a:r>
              <a:rPr lang="es-PE" sz="2400" dirty="0" smtClean="0"/>
              <a:t>) por lo tanto se necesita restablecer ese estado en cada </a:t>
            </a:r>
            <a:r>
              <a:rPr lang="es-PE" sz="2400" dirty="0" err="1" smtClean="0"/>
              <a:t>tests</a:t>
            </a:r>
            <a:r>
              <a:rPr lang="es-PE" sz="2400" dirty="0" smtClean="0"/>
              <a:t>.</a:t>
            </a:r>
          </a:p>
          <a:p>
            <a:pPr marL="457200" indent="-457200">
              <a:buFont typeface="Wingdings" pitchFamily="2" charset="2"/>
              <a:buChar char="§"/>
            </a:pPr>
            <a:r>
              <a:rPr lang="es-PE" sz="2400" dirty="0" smtClean="0"/>
              <a:t>Evita ejecutar </a:t>
            </a:r>
            <a:r>
              <a:rPr lang="es-PE" sz="2400" dirty="0" err="1" smtClean="0"/>
              <a:t>tests</a:t>
            </a:r>
            <a:r>
              <a:rPr lang="es-PE" sz="2400" dirty="0" smtClean="0"/>
              <a:t> en paralelo.</a:t>
            </a:r>
          </a:p>
          <a:p>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Remplazar los </a:t>
            </a:r>
            <a:r>
              <a:rPr lang="es-PE" sz="2400" dirty="0" err="1" smtClean="0"/>
              <a:t>singletons</a:t>
            </a:r>
            <a:r>
              <a:rPr lang="es-PE" sz="2400" dirty="0" smtClean="0"/>
              <a:t> por instancias de objetos.</a:t>
            </a:r>
          </a:p>
          <a:p>
            <a:pPr marL="342900" indent="-342900">
              <a:buFont typeface="Arial" pitchFamily="34" charset="0"/>
              <a:buChar char="•"/>
            </a:pPr>
            <a:r>
              <a:rPr lang="es-PE" sz="2400" dirty="0" smtClean="0"/>
              <a:t>Delegar el manejo de la vida del objeto al  IOC </a:t>
            </a:r>
            <a:r>
              <a:rPr lang="es-PE" sz="2400" dirty="0" err="1" smtClean="0"/>
              <a:t>Container</a:t>
            </a:r>
            <a:r>
              <a:rPr lang="es-PE" sz="2400" dirty="0" smtClean="0"/>
              <a:t>.</a:t>
            </a:r>
          </a:p>
          <a:p>
            <a:pPr marL="342900" indent="-342900">
              <a:buFont typeface="Arial" pitchFamily="34" charset="0"/>
              <a:buChar char="•"/>
            </a:pPr>
            <a:r>
              <a:rPr lang="es-PE" sz="2400" dirty="0" smtClean="0"/>
              <a:t>Encapsular el </a:t>
            </a:r>
            <a:r>
              <a:rPr lang="es-PE" sz="2400" dirty="0" err="1" smtClean="0"/>
              <a:t>singleton</a:t>
            </a:r>
            <a:r>
              <a:rPr lang="es-PE" sz="2400" dirty="0" smtClean="0"/>
              <a:t> por un "</a:t>
            </a:r>
            <a:r>
              <a:rPr lang="es-PE" sz="2400" dirty="0" err="1" smtClean="0"/>
              <a:t>Wrapper</a:t>
            </a:r>
            <a:r>
              <a:rPr lang="es-PE" sz="2400" dirty="0" smtClean="0"/>
              <a:t>" (Librerías  Externas)</a:t>
            </a:r>
          </a:p>
        </p:txBody>
      </p:sp>
      <p:sp>
        <p:nvSpPr>
          <p:cNvPr id="6" name="2 Título"/>
          <p:cNvSpPr txBox="1">
            <a:spLocks/>
          </p:cNvSpPr>
          <p:nvPr/>
        </p:nvSpPr>
        <p:spPr bwMode="auto">
          <a:xfrm>
            <a:off x="179512" y="188640"/>
            <a:ext cx="8712968" cy="7920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 </a:t>
            </a:r>
            <a:r>
              <a:rPr lang="es-PE" dirty="0">
                <a:solidFill>
                  <a:srgbClr val="00823B"/>
                </a:solidFill>
              </a:rPr>
              <a:t>No realizar trabajo en el constructor</a:t>
            </a:r>
          </a:p>
        </p:txBody>
      </p:sp>
    </p:spTree>
    <p:extLst>
      <p:ext uri="{BB962C8B-B14F-4D97-AF65-F5344CB8AC3E}">
        <p14:creationId xmlns:p14="http://schemas.microsoft.com/office/powerpoint/2010/main" val="184351026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
        <p:nvSpPr>
          <p:cNvPr id="6" name="5 CuadroTexto"/>
          <p:cNvSpPr txBox="1"/>
          <p:nvPr/>
        </p:nvSpPr>
        <p:spPr>
          <a:xfrm>
            <a:off x="5790922" y="990390"/>
            <a:ext cx="2205287" cy="523220"/>
          </a:xfrm>
          <a:prstGeom prst="rect">
            <a:avLst/>
          </a:prstGeom>
          <a:noFill/>
        </p:spPr>
        <p:txBody>
          <a:bodyPr wrap="square" rtlCol="0">
            <a:spAutoFit/>
          </a:bodyPr>
          <a:lstStyle/>
          <a:p>
            <a:pPr algn="ctr"/>
            <a:r>
              <a:rPr lang="es-ES" sz="2800" dirty="0" smtClean="0">
                <a:solidFill>
                  <a:srgbClr val="FF0000"/>
                </a:solidFill>
              </a:rPr>
              <a:t>Composición</a:t>
            </a:r>
          </a:p>
        </p:txBody>
      </p:sp>
      <p:sp>
        <p:nvSpPr>
          <p:cNvPr id="7" name="6 CuadroTexto"/>
          <p:cNvSpPr txBox="1"/>
          <p:nvPr/>
        </p:nvSpPr>
        <p:spPr>
          <a:xfrm>
            <a:off x="1238850" y="990390"/>
            <a:ext cx="2205287" cy="523220"/>
          </a:xfrm>
          <a:prstGeom prst="rect">
            <a:avLst/>
          </a:prstGeom>
          <a:noFill/>
        </p:spPr>
        <p:txBody>
          <a:bodyPr wrap="square" rtlCol="0">
            <a:spAutoFit/>
          </a:bodyPr>
          <a:lstStyle/>
          <a:p>
            <a:pPr algn="ctr"/>
            <a:r>
              <a:rPr lang="es-ES" sz="2800" dirty="0" smtClean="0">
                <a:solidFill>
                  <a:srgbClr val="FF0000"/>
                </a:solidFill>
              </a:rPr>
              <a:t>Herencia</a:t>
            </a:r>
          </a:p>
        </p:txBody>
      </p:sp>
      <p:sp>
        <p:nvSpPr>
          <p:cNvPr id="8" name="7 CuadroTexto"/>
          <p:cNvSpPr txBox="1"/>
          <p:nvPr/>
        </p:nvSpPr>
        <p:spPr>
          <a:xfrm>
            <a:off x="364365" y="4653136"/>
            <a:ext cx="8363950" cy="1815882"/>
          </a:xfrm>
          <a:prstGeom prst="rect">
            <a:avLst/>
          </a:prstGeom>
          <a:noFill/>
        </p:spPr>
        <p:txBody>
          <a:bodyPr wrap="square" rtlCol="0">
            <a:spAutoFit/>
          </a:bodyPr>
          <a:lstStyle/>
          <a:p>
            <a:pPr algn="ctr"/>
            <a:r>
              <a:rPr lang="es-PE" sz="2800" dirty="0" smtClean="0"/>
              <a:t>La herencia crea un fuerte acoplamiento entre la clase padre y las clases hijas.</a:t>
            </a:r>
          </a:p>
          <a:p>
            <a:pPr algn="ctr"/>
            <a:r>
              <a:rPr lang="es-PE" sz="2800" dirty="0" smtClean="0"/>
              <a:t>En ejecución no se puede elegir una herencia diferente,  pero si se puede elegir una composición diferente</a:t>
            </a:r>
          </a:p>
        </p:txBody>
      </p:sp>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9618" y="1513610"/>
            <a:ext cx="4487897" cy="30391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2" y="1513610"/>
            <a:ext cx="4680000" cy="2320788"/>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20795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501366" y="1149707"/>
            <a:ext cx="8175090" cy="5078313"/>
          </a:xfrm>
          <a:prstGeom prst="rect">
            <a:avLst/>
          </a:prstGeom>
          <a:noFill/>
        </p:spPr>
        <p:txBody>
          <a:bodyPr wrap="square" rtlCol="0">
            <a:spAutoFit/>
          </a:bodyPr>
          <a:lstStyle/>
          <a:p>
            <a:r>
              <a:rPr lang="es-PE" sz="2800" b="1" dirty="0" smtClean="0">
                <a:solidFill>
                  <a:srgbClr val="FFC000"/>
                </a:solidFill>
              </a:rPr>
              <a:t>Señales</a:t>
            </a:r>
          </a:p>
          <a:p>
            <a:pPr lvl="1" indent="-457200">
              <a:buFont typeface="Wingdings" pitchFamily="2" charset="2"/>
              <a:buChar char="§"/>
            </a:pPr>
            <a:r>
              <a:rPr lang="es-PE" sz="2400" dirty="0" smtClean="0"/>
              <a:t>Herencia como una forma fácil de reutilizar comportamiento.</a:t>
            </a:r>
            <a:endParaRPr lang="es-PE" sz="2400" dirty="0"/>
          </a:p>
          <a:p>
            <a:pPr lvl="1" indent="-457200">
              <a:buFont typeface="Wingdings" pitchFamily="2" charset="2"/>
              <a:buChar char="§"/>
            </a:pPr>
            <a:endParaRPr lang="es-PE" sz="2400" dirty="0"/>
          </a:p>
          <a:p>
            <a:r>
              <a:rPr lang="es-PE" sz="2800" b="1" dirty="0">
                <a:solidFill>
                  <a:srgbClr val="FFC000"/>
                </a:solidFill>
              </a:rPr>
              <a:t>Problemas</a:t>
            </a:r>
          </a:p>
          <a:p>
            <a:pPr marL="457200" indent="-457200">
              <a:buFont typeface="Wingdings" pitchFamily="2" charset="2"/>
              <a:buChar char="§"/>
            </a:pPr>
            <a:r>
              <a:rPr lang="es-PE" sz="2400" dirty="0" smtClean="0"/>
              <a:t>Introduce acoplamiento que no permite remplazar objetos de la jerarquía de la herencia.</a:t>
            </a:r>
          </a:p>
          <a:p>
            <a:pPr marL="457200" indent="-457200">
              <a:buFont typeface="Wingdings" pitchFamily="2" charset="2"/>
              <a:buChar char="§"/>
            </a:pPr>
            <a:endParaRPr lang="es-PE" sz="2400" dirty="0"/>
          </a:p>
          <a:p>
            <a:r>
              <a:rPr lang="es-PE" sz="2800" b="1" dirty="0">
                <a:solidFill>
                  <a:srgbClr val="FFC000"/>
                </a:solidFill>
              </a:rPr>
              <a:t>Solución</a:t>
            </a:r>
          </a:p>
          <a:p>
            <a:pPr marL="342900" indent="-342900">
              <a:buFont typeface="Arial" pitchFamily="34" charset="0"/>
              <a:buChar char="•"/>
            </a:pPr>
            <a:r>
              <a:rPr lang="es-PE" sz="2400" dirty="0" smtClean="0"/>
              <a:t>El propósito de la herencia es el polimorfismo y no la reutilización. </a:t>
            </a:r>
            <a:r>
              <a:rPr lang="es-PE" sz="2400" dirty="0"/>
              <a:t> </a:t>
            </a:r>
            <a:r>
              <a:rPr lang="es-PE" sz="2400" dirty="0" smtClean="0"/>
              <a:t/>
            </a:r>
            <a:br>
              <a:rPr lang="es-PE" sz="2400" dirty="0" smtClean="0"/>
            </a:br>
            <a:r>
              <a:rPr lang="es-PE" sz="2400" dirty="0" smtClean="0"/>
              <a:t>Sino se está tomando ventaja del polimorfismo usar composición.</a:t>
            </a:r>
          </a:p>
        </p:txBody>
      </p:sp>
      <p:sp>
        <p:nvSpPr>
          <p:cNvPr id="4" name="2 Título"/>
          <p:cNvSpPr>
            <a:spLocks noGrp="1"/>
          </p:cNvSpPr>
          <p:nvPr>
            <p:ph type="title"/>
          </p:nvPr>
        </p:nvSpPr>
        <p:spPr>
          <a:xfrm>
            <a:off x="431540" y="146612"/>
            <a:ext cx="8229600" cy="834116"/>
          </a:xfrm>
        </p:spPr>
        <p:txBody>
          <a:bodyPr/>
          <a:lstStyle/>
          <a:p>
            <a:r>
              <a:rPr lang="es-PE" dirty="0" err="1" smtClean="0">
                <a:solidFill>
                  <a:srgbClr val="00823B"/>
                </a:solidFill>
              </a:rPr>
              <a:t>Composition</a:t>
            </a:r>
            <a:r>
              <a:rPr lang="es-PE" dirty="0" smtClean="0">
                <a:solidFill>
                  <a:srgbClr val="00823B"/>
                </a:solidFill>
              </a:rPr>
              <a:t> </a:t>
            </a:r>
            <a:r>
              <a:rPr lang="es-PE" dirty="0" err="1" smtClean="0">
                <a:solidFill>
                  <a:srgbClr val="00823B"/>
                </a:solidFill>
              </a:rPr>
              <a:t>over</a:t>
            </a:r>
            <a:r>
              <a:rPr lang="es-PE" dirty="0" smtClean="0">
                <a:solidFill>
                  <a:srgbClr val="00823B"/>
                </a:solidFill>
              </a:rPr>
              <a:t> </a:t>
            </a:r>
            <a:r>
              <a:rPr lang="es-PE" dirty="0" err="1" smtClean="0">
                <a:solidFill>
                  <a:srgbClr val="00823B"/>
                </a:solidFill>
              </a:rPr>
              <a:t>Inheritance</a:t>
            </a:r>
            <a:endParaRPr lang="es-PE" dirty="0">
              <a:solidFill>
                <a:srgbClr val="00823B"/>
              </a:solidFill>
            </a:endParaRPr>
          </a:p>
        </p:txBody>
      </p:sp>
    </p:spTree>
    <p:extLst>
      <p:ext uri="{BB962C8B-B14F-4D97-AF65-F5344CB8AC3E}">
        <p14:creationId xmlns:p14="http://schemas.microsoft.com/office/powerpoint/2010/main" val="2743756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1339097"/>
            <a:ext cx="8229600" cy="724942"/>
          </a:xfrm>
        </p:spPr>
        <p:txBody>
          <a:bodyPr/>
          <a:lstStyle/>
          <a:p>
            <a:r>
              <a:rPr lang="es-PE" dirty="0" smtClean="0">
                <a:solidFill>
                  <a:srgbClr val="00823B"/>
                </a:solidFill>
              </a:rPr>
              <a:t>Independencia (Aislamiento)</a:t>
            </a:r>
            <a:endParaRPr lang="es-PE" dirty="0">
              <a:solidFill>
                <a:srgbClr val="00823B"/>
              </a:solidFill>
            </a:endParaRPr>
          </a:p>
        </p:txBody>
      </p:sp>
      <p:sp>
        <p:nvSpPr>
          <p:cNvPr id="41" name="5 Marcador de contenido"/>
          <p:cNvSpPr txBox="1">
            <a:spLocks/>
          </p:cNvSpPr>
          <p:nvPr/>
        </p:nvSpPr>
        <p:spPr bwMode="auto">
          <a:xfrm>
            <a:off x="268453" y="2284925"/>
            <a:ext cx="8640960" cy="11424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solidFill>
                  <a:schemeClr val="tx1">
                    <a:lumMod val="95000"/>
                  </a:schemeClr>
                </a:solidFill>
              </a:rPr>
              <a:t>Se realizan de manera separada al resto de la aplicación, de sus dependencias y no acceden a recursos del sistema.</a:t>
            </a:r>
          </a:p>
        </p:txBody>
      </p:sp>
      <p:sp>
        <p:nvSpPr>
          <p:cNvPr id="2" name="1 CuadroTexto"/>
          <p:cNvSpPr txBox="1"/>
          <p:nvPr/>
        </p:nvSpPr>
        <p:spPr>
          <a:xfrm>
            <a:off x="547019" y="3452807"/>
            <a:ext cx="8049961" cy="1200329"/>
          </a:xfrm>
          <a:prstGeom prst="rect">
            <a:avLst/>
          </a:prstGeom>
          <a:noFill/>
        </p:spPr>
        <p:txBody>
          <a:bodyPr wrap="none" rtlCol="0">
            <a:spAutoFit/>
          </a:bodyPr>
          <a:lstStyle/>
          <a:p>
            <a:pPr marL="352425" lvl="1" indent="-342900">
              <a:buFontTx/>
              <a:buChar char="-"/>
            </a:pPr>
            <a:r>
              <a:rPr lang="es-PE" sz="2400" dirty="0" smtClean="0">
                <a:solidFill>
                  <a:srgbClr val="FFC000"/>
                </a:solidFill>
              </a:rPr>
              <a:t>No </a:t>
            </a:r>
            <a:r>
              <a:rPr lang="es-PE" sz="2400" dirty="0">
                <a:solidFill>
                  <a:srgbClr val="FFC000"/>
                </a:solidFill>
              </a:rPr>
              <a:t>se comunica con la base de datos</a:t>
            </a:r>
            <a:r>
              <a:rPr lang="es-PE" sz="2400" dirty="0" smtClean="0">
                <a:solidFill>
                  <a:srgbClr val="FFC000"/>
                </a:solidFill>
              </a:rPr>
              <a:t>.</a:t>
            </a:r>
            <a:endParaRPr lang="es-PE" sz="2400" dirty="0">
              <a:solidFill>
                <a:srgbClr val="FFC000"/>
              </a:solidFill>
            </a:endParaRPr>
          </a:p>
          <a:p>
            <a:pPr marL="352425" lvl="1" indent="-342900">
              <a:buFontTx/>
              <a:buChar char="-"/>
            </a:pPr>
            <a:r>
              <a:rPr lang="es-PE" sz="2400" dirty="0">
                <a:solidFill>
                  <a:srgbClr val="FFC000"/>
                </a:solidFill>
              </a:rPr>
              <a:t>No depende de archivos de configuración.</a:t>
            </a:r>
          </a:p>
          <a:p>
            <a:pPr marL="352425" lvl="1" indent="-342900">
              <a:buFontTx/>
              <a:buChar char="-"/>
            </a:pPr>
            <a:r>
              <a:rPr lang="es-PE" sz="2400" dirty="0">
                <a:solidFill>
                  <a:srgbClr val="FFC000"/>
                </a:solidFill>
              </a:rPr>
              <a:t>No ejercita la clase y todas sus dependencias en simultáneo</a:t>
            </a:r>
            <a:r>
              <a:rPr lang="es-PE" sz="2400" dirty="0" smtClean="0">
                <a:solidFill>
                  <a:srgbClr val="FFC000"/>
                </a:solidFill>
              </a:rPr>
              <a:t>.</a:t>
            </a:r>
            <a:endParaRPr lang="es-PE" sz="2400" dirty="0">
              <a:solidFill>
                <a:srgbClr val="FFC000"/>
              </a:solidFill>
            </a:endParaRPr>
          </a:p>
        </p:txBody>
      </p:sp>
    </p:spTree>
    <p:extLst>
      <p:ext uri="{BB962C8B-B14F-4D97-AF65-F5344CB8AC3E}">
        <p14:creationId xmlns:p14="http://schemas.microsoft.com/office/powerpoint/2010/main" val="403742495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defRPr/>
            </a:pPr>
            <a:r>
              <a:rPr lang="es-PE" sz="2400" dirty="0"/>
              <a:t>Guide </a:t>
            </a:r>
            <a:r>
              <a:rPr lang="es-PE" sz="2400" dirty="0" err="1"/>
              <a:t>Writing</a:t>
            </a:r>
            <a:r>
              <a:rPr lang="es-PE" sz="2400" dirty="0"/>
              <a:t> Testeable </a:t>
            </a:r>
            <a:r>
              <a:rPr lang="es-PE" sz="2400" dirty="0" err="1"/>
              <a:t>Code</a:t>
            </a:r>
            <a:r>
              <a:rPr lang="es-PE" sz="2400" dirty="0"/>
              <a:t>:</a:t>
            </a:r>
            <a:br>
              <a:rPr lang="es-PE" sz="2400" dirty="0"/>
            </a:br>
            <a:r>
              <a:rPr lang="es-PE" sz="2400" dirty="0">
                <a:solidFill>
                  <a:srgbClr val="FFC000"/>
                </a:solidFill>
              </a:rPr>
              <a:t>http://misko.hevery.com/attachments/Guide-Writing%20Testable%20Code.pdf</a:t>
            </a:r>
          </a:p>
        </p:txBody>
      </p:sp>
    </p:spTree>
    <p:extLst>
      <p:ext uri="{BB962C8B-B14F-4D97-AF65-F5344CB8AC3E}">
        <p14:creationId xmlns:p14="http://schemas.microsoft.com/office/powerpoint/2010/main" val="102593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Frameworks que nos proveen todos los mecanismos necesarios para ejecutar la lógica específica a nuestra prueba sin preocuparnos por la infraestructura necesaria.</a:t>
            </a:r>
          </a:p>
          <a:p>
            <a:pPr marL="0" indent="0">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a:t>NUnit</a:t>
            </a:r>
            <a:r>
              <a:rPr lang="es-PE" sz="2400" dirty="0"/>
              <a:t>, </a:t>
            </a:r>
            <a:r>
              <a:rPr lang="es-PE" dirty="0" err="1">
                <a:solidFill>
                  <a:srgbClr val="FFC000"/>
                </a:solidFill>
              </a:rPr>
              <a:t>MSTest</a:t>
            </a:r>
            <a:r>
              <a:rPr lang="es-PE" dirty="0">
                <a:solidFill>
                  <a:srgbClr val="FFC000"/>
                </a:solidFill>
              </a:rPr>
              <a:t>, </a:t>
            </a:r>
            <a:r>
              <a:rPr lang="es-PE" sz="2400" dirty="0" smtClean="0"/>
              <a:t>XUnit.net, </a:t>
            </a:r>
            <a:r>
              <a:rPr lang="es-PE" sz="2400" dirty="0" err="1" smtClean="0"/>
              <a:t>Mbunit</a:t>
            </a:r>
            <a:r>
              <a:rPr lang="es-PE" sz="2400" dirty="0"/>
              <a:t> </a:t>
            </a:r>
            <a:r>
              <a:rPr lang="es-PE" sz="2400" dirty="0" smtClean="0"/>
              <a:t>…..</a:t>
            </a:r>
          </a:p>
          <a:p>
            <a:pPr lvl="1" indent="-342900">
              <a:buFont typeface="Courier New" pitchFamily="49" charset="0"/>
              <a:buChar char="o"/>
            </a:pPr>
            <a:r>
              <a:rPr lang="es-PE" sz="3000" dirty="0">
                <a:solidFill>
                  <a:srgbClr val="FF0000"/>
                </a:solidFill>
              </a:rPr>
              <a:t>Java:   </a:t>
            </a:r>
            <a:r>
              <a:rPr lang="es-PE" sz="2400" dirty="0" err="1"/>
              <a:t>JUnit</a:t>
            </a:r>
            <a:r>
              <a:rPr lang="es-PE" sz="2400" dirty="0"/>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a:t>
            </a:r>
            <a:r>
              <a:rPr lang="es-PE" sz="2400" dirty="0" err="1" smtClean="0"/>
              <a:t>JTiger</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949903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3766626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7" name="6 Grupo"/>
          <p:cNvGrpSpPr/>
          <p:nvPr/>
        </p:nvGrpSpPr>
        <p:grpSpPr>
          <a:xfrm>
            <a:off x="205459" y="2170358"/>
            <a:ext cx="8504462" cy="4303227"/>
            <a:chOff x="205459" y="2239370"/>
            <a:chExt cx="8504462" cy="4303227"/>
          </a:xfrm>
        </p:grpSpPr>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146" y="2370647"/>
              <a:ext cx="7343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Flecha derecha"/>
            <p:cNvSpPr/>
            <p:nvPr/>
          </p:nvSpPr>
          <p:spPr>
            <a:xfrm>
              <a:off x="205459" y="4987563"/>
              <a:ext cx="2260813" cy="597996"/>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sp>
          <p:nvSpPr>
            <p:cNvPr id="11" name="10 Elipse"/>
            <p:cNvSpPr/>
            <p:nvPr/>
          </p:nvSpPr>
          <p:spPr>
            <a:xfrm>
              <a:off x="1782949" y="3356992"/>
              <a:ext cx="2032086"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2" name="11 Elipse"/>
            <p:cNvSpPr/>
            <p:nvPr/>
          </p:nvSpPr>
          <p:spPr>
            <a:xfrm>
              <a:off x="1700668" y="6121152"/>
              <a:ext cx="2610600" cy="38693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Flecha izquierda"/>
            <p:cNvSpPr/>
            <p:nvPr/>
          </p:nvSpPr>
          <p:spPr>
            <a:xfrm>
              <a:off x="3659141" y="2239370"/>
              <a:ext cx="2914223"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de Producción</a:t>
              </a:r>
            </a:p>
          </p:txBody>
        </p:sp>
        <p:sp>
          <p:nvSpPr>
            <p:cNvPr id="15" name="14 Flecha izquierda"/>
            <p:cNvSpPr/>
            <p:nvPr/>
          </p:nvSpPr>
          <p:spPr>
            <a:xfrm>
              <a:off x="4135258" y="3627429"/>
              <a:ext cx="3080789"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Proyecto con las pruebas</a:t>
              </a:r>
            </a:p>
          </p:txBody>
        </p:sp>
        <p:sp>
          <p:nvSpPr>
            <p:cNvPr id="14" name="13 Flecha izquierda"/>
            <p:cNvSpPr/>
            <p:nvPr/>
          </p:nvSpPr>
          <p:spPr>
            <a:xfrm>
              <a:off x="4213398" y="4630359"/>
              <a:ext cx="4327167" cy="597996"/>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Referencia al proyecto de producción</a:t>
              </a:r>
            </a:p>
          </p:txBody>
        </p:sp>
      </p:grpSp>
    </p:spTree>
    <p:extLst>
      <p:ext uri="{BB962C8B-B14F-4D97-AF65-F5344CB8AC3E}">
        <p14:creationId xmlns:p14="http://schemas.microsoft.com/office/powerpoint/2010/main" val="39306521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a:t>
            </a:r>
            <a:r>
              <a:rPr lang="en-US" sz="2200" smtClean="0"/>
              <a:t>Test Automation .NET"</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2014994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768" y="1410045"/>
            <a:ext cx="8745136" cy="520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una prueba</a:t>
            </a:r>
            <a:endParaRPr lang="es-PE" dirty="0">
              <a:solidFill>
                <a:srgbClr val="00823B"/>
              </a:solidFill>
            </a:endParaRPr>
          </a:p>
        </p:txBody>
      </p:sp>
      <p:sp>
        <p:nvSpPr>
          <p:cNvPr id="5" name="4 CuadroTexto"/>
          <p:cNvSpPr txBox="1"/>
          <p:nvPr/>
        </p:nvSpPr>
        <p:spPr>
          <a:xfrm>
            <a:off x="4515431" y="1790316"/>
            <a:ext cx="300889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marcada </a:t>
            </a:r>
            <a:br>
              <a:rPr lang="es-PE" sz="2200" dirty="0" smtClean="0">
                <a:solidFill>
                  <a:schemeClr val="accent6">
                    <a:lumMod val="75000"/>
                  </a:schemeClr>
                </a:solidFill>
              </a:rPr>
            </a:br>
            <a:r>
              <a:rPr lang="es-PE" sz="2200" dirty="0" smtClean="0">
                <a:solidFill>
                  <a:schemeClr val="accent6">
                    <a:lumMod val="75000"/>
                  </a:schemeClr>
                </a:solidFill>
              </a:rPr>
              <a:t>con un atributo</a:t>
            </a:r>
            <a:endParaRPr lang="es-PE" sz="2200" dirty="0">
              <a:solidFill>
                <a:schemeClr val="accent6">
                  <a:lumMod val="75000"/>
                </a:schemeClr>
              </a:solidFill>
            </a:endParaRPr>
          </a:p>
        </p:txBody>
      </p:sp>
      <p:sp>
        <p:nvSpPr>
          <p:cNvPr id="18" name="17 Flecha derecha"/>
          <p:cNvSpPr/>
          <p:nvPr/>
        </p:nvSpPr>
        <p:spPr>
          <a:xfrm rot="20294904" flipH="1">
            <a:off x="5024036" y="3805713"/>
            <a:ext cx="1259238"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9" name="18 CuadroTexto"/>
          <p:cNvSpPr txBox="1"/>
          <p:nvPr/>
        </p:nvSpPr>
        <p:spPr>
          <a:xfrm>
            <a:off x="6356255" y="4754747"/>
            <a:ext cx="2432506" cy="1446550"/>
          </a:xfrm>
          <a:prstGeom prst="rect">
            <a:avLst/>
          </a:prstGeom>
          <a:noFill/>
        </p:spPr>
        <p:txBody>
          <a:bodyPr wrap="square" rtlCol="0">
            <a:spAutoFit/>
          </a:bodyPr>
          <a:lstStyle/>
          <a:p>
            <a:pPr algn="ctr"/>
            <a:r>
              <a:rPr lang="es-PE" sz="2200" dirty="0" smtClean="0">
                <a:solidFill>
                  <a:schemeClr val="accent6">
                    <a:lumMod val="75000"/>
                  </a:schemeClr>
                </a:solidFill>
              </a:rPr>
              <a:t>La prueba pasa al menos que el </a:t>
            </a:r>
            <a:r>
              <a:rPr lang="es-PE" sz="2200" dirty="0" err="1">
                <a:solidFill>
                  <a:schemeClr val="accent6">
                    <a:lumMod val="75000"/>
                  </a:schemeClr>
                </a:solidFill>
              </a:rPr>
              <a:t>a</a:t>
            </a:r>
            <a:r>
              <a:rPr lang="es-PE" sz="2200" dirty="0" err="1" smtClean="0">
                <a:solidFill>
                  <a:schemeClr val="accent6">
                    <a:lumMod val="75000"/>
                  </a:schemeClr>
                </a:solidFill>
              </a:rPr>
              <a:t>ssert</a:t>
            </a:r>
            <a:r>
              <a:rPr lang="es-PE" sz="2200" dirty="0" smtClean="0">
                <a:solidFill>
                  <a:schemeClr val="accent6">
                    <a:lumMod val="75000"/>
                  </a:schemeClr>
                </a:solidFill>
              </a:rPr>
              <a:t> falle o se produzca un error</a:t>
            </a:r>
            <a:endParaRPr lang="es-PE" sz="2200" dirty="0">
              <a:solidFill>
                <a:schemeClr val="accent6">
                  <a:lumMod val="75000"/>
                </a:schemeClr>
              </a:solidFill>
            </a:endParaRPr>
          </a:p>
        </p:txBody>
      </p:sp>
      <p:sp>
        <p:nvSpPr>
          <p:cNvPr id="20" name="19 Flecha derecha"/>
          <p:cNvSpPr/>
          <p:nvPr/>
        </p:nvSpPr>
        <p:spPr>
          <a:xfrm flipH="1">
            <a:off x="5801927" y="5108195"/>
            <a:ext cx="829905"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0" name="9 CuadroTexto"/>
          <p:cNvSpPr txBox="1"/>
          <p:nvPr/>
        </p:nvSpPr>
        <p:spPr>
          <a:xfrm>
            <a:off x="6137833" y="3182492"/>
            <a:ext cx="261347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marcados con un atributo</a:t>
            </a:r>
            <a:endParaRPr lang="es-PE" sz="2200" dirty="0">
              <a:solidFill>
                <a:schemeClr val="accent6">
                  <a:lumMod val="75000"/>
                </a:schemeClr>
              </a:solidFill>
            </a:endParaRPr>
          </a:p>
        </p:txBody>
      </p:sp>
      <p:sp>
        <p:nvSpPr>
          <p:cNvPr id="12" name="11 Flecha derecha"/>
          <p:cNvSpPr/>
          <p:nvPr/>
        </p:nvSpPr>
        <p:spPr>
          <a:xfrm rot="19736579" flipH="1">
            <a:off x="3851423" y="2652786"/>
            <a:ext cx="1032002"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5418780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1" y="4838221"/>
            <a:ext cx="4298148" cy="1687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3441" y="2041595"/>
            <a:ext cx="3373789" cy="167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4938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236" y="1251827"/>
            <a:ext cx="76962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 de pruebas.</a:t>
            </a:r>
          </a:p>
        </p:txBody>
      </p:sp>
      <p:sp>
        <p:nvSpPr>
          <p:cNvPr id="11" name="10 CuadroTexto"/>
          <p:cNvSpPr txBox="1"/>
          <p:nvPr/>
        </p:nvSpPr>
        <p:spPr>
          <a:xfrm>
            <a:off x="179347" y="1868631"/>
            <a:ext cx="8784976" cy="1200329"/>
          </a:xfrm>
          <a:prstGeom prst="rect">
            <a:avLst/>
          </a:prstGeom>
          <a:noFill/>
        </p:spPr>
        <p:txBody>
          <a:bodyPr wrap="square" rtlCol="0">
            <a:spAutoFit/>
          </a:bodyPr>
          <a:lstStyle/>
          <a:p>
            <a:pPr marL="285750" indent="-285750">
              <a:buFont typeface="Arial" pitchFamily="34" charset="0"/>
              <a:buChar char="•"/>
            </a:pPr>
            <a:r>
              <a:rPr lang="es-PE" sz="2400" dirty="0" smtClean="0"/>
              <a:t>Hot </a:t>
            </a:r>
            <a:r>
              <a:rPr lang="es-PE" sz="2400" dirty="0" err="1" smtClean="0"/>
              <a:t>Keys</a:t>
            </a:r>
            <a:r>
              <a:rPr lang="es-PE" sz="2400" dirty="0" smtClean="0"/>
              <a:t>:</a:t>
            </a:r>
          </a:p>
          <a:p>
            <a:pPr marL="914400" lvl="1" indent="-457200">
              <a:buFont typeface="Courier New" pitchFamily="49" charset="0"/>
              <a:buChar char="o"/>
            </a:pPr>
            <a:r>
              <a:rPr lang="es-PE" sz="2400" dirty="0" smtClean="0"/>
              <a:t>Ejecutar las pruebas dentro del contexto actual (</a:t>
            </a:r>
            <a:r>
              <a:rPr lang="es-PE" sz="2400" dirty="0" err="1" smtClean="0"/>
              <a:t>Ctrl+R,T</a:t>
            </a:r>
            <a:r>
              <a:rPr lang="es-PE" sz="2400" dirty="0" smtClean="0"/>
              <a:t>)</a:t>
            </a:r>
          </a:p>
          <a:p>
            <a:pPr marL="914400" lvl="1" indent="-457200">
              <a:buFont typeface="Courier New" pitchFamily="49" charset="0"/>
              <a:buChar char="o"/>
            </a:pPr>
            <a:r>
              <a:rPr lang="es-PE" sz="2400" dirty="0" smtClean="0"/>
              <a:t>Ejecutar todas las pruebas (</a:t>
            </a:r>
            <a:r>
              <a:rPr lang="es-PE" sz="2400" dirty="0" err="1" smtClean="0"/>
              <a:t>Ctrl+R,A</a:t>
            </a:r>
            <a:r>
              <a:rPr lang="es-PE" sz="2400" dirty="0" smtClean="0"/>
              <a:t>)</a:t>
            </a: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411" y="3356992"/>
            <a:ext cx="87058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13 Rectángulo"/>
          <p:cNvSpPr/>
          <p:nvPr/>
        </p:nvSpPr>
        <p:spPr>
          <a:xfrm>
            <a:off x="1458722" y="1254065"/>
            <a:ext cx="2753237" cy="510706"/>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851454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1144702"/>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a:t>Métodos </a:t>
            </a:r>
            <a:r>
              <a:rPr lang="es-PE" sz="2400" dirty="0" smtClean="0"/>
              <a:t>sencillos que podemos utilizar para </a:t>
            </a:r>
            <a:r>
              <a:rPr lang="es-PE" sz="2400" dirty="0"/>
              <a:t>verificar el éxito o fracaso de nuestras pruebas</a:t>
            </a:r>
            <a:r>
              <a:rPr lang="es-PE" sz="2400" dirty="0" smtClean="0"/>
              <a:t>.</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332307"/>
            <a:ext cx="8712968" cy="864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el test falla,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472292" y="5271591"/>
            <a:ext cx="6454011" cy="461665"/>
          </a:xfrm>
          <a:prstGeom prst="rect">
            <a:avLst/>
          </a:prstGeom>
          <a:noFill/>
        </p:spPr>
        <p:txBody>
          <a:bodyPr wrap="none" rtlCol="0">
            <a:spAutoFit/>
          </a:bodyPr>
          <a:lstStyle/>
          <a:p>
            <a:r>
              <a:rPr lang="es-PE" sz="2400" dirty="0" err="1" smtClean="0">
                <a:solidFill>
                  <a:srgbClr val="FFC000"/>
                </a:solidFill>
              </a:rPr>
              <a:t>Assert.AreEqual</a:t>
            </a:r>
            <a:r>
              <a:rPr lang="es-PE" sz="2400" dirty="0" smtClean="0">
                <a:solidFill>
                  <a:srgbClr val="FFC000"/>
                </a:solidFill>
              </a:rPr>
              <a:t> </a:t>
            </a:r>
            <a:r>
              <a:rPr lang="es-PE" sz="2400" dirty="0" err="1" smtClean="0">
                <a:solidFill>
                  <a:srgbClr val="FFC000"/>
                </a:solidFill>
              </a:rPr>
              <a:t>failed</a:t>
            </a:r>
            <a:r>
              <a:rPr lang="es-PE" sz="2400" dirty="0" smtClean="0">
                <a:solidFill>
                  <a:srgbClr val="FFC000"/>
                </a:solidFill>
              </a:rPr>
              <a:t>. </a:t>
            </a:r>
            <a:r>
              <a:rPr lang="es-PE" sz="2400" dirty="0" err="1" smtClean="0">
                <a:solidFill>
                  <a:srgbClr val="FFC000"/>
                </a:solidFill>
              </a:rPr>
              <a:t>Expected</a:t>
            </a:r>
            <a:r>
              <a:rPr lang="es-PE" sz="2400" dirty="0" smtClean="0">
                <a:solidFill>
                  <a:srgbClr val="FFC000"/>
                </a:solidFill>
              </a:rPr>
              <a:t>: </a:t>
            </a:r>
            <a:r>
              <a:rPr lang="en-US" sz="2400" dirty="0" smtClean="0">
                <a:solidFill>
                  <a:srgbClr val="FFC000"/>
                </a:solidFill>
              </a:rPr>
              <a:t>&lt;2&gt;, Actual:&lt;0&gt;</a:t>
            </a:r>
            <a:endParaRPr lang="es-PE" sz="2400" dirty="0">
              <a:solidFill>
                <a:srgbClr val="FFC000"/>
              </a:solidFill>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473" y="2185611"/>
            <a:ext cx="46577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9220" y="2060849"/>
            <a:ext cx="4802229" cy="3416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14 CuadroTexto"/>
          <p:cNvSpPr txBox="1"/>
          <p:nvPr/>
        </p:nvSpPr>
        <p:spPr>
          <a:xfrm>
            <a:off x="181783" y="5589240"/>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669348" y="2852936"/>
            <a:ext cx="0" cy="7560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669348" y="3588154"/>
            <a:ext cx="1326588" cy="344902"/>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669348" y="3588154"/>
            <a:ext cx="1326588" cy="99297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840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903858"/>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de una prueba</a:t>
            </a:r>
            <a:endParaRPr lang="es-PE" dirty="0">
              <a:solidFill>
                <a:srgbClr val="00823B"/>
              </a:solidFill>
            </a:endParaRPr>
          </a:p>
        </p:txBody>
      </p:sp>
      <p:grpSp>
        <p:nvGrpSpPr>
          <p:cNvPr id="5" name="4 Grupo"/>
          <p:cNvGrpSpPr/>
          <p:nvPr/>
        </p:nvGrpSpPr>
        <p:grpSpPr>
          <a:xfrm>
            <a:off x="971600" y="1844824"/>
            <a:ext cx="7261026" cy="3568312"/>
            <a:chOff x="971600" y="1700808"/>
            <a:chExt cx="7261026" cy="3568312"/>
          </a:xfrm>
        </p:grpSpPr>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87806"/>
              <a:ext cx="7261026" cy="348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2831465" y="1700808"/>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entradas </a:t>
              </a:r>
              <a:r>
                <a:rPr lang="es-PE" sz="2600" dirty="0">
                  <a:solidFill>
                    <a:srgbClr val="FFC000"/>
                  </a:solidFill>
                </a:rPr>
                <a:t>necesarias.</a:t>
              </a:r>
            </a:p>
          </p:txBody>
        </p:sp>
        <p:sp>
          <p:nvSpPr>
            <p:cNvPr id="10" name="9 Rectángulo"/>
            <p:cNvSpPr/>
            <p:nvPr/>
          </p:nvSpPr>
          <p:spPr>
            <a:xfrm>
              <a:off x="2831465" y="2907012"/>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328840"/>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874804"/>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120860"/>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327245"/>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grpSp>
    </p:spTree>
    <p:extLst>
      <p:ext uri="{BB962C8B-B14F-4D97-AF65-F5344CB8AC3E}">
        <p14:creationId xmlns:p14="http://schemas.microsoft.com/office/powerpoint/2010/main" val="27787627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22249"/>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563014"/>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233460148"/>
              </p:ext>
            </p:extLst>
          </p:nvPr>
        </p:nvGraphicFramePr>
        <p:xfrm>
          <a:off x="457200" y="2952328"/>
          <a:ext cx="8287936" cy="3429000"/>
        </p:xfrm>
        <a:graphic>
          <a:graphicData uri="http://schemas.openxmlformats.org/drawingml/2006/table">
            <a:tbl>
              <a:tblPr firstRow="1" bandRow="1">
                <a:tableStyleId>{7DF18680-E054-41AD-8BC1-D1AEF772440D}</a:tableStyleId>
              </a:tblPr>
              <a:tblGrid>
                <a:gridCol w="3826768"/>
                <a:gridCol w="4461168"/>
              </a:tblGrid>
              <a:tr h="370840">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c>
                  <a:txBody>
                    <a:bodyPr/>
                    <a:lstStyle/>
                    <a:p>
                      <a:pPr algn="ctr"/>
                      <a:r>
                        <a:rPr lang="es-PE" sz="2000" dirty="0" smtClean="0"/>
                        <a:t>Comportamiento</a:t>
                      </a:r>
                      <a:r>
                        <a:rPr lang="es-PE" sz="2000" baseline="0" dirty="0" smtClean="0"/>
                        <a:t> </a:t>
                      </a:r>
                      <a:r>
                        <a:rPr lang="es-PE" sz="2000" dirty="0" smtClean="0"/>
                        <a:t>a</a:t>
                      </a:r>
                      <a:r>
                        <a:rPr lang="es-PE" sz="2000" baseline="0" dirty="0" smtClean="0"/>
                        <a:t> p</a:t>
                      </a:r>
                      <a:r>
                        <a:rPr lang="es-PE" sz="2000" dirty="0" smtClean="0"/>
                        <a:t>robar</a:t>
                      </a:r>
                      <a:endParaRPr lang="es-PE" sz="2000" dirty="0"/>
                    </a:p>
                  </a:txBody>
                  <a:tcPr>
                    <a:solidFill>
                      <a:schemeClr val="accent1">
                        <a:lumMod val="50000"/>
                      </a:schemeClr>
                    </a:solidFill>
                  </a:tcPr>
                </a:tc>
              </a:tr>
              <a:tr h="370840">
                <a:tc>
                  <a:txBody>
                    <a:bodyPr/>
                    <a:lstStyle/>
                    <a:p>
                      <a:r>
                        <a:rPr lang="es-PE" sz="1800" dirty="0" err="1" smtClean="0"/>
                        <a:t>IsEmptyWhenNew</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no tiene elementos</a:t>
                      </a:r>
                      <a:endParaRPr lang="es-PE" sz="1800" dirty="0"/>
                    </a:p>
                  </a:txBody>
                  <a:tcPr/>
                </a:tc>
              </a:tr>
              <a:tr h="370840">
                <a:tc>
                  <a:txBody>
                    <a:bodyPr/>
                    <a:lstStyle/>
                    <a:p>
                      <a:r>
                        <a:rPr lang="es-PE" sz="1800" dirty="0" err="1" smtClean="0"/>
                        <a:t>NotIsEmptyWhenPushingAnItem</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No está </a:t>
                      </a:r>
                      <a:r>
                        <a:rPr lang="es-PE" sz="1800" kern="1200" dirty="0" err="1" smtClean="0">
                          <a:solidFill>
                            <a:schemeClr val="dk1"/>
                          </a:solidFill>
                          <a:effectLst/>
                          <a:latin typeface="+mn-lt"/>
                          <a:ea typeface="+mn-ea"/>
                          <a:cs typeface="+mn-cs"/>
                        </a:rPr>
                        <a:t>vacio</a:t>
                      </a:r>
                      <a:r>
                        <a:rPr lang="es-PE" sz="1800" kern="1200" dirty="0" smtClean="0">
                          <a:solidFill>
                            <a:schemeClr val="dk1"/>
                          </a:solidFill>
                          <a:effectLst/>
                          <a:latin typeface="+mn-lt"/>
                          <a:ea typeface="+mn-ea"/>
                          <a:cs typeface="+mn-cs"/>
                        </a:rPr>
                        <a:t> si ingresamos</a:t>
                      </a:r>
                      <a:r>
                        <a:rPr lang="es-PE" sz="1800" kern="1200" baseline="0" dirty="0" smtClean="0">
                          <a:solidFill>
                            <a:schemeClr val="dk1"/>
                          </a:solidFill>
                          <a:effectLst/>
                          <a:latin typeface="+mn-lt"/>
                          <a:ea typeface="+mn-ea"/>
                          <a:cs typeface="+mn-cs"/>
                        </a:rPr>
                        <a:t> un </a:t>
                      </a:r>
                      <a:r>
                        <a:rPr lang="es-PE" sz="1800" kern="1200" dirty="0" smtClean="0">
                          <a:solidFill>
                            <a:schemeClr val="dk1"/>
                          </a:solidFill>
                          <a:effectLst/>
                          <a:latin typeface="+mn-lt"/>
                          <a:ea typeface="+mn-ea"/>
                          <a:cs typeface="+mn-cs"/>
                        </a:rPr>
                        <a:t> elemento</a:t>
                      </a:r>
                      <a:endParaRPr lang="es-PE" sz="1800" dirty="0"/>
                    </a:p>
                  </a:txBody>
                  <a:tcPr/>
                </a:tc>
              </a:tr>
              <a:tr h="370840">
                <a:tc>
                  <a:txBody>
                    <a:bodyPr/>
                    <a:lstStyle/>
                    <a:p>
                      <a:r>
                        <a:rPr lang="es-PE" sz="1800" dirty="0" err="1" smtClean="0"/>
                        <a:t>RemovesTheItemWhenPopping</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Remueve un elemento de la lista al </a:t>
                      </a:r>
                      <a:r>
                        <a:rPr lang="es-PE" sz="1800" kern="1200" baseline="0" dirty="0" smtClean="0">
                          <a:solidFill>
                            <a:schemeClr val="dk1"/>
                          </a:solidFill>
                          <a:effectLst/>
                          <a:latin typeface="+mn-lt"/>
                          <a:ea typeface="+mn-ea"/>
                          <a:cs typeface="+mn-cs"/>
                        </a:rPr>
                        <a:t> </a:t>
                      </a:r>
                      <a:r>
                        <a:rPr lang="es-PE" sz="1800" kern="1200" dirty="0" smtClean="0">
                          <a:solidFill>
                            <a:schemeClr val="dk1"/>
                          </a:solidFill>
                          <a:effectLst/>
                          <a:latin typeface="+mn-lt"/>
                          <a:ea typeface="+mn-ea"/>
                          <a:cs typeface="+mn-cs"/>
                        </a:rPr>
                        <a:t>obtenerlo</a:t>
                      </a:r>
                      <a:endParaRPr lang="en-US" sz="1600" i="1" dirty="0" smtClean="0"/>
                    </a:p>
                  </a:txBody>
                  <a:tcPr/>
                </a:tc>
              </a:tr>
              <a:tr h="370840">
                <a:tc>
                  <a:txBody>
                    <a:bodyPr/>
                    <a:lstStyle/>
                    <a:p>
                      <a:r>
                        <a:rPr lang="es-PE" sz="1800" dirty="0" err="1" smtClean="0"/>
                        <a:t>PopsTheSameItemThatWasPushed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Retorna el mismo elemento que se ha</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ingresado</a:t>
                      </a:r>
                      <a:endParaRPr lang="en-US" sz="1600" i="1" dirty="0" smtClean="0"/>
                    </a:p>
                  </a:txBody>
                  <a:tcPr/>
                </a:tc>
              </a:tr>
              <a:tr h="370840">
                <a:tc>
                  <a:txBody>
                    <a:bodyPr/>
                    <a:lstStyle/>
                    <a:p>
                      <a:r>
                        <a:rPr lang="es-PE" sz="1800" dirty="0" err="1" smtClean="0"/>
                        <a:t>TheFirstItemPoppedIsTheLastItem</a:t>
                      </a:r>
                      <a:r>
                        <a:rPr lang="es-PE" sz="1800" dirty="0" smtClean="0"/>
                        <a:t/>
                      </a:r>
                      <a:br>
                        <a:rPr lang="es-PE" sz="1800" dirty="0" smtClean="0"/>
                      </a:br>
                      <a:r>
                        <a:rPr lang="es-PE" sz="1800" dirty="0" err="1" smtClean="0"/>
                        <a:t>Pushed</a:t>
                      </a:r>
                      <a:r>
                        <a:rPr lang="es-PE" sz="1800" dirty="0" smtClean="0"/>
                        <a:t>()</a:t>
                      </a:r>
                      <a:endParaRPr lang="es-PE" sz="1800" dirty="0"/>
                    </a:p>
                  </a:txBody>
                  <a:tcPr/>
                </a:tc>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r>
              <a:tr h="370840">
                <a:tc>
                  <a:txBody>
                    <a:bodyPr/>
                    <a:lstStyle/>
                    <a:p>
                      <a:r>
                        <a:rPr lang="es-PE" sz="1800" dirty="0" err="1" smtClean="0"/>
                        <a:t>ThrowsExceptionWhenPoppingAnItem</a:t>
                      </a:r>
                      <a:r>
                        <a:rPr lang="es-PE" sz="1800" dirty="0" smtClean="0"/>
                        <a:t/>
                      </a:r>
                      <a:br>
                        <a:rPr lang="es-PE" sz="1800" dirty="0" smtClean="0"/>
                      </a:br>
                      <a:r>
                        <a:rPr lang="es-PE" sz="1800" dirty="0" err="1" smtClean="0"/>
                        <a:t>ItDoesntHold</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que no ha sido ingresado</a:t>
                      </a:r>
                      <a:endParaRPr lang="en-US" sz="1600" i="1" dirty="0" smtClean="0"/>
                    </a:p>
                  </a:txBody>
                  <a:tcPr>
                    <a:lnB w="381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064620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51520"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si ingresamos un elemento»</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868" y="2564904"/>
            <a:ext cx="701992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258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55780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988840"/>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Remueve el elemento de la lista al obtenerlo</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endParaRPr lang="es-PE" sz="2800" dirty="0" smtClean="0"/>
          </a:p>
          <a:p>
            <a:pPr marL="457200" indent="-457200">
              <a:buFont typeface="+mj-lt"/>
              <a:buAutoNum type="arabicPeriod"/>
            </a:pPr>
            <a:r>
              <a:rPr lang="es-PE" sz="2800" dirty="0" smtClean="0"/>
              <a:t>Retorna el mismo elemento que se ha ingresado.</a:t>
            </a:r>
            <a:br>
              <a:rPr lang="es-PE" sz="2800" dirty="0" smtClean="0"/>
            </a:br>
            <a:r>
              <a:rPr lang="es-PE" sz="2400" dirty="0" smtClean="0"/>
              <a:t>(Al </a:t>
            </a:r>
            <a:r>
              <a:rPr lang="es-PE" sz="2400" dirty="0"/>
              <a:t>ingresar y sacar un elemento, el elemento debe ser igual al </a:t>
            </a:r>
            <a:r>
              <a:rPr lang="es-PE" sz="2400" dirty="0" smtClean="0"/>
              <a:t>ingresado)</a:t>
            </a:r>
            <a:endParaRPr lang="es-PE" sz="2800" dirty="0" smtClean="0"/>
          </a:p>
          <a:p>
            <a:pPr marL="457200" indent="-457200">
              <a:buFont typeface="+mj-lt"/>
              <a:buAutoNum type="arabicPeriod"/>
            </a:pPr>
            <a:r>
              <a:rPr lang="es-PE" sz="2800" dirty="0"/>
              <a:t>El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232290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1279088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Manual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124744"/>
            <a:ext cx="8793360" cy="17281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Una persona toma el rol del usuario final, navega </a:t>
            </a:r>
            <a:r>
              <a:rPr lang="es-PE" sz="2800" dirty="0"/>
              <a:t>a través de las pantallas, intenta diversas formas de uso y combinaciones, compara sus resultados con el comportamiento esperado y registra sus resultados. </a:t>
            </a:r>
            <a:endParaRPr lang="es-PE" sz="2600" dirty="0" smtClean="0">
              <a:solidFill>
                <a:schemeClr val="tx1">
                  <a:lumMod val="95000"/>
                </a:schemeClr>
              </a:solidFill>
            </a:endParaRPr>
          </a:p>
        </p:txBody>
      </p:sp>
      <p:sp>
        <p:nvSpPr>
          <p:cNvPr id="4" name="5 Marcador de contenido"/>
          <p:cNvSpPr txBox="1">
            <a:spLocks/>
          </p:cNvSpPr>
          <p:nvPr/>
        </p:nvSpPr>
        <p:spPr bwMode="auto">
          <a:xfrm>
            <a:off x="297276" y="3302698"/>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Consumen mucho tiempo a largo plazo.</a:t>
            </a:r>
          </a:p>
          <a:p>
            <a:r>
              <a:rPr lang="es-PE" sz="2600" dirty="0" smtClean="0">
                <a:solidFill>
                  <a:schemeClr val="tx1">
                    <a:lumMod val="95000"/>
                  </a:schemeClr>
                </a:solidFill>
              </a:rPr>
              <a:t>Requieren una compleja configuración.</a:t>
            </a:r>
          </a:p>
          <a:p>
            <a:r>
              <a:rPr lang="es-PE" sz="2600" dirty="0" smtClean="0">
                <a:solidFill>
                  <a:schemeClr val="tx1">
                    <a:lumMod val="95000"/>
                  </a:schemeClr>
                </a:solidFill>
              </a:rPr>
              <a:t>No son reusables.</a:t>
            </a:r>
          </a:p>
          <a:p>
            <a:r>
              <a:rPr lang="es-PE" sz="2600" dirty="0" smtClean="0">
                <a:solidFill>
                  <a:schemeClr val="tx1">
                    <a:lumMod val="95000"/>
                  </a:schemeClr>
                </a:solidFill>
              </a:rPr>
              <a:t>Alto riesgo de pasar por alto pruebas.</a:t>
            </a:r>
          </a:p>
          <a:p>
            <a:r>
              <a:rPr lang="es-PE" sz="2600" dirty="0" smtClean="0">
                <a:solidFill>
                  <a:schemeClr val="tx1">
                    <a:lumMod val="95000"/>
                  </a:schemeClr>
                </a:solidFill>
              </a:rPr>
              <a:t>No prueban de manera efectiva diversos contextos.</a:t>
            </a:r>
          </a:p>
          <a:p>
            <a:r>
              <a:rPr lang="es-PE" sz="2600" dirty="0" smtClean="0">
                <a:solidFill>
                  <a:schemeClr val="tx1">
                    <a:lumMod val="95000"/>
                  </a:schemeClr>
                </a:solidFill>
              </a:rPr>
              <a:t>Visibilidad limitada.</a:t>
            </a:r>
          </a:p>
        </p:txBody>
      </p:sp>
    </p:spTree>
    <p:extLst>
      <p:ext uri="{BB962C8B-B14F-4D97-AF65-F5344CB8AC3E}">
        <p14:creationId xmlns:p14="http://schemas.microsoft.com/office/powerpoint/2010/main" val="35280348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260728"/>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227162"/>
            <a:ext cx="50292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9175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613508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3" y="1916782"/>
            <a:ext cx="57435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697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73779"/>
            <a:ext cx="8229600" cy="720000"/>
          </a:xfrm>
        </p:spPr>
        <p:txBody>
          <a:bodyPr/>
          <a:lstStyle/>
          <a:p>
            <a:r>
              <a:rPr lang="es-PE" dirty="0" smtClean="0">
                <a:solidFill>
                  <a:srgbClr val="00823B"/>
                </a:solidFill>
              </a:rPr>
              <a:t>Probando Excepciones</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62" y="4890095"/>
            <a:ext cx="8734425" cy="1707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CuadroTexto"/>
          <p:cNvSpPr txBox="1"/>
          <p:nvPr/>
        </p:nvSpPr>
        <p:spPr>
          <a:xfrm>
            <a:off x="3203809" y="766475"/>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7824" y="436687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30" y="1289695"/>
            <a:ext cx="7890579" cy="292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073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35019812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casos de prueba de manera incorrecta y a errores lógicos.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285" y="1716338"/>
            <a:ext cx="6950843" cy="27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9714000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Probar un único comportamiento</a:t>
            </a:r>
            <a:endParaRPr lang="es-PE" dirty="0">
              <a:solidFill>
                <a:srgbClr val="00823B"/>
              </a:solidFill>
            </a:endParaRPr>
          </a:p>
        </p:txBody>
      </p:sp>
      <p:sp>
        <p:nvSpPr>
          <p:cNvPr id="5" name="4 CuadroTexto"/>
          <p:cNvSpPr txBox="1"/>
          <p:nvPr/>
        </p:nvSpPr>
        <p:spPr>
          <a:xfrm>
            <a:off x="121805" y="1250757"/>
            <a:ext cx="8897105" cy="954107"/>
          </a:xfrm>
          <a:prstGeom prst="rect">
            <a:avLst/>
          </a:prstGeom>
          <a:noFill/>
        </p:spPr>
        <p:txBody>
          <a:bodyPr wrap="square" rtlCol="0">
            <a:spAutoFit/>
          </a:bodyPr>
          <a:lstStyle/>
          <a:p>
            <a:pPr algn="ctr"/>
            <a:r>
              <a:rPr lang="es-PE" sz="2800" dirty="0" smtClean="0"/>
              <a:t>Las pruebas unitarias se enfocan en probar un único comportamiento o secuencia de ejecución.</a:t>
            </a:r>
            <a:endParaRPr lang="es-PE" sz="2400" dirty="0" smtClean="0"/>
          </a:p>
        </p:txBody>
      </p:sp>
      <p:sp>
        <p:nvSpPr>
          <p:cNvPr id="6" name="5 CuadroTexto"/>
          <p:cNvSpPr txBox="1"/>
          <p:nvPr/>
        </p:nvSpPr>
        <p:spPr>
          <a:xfrm>
            <a:off x="465900" y="2838415"/>
            <a:ext cx="8354571" cy="2677656"/>
          </a:xfrm>
          <a:prstGeom prst="rect">
            <a:avLst/>
          </a:prstGeom>
          <a:noFill/>
        </p:spPr>
        <p:txBody>
          <a:bodyPr wrap="square" rtlCol="0">
            <a:spAutoFit/>
          </a:bodyPr>
          <a:lstStyle/>
          <a:p>
            <a:r>
              <a:rPr lang="es-PE" sz="2800" dirty="0" smtClean="0"/>
              <a:t>Escribir pruebas pequeñas tiene los siguientes beneficios:</a:t>
            </a:r>
          </a:p>
          <a:p>
            <a:pPr marL="457200" indent="-457200">
              <a:buFont typeface="Arial" pitchFamily="34" charset="0"/>
              <a:buChar char="•"/>
            </a:pPr>
            <a:r>
              <a:rPr lang="es-PE" sz="2800" dirty="0" smtClean="0"/>
              <a:t>Facilita la investigación de errores.</a:t>
            </a:r>
          </a:p>
          <a:p>
            <a:pPr marL="457200" indent="-457200">
              <a:buFont typeface="Arial" pitchFamily="34" charset="0"/>
              <a:buChar char="•"/>
            </a:pPr>
            <a:r>
              <a:rPr lang="es-PE" sz="2800" dirty="0" smtClean="0"/>
              <a:t>Se escriben rápidamente.</a:t>
            </a:r>
          </a:p>
          <a:p>
            <a:pPr marL="457200" indent="-457200">
              <a:buFont typeface="Arial" pitchFamily="34" charset="0"/>
              <a:buChar char="•"/>
            </a:pPr>
            <a:r>
              <a:rPr lang="es-PE" sz="2800" dirty="0" smtClean="0"/>
              <a:t>Cada prueba comunica qué es lo que hace la clase (sirve como documentación).</a:t>
            </a:r>
          </a:p>
        </p:txBody>
      </p:sp>
    </p:spTree>
    <p:extLst>
      <p:ext uri="{BB962C8B-B14F-4D97-AF65-F5344CB8AC3E}">
        <p14:creationId xmlns:p14="http://schemas.microsoft.com/office/powerpoint/2010/main" val="1585731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628800"/>
            <a:ext cx="8352928" cy="431561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0" indent="0">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buNone/>
            </a:pPr>
            <a:r>
              <a:rPr lang="es-PE" sz="4800" b="1" dirty="0" err="1">
                <a:solidFill>
                  <a:srgbClr val="FF0000"/>
                </a:solidFill>
              </a:rPr>
              <a:t>S</a:t>
            </a:r>
            <a:r>
              <a:rPr lang="es-PE" sz="2800" dirty="0" err="1" smtClean="0">
                <a:solidFill>
                  <a:srgbClr val="FF0000"/>
                </a:solidFill>
              </a:rPr>
              <a:t>elf-validating</a:t>
            </a:r>
            <a:r>
              <a:rPr lang="es-PE" sz="2800" dirty="0" smtClean="0">
                <a:solidFill>
                  <a:srgbClr val="FF0000"/>
                </a:solidFill>
              </a:rPr>
              <a:t>: </a:t>
            </a:r>
            <a:r>
              <a:rPr lang="es-PE" sz="2400" dirty="0" smtClean="0"/>
              <a:t>Sin necesidad de reexaminar los resultados.</a:t>
            </a:r>
          </a:p>
          <a:p>
            <a:pPr marL="0" indent="0">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32518587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690022799"/>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smtClean="0"/>
                        <a:t>L</a:t>
                      </a:r>
                      <a:r>
                        <a:rPr lang="es-PE" sz="2400" baseline="0" dirty="0" smtClean="0"/>
                        <a:t>ógicos</a:t>
                      </a:r>
                      <a:endParaRPr lang="es-PE" sz="2400" dirty="0"/>
                    </a:p>
                  </a:txBody>
                  <a:tcPr>
                    <a:solidFill>
                      <a:schemeClr val="accent1">
                        <a:lumMod val="50000"/>
                      </a:schemeClr>
                    </a:solidFill>
                  </a:tcPr>
                </a:tc>
                <a:tc>
                  <a:txBody>
                    <a:bodyPr/>
                    <a:lstStyle/>
                    <a:p>
                      <a:pPr algn="ctr"/>
                      <a:r>
                        <a:rPr lang="es-PE" sz="2400" dirty="0" smtClean="0"/>
                        <a:t>Funcionales</a:t>
                      </a:r>
                      <a:endParaRPr lang="es-PE" sz="2400" dirty="0"/>
                    </a:p>
                  </a:txBody>
                  <a:tcPr>
                    <a:solidFill>
                      <a:schemeClr val="accent1">
                        <a:lumMod val="50000"/>
                      </a:schemeClr>
                    </a:solidFill>
                  </a:tcPr>
                </a:tc>
                <a:tc>
                  <a:txBody>
                    <a:bodyPr/>
                    <a:lstStyle/>
                    <a:p>
                      <a:pPr algn="ctr"/>
                      <a:r>
                        <a:rPr lang="es-PE" sz="2400" dirty="0" smtClean="0"/>
                        <a:t>Gráficos</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22108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smtClean="0">
                <a:solidFill>
                  <a:srgbClr val="FFC000"/>
                </a:solidFill>
              </a:rPr>
              <a:t>Los </a:t>
            </a:r>
            <a:r>
              <a:rPr lang="en-US" sz="2800" dirty="0" err="1" smtClean="0">
                <a:solidFill>
                  <a:srgbClr val="FFC000"/>
                </a:solidFill>
              </a:rPr>
              <a:t>errores</a:t>
            </a:r>
            <a:r>
              <a:rPr lang="en-US" sz="2800" dirty="0" smtClean="0">
                <a:solidFill>
                  <a:srgbClr val="FFC000"/>
                </a:solidFill>
              </a:rPr>
              <a:t> l</a:t>
            </a:r>
            <a:r>
              <a:rPr lang="es-PE" sz="2800" dirty="0" err="1" smtClean="0">
                <a:solidFill>
                  <a:srgbClr val="FFC000"/>
                </a:solidFill>
              </a:rPr>
              <a:t>ógicos</a:t>
            </a:r>
            <a:r>
              <a:rPr lang="es-PE" sz="2800" dirty="0" smtClean="0">
                <a:solidFill>
                  <a:srgbClr val="FFC000"/>
                </a:solidFill>
              </a:rPr>
              <a:t> se producen más frecuentemente y demandan un alto costo corregirlos.</a:t>
            </a:r>
          </a:p>
        </p:txBody>
      </p:sp>
    </p:spTree>
    <p:extLst>
      <p:ext uri="{BB962C8B-B14F-4D97-AF65-F5344CB8AC3E}">
        <p14:creationId xmlns:p14="http://schemas.microsoft.com/office/powerpoint/2010/main" val="2418928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Explorar y entender el funcionamiento de la clase "Shopping </a:t>
            </a:r>
            <a:r>
              <a:rPr lang="es-PE" sz="2800" dirty="0" err="1" smtClean="0"/>
              <a:t>Cart</a:t>
            </a:r>
            <a:r>
              <a:rPr lang="es-PE" sz="2800" dirty="0" smtClean="0"/>
              <a:t>".</a:t>
            </a:r>
          </a:p>
        </p:txBody>
      </p:sp>
    </p:spTree>
    <p:extLst>
      <p:ext uri="{BB962C8B-B14F-4D97-AF65-F5344CB8AC3E}">
        <p14:creationId xmlns:p14="http://schemas.microsoft.com/office/powerpoint/2010/main" val="170273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err="1" smtClean="0">
                <a:solidFill>
                  <a:srgbClr val="00823B"/>
                </a:solidFill>
              </a:rPr>
              <a:t>Automate</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3" name="5 Marcador de contenido"/>
          <p:cNvSpPr txBox="1">
            <a:spLocks/>
          </p:cNvSpPr>
          <p:nvPr/>
        </p:nvSpPr>
        <p:spPr bwMode="auto">
          <a:xfrm>
            <a:off x="179512" y="1340768"/>
            <a:ext cx="8793360"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Es el uso de tecnología con el objetivo de automatizar y mejorar(no substituir) determinados procesos manuales de pruebas.</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Provee pruebas repetibles y consistentes, reduciendo el costo y tiempo de las pruebas de regresión.</a:t>
            </a:r>
          </a:p>
          <a:p>
            <a:pPr marL="0" indent="0" algn="ctr">
              <a:buNone/>
            </a:pPr>
            <a:endParaRPr lang="es-PE" sz="2800" dirty="0">
              <a:solidFill>
                <a:schemeClr val="tx1">
                  <a:lumMod val="95000"/>
                </a:schemeClr>
              </a:solidFill>
            </a:endParaRPr>
          </a:p>
          <a:p>
            <a:pPr marL="0" indent="0" algn="ctr">
              <a:buNone/>
            </a:pPr>
            <a:r>
              <a:rPr lang="es-PE" sz="2800" dirty="0" smtClean="0">
                <a:solidFill>
                  <a:schemeClr val="tx1">
                    <a:lumMod val="95000"/>
                  </a:schemeClr>
                </a:solidFill>
              </a:rPr>
              <a:t>Fundamental en el Desarrollo de Software Ágil.</a:t>
            </a:r>
            <a:endParaRPr lang="es-PE" sz="2800" dirty="0">
              <a:solidFill>
                <a:schemeClr val="tx1">
                  <a:lumMod val="95000"/>
                </a:schemeClr>
              </a:solidFill>
            </a:endParaRPr>
          </a:p>
        </p:txBody>
      </p:sp>
    </p:spTree>
    <p:extLst>
      <p:ext uri="{BB962C8B-B14F-4D97-AF65-F5344CB8AC3E}">
        <p14:creationId xmlns:p14="http://schemas.microsoft.com/office/powerpoint/2010/main" val="9561741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384995"/>
          </a:xfrm>
          <a:prstGeom prst="rect">
            <a:avLst/>
          </a:prstGeom>
          <a:noFill/>
        </p:spPr>
        <p:txBody>
          <a:bodyPr wrap="square" rtlCol="0">
            <a:spAutoFit/>
          </a:bodyPr>
          <a:lstStyle/>
          <a:p>
            <a:pPr algn="ctr"/>
            <a:r>
              <a:rPr lang="es-PE" sz="2800" dirty="0" smtClean="0"/>
              <a:t>Comenzamos probando los </a:t>
            </a:r>
            <a:r>
              <a:rPr lang="es-PE" sz="2800" dirty="0" err="1" smtClean="0"/>
              <a:t>Happy</a:t>
            </a:r>
            <a:r>
              <a:rPr lang="es-PE" sz="2800" dirty="0" smtClean="0"/>
              <a:t> </a:t>
            </a:r>
            <a:r>
              <a:rPr lang="es-PE" sz="2800" dirty="0" err="1" smtClean="0"/>
              <a:t>Paths</a:t>
            </a:r>
            <a:r>
              <a:rPr lang="es-PE" sz="2800" dirty="0" smtClean="0"/>
              <a:t> por que representa a la funcionalidad que da valor al negocio y son los casos que se darán mucho más frecuentemente.</a:t>
            </a:r>
            <a:endParaRPr lang="es-PE" sz="2400" dirty="0" smtClean="0"/>
          </a:p>
        </p:txBody>
      </p:sp>
    </p:spTree>
    <p:extLst>
      <p:ext uri="{BB962C8B-B14F-4D97-AF65-F5344CB8AC3E}">
        <p14:creationId xmlns:p14="http://schemas.microsoft.com/office/powerpoint/2010/main" val="18077582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18144707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Cómo empezar a escribir pruebas unitarias a nuestro código.</a:t>
            </a:r>
            <a:endParaRPr lang="es-PE" dirty="0">
              <a:solidFill>
                <a:srgbClr val="00B050"/>
              </a:solidFill>
            </a:endParaRPr>
          </a:p>
        </p:txBody>
      </p:sp>
      <p:sp>
        <p:nvSpPr>
          <p:cNvPr id="7" name="5 Marcador de contenido"/>
          <p:cNvSpPr txBox="1">
            <a:spLocks/>
          </p:cNvSpPr>
          <p:nvPr/>
        </p:nvSpPr>
        <p:spPr bwMode="auto">
          <a:xfrm>
            <a:off x="611560" y="357301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cuál es el primer caso a ser probado y escribir su correspondiente prueba unitaria. </a:t>
            </a:r>
          </a:p>
        </p:txBody>
      </p:sp>
    </p:spTree>
    <p:extLst>
      <p:ext uri="{BB962C8B-B14F-4D97-AF65-F5344CB8AC3E}">
        <p14:creationId xmlns:p14="http://schemas.microsoft.com/office/powerpoint/2010/main" val="585788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Escribir pruebas unitarias para el resto de </a:t>
            </a:r>
            <a:r>
              <a:rPr lang="es-PE" dirty="0" err="1" smtClean="0">
                <a:solidFill>
                  <a:srgbClr val="00B050"/>
                </a:solidFill>
              </a:rPr>
              <a:t>Happy</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429000"/>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el resto de casos que necesitan ser probados y escribir sus correspondientes</a:t>
            </a:r>
            <a:br>
              <a:rPr lang="es-PE" sz="2800" dirty="0" smtClean="0"/>
            </a:br>
            <a:r>
              <a:rPr lang="es-PE" sz="2800" dirty="0" smtClean="0"/>
              <a:t> pruebas unitarias. </a:t>
            </a:r>
          </a:p>
        </p:txBody>
      </p:sp>
    </p:spTree>
    <p:extLst>
      <p:ext uri="{BB962C8B-B14F-4D97-AF65-F5344CB8AC3E}">
        <p14:creationId xmlns:p14="http://schemas.microsoft.com/office/powerpoint/2010/main" val="10196067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1638062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84482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endParaRPr lang="es-PE" dirty="0">
              <a:solidFill>
                <a:srgbClr val="00B050"/>
              </a:solidFill>
            </a:endParaRPr>
          </a:p>
        </p:txBody>
      </p:sp>
      <p:sp>
        <p:nvSpPr>
          <p:cNvPr id="7" name="5 Marcador de contenido"/>
          <p:cNvSpPr txBox="1">
            <a:spLocks/>
          </p:cNvSpPr>
          <p:nvPr/>
        </p:nvSpPr>
        <p:spPr bwMode="auto">
          <a:xfrm>
            <a:off x="611560" y="3212976"/>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Identificar los </a:t>
            </a:r>
            <a:r>
              <a:rPr lang="es-PE" sz="2800" dirty="0" err="1" smtClean="0"/>
              <a:t>Exceptional</a:t>
            </a:r>
            <a:r>
              <a:rPr lang="es-PE" sz="2800" dirty="0" smtClean="0"/>
              <a:t> </a:t>
            </a:r>
            <a:r>
              <a:rPr lang="es-PE" sz="2800" dirty="0" err="1" smtClean="0"/>
              <a:t>Paths</a:t>
            </a:r>
            <a:r>
              <a:rPr lang="es-PE" sz="2800" dirty="0" smtClean="0"/>
              <a:t>  y escribir sus pruebas unitarias si es que estos resultan interesantes.</a:t>
            </a:r>
          </a:p>
        </p:txBody>
      </p:sp>
    </p:spTree>
    <p:extLst>
      <p:ext uri="{BB962C8B-B14F-4D97-AF65-F5344CB8AC3E}">
        <p14:creationId xmlns:p14="http://schemas.microsoft.com/office/powerpoint/2010/main" val="25208815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57" y="4148311"/>
            <a:ext cx="88773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spTree>
    <p:extLst>
      <p:ext uri="{BB962C8B-B14F-4D97-AF65-F5344CB8AC3E}">
        <p14:creationId xmlns:p14="http://schemas.microsoft.com/office/powerpoint/2010/main" val="307381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53470"/>
            <a:ext cx="9135414" cy="136815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solidFill>
                  <a:srgbClr val="00823B"/>
                </a:solidFill>
              </a:rPr>
              <a:t>Utilizar</a:t>
            </a:r>
            <a:r>
              <a:rPr lang="en-US" dirty="0" smtClean="0">
                <a:solidFill>
                  <a:srgbClr val="00823B"/>
                </a:solidFill>
              </a:rPr>
              <a:t> Snippets </a:t>
            </a:r>
            <a:r>
              <a:rPr lang="en-US" dirty="0" err="1" smtClean="0">
                <a:solidFill>
                  <a:srgbClr val="00823B"/>
                </a:solidFill>
              </a:rPr>
              <a:t>para</a:t>
            </a:r>
            <a:r>
              <a:rPr lang="en-US" dirty="0" smtClean="0">
                <a:solidFill>
                  <a:srgbClr val="00823B"/>
                </a:solidFill>
              </a:rPr>
              <a:t> </a:t>
            </a:r>
            <a:r>
              <a:rPr lang="en-US" dirty="0" err="1" smtClean="0">
                <a:solidFill>
                  <a:srgbClr val="00823B"/>
                </a:solidFill>
              </a:rPr>
              <a:t>aumentar</a:t>
            </a:r>
            <a:r>
              <a:rPr lang="en-US" dirty="0" smtClean="0">
                <a:solidFill>
                  <a:srgbClr val="00823B"/>
                </a:solidFill>
              </a:rPr>
              <a:t> la </a:t>
            </a:r>
            <a:r>
              <a:rPr lang="en-US" dirty="0" err="1" smtClean="0">
                <a:solidFill>
                  <a:srgbClr val="00823B"/>
                </a:solidFill>
              </a:rPr>
              <a:t>productividad</a:t>
            </a:r>
            <a:endParaRPr lang="en-US" dirty="0">
              <a:solidFill>
                <a:srgbClr val="00823B"/>
              </a:solidFill>
            </a:endParaRPr>
          </a:p>
        </p:txBody>
      </p:sp>
      <p:sp>
        <p:nvSpPr>
          <p:cNvPr id="15" name="5 Marcador de contenido"/>
          <p:cNvSpPr txBox="1">
            <a:spLocks/>
          </p:cNvSpPr>
          <p:nvPr/>
        </p:nvSpPr>
        <p:spPr bwMode="auto">
          <a:xfrm>
            <a:off x="283231" y="1539207"/>
            <a:ext cx="8568952"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Nos permiten crear bloques de código repetitivos de manera muy rápida. </a:t>
            </a:r>
            <a:r>
              <a:rPr lang="es-PE" sz="2800" dirty="0" err="1" smtClean="0">
                <a:solidFill>
                  <a:srgbClr val="FFC000"/>
                </a:solidFill>
              </a:rPr>
              <a:t>Ejm</a:t>
            </a:r>
            <a:r>
              <a:rPr lang="es-PE" sz="2800" dirty="0" smtClean="0">
                <a:solidFill>
                  <a:srgbClr val="FFC000"/>
                </a:solidFill>
              </a:rPr>
              <a:t>: "</a:t>
            </a:r>
            <a:r>
              <a:rPr lang="es-PE" sz="2800" dirty="0" err="1" smtClean="0">
                <a:solidFill>
                  <a:srgbClr val="FFC000"/>
                </a:solidFill>
              </a:rPr>
              <a:t>Metodos</a:t>
            </a:r>
            <a:r>
              <a:rPr lang="es-PE" sz="2800" dirty="0" smtClean="0">
                <a:solidFill>
                  <a:srgbClr val="FFC000"/>
                </a:solidFill>
              </a:rPr>
              <a:t> de prueba"</a:t>
            </a:r>
          </a:p>
        </p:txBody>
      </p:sp>
      <p:sp>
        <p:nvSpPr>
          <p:cNvPr id="2" name="1 CuadroTexto"/>
          <p:cNvSpPr txBox="1"/>
          <p:nvPr/>
        </p:nvSpPr>
        <p:spPr>
          <a:xfrm>
            <a:off x="1003119" y="2549641"/>
            <a:ext cx="6449201" cy="861774"/>
          </a:xfrm>
          <a:prstGeom prst="rect">
            <a:avLst/>
          </a:prstGeom>
          <a:noFill/>
        </p:spPr>
        <p:txBody>
          <a:bodyPr wrap="none" rtlCol="0">
            <a:spAutoFit/>
          </a:bodyPr>
          <a:lstStyle/>
          <a:p>
            <a:pPr marL="342900" indent="-342900">
              <a:buFont typeface="Arial" pitchFamily="34" charset="0"/>
              <a:buChar char="•"/>
            </a:pPr>
            <a:r>
              <a:rPr lang="es-PE" sz="2500" dirty="0" smtClean="0"/>
              <a:t>Extensión Manager: Instalar </a:t>
            </a:r>
            <a:r>
              <a:rPr lang="es-PE" sz="2500" dirty="0" err="1" smtClean="0"/>
              <a:t>Snippet</a:t>
            </a:r>
            <a:r>
              <a:rPr lang="es-PE" sz="2500" dirty="0" smtClean="0"/>
              <a:t> </a:t>
            </a:r>
            <a:r>
              <a:rPr lang="es-PE" sz="2500" dirty="0" err="1" smtClean="0"/>
              <a:t>Designer</a:t>
            </a:r>
            <a:endParaRPr lang="es-PE" sz="2500" dirty="0" smtClean="0"/>
          </a:p>
          <a:p>
            <a:pPr marL="342900" indent="-342900">
              <a:buFont typeface="Arial" pitchFamily="34" charset="0"/>
              <a:buChar char="•"/>
            </a:pPr>
            <a:r>
              <a:rPr lang="es-PE" sz="2500" dirty="0" err="1" smtClean="0"/>
              <a:t>Menu</a:t>
            </a:r>
            <a:r>
              <a:rPr lang="es-PE" sz="2500" dirty="0" smtClean="0"/>
              <a:t>: File-</a:t>
            </a:r>
            <a:r>
              <a:rPr lang="en-US" sz="2500" dirty="0" smtClean="0"/>
              <a:t>&gt;New-&gt;</a:t>
            </a:r>
            <a:r>
              <a:rPr lang="es-PE" sz="2500" dirty="0" smtClean="0"/>
              <a:t>File-&gt;</a:t>
            </a:r>
            <a:r>
              <a:rPr lang="es-PE" sz="2500" dirty="0" err="1" smtClean="0"/>
              <a:t>Code</a:t>
            </a:r>
            <a:r>
              <a:rPr lang="es-PE" sz="2500" dirty="0" smtClean="0"/>
              <a:t> </a:t>
            </a:r>
            <a:r>
              <a:rPr lang="es-PE" sz="2500" dirty="0" err="1" smtClean="0"/>
              <a:t>Snippet</a:t>
            </a:r>
            <a:endParaRPr lang="es-PE" sz="25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526" y="3510769"/>
            <a:ext cx="7040362" cy="30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0164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980728"/>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Pruebas Unitarias para el resto de funcionalidades.</a:t>
            </a:r>
            <a:endParaRPr lang="es-PE" dirty="0">
              <a:solidFill>
                <a:srgbClr val="00B050"/>
              </a:solidFill>
            </a:endParaRPr>
          </a:p>
        </p:txBody>
      </p:sp>
      <p:sp>
        <p:nvSpPr>
          <p:cNvPr id="7" name="5 Marcador de contenido"/>
          <p:cNvSpPr txBox="1">
            <a:spLocks/>
          </p:cNvSpPr>
          <p:nvPr/>
        </p:nvSpPr>
        <p:spPr bwMode="auto">
          <a:xfrm>
            <a:off x="611560" y="2852936"/>
            <a:ext cx="8136904" cy="25202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Identificar el resto de funcionalidades que necesitan ser probadas y escribir sus correspondientes  casos de prueba.</a:t>
            </a:r>
          </a:p>
          <a:p>
            <a:r>
              <a:rPr lang="es-PE" sz="2800" dirty="0"/>
              <a:t>Crear y utilizar un </a:t>
            </a:r>
            <a:r>
              <a:rPr lang="es-PE" sz="2800" dirty="0" err="1"/>
              <a:t>snippet</a:t>
            </a:r>
            <a:r>
              <a:rPr lang="es-PE" sz="2800" dirty="0"/>
              <a:t> para crear pruebas unitarias</a:t>
            </a:r>
            <a:r>
              <a:rPr lang="es-PE" sz="2800" dirty="0" smtClean="0"/>
              <a:t>.</a:t>
            </a:r>
            <a:endParaRPr lang="es-PE" sz="2800" dirty="0"/>
          </a:p>
        </p:txBody>
      </p:sp>
    </p:spTree>
    <p:extLst>
      <p:ext uri="{BB962C8B-B14F-4D97-AF65-F5344CB8AC3E}">
        <p14:creationId xmlns:p14="http://schemas.microsoft.com/office/powerpoint/2010/main" val="10329220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3785652"/>
          </a:xfrm>
          <a:prstGeom prst="rect">
            <a:avLst/>
          </a:prstGeom>
          <a:noFill/>
        </p:spPr>
        <p:txBody>
          <a:bodyPr wrap="square" rtlCol="0">
            <a:spAutoFit/>
          </a:bodyPr>
          <a:lstStyle/>
          <a:p>
            <a:pPr marL="457200" indent="-457200">
              <a:buFont typeface="Arial" pitchFamily="34" charset="0"/>
              <a:buChar char="•"/>
            </a:pPr>
            <a:r>
              <a:rPr lang="es-PE" sz="2400" dirty="0" err="1" smtClean="0"/>
              <a:t>Nunit</a:t>
            </a:r>
            <a:r>
              <a:rPr lang="es-PE" sz="2400" dirty="0" smtClean="0"/>
              <a:t>  </a:t>
            </a:r>
            <a:br>
              <a:rPr lang="es-PE" sz="2400" dirty="0" smtClean="0"/>
            </a:br>
            <a:r>
              <a:rPr lang="es-PE" sz="2400" dirty="0">
                <a:solidFill>
                  <a:srgbClr val="FFC000"/>
                </a:solidFill>
              </a:rPr>
              <a:t>http://www.nunit.org</a:t>
            </a:r>
            <a:r>
              <a:rPr lang="es-PE" sz="2400" dirty="0" smtClean="0">
                <a:solidFill>
                  <a:srgbClr val="FFC000"/>
                </a:solidFill>
              </a:rPr>
              <a:t>/</a:t>
            </a:r>
          </a:p>
          <a:p>
            <a:pPr marL="457200" indent="-457200">
              <a:buFont typeface="Arial" pitchFamily="34" charset="0"/>
              <a:buChar char="•"/>
            </a:pPr>
            <a:endParaRPr lang="es-PE" sz="2400" dirty="0" smtClean="0"/>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a:t>
            </a:r>
            <a:br>
              <a:rPr lang="es-PE" sz="2400" dirty="0" smtClean="0"/>
            </a:br>
            <a:r>
              <a:rPr lang="es-PE" sz="2400" dirty="0">
                <a:solidFill>
                  <a:srgbClr val="FFC000"/>
                </a:solidFill>
              </a:rPr>
              <a:t>http://www.barebonescoder.com/2010/06/mstest-vs-nunit-with-visual-studio-2010-tdd/</a:t>
            </a:r>
          </a:p>
          <a:p>
            <a:pPr marL="457200" indent="-457200">
              <a:buFont typeface="Arial" pitchFamily="34" charset="0"/>
              <a:buChar char="•"/>
            </a:pPr>
            <a:endParaRPr lang="es-PE" sz="2400" dirty="0">
              <a:solidFill>
                <a:srgbClr val="FFC000"/>
              </a:solidFill>
            </a:endParaRPr>
          </a:p>
          <a:p>
            <a:pPr marL="457200" indent="-457200">
              <a:buFont typeface="Arial" pitchFamily="34" charset="0"/>
              <a:buChar char="•"/>
            </a:pPr>
            <a:r>
              <a:rPr lang="es-PE" sz="2400" dirty="0" err="1" smtClean="0"/>
              <a:t>MSTests</a:t>
            </a:r>
            <a:r>
              <a:rPr lang="es-PE" sz="2400" dirty="0" smtClean="0"/>
              <a:t> vs </a:t>
            </a:r>
            <a:r>
              <a:rPr lang="es-PE" sz="2400" dirty="0" err="1" smtClean="0"/>
              <a:t>NUnit</a:t>
            </a:r>
            <a:r>
              <a:rPr lang="es-PE" sz="2400" dirty="0" smtClean="0"/>
              <a:t>: Comparación </a:t>
            </a:r>
            <a:r>
              <a:rPr lang="es-PE" sz="2400" dirty="0"/>
              <a:t>de atributos </a:t>
            </a:r>
            <a:r>
              <a:rPr lang="es-PE" sz="2400" dirty="0">
                <a:solidFill>
                  <a:srgbClr val="FFC000"/>
                </a:solidFill>
              </a:rPr>
              <a:t>http://blogs.msdn.com/b/nnaderi/archive/2007/02/01/mstest-vs-nunit-frameworks.aspx</a:t>
            </a:r>
          </a:p>
        </p:txBody>
      </p:sp>
    </p:spTree>
    <p:extLst>
      <p:ext uri="{BB962C8B-B14F-4D97-AF65-F5344CB8AC3E}">
        <p14:creationId xmlns:p14="http://schemas.microsoft.com/office/powerpoint/2010/main" val="41298253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720080"/>
          </a:xfrm>
        </p:spPr>
        <p:txBody>
          <a:bodyPr/>
          <a:lstStyle/>
          <a:p>
            <a:r>
              <a:rPr lang="es-PE" dirty="0" smtClean="0">
                <a:solidFill>
                  <a:srgbClr val="00823B"/>
                </a:solidFill>
              </a:rPr>
              <a:t>Manual vs Automatizado</a:t>
            </a:r>
            <a:endParaRPr lang="es-PE" dirty="0">
              <a:solidFill>
                <a:srgbClr val="00823B"/>
              </a:solidFill>
            </a:endParaRPr>
          </a:p>
        </p:txBody>
      </p:sp>
      <p:sp>
        <p:nvSpPr>
          <p:cNvPr id="4" name="5 Marcador de contenido"/>
          <p:cNvSpPr txBox="1">
            <a:spLocks/>
          </p:cNvSpPr>
          <p:nvPr/>
        </p:nvSpPr>
        <p:spPr bwMode="auto">
          <a:xfrm>
            <a:off x="4375300" y="1759956"/>
            <a:ext cx="4536008"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smtClean="0">
                <a:solidFill>
                  <a:schemeClr val="tx1">
                    <a:lumMod val="95000"/>
                  </a:schemeClr>
                </a:solidFill>
              </a:rPr>
              <a:t>Reducen el costo y tiempo de las pruebas de regresión.</a:t>
            </a:r>
          </a:p>
          <a:p>
            <a:pPr marL="269875" indent="-269875"/>
            <a:r>
              <a:rPr lang="es-PE" sz="2400" dirty="0" smtClean="0">
                <a:solidFill>
                  <a:schemeClr val="tx1">
                    <a:lumMod val="95000"/>
                  </a:schemeClr>
                </a:solidFill>
              </a:rPr>
              <a:t>Cualquier configuración se encuentra automatizada.</a:t>
            </a:r>
          </a:p>
          <a:p>
            <a:pPr marL="269875" indent="-269875"/>
            <a:r>
              <a:rPr lang="es-PE" sz="2400" dirty="0" smtClean="0">
                <a:solidFill>
                  <a:schemeClr val="tx1">
                    <a:lumMod val="95000"/>
                  </a:schemeClr>
                </a:solidFill>
              </a:rPr>
              <a:t>Completamente reusable.</a:t>
            </a:r>
          </a:p>
          <a:p>
            <a:pPr marL="269875" indent="-269875"/>
            <a:r>
              <a:rPr lang="es-PE" sz="2400" dirty="0" smtClean="0">
                <a:solidFill>
                  <a:schemeClr val="tx1">
                    <a:lumMod val="95000"/>
                  </a:schemeClr>
                </a:solidFill>
              </a:rPr>
              <a:t>Sin riesgo de pasar por alto alguna prueba ya existente.</a:t>
            </a:r>
          </a:p>
          <a:p>
            <a:pPr marL="269875" indent="-269875"/>
            <a:r>
              <a:rPr lang="es-PE" sz="2400" dirty="0" smtClean="0">
                <a:solidFill>
                  <a:schemeClr val="tx1">
                    <a:lumMod val="95000"/>
                  </a:schemeClr>
                </a:solidFill>
              </a:rPr>
              <a:t>Enfocan diferentes contexto de manera más efectiva.</a:t>
            </a:r>
          </a:p>
          <a:p>
            <a:pPr marL="269875" indent="-269875"/>
            <a:r>
              <a:rPr lang="es-PE" sz="2400" dirty="0" smtClean="0">
                <a:solidFill>
                  <a:schemeClr val="tx1">
                    <a:lumMod val="95000"/>
                  </a:schemeClr>
                </a:solidFill>
              </a:rPr>
              <a:t>Visibilidad Global.</a:t>
            </a:r>
          </a:p>
        </p:txBody>
      </p:sp>
      <p:sp>
        <p:nvSpPr>
          <p:cNvPr id="5" name="5 Marcador de contenido"/>
          <p:cNvSpPr txBox="1">
            <a:spLocks/>
          </p:cNvSpPr>
          <p:nvPr/>
        </p:nvSpPr>
        <p:spPr bwMode="auto">
          <a:xfrm>
            <a:off x="170346" y="1759956"/>
            <a:ext cx="4247976" cy="4261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9875" indent="-269875"/>
            <a:r>
              <a:rPr lang="es-PE" sz="2400" dirty="0">
                <a:solidFill>
                  <a:schemeClr val="tx1">
                    <a:lumMod val="95000"/>
                  </a:schemeClr>
                </a:solidFill>
              </a:rPr>
              <a:t>Consumen mucho tiempo a largo plazo.</a:t>
            </a:r>
          </a:p>
          <a:p>
            <a:pPr marL="269875" indent="-269875"/>
            <a:r>
              <a:rPr lang="es-PE" sz="2400" dirty="0">
                <a:solidFill>
                  <a:schemeClr val="tx1">
                    <a:lumMod val="95000"/>
                  </a:schemeClr>
                </a:solidFill>
              </a:rPr>
              <a:t>Requieren una compleja configuración.</a:t>
            </a:r>
          </a:p>
          <a:p>
            <a:pPr marL="269875" indent="-269875"/>
            <a:r>
              <a:rPr lang="es-PE" sz="2400" dirty="0">
                <a:solidFill>
                  <a:schemeClr val="tx1">
                    <a:lumMod val="95000"/>
                  </a:schemeClr>
                </a:solidFill>
              </a:rPr>
              <a:t>No son reusables.</a:t>
            </a:r>
          </a:p>
          <a:p>
            <a:pPr marL="269875" indent="-269875"/>
            <a:r>
              <a:rPr lang="es-PE" sz="2400" dirty="0">
                <a:solidFill>
                  <a:schemeClr val="tx1">
                    <a:lumMod val="95000"/>
                  </a:schemeClr>
                </a:solidFill>
              </a:rPr>
              <a:t>Alto riesgo de pasar por alto </a:t>
            </a:r>
            <a:r>
              <a:rPr lang="es-PE" sz="2400" dirty="0" smtClean="0">
                <a:solidFill>
                  <a:schemeClr val="tx1">
                    <a:lumMod val="95000"/>
                  </a:schemeClr>
                </a:solidFill>
              </a:rPr>
              <a:t>pruebas.</a:t>
            </a:r>
            <a:endParaRPr lang="es-PE" sz="2400" dirty="0">
              <a:solidFill>
                <a:schemeClr val="tx1">
                  <a:lumMod val="95000"/>
                </a:schemeClr>
              </a:solidFill>
            </a:endParaRPr>
          </a:p>
          <a:p>
            <a:pPr marL="269875" indent="-269875"/>
            <a:r>
              <a:rPr lang="es-PE" sz="2400" dirty="0">
                <a:solidFill>
                  <a:schemeClr val="tx1">
                    <a:lumMod val="95000"/>
                  </a:schemeClr>
                </a:solidFill>
              </a:rPr>
              <a:t>No prueban de manera efectiva diversos contextos.</a:t>
            </a:r>
          </a:p>
          <a:p>
            <a:pPr marL="269875" indent="-269875"/>
            <a:r>
              <a:rPr lang="es-PE" sz="2400" dirty="0">
                <a:solidFill>
                  <a:schemeClr val="tx1">
                    <a:lumMod val="95000"/>
                  </a:schemeClr>
                </a:solidFill>
              </a:rPr>
              <a:t>Visibilidad limitada.</a:t>
            </a:r>
          </a:p>
        </p:txBody>
      </p:sp>
      <p:sp>
        <p:nvSpPr>
          <p:cNvPr id="6" name="5 CuadroTexto"/>
          <p:cNvSpPr txBox="1"/>
          <p:nvPr/>
        </p:nvSpPr>
        <p:spPr>
          <a:xfrm>
            <a:off x="1488664" y="1113625"/>
            <a:ext cx="1611339" cy="646331"/>
          </a:xfrm>
          <a:prstGeom prst="rect">
            <a:avLst/>
          </a:prstGeom>
          <a:noFill/>
        </p:spPr>
        <p:txBody>
          <a:bodyPr wrap="none" rtlCol="0">
            <a:spAutoFit/>
          </a:bodyPr>
          <a:lstStyle/>
          <a:p>
            <a:pPr algn="ctr"/>
            <a:r>
              <a:rPr lang="es-PE" sz="3600" dirty="0" smtClean="0">
                <a:solidFill>
                  <a:srgbClr val="FFC000"/>
                </a:solidFill>
              </a:rPr>
              <a:t>Manual</a:t>
            </a:r>
          </a:p>
        </p:txBody>
      </p:sp>
      <p:sp>
        <p:nvSpPr>
          <p:cNvPr id="7" name="6 CuadroTexto"/>
          <p:cNvSpPr txBox="1"/>
          <p:nvPr/>
        </p:nvSpPr>
        <p:spPr>
          <a:xfrm>
            <a:off x="5235931" y="1113624"/>
            <a:ext cx="2814746" cy="646331"/>
          </a:xfrm>
          <a:prstGeom prst="rect">
            <a:avLst/>
          </a:prstGeom>
          <a:noFill/>
        </p:spPr>
        <p:txBody>
          <a:bodyPr wrap="none" rtlCol="0">
            <a:spAutoFit/>
          </a:bodyPr>
          <a:lstStyle/>
          <a:p>
            <a:pPr algn="ctr"/>
            <a:r>
              <a:rPr lang="es-PE" sz="3600" dirty="0" smtClean="0">
                <a:solidFill>
                  <a:srgbClr val="FFC000"/>
                </a:solidFill>
              </a:rPr>
              <a:t>Automatizado</a:t>
            </a:r>
          </a:p>
        </p:txBody>
      </p:sp>
    </p:spTree>
    <p:extLst>
      <p:ext uri="{BB962C8B-B14F-4D97-AF65-F5344CB8AC3E}">
        <p14:creationId xmlns:p14="http://schemas.microsoft.com/office/powerpoint/2010/main" val="4600285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556792"/>
            <a:ext cx="8204448" cy="2592288"/>
          </a:xfrm>
        </p:spPr>
        <p:txBody>
          <a:bodyPr/>
          <a:lstStyle/>
          <a:p>
            <a:r>
              <a:rPr lang="en-US" sz="11500" b="1" dirty="0" smtClean="0">
                <a:solidFill>
                  <a:srgbClr val="FF0000"/>
                </a:solidFill>
              </a:rPr>
              <a:t>Test Doubles</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34287752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5 Marcador de contenido"/>
          <p:cNvSpPr txBox="1">
            <a:spLocks/>
          </p:cNvSpPr>
          <p:nvPr/>
        </p:nvSpPr>
        <p:spPr bwMode="auto">
          <a:xfrm>
            <a:off x="306029" y="1196752"/>
            <a:ext cx="8523356" cy="360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t>La testeabilidad es un </a:t>
            </a:r>
            <a:r>
              <a:rPr lang="es-PE" sz="2600" dirty="0" smtClean="0">
                <a:solidFill>
                  <a:srgbClr val="FFC000"/>
                </a:solidFill>
              </a:rPr>
              <a:t>atributo de calidad del código</a:t>
            </a:r>
            <a:r>
              <a:rPr lang="es-PE" sz="2600" dirty="0" smtClean="0">
                <a:solidFill>
                  <a:srgbClr val="FF0000"/>
                </a:solidFill>
              </a:rPr>
              <a:t> </a:t>
            </a:r>
            <a:r>
              <a:rPr lang="es-PE" sz="2600" dirty="0" smtClean="0"/>
              <a:t>que permite que las pruebas automatizadas sean realizadas de manera fácil y efectiva.</a:t>
            </a:r>
          </a:p>
          <a:p>
            <a:pPr marL="0" indent="0">
              <a:buNone/>
            </a:pPr>
            <a:endParaRPr lang="es-PE" sz="2600" dirty="0"/>
          </a:p>
          <a:p>
            <a:r>
              <a:rPr lang="es-PE" sz="2600" dirty="0" smtClean="0"/>
              <a:t>La testeabilidad por lo general es </a:t>
            </a:r>
            <a:r>
              <a:rPr lang="es-PE" sz="2600" dirty="0" smtClean="0">
                <a:solidFill>
                  <a:srgbClr val="FFC000"/>
                </a:solidFill>
              </a:rPr>
              <a:t>señal de un buen diseño.</a:t>
            </a:r>
          </a:p>
          <a:p>
            <a:endParaRPr lang="es-PE" sz="2400" dirty="0" smtClean="0">
              <a:solidFill>
                <a:srgbClr val="FF0000"/>
              </a:solidFill>
            </a:endParaRPr>
          </a:p>
          <a:p>
            <a:r>
              <a:rPr lang="es-PE" sz="2600" dirty="0"/>
              <a:t>Si queremos que un código sea testeable, debemos </a:t>
            </a:r>
            <a:r>
              <a:rPr lang="es-PE" sz="2600" dirty="0" smtClean="0">
                <a:solidFill>
                  <a:srgbClr val="FFC000"/>
                </a:solidFill>
              </a:rPr>
              <a:t>escribir pensando </a:t>
            </a:r>
            <a:r>
              <a:rPr lang="es-PE" sz="2600" dirty="0">
                <a:solidFill>
                  <a:srgbClr val="FFC000"/>
                </a:solidFill>
              </a:rPr>
              <a:t>en la testeabilidad.</a:t>
            </a:r>
          </a:p>
          <a:p>
            <a:endParaRPr lang="es-PE" sz="2400" dirty="0">
              <a:solidFill>
                <a:srgbClr val="FF0000"/>
              </a:solidFill>
            </a:endParaRPr>
          </a:p>
        </p:txBody>
      </p:sp>
      <p:sp>
        <p:nvSpPr>
          <p:cNvPr id="2" name="1 Rectángulo"/>
          <p:cNvSpPr/>
          <p:nvPr/>
        </p:nvSpPr>
        <p:spPr>
          <a:xfrm>
            <a:off x="296939" y="5085184"/>
            <a:ext cx="8523356" cy="1077218"/>
          </a:xfrm>
          <a:prstGeom prst="rect">
            <a:avLst/>
          </a:prstGeom>
        </p:spPr>
        <p:txBody>
          <a:bodyPr wrap="square">
            <a:spAutoFit/>
          </a:bodyPr>
          <a:lstStyle/>
          <a:p>
            <a:pPr algn="ctr"/>
            <a:r>
              <a:rPr lang="es-PE" sz="3200" dirty="0">
                <a:solidFill>
                  <a:srgbClr val="FF0000"/>
                </a:solidFill>
              </a:rPr>
              <a:t>No  cualquier código puede ser probado de manera unitaria.</a:t>
            </a:r>
          </a:p>
        </p:txBody>
      </p:sp>
      <p:sp>
        <p:nvSpPr>
          <p:cNvPr id="6" name="2 Título"/>
          <p:cNvSpPr txBox="1">
            <a:spLocks/>
          </p:cNvSpPr>
          <p:nvPr/>
        </p:nvSpPr>
        <p:spPr bwMode="auto">
          <a:xfrm>
            <a:off x="0" y="25578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solidFill>
                  <a:srgbClr val="00823B"/>
                </a:solidFill>
              </a:rPr>
              <a:t>Testeabilidad</a:t>
            </a:r>
            <a:endParaRPr lang="en-US" dirty="0">
              <a:solidFill>
                <a:srgbClr val="00823B"/>
              </a:solidFill>
            </a:endParaRPr>
          </a:p>
        </p:txBody>
      </p:sp>
    </p:spTree>
    <p:extLst>
      <p:ext uri="{BB962C8B-B14F-4D97-AF65-F5344CB8AC3E}">
        <p14:creationId xmlns:p14="http://schemas.microsoft.com/office/powerpoint/2010/main" val="6094597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Revisar las pruebas realizadas a un código "no testeable"</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¿Cuál es el problema del código de producción?</a:t>
            </a:r>
            <a:br>
              <a:rPr lang="es-PE" sz="2800" dirty="0" smtClean="0"/>
            </a:br>
            <a:r>
              <a:rPr lang="es-PE" sz="2800" dirty="0" smtClean="0"/>
              <a:t>"Es un código muy acoplado"</a:t>
            </a:r>
          </a:p>
        </p:txBody>
      </p:sp>
    </p:spTree>
    <p:extLst>
      <p:ext uri="{BB962C8B-B14F-4D97-AF65-F5344CB8AC3E}">
        <p14:creationId xmlns:p14="http://schemas.microsoft.com/office/powerpoint/2010/main" val="38588747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836712"/>
            <a:ext cx="8229600" cy="1143000"/>
          </a:xfrm>
        </p:spPr>
        <p:txBody>
          <a:bodyPr/>
          <a:lstStyle/>
          <a:p>
            <a:r>
              <a:rPr lang="es-PE" dirty="0" smtClean="0">
                <a:solidFill>
                  <a:srgbClr val="00823B"/>
                </a:solidFill>
              </a:rPr>
              <a:t>Independencia de Contexto</a:t>
            </a:r>
            <a:endParaRPr lang="es-PE" dirty="0">
              <a:solidFill>
                <a:srgbClr val="00823B"/>
              </a:solidFill>
            </a:endParaRPr>
          </a:p>
        </p:txBody>
      </p:sp>
      <p:sp>
        <p:nvSpPr>
          <p:cNvPr id="2" name="1 CuadroTexto"/>
          <p:cNvSpPr txBox="1"/>
          <p:nvPr/>
        </p:nvSpPr>
        <p:spPr>
          <a:xfrm>
            <a:off x="1092473" y="2132856"/>
            <a:ext cx="7200800" cy="2246769"/>
          </a:xfrm>
          <a:prstGeom prst="rect">
            <a:avLst/>
          </a:prstGeom>
          <a:noFill/>
        </p:spPr>
        <p:txBody>
          <a:bodyPr wrap="square" rtlCol="0">
            <a:spAutoFit/>
          </a:bodyPr>
          <a:lstStyle/>
          <a:p>
            <a:pPr algn="ctr"/>
            <a:r>
              <a:rPr lang="es-ES" sz="2800" dirty="0"/>
              <a:t>Dos objetos son fáciles de intercambiar si estos se ejecutan de manera independiente al contexto, es decir si los objetos no tienen conocimiento interno acerca del sistema en el cuál se ejecutan.</a:t>
            </a:r>
            <a:endParaRPr lang="es-PE" sz="2800" dirty="0"/>
          </a:p>
        </p:txBody>
      </p:sp>
      <p:sp>
        <p:nvSpPr>
          <p:cNvPr id="3" name="2 CuadroTexto"/>
          <p:cNvSpPr txBox="1"/>
          <p:nvPr/>
        </p:nvSpPr>
        <p:spPr>
          <a:xfrm>
            <a:off x="827584" y="4994012"/>
            <a:ext cx="7730578" cy="523220"/>
          </a:xfrm>
          <a:prstGeom prst="rect">
            <a:avLst/>
          </a:prstGeom>
          <a:noFill/>
        </p:spPr>
        <p:txBody>
          <a:bodyPr wrap="none" rtlCol="0">
            <a:spAutoFit/>
          </a:bodyPr>
          <a:lstStyle/>
          <a:p>
            <a:r>
              <a:rPr lang="es-PE" sz="2800" dirty="0" smtClean="0"/>
              <a:t>Tenemos un amigo:  </a:t>
            </a:r>
            <a:r>
              <a:rPr lang="es-PE" sz="2800" b="1" dirty="0" smtClean="0">
                <a:solidFill>
                  <a:srgbClr val="FF0000"/>
                </a:solidFill>
              </a:rPr>
              <a:t>INVERSION DE DEPENDENCIAS</a:t>
            </a:r>
            <a:endParaRPr lang="es-PE" sz="2800" b="1" dirty="0">
              <a:solidFill>
                <a:srgbClr val="FF0000"/>
              </a:solidFill>
            </a:endParaRPr>
          </a:p>
        </p:txBody>
      </p:sp>
    </p:spTree>
    <p:extLst>
      <p:ext uri="{BB962C8B-B14F-4D97-AF65-F5344CB8AC3E}">
        <p14:creationId xmlns:p14="http://schemas.microsoft.com/office/powerpoint/2010/main" val="3731660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599423"/>
            <a:ext cx="8229600" cy="720000"/>
          </a:xfrm>
        </p:spPr>
        <p:txBody>
          <a:bodyPr/>
          <a:lstStyle/>
          <a:p>
            <a:r>
              <a:rPr lang="es-PE" dirty="0">
                <a:solidFill>
                  <a:srgbClr val="00823B"/>
                </a:solidFill>
              </a:rPr>
              <a:t>Inversión de Dependencias</a:t>
            </a:r>
          </a:p>
        </p:txBody>
      </p:sp>
      <p:sp>
        <p:nvSpPr>
          <p:cNvPr id="2" name="1 CuadroTexto"/>
          <p:cNvSpPr txBox="1"/>
          <p:nvPr/>
        </p:nvSpPr>
        <p:spPr>
          <a:xfrm>
            <a:off x="476251" y="1535527"/>
            <a:ext cx="8191500" cy="1569660"/>
          </a:xfrm>
          <a:prstGeom prst="rect">
            <a:avLst/>
          </a:prstGeom>
          <a:noFill/>
        </p:spPr>
        <p:txBody>
          <a:bodyPr wrap="square" rtlCol="0">
            <a:spAutoFit/>
          </a:bodyPr>
          <a:lstStyle/>
          <a:p>
            <a:pPr algn="ctr"/>
            <a:r>
              <a:rPr lang="es-PE" sz="3200" i="1" dirty="0" smtClean="0"/>
              <a:t>Las clases de alto nivel no deben depender directamente de clases de bajo nivel sino de abstracciones de estas clases.</a:t>
            </a:r>
            <a:endParaRPr lang="es-PE" sz="3200" i="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10" y="3356992"/>
            <a:ext cx="8811678" cy="265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8" y="3923982"/>
            <a:ext cx="83153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10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Aplicar el principio de inversión de dependencias para desacoplar el código.</a:t>
            </a:r>
          </a:p>
        </p:txBody>
      </p:sp>
    </p:spTree>
    <p:extLst>
      <p:ext uri="{BB962C8B-B14F-4D97-AF65-F5344CB8AC3E}">
        <p14:creationId xmlns:p14="http://schemas.microsoft.com/office/powerpoint/2010/main" val="12768003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692696"/>
            <a:ext cx="8229600" cy="1143000"/>
          </a:xfrm>
        </p:spPr>
        <p:txBody>
          <a:bodyPr/>
          <a:lstStyle/>
          <a:p>
            <a:r>
              <a:rPr lang="es-PE" dirty="0" smtClean="0">
                <a:solidFill>
                  <a:srgbClr val="00823B"/>
                </a:solidFill>
              </a:rPr>
              <a:t>Inyección de Dependencias</a:t>
            </a:r>
            <a:endParaRPr lang="es-PE" dirty="0">
              <a:solidFill>
                <a:srgbClr val="00823B"/>
              </a:solidFill>
            </a:endParaRPr>
          </a:p>
        </p:txBody>
      </p:sp>
      <p:sp>
        <p:nvSpPr>
          <p:cNvPr id="2" name="1 CuadroTexto"/>
          <p:cNvSpPr txBox="1"/>
          <p:nvPr/>
        </p:nvSpPr>
        <p:spPr>
          <a:xfrm>
            <a:off x="971601" y="1844824"/>
            <a:ext cx="7200800" cy="954107"/>
          </a:xfrm>
          <a:prstGeom prst="rect">
            <a:avLst/>
          </a:prstGeom>
          <a:noFill/>
        </p:spPr>
        <p:txBody>
          <a:bodyPr wrap="square" rtlCol="0">
            <a:spAutoFit/>
          </a:bodyPr>
          <a:lstStyle/>
          <a:p>
            <a:pPr algn="ctr"/>
            <a:r>
              <a:rPr lang="es-PE" sz="2800" i="1" dirty="0" smtClean="0"/>
              <a:t>Proveer las instancias de las clases dependencia desde fuera del ámbito de la clase.</a:t>
            </a:r>
            <a:endParaRPr lang="es-PE" sz="2800" i="1"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70" y="3141882"/>
            <a:ext cx="8969478" cy="2231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72008" y="3666289"/>
            <a:ext cx="2382282" cy="115212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3" name="2 CuadroTexto"/>
          <p:cNvSpPr txBox="1"/>
          <p:nvPr/>
        </p:nvSpPr>
        <p:spPr>
          <a:xfrm>
            <a:off x="722764" y="3196550"/>
            <a:ext cx="1184940" cy="461665"/>
          </a:xfrm>
          <a:prstGeom prst="rect">
            <a:avLst/>
          </a:prstGeom>
          <a:noFill/>
        </p:spPr>
        <p:txBody>
          <a:bodyPr wrap="none" rtlCol="0">
            <a:spAutoFit/>
          </a:bodyPr>
          <a:lstStyle/>
          <a:p>
            <a:r>
              <a:rPr lang="es-PE" sz="2400" b="1" dirty="0" err="1" smtClean="0">
                <a:solidFill>
                  <a:srgbClr val="FF0000"/>
                </a:solidFill>
              </a:rPr>
              <a:t>Outside</a:t>
            </a:r>
            <a:endParaRPr lang="es-PE" sz="2400" b="1" dirty="0">
              <a:solidFill>
                <a:srgbClr val="FF0000"/>
              </a:solidFill>
            </a:endParaRPr>
          </a:p>
        </p:txBody>
      </p:sp>
    </p:spTree>
    <p:extLst>
      <p:ext uri="{BB962C8B-B14F-4D97-AF65-F5344CB8AC3E}">
        <p14:creationId xmlns:p14="http://schemas.microsoft.com/office/powerpoint/2010/main" val="1640146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772816"/>
            <a:ext cx="8229600" cy="1800200"/>
          </a:xfrm>
        </p:spPr>
        <p:txBody>
          <a:bodyPr/>
          <a:lstStyle/>
          <a:p>
            <a:r>
              <a:rPr lang="es-PE" dirty="0" smtClean="0">
                <a:solidFill>
                  <a:srgbClr val="FFC000"/>
                </a:solidFill>
              </a:rPr>
              <a:t>Ejercicio</a:t>
            </a:r>
            <a:br>
              <a:rPr lang="es-PE" dirty="0" smtClean="0">
                <a:solidFill>
                  <a:srgbClr val="FFC000"/>
                </a:solidFill>
              </a:rPr>
            </a:br>
            <a:r>
              <a:rPr lang="en-US" dirty="0" err="1" smtClean="0">
                <a:solidFill>
                  <a:srgbClr val="00B050"/>
                </a:solidFill>
              </a:rPr>
              <a:t>Refactorizar</a:t>
            </a:r>
            <a:r>
              <a:rPr lang="es-PE" dirty="0" smtClean="0">
                <a:solidFill>
                  <a:srgbClr val="00B050"/>
                </a:solidFill>
              </a:rPr>
              <a:t> el código para mejorar su testeabilidad.</a:t>
            </a:r>
            <a:endParaRPr lang="es-PE" dirty="0">
              <a:solidFill>
                <a:srgbClr val="00B050"/>
              </a:solidFill>
            </a:endParaRPr>
          </a:p>
        </p:txBody>
      </p:sp>
      <p:sp>
        <p:nvSpPr>
          <p:cNvPr id="7" name="5 Marcador de contenido"/>
          <p:cNvSpPr txBox="1">
            <a:spLocks/>
          </p:cNvSpPr>
          <p:nvPr/>
        </p:nvSpPr>
        <p:spPr bwMode="auto">
          <a:xfrm>
            <a:off x="611560" y="3923928"/>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Utilizar inyección de dependencias para desacoplar el código.</a:t>
            </a:r>
          </a:p>
        </p:txBody>
      </p:sp>
    </p:spTree>
    <p:extLst>
      <p:ext uri="{BB962C8B-B14F-4D97-AF65-F5344CB8AC3E}">
        <p14:creationId xmlns:p14="http://schemas.microsoft.com/office/powerpoint/2010/main" val="28871392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57819" y="1418000"/>
            <a:ext cx="8229600" cy="1143000"/>
          </a:xfrm>
        </p:spPr>
        <p:txBody>
          <a:bodyPr/>
          <a:lstStyle/>
          <a:p>
            <a:r>
              <a:rPr lang="es-PE" dirty="0" smtClean="0">
                <a:solidFill>
                  <a:srgbClr val="00823B"/>
                </a:solidFill>
              </a:rPr>
              <a:t>¿ Cuál es el siguiente paso ?</a:t>
            </a:r>
            <a:endParaRPr lang="es-PE" dirty="0">
              <a:solidFill>
                <a:srgbClr val="00823B"/>
              </a:solidFill>
            </a:endParaRPr>
          </a:p>
        </p:txBody>
      </p:sp>
      <p:sp>
        <p:nvSpPr>
          <p:cNvPr id="2" name="1 CuadroTexto"/>
          <p:cNvSpPr txBox="1"/>
          <p:nvPr/>
        </p:nvSpPr>
        <p:spPr>
          <a:xfrm>
            <a:off x="407178" y="2714144"/>
            <a:ext cx="8352927" cy="1938992"/>
          </a:xfrm>
          <a:prstGeom prst="rect">
            <a:avLst/>
          </a:prstGeom>
          <a:noFill/>
        </p:spPr>
        <p:txBody>
          <a:bodyPr wrap="square" rtlCol="0">
            <a:spAutoFit/>
          </a:bodyPr>
          <a:lstStyle/>
          <a:p>
            <a:pPr algn="ctr"/>
            <a:r>
              <a:rPr lang="es-PE" sz="3000" dirty="0" smtClean="0"/>
              <a:t>Ahora que la clases no depende de una implementación específica, los </a:t>
            </a:r>
            <a:r>
              <a:rPr lang="es-PE" sz="3000" dirty="0" err="1" smtClean="0"/>
              <a:t>tests</a:t>
            </a:r>
            <a:r>
              <a:rPr lang="es-PE" sz="3000" dirty="0" smtClean="0"/>
              <a:t> pueden decidir cualquier implementación e inyectarla a la clase que están probando.</a:t>
            </a:r>
          </a:p>
        </p:txBody>
      </p:sp>
    </p:spTree>
    <p:extLst>
      <p:ext uri="{BB962C8B-B14F-4D97-AF65-F5344CB8AC3E}">
        <p14:creationId xmlns:p14="http://schemas.microsoft.com/office/powerpoint/2010/main" val="37385642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340768"/>
            <a:ext cx="8229600" cy="2664296"/>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Modificar los test para realizar pruebas </a:t>
            </a:r>
            <a:r>
              <a:rPr lang="es-PE" dirty="0" err="1" smtClean="0">
                <a:solidFill>
                  <a:srgbClr val="00B050"/>
                </a:solidFill>
              </a:rPr>
              <a:t>unitaras</a:t>
            </a:r>
            <a:r>
              <a:rPr lang="es-PE" dirty="0" smtClean="0">
                <a:solidFill>
                  <a:srgbClr val="00B050"/>
                </a:solidFill>
              </a:rPr>
              <a:t> a clases con dependencias.</a:t>
            </a:r>
            <a:endParaRPr lang="es-PE" dirty="0">
              <a:solidFill>
                <a:srgbClr val="00B050"/>
              </a:solidFill>
            </a:endParaRPr>
          </a:p>
        </p:txBody>
      </p:sp>
      <p:sp>
        <p:nvSpPr>
          <p:cNvPr id="7" name="5 Marcador de contenido"/>
          <p:cNvSpPr txBox="1">
            <a:spLocks/>
          </p:cNvSpPr>
          <p:nvPr/>
        </p:nvSpPr>
        <p:spPr bwMode="auto">
          <a:xfrm>
            <a:off x="611560" y="414908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una nueva clase más simple que reemplace a la original solo para los propósitos de las pruebas.</a:t>
            </a:r>
          </a:p>
        </p:txBody>
      </p:sp>
    </p:spTree>
    <p:extLst>
      <p:ext uri="{BB962C8B-B14F-4D97-AF65-F5344CB8AC3E}">
        <p14:creationId xmlns:p14="http://schemas.microsoft.com/office/powerpoint/2010/main" val="3259663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Diferentes Tipos de </a:t>
            </a:r>
            <a:r>
              <a:rPr lang="es-PE" dirty="0" err="1" smtClean="0">
                <a:solidFill>
                  <a:srgbClr val="00823B"/>
                </a:solidFill>
              </a:rPr>
              <a:t>Tests</a:t>
            </a:r>
            <a:endParaRPr lang="es-PE" dirty="0">
              <a:solidFill>
                <a:srgbClr val="00823B"/>
              </a:solidFill>
            </a:endParaRPr>
          </a:p>
        </p:txBody>
      </p:sp>
      <p:sp>
        <p:nvSpPr>
          <p:cNvPr id="2" name="1 Rectángulo"/>
          <p:cNvSpPr/>
          <p:nvPr/>
        </p:nvSpPr>
        <p:spPr>
          <a:xfrm>
            <a:off x="1547664"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Story Tests</a:t>
            </a:r>
          </a:p>
          <a:p>
            <a:pPr algn="ctr"/>
            <a:r>
              <a:rPr lang="en-US" sz="2200" dirty="0" smtClean="0"/>
              <a:t>Prototypes</a:t>
            </a:r>
          </a:p>
        </p:txBody>
      </p:sp>
      <p:sp>
        <p:nvSpPr>
          <p:cNvPr id="5" name="4 Rectángulo"/>
          <p:cNvSpPr/>
          <p:nvPr/>
        </p:nvSpPr>
        <p:spPr>
          <a:xfrm>
            <a:off x="1547664" y="3744000"/>
            <a:ext cx="3024000" cy="1944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200" smtClean="0"/>
              <a:t>Unit Tests</a:t>
            </a:r>
          </a:p>
          <a:p>
            <a:pPr algn="ctr"/>
            <a:r>
              <a:rPr lang="en-US" sz="2200" smtClean="0"/>
              <a:t>Integration Tests</a:t>
            </a:r>
          </a:p>
          <a:p>
            <a:pPr algn="ctr"/>
            <a:r>
              <a:rPr lang="en-US" sz="2200" smtClean="0"/>
              <a:t>System Tests</a:t>
            </a:r>
          </a:p>
        </p:txBody>
      </p:sp>
      <p:sp>
        <p:nvSpPr>
          <p:cNvPr id="6" name="5 Rectángulo"/>
          <p:cNvSpPr/>
          <p:nvPr/>
        </p:nvSpPr>
        <p:spPr>
          <a:xfrm>
            <a:off x="4572000" y="1800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dirty="0" smtClean="0"/>
              <a:t>Usability Testing</a:t>
            </a:r>
          </a:p>
          <a:p>
            <a:pPr algn="ctr"/>
            <a:r>
              <a:rPr lang="en-US" sz="2200" dirty="0" smtClean="0"/>
              <a:t>Exploratory Testing</a:t>
            </a:r>
            <a:br>
              <a:rPr lang="en-US" sz="2200" dirty="0" smtClean="0"/>
            </a:br>
            <a:r>
              <a:rPr lang="en-US" sz="2200" dirty="0" smtClean="0"/>
              <a:t>User Acceptance Tests</a:t>
            </a:r>
          </a:p>
        </p:txBody>
      </p:sp>
      <p:sp>
        <p:nvSpPr>
          <p:cNvPr id="7" name="6 Rectángulo"/>
          <p:cNvSpPr/>
          <p:nvPr/>
        </p:nvSpPr>
        <p:spPr>
          <a:xfrm>
            <a:off x="4572000" y="3744000"/>
            <a:ext cx="3024000" cy="1944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200" smtClean="0"/>
              <a:t>Performance Testing</a:t>
            </a:r>
          </a:p>
          <a:p>
            <a:pPr algn="ctr"/>
            <a:r>
              <a:rPr lang="en-US" sz="2200" smtClean="0"/>
              <a:t>Security Testing</a:t>
            </a:r>
          </a:p>
        </p:txBody>
      </p:sp>
      <p:sp>
        <p:nvSpPr>
          <p:cNvPr id="3" name="2 CuadroTexto"/>
          <p:cNvSpPr txBox="1"/>
          <p:nvPr/>
        </p:nvSpPr>
        <p:spPr>
          <a:xfrm>
            <a:off x="3536092" y="1258396"/>
            <a:ext cx="2116028" cy="461665"/>
          </a:xfrm>
          <a:prstGeom prst="rect">
            <a:avLst/>
          </a:prstGeom>
          <a:noFill/>
        </p:spPr>
        <p:txBody>
          <a:bodyPr wrap="none" rtlCol="0">
            <a:spAutoFit/>
          </a:bodyPr>
          <a:lstStyle/>
          <a:p>
            <a:r>
              <a:rPr lang="en-US" sz="2400" dirty="0" smtClean="0"/>
              <a:t>Business Facing</a:t>
            </a:r>
            <a:endParaRPr lang="en-US" sz="2400" dirty="0"/>
          </a:p>
        </p:txBody>
      </p:sp>
      <p:sp>
        <p:nvSpPr>
          <p:cNvPr id="9" name="8 CuadroTexto"/>
          <p:cNvSpPr txBox="1"/>
          <p:nvPr/>
        </p:nvSpPr>
        <p:spPr>
          <a:xfrm>
            <a:off x="3346811" y="5758062"/>
            <a:ext cx="2449325" cy="461665"/>
          </a:xfrm>
          <a:prstGeom prst="rect">
            <a:avLst/>
          </a:prstGeom>
          <a:noFill/>
        </p:spPr>
        <p:txBody>
          <a:bodyPr wrap="none" rtlCol="0">
            <a:spAutoFit/>
          </a:bodyPr>
          <a:lstStyle/>
          <a:p>
            <a:r>
              <a:rPr lang="en-US" sz="2400" dirty="0" smtClean="0"/>
              <a:t>Technology Facing</a:t>
            </a:r>
            <a:endParaRPr lang="en-US" sz="2400" dirty="0"/>
          </a:p>
        </p:txBody>
      </p:sp>
      <p:sp>
        <p:nvSpPr>
          <p:cNvPr id="10" name="9 CuadroTexto"/>
          <p:cNvSpPr txBox="1"/>
          <p:nvPr/>
        </p:nvSpPr>
        <p:spPr>
          <a:xfrm>
            <a:off x="936430" y="2702348"/>
            <a:ext cx="553998" cy="2166812"/>
          </a:xfrm>
          <a:prstGeom prst="rect">
            <a:avLst/>
          </a:prstGeom>
          <a:noFill/>
        </p:spPr>
        <p:txBody>
          <a:bodyPr vert="vert270" wrap="none" rtlCol="0">
            <a:spAutoFit/>
          </a:bodyPr>
          <a:lstStyle/>
          <a:p>
            <a:r>
              <a:rPr lang="en-US" sz="2400" dirty="0" smtClean="0"/>
              <a:t>Develop Product</a:t>
            </a:r>
            <a:endParaRPr lang="en-US" sz="2400" dirty="0"/>
          </a:p>
        </p:txBody>
      </p:sp>
      <p:sp>
        <p:nvSpPr>
          <p:cNvPr id="11" name="10 CuadroTexto"/>
          <p:cNvSpPr txBox="1"/>
          <p:nvPr/>
        </p:nvSpPr>
        <p:spPr>
          <a:xfrm>
            <a:off x="7672825" y="2664324"/>
            <a:ext cx="553998" cy="2132828"/>
          </a:xfrm>
          <a:prstGeom prst="rect">
            <a:avLst/>
          </a:prstGeom>
          <a:noFill/>
        </p:spPr>
        <p:txBody>
          <a:bodyPr vert="vert" wrap="none" rtlCol="0">
            <a:spAutoFit/>
          </a:bodyPr>
          <a:lstStyle/>
          <a:p>
            <a:r>
              <a:rPr lang="en-US" sz="2400" dirty="0" smtClean="0"/>
              <a:t>Critique Product</a:t>
            </a:r>
            <a:endParaRPr lang="en-US" sz="2400" dirty="0"/>
          </a:p>
        </p:txBody>
      </p:sp>
      <p:sp>
        <p:nvSpPr>
          <p:cNvPr id="15" name="14 Octágono"/>
          <p:cNvSpPr/>
          <p:nvPr/>
        </p:nvSpPr>
        <p:spPr>
          <a:xfrm>
            <a:off x="6181363" y="1458068"/>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smtClean="0"/>
              <a:t>Manual</a:t>
            </a:r>
            <a:endParaRPr lang="es-PE" sz="2200" dirty="0"/>
          </a:p>
        </p:txBody>
      </p:sp>
      <p:sp>
        <p:nvSpPr>
          <p:cNvPr id="16" name="15 Octágono"/>
          <p:cNvSpPr/>
          <p:nvPr/>
        </p:nvSpPr>
        <p:spPr>
          <a:xfrm>
            <a:off x="6181363" y="5291999"/>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7" name="16 Octágono"/>
          <p:cNvSpPr/>
          <p:nvPr/>
        </p:nvSpPr>
        <p:spPr>
          <a:xfrm>
            <a:off x="1043608" y="1399462"/>
            <a:ext cx="1800000" cy="720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r>
              <a:rPr lang="es-PE" sz="2200" dirty="0" smtClean="0"/>
              <a:t> </a:t>
            </a:r>
            <a:br>
              <a:rPr lang="es-PE" sz="2200" dirty="0" smtClean="0"/>
            </a:br>
            <a:r>
              <a:rPr lang="es-PE" sz="2200" dirty="0" smtClean="0"/>
              <a:t>Manual</a:t>
            </a:r>
            <a:endParaRPr lang="es-PE" sz="2200" dirty="0"/>
          </a:p>
        </p:txBody>
      </p:sp>
      <p:sp>
        <p:nvSpPr>
          <p:cNvPr id="18" name="17 Octágono"/>
          <p:cNvSpPr/>
          <p:nvPr/>
        </p:nvSpPr>
        <p:spPr>
          <a:xfrm>
            <a:off x="1043608" y="5350606"/>
            <a:ext cx="1800000" cy="648000"/>
          </a:xfrm>
          <a:prstGeom prst="octag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sz="2200" dirty="0" err="1" smtClean="0"/>
              <a:t>Automated</a:t>
            </a:r>
            <a:endParaRPr lang="es-PE" sz="2200" dirty="0"/>
          </a:p>
        </p:txBody>
      </p:sp>
      <p:sp>
        <p:nvSpPr>
          <p:cNvPr id="19" name="18 CuadroTexto"/>
          <p:cNvSpPr txBox="1"/>
          <p:nvPr/>
        </p:nvSpPr>
        <p:spPr>
          <a:xfrm>
            <a:off x="4067944" y="3789040"/>
            <a:ext cx="457176" cy="369332"/>
          </a:xfrm>
          <a:prstGeom prst="rect">
            <a:avLst/>
          </a:prstGeom>
          <a:noFill/>
        </p:spPr>
        <p:txBody>
          <a:bodyPr wrap="none" rtlCol="0">
            <a:spAutoFit/>
          </a:bodyPr>
          <a:lstStyle/>
          <a:p>
            <a:r>
              <a:rPr lang="es-PE" b="1" dirty="0" smtClean="0"/>
              <a:t>Q1</a:t>
            </a:r>
            <a:endParaRPr lang="es-PE" b="1" dirty="0"/>
          </a:p>
        </p:txBody>
      </p:sp>
      <p:sp>
        <p:nvSpPr>
          <p:cNvPr id="20" name="19 CuadroTexto"/>
          <p:cNvSpPr txBox="1"/>
          <p:nvPr/>
        </p:nvSpPr>
        <p:spPr>
          <a:xfrm>
            <a:off x="4067944" y="3356992"/>
            <a:ext cx="460382" cy="369332"/>
          </a:xfrm>
          <a:prstGeom prst="rect">
            <a:avLst/>
          </a:prstGeom>
          <a:noFill/>
        </p:spPr>
        <p:txBody>
          <a:bodyPr wrap="none" rtlCol="0">
            <a:spAutoFit/>
          </a:bodyPr>
          <a:lstStyle/>
          <a:p>
            <a:r>
              <a:rPr lang="es-PE" b="1" dirty="0" smtClean="0"/>
              <a:t>Q2</a:t>
            </a:r>
            <a:endParaRPr lang="es-PE" b="1" dirty="0"/>
          </a:p>
        </p:txBody>
      </p:sp>
      <p:sp>
        <p:nvSpPr>
          <p:cNvPr id="21" name="20 CuadroTexto"/>
          <p:cNvSpPr txBox="1"/>
          <p:nvPr/>
        </p:nvSpPr>
        <p:spPr>
          <a:xfrm>
            <a:off x="4582676" y="3356992"/>
            <a:ext cx="460382" cy="369332"/>
          </a:xfrm>
          <a:prstGeom prst="rect">
            <a:avLst/>
          </a:prstGeom>
          <a:noFill/>
        </p:spPr>
        <p:txBody>
          <a:bodyPr wrap="none" rtlCol="0">
            <a:spAutoFit/>
          </a:bodyPr>
          <a:lstStyle/>
          <a:p>
            <a:r>
              <a:rPr lang="es-PE" b="1" dirty="0" smtClean="0"/>
              <a:t>Q3</a:t>
            </a:r>
            <a:endParaRPr lang="es-PE" b="1" dirty="0"/>
          </a:p>
        </p:txBody>
      </p:sp>
      <p:sp>
        <p:nvSpPr>
          <p:cNvPr id="22" name="21 CuadroTexto"/>
          <p:cNvSpPr txBox="1"/>
          <p:nvPr/>
        </p:nvSpPr>
        <p:spPr>
          <a:xfrm>
            <a:off x="4582676" y="3789040"/>
            <a:ext cx="460382" cy="369332"/>
          </a:xfrm>
          <a:prstGeom prst="rect">
            <a:avLst/>
          </a:prstGeom>
          <a:noFill/>
        </p:spPr>
        <p:txBody>
          <a:bodyPr wrap="none" rtlCol="0">
            <a:spAutoFit/>
          </a:bodyPr>
          <a:lstStyle/>
          <a:p>
            <a:r>
              <a:rPr lang="es-PE" b="1" dirty="0" smtClean="0"/>
              <a:t>Q4</a:t>
            </a:r>
            <a:endParaRPr lang="es-PE" b="1" dirty="0"/>
          </a:p>
        </p:txBody>
      </p:sp>
    </p:spTree>
    <p:extLst>
      <p:ext uri="{BB962C8B-B14F-4D97-AF65-F5344CB8AC3E}">
        <p14:creationId xmlns:p14="http://schemas.microsoft.com/office/powerpoint/2010/main" val="9901203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El Mundo Real</a:t>
            </a:r>
            <a:endParaRPr lang="es-PE" dirty="0">
              <a:solidFill>
                <a:srgbClr val="00823B"/>
              </a:solidFill>
            </a:endParaRPr>
          </a:p>
        </p:txBody>
      </p:sp>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11" name="10 Conector recto de flecha"/>
          <p:cNvCxnSpPr/>
          <p:nvPr/>
        </p:nvCxnSpPr>
        <p:spPr>
          <a:xfrm flipV="1">
            <a:off x="4114194" y="2925890"/>
            <a:ext cx="648072" cy="5760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099856" y="3841502"/>
            <a:ext cx="61616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4135255" y="4129534"/>
            <a:ext cx="580761" cy="4525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17 Rectángulo redondeado"/>
          <p:cNvSpPr/>
          <p:nvPr/>
        </p:nvSpPr>
        <p:spPr>
          <a:xfrm>
            <a:off x="6588224" y="1620050"/>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BD</a:t>
            </a:r>
            <a:endParaRPr lang="es-PE" b="1" dirty="0"/>
          </a:p>
        </p:txBody>
      </p:sp>
      <p:sp>
        <p:nvSpPr>
          <p:cNvPr id="19" name="18 Rectángulo redondeado"/>
          <p:cNvSpPr/>
          <p:nvPr/>
        </p:nvSpPr>
        <p:spPr>
          <a:xfrm>
            <a:off x="6588224" y="397809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File</a:t>
            </a:r>
            <a:br>
              <a:rPr lang="es-PE" b="1" dirty="0" smtClean="0"/>
            </a:br>
            <a:r>
              <a:rPr lang="es-PE" b="1" dirty="0" err="1" smtClean="0"/>
              <a:t>System</a:t>
            </a:r>
            <a:endParaRPr lang="es-PE" b="1" dirty="0"/>
          </a:p>
        </p:txBody>
      </p:sp>
      <p:sp>
        <p:nvSpPr>
          <p:cNvPr id="20" name="19 Rectángulo redondeado"/>
          <p:cNvSpPr/>
          <p:nvPr/>
        </p:nvSpPr>
        <p:spPr>
          <a:xfrm>
            <a:off x="6588224" y="2805472"/>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sp>
        <p:nvSpPr>
          <p:cNvPr id="21" name="20 Rectángulo redondeado"/>
          <p:cNvSpPr/>
          <p:nvPr/>
        </p:nvSpPr>
        <p:spPr>
          <a:xfrm>
            <a:off x="6588224" y="5164805"/>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err="1" smtClean="0"/>
              <a:t>Other</a:t>
            </a:r>
            <a:endParaRPr lang="es-PE" b="1" dirty="0"/>
          </a:p>
          <a:p>
            <a:pPr algn="ctr"/>
            <a:r>
              <a:rPr lang="es-PE" b="1" dirty="0" err="1" smtClean="0"/>
              <a:t>Class</a:t>
            </a:r>
            <a:endParaRPr lang="es-PE" b="1" dirty="0"/>
          </a:p>
        </p:txBody>
      </p:sp>
      <p:cxnSp>
        <p:nvCxnSpPr>
          <p:cNvPr id="22" name="21 Conector recto de flecha"/>
          <p:cNvCxnSpPr/>
          <p:nvPr/>
        </p:nvCxnSpPr>
        <p:spPr>
          <a:xfrm flipV="1">
            <a:off x="5976275" y="2204864"/>
            <a:ext cx="539941"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23 Conector recto de flecha"/>
          <p:cNvCxnSpPr/>
          <p:nvPr/>
        </p:nvCxnSpPr>
        <p:spPr>
          <a:xfrm>
            <a:off x="5976275" y="2744186"/>
            <a:ext cx="539941" cy="27039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9" name="28 Conector recto de flecha"/>
          <p:cNvCxnSpPr/>
          <p:nvPr/>
        </p:nvCxnSpPr>
        <p:spPr>
          <a:xfrm>
            <a:off x="6007298" y="3923128"/>
            <a:ext cx="508918" cy="38116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30 Conector recto de flecha"/>
          <p:cNvCxnSpPr/>
          <p:nvPr/>
        </p:nvCxnSpPr>
        <p:spPr>
          <a:xfrm>
            <a:off x="6024148" y="5136546"/>
            <a:ext cx="492068" cy="3086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32 Conector recto de flecha"/>
          <p:cNvCxnSpPr/>
          <p:nvPr/>
        </p:nvCxnSpPr>
        <p:spPr>
          <a:xfrm flipV="1">
            <a:off x="6024148" y="4582074"/>
            <a:ext cx="492068" cy="323233"/>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5" name="34 Conector recto de flecha"/>
          <p:cNvCxnSpPr/>
          <p:nvPr/>
        </p:nvCxnSpPr>
        <p:spPr>
          <a:xfrm flipV="1">
            <a:off x="5996894" y="3454196"/>
            <a:ext cx="519322" cy="3508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40057" y="3298713"/>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38927" y="4031000"/>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spTree>
    <p:extLst>
      <p:ext uri="{BB962C8B-B14F-4D97-AF65-F5344CB8AC3E}">
        <p14:creationId xmlns:p14="http://schemas.microsoft.com/office/powerpoint/2010/main" val="249971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8" grpId="0" animBg="1"/>
      <p:bldP spid="19" grpId="0" animBg="1"/>
      <p:bldP spid="20" grpId="0" animBg="1"/>
      <p:bldP spid="2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¿Cuál es el problema?</a:t>
            </a:r>
            <a:endParaRPr lang="es-PE" dirty="0">
              <a:solidFill>
                <a:srgbClr val="00823B"/>
              </a:solidFill>
            </a:endParaRPr>
          </a:p>
        </p:txBody>
      </p:sp>
      <p:sp>
        <p:nvSpPr>
          <p:cNvPr id="25" name="24 Rectángulo"/>
          <p:cNvSpPr/>
          <p:nvPr/>
        </p:nvSpPr>
        <p:spPr>
          <a:xfrm>
            <a:off x="1115616" y="2420887"/>
            <a:ext cx="6912768" cy="3096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2" name="31 CuadroTexto"/>
          <p:cNvSpPr txBox="1"/>
          <p:nvPr/>
        </p:nvSpPr>
        <p:spPr>
          <a:xfrm>
            <a:off x="1553242" y="306111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a:t>
            </a:r>
            <a:br>
              <a:rPr lang="es-PE" sz="2800" b="1" dirty="0" smtClean="0"/>
            </a:br>
            <a:r>
              <a:rPr lang="es-PE" sz="2800" b="1" dirty="0" smtClean="0"/>
              <a:t> jerarquía de objetos</a:t>
            </a:r>
            <a:endParaRPr lang="es-PE" sz="2800" b="1" dirty="0"/>
          </a:p>
        </p:txBody>
      </p:sp>
      <p:sp>
        <p:nvSpPr>
          <p:cNvPr id="39" name="38 CuadroTexto"/>
          <p:cNvSpPr txBox="1"/>
          <p:nvPr/>
        </p:nvSpPr>
        <p:spPr>
          <a:xfrm>
            <a:off x="5362514" y="3276562"/>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1975589" y="1674314"/>
            <a:ext cx="5192833" cy="584775"/>
          </a:xfrm>
          <a:prstGeom prst="rect">
            <a:avLst/>
          </a:prstGeom>
          <a:noFill/>
        </p:spPr>
        <p:txBody>
          <a:bodyPr wrap="none" rtlCol="0">
            <a:spAutoFit/>
          </a:bodyPr>
          <a:lstStyle/>
          <a:p>
            <a:pPr algn="ctr"/>
            <a:r>
              <a:rPr lang="es-PE" sz="3200" b="1" dirty="0" smtClean="0">
                <a:solidFill>
                  <a:srgbClr val="FF0000"/>
                </a:solidFill>
              </a:rPr>
              <a:t>Responsabilidades de la clase</a:t>
            </a:r>
          </a:p>
        </p:txBody>
      </p:sp>
    </p:spTree>
    <p:extLst>
      <p:ext uri="{BB962C8B-B14F-4D97-AF65-F5344CB8AC3E}">
        <p14:creationId xmlns:p14="http://schemas.microsoft.com/office/powerpoint/2010/main" val="1235252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sp>
        <p:nvSpPr>
          <p:cNvPr id="27" name="26 Forma libre"/>
          <p:cNvSpPr/>
          <p:nvPr/>
        </p:nvSpPr>
        <p:spPr>
          <a:xfrm>
            <a:off x="774835" y="2440021"/>
            <a:ext cx="4526280" cy="3099527"/>
          </a:xfrm>
          <a:custGeom>
            <a:avLst/>
            <a:gdLst>
              <a:gd name="connsiteX0" fmla="*/ 0 w 4526280"/>
              <a:gd name="connsiteY0" fmla="*/ 0 h 4274820"/>
              <a:gd name="connsiteX1" fmla="*/ 0 w 4526280"/>
              <a:gd name="connsiteY1" fmla="*/ 4274820 h 4274820"/>
              <a:gd name="connsiteX2" fmla="*/ 3543300 w 4526280"/>
              <a:gd name="connsiteY2" fmla="*/ 4251960 h 4274820"/>
              <a:gd name="connsiteX3" fmla="*/ 2514600 w 4526280"/>
              <a:gd name="connsiteY3" fmla="*/ 3429000 h 4274820"/>
              <a:gd name="connsiteX4" fmla="*/ 3909060 w 4526280"/>
              <a:gd name="connsiteY4" fmla="*/ 2811780 h 4274820"/>
              <a:gd name="connsiteX5" fmla="*/ 2194560 w 4526280"/>
              <a:gd name="connsiteY5" fmla="*/ 1874520 h 4274820"/>
              <a:gd name="connsiteX6" fmla="*/ 4526280 w 4526280"/>
              <a:gd name="connsiteY6" fmla="*/ 800100 h 4274820"/>
              <a:gd name="connsiteX7" fmla="*/ 3520440 w 4526280"/>
              <a:gd name="connsiteY7" fmla="*/ 22860 h 4274820"/>
              <a:gd name="connsiteX8" fmla="*/ 0 w 4526280"/>
              <a:gd name="connsiteY8" fmla="*/ 0 h 427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26280" h="4274820">
                <a:moveTo>
                  <a:pt x="0" y="0"/>
                </a:moveTo>
                <a:lnTo>
                  <a:pt x="0" y="4274820"/>
                </a:lnTo>
                <a:lnTo>
                  <a:pt x="3543300" y="4251960"/>
                </a:lnTo>
                <a:lnTo>
                  <a:pt x="2514600" y="3429000"/>
                </a:lnTo>
                <a:lnTo>
                  <a:pt x="3909060" y="2811780"/>
                </a:lnTo>
                <a:lnTo>
                  <a:pt x="2194560" y="1874520"/>
                </a:lnTo>
                <a:lnTo>
                  <a:pt x="4526280" y="800100"/>
                </a:lnTo>
                <a:lnTo>
                  <a:pt x="3520440" y="2286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orma libre"/>
          <p:cNvSpPr/>
          <p:nvPr/>
        </p:nvSpPr>
        <p:spPr>
          <a:xfrm>
            <a:off x="3707904" y="2454087"/>
            <a:ext cx="4709160" cy="3076666"/>
          </a:xfrm>
          <a:custGeom>
            <a:avLst/>
            <a:gdLst>
              <a:gd name="connsiteX0" fmla="*/ 4709160 w 4709160"/>
              <a:gd name="connsiteY0" fmla="*/ 0 h 4251960"/>
              <a:gd name="connsiteX1" fmla="*/ 4709160 w 4709160"/>
              <a:gd name="connsiteY1" fmla="*/ 4251960 h 4251960"/>
              <a:gd name="connsiteX2" fmla="*/ 1394460 w 4709160"/>
              <a:gd name="connsiteY2" fmla="*/ 4251960 h 4251960"/>
              <a:gd name="connsiteX3" fmla="*/ 365760 w 4709160"/>
              <a:gd name="connsiteY3" fmla="*/ 3451860 h 4251960"/>
              <a:gd name="connsiteX4" fmla="*/ 1714500 w 4709160"/>
              <a:gd name="connsiteY4" fmla="*/ 2788920 h 4251960"/>
              <a:gd name="connsiteX5" fmla="*/ 0 w 4709160"/>
              <a:gd name="connsiteY5" fmla="*/ 1897380 h 4251960"/>
              <a:gd name="connsiteX6" fmla="*/ 2331720 w 4709160"/>
              <a:gd name="connsiteY6" fmla="*/ 800100 h 4251960"/>
              <a:gd name="connsiteX7" fmla="*/ 1348740 w 4709160"/>
              <a:gd name="connsiteY7" fmla="*/ 22860 h 4251960"/>
              <a:gd name="connsiteX8" fmla="*/ 4709160 w 4709160"/>
              <a:gd name="connsiteY8" fmla="*/ 0 h 425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09160" h="4251960">
                <a:moveTo>
                  <a:pt x="4709160" y="0"/>
                </a:moveTo>
                <a:lnTo>
                  <a:pt x="4709160" y="4251960"/>
                </a:lnTo>
                <a:lnTo>
                  <a:pt x="1394460" y="4251960"/>
                </a:lnTo>
                <a:lnTo>
                  <a:pt x="365760" y="3451860"/>
                </a:lnTo>
                <a:lnTo>
                  <a:pt x="1714500" y="2788920"/>
                </a:lnTo>
                <a:lnTo>
                  <a:pt x="0" y="1897380"/>
                </a:lnTo>
                <a:lnTo>
                  <a:pt x="2331720" y="800100"/>
                </a:lnTo>
                <a:lnTo>
                  <a:pt x="1348740" y="22860"/>
                </a:lnTo>
                <a:lnTo>
                  <a:pt x="470916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2" name="31 CuadroTexto"/>
          <p:cNvSpPr txBox="1"/>
          <p:nvPr/>
        </p:nvSpPr>
        <p:spPr>
          <a:xfrm>
            <a:off x="953917" y="3053278"/>
            <a:ext cx="2294859" cy="1815882"/>
          </a:xfrm>
          <a:prstGeom prst="rect">
            <a:avLst/>
          </a:prstGeom>
          <a:noFill/>
        </p:spPr>
        <p:txBody>
          <a:bodyPr wrap="square" rtlCol="0">
            <a:spAutoFit/>
          </a:bodyPr>
          <a:lstStyle/>
          <a:p>
            <a:pPr algn="ctr"/>
            <a:r>
              <a:rPr lang="es-PE" sz="2800" b="1" dirty="0" smtClean="0"/>
              <a:t>Creación </a:t>
            </a:r>
            <a:br>
              <a:rPr lang="es-PE" sz="2800" b="1" dirty="0" smtClean="0"/>
            </a:br>
            <a:r>
              <a:rPr lang="es-PE" sz="2800" b="1" dirty="0" smtClean="0"/>
              <a:t>de </a:t>
            </a:r>
            <a:br>
              <a:rPr lang="es-PE" sz="2800" b="1" dirty="0" smtClean="0"/>
            </a:br>
            <a:r>
              <a:rPr lang="es-PE" sz="2800" b="1" dirty="0" smtClean="0"/>
              <a:t>jerarquía de objetos</a:t>
            </a:r>
            <a:endParaRPr lang="es-PE" sz="2800" b="1" dirty="0"/>
          </a:p>
        </p:txBody>
      </p:sp>
      <p:sp>
        <p:nvSpPr>
          <p:cNvPr id="39" name="38 CuadroTexto"/>
          <p:cNvSpPr txBox="1"/>
          <p:nvPr/>
        </p:nvSpPr>
        <p:spPr>
          <a:xfrm>
            <a:off x="6205558" y="3257261"/>
            <a:ext cx="1686088" cy="1384995"/>
          </a:xfrm>
          <a:prstGeom prst="rect">
            <a:avLst/>
          </a:prstGeom>
          <a:noFill/>
        </p:spPr>
        <p:txBody>
          <a:bodyPr wrap="square" rtlCol="0">
            <a:spAutoFit/>
          </a:bodyPr>
          <a:lstStyle/>
          <a:p>
            <a:pPr algn="ctr"/>
            <a:r>
              <a:rPr lang="es-PE" sz="2800" b="1" dirty="0" smtClean="0"/>
              <a:t>Lógica </a:t>
            </a:r>
            <a:br>
              <a:rPr lang="es-PE" sz="2800" b="1" dirty="0" smtClean="0"/>
            </a:br>
            <a:r>
              <a:rPr lang="es-PE" sz="2800" b="1" dirty="0" smtClean="0"/>
              <a:t>de Negocios</a:t>
            </a:r>
            <a:endParaRPr lang="es-PE" sz="2800" b="1" dirty="0"/>
          </a:p>
        </p:txBody>
      </p:sp>
      <p:sp>
        <p:nvSpPr>
          <p:cNvPr id="40" name="39 CuadroTexto"/>
          <p:cNvSpPr txBox="1"/>
          <p:nvPr/>
        </p:nvSpPr>
        <p:spPr>
          <a:xfrm>
            <a:off x="5076057" y="1381926"/>
            <a:ext cx="3341008" cy="1077218"/>
          </a:xfrm>
          <a:prstGeom prst="rect">
            <a:avLst/>
          </a:prstGeom>
          <a:noFill/>
        </p:spPr>
        <p:txBody>
          <a:bodyPr wrap="square" rtlCol="0">
            <a:spAutoFit/>
          </a:bodyPr>
          <a:lstStyle/>
          <a:p>
            <a:pPr algn="ctr"/>
            <a:r>
              <a:rPr lang="es-PE" sz="3200" b="1" dirty="0" smtClean="0">
                <a:solidFill>
                  <a:srgbClr val="FF0000"/>
                </a:solidFill>
              </a:rPr>
              <a:t>Responsabilidades de la clase</a:t>
            </a:r>
          </a:p>
        </p:txBody>
      </p:sp>
      <p:sp>
        <p:nvSpPr>
          <p:cNvPr id="9" name="8 CuadroTexto"/>
          <p:cNvSpPr txBox="1"/>
          <p:nvPr/>
        </p:nvSpPr>
        <p:spPr>
          <a:xfrm>
            <a:off x="755576" y="1377551"/>
            <a:ext cx="3725157" cy="1077218"/>
          </a:xfrm>
          <a:prstGeom prst="rect">
            <a:avLst/>
          </a:prstGeom>
          <a:noFill/>
        </p:spPr>
        <p:txBody>
          <a:bodyPr wrap="square" rtlCol="0">
            <a:spAutoFit/>
          </a:bodyPr>
          <a:lstStyle/>
          <a:p>
            <a:pPr algn="ctr"/>
            <a:r>
              <a:rPr lang="es-PE" sz="3200" b="1" dirty="0" smtClean="0">
                <a:solidFill>
                  <a:srgbClr val="FFC000"/>
                </a:solidFill>
              </a:rPr>
              <a:t>Responsabilidades de una clase externa</a:t>
            </a:r>
          </a:p>
        </p:txBody>
      </p:sp>
    </p:spTree>
    <p:extLst>
      <p:ext uri="{BB962C8B-B14F-4D97-AF65-F5344CB8AC3E}">
        <p14:creationId xmlns:p14="http://schemas.microsoft.com/office/powerpoint/2010/main" val="10316451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88640"/>
            <a:ext cx="8229600" cy="1143000"/>
          </a:xfrm>
        </p:spPr>
        <p:txBody>
          <a:bodyPr/>
          <a:lstStyle/>
          <a:p>
            <a:r>
              <a:rPr lang="es-PE" dirty="0" smtClean="0">
                <a:solidFill>
                  <a:srgbClr val="00823B"/>
                </a:solidFill>
              </a:rPr>
              <a:t>Encontrando la solución</a:t>
            </a:r>
            <a:endParaRPr lang="es-PE" dirty="0">
              <a:solidFill>
                <a:srgbClr val="00823B"/>
              </a:solidFill>
            </a:endParaRPr>
          </a:p>
        </p:txBody>
      </p:sp>
      <p:grpSp>
        <p:nvGrpSpPr>
          <p:cNvPr id="17" name="16 Grupo"/>
          <p:cNvGrpSpPr/>
          <p:nvPr/>
        </p:nvGrpSpPr>
        <p:grpSpPr>
          <a:xfrm>
            <a:off x="2177148" y="2164825"/>
            <a:ext cx="5112335" cy="3272785"/>
            <a:chOff x="850493" y="2172439"/>
            <a:chExt cx="5112335" cy="3272785"/>
          </a:xfrm>
        </p:grpSpPr>
        <p:sp>
          <p:nvSpPr>
            <p:cNvPr id="2" name="1 Rectángulo redondeado"/>
            <p:cNvSpPr/>
            <p:nvPr/>
          </p:nvSpPr>
          <p:spPr>
            <a:xfrm>
              <a:off x="850493" y="335793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t>Test</a:t>
              </a:r>
              <a:endParaRPr lang="es-PE" b="1" dirty="0"/>
            </a:p>
          </p:txBody>
        </p:sp>
        <p:sp>
          <p:nvSpPr>
            <p:cNvPr id="3" name="2 Rectángulo redondeado"/>
            <p:cNvSpPr/>
            <p:nvPr/>
          </p:nvSpPr>
          <p:spPr>
            <a:xfrm>
              <a:off x="2837331" y="3357938"/>
              <a:ext cx="1440160" cy="93610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PE" b="1" dirty="0" err="1" smtClean="0"/>
                <a:t>Class</a:t>
              </a:r>
              <a:r>
                <a:rPr lang="es-PE" b="1" dirty="0" smtClean="0"/>
                <a:t> </a:t>
              </a:r>
              <a:br>
                <a:rPr lang="es-PE" b="1" dirty="0" smtClean="0"/>
              </a:br>
              <a:r>
                <a:rPr lang="es-PE" b="1" dirty="0" err="1" smtClean="0"/>
                <a:t>Under</a:t>
              </a:r>
              <a:r>
                <a:rPr lang="es-PE" b="1" dirty="0" smtClean="0"/>
                <a:t> Test</a:t>
              </a:r>
              <a:endParaRPr lang="es-PE" b="1" dirty="0"/>
            </a:p>
          </p:txBody>
        </p:sp>
        <p:sp>
          <p:nvSpPr>
            <p:cNvPr id="7" name="6 Rectángulo redondeado"/>
            <p:cNvSpPr/>
            <p:nvPr/>
          </p:nvSpPr>
          <p:spPr>
            <a:xfrm>
              <a:off x="4810700" y="2172439"/>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8" name="7 Rectángulo redondeado"/>
            <p:cNvSpPr/>
            <p:nvPr/>
          </p:nvSpPr>
          <p:spPr>
            <a:xfrm>
              <a:off x="4810700" y="333744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sp>
          <p:nvSpPr>
            <p:cNvPr id="9" name="8 Rectángulo redondeado"/>
            <p:cNvSpPr/>
            <p:nvPr/>
          </p:nvSpPr>
          <p:spPr>
            <a:xfrm>
              <a:off x="4810700" y="4510066"/>
              <a:ext cx="1152128" cy="93515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b="1" dirty="0" smtClean="0"/>
                <a:t>Simple</a:t>
              </a:r>
              <a:endParaRPr lang="es-PE" b="1" dirty="0"/>
            </a:p>
            <a:p>
              <a:pPr algn="ctr"/>
              <a:r>
                <a:rPr lang="es-PE" b="1" dirty="0" err="1" smtClean="0"/>
                <a:t>Class</a:t>
              </a:r>
              <a:endParaRPr lang="es-PE" b="1" dirty="0"/>
            </a:p>
          </p:txBody>
        </p:sp>
        <p:cxnSp>
          <p:nvCxnSpPr>
            <p:cNvPr id="11" name="10 Conector recto de flecha"/>
            <p:cNvCxnSpPr/>
            <p:nvPr/>
          </p:nvCxnSpPr>
          <p:spPr>
            <a:xfrm flipV="1">
              <a:off x="1619672" y="2925890"/>
              <a:ext cx="3142594" cy="55748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1691680" y="3841502"/>
              <a:ext cx="3024336"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14 Conector recto de flecha"/>
            <p:cNvCxnSpPr/>
            <p:nvPr/>
          </p:nvCxnSpPr>
          <p:spPr>
            <a:xfrm>
              <a:off x="1619672" y="4230414"/>
              <a:ext cx="3096344" cy="50947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7" name="36 Flecha derecha"/>
            <p:cNvSpPr/>
            <p:nvPr/>
          </p:nvSpPr>
          <p:spPr>
            <a:xfrm flipV="1">
              <a:off x="2058829" y="3675329"/>
              <a:ext cx="714273" cy="45719"/>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p>
          </p:txBody>
        </p:sp>
        <p:sp>
          <p:nvSpPr>
            <p:cNvPr id="38" name="37 Flecha derecha"/>
            <p:cNvSpPr/>
            <p:nvPr/>
          </p:nvSpPr>
          <p:spPr>
            <a:xfrm rot="10800000">
              <a:off x="2055255" y="3978092"/>
              <a:ext cx="722263" cy="54218"/>
            </a:xfrm>
            <a:prstGeom prst="rightArrow">
              <a:avLst/>
            </a:prstGeom>
            <a:ln w="76200"/>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 name="3 CuadroTexto"/>
            <p:cNvSpPr txBox="1"/>
            <p:nvPr/>
          </p:nvSpPr>
          <p:spPr>
            <a:xfrm>
              <a:off x="2169553" y="3313461"/>
              <a:ext cx="500458" cy="369332"/>
            </a:xfrm>
            <a:prstGeom prst="rect">
              <a:avLst/>
            </a:prstGeom>
            <a:noFill/>
          </p:spPr>
          <p:txBody>
            <a:bodyPr wrap="none" rtlCol="0">
              <a:spAutoFit/>
            </a:bodyPr>
            <a:lstStyle/>
            <a:p>
              <a:r>
                <a:rPr lang="es-PE" b="1" dirty="0" err="1" smtClean="0">
                  <a:solidFill>
                    <a:srgbClr val="FFC000"/>
                  </a:solidFill>
                </a:rPr>
                <a:t>Act</a:t>
              </a:r>
              <a:endParaRPr lang="es-PE" b="1" dirty="0">
                <a:solidFill>
                  <a:srgbClr val="FFC000"/>
                </a:solidFill>
              </a:endParaRPr>
            </a:p>
          </p:txBody>
        </p:sp>
        <p:sp>
          <p:nvSpPr>
            <p:cNvPr id="6" name="5 CuadroTexto"/>
            <p:cNvSpPr txBox="1"/>
            <p:nvPr/>
          </p:nvSpPr>
          <p:spPr>
            <a:xfrm>
              <a:off x="2053675" y="4001504"/>
              <a:ext cx="784189" cy="369332"/>
            </a:xfrm>
            <a:prstGeom prst="rect">
              <a:avLst/>
            </a:prstGeom>
            <a:noFill/>
          </p:spPr>
          <p:txBody>
            <a:bodyPr wrap="none" rtlCol="0">
              <a:spAutoFit/>
            </a:bodyPr>
            <a:lstStyle/>
            <a:p>
              <a:r>
                <a:rPr lang="es-PE" b="1" dirty="0" err="1" smtClean="0">
                  <a:solidFill>
                    <a:srgbClr val="FFC000"/>
                  </a:solidFill>
                </a:rPr>
                <a:t>Assert</a:t>
              </a:r>
              <a:endParaRPr lang="es-PE" sz="2000" b="1" dirty="0">
                <a:solidFill>
                  <a:srgbClr val="FFC000"/>
                </a:solidFill>
              </a:endParaRPr>
            </a:p>
          </p:txBody>
        </p:sp>
      </p:grpSp>
    </p:spTree>
    <p:extLst>
      <p:ext uri="{BB962C8B-B14F-4D97-AF65-F5344CB8AC3E}">
        <p14:creationId xmlns:p14="http://schemas.microsoft.com/office/powerpoint/2010/main" val="4080754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41784"/>
            <a:ext cx="8229600" cy="710952"/>
          </a:xfrm>
        </p:spPr>
        <p:txBody>
          <a:bodyPr/>
          <a:lstStyle/>
          <a:p>
            <a:r>
              <a:rPr lang="es-PE" dirty="0" smtClean="0">
                <a:solidFill>
                  <a:srgbClr val="00823B"/>
                </a:solidFill>
              </a:rPr>
              <a:t>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97810" y="5085184"/>
            <a:ext cx="8352928" cy="1384995"/>
          </a:xfrm>
          <a:prstGeom prst="rect">
            <a:avLst/>
          </a:prstGeom>
          <a:noFill/>
        </p:spPr>
        <p:txBody>
          <a:bodyPr wrap="square" rtlCol="0">
            <a:spAutoFit/>
          </a:bodyPr>
          <a:lstStyle/>
          <a:p>
            <a:pPr algn="ctr"/>
            <a:r>
              <a:rPr lang="es-PE" sz="2800" dirty="0"/>
              <a:t>Son todos aquellos objetos que han sido creados para reemplazar a los objetos reales con el propósito de hacer pruebas</a:t>
            </a:r>
          </a:p>
        </p:txBody>
      </p:sp>
      <p:grpSp>
        <p:nvGrpSpPr>
          <p:cNvPr id="70" name="69 Grupo"/>
          <p:cNvGrpSpPr/>
          <p:nvPr/>
        </p:nvGrpSpPr>
        <p:grpSpPr>
          <a:xfrm>
            <a:off x="2053288" y="1196752"/>
            <a:ext cx="5117201" cy="3636516"/>
            <a:chOff x="2053288" y="1196752"/>
            <a:chExt cx="5117201" cy="3636516"/>
          </a:xfrm>
        </p:grpSpPr>
        <p:sp>
          <p:nvSpPr>
            <p:cNvPr id="39" name="38 Rectángulo redondeado"/>
            <p:cNvSpPr/>
            <p:nvPr/>
          </p:nvSpPr>
          <p:spPr>
            <a:xfrm>
              <a:off x="4019172" y="1568709"/>
              <a:ext cx="1059082" cy="83506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0" name="39 Flecha abajo"/>
            <p:cNvSpPr/>
            <p:nvPr/>
          </p:nvSpPr>
          <p:spPr>
            <a:xfrm>
              <a:off x="4387198" y="2414531"/>
              <a:ext cx="308067" cy="40345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1" name="40 Flecha abajo"/>
            <p:cNvSpPr/>
            <p:nvPr/>
          </p:nvSpPr>
          <p:spPr>
            <a:xfrm>
              <a:off x="4387198" y="1196752"/>
              <a:ext cx="308067" cy="371956"/>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2" name="41 Rectángulo redondeado"/>
            <p:cNvSpPr/>
            <p:nvPr/>
          </p:nvSpPr>
          <p:spPr>
            <a:xfrm>
              <a:off x="4032753"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3" name="42 Rectángulo redondeado"/>
            <p:cNvSpPr/>
            <p:nvPr/>
          </p:nvSpPr>
          <p:spPr>
            <a:xfrm>
              <a:off x="2744682" y="2828437"/>
              <a:ext cx="1059082" cy="8350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E" sz="2000" b="1" dirty="0" smtClean="0"/>
                <a:t>Test </a:t>
              </a:r>
              <a:r>
                <a:rPr lang="es-PE" sz="2000" b="1" dirty="0" err="1" smtClean="0"/>
                <a:t>Double</a:t>
              </a:r>
              <a:endParaRPr lang="es-PE" sz="2000" b="1" dirty="0"/>
            </a:p>
          </p:txBody>
        </p:sp>
        <p:sp>
          <p:nvSpPr>
            <p:cNvPr id="44" name="43 Flecha doblada hacia arriba"/>
            <p:cNvSpPr/>
            <p:nvPr/>
          </p:nvSpPr>
          <p:spPr>
            <a:xfrm rot="10800000">
              <a:off x="3091920" y="1852868"/>
              <a:ext cx="913135" cy="975565"/>
            </a:xfrm>
            <a:prstGeom prst="bentUpArrow">
              <a:avLst>
                <a:gd name="adj1" fmla="val 18784"/>
                <a:gd name="adj2" fmla="val 21096"/>
                <a:gd name="adj3" fmla="val 2343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45" name="44 Grupo"/>
            <p:cNvGrpSpPr/>
            <p:nvPr/>
          </p:nvGrpSpPr>
          <p:grpSpPr>
            <a:xfrm>
              <a:off x="2053288" y="3878912"/>
              <a:ext cx="1220597" cy="954356"/>
              <a:chOff x="683568" y="1844824"/>
              <a:chExt cx="1296144" cy="1152128"/>
            </a:xfrm>
          </p:grpSpPr>
          <p:cxnSp>
            <p:nvCxnSpPr>
              <p:cNvPr id="66" name="65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67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68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6" name="45 Grupo"/>
            <p:cNvGrpSpPr/>
            <p:nvPr/>
          </p:nvGrpSpPr>
          <p:grpSpPr>
            <a:xfrm>
              <a:off x="4649504" y="3878912"/>
              <a:ext cx="1220597" cy="954356"/>
              <a:chOff x="683568" y="1844824"/>
              <a:chExt cx="1296144" cy="1152128"/>
            </a:xfrm>
          </p:grpSpPr>
          <p:cxnSp>
            <p:nvCxnSpPr>
              <p:cNvPr id="62" name="6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6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7" name="46 Grupo"/>
            <p:cNvGrpSpPr/>
            <p:nvPr/>
          </p:nvGrpSpPr>
          <p:grpSpPr>
            <a:xfrm>
              <a:off x="3337219" y="3878912"/>
              <a:ext cx="1220597" cy="954356"/>
              <a:chOff x="683568" y="1844824"/>
              <a:chExt cx="1296144" cy="1152128"/>
            </a:xfrm>
          </p:grpSpPr>
          <p:cxnSp>
            <p:nvCxnSpPr>
              <p:cNvPr id="58" name="57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59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60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8" name="47 Grupo"/>
            <p:cNvGrpSpPr/>
            <p:nvPr/>
          </p:nvGrpSpPr>
          <p:grpSpPr>
            <a:xfrm>
              <a:off x="5949892" y="3878912"/>
              <a:ext cx="1220597" cy="954356"/>
              <a:chOff x="683568" y="1844824"/>
              <a:chExt cx="1296144" cy="1152128"/>
            </a:xfrm>
          </p:grpSpPr>
          <p:cxnSp>
            <p:nvCxnSpPr>
              <p:cNvPr id="54" name="53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56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9" name="48 Grupo"/>
            <p:cNvGrpSpPr/>
            <p:nvPr/>
          </p:nvGrpSpPr>
          <p:grpSpPr>
            <a:xfrm>
              <a:off x="5259803" y="2757410"/>
              <a:ext cx="1220597" cy="954356"/>
              <a:chOff x="683568" y="1844824"/>
              <a:chExt cx="1296144" cy="1152128"/>
            </a:xfrm>
          </p:grpSpPr>
          <p:cxnSp>
            <p:nvCxnSpPr>
              <p:cNvPr id="50" name="49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51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7444455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78465" y="569945"/>
            <a:ext cx="8229600" cy="720080"/>
          </a:xfrm>
        </p:spPr>
        <p:txBody>
          <a:bodyPr/>
          <a:lstStyle/>
          <a:p>
            <a:r>
              <a:rPr lang="es-PE" dirty="0" err="1" smtClean="0">
                <a:solidFill>
                  <a:srgbClr val="00823B"/>
                </a:solidFill>
              </a:rPr>
              <a:t>Isolation</a:t>
            </a:r>
            <a:r>
              <a:rPr lang="es-PE" dirty="0" smtClean="0">
                <a:solidFill>
                  <a:srgbClr val="00823B"/>
                </a:solidFill>
              </a:rPr>
              <a:t> </a:t>
            </a:r>
            <a:r>
              <a:rPr lang="es-PE" strike="sngStrike" dirty="0" smtClean="0">
                <a:solidFill>
                  <a:srgbClr val="00823B"/>
                </a:solidFill>
              </a:rPr>
              <a:t>Mocking</a:t>
            </a:r>
            <a:r>
              <a:rPr lang="es-PE" dirty="0" smtClean="0">
                <a:solidFill>
                  <a:srgbClr val="00823B"/>
                </a:solidFill>
              </a:rPr>
              <a:t> </a:t>
            </a:r>
            <a:r>
              <a:rPr lang="es-PE" dirty="0" err="1" smtClean="0">
                <a:solidFill>
                  <a:srgbClr val="00823B"/>
                </a:solidFill>
              </a:rPr>
              <a:t>Frameworks</a:t>
            </a:r>
            <a:endParaRPr lang="es-PE" dirty="0">
              <a:solidFill>
                <a:srgbClr val="00823B"/>
              </a:solidFill>
            </a:endParaRPr>
          </a:p>
        </p:txBody>
      </p:sp>
      <p:sp>
        <p:nvSpPr>
          <p:cNvPr id="2" name="1 CuadroTexto"/>
          <p:cNvSpPr txBox="1"/>
          <p:nvPr/>
        </p:nvSpPr>
        <p:spPr>
          <a:xfrm>
            <a:off x="971600" y="1556792"/>
            <a:ext cx="7200800" cy="1815882"/>
          </a:xfrm>
          <a:prstGeom prst="rect">
            <a:avLst/>
          </a:prstGeom>
          <a:noFill/>
        </p:spPr>
        <p:txBody>
          <a:bodyPr wrap="square" rtlCol="0">
            <a:spAutoFit/>
          </a:bodyPr>
          <a:lstStyle/>
          <a:p>
            <a:pPr marL="457200" indent="-457200">
              <a:buFont typeface="Arial" pitchFamily="34" charset="0"/>
              <a:buChar char="•"/>
            </a:pPr>
            <a:r>
              <a:rPr lang="es-PE" sz="2800" dirty="0" smtClean="0"/>
              <a:t>Crear test </a:t>
            </a:r>
            <a:r>
              <a:rPr lang="es-PE" sz="2800" dirty="0" err="1" smtClean="0"/>
              <a:t>doubles</a:t>
            </a:r>
            <a:r>
              <a:rPr lang="es-PE" sz="2800" dirty="0" smtClean="0"/>
              <a:t> de manera más simple, rápida y sin errores.</a:t>
            </a:r>
            <a:br>
              <a:rPr lang="es-PE" sz="2800" dirty="0" smtClean="0"/>
            </a:br>
            <a:endParaRPr lang="es-PE" sz="2800" dirty="0" smtClean="0"/>
          </a:p>
          <a:p>
            <a:pPr marL="457200" indent="-457200">
              <a:buFont typeface="Arial" pitchFamily="34" charset="0"/>
              <a:buChar char="•"/>
            </a:pPr>
            <a:r>
              <a:rPr lang="es-PE" sz="2800" dirty="0" smtClean="0"/>
              <a:t>Evitar escribir código repetitivo.</a:t>
            </a:r>
            <a:endParaRPr lang="es-PE" sz="2800" dirty="0"/>
          </a:p>
        </p:txBody>
      </p:sp>
      <p:sp>
        <p:nvSpPr>
          <p:cNvPr id="3" name="2 Rectángulo"/>
          <p:cNvSpPr/>
          <p:nvPr/>
        </p:nvSpPr>
        <p:spPr>
          <a:xfrm>
            <a:off x="1614691" y="3607856"/>
            <a:ext cx="5914617" cy="1477328"/>
          </a:xfrm>
          <a:prstGeom prst="rect">
            <a:avLst/>
          </a:prstGeom>
        </p:spPr>
        <p:txBody>
          <a:bodyPr wrap="square">
            <a:spAutoFit/>
          </a:bodyPr>
          <a:lstStyle/>
          <a:p>
            <a:pPr marL="457200" indent="-457200">
              <a:buFont typeface="Courier New" pitchFamily="49" charset="0"/>
              <a:buChar char="o"/>
            </a:pPr>
            <a:r>
              <a:rPr lang="es-PE" sz="3000" dirty="0">
                <a:solidFill>
                  <a:srgbClr val="FF0000"/>
                </a:solidFill>
              </a:rPr>
              <a:t>.</a:t>
            </a:r>
            <a:r>
              <a:rPr lang="es-PE" sz="3000" dirty="0" smtClean="0">
                <a:solidFill>
                  <a:srgbClr val="FF0000"/>
                </a:solidFill>
              </a:rPr>
              <a:t>NET:  </a:t>
            </a:r>
            <a:r>
              <a:rPr lang="es-PE" sz="2800" dirty="0" err="1" smtClean="0">
                <a:solidFill>
                  <a:srgbClr val="FFC000"/>
                </a:solidFill>
              </a:rPr>
              <a:t>Moq</a:t>
            </a:r>
            <a:r>
              <a:rPr lang="es-PE" sz="2800" dirty="0">
                <a:solidFill>
                  <a:srgbClr val="FFC000"/>
                </a:solidFill>
              </a:rPr>
              <a:t>,</a:t>
            </a:r>
            <a:r>
              <a:rPr lang="es-PE" sz="2800" dirty="0">
                <a:solidFill>
                  <a:srgbClr val="FF0000"/>
                </a:solidFill>
              </a:rPr>
              <a:t> </a:t>
            </a:r>
            <a:r>
              <a:rPr lang="es-PE" sz="2400" dirty="0" err="1"/>
              <a:t>RhinoMock</a:t>
            </a:r>
            <a:r>
              <a:rPr lang="es-PE" sz="2400" dirty="0"/>
              <a:t>, </a:t>
            </a:r>
            <a:r>
              <a:rPr lang="es-PE" sz="2400" dirty="0" err="1"/>
              <a:t>Typemock</a:t>
            </a:r>
            <a:r>
              <a:rPr lang="es-PE" sz="2400" dirty="0"/>
              <a:t> </a:t>
            </a:r>
            <a:endParaRPr lang="es-PE" sz="3000" dirty="0"/>
          </a:p>
          <a:p>
            <a:pPr marL="457200" indent="-457200">
              <a:buFont typeface="Courier New" pitchFamily="49" charset="0"/>
              <a:buChar char="o"/>
            </a:pPr>
            <a:r>
              <a:rPr lang="es-PE" sz="3000" dirty="0" smtClean="0">
                <a:solidFill>
                  <a:srgbClr val="FF0000"/>
                </a:solidFill>
              </a:rPr>
              <a:t>Java:  </a:t>
            </a:r>
            <a:r>
              <a:rPr lang="es-PE" sz="2800" dirty="0" err="1" smtClean="0"/>
              <a:t>Mockito</a:t>
            </a:r>
            <a:r>
              <a:rPr lang="es-PE" sz="2800" dirty="0"/>
              <a:t>, </a:t>
            </a:r>
            <a:r>
              <a:rPr lang="es-PE" sz="2400" dirty="0" err="1"/>
              <a:t>EasyMock</a:t>
            </a:r>
            <a:r>
              <a:rPr lang="es-PE" sz="2400" dirty="0"/>
              <a:t>, </a:t>
            </a:r>
            <a:r>
              <a:rPr lang="es-PE" sz="2400" dirty="0" err="1"/>
              <a:t>Jmock</a:t>
            </a:r>
            <a:endParaRPr lang="es-PE" sz="2400" dirty="0"/>
          </a:p>
          <a:p>
            <a:pPr marL="457200" indent="-457200">
              <a:buFont typeface="Courier New" pitchFamily="49" charset="0"/>
              <a:buChar char="o"/>
            </a:pPr>
            <a:r>
              <a:rPr lang="es-PE" sz="3000" dirty="0">
                <a:solidFill>
                  <a:srgbClr val="FF0000"/>
                </a:solidFill>
              </a:rPr>
              <a:t>Ruby: </a:t>
            </a:r>
            <a:r>
              <a:rPr lang="es-PE" sz="2400" dirty="0" err="1" smtClean="0"/>
              <a:t>RSpec</a:t>
            </a:r>
            <a:r>
              <a:rPr lang="es-PE" sz="2400" dirty="0" smtClean="0"/>
              <a:t> </a:t>
            </a:r>
            <a:r>
              <a:rPr lang="es-PE" sz="2400" dirty="0" err="1" smtClean="0"/>
              <a:t>Built</a:t>
            </a:r>
            <a:r>
              <a:rPr lang="es-PE" sz="2400" dirty="0" smtClean="0"/>
              <a:t>-in, </a:t>
            </a:r>
            <a:r>
              <a:rPr lang="es-PE" sz="2400" dirty="0"/>
              <a:t>Mocha</a:t>
            </a:r>
          </a:p>
        </p:txBody>
      </p:sp>
    </p:spTree>
    <p:extLst>
      <p:ext uri="{BB962C8B-B14F-4D97-AF65-F5344CB8AC3E}">
        <p14:creationId xmlns:p14="http://schemas.microsoft.com/office/powerpoint/2010/main" val="30375870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272837"/>
            <a:ext cx="6696744" cy="1143000"/>
          </a:xfrm>
        </p:spPr>
        <p:txBody>
          <a:bodyPr/>
          <a:lstStyle/>
          <a:p>
            <a:r>
              <a:rPr lang="es-PE" dirty="0" smtClean="0">
                <a:solidFill>
                  <a:srgbClr val="00823B"/>
                </a:solidFill>
              </a:rPr>
              <a:t>Tipos de Test </a:t>
            </a:r>
            <a:r>
              <a:rPr lang="es-PE" dirty="0" err="1" smtClean="0">
                <a:solidFill>
                  <a:srgbClr val="00823B"/>
                </a:solidFill>
              </a:rPr>
              <a:t>Doubles</a:t>
            </a:r>
            <a:endParaRPr lang="es-PE" dirty="0">
              <a:solidFill>
                <a:srgbClr val="00823B"/>
              </a:solidFill>
            </a:endParaRPr>
          </a:p>
        </p:txBody>
      </p:sp>
      <p:sp>
        <p:nvSpPr>
          <p:cNvPr id="3" name="2 CuadroTexto"/>
          <p:cNvSpPr txBox="1"/>
          <p:nvPr/>
        </p:nvSpPr>
        <p:spPr>
          <a:xfrm>
            <a:off x="3760618" y="2560836"/>
            <a:ext cx="1964000" cy="2308324"/>
          </a:xfrm>
          <a:prstGeom prst="rect">
            <a:avLst/>
          </a:prstGeom>
          <a:noFill/>
        </p:spPr>
        <p:txBody>
          <a:bodyPr wrap="none" rtlCol="0">
            <a:spAutoFit/>
          </a:bodyPr>
          <a:lstStyle/>
          <a:p>
            <a:pPr algn="ctr"/>
            <a:r>
              <a:rPr lang="es-PE" sz="3600" dirty="0" err="1" smtClean="0">
                <a:solidFill>
                  <a:srgbClr val="FF0000"/>
                </a:solidFill>
              </a:rPr>
              <a:t>Stubs</a:t>
            </a:r>
            <a:endParaRPr lang="es-PE" sz="3600" dirty="0" smtClean="0">
              <a:solidFill>
                <a:srgbClr val="FF0000"/>
              </a:solidFill>
            </a:endParaRPr>
          </a:p>
          <a:p>
            <a:pPr algn="ctr"/>
            <a:r>
              <a:rPr lang="es-PE" sz="3600" dirty="0" err="1" smtClean="0">
                <a:solidFill>
                  <a:srgbClr val="FF0000"/>
                </a:solidFill>
              </a:rPr>
              <a:t>Mocks</a:t>
            </a:r>
            <a:endParaRPr lang="es-PE" sz="3600" dirty="0" smtClean="0">
              <a:solidFill>
                <a:srgbClr val="FF0000"/>
              </a:solidFill>
            </a:endParaRPr>
          </a:p>
          <a:p>
            <a:pPr algn="ctr"/>
            <a:r>
              <a:rPr lang="es-PE" sz="3600" dirty="0" err="1" smtClean="0">
                <a:solidFill>
                  <a:srgbClr val="FF0000"/>
                </a:solidFill>
              </a:rPr>
              <a:t>Dummies</a:t>
            </a:r>
            <a:endParaRPr lang="es-PE" sz="3600" dirty="0" smtClean="0">
              <a:solidFill>
                <a:srgbClr val="FF0000"/>
              </a:solidFill>
            </a:endParaRPr>
          </a:p>
          <a:p>
            <a:pPr algn="ctr"/>
            <a:r>
              <a:rPr lang="es-PE" sz="3600" dirty="0" err="1" smtClean="0">
                <a:solidFill>
                  <a:srgbClr val="FF0000"/>
                </a:solidFill>
              </a:rPr>
              <a:t>Fakes</a:t>
            </a:r>
            <a:endParaRPr lang="es-PE" sz="3600" dirty="0" smtClean="0">
              <a:solidFill>
                <a:srgbClr val="FF0000"/>
              </a:solidFill>
            </a:endParaRPr>
          </a:p>
        </p:txBody>
      </p:sp>
    </p:spTree>
    <p:extLst>
      <p:ext uri="{BB962C8B-B14F-4D97-AF65-F5344CB8AC3E}">
        <p14:creationId xmlns:p14="http://schemas.microsoft.com/office/powerpoint/2010/main" val="27043916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44624"/>
            <a:ext cx="8229600" cy="936104"/>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008588"/>
            <a:ext cx="7643706" cy="5732780"/>
          </a:xfrm>
          <a:prstGeom prst="rect">
            <a:avLst/>
          </a:prstGeom>
          <a:ln>
            <a:noFill/>
          </a:ln>
          <a:effectLst>
            <a:softEdge rad="112500"/>
          </a:effectLst>
        </p:spPr>
      </p:pic>
      <p:pic>
        <p:nvPicPr>
          <p:cNvPr id="2" name="1 Imagen"/>
          <p:cNvPicPr>
            <a:picLocks noChangeAspect="1"/>
          </p:cNvPicPr>
          <p:nvPr/>
        </p:nvPicPr>
        <p:blipFill rotWithShape="1">
          <a:blip r:embed="rId4">
            <a:extLst>
              <a:ext uri="{BEBA8EAE-BF5A-486C-A8C5-ECC9F3942E4B}">
                <a14:imgProps xmlns:a14="http://schemas.microsoft.com/office/drawing/2010/main">
                  <a14:imgLayer r:embed="rId5">
                    <a14:imgEffect>
                      <a14:backgroundRemoval t="0" b="100000" l="0" r="100000">
                        <a14:foregroundMark x1="9706" y1="59727" x2="9706" y2="59727"/>
                        <a14:foregroundMark x1="19706" y1="83618" x2="19706" y2="83618"/>
                        <a14:foregroundMark x1="39706" y1="48464" x2="39706" y2="48464"/>
                        <a14:foregroundMark x1="70000" y1="49147" x2="70000" y2="49147"/>
                        <a14:foregroundMark x1="30000" y1="30375" x2="30000" y2="30375"/>
                        <a14:foregroundMark x1="25588" y1="53584" x2="25588" y2="53584"/>
                        <a14:foregroundMark x1="44412" y1="47440" x2="44412" y2="47440"/>
                        <a14:foregroundMark x1="60882" y1="52901" x2="60882" y2="52901"/>
                        <a14:foregroundMark x1="75000" y1="53584" x2="73235" y2="42321"/>
                        <a14:foregroundMark x1="56471" y1="48123" x2="52941" y2="41980"/>
                        <a14:foregroundMark x1="43529" y1="53584" x2="41176" y2="40273"/>
                        <a14:foregroundMark x1="27647" y1="54608" x2="29118" y2="43345"/>
                        <a14:foregroundMark x1="47647" y1="65870" x2="47647" y2="65870"/>
                        <a14:foregroundMark x1="20588" y1="44369" x2="25000" y2="49488"/>
                        <a14:foregroundMark x1="57647" y1="38908" x2="57647" y2="38908"/>
                        <a14:foregroundMark x1="29412" y1="28328" x2="29412" y2="28328"/>
                      </a14:backgroundRemoval>
                    </a14:imgEffect>
                  </a14:imgLayer>
                </a14:imgProps>
              </a:ext>
              <a:ext uri="{28A0092B-C50C-407E-A947-70E740481C1C}">
                <a14:useLocalDpi xmlns:a14="http://schemas.microsoft.com/office/drawing/2010/main" val="0"/>
              </a:ext>
            </a:extLst>
          </a:blip>
          <a:srcRect l="5706" r="5360" b="5351"/>
          <a:stretch/>
        </p:blipFill>
        <p:spPr>
          <a:xfrm>
            <a:off x="6771497" y="1067976"/>
            <a:ext cx="1632167" cy="1496928"/>
          </a:xfrm>
          <a:prstGeom prst="rect">
            <a:avLst/>
          </a:prstGeom>
        </p:spPr>
      </p:pic>
    </p:spTree>
    <p:extLst>
      <p:ext uri="{BB962C8B-B14F-4D97-AF65-F5344CB8AC3E}">
        <p14:creationId xmlns:p14="http://schemas.microsoft.com/office/powerpoint/2010/main" val="248751984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28699"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Stubs</a:t>
            </a:r>
            <a:endParaRPr lang="es-PE" dirty="0">
              <a:solidFill>
                <a:srgbClr val="FF0000"/>
              </a:solidFill>
            </a:endParaRPr>
          </a:p>
        </p:txBody>
      </p:sp>
      <p:sp>
        <p:nvSpPr>
          <p:cNvPr id="2" name="1 CuadroTexto"/>
          <p:cNvSpPr txBox="1"/>
          <p:nvPr/>
        </p:nvSpPr>
        <p:spPr>
          <a:xfrm>
            <a:off x="395537" y="1556792"/>
            <a:ext cx="8496943" cy="4832092"/>
          </a:xfrm>
          <a:prstGeom prst="rect">
            <a:avLst/>
          </a:prstGeom>
          <a:noFill/>
        </p:spPr>
        <p:txBody>
          <a:bodyPr wrap="square" rtlCol="0">
            <a:spAutoFit/>
          </a:bodyPr>
          <a:lstStyle/>
          <a:p>
            <a:pPr marL="457200" indent="-457200">
              <a:buFont typeface="Arial" pitchFamily="34" charset="0"/>
              <a:buChar char="•"/>
            </a:pPr>
            <a:r>
              <a:rPr lang="es-ES" sz="2800" dirty="0" smtClean="0"/>
              <a:t>Reemplaza una dependencia existente en el sistema de tal manera que </a:t>
            </a:r>
            <a:r>
              <a:rPr lang="es-ES" sz="2800" dirty="0" smtClean="0">
                <a:solidFill>
                  <a:srgbClr val="FFC000"/>
                </a:solidFill>
              </a:rPr>
              <a:t>el test no tenga que lidiar directamente con esa dependencia.</a:t>
            </a:r>
          </a:p>
          <a:p>
            <a:pPr marL="457200" indent="-457200">
              <a:buFont typeface="Arial" pitchFamily="34" charset="0"/>
              <a:buChar char="•"/>
            </a:pPr>
            <a:endParaRPr lang="es-ES" sz="2800" dirty="0"/>
          </a:p>
          <a:p>
            <a:pPr marL="457200" indent="-457200">
              <a:buFont typeface="Arial" pitchFamily="34" charset="0"/>
              <a:buChar char="•"/>
            </a:pPr>
            <a:r>
              <a:rPr lang="es-ES" sz="2800" dirty="0" smtClean="0">
                <a:solidFill>
                  <a:srgbClr val="FFC000"/>
                </a:solidFill>
              </a:rPr>
              <a:t>La prueba tiene el control sobre este test </a:t>
            </a:r>
            <a:r>
              <a:rPr lang="es-ES" sz="2800" dirty="0" err="1" smtClean="0">
                <a:solidFill>
                  <a:srgbClr val="FFC000"/>
                </a:solidFill>
              </a:rPr>
              <a:t>double</a:t>
            </a:r>
            <a:r>
              <a:rPr lang="es-ES" sz="2800" dirty="0" smtClean="0">
                <a:solidFill>
                  <a:srgbClr val="FFC000"/>
                </a:solidFill>
              </a:rPr>
              <a:t>, </a:t>
            </a:r>
            <a:r>
              <a:rPr lang="es-ES" sz="2800" dirty="0" smtClean="0"/>
              <a:t>por lo que puede indicarle respuestas predefinidas a ciertas llamadas.</a:t>
            </a:r>
          </a:p>
          <a:p>
            <a:pPr marL="457200" indent="-457200">
              <a:buFont typeface="Arial" pitchFamily="34" charset="0"/>
              <a:buChar char="•"/>
            </a:pPr>
            <a:endParaRPr lang="es-ES" sz="2800" dirty="0"/>
          </a:p>
          <a:p>
            <a:pPr marL="457200" indent="-457200">
              <a:buFont typeface="Arial" pitchFamily="34" charset="0"/>
              <a:buChar char="•"/>
            </a:pPr>
            <a:r>
              <a:rPr lang="es-ES" sz="2800" dirty="0" smtClean="0"/>
              <a:t>Son utilizados cuando nuestro método en prueba depende de un valor que es retornado por otro componente.</a:t>
            </a:r>
          </a:p>
        </p:txBody>
      </p:sp>
    </p:spTree>
    <p:extLst>
      <p:ext uri="{BB962C8B-B14F-4D97-AF65-F5344CB8AC3E}">
        <p14:creationId xmlns:p14="http://schemas.microsoft.com/office/powerpoint/2010/main" val="23655688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stub</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stub</a:t>
            </a:r>
            <a:r>
              <a:rPr lang="es-PE" sz="2800" dirty="0" smtClean="0"/>
              <a:t>.</a:t>
            </a:r>
          </a:p>
          <a:p>
            <a:r>
              <a:rPr lang="es-PE" sz="2800" dirty="0" smtClean="0"/>
              <a:t>Utilizar una framework para reemplazar el </a:t>
            </a:r>
            <a:r>
              <a:rPr lang="es-PE" sz="2800" dirty="0" err="1" smtClean="0"/>
              <a:t>stub</a:t>
            </a:r>
            <a:r>
              <a:rPr lang="es-PE" sz="2800" dirty="0" smtClean="0"/>
              <a:t> creado de forma manual.</a:t>
            </a:r>
          </a:p>
        </p:txBody>
      </p:sp>
    </p:spTree>
    <p:extLst>
      <p:ext uri="{BB962C8B-B14F-4D97-AF65-F5344CB8AC3E}">
        <p14:creationId xmlns:p14="http://schemas.microsoft.com/office/powerpoint/2010/main" val="3795491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683568" y="188736"/>
            <a:ext cx="8229600" cy="864000"/>
          </a:xfrm>
        </p:spPr>
        <p:txBody>
          <a:bodyPr/>
          <a:lstStyle/>
          <a:p>
            <a:r>
              <a:rPr lang="es-PE" dirty="0" smtClean="0">
                <a:solidFill>
                  <a:srgbClr val="00823B"/>
                </a:solidFill>
              </a:rPr>
              <a:t>Pruebas del 1er Cuadrante</a:t>
            </a:r>
            <a:endParaRPr lang="es-PE" dirty="0">
              <a:solidFill>
                <a:srgbClr val="00823B"/>
              </a:solidFill>
            </a:endParaRPr>
          </a:p>
        </p:txBody>
      </p:sp>
      <p:grpSp>
        <p:nvGrpSpPr>
          <p:cNvPr id="2" name="1 Grupo"/>
          <p:cNvGrpSpPr/>
          <p:nvPr/>
        </p:nvGrpSpPr>
        <p:grpSpPr>
          <a:xfrm>
            <a:off x="2419774" y="1313177"/>
            <a:ext cx="5752626" cy="4888965"/>
            <a:chOff x="2059734" y="1455704"/>
            <a:chExt cx="5536602" cy="4735887"/>
          </a:xfrm>
        </p:grpSpPr>
        <p:sp>
          <p:nvSpPr>
            <p:cNvPr id="7" name="6 Trapecio"/>
            <p:cNvSpPr>
              <a:spLocks noChangeAspect="1"/>
            </p:cNvSpPr>
            <p:nvPr/>
          </p:nvSpPr>
          <p:spPr>
            <a:xfrm>
              <a:off x="2776035" y="3722750"/>
              <a:ext cx="4104000" cy="1144191"/>
            </a:xfrm>
            <a:prstGeom prst="trapezoid">
              <a:avLst>
                <a:gd name="adj" fmla="val 5828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PE" sz="2700" b="1" dirty="0" smtClean="0"/>
                <a:t>Integración</a:t>
              </a:r>
              <a:endParaRPr lang="es-PE" sz="2700" b="1" dirty="0"/>
            </a:p>
          </p:txBody>
        </p:sp>
        <p:sp>
          <p:nvSpPr>
            <p:cNvPr id="9" name="8 Trapecio"/>
            <p:cNvSpPr>
              <a:spLocks noChangeAspect="1"/>
            </p:cNvSpPr>
            <p:nvPr/>
          </p:nvSpPr>
          <p:spPr>
            <a:xfrm>
              <a:off x="2059734" y="5011584"/>
              <a:ext cx="5536602" cy="1180007"/>
            </a:xfrm>
            <a:prstGeom prst="trapezoid">
              <a:avLst>
                <a:gd name="adj" fmla="val 5741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E" sz="2700" b="1" dirty="0" smtClean="0"/>
                <a:t>Unitarios</a:t>
              </a:r>
              <a:endParaRPr lang="es-PE" sz="2700" b="1" dirty="0"/>
            </a:p>
          </p:txBody>
        </p:sp>
        <p:sp>
          <p:nvSpPr>
            <p:cNvPr id="10" name="9 Triángulo isósceles"/>
            <p:cNvSpPr>
              <a:spLocks noChangeAspect="1"/>
            </p:cNvSpPr>
            <p:nvPr/>
          </p:nvSpPr>
          <p:spPr>
            <a:xfrm>
              <a:off x="3496035" y="1455704"/>
              <a:ext cx="2664000" cy="2134629"/>
            </a:xfrm>
            <a:prstGeom prst="triangle">
              <a:avLst>
                <a:gd name="adj" fmla="val 494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PE" sz="2700" b="1" dirty="0"/>
            </a:p>
          </p:txBody>
        </p:sp>
      </p:grpSp>
      <p:cxnSp>
        <p:nvCxnSpPr>
          <p:cNvPr id="16" name="15 Conector recto de flecha"/>
          <p:cNvCxnSpPr/>
          <p:nvPr/>
        </p:nvCxnSpPr>
        <p:spPr>
          <a:xfrm flipV="1">
            <a:off x="1335208" y="1302626"/>
            <a:ext cx="87130" cy="4575414"/>
          </a:xfrm>
          <a:prstGeom prst="straightConnector1">
            <a:avLst/>
          </a:prstGeom>
          <a:ln w="57150">
            <a:solidFill>
              <a:srgbClr val="FFC000"/>
            </a:solidFill>
            <a:tailEnd type="arrow"/>
          </a:ln>
        </p:spPr>
        <p:style>
          <a:lnRef idx="3">
            <a:schemeClr val="accent4"/>
          </a:lnRef>
          <a:fillRef idx="0">
            <a:schemeClr val="accent4"/>
          </a:fillRef>
          <a:effectRef idx="2">
            <a:schemeClr val="accent4"/>
          </a:effectRef>
          <a:fontRef idx="minor">
            <a:schemeClr val="tx1"/>
          </a:fontRef>
        </p:style>
      </p:cxnSp>
      <p:sp>
        <p:nvSpPr>
          <p:cNvPr id="17" name="16 CuadroTexto"/>
          <p:cNvSpPr txBox="1"/>
          <p:nvPr/>
        </p:nvSpPr>
        <p:spPr>
          <a:xfrm>
            <a:off x="619574" y="5858876"/>
            <a:ext cx="1341521" cy="523220"/>
          </a:xfrm>
          <a:prstGeom prst="rect">
            <a:avLst/>
          </a:prstGeom>
          <a:noFill/>
        </p:spPr>
        <p:txBody>
          <a:bodyPr vert="horz" wrap="none" rtlCol="0">
            <a:spAutoFit/>
          </a:bodyPr>
          <a:lstStyle/>
          <a:p>
            <a:r>
              <a:rPr lang="es-PE" sz="2800" b="1" dirty="0" smtClean="0">
                <a:solidFill>
                  <a:srgbClr val="FFC000"/>
                </a:solidFill>
              </a:rPr>
              <a:t>Alcance</a:t>
            </a:r>
            <a:endParaRPr lang="es-PE" sz="2800" b="1" dirty="0">
              <a:solidFill>
                <a:srgbClr val="FFC000"/>
              </a:solidFill>
            </a:endParaRPr>
          </a:p>
        </p:txBody>
      </p:sp>
      <p:sp>
        <p:nvSpPr>
          <p:cNvPr id="18" name="17 CuadroTexto"/>
          <p:cNvSpPr txBox="1"/>
          <p:nvPr/>
        </p:nvSpPr>
        <p:spPr>
          <a:xfrm>
            <a:off x="1547240" y="1158610"/>
            <a:ext cx="465192" cy="769441"/>
          </a:xfrm>
          <a:prstGeom prst="rect">
            <a:avLst/>
          </a:prstGeom>
          <a:noFill/>
        </p:spPr>
        <p:txBody>
          <a:bodyPr wrap="none" rtlCol="0">
            <a:spAutoFit/>
          </a:bodyPr>
          <a:lstStyle/>
          <a:p>
            <a:r>
              <a:rPr lang="es-PE" sz="4400" b="1" dirty="0" smtClean="0">
                <a:solidFill>
                  <a:srgbClr val="FFC000"/>
                </a:solidFill>
              </a:rPr>
              <a:t>+</a:t>
            </a:r>
            <a:endParaRPr lang="es-PE" sz="4400" b="1" dirty="0">
              <a:solidFill>
                <a:srgbClr val="FFC000"/>
              </a:solidFill>
            </a:endParaRPr>
          </a:p>
        </p:txBody>
      </p:sp>
      <p:sp>
        <p:nvSpPr>
          <p:cNvPr id="19" name="18 CuadroTexto"/>
          <p:cNvSpPr txBox="1"/>
          <p:nvPr/>
        </p:nvSpPr>
        <p:spPr>
          <a:xfrm>
            <a:off x="1450980" y="5275840"/>
            <a:ext cx="396262" cy="923330"/>
          </a:xfrm>
          <a:prstGeom prst="rect">
            <a:avLst/>
          </a:prstGeom>
          <a:noFill/>
        </p:spPr>
        <p:txBody>
          <a:bodyPr wrap="none" rtlCol="0">
            <a:spAutoFit/>
          </a:bodyPr>
          <a:lstStyle/>
          <a:p>
            <a:r>
              <a:rPr lang="es-PE" sz="5400" b="1" dirty="0" smtClean="0">
                <a:solidFill>
                  <a:srgbClr val="FFC000"/>
                </a:solidFill>
              </a:rPr>
              <a:t>-</a:t>
            </a:r>
            <a:endParaRPr lang="es-PE" sz="5400" b="1" dirty="0">
              <a:solidFill>
                <a:srgbClr val="FFC000"/>
              </a:solidFill>
            </a:endParaRPr>
          </a:p>
        </p:txBody>
      </p:sp>
      <p:sp>
        <p:nvSpPr>
          <p:cNvPr id="4" name="3 CuadroTexto"/>
          <p:cNvSpPr txBox="1"/>
          <p:nvPr/>
        </p:nvSpPr>
        <p:spPr>
          <a:xfrm>
            <a:off x="4640363" y="2276872"/>
            <a:ext cx="1311449" cy="923330"/>
          </a:xfrm>
          <a:prstGeom prst="rect">
            <a:avLst/>
          </a:prstGeom>
          <a:noFill/>
        </p:spPr>
        <p:txBody>
          <a:bodyPr wrap="none" rtlCol="0">
            <a:spAutoFit/>
          </a:bodyPr>
          <a:lstStyle/>
          <a:p>
            <a:pPr algn="ctr"/>
            <a:r>
              <a:rPr lang="es-PE" sz="2700" b="1" dirty="0" smtClean="0"/>
              <a:t>UI</a:t>
            </a:r>
            <a:br>
              <a:rPr lang="es-PE" sz="2700" b="1" dirty="0" smtClean="0"/>
            </a:br>
            <a:r>
              <a:rPr lang="es-PE" sz="2700" b="1" dirty="0" smtClean="0"/>
              <a:t>Sistema</a:t>
            </a:r>
            <a:endParaRPr lang="es-PE" sz="2700" b="1" dirty="0"/>
          </a:p>
        </p:txBody>
      </p:sp>
    </p:spTree>
    <p:extLst>
      <p:ext uri="{BB962C8B-B14F-4D97-AF65-F5344CB8AC3E}">
        <p14:creationId xmlns:p14="http://schemas.microsoft.com/office/powerpoint/2010/main" val="95130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8864" y="332656"/>
            <a:ext cx="8229600" cy="720080"/>
          </a:xfrm>
        </p:spPr>
        <p:txBody>
          <a:bodyPr/>
          <a:lstStyle/>
          <a:p>
            <a:r>
              <a:rPr lang="es-PE" dirty="0" err="1" smtClean="0">
                <a:solidFill>
                  <a:srgbClr val="00823B"/>
                </a:solidFill>
              </a:rPr>
              <a:t>State</a:t>
            </a:r>
            <a:r>
              <a:rPr lang="es-PE" dirty="0" smtClean="0">
                <a:solidFill>
                  <a:srgbClr val="00823B"/>
                </a:solidFill>
              </a:rPr>
              <a:t> </a:t>
            </a:r>
            <a:r>
              <a:rPr lang="es-PE" dirty="0" err="1" smtClean="0">
                <a:solidFill>
                  <a:srgbClr val="00823B"/>
                </a:solidFill>
              </a:rPr>
              <a:t>Testing</a:t>
            </a:r>
            <a:r>
              <a:rPr lang="es-PE" dirty="0" smtClean="0">
                <a:solidFill>
                  <a:srgbClr val="00823B"/>
                </a:solidFill>
              </a:rPr>
              <a:t> VS </a:t>
            </a:r>
            <a:r>
              <a:rPr lang="es-PE" dirty="0" err="1" smtClean="0">
                <a:solidFill>
                  <a:srgbClr val="00823B"/>
                </a:solidFill>
              </a:rPr>
              <a:t>Interaction</a:t>
            </a:r>
            <a:r>
              <a:rPr lang="es-PE" dirty="0" smtClean="0">
                <a:solidFill>
                  <a:srgbClr val="00823B"/>
                </a:solidFill>
              </a:rPr>
              <a:t> </a:t>
            </a:r>
            <a:r>
              <a:rPr lang="es-PE" dirty="0" err="1" smtClean="0">
                <a:solidFill>
                  <a:srgbClr val="00823B"/>
                </a:solidFill>
              </a:rPr>
              <a:t>Testing</a:t>
            </a:r>
            <a:endParaRPr lang="es-PE" dirty="0">
              <a:solidFill>
                <a:srgbClr val="00823B"/>
              </a:solidFill>
            </a:endParaRPr>
          </a:p>
        </p:txBody>
      </p:sp>
      <p:sp>
        <p:nvSpPr>
          <p:cNvPr id="6" name="5 CuadroTexto"/>
          <p:cNvSpPr txBox="1"/>
          <p:nvPr/>
        </p:nvSpPr>
        <p:spPr>
          <a:xfrm>
            <a:off x="438066" y="1340768"/>
            <a:ext cx="8280920" cy="4339650"/>
          </a:xfrm>
          <a:prstGeom prst="rect">
            <a:avLst/>
          </a:prstGeom>
          <a:noFill/>
        </p:spPr>
        <p:txBody>
          <a:bodyPr wrap="square" rtlCol="0">
            <a:spAutoFit/>
          </a:bodyPr>
          <a:lstStyle/>
          <a:p>
            <a:pPr algn="ctr"/>
            <a:r>
              <a:rPr lang="es-ES" sz="3600" dirty="0" err="1" smtClean="0">
                <a:solidFill>
                  <a:srgbClr val="FF0000"/>
                </a:solidFill>
              </a:rPr>
              <a:t>State</a:t>
            </a:r>
            <a:r>
              <a:rPr lang="es-ES" sz="3600" dirty="0" smtClean="0">
                <a:solidFill>
                  <a:srgbClr val="FF0000"/>
                </a:solidFill>
              </a:rPr>
              <a:t> </a:t>
            </a:r>
            <a:r>
              <a:rPr lang="es-ES" sz="3600" dirty="0" err="1" smtClean="0">
                <a:solidFill>
                  <a:srgbClr val="FF0000"/>
                </a:solidFill>
              </a:rPr>
              <a:t>Testing</a:t>
            </a:r>
            <a:r>
              <a:rPr lang="es-ES" sz="3600" dirty="0" smtClean="0">
                <a:solidFill>
                  <a:srgbClr val="FF0000"/>
                </a:solidFill>
              </a:rPr>
              <a:t> </a:t>
            </a:r>
          </a:p>
          <a:p>
            <a:r>
              <a:rPr lang="es-ES" sz="2800" dirty="0" smtClean="0">
                <a:solidFill>
                  <a:srgbClr val="FFC000"/>
                </a:solidFill>
              </a:rPr>
              <a:t>(</a:t>
            </a:r>
            <a:r>
              <a:rPr lang="es-ES" sz="2800" dirty="0" err="1" smtClean="0">
                <a:solidFill>
                  <a:srgbClr val="FFC000"/>
                </a:solidFill>
              </a:rPr>
              <a:t>Result</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 </a:t>
            </a:r>
            <a:br>
              <a:rPr lang="es-ES" sz="2800" dirty="0" smtClean="0">
                <a:solidFill>
                  <a:srgbClr val="FFC000"/>
                </a:solidFill>
              </a:rPr>
            </a:br>
            <a:r>
              <a:rPr lang="es-ES" sz="2800" dirty="0" smtClean="0"/>
              <a:t>Verificamos si un resultado final es el esperado.</a:t>
            </a:r>
            <a:br>
              <a:rPr lang="es-ES" sz="2800" dirty="0" smtClean="0"/>
            </a:br>
            <a:r>
              <a:rPr lang="es-ES" sz="2800" dirty="0" err="1" smtClean="0"/>
              <a:t>Ejm</a:t>
            </a:r>
            <a:r>
              <a:rPr lang="es-ES" sz="2800" dirty="0" smtClean="0"/>
              <a:t>: que una propiedad ha cambiado su valor.</a:t>
            </a:r>
          </a:p>
          <a:p>
            <a:pPr algn="ctr"/>
            <a:endParaRPr lang="es-ES" sz="3600" dirty="0">
              <a:solidFill>
                <a:srgbClr val="FF0000"/>
              </a:solidFill>
            </a:endParaRPr>
          </a:p>
          <a:p>
            <a:pPr algn="ctr"/>
            <a:r>
              <a:rPr lang="es-ES" sz="3600" dirty="0" err="1">
                <a:solidFill>
                  <a:srgbClr val="FF0000"/>
                </a:solidFill>
              </a:rPr>
              <a:t>Interation</a:t>
            </a:r>
            <a:r>
              <a:rPr lang="es-ES" sz="3600" dirty="0">
                <a:solidFill>
                  <a:srgbClr val="FF0000"/>
                </a:solidFill>
              </a:rPr>
              <a:t> </a:t>
            </a:r>
            <a:r>
              <a:rPr lang="es-ES" sz="3600" dirty="0" err="1">
                <a:solidFill>
                  <a:srgbClr val="FF0000"/>
                </a:solidFill>
              </a:rPr>
              <a:t>Testing</a:t>
            </a:r>
            <a:r>
              <a:rPr lang="es-ES" sz="3600" dirty="0">
                <a:solidFill>
                  <a:srgbClr val="FF0000"/>
                </a:solidFill>
              </a:rPr>
              <a:t> </a:t>
            </a:r>
          </a:p>
          <a:p>
            <a:r>
              <a:rPr lang="es-ES" sz="2800" dirty="0" smtClean="0">
                <a:solidFill>
                  <a:srgbClr val="FFC000"/>
                </a:solidFill>
              </a:rPr>
              <a:t>(</a:t>
            </a:r>
            <a:r>
              <a:rPr lang="es-ES" sz="2800" dirty="0" err="1" smtClean="0">
                <a:solidFill>
                  <a:srgbClr val="FFC000"/>
                </a:solidFill>
              </a:rPr>
              <a:t>Action</a:t>
            </a:r>
            <a:r>
              <a:rPr lang="es-ES" sz="2800" dirty="0" smtClean="0">
                <a:solidFill>
                  <a:srgbClr val="FFC000"/>
                </a:solidFill>
              </a:rPr>
              <a:t> </a:t>
            </a:r>
            <a:r>
              <a:rPr lang="es-ES" sz="2800" dirty="0" err="1" smtClean="0">
                <a:solidFill>
                  <a:srgbClr val="FFC000"/>
                </a:solidFill>
              </a:rPr>
              <a:t>Driven</a:t>
            </a:r>
            <a:r>
              <a:rPr lang="es-ES" sz="2800" dirty="0" smtClean="0">
                <a:solidFill>
                  <a:srgbClr val="FFC000"/>
                </a:solidFill>
              </a:rPr>
              <a:t>)</a:t>
            </a:r>
            <a:r>
              <a:rPr lang="es-ES" sz="2800" dirty="0" smtClean="0"/>
              <a:t/>
            </a:r>
            <a:br>
              <a:rPr lang="es-ES" sz="2800" dirty="0" smtClean="0"/>
            </a:br>
            <a:r>
              <a:rPr lang="es-ES" sz="2800" dirty="0" smtClean="0"/>
              <a:t>Verificamos si una determinada acción se ha producido. </a:t>
            </a:r>
            <a:r>
              <a:rPr lang="es-ES" sz="2800" dirty="0" err="1" smtClean="0"/>
              <a:t>Ejm</a:t>
            </a:r>
            <a:r>
              <a:rPr lang="es-ES" sz="2800" dirty="0" smtClean="0"/>
              <a:t>: que se ha enviado un mensaje hacia otro objeto.</a:t>
            </a:r>
          </a:p>
        </p:txBody>
      </p:sp>
    </p:spTree>
    <p:extLst>
      <p:ext uri="{BB962C8B-B14F-4D97-AF65-F5344CB8AC3E}">
        <p14:creationId xmlns:p14="http://schemas.microsoft.com/office/powerpoint/2010/main" val="41523132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39552" y="1273984"/>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4" y="2570128"/>
            <a:ext cx="8208911" cy="1938992"/>
          </a:xfrm>
          <a:prstGeom prst="rect">
            <a:avLst/>
          </a:prstGeom>
          <a:noFill/>
        </p:spPr>
        <p:txBody>
          <a:bodyPr wrap="square" rtlCol="0">
            <a:spAutoFit/>
          </a:bodyPr>
          <a:lstStyle/>
          <a:p>
            <a:pPr algn="ctr"/>
            <a:r>
              <a:rPr lang="es-ES" sz="3000" dirty="0" smtClean="0"/>
              <a:t>Nos permiten verificar si un objeto ha enviado o recibido un determinado mensaje de otro objeto. (Si un objeto ha interactuado correctamente con otro objeto)</a:t>
            </a:r>
            <a:endParaRPr lang="es-PE" sz="3000" dirty="0"/>
          </a:p>
        </p:txBody>
      </p:sp>
    </p:spTree>
    <p:extLst>
      <p:ext uri="{BB962C8B-B14F-4D97-AF65-F5344CB8AC3E}">
        <p14:creationId xmlns:p14="http://schemas.microsoft.com/office/powerpoint/2010/main" val="37196131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260648"/>
            <a:ext cx="8229600" cy="1143000"/>
          </a:xfrm>
        </p:spPr>
        <p:txBody>
          <a:bodyPr/>
          <a:lstStyle/>
          <a:p>
            <a:r>
              <a:rPr lang="es-PE" dirty="0" smtClean="0">
                <a:solidFill>
                  <a:srgbClr val="00823B"/>
                </a:solidFill>
              </a:rPr>
              <a:t>Test </a:t>
            </a:r>
            <a:r>
              <a:rPr lang="es-PE" dirty="0" err="1" smtClean="0">
                <a:solidFill>
                  <a:srgbClr val="00823B"/>
                </a:solidFill>
              </a:rPr>
              <a:t>Doubles</a:t>
            </a:r>
            <a:r>
              <a:rPr lang="es-PE" dirty="0" smtClean="0">
                <a:solidFill>
                  <a:srgbClr val="00823B"/>
                </a:solidFill>
              </a:rPr>
              <a:t> : </a:t>
            </a:r>
            <a:r>
              <a:rPr lang="es-PE" sz="6000" dirty="0" err="1" smtClean="0">
                <a:solidFill>
                  <a:srgbClr val="FF0000"/>
                </a:solidFill>
              </a:rPr>
              <a:t>Mocks</a:t>
            </a:r>
            <a:endParaRPr lang="es-PE" dirty="0">
              <a:solidFill>
                <a:srgbClr val="FF0000"/>
              </a:solidFill>
            </a:endParaRPr>
          </a:p>
        </p:txBody>
      </p:sp>
      <p:sp>
        <p:nvSpPr>
          <p:cNvPr id="4" name="3 CuadroTexto"/>
          <p:cNvSpPr txBox="1"/>
          <p:nvPr/>
        </p:nvSpPr>
        <p:spPr>
          <a:xfrm>
            <a:off x="467543" y="1628800"/>
            <a:ext cx="8208911" cy="4401205"/>
          </a:xfrm>
          <a:prstGeom prst="rect">
            <a:avLst/>
          </a:prstGeom>
          <a:noFill/>
        </p:spPr>
        <p:txBody>
          <a:bodyPr wrap="square" rtlCol="0">
            <a:spAutoFit/>
          </a:bodyPr>
          <a:lstStyle/>
          <a:p>
            <a:pPr marL="457200" indent="-457200">
              <a:buFont typeface="Arial" pitchFamily="34" charset="0"/>
              <a:buChar char="•"/>
            </a:pPr>
            <a:r>
              <a:rPr lang="es-ES" sz="2800" dirty="0" smtClean="0"/>
              <a:t>No devuelve resultados predefinidos, sino está pendiente que 2 objetos hayan interactuado de manera esperada.</a:t>
            </a:r>
            <a:endParaRPr lang="es-ES" sz="2800" dirty="0" smtClean="0">
              <a:solidFill>
                <a:srgbClr val="FF0000"/>
              </a:solidFill>
            </a:endParaRPr>
          </a:p>
          <a:p>
            <a:pPr marL="457200" indent="-457200">
              <a:buFont typeface="Arial" pitchFamily="34" charset="0"/>
              <a:buChar char="•"/>
            </a:pPr>
            <a:endParaRPr lang="es-ES" sz="2800" dirty="0" smtClean="0"/>
          </a:p>
          <a:p>
            <a:pPr marL="457200" indent="-457200">
              <a:buFont typeface="Arial" pitchFamily="34" charset="0"/>
              <a:buChar char="•"/>
            </a:pPr>
            <a:r>
              <a:rPr lang="es-ES" sz="2800" dirty="0" smtClean="0"/>
              <a:t>El </a:t>
            </a:r>
            <a:r>
              <a:rPr lang="es-ES" sz="2800" dirty="0" err="1" smtClean="0"/>
              <a:t>Assert</a:t>
            </a:r>
            <a:r>
              <a:rPr lang="es-ES" sz="2800" dirty="0" smtClean="0"/>
              <a:t> ya no se ejecuta sobre la clase en prueba sino sobre el </a:t>
            </a:r>
            <a:r>
              <a:rPr lang="es-ES" sz="2800" dirty="0" err="1" smtClean="0"/>
              <a:t>mock</a:t>
            </a:r>
            <a:r>
              <a:rPr lang="es-ES" sz="2800" dirty="0" smtClean="0"/>
              <a:t>.</a:t>
            </a:r>
            <a:endParaRPr lang="es-ES" sz="2800" dirty="0"/>
          </a:p>
          <a:p>
            <a:pPr marL="457200" indent="-457200">
              <a:buFont typeface="Arial" pitchFamily="34" charset="0"/>
              <a:buChar char="•"/>
            </a:pPr>
            <a:endParaRPr lang="es-ES" sz="2800" dirty="0"/>
          </a:p>
          <a:p>
            <a:pPr marL="457200" indent="-457200">
              <a:buFont typeface="Arial" pitchFamily="34" charset="0"/>
              <a:buChar char="•"/>
            </a:pPr>
            <a:r>
              <a:rPr lang="es-ES" sz="2800" dirty="0"/>
              <a:t>Lo usamos para probar acciones que no pueden ser observadas a través de la API pública de la clase que se está probando. </a:t>
            </a:r>
            <a:endParaRPr lang="es-ES" sz="2800" dirty="0" smtClean="0"/>
          </a:p>
        </p:txBody>
      </p:sp>
    </p:spTree>
    <p:extLst>
      <p:ext uri="{BB962C8B-B14F-4D97-AF65-F5344CB8AC3E}">
        <p14:creationId xmlns:p14="http://schemas.microsoft.com/office/powerpoint/2010/main" val="3515921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52736"/>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Utilizar un </a:t>
            </a:r>
            <a:r>
              <a:rPr lang="es-PE" dirty="0" err="1" smtClean="0">
                <a:solidFill>
                  <a:srgbClr val="00B050"/>
                </a:solidFill>
              </a:rPr>
              <a:t>mock</a:t>
            </a:r>
            <a:r>
              <a:rPr lang="es-PE" dirty="0" smtClean="0">
                <a:solidFill>
                  <a:srgbClr val="00B050"/>
                </a:solidFill>
              </a:rPr>
              <a:t> para realizar pruebas unitarias</a:t>
            </a:r>
            <a:endParaRPr lang="es-PE" dirty="0">
              <a:solidFill>
                <a:srgbClr val="00B050"/>
              </a:solidFill>
            </a:endParaRPr>
          </a:p>
        </p:txBody>
      </p:sp>
      <p:sp>
        <p:nvSpPr>
          <p:cNvPr id="7" name="5 Marcador de contenido"/>
          <p:cNvSpPr txBox="1">
            <a:spLocks/>
          </p:cNvSpPr>
          <p:nvPr/>
        </p:nvSpPr>
        <p:spPr bwMode="auto">
          <a:xfrm>
            <a:off x="621829"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Revisar las pruebas anteriormente creadas e identificar el </a:t>
            </a:r>
            <a:r>
              <a:rPr lang="es-PE" sz="2800" dirty="0" err="1" smtClean="0"/>
              <a:t>mock</a:t>
            </a:r>
            <a:r>
              <a:rPr lang="es-PE" sz="2800" dirty="0" smtClean="0"/>
              <a:t>.</a:t>
            </a:r>
          </a:p>
          <a:p>
            <a:r>
              <a:rPr lang="es-PE" sz="2800" dirty="0" smtClean="0"/>
              <a:t>Utilizar una framework para reemplazar el </a:t>
            </a:r>
            <a:r>
              <a:rPr lang="es-PE" sz="2800" dirty="0" err="1" smtClean="0"/>
              <a:t>mock</a:t>
            </a:r>
            <a:r>
              <a:rPr lang="es-PE" sz="2800" dirty="0" smtClean="0"/>
              <a:t> creado de forma manual.</a:t>
            </a:r>
          </a:p>
        </p:txBody>
      </p:sp>
    </p:spTree>
    <p:extLst>
      <p:ext uri="{BB962C8B-B14F-4D97-AF65-F5344CB8AC3E}">
        <p14:creationId xmlns:p14="http://schemas.microsoft.com/office/powerpoint/2010/main" val="38739826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1" y="1268760"/>
            <a:ext cx="8229600" cy="792088"/>
          </a:xfrm>
        </p:spPr>
        <p:txBody>
          <a:bodyPr/>
          <a:lstStyle/>
          <a:p>
            <a:r>
              <a:rPr lang="es-PE" dirty="0" smtClean="0">
                <a:solidFill>
                  <a:srgbClr val="00823B"/>
                </a:solidFill>
              </a:rPr>
              <a:t>Como los diferenciamos fácilmente</a:t>
            </a:r>
            <a:endParaRPr lang="es-PE" dirty="0">
              <a:solidFill>
                <a:srgbClr val="00823B"/>
              </a:solidFill>
            </a:endParaRPr>
          </a:p>
        </p:txBody>
      </p:sp>
      <p:sp>
        <p:nvSpPr>
          <p:cNvPr id="2" name="1 CuadroTexto"/>
          <p:cNvSpPr txBox="1"/>
          <p:nvPr/>
        </p:nvSpPr>
        <p:spPr>
          <a:xfrm>
            <a:off x="971601" y="2405206"/>
            <a:ext cx="7200800" cy="2554545"/>
          </a:xfrm>
          <a:prstGeom prst="rect">
            <a:avLst/>
          </a:prstGeom>
          <a:noFill/>
        </p:spPr>
        <p:txBody>
          <a:bodyPr wrap="square" rtlCol="0">
            <a:spAutoFit/>
          </a:bodyPr>
          <a:lstStyle/>
          <a:p>
            <a:r>
              <a:rPr lang="es-ES" sz="3600" dirty="0" err="1" smtClean="0">
                <a:solidFill>
                  <a:srgbClr val="FF0000"/>
                </a:solidFill>
              </a:rPr>
              <a:t>Stub</a:t>
            </a:r>
            <a:r>
              <a:rPr lang="es-ES" sz="3600" dirty="0" smtClean="0">
                <a:solidFill>
                  <a:srgbClr val="FF0000"/>
                </a:solidFill>
              </a:rPr>
              <a:t>: </a:t>
            </a:r>
            <a:r>
              <a:rPr lang="es-ES" sz="2800" dirty="0" smtClean="0"/>
              <a:t>El Test </a:t>
            </a:r>
            <a:r>
              <a:rPr lang="es-ES" sz="2800" dirty="0" err="1" smtClean="0"/>
              <a:t>Double</a:t>
            </a:r>
            <a:r>
              <a:rPr lang="es-ES" sz="2800" dirty="0" smtClean="0"/>
              <a:t> que permite que el test pueda terminar su ejecución.</a:t>
            </a:r>
            <a:endParaRPr lang="es-ES" sz="2800" dirty="0"/>
          </a:p>
          <a:p>
            <a:endParaRPr lang="es-ES" sz="2800" dirty="0" smtClean="0"/>
          </a:p>
          <a:p>
            <a:r>
              <a:rPr lang="es-ES" sz="3600" dirty="0" err="1" smtClean="0">
                <a:solidFill>
                  <a:srgbClr val="FF0000"/>
                </a:solidFill>
              </a:rPr>
              <a:t>Mock</a:t>
            </a:r>
            <a:r>
              <a:rPr lang="es-ES" sz="3600" dirty="0" smtClean="0">
                <a:solidFill>
                  <a:srgbClr val="FF0000"/>
                </a:solidFill>
              </a:rPr>
              <a:t>: </a:t>
            </a:r>
            <a:r>
              <a:rPr lang="es-ES" sz="2800" dirty="0" smtClean="0"/>
              <a:t>El Test </a:t>
            </a:r>
            <a:r>
              <a:rPr lang="es-ES" sz="2800" dirty="0" err="1" smtClean="0"/>
              <a:t>Double</a:t>
            </a:r>
            <a:r>
              <a:rPr lang="es-ES" sz="2800" dirty="0" smtClean="0"/>
              <a:t> sobre el cuál se realiza un aserto.</a:t>
            </a:r>
          </a:p>
        </p:txBody>
      </p:sp>
    </p:spTree>
    <p:extLst>
      <p:ext uri="{BB962C8B-B14F-4D97-AF65-F5344CB8AC3E}">
        <p14:creationId xmlns:p14="http://schemas.microsoft.com/office/powerpoint/2010/main" val="24052387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92391" y="116632"/>
            <a:ext cx="8229600" cy="720080"/>
          </a:xfrm>
        </p:spPr>
        <p:txBody>
          <a:bodyPr/>
          <a:lstStyle/>
          <a:p>
            <a:r>
              <a:rPr lang="es-PE" dirty="0" smtClean="0">
                <a:solidFill>
                  <a:srgbClr val="00823B"/>
                </a:solidFill>
              </a:rPr>
              <a:t>Explorando el API de </a:t>
            </a:r>
            <a:r>
              <a:rPr lang="es-PE" dirty="0" err="1" smtClean="0">
                <a:solidFill>
                  <a:srgbClr val="00823B"/>
                </a:solidFill>
              </a:rPr>
              <a:t>Moq</a:t>
            </a:r>
            <a:endParaRPr lang="es-PE" dirty="0">
              <a:solidFill>
                <a:srgbClr val="FF0000"/>
              </a:solidFill>
            </a:endParaRPr>
          </a:p>
        </p:txBody>
      </p:sp>
      <p:sp>
        <p:nvSpPr>
          <p:cNvPr id="4" name="3 CuadroTexto"/>
          <p:cNvSpPr txBox="1"/>
          <p:nvPr/>
        </p:nvSpPr>
        <p:spPr>
          <a:xfrm>
            <a:off x="319561" y="2008127"/>
            <a:ext cx="8208911" cy="492443"/>
          </a:xfrm>
          <a:prstGeom prst="rect">
            <a:avLst/>
          </a:prstGeom>
          <a:noFill/>
        </p:spPr>
        <p:txBody>
          <a:bodyPr wrap="square" rtlCol="0">
            <a:spAutoFit/>
          </a:bodyPr>
          <a:lstStyle/>
          <a:p>
            <a:pPr marL="457200" indent="-457200">
              <a:buFont typeface="Courier New" pitchFamily="49" charset="0"/>
              <a:buChar char="o"/>
            </a:pPr>
            <a:r>
              <a:rPr lang="es-ES" sz="2600" dirty="0" err="1" smtClean="0"/>
              <a:t>Stubbing</a:t>
            </a:r>
            <a:endParaRPr lang="es-ES" sz="2600" dirty="0" smtClean="0"/>
          </a:p>
        </p:txBody>
      </p:sp>
      <p:sp>
        <p:nvSpPr>
          <p:cNvPr id="6" name="5 CuadroTexto"/>
          <p:cNvSpPr txBox="1"/>
          <p:nvPr/>
        </p:nvSpPr>
        <p:spPr>
          <a:xfrm>
            <a:off x="317763" y="52084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Verificar comportamiento</a:t>
            </a:r>
          </a:p>
        </p:txBody>
      </p:sp>
      <p:sp>
        <p:nvSpPr>
          <p:cNvPr id="7" name="6 CuadroTexto"/>
          <p:cNvSpPr txBox="1"/>
          <p:nvPr/>
        </p:nvSpPr>
        <p:spPr>
          <a:xfrm>
            <a:off x="317765" y="3031315"/>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Argument</a:t>
            </a:r>
            <a:r>
              <a:rPr lang="es-ES" dirty="0">
                <a:solidFill>
                  <a:schemeClr val="tx1"/>
                </a:solidFill>
              </a:rPr>
              <a:t> </a:t>
            </a:r>
            <a:r>
              <a:rPr lang="es-ES" dirty="0" err="1">
                <a:solidFill>
                  <a:schemeClr val="tx1"/>
                </a:solidFill>
              </a:rPr>
              <a:t>Matchers</a:t>
            </a:r>
            <a:endParaRPr lang="es-ES" dirty="0">
              <a:solidFill>
                <a:schemeClr val="tx1"/>
              </a:solidFill>
            </a:endParaRPr>
          </a:p>
        </p:txBody>
      </p:sp>
      <p:sp>
        <p:nvSpPr>
          <p:cNvPr id="8" name="7 CuadroTexto"/>
          <p:cNvSpPr txBox="1"/>
          <p:nvPr/>
        </p:nvSpPr>
        <p:spPr>
          <a:xfrm>
            <a:off x="317764" y="4127857"/>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err="1">
                <a:solidFill>
                  <a:schemeClr val="tx1"/>
                </a:solidFill>
              </a:rPr>
              <a:t>Stubbing</a:t>
            </a:r>
            <a:r>
              <a:rPr lang="es-ES" dirty="0">
                <a:solidFill>
                  <a:schemeClr val="tx1"/>
                </a:solidFill>
              </a:rPr>
              <a:t> </a:t>
            </a:r>
            <a:r>
              <a:rPr lang="es-ES" dirty="0" smtClean="0">
                <a:solidFill>
                  <a:schemeClr val="tx1"/>
                </a:solidFill>
              </a:rPr>
              <a:t>con </a:t>
            </a:r>
            <a:r>
              <a:rPr lang="es-ES" dirty="0">
                <a:solidFill>
                  <a:schemeClr val="tx1"/>
                </a:solidFill>
              </a:rPr>
              <a:t>excepciones</a:t>
            </a:r>
          </a:p>
        </p:txBody>
      </p:sp>
      <p:sp>
        <p:nvSpPr>
          <p:cNvPr id="10" name="9 CuadroTexto"/>
          <p:cNvSpPr txBox="1"/>
          <p:nvPr/>
        </p:nvSpPr>
        <p:spPr>
          <a:xfrm>
            <a:off x="319561" y="980728"/>
            <a:ext cx="8208911" cy="492443"/>
          </a:xfrm>
          <a:prstGeom prst="rect">
            <a:avLst/>
          </a:prstGeom>
          <a:noFill/>
        </p:spPr>
        <p:txBody>
          <a:bodyPr wrap="square" rtlCol="0">
            <a:spAutoFit/>
          </a:bodyPr>
          <a:lstStyle>
            <a:defPPr>
              <a:defRPr lang="es-ES"/>
            </a:defPPr>
            <a:lvl1pPr>
              <a:defRPr sz="2600">
                <a:solidFill>
                  <a:srgbClr val="FFC000"/>
                </a:solidFill>
              </a:defRPr>
            </a:lvl1pPr>
          </a:lstStyle>
          <a:p>
            <a:pPr marL="457200" indent="-457200">
              <a:buFont typeface="Courier New" pitchFamily="49" charset="0"/>
              <a:buChar char="o"/>
            </a:pPr>
            <a:r>
              <a:rPr lang="es-ES" dirty="0">
                <a:solidFill>
                  <a:schemeClr val="tx1"/>
                </a:solidFill>
              </a:rPr>
              <a:t>Creando un Test </a:t>
            </a:r>
            <a:r>
              <a:rPr lang="es-ES" dirty="0" err="1">
                <a:solidFill>
                  <a:schemeClr val="tx1"/>
                </a:solidFill>
              </a:rPr>
              <a:t>Double</a:t>
            </a:r>
            <a:endParaRPr lang="es-ES"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1" y="1497407"/>
            <a:ext cx="4276800"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561" y="2510802"/>
            <a:ext cx="8533333"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561" y="4641564"/>
            <a:ext cx="856178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66" y="3569657"/>
            <a:ext cx="8504877"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9561" y="5742989"/>
            <a:ext cx="7977600" cy="7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51258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08714" y="404664"/>
            <a:ext cx="8229600" cy="710952"/>
          </a:xfrm>
        </p:spPr>
        <p:txBody>
          <a:bodyPr/>
          <a:lstStyle/>
          <a:p>
            <a:r>
              <a:rPr lang="es-PE" dirty="0" smtClean="0">
                <a:solidFill>
                  <a:srgbClr val="00823B"/>
                </a:solidFill>
              </a:rPr>
              <a:t>Otros Test </a:t>
            </a:r>
            <a:r>
              <a:rPr lang="es-PE" dirty="0" err="1" smtClean="0">
                <a:solidFill>
                  <a:srgbClr val="00823B"/>
                </a:solidFill>
              </a:rPr>
              <a:t>Doubles</a:t>
            </a:r>
            <a:endParaRPr lang="es-PE" dirty="0">
              <a:solidFill>
                <a:srgbClr val="00823B"/>
              </a:solidFill>
            </a:endParaRPr>
          </a:p>
        </p:txBody>
      </p:sp>
      <p:sp>
        <p:nvSpPr>
          <p:cNvPr id="2" name="1 CuadroTexto"/>
          <p:cNvSpPr txBox="1"/>
          <p:nvPr/>
        </p:nvSpPr>
        <p:spPr>
          <a:xfrm>
            <a:off x="3249382" y="1613158"/>
            <a:ext cx="5181239" cy="1754326"/>
          </a:xfrm>
          <a:prstGeom prst="rect">
            <a:avLst/>
          </a:prstGeom>
          <a:noFill/>
        </p:spPr>
        <p:txBody>
          <a:bodyPr wrap="square" rtlCol="0">
            <a:spAutoFit/>
          </a:bodyPr>
          <a:lstStyle/>
          <a:p>
            <a:pPr algn="ctr"/>
            <a:r>
              <a:rPr lang="es-ES" sz="3600" dirty="0" err="1" smtClean="0">
                <a:solidFill>
                  <a:srgbClr val="FF0000"/>
                </a:solidFill>
              </a:rPr>
              <a:t>Dummy</a:t>
            </a:r>
            <a:endParaRPr lang="es-ES" sz="2400" dirty="0" smtClean="0">
              <a:solidFill>
                <a:srgbClr val="FF0000"/>
              </a:solidFill>
            </a:endParaRPr>
          </a:p>
          <a:p>
            <a:pPr algn="ctr"/>
            <a:r>
              <a:rPr lang="es-ES" sz="2400" dirty="0" smtClean="0"/>
              <a:t>Objetos </a:t>
            </a:r>
            <a:r>
              <a:rPr lang="es-ES" sz="2400" dirty="0"/>
              <a:t>que se encuentran instanciados pero nunca se utilizan, usualmente para llenar una lista de parámetros.</a:t>
            </a: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078" y="1244791"/>
            <a:ext cx="2540000" cy="2667000"/>
          </a:xfrm>
          <a:prstGeom prst="rect">
            <a:avLst/>
          </a:prstGeom>
          <a:ln>
            <a:noFill/>
          </a:ln>
          <a:effectLst>
            <a:softEdge rad="112500"/>
          </a:effectLst>
        </p:spPr>
      </p:pic>
      <p:pic>
        <p:nvPicPr>
          <p:cNvPr id="6" name="5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5405" y="4234103"/>
            <a:ext cx="3463059" cy="2053952"/>
          </a:xfrm>
          <a:prstGeom prst="rect">
            <a:avLst/>
          </a:prstGeom>
          <a:ln>
            <a:noFill/>
          </a:ln>
          <a:effectLst>
            <a:softEdge rad="112500"/>
          </a:effectLst>
        </p:spPr>
      </p:pic>
      <p:sp>
        <p:nvSpPr>
          <p:cNvPr id="7" name="6 CuadroTexto"/>
          <p:cNvSpPr txBox="1"/>
          <p:nvPr/>
        </p:nvSpPr>
        <p:spPr>
          <a:xfrm>
            <a:off x="179512" y="4081576"/>
            <a:ext cx="5181239" cy="2185214"/>
          </a:xfrm>
          <a:prstGeom prst="rect">
            <a:avLst/>
          </a:prstGeom>
          <a:noFill/>
        </p:spPr>
        <p:txBody>
          <a:bodyPr wrap="square" rtlCol="0">
            <a:spAutoFit/>
          </a:bodyPr>
          <a:lstStyle/>
          <a:p>
            <a:pPr algn="ctr"/>
            <a:r>
              <a:rPr lang="es-ES" sz="4000" dirty="0" err="1" smtClean="0">
                <a:solidFill>
                  <a:srgbClr val="FF0000"/>
                </a:solidFill>
              </a:rPr>
              <a:t>Fake</a:t>
            </a:r>
            <a:endParaRPr lang="es-ES" sz="2400" dirty="0" smtClean="0">
              <a:solidFill>
                <a:srgbClr val="FF0000"/>
              </a:solidFill>
            </a:endParaRPr>
          </a:p>
          <a:p>
            <a:pPr algn="ctr"/>
            <a:r>
              <a:rPr lang="es-ES" sz="2400" dirty="0" smtClean="0"/>
              <a:t>Remplazan a la dependencia real por razones diferentes a verificar salidas o comportamientos. Tienen la misma  funcionalidad pero más sencilla</a:t>
            </a:r>
            <a:endParaRPr lang="es-ES" sz="2400" dirty="0"/>
          </a:p>
        </p:txBody>
      </p:sp>
    </p:spTree>
    <p:extLst>
      <p:ext uri="{BB962C8B-B14F-4D97-AF65-F5344CB8AC3E}">
        <p14:creationId xmlns:p14="http://schemas.microsoft.com/office/powerpoint/2010/main" val="41072642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16632"/>
            <a:ext cx="8229600" cy="201622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Realizar pruebas unitarias a clases con dependencias</a:t>
            </a:r>
            <a:endParaRPr lang="es-PE" dirty="0">
              <a:solidFill>
                <a:srgbClr val="00B050"/>
              </a:solidFill>
            </a:endParaRPr>
          </a:p>
        </p:txBody>
      </p:sp>
      <p:sp>
        <p:nvSpPr>
          <p:cNvPr id="4" name="5 Marcador de contenido"/>
          <p:cNvSpPr txBox="1">
            <a:spLocks/>
          </p:cNvSpPr>
          <p:nvPr/>
        </p:nvSpPr>
        <p:spPr bwMode="auto">
          <a:xfrm>
            <a:off x="467544" y="2319402"/>
            <a:ext cx="8208912" cy="37738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err="1" smtClean="0"/>
              <a:t>IsEnabled</a:t>
            </a:r>
            <a:r>
              <a:rPr lang="es-PE" sz="2800" dirty="0" smtClean="0"/>
              <a:t> debe retornar verdadero si el nivel del </a:t>
            </a:r>
            <a:r>
              <a:rPr lang="es-PE" sz="2800" dirty="0" err="1" smtClean="0"/>
              <a:t>logger</a:t>
            </a:r>
            <a:r>
              <a:rPr lang="es-PE" sz="2800" dirty="0" smtClean="0"/>
              <a:t> es INFO y el nivel del mensaje es ERROR.</a:t>
            </a:r>
          </a:p>
          <a:p>
            <a:r>
              <a:rPr lang="es-PE" sz="2800" dirty="0" err="1"/>
              <a:t>IsEnabled</a:t>
            </a:r>
            <a:r>
              <a:rPr lang="es-PE" sz="2800" dirty="0"/>
              <a:t> debe retornar </a:t>
            </a:r>
            <a:r>
              <a:rPr lang="es-PE" sz="2800" dirty="0" smtClean="0"/>
              <a:t>falso si </a:t>
            </a:r>
            <a:r>
              <a:rPr lang="es-PE" sz="2800" dirty="0"/>
              <a:t>el </a:t>
            </a:r>
            <a:r>
              <a:rPr lang="es-PE" sz="2800" dirty="0" smtClean="0"/>
              <a:t>nivel </a:t>
            </a:r>
            <a:r>
              <a:rPr lang="es-PE" sz="2800" dirty="0"/>
              <a:t>del </a:t>
            </a:r>
            <a:r>
              <a:rPr lang="es-PE" sz="2800" dirty="0" err="1" smtClean="0"/>
              <a:t>logger</a:t>
            </a:r>
            <a:r>
              <a:rPr lang="es-PE" sz="2800" dirty="0" smtClean="0"/>
              <a:t> </a:t>
            </a:r>
            <a:r>
              <a:rPr lang="es-PE" sz="2800" dirty="0"/>
              <a:t>es INFO y el </a:t>
            </a:r>
            <a:r>
              <a:rPr lang="es-PE" sz="2800" dirty="0" smtClean="0"/>
              <a:t>nivel </a:t>
            </a:r>
            <a:r>
              <a:rPr lang="es-PE" sz="2800" dirty="0"/>
              <a:t>del mensaje es </a:t>
            </a:r>
            <a:r>
              <a:rPr lang="es-PE" sz="2800" dirty="0" smtClean="0"/>
              <a:t>DEBUG.</a:t>
            </a:r>
            <a:endParaRPr lang="es-PE" sz="2800" dirty="0"/>
          </a:p>
          <a:p>
            <a:r>
              <a:rPr lang="es-PE" sz="2800" dirty="0" err="1" smtClean="0"/>
              <a:t>Write</a:t>
            </a:r>
            <a:r>
              <a:rPr lang="es-PE" sz="2800" dirty="0" smtClean="0"/>
              <a:t> </a:t>
            </a:r>
            <a:r>
              <a:rPr lang="es-PE" sz="2800" dirty="0"/>
              <a:t>debe </a:t>
            </a:r>
            <a:r>
              <a:rPr lang="es-PE" sz="2800" dirty="0" smtClean="0"/>
              <a:t>enviar un email al administrador si el nivel es ERROR.</a:t>
            </a:r>
          </a:p>
          <a:p>
            <a:r>
              <a:rPr lang="es-PE" sz="2800" dirty="0" err="1" smtClean="0"/>
              <a:t>Write</a:t>
            </a:r>
            <a:r>
              <a:rPr lang="es-PE" sz="2800" dirty="0" smtClean="0"/>
              <a:t> debe escribir en el archivo si el </a:t>
            </a:r>
            <a:r>
              <a:rPr lang="es-PE" sz="2800" dirty="0" err="1" smtClean="0"/>
              <a:t>logger</a:t>
            </a:r>
            <a:r>
              <a:rPr lang="es-PE" sz="2800" dirty="0" smtClean="0"/>
              <a:t> está habilitado.</a:t>
            </a:r>
          </a:p>
        </p:txBody>
      </p:sp>
    </p:spTree>
    <p:extLst>
      <p:ext uri="{BB962C8B-B14F-4D97-AF65-F5344CB8AC3E}">
        <p14:creationId xmlns:p14="http://schemas.microsoft.com/office/powerpoint/2010/main" val="30060280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08720"/>
            <a:ext cx="8229600" cy="720000"/>
          </a:xfrm>
        </p:spPr>
        <p:txBody>
          <a:bodyPr/>
          <a:lstStyle/>
          <a:p>
            <a:r>
              <a:rPr lang="es-PE" dirty="0" err="1" smtClean="0">
                <a:solidFill>
                  <a:srgbClr val="00823B"/>
                </a:solidFill>
              </a:rPr>
              <a:t>Code</a:t>
            </a:r>
            <a:r>
              <a:rPr lang="es-PE" dirty="0" smtClean="0">
                <a:solidFill>
                  <a:srgbClr val="00823B"/>
                </a:solidFill>
              </a:rPr>
              <a:t> </a:t>
            </a:r>
            <a:r>
              <a:rPr lang="es-PE" dirty="0" err="1" smtClean="0">
                <a:solidFill>
                  <a:srgbClr val="00823B"/>
                </a:solidFill>
              </a:rPr>
              <a:t>Coverage</a:t>
            </a:r>
            <a:endParaRPr lang="es-PE" dirty="0">
              <a:solidFill>
                <a:srgbClr val="00823B"/>
              </a:solidFill>
            </a:endParaRPr>
          </a:p>
        </p:txBody>
      </p:sp>
      <p:sp>
        <p:nvSpPr>
          <p:cNvPr id="6" name="5 Marcador de contenido"/>
          <p:cNvSpPr txBox="1">
            <a:spLocks/>
          </p:cNvSpPr>
          <p:nvPr/>
        </p:nvSpPr>
        <p:spPr bwMode="auto">
          <a:xfrm>
            <a:off x="565765" y="2437731"/>
            <a:ext cx="7992888" cy="1440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Valor cuantitativo que indica que cantidad del código ha sido ejercitada por un conjunto de casos de prueba.</a:t>
            </a:r>
          </a:p>
        </p:txBody>
      </p:sp>
      <p:sp>
        <p:nvSpPr>
          <p:cNvPr id="10" name="9 Rectángulo"/>
          <p:cNvSpPr/>
          <p:nvPr/>
        </p:nvSpPr>
        <p:spPr>
          <a:xfrm>
            <a:off x="1071739" y="4021907"/>
            <a:ext cx="6980940" cy="1384995"/>
          </a:xfrm>
          <a:prstGeom prst="rect">
            <a:avLst/>
          </a:prstGeom>
        </p:spPr>
        <p:txBody>
          <a:bodyPr wrap="square">
            <a:spAutoFit/>
          </a:bodyPr>
          <a:lstStyle/>
          <a:p>
            <a:pPr marL="457200" indent="-457200">
              <a:buFont typeface="Courier New" pitchFamily="49" charset="0"/>
              <a:buChar char="o"/>
            </a:pPr>
            <a:r>
              <a:rPr lang="es-PE" sz="2800" dirty="0">
                <a:solidFill>
                  <a:srgbClr val="FF0000"/>
                </a:solidFill>
              </a:rPr>
              <a:t>.</a:t>
            </a:r>
            <a:r>
              <a:rPr lang="es-PE" sz="2800" dirty="0" smtClean="0">
                <a:solidFill>
                  <a:srgbClr val="FF0000"/>
                </a:solidFill>
              </a:rPr>
              <a:t>NET:  </a:t>
            </a:r>
            <a:r>
              <a:rPr lang="es-PE" sz="2400" dirty="0" err="1" smtClean="0"/>
              <a:t>NCover</a:t>
            </a:r>
            <a:r>
              <a:rPr lang="es-PE" sz="2400" dirty="0" smtClean="0"/>
              <a:t>, Visual Studio, </a:t>
            </a:r>
            <a:r>
              <a:rPr lang="es-PE" sz="2400" dirty="0" err="1"/>
              <a:t>NCrunch</a:t>
            </a:r>
            <a:r>
              <a:rPr lang="es-PE" sz="2400" dirty="0"/>
              <a:t>, </a:t>
            </a:r>
            <a:r>
              <a:rPr lang="es-PE" sz="2400" dirty="0" err="1"/>
              <a:t>OpenCover</a:t>
            </a:r>
            <a:endParaRPr lang="es-PE" sz="2400" dirty="0" smtClean="0"/>
          </a:p>
          <a:p>
            <a:pPr marL="457200" indent="-457200">
              <a:buFont typeface="Courier New" pitchFamily="49" charset="0"/>
              <a:buChar char="o"/>
            </a:pPr>
            <a:r>
              <a:rPr lang="es-PE" sz="2800" dirty="0" smtClean="0">
                <a:solidFill>
                  <a:srgbClr val="FF0000"/>
                </a:solidFill>
              </a:rPr>
              <a:t>Java:  </a:t>
            </a:r>
            <a:r>
              <a:rPr lang="es-PE" sz="2400" dirty="0" err="1" smtClean="0"/>
              <a:t>Clover</a:t>
            </a:r>
            <a:r>
              <a:rPr lang="es-PE" sz="2400" dirty="0" smtClean="0"/>
              <a:t>, EMMA, Cobertura</a:t>
            </a:r>
          </a:p>
          <a:p>
            <a:pPr marL="457200" indent="-457200">
              <a:buFont typeface="Courier New" pitchFamily="49" charset="0"/>
              <a:buChar char="o"/>
            </a:pPr>
            <a:r>
              <a:rPr lang="es-PE" sz="2800" dirty="0" smtClean="0">
                <a:solidFill>
                  <a:srgbClr val="FF0000"/>
                </a:solidFill>
              </a:rPr>
              <a:t>Ruby</a:t>
            </a:r>
            <a:r>
              <a:rPr lang="es-PE" sz="2800" dirty="0">
                <a:solidFill>
                  <a:srgbClr val="FF0000"/>
                </a:solidFill>
              </a:rPr>
              <a:t>: </a:t>
            </a:r>
            <a:r>
              <a:rPr lang="es-PE" sz="2400" dirty="0" err="1" smtClean="0"/>
              <a:t>RCov</a:t>
            </a:r>
            <a:endParaRPr lang="es-PE" sz="2400" dirty="0"/>
          </a:p>
        </p:txBody>
      </p:sp>
      <p:sp>
        <p:nvSpPr>
          <p:cNvPr id="11" name="5 Marcador de contenido"/>
          <p:cNvSpPr txBox="1">
            <a:spLocks/>
          </p:cNvSpPr>
          <p:nvPr/>
        </p:nvSpPr>
        <p:spPr bwMode="auto">
          <a:xfrm>
            <a:off x="565767" y="1772816"/>
            <a:ext cx="799288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Métrica de calidad del software.</a:t>
            </a:r>
          </a:p>
        </p:txBody>
      </p:sp>
    </p:spTree>
    <p:extLst>
      <p:ext uri="{BB962C8B-B14F-4D97-AF65-F5344CB8AC3E}">
        <p14:creationId xmlns:p14="http://schemas.microsoft.com/office/powerpoint/2010/main" val="29346675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764704"/>
            <a:ext cx="8229600" cy="2376264"/>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Medir el </a:t>
            </a:r>
            <a:r>
              <a:rPr lang="es-PE" dirty="0" err="1" smtClean="0">
                <a:solidFill>
                  <a:srgbClr val="00B050"/>
                </a:solidFill>
              </a:rPr>
              <a:t>Code</a:t>
            </a:r>
            <a:r>
              <a:rPr lang="es-PE" dirty="0" smtClean="0">
                <a:solidFill>
                  <a:srgbClr val="00B050"/>
                </a:solidFill>
              </a:rPr>
              <a:t> </a:t>
            </a:r>
            <a:r>
              <a:rPr lang="es-PE" dirty="0" err="1" smtClean="0">
                <a:solidFill>
                  <a:srgbClr val="00B050"/>
                </a:solidFill>
              </a:rPr>
              <a:t>Coverage</a:t>
            </a:r>
            <a:r>
              <a:rPr lang="es-PE" dirty="0" smtClean="0">
                <a:solidFill>
                  <a:srgbClr val="00B050"/>
                </a:solidFill>
              </a:rPr>
              <a:t> en una aplicación.</a:t>
            </a:r>
            <a:endParaRPr lang="es-PE" dirty="0">
              <a:solidFill>
                <a:srgbClr val="00B050"/>
              </a:solidFill>
            </a:endParaRPr>
          </a:p>
        </p:txBody>
      </p:sp>
      <p:sp>
        <p:nvSpPr>
          <p:cNvPr id="7" name="5 Marcador de contenido"/>
          <p:cNvSpPr txBox="1">
            <a:spLocks/>
          </p:cNvSpPr>
          <p:nvPr/>
        </p:nvSpPr>
        <p:spPr bwMode="auto">
          <a:xfrm>
            <a:off x="611560" y="3284984"/>
            <a:ext cx="799288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Medir el </a:t>
            </a:r>
            <a:r>
              <a:rPr lang="es-PE" sz="2800" dirty="0" err="1" smtClean="0"/>
              <a:t>code</a:t>
            </a:r>
            <a:r>
              <a:rPr lang="es-PE" sz="2800" dirty="0" smtClean="0"/>
              <a:t> </a:t>
            </a:r>
            <a:r>
              <a:rPr lang="es-PE" sz="2800" dirty="0" err="1" smtClean="0"/>
              <a:t>coverage</a:t>
            </a:r>
            <a:r>
              <a:rPr lang="es-PE" sz="2800" dirty="0" smtClean="0"/>
              <a:t> utilizando las herramientas integradas dentro de los IDES.</a:t>
            </a:r>
          </a:p>
          <a:p>
            <a:r>
              <a:rPr lang="es-PE" sz="2800" dirty="0" smtClean="0"/>
              <a:t>Analizar los resultados e identificar las áreas que no han sido ejercidas por ninguna prueba.</a:t>
            </a:r>
          </a:p>
        </p:txBody>
      </p:sp>
    </p:spTree>
    <p:extLst>
      <p:ext uri="{BB962C8B-B14F-4D97-AF65-F5344CB8AC3E}">
        <p14:creationId xmlns:p14="http://schemas.microsoft.com/office/powerpoint/2010/main" val="1477799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44624"/>
            <a:ext cx="8229600" cy="724942"/>
          </a:xfrm>
        </p:spPr>
        <p:txBody>
          <a:bodyPr/>
          <a:lstStyle/>
          <a:p>
            <a:r>
              <a:rPr lang="es-PE" dirty="0" smtClean="0">
                <a:solidFill>
                  <a:srgbClr val="00823B"/>
                </a:solidFill>
              </a:rPr>
              <a:t>Demostración</a:t>
            </a:r>
            <a:endParaRPr lang="es-PE" dirty="0">
              <a:solidFill>
                <a:srgbClr val="00823B"/>
              </a:solidFill>
            </a:endParaRPr>
          </a:p>
        </p:txBody>
      </p:sp>
      <p:sp>
        <p:nvSpPr>
          <p:cNvPr id="41" name="5 Marcador de contenido"/>
          <p:cNvSpPr txBox="1">
            <a:spLocks/>
          </p:cNvSpPr>
          <p:nvPr/>
        </p:nvSpPr>
        <p:spPr bwMode="auto">
          <a:xfrm>
            <a:off x="203268" y="785913"/>
            <a:ext cx="8652658" cy="93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chemeClr val="tx1">
                    <a:lumMod val="95000"/>
                  </a:schemeClr>
                </a:solidFill>
              </a:rPr>
              <a:t>Veremos el funcionamiento de las pruebas unitarias dentro de la </a:t>
            </a:r>
            <a:r>
              <a:rPr lang="es-PE" sz="2800" dirty="0" smtClean="0">
                <a:solidFill>
                  <a:srgbClr val="FFC000"/>
                </a:solidFill>
              </a:rPr>
              <a:t>aplicación open </a:t>
            </a:r>
            <a:r>
              <a:rPr lang="es-PE" sz="2800" dirty="0" err="1" smtClean="0">
                <a:solidFill>
                  <a:srgbClr val="FFC000"/>
                </a:solidFill>
              </a:rPr>
              <a:t>source</a:t>
            </a:r>
            <a:r>
              <a:rPr lang="es-PE" sz="2800" dirty="0" smtClean="0">
                <a:solidFill>
                  <a:srgbClr val="FFC000"/>
                </a:solidFill>
              </a:rPr>
              <a:t> </a:t>
            </a:r>
            <a:r>
              <a:rPr lang="es-PE" sz="2800" dirty="0" err="1" smtClean="0">
                <a:solidFill>
                  <a:srgbClr val="FFC000"/>
                </a:solidFill>
              </a:rPr>
              <a:t>CodeCampServer</a:t>
            </a:r>
            <a:endParaRPr lang="es-PE" sz="2800" dirty="0" smtClean="0">
              <a:solidFill>
                <a:srgbClr val="FFC000"/>
              </a:solidFill>
            </a:endParaRPr>
          </a:p>
        </p:txBody>
      </p:sp>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29" y="1776255"/>
            <a:ext cx="9019067" cy="502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29447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319418"/>
            <a:ext cx="8964488" cy="1224136"/>
          </a:xfrm>
        </p:spPr>
        <p:txBody>
          <a:bodyPr/>
          <a:lstStyle/>
          <a:p>
            <a:r>
              <a:rPr lang="es-PE" dirty="0" smtClean="0">
                <a:solidFill>
                  <a:srgbClr val="00823B"/>
                </a:solidFill>
              </a:rPr>
              <a:t>¿ Tenemos que lograr 100%  </a:t>
            </a:r>
            <a:br>
              <a:rPr lang="es-PE" dirty="0" smtClean="0">
                <a:solidFill>
                  <a:srgbClr val="00823B"/>
                </a:solidFill>
              </a:rPr>
            </a:br>
            <a:r>
              <a:rPr lang="es-PE" dirty="0" smtClean="0">
                <a:solidFill>
                  <a:srgbClr val="00823B"/>
                </a:solidFill>
              </a:rPr>
              <a:t>de </a:t>
            </a:r>
            <a:r>
              <a:rPr lang="es-PE" dirty="0" err="1" smtClean="0">
                <a:solidFill>
                  <a:srgbClr val="00823B"/>
                </a:solidFill>
              </a:rPr>
              <a:t>Coverage</a:t>
            </a:r>
            <a:r>
              <a:rPr lang="es-PE" dirty="0" smtClean="0">
                <a:solidFill>
                  <a:srgbClr val="00823B"/>
                </a:solidFill>
              </a:rPr>
              <a:t> ?</a:t>
            </a:r>
            <a:endParaRPr lang="es-PE" dirty="0">
              <a:solidFill>
                <a:srgbClr val="00823B"/>
              </a:solidFill>
            </a:endParaRPr>
          </a:p>
        </p:txBody>
      </p:sp>
      <p:sp>
        <p:nvSpPr>
          <p:cNvPr id="6" name="5 Marcador de contenido"/>
          <p:cNvSpPr txBox="1">
            <a:spLocks/>
          </p:cNvSpPr>
          <p:nvPr/>
        </p:nvSpPr>
        <p:spPr bwMode="auto">
          <a:xfrm>
            <a:off x="272234" y="1772547"/>
            <a:ext cx="8744626" cy="1013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El </a:t>
            </a:r>
            <a:r>
              <a:rPr lang="es-PE" sz="2800" dirty="0" err="1" smtClean="0"/>
              <a:t>coverage</a:t>
            </a:r>
            <a:r>
              <a:rPr lang="es-PE" sz="2800" dirty="0" smtClean="0"/>
              <a:t> no nos dice si hemos cubierto los caminos más riesgosos o si los caminos cubiertos han valido el esfuerzo. </a:t>
            </a:r>
          </a:p>
        </p:txBody>
      </p:sp>
      <p:sp>
        <p:nvSpPr>
          <p:cNvPr id="7" name="5 Marcador de contenido"/>
          <p:cNvSpPr txBox="1">
            <a:spLocks/>
          </p:cNvSpPr>
          <p:nvPr/>
        </p:nvSpPr>
        <p:spPr bwMode="auto">
          <a:xfrm>
            <a:off x="272234" y="3532984"/>
            <a:ext cx="7992888" cy="19442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s-ES"/>
            </a:defPPr>
            <a:lvl1pPr indent="0" algn="ctr" fontAlgn="base">
              <a:spcBef>
                <a:spcPct val="20000"/>
              </a:spcBef>
              <a:spcAft>
                <a:spcPct val="0"/>
              </a:spcAft>
              <a:buFont typeface="Arial" charset="0"/>
              <a:buNone/>
              <a:defRPr sz="2800"/>
            </a:lvl1pPr>
            <a:lvl2pPr marL="742950" indent="-285750" fontAlgn="base">
              <a:spcBef>
                <a:spcPct val="20000"/>
              </a:spcBef>
              <a:spcAft>
                <a:spcPct val="0"/>
              </a:spcAft>
              <a:buFont typeface="Arial" charset="0"/>
              <a:buChar char="–"/>
              <a:defRPr sz="2800"/>
            </a:lvl2pPr>
            <a:lvl3pPr marL="1143000" indent="-228600" fontAlgn="base">
              <a:spcBef>
                <a:spcPct val="20000"/>
              </a:spcBef>
              <a:spcAft>
                <a:spcPct val="0"/>
              </a:spcAft>
              <a:buFont typeface="Arial" charset="0"/>
              <a:buChar char="•"/>
              <a:defRPr sz="2400"/>
            </a:lvl3pPr>
            <a:lvl4pPr marL="1600200" indent="-228600" fontAlgn="base">
              <a:spcBef>
                <a:spcPct val="20000"/>
              </a:spcBef>
              <a:spcAft>
                <a:spcPct val="0"/>
              </a:spcAft>
              <a:buFont typeface="Arial" charset="0"/>
              <a:buChar char="–"/>
              <a:defRPr sz="2000"/>
            </a:lvl4pPr>
            <a:lvl5pPr marL="2057400" indent="-228600" fontAlgn="base">
              <a:spcBef>
                <a:spcPct val="20000"/>
              </a:spcBef>
              <a:spcAft>
                <a:spcPct val="0"/>
              </a:spcAft>
              <a:buFont typeface="Arial"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l"/>
            <a:r>
              <a:rPr lang="es-PE" dirty="0"/>
              <a:t>El valor adecuado depende de cada aplicación.</a:t>
            </a:r>
          </a:p>
          <a:p>
            <a:pPr lvl="1"/>
            <a:r>
              <a:rPr lang="es-PE" dirty="0" smtClean="0"/>
              <a:t>60</a:t>
            </a:r>
            <a:r>
              <a:rPr lang="es-PE" dirty="0"/>
              <a:t>% es un </a:t>
            </a:r>
            <a:r>
              <a:rPr lang="es-PE" dirty="0" smtClean="0"/>
              <a:t>valor aceptable</a:t>
            </a:r>
            <a:r>
              <a:rPr lang="es-PE" dirty="0"/>
              <a:t>.</a:t>
            </a:r>
          </a:p>
          <a:p>
            <a:pPr lvl="1"/>
            <a:r>
              <a:rPr lang="es-PE" dirty="0"/>
              <a:t>Valor proporcional a la complejidad </a:t>
            </a:r>
            <a:r>
              <a:rPr lang="es-PE" dirty="0" err="1"/>
              <a:t>ciclomática</a:t>
            </a:r>
            <a:r>
              <a:rPr lang="es-PE" dirty="0"/>
              <a:t>.</a:t>
            </a:r>
          </a:p>
        </p:txBody>
      </p:sp>
      <p:sp>
        <p:nvSpPr>
          <p:cNvPr id="9" name="8 CuadroTexto"/>
          <p:cNvSpPr txBox="1"/>
          <p:nvPr/>
        </p:nvSpPr>
        <p:spPr>
          <a:xfrm>
            <a:off x="1594673" y="2799216"/>
            <a:ext cx="6099748" cy="584775"/>
          </a:xfrm>
          <a:prstGeom prst="rect">
            <a:avLst/>
          </a:prstGeom>
          <a:noFill/>
        </p:spPr>
        <p:txBody>
          <a:bodyPr wrap="none" rtlCol="0">
            <a:spAutoFit/>
          </a:bodyPr>
          <a:lstStyle/>
          <a:p>
            <a:pPr algn="ctr"/>
            <a:r>
              <a:rPr lang="es-PE" sz="3200" dirty="0" smtClean="0">
                <a:solidFill>
                  <a:srgbClr val="FF0000"/>
                </a:solidFill>
              </a:rPr>
              <a:t>Lograr un balance costo - beneficio.</a:t>
            </a:r>
            <a:endParaRPr lang="es-PE" sz="3200" dirty="0">
              <a:solidFill>
                <a:srgbClr val="FF0000"/>
              </a:solidFill>
            </a:endParaRPr>
          </a:p>
        </p:txBody>
      </p:sp>
      <p:sp>
        <p:nvSpPr>
          <p:cNvPr id="12" name="11 CuadroTexto"/>
          <p:cNvSpPr txBox="1"/>
          <p:nvPr/>
        </p:nvSpPr>
        <p:spPr>
          <a:xfrm>
            <a:off x="166109" y="5229200"/>
            <a:ext cx="8956876" cy="584775"/>
          </a:xfrm>
          <a:prstGeom prst="rect">
            <a:avLst/>
          </a:prstGeom>
          <a:noFill/>
        </p:spPr>
        <p:txBody>
          <a:bodyPr wrap="none" rtlCol="0">
            <a:spAutoFit/>
          </a:bodyPr>
          <a:lstStyle/>
          <a:p>
            <a:pPr algn="ctr"/>
            <a:r>
              <a:rPr lang="es-PE" sz="3200" dirty="0">
                <a:solidFill>
                  <a:srgbClr val="FF0000"/>
                </a:solidFill>
              </a:rPr>
              <a:t>¿ Será suficiente pasar una única vez por un camino?</a:t>
            </a:r>
          </a:p>
        </p:txBody>
      </p:sp>
    </p:spTree>
    <p:extLst>
      <p:ext uri="{BB962C8B-B14F-4D97-AF65-F5344CB8AC3E}">
        <p14:creationId xmlns:p14="http://schemas.microsoft.com/office/powerpoint/2010/main" val="26532995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79965" y="278936"/>
            <a:ext cx="8964488" cy="1224136"/>
          </a:xfrm>
        </p:spPr>
        <p:txBody>
          <a:bodyPr/>
          <a:lstStyle/>
          <a:p>
            <a:r>
              <a:rPr lang="es-PE" dirty="0" smtClean="0">
                <a:solidFill>
                  <a:srgbClr val="00823B"/>
                </a:solidFill>
              </a:rPr>
              <a:t>Costo vs Beneficio</a:t>
            </a:r>
            <a:br>
              <a:rPr lang="es-PE" dirty="0" smtClean="0">
                <a:solidFill>
                  <a:srgbClr val="00823B"/>
                </a:solidFill>
              </a:rPr>
            </a:br>
            <a:r>
              <a:rPr lang="es-PE" dirty="0" smtClean="0">
                <a:solidFill>
                  <a:srgbClr val="00823B"/>
                </a:solidFill>
              </a:rPr>
              <a:t>de las pruebas unitarias</a:t>
            </a:r>
            <a:endParaRPr lang="es-PE" dirty="0">
              <a:solidFill>
                <a:srgbClr val="00823B"/>
              </a:solidFill>
            </a:endParaRPr>
          </a:p>
        </p:txBody>
      </p:sp>
      <p:grpSp>
        <p:nvGrpSpPr>
          <p:cNvPr id="41" name="40 Grupo"/>
          <p:cNvGrpSpPr/>
          <p:nvPr/>
        </p:nvGrpSpPr>
        <p:grpSpPr>
          <a:xfrm>
            <a:off x="324264" y="1838256"/>
            <a:ext cx="8352928" cy="3985296"/>
            <a:chOff x="323528" y="2564904"/>
            <a:chExt cx="8352928" cy="3985296"/>
          </a:xfrm>
        </p:grpSpPr>
        <p:sp>
          <p:nvSpPr>
            <p:cNvPr id="10" name="9 Rectángulo redondeado"/>
            <p:cNvSpPr/>
            <p:nvPr/>
          </p:nvSpPr>
          <p:spPr>
            <a:xfrm>
              <a:off x="3329576" y="2801512"/>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Algoritmos</a:t>
              </a:r>
              <a:endParaRPr lang="es-ES" sz="2000" b="1" dirty="0">
                <a:solidFill>
                  <a:schemeClr val="tx1"/>
                </a:solidFill>
              </a:endParaRPr>
            </a:p>
          </p:txBody>
        </p:sp>
        <p:sp>
          <p:nvSpPr>
            <p:cNvPr id="12" name="11 Rectángulo redondeado"/>
            <p:cNvSpPr/>
            <p:nvPr/>
          </p:nvSpPr>
          <p:spPr>
            <a:xfrm>
              <a:off x="5849856" y="2801512"/>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chemeClr val="tx1"/>
                  </a:solidFill>
                </a:rPr>
                <a:t>Código complicado – Necesita </a:t>
              </a:r>
              <a:r>
                <a:rPr lang="es-ES" sz="2000" b="1" dirty="0" err="1">
                  <a:solidFill>
                    <a:schemeClr val="tx1"/>
                  </a:solidFill>
                </a:rPr>
                <a:t>r</a:t>
              </a:r>
              <a:r>
                <a:rPr lang="es-ES" sz="2000" b="1" dirty="0" err="1" smtClean="0">
                  <a:solidFill>
                    <a:schemeClr val="tx1"/>
                  </a:solidFill>
                </a:rPr>
                <a:t>efactorizar</a:t>
              </a:r>
              <a:endParaRPr lang="es-ES" sz="2000" b="1" dirty="0">
                <a:solidFill>
                  <a:schemeClr val="tx1"/>
                </a:solidFill>
              </a:endParaRPr>
            </a:p>
          </p:txBody>
        </p:sp>
        <p:sp>
          <p:nvSpPr>
            <p:cNvPr id="13" name="12 Rectángulo redondeado"/>
            <p:cNvSpPr/>
            <p:nvPr/>
          </p:nvSpPr>
          <p:spPr>
            <a:xfrm>
              <a:off x="3329576" y="4055576"/>
              <a:ext cx="2520000" cy="1260000"/>
            </a:xfrm>
            <a:prstGeom prst="roundRect">
              <a:avLst>
                <a:gd name="adj" fmla="val 0"/>
              </a:avLst>
            </a:prstGeom>
            <a:solidFill>
              <a:schemeClr val="accent3">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Código Trivial</a:t>
              </a:r>
            </a:p>
          </p:txBody>
        </p:sp>
        <p:sp>
          <p:nvSpPr>
            <p:cNvPr id="14" name="13 Rectángulo redondeado"/>
            <p:cNvSpPr/>
            <p:nvPr/>
          </p:nvSpPr>
          <p:spPr>
            <a:xfrm>
              <a:off x="5849856" y="4055576"/>
              <a:ext cx="2520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tx1"/>
                  </a:solidFill>
                </a:rPr>
                <a:t>Coordinadores</a:t>
              </a:r>
              <a:endParaRPr lang="es-ES" sz="2000" b="1" dirty="0">
                <a:solidFill>
                  <a:schemeClr val="tx1"/>
                </a:solidFill>
              </a:endParaRPr>
            </a:p>
          </p:txBody>
        </p:sp>
        <p:cxnSp>
          <p:nvCxnSpPr>
            <p:cNvPr id="15" name="14 Conector recto de flecha"/>
            <p:cNvCxnSpPr/>
            <p:nvPr/>
          </p:nvCxnSpPr>
          <p:spPr>
            <a:xfrm flipH="1" flipV="1">
              <a:off x="3310192" y="2564904"/>
              <a:ext cx="18288" cy="276993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3310192" y="5337384"/>
              <a:ext cx="536626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4406689" y="5337384"/>
              <a:ext cx="848309" cy="523220"/>
            </a:xfrm>
            <a:prstGeom prst="rect">
              <a:avLst/>
            </a:prstGeom>
            <a:noFill/>
          </p:spPr>
          <p:txBody>
            <a:bodyPr wrap="none" rtlCol="0">
              <a:spAutoFit/>
            </a:bodyPr>
            <a:lstStyle/>
            <a:p>
              <a:r>
                <a:rPr lang="es-PE" sz="2800" b="1" dirty="0" smtClean="0"/>
                <a:t>Bajo</a:t>
              </a:r>
              <a:endParaRPr lang="es-PE" sz="2800" b="1" dirty="0"/>
            </a:p>
          </p:txBody>
        </p:sp>
        <p:sp>
          <p:nvSpPr>
            <p:cNvPr id="30" name="29 CuadroTexto"/>
            <p:cNvSpPr txBox="1"/>
            <p:nvPr/>
          </p:nvSpPr>
          <p:spPr>
            <a:xfrm>
              <a:off x="6707502" y="5337384"/>
              <a:ext cx="804707" cy="523220"/>
            </a:xfrm>
            <a:prstGeom prst="rect">
              <a:avLst/>
            </a:prstGeom>
            <a:noFill/>
          </p:spPr>
          <p:txBody>
            <a:bodyPr wrap="none" rtlCol="0">
              <a:spAutoFit/>
            </a:bodyPr>
            <a:lstStyle/>
            <a:p>
              <a:r>
                <a:rPr lang="es-PE" sz="2800" b="1" dirty="0" smtClean="0"/>
                <a:t>Alto</a:t>
              </a:r>
              <a:endParaRPr lang="es-PE" sz="2800" b="1" dirty="0"/>
            </a:p>
          </p:txBody>
        </p:sp>
        <p:sp>
          <p:nvSpPr>
            <p:cNvPr id="33" name="32 CuadroTexto"/>
            <p:cNvSpPr txBox="1"/>
            <p:nvPr/>
          </p:nvSpPr>
          <p:spPr>
            <a:xfrm>
              <a:off x="2461883" y="4423966"/>
              <a:ext cx="848309" cy="523220"/>
            </a:xfrm>
            <a:prstGeom prst="rect">
              <a:avLst/>
            </a:prstGeom>
            <a:noFill/>
          </p:spPr>
          <p:txBody>
            <a:bodyPr wrap="none" rtlCol="0">
              <a:spAutoFit/>
            </a:bodyPr>
            <a:lstStyle/>
            <a:p>
              <a:r>
                <a:rPr lang="es-PE" sz="2800" b="1" dirty="0" smtClean="0"/>
                <a:t>Bajo</a:t>
              </a:r>
              <a:endParaRPr lang="es-PE" sz="2800" b="1" dirty="0"/>
            </a:p>
          </p:txBody>
        </p:sp>
        <p:sp>
          <p:nvSpPr>
            <p:cNvPr id="34" name="33 CuadroTexto"/>
            <p:cNvSpPr txBox="1"/>
            <p:nvPr/>
          </p:nvSpPr>
          <p:spPr>
            <a:xfrm>
              <a:off x="2483683" y="3169902"/>
              <a:ext cx="804707" cy="523220"/>
            </a:xfrm>
            <a:prstGeom prst="rect">
              <a:avLst/>
            </a:prstGeom>
            <a:noFill/>
          </p:spPr>
          <p:txBody>
            <a:bodyPr wrap="none" rtlCol="0">
              <a:spAutoFit/>
            </a:bodyPr>
            <a:lstStyle/>
            <a:p>
              <a:r>
                <a:rPr lang="es-PE" sz="2800" b="1" dirty="0" smtClean="0"/>
                <a:t>Alto</a:t>
              </a:r>
              <a:endParaRPr lang="es-PE" sz="2800" b="1" dirty="0"/>
            </a:p>
          </p:txBody>
        </p:sp>
        <p:sp>
          <p:nvSpPr>
            <p:cNvPr id="36" name="35 CuadroTexto"/>
            <p:cNvSpPr txBox="1"/>
            <p:nvPr/>
          </p:nvSpPr>
          <p:spPr>
            <a:xfrm>
              <a:off x="4355976" y="5842314"/>
              <a:ext cx="3053144" cy="707886"/>
            </a:xfrm>
            <a:prstGeom prst="rect">
              <a:avLst/>
            </a:prstGeom>
            <a:noFill/>
          </p:spPr>
          <p:txBody>
            <a:bodyPr wrap="none" rtlCol="0">
              <a:spAutoFit/>
            </a:bodyPr>
            <a:lstStyle/>
            <a:p>
              <a:pPr algn="ctr"/>
              <a:r>
                <a:rPr lang="es-PE" sz="2000" b="1" dirty="0" smtClean="0"/>
                <a:t>Costo de la prueba</a:t>
              </a:r>
            </a:p>
            <a:p>
              <a:pPr algn="ctr"/>
              <a:r>
                <a:rPr lang="es-PE" sz="2000" dirty="0" smtClean="0"/>
                <a:t>≈ Número de dependencias</a:t>
              </a:r>
              <a:endParaRPr lang="es-PE" sz="2000" dirty="0"/>
            </a:p>
          </p:txBody>
        </p:sp>
        <p:sp>
          <p:nvSpPr>
            <p:cNvPr id="37" name="36 CuadroTexto"/>
            <p:cNvSpPr txBox="1"/>
            <p:nvPr/>
          </p:nvSpPr>
          <p:spPr>
            <a:xfrm>
              <a:off x="323528" y="3707569"/>
              <a:ext cx="2568074" cy="707886"/>
            </a:xfrm>
            <a:prstGeom prst="rect">
              <a:avLst/>
            </a:prstGeom>
            <a:noFill/>
          </p:spPr>
          <p:txBody>
            <a:bodyPr wrap="none" rtlCol="0">
              <a:spAutoFit/>
            </a:bodyPr>
            <a:lstStyle/>
            <a:p>
              <a:pPr algn="ctr"/>
              <a:r>
                <a:rPr lang="es-PE" sz="2000" b="1" dirty="0" smtClean="0"/>
                <a:t>Beneficio de la prueba</a:t>
              </a:r>
            </a:p>
            <a:p>
              <a:pPr algn="ctr"/>
              <a:r>
                <a:rPr lang="es-PE" sz="2000" dirty="0" smtClean="0"/>
                <a:t>≈ Código no obvio</a:t>
              </a:r>
              <a:endParaRPr lang="es-PE" sz="2000" dirty="0"/>
            </a:p>
          </p:txBody>
        </p:sp>
      </p:grpSp>
      <p:sp>
        <p:nvSpPr>
          <p:cNvPr id="43" name="42 CuadroTexto"/>
          <p:cNvSpPr txBox="1"/>
          <p:nvPr/>
        </p:nvSpPr>
        <p:spPr>
          <a:xfrm>
            <a:off x="251520" y="5967568"/>
            <a:ext cx="4307461" cy="369332"/>
          </a:xfrm>
          <a:prstGeom prst="rect">
            <a:avLst/>
          </a:prstGeom>
          <a:noFill/>
        </p:spPr>
        <p:txBody>
          <a:bodyPr wrap="none" rtlCol="0">
            <a:spAutoFit/>
          </a:bodyPr>
          <a:lstStyle/>
          <a:p>
            <a:r>
              <a:rPr lang="es-PE" i="1" dirty="0" smtClean="0">
                <a:solidFill>
                  <a:srgbClr val="FFC000"/>
                </a:solidFill>
              </a:rPr>
              <a:t>Steven </a:t>
            </a:r>
            <a:r>
              <a:rPr lang="es-PE" i="1" dirty="0" err="1" smtClean="0">
                <a:solidFill>
                  <a:srgbClr val="FFC000"/>
                </a:solidFill>
              </a:rPr>
              <a:t>Sanderson</a:t>
            </a:r>
            <a:r>
              <a:rPr lang="es-PE" i="1" dirty="0">
                <a:solidFill>
                  <a:srgbClr val="FFC000"/>
                </a:solidFill>
              </a:rPr>
              <a:t> B</a:t>
            </a:r>
            <a:r>
              <a:rPr lang="es-PE" i="1" dirty="0" smtClean="0">
                <a:solidFill>
                  <a:srgbClr val="FFC000"/>
                </a:solidFill>
              </a:rPr>
              <a:t>log:  http</a:t>
            </a:r>
            <a:r>
              <a:rPr lang="es-PE" i="1" dirty="0">
                <a:solidFill>
                  <a:srgbClr val="FFC000"/>
                </a:solidFill>
              </a:rPr>
              <a:t>://bit.ly/lNGDjq</a:t>
            </a:r>
          </a:p>
        </p:txBody>
      </p:sp>
    </p:spTree>
    <p:extLst>
      <p:ext uri="{BB962C8B-B14F-4D97-AF65-F5344CB8AC3E}">
        <p14:creationId xmlns:p14="http://schemas.microsoft.com/office/powerpoint/2010/main" val="1417803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4108853354"/>
              </p:ext>
            </p:extLst>
          </p:nvPr>
        </p:nvGraphicFramePr>
        <p:xfrm>
          <a:off x="457200" y="1764640"/>
          <a:ext cx="8229600" cy="3464560"/>
        </p:xfrm>
        <a:graphic>
          <a:graphicData uri="http://schemas.openxmlformats.org/drawingml/2006/table">
            <a:tbl>
              <a:tblPr firstRow="1" lastRow="1" bandRow="1">
                <a:tableStyleId>{7DF18680-E054-41AD-8BC1-D1AEF772440D}</a:tableStyleId>
              </a:tblPr>
              <a:tblGrid>
                <a:gridCol w="2818656"/>
                <a:gridCol w="2667744"/>
                <a:gridCol w="2743200"/>
              </a:tblGrid>
              <a:tr h="370840">
                <a:tc>
                  <a:txBody>
                    <a:bodyPr/>
                    <a:lstStyle/>
                    <a:p>
                      <a:pPr algn="ctr"/>
                      <a:r>
                        <a:rPr lang="es-PE" sz="2000" dirty="0" err="1" smtClean="0"/>
                        <a:t>Stage</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without</a:t>
                      </a:r>
                      <a:r>
                        <a:rPr lang="es-PE" sz="2000" dirty="0" smtClean="0"/>
                        <a:t> </a:t>
                      </a:r>
                      <a:r>
                        <a:rPr lang="es-PE" sz="2000" dirty="0" err="1" smtClean="0"/>
                        <a:t>tests</a:t>
                      </a:r>
                      <a:endParaRPr lang="es-PE" sz="2000" dirty="0"/>
                    </a:p>
                  </a:txBody>
                  <a:tcPr>
                    <a:solidFill>
                      <a:schemeClr val="accent1">
                        <a:lumMod val="50000"/>
                      </a:schemeClr>
                    </a:solidFill>
                  </a:tcPr>
                </a:tc>
                <a:tc>
                  <a:txBody>
                    <a:bodyPr/>
                    <a:lstStyle/>
                    <a:p>
                      <a:pPr algn="ctr"/>
                      <a:r>
                        <a:rPr lang="es-PE" sz="2000" dirty="0" err="1" smtClean="0"/>
                        <a:t>Team</a:t>
                      </a:r>
                      <a:r>
                        <a:rPr lang="es-PE" sz="2000" dirty="0" smtClean="0"/>
                        <a:t> </a:t>
                      </a:r>
                      <a:r>
                        <a:rPr lang="es-PE" sz="2000" dirty="0" err="1" smtClean="0"/>
                        <a:t>with</a:t>
                      </a:r>
                      <a:r>
                        <a:rPr lang="es-PE" sz="2000" dirty="0" smtClean="0"/>
                        <a:t> </a:t>
                      </a:r>
                      <a:r>
                        <a:rPr lang="es-PE" sz="2000" dirty="0" err="1" smtClean="0"/>
                        <a:t>tests</a:t>
                      </a:r>
                      <a:endParaRPr lang="es-PE" sz="2000" dirty="0"/>
                    </a:p>
                  </a:txBody>
                  <a:tcPr>
                    <a:solidFill>
                      <a:schemeClr val="accent1">
                        <a:lumMod val="50000"/>
                      </a:schemeClr>
                    </a:solidFill>
                  </a:tcPr>
                </a:tc>
              </a:tr>
              <a:tr h="370840">
                <a:tc>
                  <a:txBody>
                    <a:bodyPr/>
                    <a:lstStyle/>
                    <a:p>
                      <a:r>
                        <a:rPr lang="es-PE" sz="1800" dirty="0" err="1" smtClean="0"/>
                        <a:t>Implementation</a:t>
                      </a:r>
                      <a:r>
                        <a:rPr lang="es-PE" sz="1800" dirty="0" smtClean="0"/>
                        <a:t> (</a:t>
                      </a:r>
                      <a:r>
                        <a:rPr lang="es-PE" sz="1800" dirty="0" err="1" smtClean="0"/>
                        <a:t>Coding</a:t>
                      </a:r>
                      <a:r>
                        <a:rPr lang="es-PE" sz="1800" dirty="0" smtClean="0"/>
                        <a:t>)</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14 </a:t>
                      </a:r>
                      <a:r>
                        <a:rPr lang="es-PE" sz="1800" dirty="0" err="1" smtClean="0"/>
                        <a:t>days</a:t>
                      </a:r>
                      <a:endParaRPr lang="es-PE" sz="1800" dirty="0"/>
                    </a:p>
                  </a:txBody>
                  <a:tcPr/>
                </a:tc>
              </a:tr>
              <a:tr h="370840">
                <a:tc>
                  <a:txBody>
                    <a:bodyPr/>
                    <a:lstStyle/>
                    <a:p>
                      <a:r>
                        <a:rPr lang="es-PE" sz="1800" dirty="0" smtClean="0"/>
                        <a:t>Integration</a:t>
                      </a:r>
                      <a:endParaRPr lang="es-PE" sz="1800" dirty="0"/>
                    </a:p>
                  </a:txBody>
                  <a:tcPr/>
                </a:tc>
                <a:tc>
                  <a:txBody>
                    <a:bodyPr/>
                    <a:lstStyle/>
                    <a:p>
                      <a:r>
                        <a:rPr lang="es-PE" sz="1800" dirty="0" smtClean="0"/>
                        <a:t>7 </a:t>
                      </a:r>
                      <a:r>
                        <a:rPr lang="es-PE" sz="1800" dirty="0" err="1" smtClean="0"/>
                        <a:t>days</a:t>
                      </a:r>
                      <a:endParaRPr lang="es-PE" sz="1800" dirty="0"/>
                    </a:p>
                  </a:txBody>
                  <a:tcPr/>
                </a:tc>
                <a:tc>
                  <a:txBody>
                    <a:bodyPr/>
                    <a:lstStyle/>
                    <a:p>
                      <a:r>
                        <a:rPr lang="es-PE" sz="1800" dirty="0" smtClean="0"/>
                        <a:t>2 </a:t>
                      </a:r>
                      <a:r>
                        <a:rPr lang="es-PE" sz="1800" dirty="0" err="1" smtClean="0"/>
                        <a:t>days</a:t>
                      </a:r>
                      <a:endParaRPr lang="es-PE" sz="1800" dirty="0"/>
                    </a:p>
                  </a:txBody>
                  <a:tcPr/>
                </a:tc>
              </a:tr>
              <a:tr h="370840">
                <a:tc>
                  <a:txBody>
                    <a:bodyPr/>
                    <a:lstStyle/>
                    <a:p>
                      <a:r>
                        <a:rPr lang="es-PE" sz="1800" dirty="0" err="1" smtClean="0"/>
                        <a:t>Testing</a:t>
                      </a:r>
                      <a:r>
                        <a:rPr lang="es-PE" sz="1800" dirty="0" smtClean="0"/>
                        <a:t> and bug </a:t>
                      </a:r>
                      <a:r>
                        <a:rPr lang="es-PE" sz="1800" dirty="0" err="1" smtClean="0"/>
                        <a:t>fixing</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3 days </a:t>
                      </a:r>
                    </a:p>
                    <a:p>
                      <a:r>
                        <a:rPr lang="en-US" sz="1600" i="1" dirty="0" smtClean="0"/>
                        <a:t>Testing, 3 days </a:t>
                      </a:r>
                    </a:p>
                    <a:p>
                      <a:r>
                        <a:rPr lang="en-US" sz="1600" i="1" dirty="0" smtClean="0"/>
                        <a:t>Fixing, 2 days </a:t>
                      </a:r>
                    </a:p>
                    <a:p>
                      <a:r>
                        <a:rPr lang="en-US" sz="1600" i="1" dirty="0" smtClean="0"/>
                        <a:t>Testing, 1 day</a:t>
                      </a:r>
                    </a:p>
                    <a:p>
                      <a:r>
                        <a:rPr lang="en-US" sz="1800" dirty="0" smtClean="0"/>
                        <a:t>Total: 12 days</a:t>
                      </a:r>
                      <a:endParaRPr lang="es-PE" sz="1800" dirty="0"/>
                    </a:p>
                  </a:txBody>
                  <a:tcPr>
                    <a:lnB w="38100" cap="flat" cmpd="sng" algn="ctr">
                      <a:solidFill>
                        <a:schemeClr val="tx1"/>
                      </a:solidFill>
                      <a:prstDash val="solid"/>
                      <a:round/>
                      <a:headEnd type="none" w="med" len="med"/>
                      <a:tailEnd type="none" w="med" len="med"/>
                    </a:lnB>
                  </a:tcPr>
                </a:tc>
                <a:tc>
                  <a:txBody>
                    <a:bodyPr/>
                    <a:lstStyle/>
                    <a:p>
                      <a:r>
                        <a:rPr lang="en-US" sz="1600" i="1" dirty="0" smtClean="0"/>
                        <a:t>Testing, 3 days </a:t>
                      </a:r>
                    </a:p>
                    <a:p>
                      <a:r>
                        <a:rPr lang="en-US" sz="1600" i="1" dirty="0" smtClean="0"/>
                        <a:t>Fixing, 1 day</a:t>
                      </a:r>
                    </a:p>
                    <a:p>
                      <a:r>
                        <a:rPr lang="en-US" sz="1600" i="1" dirty="0" smtClean="0"/>
                        <a:t>Testing, 1 day</a:t>
                      </a:r>
                    </a:p>
                    <a:p>
                      <a:r>
                        <a:rPr lang="en-US" sz="1600" i="1" dirty="0" smtClean="0"/>
                        <a:t>Fixing, 1 day</a:t>
                      </a:r>
                    </a:p>
                    <a:p>
                      <a:r>
                        <a:rPr lang="en-US" sz="1600" i="1" dirty="0" smtClean="0"/>
                        <a:t>Testing, 1 day</a:t>
                      </a:r>
                    </a:p>
                    <a:p>
                      <a:r>
                        <a:rPr lang="en-US" sz="1800" dirty="0" smtClean="0"/>
                        <a:t>Total: 8 days</a:t>
                      </a:r>
                      <a:endParaRPr lang="es-PE" sz="1800" dirty="0"/>
                    </a:p>
                  </a:txBody>
                  <a:tcPr>
                    <a:lnB w="381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s-PE" sz="1800" b="1" kern="1200" dirty="0" smtClean="0">
                          <a:solidFill>
                            <a:schemeClr val="lt1"/>
                          </a:solidFill>
                          <a:latin typeface="+mn-lt"/>
                          <a:ea typeface="+mn-ea"/>
                          <a:cs typeface="+mn-cs"/>
                        </a:rPr>
                        <a:t>Total </a:t>
                      </a:r>
                      <a:r>
                        <a:rPr lang="es-PE" sz="1800" b="1" kern="1200" dirty="0" err="1" smtClean="0">
                          <a:solidFill>
                            <a:schemeClr val="lt1"/>
                          </a:solidFill>
                          <a:latin typeface="+mn-lt"/>
                          <a:ea typeface="+mn-ea"/>
                          <a:cs typeface="+mn-cs"/>
                        </a:rPr>
                        <a:t>Release</a:t>
                      </a:r>
                      <a:r>
                        <a:rPr lang="es-PE" sz="1800" b="1" kern="1200" dirty="0" smtClean="0">
                          <a:solidFill>
                            <a:schemeClr val="lt1"/>
                          </a:solidFill>
                          <a:latin typeface="+mn-lt"/>
                          <a:ea typeface="+mn-ea"/>
                          <a:cs typeface="+mn-cs"/>
                        </a:rPr>
                        <a:t> Time</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26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c>
                  <a:txBody>
                    <a:bodyPr/>
                    <a:lstStyle/>
                    <a:p>
                      <a:pPr marL="0" algn="l" defTabSz="914400" rtl="0" eaLnBrk="1" latinLnBrk="0" hangingPunct="1"/>
                      <a:r>
                        <a:rPr lang="es-PE" sz="1800" b="1" kern="1200" dirty="0" smtClean="0">
                          <a:solidFill>
                            <a:schemeClr val="lt1"/>
                          </a:solidFill>
                          <a:latin typeface="+mn-lt"/>
                          <a:ea typeface="+mn-ea"/>
                          <a:cs typeface="+mn-cs"/>
                        </a:rPr>
                        <a:t>24 </a:t>
                      </a:r>
                      <a:r>
                        <a:rPr lang="es-PE" sz="1800" b="1" kern="1200" dirty="0" err="1" smtClean="0">
                          <a:solidFill>
                            <a:schemeClr val="lt1"/>
                          </a:solidFill>
                          <a:latin typeface="+mn-lt"/>
                          <a:ea typeface="+mn-ea"/>
                          <a:cs typeface="+mn-cs"/>
                        </a:rPr>
                        <a:t>days</a:t>
                      </a:r>
                      <a:endParaRPr lang="es-PE" sz="1800" b="1" kern="1200" dirty="0">
                        <a:solidFill>
                          <a:schemeClr val="lt1"/>
                        </a:solidFill>
                        <a:latin typeface="+mn-lt"/>
                        <a:ea typeface="+mn-ea"/>
                        <a:cs typeface="+mn-cs"/>
                      </a:endParaRPr>
                    </a:p>
                  </a:txBody>
                  <a:tcPr>
                    <a:lnT w="38100" cap="flat" cmpd="sng" algn="ctr">
                      <a:solidFill>
                        <a:schemeClr val="tx1"/>
                      </a:solidFill>
                      <a:prstDash val="solid"/>
                      <a:round/>
                      <a:headEnd type="none" w="med" len="med"/>
                      <a:tailEnd type="none" w="med" len="med"/>
                    </a:lnT>
                    <a:solidFill>
                      <a:schemeClr val="accent1"/>
                    </a:solidFill>
                  </a:tcPr>
                </a:tc>
              </a:tr>
              <a:tr h="370840">
                <a:tc>
                  <a:txBody>
                    <a:bodyPr/>
                    <a:lstStyle/>
                    <a:p>
                      <a:r>
                        <a:rPr lang="es-PE" sz="1800" dirty="0" smtClean="0"/>
                        <a:t>Bugs </a:t>
                      </a:r>
                      <a:r>
                        <a:rPr lang="es-PE" sz="1800" dirty="0" err="1" smtClean="0"/>
                        <a:t>found</a:t>
                      </a:r>
                      <a:r>
                        <a:rPr lang="es-PE" sz="1800" dirty="0" smtClean="0"/>
                        <a:t> in</a:t>
                      </a:r>
                      <a:r>
                        <a:rPr lang="es-PE" sz="1800" baseline="0" dirty="0" smtClean="0"/>
                        <a:t> </a:t>
                      </a:r>
                      <a:r>
                        <a:rPr lang="es-PE" sz="1800" baseline="0" dirty="0" err="1" smtClean="0"/>
                        <a:t>production</a:t>
                      </a:r>
                      <a:endParaRPr lang="es-PE" sz="1800" dirty="0"/>
                    </a:p>
                  </a:txBody>
                  <a:tcPr>
                    <a:solidFill>
                      <a:schemeClr val="accent1"/>
                    </a:solidFill>
                  </a:tcPr>
                </a:tc>
                <a:tc>
                  <a:txBody>
                    <a:bodyPr/>
                    <a:lstStyle/>
                    <a:p>
                      <a:r>
                        <a:rPr lang="es-PE" sz="1800" dirty="0" smtClean="0"/>
                        <a:t>71</a:t>
                      </a:r>
                      <a:endParaRPr lang="es-PE" sz="1800" dirty="0"/>
                    </a:p>
                  </a:txBody>
                  <a:tcPr>
                    <a:solidFill>
                      <a:schemeClr val="accent1"/>
                    </a:solidFill>
                  </a:tcPr>
                </a:tc>
                <a:tc>
                  <a:txBody>
                    <a:bodyPr/>
                    <a:lstStyle/>
                    <a:p>
                      <a:r>
                        <a:rPr lang="es-PE" sz="1800" dirty="0" smtClean="0"/>
                        <a:t>11</a:t>
                      </a:r>
                      <a:endParaRPr lang="es-PE" sz="1800" dirty="0"/>
                    </a:p>
                  </a:txBody>
                  <a:tcPr>
                    <a:solidFill>
                      <a:schemeClr val="accent1"/>
                    </a:solidFill>
                  </a:tcPr>
                </a:tc>
              </a:tr>
            </a:tbl>
          </a:graphicData>
        </a:graphic>
      </p:graphicFrame>
      <p:sp>
        <p:nvSpPr>
          <p:cNvPr id="5" name="4 Rectángulo"/>
          <p:cNvSpPr/>
          <p:nvPr/>
        </p:nvSpPr>
        <p:spPr>
          <a:xfrm>
            <a:off x="395536" y="5397023"/>
            <a:ext cx="8208912" cy="1200329"/>
          </a:xfrm>
          <a:prstGeom prst="rect">
            <a:avLst/>
          </a:prstGeom>
        </p:spPr>
        <p:txBody>
          <a:bodyPr wrap="square">
            <a:spAutoFit/>
          </a:bodyPr>
          <a:lstStyle/>
          <a:p>
            <a:pPr algn="ctr"/>
            <a:r>
              <a:rPr lang="es-PE" sz="2400" dirty="0" err="1" smtClean="0"/>
              <a:t>Unit</a:t>
            </a:r>
            <a:r>
              <a:rPr lang="es-PE" sz="2400" dirty="0" smtClean="0"/>
              <a:t> </a:t>
            </a:r>
            <a:r>
              <a:rPr lang="es-PE" sz="2400" dirty="0" err="1" smtClean="0"/>
              <a:t>testing</a:t>
            </a:r>
            <a:r>
              <a:rPr lang="es-PE" sz="2400" dirty="0" smtClean="0"/>
              <a:t> puede duplicar el tiempo que toma programar alguna funcionalidad pero el tiempo total de desarrollo del producto se ve reducido.</a:t>
            </a:r>
            <a:endParaRPr lang="es-PE" sz="2400" dirty="0"/>
          </a:p>
        </p:txBody>
      </p:sp>
      <p:sp>
        <p:nvSpPr>
          <p:cNvPr id="6" name="2 Título"/>
          <p:cNvSpPr>
            <a:spLocks noGrp="1"/>
          </p:cNvSpPr>
          <p:nvPr>
            <p:ph type="title"/>
          </p:nvPr>
        </p:nvSpPr>
        <p:spPr>
          <a:xfrm>
            <a:off x="483459" y="260648"/>
            <a:ext cx="8229600" cy="1224136"/>
          </a:xfrm>
        </p:spPr>
        <p:txBody>
          <a:bodyPr/>
          <a:lstStyle/>
          <a:p>
            <a:r>
              <a:rPr lang="es-PE" dirty="0" smtClean="0">
                <a:solidFill>
                  <a:srgbClr val="00823B"/>
                </a:solidFill>
              </a:rPr>
              <a:t>¿ Cuanto tiempo más me cuesta utilizar pruebas unitarias ?</a:t>
            </a:r>
            <a:endParaRPr lang="es-PE" dirty="0">
              <a:solidFill>
                <a:srgbClr val="00823B"/>
              </a:solidFill>
            </a:endParaRPr>
          </a:p>
        </p:txBody>
      </p:sp>
    </p:spTree>
    <p:extLst>
      <p:ext uri="{BB962C8B-B14F-4D97-AF65-F5344CB8AC3E}">
        <p14:creationId xmlns:p14="http://schemas.microsoft.com/office/powerpoint/2010/main" val="217631164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539552" y="1484784"/>
            <a:ext cx="8208912" cy="3970318"/>
          </a:xfrm>
          <a:prstGeom prst="rect">
            <a:avLst/>
          </a:prstGeom>
        </p:spPr>
        <p:txBody>
          <a:bodyPr wrap="square">
            <a:spAutoFit/>
          </a:bodyPr>
          <a:lstStyle/>
          <a:p>
            <a:r>
              <a:rPr lang="es-PE" sz="3600" dirty="0" smtClean="0"/>
              <a:t>……. pero no ha sido:</a:t>
            </a:r>
          </a:p>
          <a:p>
            <a:endParaRPr lang="es-PE" sz="3600" dirty="0" smtClean="0"/>
          </a:p>
          <a:p>
            <a:pPr marL="342900" indent="-342900">
              <a:buFont typeface="Arial" pitchFamily="34" charset="0"/>
              <a:buChar char="•"/>
            </a:pPr>
            <a:r>
              <a:rPr lang="es-PE" sz="3600" dirty="0" smtClean="0"/>
              <a:t>Estructurado</a:t>
            </a:r>
          </a:p>
          <a:p>
            <a:pPr marL="342900" indent="-342900">
              <a:buFont typeface="Arial" pitchFamily="34" charset="0"/>
              <a:buChar char="•"/>
            </a:pPr>
            <a:r>
              <a:rPr lang="es-PE" sz="3600" dirty="0" smtClean="0"/>
              <a:t>Consistente</a:t>
            </a:r>
          </a:p>
          <a:p>
            <a:pPr marL="342900" indent="-342900">
              <a:buFont typeface="Arial" pitchFamily="34" charset="0"/>
              <a:buChar char="•"/>
            </a:pPr>
            <a:r>
              <a:rPr lang="es-PE" sz="3600" dirty="0" smtClean="0"/>
              <a:t>Repetible</a:t>
            </a:r>
          </a:p>
          <a:p>
            <a:pPr marL="342900" indent="-342900">
              <a:buFont typeface="Arial" pitchFamily="34" charset="0"/>
              <a:buChar char="•"/>
            </a:pPr>
            <a:r>
              <a:rPr lang="es-PE" sz="3600" dirty="0" smtClean="0"/>
              <a:t>Fácil</a:t>
            </a:r>
          </a:p>
          <a:p>
            <a:pPr marL="342900" indent="-342900">
              <a:buFont typeface="Arial" pitchFamily="34" charset="0"/>
              <a:buChar char="•"/>
            </a:pPr>
            <a:r>
              <a:rPr lang="es-PE" sz="3600" dirty="0"/>
              <a:t>En todo el </a:t>
            </a:r>
            <a:r>
              <a:rPr lang="es-PE" sz="3600" dirty="0" smtClean="0"/>
              <a:t>código</a:t>
            </a:r>
            <a:endParaRPr lang="es-PE" sz="3600" dirty="0"/>
          </a:p>
        </p:txBody>
      </p:sp>
      <p:sp>
        <p:nvSpPr>
          <p:cNvPr id="6" name="2 Título"/>
          <p:cNvSpPr>
            <a:spLocks noGrp="1"/>
          </p:cNvSpPr>
          <p:nvPr>
            <p:ph type="title"/>
          </p:nvPr>
        </p:nvSpPr>
        <p:spPr>
          <a:xfrm>
            <a:off x="395536" y="260648"/>
            <a:ext cx="8461539" cy="936104"/>
          </a:xfrm>
        </p:spPr>
        <p:txBody>
          <a:bodyPr/>
          <a:lstStyle/>
          <a:p>
            <a:r>
              <a:rPr lang="es-PE" dirty="0" smtClean="0">
                <a:solidFill>
                  <a:srgbClr val="00823B"/>
                </a:solidFill>
              </a:rPr>
              <a:t>Todos ya lo venimos haciendo</a:t>
            </a:r>
            <a:endParaRPr lang="es-PE" dirty="0">
              <a:solidFill>
                <a:srgbClr val="00823B"/>
              </a:solidFill>
            </a:endParaRPr>
          </a:p>
        </p:txBody>
      </p:sp>
    </p:spTree>
    <p:extLst>
      <p:ext uri="{BB962C8B-B14F-4D97-AF65-F5344CB8AC3E}">
        <p14:creationId xmlns:p14="http://schemas.microsoft.com/office/powerpoint/2010/main" val="37982658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5486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Presentando </a:t>
            </a:r>
            <a:r>
              <a:rPr lang="es-PE" dirty="0" err="1" smtClean="0">
                <a:solidFill>
                  <a:srgbClr val="00B050"/>
                </a:solidFill>
              </a:rPr>
              <a:t>Unit</a:t>
            </a:r>
            <a:r>
              <a:rPr lang="es-PE" dirty="0" smtClean="0">
                <a:solidFill>
                  <a:srgbClr val="00B050"/>
                </a:solidFill>
              </a:rPr>
              <a:t> </a:t>
            </a:r>
            <a:r>
              <a:rPr lang="es-PE" dirty="0" err="1" smtClean="0">
                <a:solidFill>
                  <a:srgbClr val="00B050"/>
                </a:solidFill>
              </a:rPr>
              <a:t>Testing</a:t>
            </a:r>
            <a:r>
              <a:rPr lang="es-PE" dirty="0" smtClean="0">
                <a:solidFill>
                  <a:srgbClr val="00B050"/>
                </a:solidFill>
              </a:rPr>
              <a:t>  </a:t>
            </a:r>
            <a:br>
              <a:rPr lang="es-PE" dirty="0" smtClean="0">
                <a:solidFill>
                  <a:srgbClr val="00B050"/>
                </a:solidFill>
              </a:rPr>
            </a:br>
            <a:r>
              <a:rPr lang="es-PE" dirty="0" smtClean="0">
                <a:solidFill>
                  <a:srgbClr val="00B050"/>
                </a:solidFill>
              </a:rPr>
              <a:t>a tu equipo</a:t>
            </a:r>
            <a:endParaRPr lang="es-PE" dirty="0">
              <a:solidFill>
                <a:srgbClr val="00B050"/>
              </a:solidFill>
            </a:endParaRPr>
          </a:p>
        </p:txBody>
      </p:sp>
      <p:sp>
        <p:nvSpPr>
          <p:cNvPr id="7" name="5 Marcador de contenido"/>
          <p:cNvSpPr txBox="1">
            <a:spLocks/>
          </p:cNvSpPr>
          <p:nvPr/>
        </p:nvSpPr>
        <p:spPr bwMode="auto">
          <a:xfrm>
            <a:off x="395536" y="2195736"/>
            <a:ext cx="8424936" cy="4329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Cuando uno empieza a introducir </a:t>
            </a:r>
            <a:r>
              <a:rPr lang="es-PE" sz="2800" dirty="0" err="1" smtClean="0"/>
              <a:t>Unit</a:t>
            </a:r>
            <a:r>
              <a:rPr lang="es-PE" sz="2800" dirty="0" smtClean="0"/>
              <a:t> </a:t>
            </a:r>
            <a:r>
              <a:rPr lang="es-PE" sz="2800" dirty="0" err="1" smtClean="0"/>
              <a:t>Testing</a:t>
            </a:r>
            <a:r>
              <a:rPr lang="es-PE" sz="2800" dirty="0" smtClean="0"/>
              <a:t> a su equipo debe estar preparado para responder toda clase de preguntas. </a:t>
            </a:r>
          </a:p>
          <a:p>
            <a:pPr marL="0" indent="0">
              <a:buNone/>
            </a:pPr>
            <a:endParaRPr lang="es-PE" sz="2800" dirty="0" smtClean="0"/>
          </a:p>
          <a:p>
            <a:r>
              <a:rPr lang="es-PE" sz="2800" dirty="0" smtClean="0"/>
              <a:t>Cada uno debe pensar en alguna pregunta o algún argumento en contra que le podrían hacer . </a:t>
            </a:r>
            <a:r>
              <a:rPr lang="es-PE" sz="2800" dirty="0" err="1" smtClean="0"/>
              <a:t>Ejm</a:t>
            </a:r>
            <a:r>
              <a:rPr lang="es-PE" sz="2800" dirty="0" smtClean="0"/>
              <a:t>:</a:t>
            </a:r>
          </a:p>
          <a:p>
            <a:pPr lvl="1"/>
            <a:r>
              <a:rPr lang="es-PE" sz="2400" dirty="0" smtClean="0"/>
              <a:t>¿ Las personas de QA ya no son necesarias ?</a:t>
            </a:r>
          </a:p>
          <a:p>
            <a:r>
              <a:rPr lang="es-PE" sz="2800" dirty="0" smtClean="0"/>
              <a:t>Compartirlo y discutirlo con el resto del grupo.</a:t>
            </a:r>
          </a:p>
        </p:txBody>
      </p:sp>
    </p:spTree>
    <p:extLst>
      <p:ext uri="{BB962C8B-B14F-4D97-AF65-F5344CB8AC3E}">
        <p14:creationId xmlns:p14="http://schemas.microsoft.com/office/powerpoint/2010/main" val="25775208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484784"/>
            <a:ext cx="8568952" cy="46085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solidFill>
                  <a:srgbClr val="FFC000"/>
                </a:solidFill>
              </a:rPr>
              <a:t>Realizar cambios es mucho más sencillo.</a:t>
            </a:r>
          </a:p>
          <a:p>
            <a:r>
              <a:rPr lang="es-PE" sz="2800" dirty="0" smtClean="0"/>
              <a:t>Nuevas funcionalidades no rompen las existentes.</a:t>
            </a:r>
          </a:p>
          <a:p>
            <a:r>
              <a:rPr lang="es-PE" sz="2800" dirty="0" smtClean="0">
                <a:solidFill>
                  <a:srgbClr val="FFC000"/>
                </a:solidFill>
              </a:rPr>
              <a:t>El proceso de desarrollo se vuelve más flexible.</a:t>
            </a:r>
          </a:p>
          <a:p>
            <a:r>
              <a:rPr lang="es-PE" sz="2800" dirty="0"/>
              <a:t>Los problemas se encuentran temprano en el ciclo de desarrollo</a:t>
            </a:r>
            <a:r>
              <a:rPr lang="es-PE" sz="2800" dirty="0" smtClean="0"/>
              <a:t>.</a:t>
            </a:r>
          </a:p>
          <a:p>
            <a:r>
              <a:rPr lang="es-PE" sz="2800" dirty="0" smtClean="0">
                <a:solidFill>
                  <a:srgbClr val="FFC000"/>
                </a:solidFill>
              </a:rPr>
              <a:t>El diseño mejora debido a que el código es forzado a ser más desacoplado y testeable.</a:t>
            </a:r>
          </a:p>
          <a:p>
            <a:r>
              <a:rPr lang="es-PE" sz="2800" dirty="0"/>
              <a:t>Código que funciona ahora, funcionará en el futuro.</a:t>
            </a:r>
          </a:p>
          <a:p>
            <a:r>
              <a:rPr lang="es-PE" sz="2800" dirty="0" smtClean="0">
                <a:solidFill>
                  <a:srgbClr val="FFC000"/>
                </a:solidFill>
              </a:rPr>
              <a:t>La necesidad de pruebas manuales se reduce.</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Beneficios de las pruebas unitarias</a:t>
            </a:r>
            <a:endParaRPr lang="es-PE" dirty="0">
              <a:solidFill>
                <a:srgbClr val="00823B"/>
              </a:solidFill>
            </a:endParaRPr>
          </a:p>
        </p:txBody>
      </p:sp>
    </p:spTree>
    <p:extLst>
      <p:ext uri="{BB962C8B-B14F-4D97-AF65-F5344CB8AC3E}">
        <p14:creationId xmlns:p14="http://schemas.microsoft.com/office/powerpoint/2010/main" val="302626366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2677656"/>
          </a:xfrm>
          <a:prstGeom prst="rect">
            <a:avLst/>
          </a:prstGeom>
          <a:noFill/>
        </p:spPr>
        <p:txBody>
          <a:bodyPr wrap="square" rtlCol="0">
            <a:spAutoFit/>
          </a:bodyPr>
          <a:lstStyle/>
          <a:p>
            <a:pPr marL="457200" indent="-457200">
              <a:buFont typeface="Arial" pitchFamily="34" charset="0"/>
              <a:buChar char="•"/>
            </a:pPr>
            <a:r>
              <a:rPr lang="es-PE" sz="2400" dirty="0" err="1" smtClean="0"/>
              <a:t>Moq</a:t>
            </a:r>
            <a:r>
              <a:rPr lang="es-PE" sz="2400" dirty="0" smtClean="0"/>
              <a:t>: </a:t>
            </a:r>
            <a:r>
              <a:rPr lang="es-PE" sz="2400" dirty="0" smtClean="0">
                <a:solidFill>
                  <a:srgbClr val="FFC000"/>
                </a:solidFill>
              </a:rPr>
              <a:t>http</a:t>
            </a:r>
            <a:r>
              <a:rPr lang="es-PE" sz="2400" dirty="0">
                <a:solidFill>
                  <a:srgbClr val="FFC000"/>
                </a:solidFill>
              </a:rPr>
              <a:t>://code.google.com/p/moq/</a:t>
            </a:r>
          </a:p>
          <a:p>
            <a:endParaRPr lang="es-PE" sz="2400" dirty="0" smtClean="0"/>
          </a:p>
          <a:p>
            <a:pPr marL="457200" indent="-457200">
              <a:buFont typeface="Arial" pitchFamily="34" charset="0"/>
              <a:buChar char="•"/>
            </a:pPr>
            <a:r>
              <a:rPr lang="es-PE" sz="2400" dirty="0" err="1" smtClean="0"/>
              <a:t>Ncrunch</a:t>
            </a:r>
            <a:r>
              <a:rPr lang="es-PE" sz="2400" dirty="0" smtClean="0"/>
              <a:t>: </a:t>
            </a:r>
            <a:r>
              <a:rPr lang="es-PE" sz="2400" dirty="0">
                <a:solidFill>
                  <a:srgbClr val="FFC000"/>
                </a:solidFill>
              </a:rPr>
              <a:t>http://www.ncrunch.net/</a:t>
            </a:r>
          </a:p>
          <a:p>
            <a:endParaRPr lang="es-PE" sz="2400" dirty="0" smtClean="0"/>
          </a:p>
          <a:p>
            <a:pPr marL="457200" indent="-457200">
              <a:buFont typeface="Arial" pitchFamily="34" charset="0"/>
              <a:buChar char="•"/>
            </a:pPr>
            <a:r>
              <a:rPr lang="es-PE" sz="2400" dirty="0" err="1" smtClean="0"/>
              <a:t>Mock</a:t>
            </a:r>
            <a:r>
              <a:rPr lang="es-PE" sz="2400" dirty="0" smtClean="0"/>
              <a:t> </a:t>
            </a:r>
            <a:r>
              <a:rPr lang="es-PE" sz="2400" dirty="0" err="1" smtClean="0"/>
              <a:t>Static</a:t>
            </a:r>
            <a:r>
              <a:rPr lang="es-PE" sz="2400" dirty="0" smtClean="0"/>
              <a:t> File </a:t>
            </a:r>
            <a:r>
              <a:rPr lang="es-PE" sz="2400" dirty="0" err="1" smtClean="0"/>
              <a:t>Class</a:t>
            </a:r>
            <a:r>
              <a:rPr lang="es-PE" sz="2400" dirty="0" smtClean="0"/>
              <a:t>:</a:t>
            </a:r>
            <a:br>
              <a:rPr lang="es-PE" sz="2400" dirty="0" smtClean="0"/>
            </a:br>
            <a:r>
              <a:rPr lang="es-PE" sz="2400" dirty="0" smtClean="0">
                <a:solidFill>
                  <a:srgbClr val="FFC000"/>
                </a:solidFill>
              </a:rPr>
              <a:t>http</a:t>
            </a:r>
            <a:r>
              <a:rPr lang="es-PE" sz="2400" dirty="0">
                <a:solidFill>
                  <a:srgbClr val="FFC000"/>
                </a:solidFill>
              </a:rPr>
              <a:t>://stackoverflow.com/questions/6499871/mock-file-io-static-class-in-c-sharp</a:t>
            </a:r>
            <a:endParaRPr lang="es-PE" sz="2400" dirty="0" smtClean="0">
              <a:solidFill>
                <a:srgbClr val="FFC000"/>
              </a:solidFill>
            </a:endParaRPr>
          </a:p>
        </p:txBody>
      </p:sp>
    </p:spTree>
    <p:extLst>
      <p:ext uri="{BB962C8B-B14F-4D97-AF65-F5344CB8AC3E}">
        <p14:creationId xmlns:p14="http://schemas.microsoft.com/office/powerpoint/2010/main" val="391315148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72008" y="1268760"/>
            <a:ext cx="8204448" cy="2592288"/>
          </a:xfrm>
        </p:spPr>
        <p:txBody>
          <a:bodyPr/>
          <a:lstStyle/>
          <a:p>
            <a:r>
              <a:rPr lang="en-US" sz="11500" b="1" dirty="0" smtClean="0">
                <a:solidFill>
                  <a:srgbClr val="FF0000"/>
                </a:solidFill>
              </a:rPr>
              <a:t>Integration Testing</a:t>
            </a:r>
            <a:br>
              <a:rPr lang="en-US" sz="11500" b="1" dirty="0" smtClean="0">
                <a:solidFill>
                  <a:srgbClr val="FF0000"/>
                </a:solidFill>
              </a:rPr>
            </a:br>
            <a:r>
              <a:rPr lang="en-US" sz="7200" b="1" dirty="0"/>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angel.nunez.salazar@gmail.com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27576645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24688" y="459087"/>
            <a:ext cx="8229600" cy="724942"/>
          </a:xfrm>
        </p:spPr>
        <p:txBody>
          <a:bodyPr/>
          <a:lstStyle/>
          <a:p>
            <a:r>
              <a:rPr lang="es-PE" dirty="0" smtClean="0">
                <a:solidFill>
                  <a:srgbClr val="00823B"/>
                </a:solidFill>
              </a:rPr>
              <a:t>Pruebas de Integración</a:t>
            </a:r>
            <a:endParaRPr lang="es-PE" dirty="0">
              <a:solidFill>
                <a:srgbClr val="00823B"/>
              </a:solidFill>
            </a:endParaRPr>
          </a:p>
        </p:txBody>
      </p:sp>
      <p:sp>
        <p:nvSpPr>
          <p:cNvPr id="20" name="19 Rectángulo"/>
          <p:cNvSpPr/>
          <p:nvPr/>
        </p:nvSpPr>
        <p:spPr>
          <a:xfrm>
            <a:off x="1628134" y="5174777"/>
            <a:ext cx="5912439" cy="830997"/>
          </a:xfrm>
          <a:prstGeom prst="rect">
            <a:avLst/>
          </a:prstGeom>
        </p:spPr>
        <p:txBody>
          <a:bodyPr wrap="square">
            <a:spAutoFit/>
          </a:bodyPr>
          <a:lstStyle/>
          <a:p>
            <a:pPr algn="ctr"/>
            <a:r>
              <a:rPr lang="es-PE" sz="2400" dirty="0" smtClean="0">
                <a:solidFill>
                  <a:srgbClr val="FFC000"/>
                </a:solidFill>
              </a:rPr>
              <a:t>Se encargan de realizar pruebas a dos o más módulos dependientes de software.</a:t>
            </a:r>
            <a:endParaRPr lang="es-PE" sz="2400" dirty="0">
              <a:solidFill>
                <a:srgbClr val="FFC000"/>
              </a:solidFill>
            </a:endParaRPr>
          </a:p>
        </p:txBody>
      </p:sp>
      <p:grpSp>
        <p:nvGrpSpPr>
          <p:cNvPr id="6" name="5 Grupo"/>
          <p:cNvGrpSpPr/>
          <p:nvPr/>
        </p:nvGrpSpPr>
        <p:grpSpPr>
          <a:xfrm>
            <a:off x="2498318" y="1366920"/>
            <a:ext cx="4172069" cy="3594249"/>
            <a:chOff x="2632179" y="1537705"/>
            <a:chExt cx="3904346" cy="3325304"/>
          </a:xfrm>
        </p:grpSpPr>
        <p:sp>
          <p:nvSpPr>
            <p:cNvPr id="27" name="26 Rectángulo redondeado"/>
            <p:cNvSpPr/>
            <p:nvPr/>
          </p:nvSpPr>
          <p:spPr>
            <a:xfrm>
              <a:off x="4167225" y="1863765"/>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29" name="28 Flecha abajo"/>
            <p:cNvSpPr/>
            <p:nvPr/>
          </p:nvSpPr>
          <p:spPr>
            <a:xfrm>
              <a:off x="4449625" y="2605217"/>
              <a:ext cx="236391" cy="353673"/>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0" name="29 Flecha abajo"/>
            <p:cNvSpPr/>
            <p:nvPr/>
          </p:nvSpPr>
          <p:spPr>
            <a:xfrm>
              <a:off x="4449625" y="1537705"/>
              <a:ext cx="236391" cy="3260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1" name="30 Rectángulo redondeado"/>
            <p:cNvSpPr/>
            <p:nvPr/>
          </p:nvSpPr>
          <p:spPr>
            <a:xfrm>
              <a:off x="4686017"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3" name="32 Rectángulo redondeado"/>
            <p:cNvSpPr/>
            <p:nvPr/>
          </p:nvSpPr>
          <p:spPr>
            <a:xfrm>
              <a:off x="3689884" y="4082658"/>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5" name="34 Rectángulo redondeado"/>
            <p:cNvSpPr/>
            <p:nvPr/>
          </p:nvSpPr>
          <p:spPr>
            <a:xfrm>
              <a:off x="4177646" y="2968049"/>
              <a:ext cx="812673" cy="7320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39" name="38 Flecha abajo"/>
            <p:cNvSpPr/>
            <p:nvPr/>
          </p:nvSpPr>
          <p:spPr>
            <a:xfrm>
              <a:off x="4216670" y="3710953"/>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40" name="39 Flecha abajo"/>
            <p:cNvSpPr/>
            <p:nvPr/>
          </p:nvSpPr>
          <p:spPr>
            <a:xfrm>
              <a:off x="4732676" y="3719106"/>
              <a:ext cx="236391" cy="335082"/>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87" name="86 Grupo"/>
            <p:cNvGrpSpPr>
              <a:grpSpLocks noChangeAspect="1"/>
            </p:cNvGrpSpPr>
            <p:nvPr/>
          </p:nvGrpSpPr>
          <p:grpSpPr>
            <a:xfrm>
              <a:off x="5600525" y="4034327"/>
              <a:ext cx="936000" cy="828682"/>
              <a:chOff x="5703023" y="3867506"/>
              <a:chExt cx="1064625" cy="942558"/>
            </a:xfrm>
          </p:grpSpPr>
          <p:cxnSp>
            <p:nvCxnSpPr>
              <p:cNvPr id="88" name="87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88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1" name="90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9" name="108 Grupo"/>
            <p:cNvGrpSpPr>
              <a:grpSpLocks noChangeAspect="1"/>
            </p:cNvGrpSpPr>
            <p:nvPr/>
          </p:nvGrpSpPr>
          <p:grpSpPr>
            <a:xfrm>
              <a:off x="2632179" y="4031312"/>
              <a:ext cx="936000" cy="828682"/>
              <a:chOff x="5703023" y="3867506"/>
              <a:chExt cx="1064625" cy="942558"/>
            </a:xfrm>
          </p:grpSpPr>
          <p:cxnSp>
            <p:nvCxnSpPr>
              <p:cNvPr id="110" name="10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1" name="11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3" name="11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4" name="113 Grupo"/>
            <p:cNvGrpSpPr>
              <a:grpSpLocks noChangeAspect="1"/>
            </p:cNvGrpSpPr>
            <p:nvPr/>
          </p:nvGrpSpPr>
          <p:grpSpPr>
            <a:xfrm>
              <a:off x="5092353" y="2913364"/>
              <a:ext cx="936000" cy="828682"/>
              <a:chOff x="5703023" y="3867506"/>
              <a:chExt cx="1064625" cy="942558"/>
            </a:xfrm>
          </p:grpSpPr>
          <p:cxnSp>
            <p:nvCxnSpPr>
              <p:cNvPr id="115" name="114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115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8" name="117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19" name="118 Grupo"/>
            <p:cNvGrpSpPr>
              <a:grpSpLocks noChangeAspect="1"/>
            </p:cNvGrpSpPr>
            <p:nvPr/>
          </p:nvGrpSpPr>
          <p:grpSpPr>
            <a:xfrm>
              <a:off x="3127598" y="2918264"/>
              <a:ext cx="936000" cy="828682"/>
              <a:chOff x="5703023" y="3867506"/>
              <a:chExt cx="1064625" cy="942558"/>
            </a:xfrm>
          </p:grpSpPr>
          <p:cxnSp>
            <p:nvCxnSpPr>
              <p:cNvPr id="120" name="119 Conector recto"/>
              <p:cNvCxnSpPr/>
              <p:nvPr/>
            </p:nvCxnSpPr>
            <p:spPr>
              <a:xfrm>
                <a:off x="5703023" y="3985326"/>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5821315"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121 Conector recto"/>
              <p:cNvCxnSpPr/>
              <p:nvPr/>
            </p:nvCxnSpPr>
            <p:spPr>
              <a:xfrm>
                <a:off x="5703023" y="4692244"/>
                <a:ext cx="1064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3" name="122 Conector recto"/>
              <p:cNvCxnSpPr/>
              <p:nvPr/>
            </p:nvCxnSpPr>
            <p:spPr>
              <a:xfrm>
                <a:off x="6649356" y="3867506"/>
                <a:ext cx="0" cy="942558"/>
              </a:xfrm>
              <a:prstGeom prst="line">
                <a:avLst/>
              </a:prstGeom>
              <a:ln w="28575"/>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0912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908720"/>
            <a:ext cx="8568952" cy="1143000"/>
          </a:xfrm>
        </p:spPr>
        <p:txBody>
          <a:bodyPr/>
          <a:lstStyle/>
          <a:p>
            <a:r>
              <a:rPr lang="es-PE" dirty="0" smtClean="0">
                <a:solidFill>
                  <a:srgbClr val="00823B"/>
                </a:solidFill>
              </a:rPr>
              <a:t>¿ Cuando es una prueba de Integración ?</a:t>
            </a:r>
            <a:endParaRPr lang="es-PE" dirty="0">
              <a:solidFill>
                <a:srgbClr val="00823B"/>
              </a:solidFill>
            </a:endParaRPr>
          </a:p>
        </p:txBody>
      </p:sp>
      <p:sp>
        <p:nvSpPr>
          <p:cNvPr id="4" name="5 Marcador de contenido"/>
          <p:cNvSpPr txBox="1">
            <a:spLocks/>
          </p:cNvSpPr>
          <p:nvPr/>
        </p:nvSpPr>
        <p:spPr bwMode="auto">
          <a:xfrm>
            <a:off x="611560" y="2563942"/>
            <a:ext cx="7992888" cy="25212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800" dirty="0" smtClean="0"/>
              <a:t>Cuando involucra dos o más clases en simultaneo.</a:t>
            </a:r>
          </a:p>
          <a:p>
            <a:pPr marL="571500" indent="-571500">
              <a:buFont typeface="+mj-lt"/>
              <a:buAutoNum type="romanUcPeriod"/>
            </a:pPr>
            <a:endParaRPr lang="es-PE" sz="2800" dirty="0" smtClean="0"/>
          </a:p>
          <a:p>
            <a:pPr marL="571500" indent="-571500">
              <a:buFont typeface="+mj-lt"/>
              <a:buAutoNum type="romanUcPeriod"/>
            </a:pPr>
            <a:r>
              <a:rPr lang="es-PE" sz="2800" dirty="0"/>
              <a:t>Cuando el código se comunica </a:t>
            </a:r>
            <a:r>
              <a:rPr lang="es-PE" sz="2800" dirty="0" smtClean="0"/>
              <a:t>fuera de las fronteras de </a:t>
            </a:r>
            <a:r>
              <a:rPr lang="es-PE" sz="2800" dirty="0"/>
              <a:t>su propio proceso.</a:t>
            </a:r>
            <a:br>
              <a:rPr lang="es-PE" sz="2800" dirty="0"/>
            </a:br>
            <a:r>
              <a:rPr lang="es-PE" sz="2800" dirty="0"/>
              <a:t>(base de datos, la red, el sistema de archivos</a:t>
            </a:r>
            <a:r>
              <a:rPr lang="es-PE" sz="2800" dirty="0" smtClean="0"/>
              <a:t>)</a:t>
            </a:r>
            <a:endParaRPr lang="es-PE" sz="2800" dirty="0"/>
          </a:p>
        </p:txBody>
      </p:sp>
    </p:spTree>
    <p:extLst>
      <p:ext uri="{BB962C8B-B14F-4D97-AF65-F5344CB8AC3E}">
        <p14:creationId xmlns:p14="http://schemas.microsoft.com/office/powerpoint/2010/main" val="28094413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2 Título"/>
          <p:cNvSpPr>
            <a:spLocks noGrp="1"/>
          </p:cNvSpPr>
          <p:nvPr>
            <p:ph type="title"/>
          </p:nvPr>
        </p:nvSpPr>
        <p:spPr>
          <a:xfrm>
            <a:off x="529208" y="188640"/>
            <a:ext cx="8229600" cy="864096"/>
          </a:xfrm>
        </p:spPr>
        <p:txBody>
          <a:bodyPr/>
          <a:lstStyle/>
          <a:p>
            <a:r>
              <a:rPr lang="es-PE" dirty="0" smtClean="0">
                <a:solidFill>
                  <a:srgbClr val="00823B"/>
                </a:solidFill>
              </a:rPr>
              <a:t>Beneficios del 1er </a:t>
            </a:r>
            <a:r>
              <a:rPr lang="es-PE" dirty="0">
                <a:solidFill>
                  <a:srgbClr val="00823B"/>
                </a:solidFill>
              </a:rPr>
              <a:t>C</a:t>
            </a:r>
            <a:r>
              <a:rPr lang="es-PE" dirty="0" smtClean="0">
                <a:solidFill>
                  <a:srgbClr val="00823B"/>
                </a:solidFill>
              </a:rPr>
              <a:t>uadrante</a:t>
            </a:r>
            <a:endParaRPr lang="es-PE" dirty="0">
              <a:solidFill>
                <a:srgbClr val="00823B"/>
              </a:solidFill>
            </a:endParaRPr>
          </a:p>
        </p:txBody>
      </p:sp>
      <p:sp>
        <p:nvSpPr>
          <p:cNvPr id="3" name="5 Marcador de contenido"/>
          <p:cNvSpPr txBox="1">
            <a:spLocks/>
          </p:cNvSpPr>
          <p:nvPr/>
        </p:nvSpPr>
        <p:spPr bwMode="auto">
          <a:xfrm>
            <a:off x="179512" y="1340768"/>
            <a:ext cx="8793360"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600" dirty="0" smtClean="0">
                <a:solidFill>
                  <a:schemeClr val="tx1">
                    <a:lumMod val="95000"/>
                  </a:schemeClr>
                </a:solidFill>
              </a:rPr>
              <a:t>Proporcionan una capa de seguridad para agregar o modificar características de la aplicación de manera segura. </a:t>
            </a:r>
            <a:br>
              <a:rPr lang="es-PE" sz="2600" dirty="0" smtClean="0">
                <a:solidFill>
                  <a:schemeClr val="tx1">
                    <a:lumMod val="95000"/>
                  </a:schemeClr>
                </a:solidFill>
              </a:rPr>
            </a:br>
            <a:r>
              <a:rPr lang="es-PE" sz="2600" dirty="0" smtClean="0">
                <a:solidFill>
                  <a:schemeClr val="tx1">
                    <a:lumMod val="95000"/>
                  </a:schemeClr>
                </a:solidFill>
              </a:rPr>
              <a:t>(sin alterar de manera equivocada el comportamiento existente)</a:t>
            </a:r>
          </a:p>
        </p:txBody>
      </p:sp>
      <p:sp>
        <p:nvSpPr>
          <p:cNvPr id="4" name="5 Marcador de contenido"/>
          <p:cNvSpPr txBox="1">
            <a:spLocks/>
          </p:cNvSpPr>
          <p:nvPr/>
        </p:nvSpPr>
        <p:spPr bwMode="auto">
          <a:xfrm>
            <a:off x="395040" y="3068960"/>
            <a:ext cx="8640960" cy="2872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600" dirty="0" smtClean="0">
                <a:solidFill>
                  <a:schemeClr val="tx1">
                    <a:lumMod val="95000"/>
                  </a:schemeClr>
                </a:solidFill>
              </a:rPr>
              <a:t>Pruebas de Regresión.</a:t>
            </a:r>
          </a:p>
          <a:p>
            <a:r>
              <a:rPr lang="es-PE" sz="2600" dirty="0" smtClean="0">
                <a:solidFill>
                  <a:schemeClr val="tx1">
                    <a:lumMod val="95000"/>
                  </a:schemeClr>
                </a:solidFill>
              </a:rPr>
              <a:t>Soporte a Refactoring.</a:t>
            </a:r>
          </a:p>
          <a:p>
            <a:r>
              <a:rPr lang="es-PE" sz="2600" dirty="0" smtClean="0">
                <a:solidFill>
                  <a:schemeClr val="tx1">
                    <a:lumMod val="95000"/>
                  </a:schemeClr>
                </a:solidFill>
              </a:rPr>
              <a:t>Calidad Interna.</a:t>
            </a:r>
          </a:p>
          <a:p>
            <a:r>
              <a:rPr lang="es-PE" sz="2600" dirty="0" smtClean="0">
                <a:solidFill>
                  <a:schemeClr val="tx1">
                    <a:lumMod val="95000"/>
                  </a:schemeClr>
                </a:solidFill>
              </a:rPr>
              <a:t>Hacer más en menos tiempo.</a:t>
            </a:r>
          </a:p>
          <a:p>
            <a:r>
              <a:rPr lang="es-PE" sz="2600" dirty="0" smtClean="0">
                <a:solidFill>
                  <a:schemeClr val="tx1">
                    <a:lumMod val="95000"/>
                  </a:schemeClr>
                </a:solidFill>
              </a:rPr>
              <a:t>Coraje.</a:t>
            </a:r>
          </a:p>
        </p:txBody>
      </p:sp>
    </p:spTree>
    <p:extLst>
      <p:ext uri="{BB962C8B-B14F-4D97-AF65-F5344CB8AC3E}">
        <p14:creationId xmlns:p14="http://schemas.microsoft.com/office/powerpoint/2010/main" val="174846562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1223629" y="1141997"/>
            <a:ext cx="6696744" cy="1143000"/>
          </a:xfrm>
        </p:spPr>
        <p:txBody>
          <a:bodyPr/>
          <a:lstStyle/>
          <a:p>
            <a:r>
              <a:rPr lang="es-PE" dirty="0" smtClean="0">
                <a:solidFill>
                  <a:srgbClr val="00823B"/>
                </a:solidFill>
              </a:rPr>
              <a:t>¿ Qué cosas cubren las pruebas de interacción ?</a:t>
            </a:r>
            <a:endParaRPr lang="es-PE" dirty="0">
              <a:solidFill>
                <a:srgbClr val="00823B"/>
              </a:solidFill>
            </a:endParaRPr>
          </a:p>
        </p:txBody>
      </p:sp>
      <p:sp>
        <p:nvSpPr>
          <p:cNvPr id="3" name="2 CuadroTexto"/>
          <p:cNvSpPr txBox="1"/>
          <p:nvPr/>
        </p:nvSpPr>
        <p:spPr>
          <a:xfrm>
            <a:off x="540964" y="2718028"/>
            <a:ext cx="8148449" cy="1569660"/>
          </a:xfrm>
          <a:prstGeom prst="rect">
            <a:avLst/>
          </a:prstGeom>
          <a:noFill/>
        </p:spPr>
        <p:txBody>
          <a:bodyPr wrap="none" rtlCol="0">
            <a:spAutoFit/>
          </a:bodyPr>
          <a:lstStyle/>
          <a:p>
            <a:pPr algn="ctr"/>
            <a:r>
              <a:rPr lang="es-PE" sz="3200" dirty="0" smtClean="0"/>
              <a:t>Interacción y Funcionamiento de </a:t>
            </a:r>
            <a:r>
              <a:rPr lang="es-PE" sz="3200" dirty="0" err="1" smtClean="0"/>
              <a:t>BDs</a:t>
            </a:r>
            <a:endParaRPr lang="es-PE" sz="3200" dirty="0" smtClean="0"/>
          </a:p>
          <a:p>
            <a:pPr algn="ctr"/>
            <a:r>
              <a:rPr lang="es-PE" sz="3200" dirty="0" smtClean="0"/>
              <a:t>Lectura y creación de documentos (</a:t>
            </a:r>
            <a:r>
              <a:rPr lang="es-PE" sz="3200" dirty="0" err="1" smtClean="0"/>
              <a:t>txt</a:t>
            </a:r>
            <a:r>
              <a:rPr lang="es-PE" sz="3200" dirty="0" smtClean="0"/>
              <a:t>, </a:t>
            </a:r>
            <a:r>
              <a:rPr lang="es-PE" sz="3200" dirty="0" err="1" smtClean="0"/>
              <a:t>xml,pdf</a:t>
            </a:r>
            <a:r>
              <a:rPr lang="es-PE" sz="3200" dirty="0" smtClean="0"/>
              <a:t>)</a:t>
            </a:r>
          </a:p>
          <a:p>
            <a:pPr algn="ctr"/>
            <a:r>
              <a:rPr lang="es-PE" sz="3200" dirty="0" smtClean="0"/>
              <a:t>Interacción con Web </a:t>
            </a:r>
            <a:r>
              <a:rPr lang="es-PE" sz="3200" dirty="0" err="1" smtClean="0"/>
              <a:t>Services</a:t>
            </a:r>
            <a:endParaRPr lang="es-PE" sz="3200" dirty="0" smtClean="0"/>
          </a:p>
        </p:txBody>
      </p:sp>
    </p:spTree>
    <p:extLst>
      <p:ext uri="{BB962C8B-B14F-4D97-AF65-F5344CB8AC3E}">
        <p14:creationId xmlns:p14="http://schemas.microsoft.com/office/powerpoint/2010/main" val="4715498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80822" y="764704"/>
            <a:ext cx="8229600" cy="1156990"/>
          </a:xfrm>
        </p:spPr>
        <p:txBody>
          <a:bodyPr/>
          <a:lstStyle/>
          <a:p>
            <a:r>
              <a:rPr lang="es-PE" dirty="0" smtClean="0">
                <a:solidFill>
                  <a:srgbClr val="00823B"/>
                </a:solidFill>
              </a:rPr>
              <a:t>¿ Cuál es el problema con las pruebas de integración?</a:t>
            </a:r>
            <a:endParaRPr lang="es-PE" dirty="0">
              <a:solidFill>
                <a:srgbClr val="00823B"/>
              </a:solidFill>
            </a:endParaRPr>
          </a:p>
        </p:txBody>
      </p:sp>
      <p:sp>
        <p:nvSpPr>
          <p:cNvPr id="41" name="5 Marcador de contenido"/>
          <p:cNvSpPr txBox="1">
            <a:spLocks/>
          </p:cNvSpPr>
          <p:nvPr/>
        </p:nvSpPr>
        <p:spPr bwMode="auto">
          <a:xfrm>
            <a:off x="380822" y="2299388"/>
            <a:ext cx="8523356"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3600" i="1" dirty="0" smtClean="0">
                <a:solidFill>
                  <a:srgbClr val="FF0000"/>
                </a:solidFill>
              </a:rPr>
              <a:t>«</a:t>
            </a:r>
            <a:r>
              <a:rPr lang="es-PE" sz="3600" i="1" dirty="0" err="1" smtClean="0">
                <a:solidFill>
                  <a:srgbClr val="FF0000"/>
                </a:solidFill>
              </a:rPr>
              <a:t>Integration</a:t>
            </a:r>
            <a:r>
              <a:rPr lang="es-PE" sz="3600" i="1" dirty="0" smtClean="0">
                <a:solidFill>
                  <a:srgbClr val="FF0000"/>
                </a:solidFill>
              </a:rPr>
              <a:t> Test are a </a:t>
            </a:r>
            <a:r>
              <a:rPr lang="es-PE" sz="3600" i="1" dirty="0" err="1" smtClean="0">
                <a:solidFill>
                  <a:srgbClr val="FF0000"/>
                </a:solidFill>
              </a:rPr>
              <a:t>Vortex</a:t>
            </a:r>
            <a:r>
              <a:rPr lang="es-PE" sz="3600" i="1" dirty="0" smtClean="0">
                <a:solidFill>
                  <a:srgbClr val="FF0000"/>
                </a:solidFill>
              </a:rPr>
              <a:t> of </a:t>
            </a:r>
            <a:r>
              <a:rPr lang="es-PE" sz="3600" i="1" dirty="0" err="1" smtClean="0">
                <a:solidFill>
                  <a:srgbClr val="FF0000"/>
                </a:solidFill>
              </a:rPr>
              <a:t>Doom</a:t>
            </a:r>
            <a:r>
              <a:rPr lang="es-PE" sz="3600" i="1" dirty="0" smtClean="0">
                <a:solidFill>
                  <a:srgbClr val="FF0000"/>
                </a:solidFill>
              </a:rPr>
              <a:t>»</a:t>
            </a:r>
          </a:p>
        </p:txBody>
      </p:sp>
      <p:sp>
        <p:nvSpPr>
          <p:cNvPr id="2" name="1 Rectángulo"/>
          <p:cNvSpPr/>
          <p:nvPr/>
        </p:nvSpPr>
        <p:spPr>
          <a:xfrm>
            <a:off x="6660232" y="2915652"/>
            <a:ext cx="1609030" cy="369332"/>
          </a:xfrm>
          <a:prstGeom prst="rect">
            <a:avLst/>
          </a:prstGeom>
        </p:spPr>
        <p:txBody>
          <a:bodyPr wrap="none">
            <a:spAutoFit/>
          </a:bodyPr>
          <a:lstStyle/>
          <a:p>
            <a:pPr algn="r"/>
            <a:r>
              <a:rPr lang="es-PE" dirty="0">
                <a:solidFill>
                  <a:srgbClr val="FFC000"/>
                </a:solidFill>
              </a:rPr>
              <a:t>J.B </a:t>
            </a:r>
            <a:r>
              <a:rPr lang="es-PE" dirty="0" err="1">
                <a:solidFill>
                  <a:srgbClr val="FFC000"/>
                </a:solidFill>
              </a:rPr>
              <a:t>Rainsberger</a:t>
            </a:r>
            <a:endParaRPr lang="es-PE" dirty="0">
              <a:solidFill>
                <a:srgbClr val="FFC000"/>
              </a:solidFill>
            </a:endParaRPr>
          </a:p>
        </p:txBody>
      </p:sp>
      <p:sp>
        <p:nvSpPr>
          <p:cNvPr id="4" name="3 CuadroTexto"/>
          <p:cNvSpPr txBox="1"/>
          <p:nvPr/>
        </p:nvSpPr>
        <p:spPr>
          <a:xfrm>
            <a:off x="783271" y="3557334"/>
            <a:ext cx="7821178" cy="2246769"/>
          </a:xfrm>
          <a:prstGeom prst="rect">
            <a:avLst/>
          </a:prstGeom>
          <a:noFill/>
        </p:spPr>
        <p:txBody>
          <a:bodyPr wrap="square" rtlCol="0">
            <a:spAutoFit/>
          </a:bodyPr>
          <a:lstStyle/>
          <a:p>
            <a:pPr marL="285750" indent="-285750">
              <a:buFont typeface="Arial" pitchFamily="34" charset="0"/>
              <a:buChar char="•"/>
            </a:pPr>
            <a:r>
              <a:rPr lang="es-PE" sz="2800" dirty="0" smtClean="0"/>
              <a:t>Muy lentos en comparación con los test unitarios.</a:t>
            </a:r>
          </a:p>
          <a:p>
            <a:pPr marL="285750" indent="-285750">
              <a:buFont typeface="Arial" pitchFamily="34" charset="0"/>
              <a:buChar char="•"/>
            </a:pPr>
            <a:r>
              <a:rPr lang="es-PE" sz="2800" dirty="0" smtClean="0"/>
              <a:t>Muy frágiles.</a:t>
            </a:r>
          </a:p>
          <a:p>
            <a:pPr marL="285750" indent="-285750">
              <a:buFont typeface="Arial" pitchFamily="34" charset="0"/>
              <a:buChar char="•"/>
            </a:pPr>
            <a:r>
              <a:rPr lang="es-PE" sz="2800" dirty="0" smtClean="0"/>
              <a:t>Difíciles de configurar y ejecutar de manera atómica.</a:t>
            </a:r>
          </a:p>
          <a:p>
            <a:pPr marL="285750" indent="-285750">
              <a:buFont typeface="Arial" pitchFamily="34" charset="0"/>
              <a:buChar char="•"/>
            </a:pPr>
            <a:r>
              <a:rPr lang="es-PE" sz="2800" dirty="0" smtClean="0"/>
              <a:t>No nos dan una certeza de cuál ha sido el error.</a:t>
            </a:r>
          </a:p>
        </p:txBody>
      </p:sp>
    </p:spTree>
    <p:extLst>
      <p:ext uri="{BB962C8B-B14F-4D97-AF65-F5344CB8AC3E}">
        <p14:creationId xmlns:p14="http://schemas.microsoft.com/office/powerpoint/2010/main" val="359150661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278233"/>
            <a:ext cx="8229600" cy="724942"/>
          </a:xfrm>
        </p:spPr>
        <p:txBody>
          <a:bodyPr/>
          <a:lstStyle/>
          <a:p>
            <a:r>
              <a:rPr lang="en-US" smtClean="0">
                <a:solidFill>
                  <a:srgbClr val="00823B"/>
                </a:solidFill>
              </a:rPr>
              <a:t>Database Testing</a:t>
            </a:r>
            <a:endParaRPr lang="en-US">
              <a:solidFill>
                <a:srgbClr val="00823B"/>
              </a:solidFill>
            </a:endParaRPr>
          </a:p>
        </p:txBody>
      </p:sp>
      <p:sp>
        <p:nvSpPr>
          <p:cNvPr id="34" name="33 CuadroTexto"/>
          <p:cNvSpPr txBox="1"/>
          <p:nvPr/>
        </p:nvSpPr>
        <p:spPr>
          <a:xfrm>
            <a:off x="735806" y="1836600"/>
            <a:ext cx="7660700" cy="2677656"/>
          </a:xfrm>
          <a:prstGeom prst="rect">
            <a:avLst/>
          </a:prstGeom>
          <a:noFill/>
        </p:spPr>
        <p:txBody>
          <a:bodyPr wrap="square" rtlCol="0">
            <a:spAutoFit/>
          </a:bodyPr>
          <a:lstStyle/>
          <a:p>
            <a:pPr marL="457200" indent="-457200">
              <a:buFont typeface="Arial" pitchFamily="34" charset="0"/>
              <a:buChar char="•"/>
            </a:pPr>
            <a:r>
              <a:rPr lang="es-PE" sz="2800" dirty="0" smtClean="0"/>
              <a:t>Las </a:t>
            </a:r>
            <a:r>
              <a:rPr lang="es-PE" sz="2800" dirty="0" err="1" smtClean="0"/>
              <a:t>BDs</a:t>
            </a:r>
            <a:r>
              <a:rPr lang="es-PE" sz="2800" dirty="0" smtClean="0"/>
              <a:t> son parte complementaria de las aplicaciones y almacenan datos que son activos importantes.</a:t>
            </a:r>
          </a:p>
          <a:p>
            <a:pPr marL="457200" indent="-457200">
              <a:buFont typeface="Arial" pitchFamily="34" charset="0"/>
              <a:buChar char="•"/>
            </a:pPr>
            <a:endParaRPr lang="es-PE" sz="2800" dirty="0"/>
          </a:p>
          <a:p>
            <a:pPr marL="457200" indent="-457200">
              <a:buFont typeface="Arial" pitchFamily="34" charset="0"/>
              <a:buChar char="•"/>
            </a:pPr>
            <a:r>
              <a:rPr lang="es-PE" sz="2800" dirty="0" smtClean="0"/>
              <a:t>Las </a:t>
            </a:r>
            <a:r>
              <a:rPr lang="es-PE" sz="2800" dirty="0" err="1" smtClean="0"/>
              <a:t>BDs</a:t>
            </a:r>
            <a:r>
              <a:rPr lang="es-PE" sz="2800" dirty="0" smtClean="0"/>
              <a:t> usualmente contienen </a:t>
            </a:r>
            <a:r>
              <a:rPr lang="es-PE" sz="2800" dirty="0"/>
              <a:t>lógica y realizan funcionalidad crítica para las organizaciones</a:t>
            </a:r>
            <a:r>
              <a:rPr lang="es-PE" sz="2800" dirty="0" smtClean="0"/>
              <a:t>.</a:t>
            </a:r>
            <a:endParaRPr lang="es-PE" sz="2800" dirty="0"/>
          </a:p>
        </p:txBody>
      </p:sp>
      <p:sp>
        <p:nvSpPr>
          <p:cNvPr id="4" name="3 CuadroTexto"/>
          <p:cNvSpPr txBox="1"/>
          <p:nvPr/>
        </p:nvSpPr>
        <p:spPr>
          <a:xfrm>
            <a:off x="209672" y="4824684"/>
            <a:ext cx="8712968" cy="1384995"/>
          </a:xfrm>
          <a:prstGeom prst="rect">
            <a:avLst/>
          </a:prstGeom>
          <a:noFill/>
        </p:spPr>
        <p:txBody>
          <a:bodyPr wrap="square" rtlCol="0">
            <a:spAutoFit/>
          </a:bodyPr>
          <a:lstStyle/>
          <a:p>
            <a:pPr algn="ctr"/>
            <a:r>
              <a:rPr lang="es-PE" sz="2800" dirty="0" smtClean="0">
                <a:solidFill>
                  <a:srgbClr val="FFC000"/>
                </a:solidFill>
              </a:rPr>
              <a:t>Es esencial contar con un conjunto de pruebas automatizadas que validen la integridad y funcionamiento de la base de datos.</a:t>
            </a:r>
            <a:endParaRPr lang="es-PE" sz="2800" dirty="0">
              <a:solidFill>
                <a:srgbClr val="FFC000"/>
              </a:solidFill>
            </a:endParaRPr>
          </a:p>
        </p:txBody>
      </p:sp>
      <p:sp>
        <p:nvSpPr>
          <p:cNvPr id="5" name="4 CuadroTexto"/>
          <p:cNvSpPr txBox="1"/>
          <p:nvPr/>
        </p:nvSpPr>
        <p:spPr>
          <a:xfrm>
            <a:off x="3673315" y="1196752"/>
            <a:ext cx="1785682" cy="584775"/>
          </a:xfrm>
          <a:prstGeom prst="rect">
            <a:avLst/>
          </a:prstGeom>
          <a:noFill/>
        </p:spPr>
        <p:txBody>
          <a:bodyPr wrap="none" rtlCol="0">
            <a:spAutoFit/>
          </a:bodyPr>
          <a:lstStyle/>
          <a:p>
            <a:r>
              <a:rPr lang="es-PE" sz="3200" b="1" dirty="0" smtClean="0">
                <a:solidFill>
                  <a:srgbClr val="FF0000"/>
                </a:solidFill>
              </a:rPr>
              <a:t>¿Porqué?</a:t>
            </a:r>
            <a:endParaRPr lang="es-PE" sz="3200" b="1" dirty="0">
              <a:solidFill>
                <a:srgbClr val="FF0000"/>
              </a:solidFill>
            </a:endParaRPr>
          </a:p>
        </p:txBody>
      </p:sp>
    </p:spTree>
    <p:extLst>
      <p:ext uri="{BB962C8B-B14F-4D97-AF65-F5344CB8AC3E}">
        <p14:creationId xmlns:p14="http://schemas.microsoft.com/office/powerpoint/2010/main" val="38386171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395536" y="158504"/>
            <a:ext cx="8229600" cy="1206551"/>
          </a:xfrm>
        </p:spPr>
        <p:txBody>
          <a:bodyPr/>
          <a:lstStyle/>
          <a:p>
            <a:r>
              <a:rPr lang="es-PE" dirty="0" smtClean="0">
                <a:solidFill>
                  <a:srgbClr val="00823B"/>
                </a:solidFill>
              </a:rPr>
              <a:t>Las </a:t>
            </a:r>
            <a:r>
              <a:rPr lang="es-PE" dirty="0" err="1" smtClean="0">
                <a:solidFill>
                  <a:srgbClr val="00823B"/>
                </a:solidFill>
              </a:rPr>
              <a:t>BDs</a:t>
            </a:r>
            <a:r>
              <a:rPr lang="es-PE" dirty="0" smtClean="0">
                <a:solidFill>
                  <a:srgbClr val="00823B"/>
                </a:solidFill>
              </a:rPr>
              <a:t> son un terreno complicado.</a:t>
            </a:r>
            <a:endParaRPr lang="es-PE" dirty="0">
              <a:solidFill>
                <a:srgbClr val="00823B"/>
              </a:solidFill>
            </a:endParaRPr>
          </a:p>
        </p:txBody>
      </p:sp>
      <p:sp>
        <p:nvSpPr>
          <p:cNvPr id="34" name="33 CuadroTexto"/>
          <p:cNvSpPr txBox="1"/>
          <p:nvPr/>
        </p:nvSpPr>
        <p:spPr>
          <a:xfrm>
            <a:off x="1331640" y="4365104"/>
            <a:ext cx="6552728" cy="1692771"/>
          </a:xfrm>
          <a:prstGeom prst="rect">
            <a:avLst/>
          </a:prstGeom>
          <a:noFill/>
        </p:spPr>
        <p:txBody>
          <a:bodyPr wrap="square" rtlCol="0">
            <a:spAutoFit/>
          </a:bodyPr>
          <a:lstStyle/>
          <a:p>
            <a:pPr algn="ctr"/>
            <a:r>
              <a:rPr lang="es-PE" sz="2600" dirty="0" smtClean="0"/>
              <a:t>Malas herramientas.</a:t>
            </a:r>
          </a:p>
          <a:p>
            <a:pPr algn="ctr"/>
            <a:r>
              <a:rPr lang="es-PE" sz="2600" dirty="0" err="1"/>
              <a:t>Setups</a:t>
            </a:r>
            <a:r>
              <a:rPr lang="es-PE" sz="2600" dirty="0"/>
              <a:t> </a:t>
            </a:r>
            <a:r>
              <a:rPr lang="es-PE" sz="2600" dirty="0" smtClean="0"/>
              <a:t>complejos</a:t>
            </a:r>
            <a:r>
              <a:rPr lang="es-PE" sz="2600" dirty="0"/>
              <a:t>.</a:t>
            </a:r>
            <a:endParaRPr lang="es-PE" sz="2600" dirty="0" smtClean="0"/>
          </a:p>
          <a:p>
            <a:pPr algn="ctr"/>
            <a:r>
              <a:rPr lang="es-PE" sz="2600" dirty="0" smtClean="0"/>
              <a:t>Los cambios se conservan.</a:t>
            </a:r>
          </a:p>
          <a:p>
            <a:pPr algn="ctr"/>
            <a:r>
              <a:rPr lang="es-PE" sz="2600" dirty="0" smtClean="0"/>
              <a:t>Actitud de los especialistas en BD.</a:t>
            </a:r>
          </a:p>
        </p:txBody>
      </p:sp>
      <p:pic>
        <p:nvPicPr>
          <p:cNvPr id="2" name="1 Imagen"/>
          <p:cNvPicPr>
            <a:picLocks noChangeAspect="1"/>
          </p:cNvPicPr>
          <p:nvPr/>
        </p:nvPicPr>
        <p:blipFill rotWithShape="1">
          <a:blip r:embed="rId3" cstate="print">
            <a:extLst>
              <a:ext uri="{28A0092B-C50C-407E-A947-70E740481C1C}">
                <a14:useLocalDpi xmlns:a14="http://schemas.microsoft.com/office/drawing/2010/main" val="0"/>
              </a:ext>
            </a:extLst>
          </a:blip>
          <a:srcRect l="12719" r="11158"/>
          <a:stretch/>
        </p:blipFill>
        <p:spPr>
          <a:xfrm>
            <a:off x="3023828" y="1515960"/>
            <a:ext cx="3168352" cy="2763701"/>
          </a:xfrm>
          <a:prstGeom prst="rect">
            <a:avLst/>
          </a:prstGeom>
          <a:ln>
            <a:noFill/>
          </a:ln>
          <a:effectLst>
            <a:softEdge rad="112500"/>
          </a:effectLst>
        </p:spPr>
      </p:pic>
    </p:spTree>
    <p:extLst>
      <p:ext uri="{BB962C8B-B14F-4D97-AF65-F5344CB8AC3E}">
        <p14:creationId xmlns:p14="http://schemas.microsoft.com/office/powerpoint/2010/main" val="65161166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1356" y="524072"/>
            <a:ext cx="8229600" cy="724942"/>
          </a:xfrm>
        </p:spPr>
        <p:txBody>
          <a:bodyPr/>
          <a:lstStyle/>
          <a:p>
            <a:r>
              <a:rPr lang="es-PE" dirty="0" smtClean="0">
                <a:solidFill>
                  <a:srgbClr val="00823B"/>
                </a:solidFill>
              </a:rPr>
              <a:t>Prerrequisito: </a:t>
            </a:r>
            <a:r>
              <a:rPr lang="es-PE" dirty="0" err="1" smtClean="0">
                <a:solidFill>
                  <a:srgbClr val="FF0000"/>
                </a:solidFill>
              </a:rPr>
              <a:t>Sandboxes</a:t>
            </a:r>
            <a:endParaRPr lang="es-PE" dirty="0">
              <a:solidFill>
                <a:srgbClr val="FF0000"/>
              </a:solidFill>
            </a:endParaRPr>
          </a:p>
        </p:txBody>
      </p:sp>
      <p:sp>
        <p:nvSpPr>
          <p:cNvPr id="34" name="33 CuadroTexto"/>
          <p:cNvSpPr txBox="1"/>
          <p:nvPr/>
        </p:nvSpPr>
        <p:spPr>
          <a:xfrm>
            <a:off x="185264" y="5128736"/>
            <a:ext cx="8712968" cy="892552"/>
          </a:xfrm>
          <a:prstGeom prst="rect">
            <a:avLst/>
          </a:prstGeom>
          <a:noFill/>
        </p:spPr>
        <p:txBody>
          <a:bodyPr wrap="square" rtlCol="0">
            <a:spAutoFit/>
          </a:bodyPr>
          <a:lstStyle/>
          <a:p>
            <a:pPr algn="ctr"/>
            <a:r>
              <a:rPr lang="es-PE" sz="2600" dirty="0" smtClean="0">
                <a:solidFill>
                  <a:srgbClr val="FFC000"/>
                </a:solidFill>
              </a:rPr>
              <a:t>Proveer una base de datos diferente para cada actor o ambiente donde se vaya a ejecutar el conjunto de pruebas.</a:t>
            </a:r>
          </a:p>
        </p:txBody>
      </p:sp>
      <p:grpSp>
        <p:nvGrpSpPr>
          <p:cNvPr id="28" name="27 Grupo"/>
          <p:cNvGrpSpPr/>
          <p:nvPr/>
        </p:nvGrpSpPr>
        <p:grpSpPr>
          <a:xfrm>
            <a:off x="365016" y="3239888"/>
            <a:ext cx="8527464" cy="1691112"/>
            <a:chOff x="395536" y="3116752"/>
            <a:chExt cx="8527464" cy="1691112"/>
          </a:xfrm>
        </p:grpSpPr>
        <p:sp>
          <p:nvSpPr>
            <p:cNvPr id="25" name="24 Rectángulo redondeado"/>
            <p:cNvSpPr/>
            <p:nvPr/>
          </p:nvSpPr>
          <p:spPr>
            <a:xfrm>
              <a:off x="539552" y="3213688"/>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3" name="22 Rectángulo redondeado"/>
            <p:cNvSpPr/>
            <p:nvPr/>
          </p:nvSpPr>
          <p:spPr>
            <a:xfrm>
              <a:off x="474784" y="328727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19" name="18 Rectángulo redondeado"/>
            <p:cNvSpPr/>
            <p:nvPr/>
          </p:nvSpPr>
          <p:spPr>
            <a:xfrm>
              <a:off x="3955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Development</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ES" sz="2000" b="1" dirty="0">
                <a:solidFill>
                  <a:schemeClr val="tx1"/>
                </a:solidFill>
              </a:endParaRPr>
            </a:p>
          </p:txBody>
        </p:sp>
        <p:sp>
          <p:nvSpPr>
            <p:cNvPr id="20" name="19 Rectángulo redondeado"/>
            <p:cNvSpPr/>
            <p:nvPr/>
          </p:nvSpPr>
          <p:spPr>
            <a:xfrm>
              <a:off x="2681036"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Integration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1" name="20 Rectángulo redondeado"/>
            <p:cNvSpPr/>
            <p:nvPr/>
          </p:nvSpPr>
          <p:spPr>
            <a:xfrm>
              <a:off x="4841744"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chemeClr val="tx1"/>
                  </a:solidFill>
                </a:rPr>
                <a:t>Demo/Test</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sp>
          <p:nvSpPr>
            <p:cNvPr id="22" name="21 Rectángulo redondeado"/>
            <p:cNvSpPr/>
            <p:nvPr/>
          </p:nvSpPr>
          <p:spPr>
            <a:xfrm>
              <a:off x="7015000" y="3356992"/>
              <a:ext cx="1908000" cy="1260000"/>
            </a:xfrm>
            <a:prstGeom prst="roundRect">
              <a:avLst>
                <a:gd name="adj" fmla="val 0"/>
              </a:avLst>
            </a:prstGeom>
            <a:solidFill>
              <a:schemeClr val="accent1">
                <a:lumMod val="7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err="1" smtClean="0">
                  <a:solidFill>
                    <a:schemeClr val="tx1"/>
                  </a:solidFill>
                </a:rPr>
                <a:t>Production</a:t>
              </a:r>
              <a:r>
                <a:rPr lang="es-PE" sz="2000" b="1" dirty="0" smtClean="0">
                  <a:solidFill>
                    <a:schemeClr val="tx1"/>
                  </a:solidFill>
                </a:rPr>
                <a:t/>
              </a:r>
              <a:br>
                <a:rPr lang="es-PE" sz="2000" b="1" dirty="0" smtClean="0">
                  <a:solidFill>
                    <a:schemeClr val="tx1"/>
                  </a:solidFill>
                </a:rPr>
              </a:br>
              <a:r>
                <a:rPr lang="es-PE" sz="2000" b="1" dirty="0" err="1" smtClean="0">
                  <a:solidFill>
                    <a:schemeClr val="tx1"/>
                  </a:solidFill>
                </a:rPr>
                <a:t>Sandbox</a:t>
              </a:r>
              <a:endParaRPr lang="es-PE" sz="2000" b="1" dirty="0" smtClean="0">
                <a:solidFill>
                  <a:schemeClr val="tx1"/>
                </a:solidFill>
              </a:endParaRPr>
            </a:p>
          </p:txBody>
        </p:sp>
        <p:cxnSp>
          <p:nvCxnSpPr>
            <p:cNvPr id="27" name="26 Conector recto"/>
            <p:cNvCxnSpPr/>
            <p:nvPr/>
          </p:nvCxnSpPr>
          <p:spPr>
            <a:xfrm>
              <a:off x="4716016"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28 Conector recto"/>
            <p:cNvCxnSpPr/>
            <p:nvPr/>
          </p:nvCxnSpPr>
          <p:spPr>
            <a:xfrm>
              <a:off x="2574064" y="3116752"/>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29 Conector recto"/>
            <p:cNvCxnSpPr/>
            <p:nvPr/>
          </p:nvCxnSpPr>
          <p:spPr>
            <a:xfrm>
              <a:off x="6886984" y="3140536"/>
              <a:ext cx="0" cy="1667328"/>
            </a:xfrm>
            <a:prstGeom prst="line">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2" name="31 CuadroTexto"/>
          <p:cNvSpPr txBox="1"/>
          <p:nvPr/>
        </p:nvSpPr>
        <p:spPr>
          <a:xfrm>
            <a:off x="209672" y="1393030"/>
            <a:ext cx="8712968" cy="1692771"/>
          </a:xfrm>
          <a:prstGeom prst="rect">
            <a:avLst/>
          </a:prstGeom>
          <a:noFill/>
        </p:spPr>
        <p:txBody>
          <a:bodyPr wrap="square" rtlCol="0">
            <a:spAutoFit/>
          </a:bodyPr>
          <a:lstStyle/>
          <a:p>
            <a:pPr algn="ctr"/>
            <a:r>
              <a:rPr lang="es-PE" sz="2600" dirty="0" smtClean="0"/>
              <a:t>Un punto importante para tener pruebas repetibles y no erráticas es que cada prueba no se superponga.</a:t>
            </a:r>
            <a:br>
              <a:rPr lang="es-PE" sz="2600" dirty="0" smtClean="0"/>
            </a:br>
            <a:r>
              <a:rPr lang="es-PE" sz="2600" dirty="0" smtClean="0"/>
              <a:t>Esta tarea es más difícil si solo existe una única base de datos y todos ejecutando pruebas contra ella.</a:t>
            </a:r>
          </a:p>
        </p:txBody>
      </p:sp>
    </p:spTree>
    <p:extLst>
      <p:ext uri="{BB962C8B-B14F-4D97-AF65-F5344CB8AC3E}">
        <p14:creationId xmlns:p14="http://schemas.microsoft.com/office/powerpoint/2010/main" val="28403675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Flecha derecha"/>
          <p:cNvSpPr/>
          <p:nvPr/>
        </p:nvSpPr>
        <p:spPr>
          <a:xfrm rot="5400000" flipV="1">
            <a:off x="4351138"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 Qué probar ?</a:t>
            </a:r>
            <a:endParaRPr lang="es-PE" dirty="0">
              <a:solidFill>
                <a:srgbClr val="00823B"/>
              </a:solidFill>
            </a:endParaRPr>
          </a:p>
        </p:txBody>
      </p:sp>
      <p:sp>
        <p:nvSpPr>
          <p:cNvPr id="4" name="3 Disco magnético"/>
          <p:cNvSpPr/>
          <p:nvPr/>
        </p:nvSpPr>
        <p:spPr>
          <a:xfrm>
            <a:off x="3524967"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6" name="5 Rectángulo redondeado"/>
          <p:cNvSpPr/>
          <p:nvPr/>
        </p:nvSpPr>
        <p:spPr>
          <a:xfrm>
            <a:off x="3641997" y="3843670"/>
            <a:ext cx="1994282" cy="828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8" name="7 Rectángulo redondeado"/>
          <p:cNvSpPr/>
          <p:nvPr/>
        </p:nvSpPr>
        <p:spPr>
          <a:xfrm>
            <a:off x="3937138"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3960138"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305496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2" name="11 CuadroTexto"/>
          <p:cNvSpPr txBox="1"/>
          <p:nvPr/>
        </p:nvSpPr>
        <p:spPr>
          <a:xfrm>
            <a:off x="4196549" y="4048269"/>
            <a:ext cx="885179" cy="430887"/>
          </a:xfrm>
          <a:prstGeom prst="rect">
            <a:avLst/>
          </a:prstGeom>
          <a:noFill/>
          <a:ln>
            <a:noFill/>
          </a:ln>
        </p:spPr>
        <p:txBody>
          <a:bodyPr wrap="none" rtlCol="0">
            <a:spAutoFit/>
          </a:bodyPr>
          <a:lstStyle/>
          <a:p>
            <a:r>
              <a:rPr lang="es-PE" sz="2200" b="1" dirty="0" err="1" smtClean="0">
                <a:solidFill>
                  <a:srgbClr val="FF0000"/>
                </a:solidFill>
              </a:rPr>
              <a:t>Inside</a:t>
            </a:r>
            <a:endParaRPr lang="es-PE" sz="2200" b="1" dirty="0">
              <a:solidFill>
                <a:srgbClr val="FF0000"/>
              </a:solidFill>
            </a:endParaRPr>
          </a:p>
        </p:txBody>
      </p:sp>
      <p:sp>
        <p:nvSpPr>
          <p:cNvPr id="13" name="12 CuadroTexto"/>
          <p:cNvSpPr txBox="1"/>
          <p:nvPr/>
        </p:nvSpPr>
        <p:spPr>
          <a:xfrm>
            <a:off x="3330960"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spTree>
    <p:extLst>
      <p:ext uri="{BB962C8B-B14F-4D97-AF65-F5344CB8AC3E}">
        <p14:creationId xmlns:p14="http://schemas.microsoft.com/office/powerpoint/2010/main" val="42720504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60648"/>
            <a:ext cx="8229600" cy="724942"/>
          </a:xfrm>
        </p:spPr>
        <p:txBody>
          <a:bodyPr/>
          <a:lstStyle/>
          <a:p>
            <a:r>
              <a:rPr lang="es-PE" dirty="0" smtClean="0">
                <a:solidFill>
                  <a:srgbClr val="00823B"/>
                </a:solidFill>
              </a:rPr>
              <a:t>"</a:t>
            </a:r>
            <a:r>
              <a:rPr lang="es-PE" dirty="0" err="1" smtClean="0">
                <a:solidFill>
                  <a:srgbClr val="00823B"/>
                </a:solidFill>
              </a:rPr>
              <a:t>From</a:t>
            </a:r>
            <a:r>
              <a:rPr lang="es-PE" dirty="0" smtClean="0">
                <a:solidFill>
                  <a:srgbClr val="00823B"/>
                </a:solidFill>
              </a:rPr>
              <a:t> </a:t>
            </a:r>
            <a:r>
              <a:rPr lang="es-PE" dirty="0" err="1" smtClean="0">
                <a:solidFill>
                  <a:srgbClr val="00823B"/>
                </a:solidFill>
              </a:rPr>
              <a:t>Outside</a:t>
            </a:r>
            <a:r>
              <a:rPr lang="es-PE" dirty="0" smtClean="0">
                <a:solidFill>
                  <a:srgbClr val="00823B"/>
                </a:solidFill>
              </a:rPr>
              <a:t>" DB </a:t>
            </a:r>
            <a:r>
              <a:rPr lang="es-PE" dirty="0" err="1" smtClean="0">
                <a:solidFill>
                  <a:srgbClr val="00823B"/>
                </a:solidFill>
              </a:rPr>
              <a:t>Testing</a:t>
            </a:r>
            <a:endParaRPr lang="es-PE" dirty="0">
              <a:solidFill>
                <a:srgbClr val="00823B"/>
              </a:solidFill>
            </a:endParaRPr>
          </a:p>
        </p:txBody>
      </p:sp>
      <p:grpSp>
        <p:nvGrpSpPr>
          <p:cNvPr id="2" name="1 Grupo"/>
          <p:cNvGrpSpPr/>
          <p:nvPr/>
        </p:nvGrpSpPr>
        <p:grpSpPr>
          <a:xfrm>
            <a:off x="467544" y="1390716"/>
            <a:ext cx="3168352" cy="4702580"/>
            <a:chOff x="539552" y="1390716"/>
            <a:chExt cx="3168352" cy="4702580"/>
          </a:xfrm>
        </p:grpSpPr>
        <p:sp>
          <p:nvSpPr>
            <p:cNvPr id="9" name="8 Flecha derecha"/>
            <p:cNvSpPr/>
            <p:nvPr/>
          </p:nvSpPr>
          <p:spPr>
            <a:xfrm rot="5400000" flipV="1">
              <a:off x="1835727" y="2751665"/>
              <a:ext cx="576000" cy="108000"/>
            </a:xfrm>
            <a:prstGeom prst="rightArrow">
              <a:avLst/>
            </a:prstGeom>
            <a:ln w="76200">
              <a:solidFill>
                <a:schemeClr val="bg2">
                  <a:lumMod val="60000"/>
                  <a:lumOff val="4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dirty="0">
                <a:solidFill>
                  <a:schemeClr val="tx1"/>
                </a:solidFill>
              </a:endParaRPr>
            </a:p>
          </p:txBody>
        </p:sp>
        <p:sp>
          <p:nvSpPr>
            <p:cNvPr id="4" name="3 Disco magnético"/>
            <p:cNvSpPr/>
            <p:nvPr/>
          </p:nvSpPr>
          <p:spPr>
            <a:xfrm>
              <a:off x="1031596" y="3215684"/>
              <a:ext cx="2228343" cy="1669921"/>
            </a:xfrm>
            <a:prstGeom prst="flowChartMagneticDisk">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000" b="1" dirty="0">
                <a:solidFill>
                  <a:schemeClr val="tx1"/>
                </a:solidFill>
              </a:endParaRPr>
            </a:p>
          </p:txBody>
        </p:sp>
        <p:sp>
          <p:nvSpPr>
            <p:cNvPr id="8" name="7 Rectángulo redondeado"/>
            <p:cNvSpPr/>
            <p:nvPr/>
          </p:nvSpPr>
          <p:spPr>
            <a:xfrm>
              <a:off x="1422223" y="1390716"/>
              <a:ext cx="1404000" cy="1008000"/>
            </a:xfrm>
            <a:prstGeom prst="roundRect">
              <a:avLst/>
            </a:prstGeom>
            <a:solidFill>
              <a:schemeClr val="bg2">
                <a:lumMod val="20000"/>
                <a:lumOff val="80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a:solidFill>
                    <a:schemeClr val="accent1">
                      <a:lumMod val="75000"/>
                    </a:schemeClr>
                  </a:solidFill>
                </a:rPr>
                <a:t>Aplicación</a:t>
              </a:r>
            </a:p>
          </p:txBody>
        </p:sp>
        <p:sp>
          <p:nvSpPr>
            <p:cNvPr id="10" name="9 CuadroTexto"/>
            <p:cNvSpPr txBox="1"/>
            <p:nvPr/>
          </p:nvSpPr>
          <p:spPr>
            <a:xfrm>
              <a:off x="1466767" y="3298823"/>
              <a:ext cx="1358000" cy="400110"/>
            </a:xfrm>
            <a:prstGeom prst="rect">
              <a:avLst/>
            </a:prstGeom>
            <a:noFill/>
          </p:spPr>
          <p:txBody>
            <a:bodyPr wrap="none" rtlCol="0">
              <a:spAutoFit/>
            </a:bodyPr>
            <a:lstStyle/>
            <a:p>
              <a:r>
                <a:rPr lang="es-PE" sz="2000" b="1" dirty="0" smtClean="0">
                  <a:solidFill>
                    <a:schemeClr val="accent1">
                      <a:lumMod val="75000"/>
                    </a:schemeClr>
                  </a:solidFill>
                </a:rPr>
                <a:t>Base Datos</a:t>
              </a:r>
              <a:endParaRPr lang="es-PE" sz="2000" b="1" dirty="0">
                <a:solidFill>
                  <a:schemeClr val="accent1">
                    <a:lumMod val="75000"/>
                  </a:schemeClr>
                </a:solidFill>
              </a:endParaRPr>
            </a:p>
          </p:txBody>
        </p:sp>
        <p:sp>
          <p:nvSpPr>
            <p:cNvPr id="11" name="10 Elipse"/>
            <p:cNvSpPr/>
            <p:nvPr/>
          </p:nvSpPr>
          <p:spPr>
            <a:xfrm>
              <a:off x="539552" y="2788910"/>
              <a:ext cx="3168352" cy="248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chemeClr val="tx1"/>
                </a:solidFill>
              </a:endParaRPr>
            </a:p>
          </p:txBody>
        </p:sp>
        <p:sp>
          <p:nvSpPr>
            <p:cNvPr id="13" name="12 CuadroTexto"/>
            <p:cNvSpPr txBox="1"/>
            <p:nvPr/>
          </p:nvSpPr>
          <p:spPr>
            <a:xfrm>
              <a:off x="833133" y="5323855"/>
              <a:ext cx="2616357" cy="769441"/>
            </a:xfrm>
            <a:prstGeom prst="rect">
              <a:avLst/>
            </a:prstGeom>
            <a:noFill/>
            <a:ln>
              <a:noFill/>
            </a:ln>
          </p:spPr>
          <p:txBody>
            <a:bodyPr wrap="none" rtlCol="0">
              <a:spAutoFit/>
            </a:bodyPr>
            <a:lstStyle/>
            <a:p>
              <a:pPr algn="ctr"/>
              <a:r>
                <a:rPr lang="es-PE" sz="2400" b="1" dirty="0" err="1" smtClean="0">
                  <a:solidFill>
                    <a:srgbClr val="FF0000"/>
                  </a:solidFill>
                </a:rPr>
                <a:t>Outside</a:t>
              </a:r>
              <a:endParaRPr lang="es-PE" sz="2400" b="1" dirty="0" smtClean="0">
                <a:solidFill>
                  <a:srgbClr val="FF0000"/>
                </a:solidFill>
              </a:endParaRPr>
            </a:p>
            <a:p>
              <a:pPr algn="ctr"/>
              <a:r>
                <a:rPr lang="es-PE" sz="2000" b="1" dirty="0" smtClean="0">
                  <a:solidFill>
                    <a:srgbClr val="FF0000"/>
                  </a:solidFill>
                </a:rPr>
                <a:t>(Data Access Interface)</a:t>
              </a:r>
              <a:endParaRPr lang="es-PE" sz="2000" b="1" dirty="0">
                <a:solidFill>
                  <a:srgbClr val="FF0000"/>
                </a:solidFill>
              </a:endParaRPr>
            </a:p>
          </p:txBody>
        </p:sp>
      </p:grpSp>
      <p:sp>
        <p:nvSpPr>
          <p:cNvPr id="19" name="18 CuadroTexto"/>
          <p:cNvSpPr txBox="1"/>
          <p:nvPr/>
        </p:nvSpPr>
        <p:spPr>
          <a:xfrm>
            <a:off x="4355976" y="2336681"/>
            <a:ext cx="4104456" cy="3108543"/>
          </a:xfrm>
          <a:prstGeom prst="rect">
            <a:avLst/>
          </a:prstGeom>
          <a:noFill/>
        </p:spPr>
        <p:txBody>
          <a:bodyPr wrap="square" rtlCol="0">
            <a:spAutoFit/>
          </a:bodyPr>
          <a:lstStyle/>
          <a:p>
            <a:pPr marL="285750" indent="-285750">
              <a:buFont typeface="Arial" pitchFamily="34" charset="0"/>
              <a:buChar char="•"/>
            </a:pPr>
            <a:r>
              <a:rPr lang="es-PE" sz="2800" dirty="0" smtClean="0"/>
              <a:t>Conectividad</a:t>
            </a:r>
          </a:p>
          <a:p>
            <a:pPr marL="285750" indent="-285750">
              <a:buFont typeface="Arial" pitchFamily="34" charset="0"/>
              <a:buChar char="•"/>
            </a:pPr>
            <a:r>
              <a:rPr lang="es-PE" sz="2800" dirty="0" smtClean="0"/>
              <a:t>SQL Embebido</a:t>
            </a:r>
          </a:p>
          <a:p>
            <a:pPr marL="285750" indent="-285750">
              <a:buFont typeface="Arial" pitchFamily="34" charset="0"/>
              <a:buChar char="•"/>
            </a:pPr>
            <a:r>
              <a:rPr lang="es-PE" sz="2800" dirty="0" smtClean="0"/>
              <a:t>ORM: </a:t>
            </a:r>
            <a:r>
              <a:rPr lang="es-PE" sz="2800" dirty="0" err="1" smtClean="0"/>
              <a:t>Queries</a:t>
            </a:r>
            <a:r>
              <a:rPr lang="es-PE" sz="2800" dirty="0" smtClean="0"/>
              <a:t>, </a:t>
            </a:r>
            <a:r>
              <a:rPr lang="es-PE" sz="2800" dirty="0" err="1" smtClean="0"/>
              <a:t>Mappings</a:t>
            </a:r>
            <a:endParaRPr lang="es-PE" sz="2800" dirty="0"/>
          </a:p>
          <a:p>
            <a:pPr marL="285750" indent="-285750">
              <a:buFont typeface="Arial" pitchFamily="34" charset="0"/>
              <a:buChar char="•"/>
            </a:pPr>
            <a:r>
              <a:rPr lang="es-PE" sz="2800" dirty="0" smtClean="0"/>
              <a:t>Black Box </a:t>
            </a:r>
            <a:r>
              <a:rPr lang="es-PE" sz="2800" dirty="0" err="1" smtClean="0"/>
              <a:t>Testing</a:t>
            </a:r>
            <a:r>
              <a:rPr lang="es-PE" sz="2800" dirty="0" smtClean="0"/>
              <a:t>:</a:t>
            </a:r>
          </a:p>
          <a:p>
            <a:pPr marL="914400" lvl="1" indent="-457200">
              <a:buFont typeface="Courier New" pitchFamily="49" charset="0"/>
              <a:buChar char="o"/>
            </a:pPr>
            <a:r>
              <a:rPr lang="es-PE" sz="2800" dirty="0" err="1" smtClean="0"/>
              <a:t>Store</a:t>
            </a:r>
            <a:r>
              <a:rPr lang="es-PE" sz="2800" dirty="0" smtClean="0"/>
              <a:t> </a:t>
            </a:r>
            <a:r>
              <a:rPr lang="es-PE" sz="2800" dirty="0" err="1" smtClean="0"/>
              <a:t>Procedures</a:t>
            </a:r>
            <a:endParaRPr lang="es-PE" sz="2800" dirty="0" smtClean="0"/>
          </a:p>
          <a:p>
            <a:pPr marL="914400" lvl="1" indent="-457200">
              <a:buFont typeface="Courier New" pitchFamily="49" charset="0"/>
              <a:buChar char="o"/>
            </a:pPr>
            <a:r>
              <a:rPr lang="es-PE" sz="2800" dirty="0" smtClean="0"/>
              <a:t>Tablas, </a:t>
            </a:r>
            <a:r>
              <a:rPr lang="es-PE" sz="2800" dirty="0" err="1" smtClean="0"/>
              <a:t>Constraints</a:t>
            </a:r>
            <a:endParaRPr lang="es-PE" sz="2800" dirty="0" smtClean="0"/>
          </a:p>
          <a:p>
            <a:pPr marL="914400" lvl="1" indent="-457200">
              <a:buFont typeface="Courier New" pitchFamily="49" charset="0"/>
              <a:buChar char="o"/>
            </a:pPr>
            <a:r>
              <a:rPr lang="es-PE" sz="2800" dirty="0" err="1" smtClean="0"/>
              <a:t>Cascades</a:t>
            </a:r>
            <a:endParaRPr lang="es-PE" sz="2800" dirty="0"/>
          </a:p>
        </p:txBody>
      </p:sp>
      <p:sp>
        <p:nvSpPr>
          <p:cNvPr id="16" name="15 CuadroTexto"/>
          <p:cNvSpPr txBox="1"/>
          <p:nvPr/>
        </p:nvSpPr>
        <p:spPr>
          <a:xfrm>
            <a:off x="5104097" y="1631122"/>
            <a:ext cx="2608215" cy="584775"/>
          </a:xfrm>
          <a:prstGeom prst="rect">
            <a:avLst/>
          </a:prstGeom>
          <a:noFill/>
          <a:ln>
            <a:noFill/>
          </a:ln>
        </p:spPr>
        <p:txBody>
          <a:bodyPr wrap="none" rtlCol="0">
            <a:spAutoFit/>
          </a:bodyPr>
          <a:lstStyle/>
          <a:p>
            <a:pPr algn="ctr"/>
            <a:r>
              <a:rPr lang="es-PE" sz="3200" b="1" dirty="0" smtClean="0">
                <a:solidFill>
                  <a:srgbClr val="FFC000"/>
                </a:solidFill>
              </a:rPr>
              <a:t>¿ Que Probar?</a:t>
            </a:r>
            <a:endParaRPr lang="es-PE" sz="3200" b="1" dirty="0">
              <a:solidFill>
                <a:srgbClr val="FFC000"/>
              </a:solidFill>
            </a:endParaRPr>
          </a:p>
        </p:txBody>
      </p:sp>
    </p:spTree>
    <p:extLst>
      <p:ext uri="{BB962C8B-B14F-4D97-AF65-F5344CB8AC3E}">
        <p14:creationId xmlns:p14="http://schemas.microsoft.com/office/powerpoint/2010/main" val="1411718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Título"/>
          <p:cNvSpPr>
            <a:spLocks noGrp="1"/>
          </p:cNvSpPr>
          <p:nvPr>
            <p:ph type="title"/>
          </p:nvPr>
        </p:nvSpPr>
        <p:spPr>
          <a:xfrm>
            <a:off x="498008" y="188640"/>
            <a:ext cx="8229600" cy="724942"/>
          </a:xfrm>
        </p:spPr>
        <p:txBody>
          <a:bodyPr/>
          <a:lstStyle/>
          <a:p>
            <a:r>
              <a:rPr lang="es-PE" dirty="0" smtClean="0">
                <a:solidFill>
                  <a:srgbClr val="00823B"/>
                </a:solidFill>
              </a:rPr>
              <a:t>Estructura de una prueba de BD</a:t>
            </a:r>
            <a:endParaRPr lang="es-PE" dirty="0">
              <a:solidFill>
                <a:srgbClr val="00823B"/>
              </a:solidFill>
            </a:endParaRPr>
          </a:p>
        </p:txBody>
      </p:sp>
      <p:sp>
        <p:nvSpPr>
          <p:cNvPr id="11" name="10 CuadroTexto"/>
          <p:cNvSpPr txBox="1"/>
          <p:nvPr/>
        </p:nvSpPr>
        <p:spPr>
          <a:xfrm>
            <a:off x="751991" y="5475538"/>
            <a:ext cx="7704856" cy="954107"/>
          </a:xfrm>
          <a:prstGeom prst="rect">
            <a:avLst/>
          </a:prstGeom>
          <a:noFill/>
        </p:spPr>
        <p:txBody>
          <a:bodyPr wrap="square" rtlCol="0">
            <a:spAutoFit/>
          </a:bodyPr>
          <a:lstStyle/>
          <a:p>
            <a:pPr algn="ctr"/>
            <a:r>
              <a:rPr lang="es-PE" sz="2800" dirty="0" smtClean="0"/>
              <a:t>Comenzar cada prueba con la base de datos en un estado conocido.</a:t>
            </a:r>
            <a:endParaRPr lang="es-PE" sz="2800" dirty="0"/>
          </a:p>
        </p:txBody>
      </p:sp>
      <p:grpSp>
        <p:nvGrpSpPr>
          <p:cNvPr id="3" name="2 Grupo"/>
          <p:cNvGrpSpPr/>
          <p:nvPr/>
        </p:nvGrpSpPr>
        <p:grpSpPr>
          <a:xfrm>
            <a:off x="323528" y="1052736"/>
            <a:ext cx="8570136" cy="4392358"/>
            <a:chOff x="653088" y="1196752"/>
            <a:chExt cx="8570136" cy="4392358"/>
          </a:xfrm>
        </p:grpSpPr>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74" y="1196752"/>
              <a:ext cx="8545350" cy="439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Rectángulo"/>
            <p:cNvSpPr/>
            <p:nvPr/>
          </p:nvSpPr>
          <p:spPr>
            <a:xfrm>
              <a:off x="653088" y="1284552"/>
              <a:ext cx="6192688" cy="492443"/>
            </a:xfrm>
            <a:prstGeom prst="rect">
              <a:avLst/>
            </a:prstGeom>
          </p:spPr>
          <p:txBody>
            <a:bodyPr wrap="square">
              <a:spAutoFit/>
            </a:bodyPr>
            <a:lstStyle/>
            <a:p>
              <a:r>
                <a:rPr lang="es-PE" sz="2600" b="1" dirty="0" err="1" smtClean="0">
                  <a:solidFill>
                    <a:srgbClr val="FF0000"/>
                  </a:solidFill>
                </a:rPr>
                <a:t>Arrange</a:t>
              </a:r>
              <a:r>
                <a:rPr lang="es-PE" sz="2600" dirty="0">
                  <a:solidFill>
                    <a:srgbClr val="FF0000"/>
                  </a:solidFill>
                </a:rPr>
                <a:t> </a:t>
              </a:r>
              <a:r>
                <a:rPr lang="en-US" sz="2600" dirty="0">
                  <a:solidFill>
                    <a:srgbClr val="FF0000"/>
                  </a:solidFill>
                </a:rPr>
                <a:t>(</a:t>
              </a:r>
              <a:r>
                <a:rPr lang="es-PE" sz="2600" dirty="0" smtClean="0">
                  <a:solidFill>
                    <a:srgbClr val="FF0000"/>
                  </a:solidFill>
                </a:rPr>
                <a:t>Inicializar el estado de la BD)</a:t>
              </a:r>
              <a:endParaRPr lang="es-PE" sz="2600" dirty="0">
                <a:solidFill>
                  <a:srgbClr val="FF0000"/>
                </a:solidFill>
              </a:endParaRPr>
            </a:p>
          </p:txBody>
        </p:sp>
        <p:sp>
          <p:nvSpPr>
            <p:cNvPr id="9" name="8 Rectángulo"/>
            <p:cNvSpPr/>
            <p:nvPr/>
          </p:nvSpPr>
          <p:spPr>
            <a:xfrm>
              <a:off x="653088" y="2576517"/>
              <a:ext cx="4132088" cy="492443"/>
            </a:xfrm>
            <a:prstGeom prst="rect">
              <a:avLst/>
            </a:prstGeom>
          </p:spPr>
          <p:txBody>
            <a:bodyPr wrap="square">
              <a:spAutoFit/>
            </a:bodyPr>
            <a:lstStyle/>
            <a:p>
              <a:r>
                <a:rPr lang="es-PE" sz="2600" b="1" dirty="0" err="1" smtClean="0">
                  <a:solidFill>
                    <a:srgbClr val="FF0000"/>
                  </a:solidFill>
                </a:rPr>
                <a:t>Act</a:t>
              </a:r>
              <a:r>
                <a:rPr lang="es-PE" sz="2600" dirty="0" smtClean="0">
                  <a:solidFill>
                    <a:srgbClr val="FF0000"/>
                  </a:solidFill>
                </a:rPr>
                <a:t> (Ejecutar la prueba)</a:t>
              </a:r>
              <a:endParaRPr lang="es-PE" sz="2600" dirty="0">
                <a:solidFill>
                  <a:srgbClr val="FF0000"/>
                </a:solidFill>
              </a:endParaRPr>
            </a:p>
          </p:txBody>
        </p:sp>
        <p:sp>
          <p:nvSpPr>
            <p:cNvPr id="10" name="9 Rectángulo"/>
            <p:cNvSpPr/>
            <p:nvPr/>
          </p:nvSpPr>
          <p:spPr>
            <a:xfrm>
              <a:off x="653088" y="4608040"/>
              <a:ext cx="5948360" cy="492443"/>
            </a:xfrm>
            <a:prstGeom prst="rect">
              <a:avLst/>
            </a:prstGeom>
          </p:spPr>
          <p:txBody>
            <a:bodyPr wrap="none">
              <a:spAutoFit/>
            </a:bodyPr>
            <a:lstStyle/>
            <a:p>
              <a:r>
                <a:rPr lang="es-PE" sz="2600" b="1" dirty="0" err="1" smtClean="0">
                  <a:solidFill>
                    <a:srgbClr val="FF0000"/>
                  </a:solidFill>
                </a:rPr>
                <a:t>Teardown</a:t>
              </a:r>
              <a:r>
                <a:rPr lang="es-PE" sz="2600" dirty="0" smtClean="0">
                  <a:solidFill>
                    <a:srgbClr val="FF0000"/>
                  </a:solidFill>
                </a:rPr>
                <a:t> (Restablecer el estado de la BD)</a:t>
              </a:r>
              <a:endParaRPr lang="es-PE" sz="2600" dirty="0">
                <a:solidFill>
                  <a:srgbClr val="FF0000"/>
                </a:solidFill>
              </a:endParaRPr>
            </a:p>
          </p:txBody>
        </p:sp>
        <p:sp>
          <p:nvSpPr>
            <p:cNvPr id="12" name="11 Rectángulo"/>
            <p:cNvSpPr/>
            <p:nvPr/>
          </p:nvSpPr>
          <p:spPr>
            <a:xfrm>
              <a:off x="653088" y="3615073"/>
              <a:ext cx="4132088" cy="492443"/>
            </a:xfrm>
            <a:prstGeom prst="rect">
              <a:avLst/>
            </a:prstGeom>
          </p:spPr>
          <p:txBody>
            <a:bodyPr wrap="square">
              <a:spAutoFit/>
            </a:bodyPr>
            <a:lstStyle/>
            <a:p>
              <a:r>
                <a:rPr lang="es-PE" sz="2600" b="1" dirty="0" err="1" smtClean="0">
                  <a:solidFill>
                    <a:srgbClr val="FF0000"/>
                  </a:solidFill>
                </a:rPr>
                <a:t>Assert</a:t>
              </a:r>
              <a:r>
                <a:rPr lang="es-PE" sz="2600" dirty="0" smtClean="0">
                  <a:solidFill>
                    <a:srgbClr val="FF0000"/>
                  </a:solidFill>
                </a:rPr>
                <a:t> (Verificar resultado)</a:t>
              </a:r>
              <a:endParaRPr lang="es-PE" sz="2600" dirty="0">
                <a:solidFill>
                  <a:srgbClr val="FF0000"/>
                </a:solidFill>
              </a:endParaRPr>
            </a:p>
          </p:txBody>
        </p:sp>
      </p:grpSp>
    </p:spTree>
    <p:extLst>
      <p:ext uri="{BB962C8B-B14F-4D97-AF65-F5344CB8AC3E}">
        <p14:creationId xmlns:p14="http://schemas.microsoft.com/office/powerpoint/2010/main" val="402199801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6718" y="2183912"/>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523750" y="4016677"/>
            <a:ext cx="3649974" cy="1077218"/>
          </a:xfrm>
          <a:prstGeom prst="rect">
            <a:avLst/>
          </a:prstGeom>
          <a:noFill/>
        </p:spPr>
        <p:txBody>
          <a:bodyPr wrap="none" rtlCol="0">
            <a:spAutoFit/>
          </a:bodyPr>
          <a:lstStyle>
            <a:defPPr>
              <a:defRPr lang="es-ES"/>
            </a:defPPr>
            <a:lvl1pPr algn="ctr">
              <a:defRPr sz="3200"/>
            </a:lvl1pPr>
          </a:lstStyle>
          <a:p>
            <a:r>
              <a:rPr lang="es-PE" dirty="0" err="1"/>
              <a:t>External</a:t>
            </a:r>
            <a:r>
              <a:rPr lang="es-PE" dirty="0"/>
              <a:t> Data </a:t>
            </a:r>
            <a:r>
              <a:rPr lang="es-PE" dirty="0" err="1"/>
              <a:t>Source</a:t>
            </a:r>
            <a:endParaRPr lang="es-PE" dirty="0"/>
          </a:p>
          <a:p>
            <a:r>
              <a:rPr lang="es-PE" dirty="0" err="1"/>
              <a:t>Self-Contained</a:t>
            </a:r>
            <a:r>
              <a:rPr lang="es-PE" dirty="0"/>
              <a:t> Test</a:t>
            </a:r>
          </a:p>
        </p:txBody>
      </p:sp>
      <p:sp>
        <p:nvSpPr>
          <p:cNvPr id="5" name="4 CuadroTexto"/>
          <p:cNvSpPr txBox="1"/>
          <p:nvPr/>
        </p:nvSpPr>
        <p:spPr>
          <a:xfrm>
            <a:off x="4680136" y="4262898"/>
            <a:ext cx="3806875" cy="584775"/>
          </a:xfrm>
          <a:prstGeom prst="rect">
            <a:avLst/>
          </a:prstGeom>
          <a:noFill/>
        </p:spPr>
        <p:txBody>
          <a:bodyPr wrap="none" rtlCol="0">
            <a:spAutoFit/>
          </a:bodyPr>
          <a:lstStyle/>
          <a:p>
            <a:pPr algn="ctr"/>
            <a:r>
              <a:rPr lang="es-PE" sz="3200" dirty="0" err="1" smtClean="0"/>
              <a:t>Transaction</a:t>
            </a:r>
            <a:r>
              <a:rPr lang="es-PE" sz="3200" dirty="0" smtClean="0"/>
              <a:t> - </a:t>
            </a:r>
            <a:r>
              <a:rPr lang="es-PE" sz="3200" dirty="0" err="1" smtClean="0"/>
              <a:t>Rollback</a:t>
            </a:r>
            <a:endParaRPr lang="es-PE" sz="3200" dirty="0" smtClean="0"/>
          </a:p>
        </p:txBody>
      </p:sp>
      <p:sp>
        <p:nvSpPr>
          <p:cNvPr id="7" name="6 CuadroTexto"/>
          <p:cNvSpPr txBox="1"/>
          <p:nvPr/>
        </p:nvSpPr>
        <p:spPr>
          <a:xfrm>
            <a:off x="4499992" y="2183911"/>
            <a:ext cx="4167166" cy="1200329"/>
          </a:xfrm>
          <a:prstGeom prst="rect">
            <a:avLst/>
          </a:prstGeom>
          <a:noFill/>
        </p:spPr>
        <p:txBody>
          <a:bodyPr wrap="none" rtlCol="0">
            <a:spAutoFit/>
          </a:bodyPr>
          <a:lstStyle/>
          <a:p>
            <a:pPr algn="ctr"/>
            <a:r>
              <a:rPr lang="es-PE" sz="3600" dirty="0" smtClean="0">
                <a:solidFill>
                  <a:srgbClr val="FFC000"/>
                </a:solidFill>
              </a:rPr>
              <a:t>Restablecer el </a:t>
            </a:r>
            <a:r>
              <a:rPr lang="es-PE" sz="3600" dirty="0">
                <a:solidFill>
                  <a:srgbClr val="FFC000"/>
                </a:solidFill>
              </a:rPr>
              <a:t>e</a:t>
            </a:r>
            <a:r>
              <a:rPr lang="es-PE" sz="3600" dirty="0" smtClean="0">
                <a:solidFill>
                  <a:srgbClr val="FFC000"/>
                </a:solidFill>
              </a:rPr>
              <a:t>stado</a:t>
            </a:r>
          </a:p>
          <a:p>
            <a:pPr algn="ctr"/>
            <a:r>
              <a:rPr lang="es-PE" sz="3600" dirty="0" smtClean="0">
                <a:solidFill>
                  <a:srgbClr val="FFC000"/>
                </a:solidFill>
              </a:rPr>
              <a:t>de la BD</a:t>
            </a:r>
          </a:p>
        </p:txBody>
      </p:sp>
      <p:sp>
        <p:nvSpPr>
          <p:cNvPr id="8" name="2 Título"/>
          <p:cNvSpPr>
            <a:spLocks noGrp="1"/>
          </p:cNvSpPr>
          <p:nvPr>
            <p:ph type="title"/>
          </p:nvPr>
        </p:nvSpPr>
        <p:spPr>
          <a:xfrm>
            <a:off x="467544" y="649991"/>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
        <p:nvSpPr>
          <p:cNvPr id="2" name="1 Rectángulo"/>
          <p:cNvSpPr/>
          <p:nvPr/>
        </p:nvSpPr>
        <p:spPr>
          <a:xfrm>
            <a:off x="3135291" y="3501008"/>
            <a:ext cx="2729401" cy="584775"/>
          </a:xfrm>
          <a:prstGeom prst="rect">
            <a:avLst/>
          </a:prstGeom>
          <a:noFill/>
        </p:spPr>
        <p:txBody>
          <a:bodyPr wrap="none" rtlCol="0">
            <a:spAutoFit/>
          </a:bodyPr>
          <a:lstStyle/>
          <a:p>
            <a:pPr algn="ctr"/>
            <a:r>
              <a:rPr lang="es-PE" sz="3200" dirty="0" err="1"/>
              <a:t>Nuke</a:t>
            </a:r>
            <a:r>
              <a:rPr lang="es-PE" sz="3200" dirty="0"/>
              <a:t> and </a:t>
            </a:r>
            <a:r>
              <a:rPr lang="es-PE" sz="3200" dirty="0" err="1" smtClean="0"/>
              <a:t>Pave</a:t>
            </a:r>
            <a:r>
              <a:rPr lang="es-PE" sz="3200" dirty="0" smtClean="0"/>
              <a:t> </a:t>
            </a:r>
            <a:endParaRPr lang="es-PE" sz="3200" dirty="0"/>
          </a:p>
        </p:txBody>
      </p:sp>
    </p:spTree>
    <p:extLst>
      <p:ext uri="{BB962C8B-B14F-4D97-AF65-F5344CB8AC3E}">
        <p14:creationId xmlns:p14="http://schemas.microsoft.com/office/powerpoint/2010/main" val="10322188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710325" y="2567807"/>
            <a:ext cx="3744038" cy="1200329"/>
          </a:xfrm>
          <a:prstGeom prst="rect">
            <a:avLst/>
          </a:prstGeom>
          <a:noFill/>
        </p:spPr>
        <p:txBody>
          <a:bodyPr wrap="none" rtlCol="0">
            <a:spAutoFit/>
          </a:bodyPr>
          <a:lstStyle/>
          <a:p>
            <a:pPr algn="ctr"/>
            <a:r>
              <a:rPr lang="es-PE" sz="3600" dirty="0" smtClean="0">
                <a:solidFill>
                  <a:srgbClr val="FFC000"/>
                </a:solidFill>
              </a:rPr>
              <a:t>Inicializar el estado</a:t>
            </a:r>
          </a:p>
          <a:p>
            <a:pPr algn="ctr"/>
            <a:r>
              <a:rPr lang="es-PE" sz="3600" dirty="0" smtClean="0">
                <a:solidFill>
                  <a:srgbClr val="FFC000"/>
                </a:solidFill>
              </a:rPr>
              <a:t>de la BD</a:t>
            </a:r>
          </a:p>
        </p:txBody>
      </p:sp>
      <p:sp>
        <p:nvSpPr>
          <p:cNvPr id="6" name="5 CuadroTexto"/>
          <p:cNvSpPr txBox="1"/>
          <p:nvPr/>
        </p:nvSpPr>
        <p:spPr>
          <a:xfrm>
            <a:off x="2757357" y="4007966"/>
            <a:ext cx="3649974" cy="1077218"/>
          </a:xfrm>
          <a:prstGeom prst="rect">
            <a:avLst/>
          </a:prstGeom>
          <a:noFill/>
        </p:spPr>
        <p:txBody>
          <a:bodyPr wrap="none" rtlCol="0">
            <a:spAutoFit/>
          </a:bodyPr>
          <a:lstStyle/>
          <a:p>
            <a:pPr algn="ctr"/>
            <a:r>
              <a:rPr lang="es-PE" sz="3200" dirty="0" err="1" smtClean="0"/>
              <a:t>External</a:t>
            </a:r>
            <a:r>
              <a:rPr lang="es-PE" sz="3200" dirty="0" smtClean="0"/>
              <a:t> Data </a:t>
            </a:r>
            <a:r>
              <a:rPr lang="es-PE" sz="3200" dirty="0" err="1" smtClean="0"/>
              <a:t>Source</a:t>
            </a:r>
            <a:endParaRPr lang="es-PE" sz="3200" dirty="0" smtClean="0"/>
          </a:p>
          <a:p>
            <a:pPr algn="ctr"/>
            <a:r>
              <a:rPr lang="es-PE" sz="3200" dirty="0" err="1" smtClean="0"/>
              <a:t>Self-Contained</a:t>
            </a:r>
            <a:r>
              <a:rPr lang="es-PE" sz="3200" dirty="0" smtClean="0"/>
              <a:t> Test</a:t>
            </a:r>
            <a:endParaRPr lang="es-PE" sz="3200" dirty="0"/>
          </a:p>
        </p:txBody>
      </p:sp>
      <p:sp>
        <p:nvSpPr>
          <p:cNvPr id="8" name="2 Título"/>
          <p:cNvSpPr>
            <a:spLocks noGrp="1"/>
          </p:cNvSpPr>
          <p:nvPr>
            <p:ph type="title"/>
          </p:nvPr>
        </p:nvSpPr>
        <p:spPr>
          <a:xfrm>
            <a:off x="467544" y="1140788"/>
            <a:ext cx="8229600" cy="724942"/>
          </a:xfrm>
        </p:spPr>
        <p:txBody>
          <a:bodyPr/>
          <a:lstStyle/>
          <a:p>
            <a:r>
              <a:rPr lang="es-PE" dirty="0" smtClean="0">
                <a:solidFill>
                  <a:srgbClr val="00823B"/>
                </a:solidFill>
              </a:rPr>
              <a:t>Patrones para realizar pruebas de Base de Datos</a:t>
            </a:r>
            <a:endParaRPr lang="es-PE" dirty="0">
              <a:solidFill>
                <a:srgbClr val="00823B"/>
              </a:solidFill>
            </a:endParaRPr>
          </a:p>
        </p:txBody>
      </p:sp>
    </p:spTree>
    <p:extLst>
      <p:ext uri="{BB962C8B-B14F-4D97-AF65-F5344CB8AC3E}">
        <p14:creationId xmlns:p14="http://schemas.microsoft.com/office/powerpoint/2010/main" val="2897537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48464</TotalTime>
  <Words>11392</Words>
  <Application>Microsoft Office PowerPoint</Application>
  <PresentationFormat>Presentación en pantalla (4:3)</PresentationFormat>
  <Paragraphs>1466</Paragraphs>
  <Slides>160</Slides>
  <Notes>160</Notes>
  <HiddenSlides>3</HiddenSlides>
  <MMClips>0</MMClips>
  <ScaleCrop>false</ScaleCrop>
  <HeadingPairs>
    <vt:vector size="4" baseType="variant">
      <vt:variant>
        <vt:lpstr>Tema</vt:lpstr>
      </vt:variant>
      <vt:variant>
        <vt:i4>1</vt:i4>
      </vt:variant>
      <vt:variant>
        <vt:lpstr>Títulos de diapositiva</vt:lpstr>
      </vt:variant>
      <vt:variant>
        <vt:i4>160</vt:i4>
      </vt:variant>
    </vt:vector>
  </HeadingPairs>
  <TitlesOfParts>
    <vt:vector size="161" baseType="lpstr">
      <vt:lpstr>BlackTheme</vt:lpstr>
      <vt:lpstr>Test Automation</vt:lpstr>
      <vt:lpstr>Licencia de Uso</vt:lpstr>
      <vt:lpstr>Manual Testing</vt:lpstr>
      <vt:lpstr>Automate Testing</vt:lpstr>
      <vt:lpstr>Manual vs Automatizado</vt:lpstr>
      <vt:lpstr>Diferentes Tipos de Tests</vt:lpstr>
      <vt:lpstr>Pruebas del 1er Cuadrante</vt:lpstr>
      <vt:lpstr>Demostración</vt:lpstr>
      <vt:lpstr>Beneficios del 1er Cuadrante</vt:lpstr>
      <vt:lpstr>Información Adicional</vt:lpstr>
      <vt:lpstr>Unit Testing Test Automation</vt:lpstr>
      <vt:lpstr>Analogía del Automóvil</vt:lpstr>
      <vt:lpstr>Pruebas Unitarias</vt:lpstr>
      <vt:lpstr>Prueba Unitaria (Micro Test)</vt:lpstr>
      <vt:lpstr>El Objetivo</vt:lpstr>
      <vt:lpstr>Independencia (Aislamiento)</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Completar las siguientes pruebas</vt:lpstr>
      <vt:lpstr>Set Up y Tear Down</vt:lpstr>
      <vt:lpstr>Ejemplo: Set Up y Tear Down</vt:lpstr>
      <vt:lpstr>Set Up y Tear Down en Test Fixtures</vt:lpstr>
      <vt:lpstr>Ejemplo: Set Up y Tear Down  en Test Fixtures</vt:lpstr>
      <vt:lpstr>Probando Excepciones</vt:lpstr>
      <vt:lpstr>Ejercicio Probar una Excepción  y utilizar un Set Up</vt:lpstr>
      <vt:lpstr>Presentación de PowerPoint</vt:lpstr>
      <vt:lpstr>Presentación de PowerPoint</vt:lpstr>
      <vt:lpstr>Propiedades de una Prueba Unitaria</vt:lpstr>
      <vt:lpstr>¿Las Pruebas Unitarias son útiles?</vt:lpstr>
      <vt:lpstr>Ejercicio Técnicas y Prácticas  para escribir Pruebas Unitarias</vt:lpstr>
      <vt:lpstr>Comenzar probando los  "Happy Paths" </vt:lpstr>
      <vt:lpstr>Comenzar probando el caso más simple</vt:lpstr>
      <vt:lpstr>Ejercicio Cómo empezar a escribir pruebas unitarias a nuestro código.</vt:lpstr>
      <vt:lpstr>Ejercicio Escribir pruebas unitarias para el resto de Happy Paths</vt:lpstr>
      <vt:lpstr>No olvidar probar los Exceptional Paths "Interesantes" </vt:lpstr>
      <vt:lpstr>Ejercicio Identificar Exceptional Paths</vt:lpstr>
      <vt:lpstr>Presentación de PowerPoint</vt:lpstr>
      <vt:lpstr>Presentación de PowerPoint</vt:lpstr>
      <vt:lpstr>Ejercicio Completar las Pruebas Unitarias para el resto de funcionalidades.</vt:lpstr>
      <vt:lpstr>Información Adicional</vt:lpstr>
      <vt:lpstr>Test Doubles Test Automation</vt:lpstr>
      <vt:lpstr>Presentación de PowerPoint</vt:lpstr>
      <vt:lpstr>Ejercicio Revisar las pruebas realizadas a un código "no testeable"</vt:lpstr>
      <vt:lpstr>Independencia de Contexto</vt:lpstr>
      <vt:lpstr>Inversión de Dependencias</vt:lpstr>
      <vt:lpstr>Ejercicio Refactorizar el código para mejorar su testeabilidad.</vt:lpstr>
      <vt:lpstr>Inyección de Dependencias</vt:lpstr>
      <vt:lpstr>Ejercicio Refactorizar el código para mejorar su testeabilidad.</vt:lpstr>
      <vt:lpstr>¿ Cuál es el siguiente paso ?</vt:lpstr>
      <vt:lpstr>Ejercicio Modificar los test para realizar pruebas unitaras a clases con dependencias.</vt:lpstr>
      <vt:lpstr>El Mundo Real</vt:lpstr>
      <vt:lpstr>¿Cuál es el problema?</vt:lpstr>
      <vt:lpstr>Encontrando la solución</vt:lpstr>
      <vt:lpstr>Encontrando la solución</vt:lpstr>
      <vt:lpstr>Test Doubles</vt:lpstr>
      <vt:lpstr>Isolation Mocking Frameworks</vt:lpstr>
      <vt:lpstr>Tipos de Test Doubles</vt:lpstr>
      <vt:lpstr>Test Doubles: Stubs</vt:lpstr>
      <vt:lpstr>Test Doubles: Stubs</vt:lpstr>
      <vt:lpstr>Ejercicio Utilizar un stub para realizar pruebas unitarias</vt:lpstr>
      <vt:lpstr>State Testing VS Interaction Testing</vt:lpstr>
      <vt:lpstr>Test Doubles: Mocks</vt:lpstr>
      <vt:lpstr>Test Doubles : Mocks</vt:lpstr>
      <vt:lpstr>Ejercicio Utilizar un mock para realizar pruebas unitarias</vt:lpstr>
      <vt:lpstr>Como los diferenciamos fácilmente</vt:lpstr>
      <vt:lpstr>Explorando el API de Moq</vt:lpstr>
      <vt:lpstr>Otros Test Doubles</vt:lpstr>
      <vt:lpstr>Ejercicio Realizar pruebas unitarias a clases con dependencias</vt:lpstr>
      <vt:lpstr>Code Coverage</vt:lpstr>
      <vt:lpstr>Ejercicio Medir el Code Coverage en una aplicación.</vt:lpstr>
      <vt:lpstr>¿ Tenemos que lograr 100%   de Coverage ?</vt:lpstr>
      <vt:lpstr>Costo vs Beneficio de las pruebas unitarias</vt:lpstr>
      <vt:lpstr>¿ Cuanto tiempo más me cuesta utilizar pruebas unitarias ?</vt:lpstr>
      <vt:lpstr>Todos ya lo venimos haciendo</vt:lpstr>
      <vt:lpstr>Ejercicio Presentando Unit Testing   a tu equipo</vt:lpstr>
      <vt:lpstr>Presentación de PowerPoint</vt:lpstr>
      <vt:lpstr>Información Adicional</vt:lpstr>
      <vt:lpstr>Integration Testing Test Automation</vt:lpstr>
      <vt:lpstr>Pruebas de Integración</vt:lpstr>
      <vt:lpstr>¿ Cuando es una prueba de Integración ?</vt:lpstr>
      <vt:lpstr>¿ Qué cosas cubren las pruebas de interacción ?</vt:lpstr>
      <vt:lpstr>¿ Cuál es el problema con las pruebas de integración?</vt:lpstr>
      <vt:lpstr>Database Testing</vt:lpstr>
      <vt:lpstr>Las BDs son un terreno complicado.</vt:lpstr>
      <vt:lpstr>Prerrequisito: Sandboxes</vt:lpstr>
      <vt:lpstr>¿ Qué probar ?</vt:lpstr>
      <vt:lpstr>"From Outside" DB Testing</vt:lpstr>
      <vt:lpstr>Estructura de una prueba de BD</vt:lpstr>
      <vt:lpstr>Patrones para realizar pruebas de Base de Datos</vt:lpstr>
      <vt:lpstr>Patrones para realizar pruebas de Base de Datos</vt:lpstr>
      <vt:lpstr>Inicializar el estado de la BD</vt:lpstr>
      <vt:lpstr>Inicializar el estado de la BD</vt:lpstr>
      <vt:lpstr>Inicializar el estado de la BD</vt:lpstr>
      <vt:lpstr>Patrones para realizar pruebas de Base de Datos</vt:lpstr>
      <vt:lpstr>Restablecer el estado de la BD</vt:lpstr>
      <vt:lpstr>Patrones para realizar pruebas de Base de Datos</vt:lpstr>
      <vt:lpstr>Inicializar y Restablecer la BD</vt:lpstr>
      <vt:lpstr>Inicializar y Restablecer la BD</vt:lpstr>
      <vt:lpstr>Presentación de PowerPoint</vt:lpstr>
      <vt:lpstr>Presentación de PowerPoint</vt:lpstr>
      <vt:lpstr>Presentación de PowerPoint</vt:lpstr>
      <vt:lpstr>Usando una BD en Memoria</vt:lpstr>
      <vt:lpstr>"From Inside" DB Testing  (Unit Testing)</vt:lpstr>
      <vt:lpstr>Presentación de PowerPoint</vt:lpstr>
      <vt:lpstr>Presentación de PowerPoint</vt:lpstr>
      <vt:lpstr>Visual Studio Database Projects</vt:lpstr>
      <vt:lpstr>Testing utilizando VS DB Projects</vt:lpstr>
      <vt:lpstr>Presentación de PowerPoint</vt:lpstr>
      <vt:lpstr>Outside DB vs Inside DB</vt:lpstr>
      <vt:lpstr>¿ Porqué pruebas de integración?</vt:lpstr>
      <vt:lpstr>Cuando usar un  Test Unitario o Integración</vt:lpstr>
      <vt:lpstr>Información Adicional</vt:lpstr>
      <vt:lpstr>System Testing Test Automation</vt:lpstr>
      <vt:lpstr>Pruebas de Sistema</vt:lpstr>
      <vt:lpstr>Pruebas de Sistema</vt:lpstr>
      <vt:lpstr>¿ Qué pruebas de sistema podemos realizar?</vt:lpstr>
      <vt:lpstr>Beneficio de las  Pruebas Web Automatizadas</vt:lpstr>
      <vt:lpstr>Problemas de las Pruebas de Interfaz Web</vt:lpstr>
      <vt:lpstr>Selenium 2</vt:lpstr>
      <vt:lpstr>Selenium IDE</vt:lpstr>
      <vt:lpstr>Selenium Web Driver</vt:lpstr>
      <vt:lpstr>Enfoques para realizar UI Testing</vt:lpstr>
      <vt:lpstr>Record and Playback</vt:lpstr>
      <vt:lpstr>Ejercicio Crear pruebas de Interfaz Web utilizando Selenium IDE</vt:lpstr>
      <vt:lpstr>Ventajas y Desventajas</vt:lpstr>
      <vt:lpstr>Scripting</vt:lpstr>
      <vt:lpstr>Ventajas y Desventajas</vt:lpstr>
      <vt:lpstr>¿Cuál es más apropiada?</vt:lpstr>
      <vt:lpstr>Otros Componentes</vt:lpstr>
      <vt:lpstr>¿Por qué necesitamos un framework?</vt:lpstr>
      <vt:lpstr> Construir nuestro  Framework de Automatización</vt:lpstr>
      <vt:lpstr>Beneficios de crear un Framework</vt:lpstr>
      <vt:lpstr>Page Object Pattern</vt:lpstr>
      <vt:lpstr>Page Object - Ejemplo</vt:lpstr>
      <vt:lpstr>Page Object - Ejemplo</vt:lpstr>
      <vt:lpstr>Ejercicio Crear nuestro propio Framework para realizar  Pruebas Web Automatizadas.</vt:lpstr>
      <vt:lpstr>Unit vs Integration vs System</vt:lpstr>
      <vt:lpstr>Información Adicional</vt:lpstr>
      <vt:lpstr>Design for Testeability Test Automation</vt:lpstr>
      <vt:lpstr>¿ Como escribimos código que sea fácil de probar ?</vt:lpstr>
      <vt:lpstr>«No hay ningún secreto en cómo escribir los tests, solo hay secretos en cómo escribir código testeable.»</vt:lpstr>
      <vt:lpstr>Como podemos mejorar la testeabilidad</vt:lpstr>
      <vt:lpstr>No realizar trabajo en el constructor</vt:lpstr>
      <vt:lpstr>Presentación de PowerPoint</vt:lpstr>
      <vt:lpstr> Digging into the Collaborators</vt:lpstr>
      <vt:lpstr>Presentación de PowerPoint</vt:lpstr>
      <vt:lpstr>Evitar Campos y Métodos Estáticos</vt:lpstr>
      <vt:lpstr>Presentación de PowerPoint</vt:lpstr>
      <vt:lpstr>Composition over Inheritance</vt:lpstr>
      <vt:lpstr>Composition over Inheritance</vt:lpstr>
      <vt:lpstr>Información Adicional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Snahider</cp:lastModifiedBy>
  <cp:revision>1509</cp:revision>
  <dcterms:created xsi:type="dcterms:W3CDTF">2010-05-16T05:09:58Z</dcterms:created>
  <dcterms:modified xsi:type="dcterms:W3CDTF">2012-11-07T05:13:28Z</dcterms:modified>
</cp:coreProperties>
</file>