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683" r:id="rId2"/>
    <p:sldId id="517" r:id="rId3"/>
    <p:sldId id="446" r:id="rId4"/>
    <p:sldId id="565" r:id="rId5"/>
    <p:sldId id="449" r:id="rId6"/>
    <p:sldId id="447" r:id="rId7"/>
    <p:sldId id="468" r:id="rId8"/>
    <p:sldId id="469" r:id="rId9"/>
    <p:sldId id="457" r:id="rId10"/>
    <p:sldId id="452" r:id="rId11"/>
    <p:sldId id="454" r:id="rId12"/>
    <p:sldId id="679" r:id="rId13"/>
    <p:sldId id="680" r:id="rId14"/>
    <p:sldId id="681" r:id="rId15"/>
    <p:sldId id="666" r:id="rId16"/>
    <p:sldId id="459" r:id="rId17"/>
    <p:sldId id="667" r:id="rId18"/>
    <p:sldId id="460" r:id="rId19"/>
    <p:sldId id="465" r:id="rId20"/>
    <p:sldId id="511" r:id="rId21"/>
    <p:sldId id="552" r:id="rId22"/>
    <p:sldId id="512" r:id="rId23"/>
    <p:sldId id="668" r:id="rId24"/>
    <p:sldId id="450" r:id="rId25"/>
    <p:sldId id="515" r:id="rId26"/>
    <p:sldId id="664" r:id="rId27"/>
    <p:sldId id="682" r:id="rId28"/>
    <p:sldId id="685" r:id="rId29"/>
    <p:sldId id="669" r:id="rId30"/>
    <p:sldId id="674" r:id="rId31"/>
    <p:sldId id="670" r:id="rId32"/>
    <p:sldId id="671" r:id="rId33"/>
    <p:sldId id="675" r:id="rId34"/>
    <p:sldId id="673" r:id="rId35"/>
    <p:sldId id="677" r:id="rId36"/>
    <p:sldId id="678" r:id="rId37"/>
    <p:sldId id="686" r:id="rId38"/>
    <p:sldId id="684" r:id="rId39"/>
    <p:sldId id="654"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1176" autoAdjust="0"/>
  </p:normalViewPr>
  <p:slideViewPr>
    <p:cSldViewPr>
      <p:cViewPr>
        <p:scale>
          <a:sx n="54" d="100"/>
          <a:sy n="54" d="100"/>
        </p:scale>
        <p:origin x="-1596" y="-19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12/04/2013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smtClean="0">
                <a:solidFill>
                  <a:schemeClr val="tx1"/>
                </a:solidFill>
                <a:effectLst/>
                <a:latin typeface="+mn-lt"/>
                <a:ea typeface="+mn-ea"/>
                <a:cs typeface="+mn-cs"/>
              </a:rPr>
              <a:t>descienden </a:t>
            </a:r>
            <a:r>
              <a:rPr lang="es-PE" sz="1200" b="0" i="0" kern="1200" baseline="0" noProof="0" dirty="0" smtClean="0">
                <a:solidFill>
                  <a:schemeClr val="tx1"/>
                </a:solidFill>
                <a:effectLst/>
                <a:latin typeface="+mn-lt"/>
                <a:ea typeface="+mn-ea"/>
                <a:cs typeface="+mn-cs"/>
              </a:rPr>
              <a:t>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a:t>
            </a:r>
            <a:r>
              <a:rPr lang="es-PE" sz="1200" b="0" i="0" kern="1200" baseline="0" noProof="0" dirty="0" smtClean="0">
                <a:solidFill>
                  <a:schemeClr val="tx1"/>
                </a:solidFill>
                <a:effectLst/>
                <a:latin typeface="+mn-lt"/>
                <a:ea typeface="+mn-ea"/>
                <a:cs typeface="+mn-cs"/>
              </a:rPr>
              <a:t>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7" y="1166812"/>
            <a:ext cx="8866226" cy="51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a:t>
            </a:r>
            <a:r>
              <a:rPr lang="es-PE" dirty="0">
                <a:solidFill>
                  <a:srgbClr val="00823B"/>
                </a:solidFill>
              </a:rPr>
              <a:t>P</a:t>
            </a:r>
            <a:r>
              <a:rPr lang="es-PE" dirty="0" smtClean="0">
                <a:solidFill>
                  <a:srgbClr val="00823B"/>
                </a:solidFill>
              </a:rPr>
              <a:t>ruebas</a:t>
            </a:r>
            <a:endParaRPr lang="es-PE" dirty="0">
              <a:solidFill>
                <a:srgbClr val="00823B"/>
              </a:solidFill>
            </a:endParaRPr>
          </a:p>
        </p:txBody>
      </p:sp>
      <p:sp>
        <p:nvSpPr>
          <p:cNvPr id="5" name="4 CuadroTexto"/>
          <p:cNvSpPr txBox="1"/>
          <p:nvPr/>
        </p:nvSpPr>
        <p:spPr>
          <a:xfrm>
            <a:off x="5653655" y="1749607"/>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798504" flipH="1">
            <a:off x="4719341" y="3927055"/>
            <a:ext cx="8924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20" name="19 Flecha derecha"/>
          <p:cNvSpPr/>
          <p:nvPr/>
        </p:nvSpPr>
        <p:spPr>
          <a:xfrm rot="20338160" flipH="1">
            <a:off x="4769080" y="4558617"/>
            <a:ext cx="880466"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5627524" y="3922201"/>
            <a:ext cx="3336964"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 atributo</a:t>
            </a:r>
          </a:p>
        </p:txBody>
      </p:sp>
      <p:sp>
        <p:nvSpPr>
          <p:cNvPr id="12" name="11 Flecha derecha"/>
          <p:cNvSpPr/>
          <p:nvPr/>
        </p:nvSpPr>
        <p:spPr>
          <a:xfrm flipH="1">
            <a:off x="4355976" y="2238890"/>
            <a:ext cx="1336867"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endParaRPr lang="es-PE" sz="2400" dirty="0" smtClean="0"/>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95576"/>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a:t>
            </a:r>
            <a:r>
              <a:rPr lang="es-PE" sz="2400" dirty="0" smtClean="0"/>
              <a:t>la condición no se cumple, se lanza una excepción y nos </a:t>
            </a:r>
            <a:r>
              <a:rPr lang="es-PE" sz="2400" dirty="0" smtClean="0"/>
              <a:t>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794900"/>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276872"/>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162666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2474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2924944"/>
            <a:ext cx="7992888"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smtClean="0"/>
              <a:t>".</a:t>
            </a:r>
          </a:p>
          <a:p>
            <a:pPr marL="0" indent="0" algn="ctr">
              <a:buNone/>
            </a:pPr>
            <a:endParaRPr lang="es-PE" sz="2800" dirty="0" smtClean="0"/>
          </a:p>
          <a:p>
            <a:pPr marL="0" indent="0" algn="ctr">
              <a:buNone/>
            </a:pPr>
            <a:r>
              <a:rPr lang="es-PE" sz="2800" dirty="0" smtClean="0"/>
              <a:t>Analizar el método "</a:t>
            </a:r>
            <a:r>
              <a:rPr lang="es-PE" sz="2800" dirty="0" err="1" smtClean="0"/>
              <a:t>AgregarLinea</a:t>
            </a:r>
            <a:r>
              <a:rPr lang="es-PE" sz="2800" dirty="0" smtClean="0"/>
              <a:t>", </a:t>
            </a:r>
            <a:r>
              <a:rPr lang="es-PE" sz="2800" dirty="0"/>
              <a:t>i</a:t>
            </a:r>
            <a:r>
              <a:rPr lang="es-PE" sz="2800" dirty="0" smtClean="0"/>
              <a:t>dentificar cuál es el primer caso a ser probado, escribir las pruebas unitarias para todos los casos.</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el método "</a:t>
            </a:r>
            <a:r>
              <a:rPr lang="es-PE" sz="2800" dirty="0" err="1" smtClean="0"/>
              <a:t>ActualizarLinea</a:t>
            </a:r>
            <a:r>
              <a:rPr lang="es-PE" sz="2800" dirty="0" smtClean="0"/>
              <a:t>", identificar los </a:t>
            </a:r>
            <a:r>
              <a:rPr lang="es-PE" sz="2800" dirty="0" err="1" smtClean="0"/>
              <a:t>Exceptional</a:t>
            </a:r>
            <a:r>
              <a:rPr lang="es-PE" sz="2800" dirty="0" smtClean="0"/>
              <a:t> </a:t>
            </a:r>
            <a:r>
              <a:rPr lang="es-PE" sz="2800" dirty="0" err="1" smtClean="0"/>
              <a:t>Paths</a:t>
            </a:r>
            <a:r>
              <a:rPr lang="es-PE" sz="2800" dirty="0" smtClean="0"/>
              <a:t>  y escribir las pruebas unitarias para todos los casos.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Analizar los métodos "</a:t>
            </a:r>
            <a:r>
              <a:rPr lang="es-PE" sz="2800" dirty="0" err="1" smtClean="0"/>
              <a:t>RemoverLinea</a:t>
            </a:r>
            <a:r>
              <a:rPr lang="es-PE" sz="2800" dirty="0" smtClean="0"/>
              <a:t>" y "Total" , y escribir sus correspondientes pruebas unitarias.</a:t>
            </a:r>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Data </a:t>
            </a:r>
            <a:r>
              <a:rPr lang="es-PE" sz="2800" dirty="0" err="1" smtClean="0">
                <a:solidFill>
                  <a:srgbClr val="FFC000"/>
                </a:solidFill>
              </a:rPr>
              <a:t>Driven</a:t>
            </a:r>
            <a:r>
              <a:rPr lang="es-PE" sz="2800" dirty="0" smtClean="0">
                <a:solidFill>
                  <a:srgbClr val="FFC000"/>
                </a:solidFill>
              </a:rPr>
              <a:t> </a:t>
            </a:r>
            <a:r>
              <a:rPr lang="es-PE" sz="2800" dirty="0" err="1" smtClean="0">
                <a:solidFill>
                  <a:srgbClr val="FFC000"/>
                </a:solidFill>
              </a:rPr>
              <a:t>Testing</a:t>
            </a:r>
            <a:r>
              <a:rPr lang="es-PE" sz="2800" dirty="0" smtClean="0">
                <a:solidFill>
                  <a:srgbClr val="FFC000"/>
                </a:solidFill>
              </a:rPr>
              <a:t>: </a:t>
            </a:r>
            <a:br>
              <a:rPr lang="es-PE" sz="2800" dirty="0" smtClean="0">
                <a:solidFill>
                  <a:srgbClr val="FFC000"/>
                </a:solidFill>
              </a:rPr>
            </a:br>
            <a:r>
              <a:rPr lang="es-PE" sz="2800" dirty="0" smtClean="0"/>
              <a:t>La prueba obtiene valores que se encuentran dentro de un "data </a:t>
            </a:r>
            <a:r>
              <a:rPr lang="es-PE" sz="2800" dirty="0" err="1" smtClean="0"/>
              <a:t>source</a:t>
            </a:r>
            <a:r>
              <a:rPr lang="es-PE" sz="2800" dirty="0" smtClean="0"/>
              <a:t>" y esta se ejecuta por cada fila que encuentre en el "data </a:t>
            </a:r>
            <a:r>
              <a:rPr lang="es-PE" sz="2800" dirty="0" err="1" smtClean="0"/>
              <a:t>source</a:t>
            </a:r>
            <a:r>
              <a:rPr lang="es-PE" sz="2800" dirty="0" smtClean="0"/>
              <a:t>".</a:t>
            </a:r>
          </a:p>
          <a:p>
            <a:pPr marL="457200" indent="-457200">
              <a:buFont typeface="Arial" pitchFamily="34" charset="0"/>
              <a:buChar char="•"/>
            </a:pPr>
            <a:endParaRPr lang="es-PE" sz="2800" dirty="0"/>
          </a:p>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endParaRPr lang="es-PE" sz="2800" dirty="0"/>
          </a:p>
        </p:txBody>
      </p:sp>
    </p:spTree>
    <p:extLst>
      <p:ext uri="{BB962C8B-B14F-4D97-AF65-F5344CB8AC3E}">
        <p14:creationId xmlns:p14="http://schemas.microsoft.com/office/powerpoint/2010/main" val="1161122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91300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a:t>
            </a:r>
            <a:r>
              <a:rPr lang="es-PE" sz="2800" dirty="0" smtClean="0"/>
              <a:t>específica a </a:t>
            </a:r>
            <a:r>
              <a:rPr lang="es-PE" sz="2800" dirty="0" smtClean="0"/>
              <a:t>nuestras pruebas </a:t>
            </a:r>
            <a:r>
              <a:rPr lang="es-PE" sz="2800" dirty="0" smtClean="0"/>
              <a:t>sin preocuparnos por la infraestructura </a:t>
            </a:r>
            <a:r>
              <a:rPr lang="es-PE" sz="2800" dirty="0" smtClean="0"/>
              <a:t>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dirty="0" err="1" smtClean="0">
                <a:solidFill>
                  <a:srgbClr val="FFC000"/>
                </a:solidFill>
              </a:rPr>
              <a:t>MSTest</a:t>
            </a:r>
            <a:r>
              <a:rPr lang="es-PE" dirty="0" smtClean="0">
                <a:solidFill>
                  <a:srgbClr val="FFC000"/>
                </a:solidFill>
              </a:rPr>
              <a:t>, </a:t>
            </a:r>
            <a:r>
              <a:rPr lang="es-PE" sz="2400" dirty="0" smtClean="0"/>
              <a:t>XUnit.net, </a:t>
            </a:r>
            <a:r>
              <a:rPr lang="es-PE" sz="2400" dirty="0" err="1" smtClean="0"/>
              <a:t>MbUnit</a:t>
            </a:r>
            <a:r>
              <a:rPr lang="es-PE" sz="2400" dirty="0" smtClean="0"/>
              <a: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endParaRPr lang="es-PE" sz="2400" dirty="0" smtClean="0"/>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49549</TotalTime>
  <Words>2515</Words>
  <Application>Microsoft Office PowerPoint</Application>
  <PresentationFormat>Presentación en pantalla (4:3)</PresentationFormat>
  <Paragraphs>318</Paragraphs>
  <Slides>39</Slides>
  <Notes>39</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BlackTheme</vt:lpstr>
      <vt:lpstr>Licencia de Uso</vt:lpstr>
      <vt:lpstr>Unit Testing Test Automation</vt:lpstr>
      <vt:lpstr>Analogía del Automóvil</vt:lpstr>
      <vt:lpstr>Pruebas Unitarias</vt:lpstr>
      <vt:lpstr>Prueba Unitaria (Micro Test)</vt:lpstr>
      <vt:lpstr>El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Ejercicio Cómo empezar a escribir pruebas unitarias a nuestro código.</vt:lpstr>
      <vt:lpstr>No olvidar probar los Exceptional Paths "Interesantes" </vt:lpstr>
      <vt:lpstr>Ejercicio Identificar Exceptional Paths</vt:lpstr>
      <vt:lpstr>Ejercicio Completar las Pruebas Unitarias para el resto de funcionalidades.</vt:lpstr>
      <vt:lpstr>Enfoques para realizar  Pruebas Automatizadas</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1548</cp:revision>
  <dcterms:created xsi:type="dcterms:W3CDTF">2010-05-16T05:09:58Z</dcterms:created>
  <dcterms:modified xsi:type="dcterms:W3CDTF">2013-04-13T07:56:40Z</dcterms:modified>
</cp:coreProperties>
</file>