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2.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omments/comment3.xml" ContentType="application/vnd.openxmlformats-officedocument.presentationml.comment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omments/comment4.xml" ContentType="application/vnd.openxmlformats-officedocument.presentationml.comment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comments/comment5.xml" ContentType="application/vnd.openxmlformats-officedocument.presentationml.comment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omments/comment6.xml" ContentType="application/vnd.openxmlformats-officedocument.presentationml.comments+xml"/>
  <Override PartName="/ppt/notesSlides/notesSlide111.xml" ContentType="application/vnd.openxmlformats-officedocument.presentationml.notesSlide+xml"/>
  <Override PartName="/ppt/comments/comment7.xml" ContentType="application/vnd.openxmlformats-officedocument.presentationml.comments+xml"/>
  <Override PartName="/ppt/notesSlides/notesSlide112.xml" ContentType="application/vnd.openxmlformats-officedocument.presentationml.notesSlide+xml"/>
  <Override PartName="/ppt/comments/comment8.xml" ContentType="application/vnd.openxmlformats-officedocument.presentationml.comments+xml"/>
  <Override PartName="/ppt/notesSlides/notesSlide113.xml" ContentType="application/vnd.openxmlformats-officedocument.presentationml.notesSlide+xml"/>
  <Override PartName="/ppt/comments/comment9.xml" ContentType="application/vnd.openxmlformats-officedocument.presentationml.comment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comments/comment10.xml" ContentType="application/vnd.openxmlformats-officedocument.presentationml.comments+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comments/comment11.xml" ContentType="application/vnd.openxmlformats-officedocument.presentationml.comments+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comments/comment12.xml" ContentType="application/vnd.openxmlformats-officedocument.presentationml.comments+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comments/comment13.xml" ContentType="application/vnd.openxmlformats-officedocument.presentationml.comments+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1"/>
  </p:notesMasterIdLst>
  <p:sldIdLst>
    <p:sldId id="256" r:id="rId2"/>
    <p:sldId id="609" r:id="rId3"/>
    <p:sldId id="659" r:id="rId4"/>
    <p:sldId id="466" r:id="rId5"/>
    <p:sldId id="610" r:id="rId6"/>
    <p:sldId id="566" r:id="rId7"/>
    <p:sldId id="571" r:id="rId8"/>
    <p:sldId id="572" r:id="rId9"/>
    <p:sldId id="608" r:id="rId10"/>
    <p:sldId id="567" r:id="rId11"/>
    <p:sldId id="573" r:id="rId12"/>
    <p:sldId id="611" r:id="rId13"/>
    <p:sldId id="517" r:id="rId14"/>
    <p:sldId id="446" r:id="rId15"/>
    <p:sldId id="565" r:id="rId16"/>
    <p:sldId id="449" r:id="rId17"/>
    <p:sldId id="447" r:id="rId18"/>
    <p:sldId id="468" r:id="rId19"/>
    <p:sldId id="469" r:id="rId20"/>
    <p:sldId id="457" r:id="rId21"/>
    <p:sldId id="452" r:id="rId22"/>
    <p:sldId id="454" r:id="rId23"/>
    <p:sldId id="507" r:id="rId24"/>
    <p:sldId id="463" r:id="rId25"/>
    <p:sldId id="458" r:id="rId26"/>
    <p:sldId id="459" r:id="rId27"/>
    <p:sldId id="460" r:id="rId28"/>
    <p:sldId id="461" r:id="rId29"/>
    <p:sldId id="465" r:id="rId30"/>
    <p:sldId id="511" r:id="rId31"/>
    <p:sldId id="512" r:id="rId32"/>
    <p:sldId id="552" r:id="rId33"/>
    <p:sldId id="450" r:id="rId34"/>
    <p:sldId id="515" r:id="rId35"/>
    <p:sldId id="664" r:id="rId36"/>
    <p:sldId id="665" r:id="rId37"/>
    <p:sldId id="508" r:id="rId38"/>
    <p:sldId id="616" r:id="rId39"/>
    <p:sldId id="617" r:id="rId40"/>
    <p:sldId id="660" r:id="rId41"/>
    <p:sldId id="661" r:id="rId42"/>
    <p:sldId id="662" r:id="rId43"/>
    <p:sldId id="654" r:id="rId44"/>
    <p:sldId id="516" r:id="rId45"/>
    <p:sldId id="470" r:id="rId46"/>
    <p:sldId id="471" r:id="rId47"/>
    <p:sldId id="663" r:id="rId48"/>
    <p:sldId id="473" r:id="rId49"/>
    <p:sldId id="641" r:id="rId50"/>
    <p:sldId id="475" r:id="rId51"/>
    <p:sldId id="481" r:id="rId52"/>
    <p:sldId id="482" r:id="rId53"/>
    <p:sldId id="484" r:id="rId54"/>
    <p:sldId id="476" r:id="rId55"/>
    <p:sldId id="477" r:id="rId56"/>
    <p:sldId id="478" r:id="rId57"/>
    <p:sldId id="479" r:id="rId58"/>
    <p:sldId id="485" r:id="rId59"/>
    <p:sldId id="486" r:id="rId60"/>
    <p:sldId id="487" r:id="rId61"/>
    <p:sldId id="494" r:id="rId62"/>
    <p:sldId id="488" r:id="rId63"/>
    <p:sldId id="491" r:id="rId64"/>
    <p:sldId id="498" r:id="rId65"/>
    <p:sldId id="489" r:id="rId66"/>
    <p:sldId id="490" r:id="rId67"/>
    <p:sldId id="499" r:id="rId68"/>
    <p:sldId id="495" r:id="rId69"/>
    <p:sldId id="500" r:id="rId70"/>
    <p:sldId id="496" r:id="rId71"/>
    <p:sldId id="502" r:id="rId72"/>
    <p:sldId id="655" r:id="rId73"/>
    <p:sldId id="656" r:id="rId74"/>
    <p:sldId id="657" r:id="rId75"/>
    <p:sldId id="628" r:id="rId76"/>
    <p:sldId id="624" r:id="rId77"/>
    <p:sldId id="625" r:id="rId78"/>
    <p:sldId id="626" r:id="rId79"/>
    <p:sldId id="627" r:id="rId80"/>
    <p:sldId id="586" r:id="rId81"/>
    <p:sldId id="518" r:id="rId82"/>
    <p:sldId id="527" r:id="rId83"/>
    <p:sldId id="531" r:id="rId84"/>
    <p:sldId id="547" r:id="rId85"/>
    <p:sldId id="528" r:id="rId86"/>
    <p:sldId id="540" r:id="rId87"/>
    <p:sldId id="532" r:id="rId88"/>
    <p:sldId id="529" r:id="rId89"/>
    <p:sldId id="561" r:id="rId90"/>
    <p:sldId id="555" r:id="rId91"/>
    <p:sldId id="556" r:id="rId92"/>
    <p:sldId id="559" r:id="rId93"/>
    <p:sldId id="534" r:id="rId94"/>
    <p:sldId id="557" r:id="rId95"/>
    <p:sldId id="536" r:id="rId96"/>
    <p:sldId id="560" r:id="rId97"/>
    <p:sldId id="538" r:id="rId98"/>
    <p:sldId id="643" r:id="rId99"/>
    <p:sldId id="644" r:id="rId100"/>
    <p:sldId id="645" r:id="rId101"/>
    <p:sldId id="542" r:id="rId102"/>
    <p:sldId id="578" r:id="rId103"/>
    <p:sldId id="577" r:id="rId104"/>
    <p:sldId id="539" r:id="rId105"/>
    <p:sldId id="562" r:id="rId106"/>
    <p:sldId id="575" r:id="rId107"/>
    <p:sldId id="579" r:id="rId108"/>
    <p:sldId id="583" r:id="rId109"/>
    <p:sldId id="582" r:id="rId110"/>
    <p:sldId id="584" r:id="rId111"/>
    <p:sldId id="574" r:id="rId112"/>
    <p:sldId id="642" r:id="rId113"/>
    <p:sldId id="585" r:id="rId114"/>
    <p:sldId id="545" r:id="rId115"/>
    <p:sldId id="546" r:id="rId116"/>
    <p:sldId id="548" r:id="rId117"/>
    <p:sldId id="549" r:id="rId118"/>
    <p:sldId id="550" r:id="rId119"/>
    <p:sldId id="594" r:id="rId120"/>
    <p:sldId id="595" r:id="rId121"/>
    <p:sldId id="598" r:id="rId122"/>
    <p:sldId id="650" r:id="rId123"/>
    <p:sldId id="599" r:id="rId124"/>
    <p:sldId id="606" r:id="rId125"/>
    <p:sldId id="652" r:id="rId126"/>
    <p:sldId id="651" r:id="rId127"/>
    <p:sldId id="648" r:id="rId128"/>
    <p:sldId id="649" r:id="rId129"/>
    <p:sldId id="607" r:id="rId130"/>
    <p:sldId id="601" r:id="rId131"/>
    <p:sldId id="605" r:id="rId132"/>
    <p:sldId id="604" r:id="rId133"/>
    <p:sldId id="603" r:id="rId134"/>
    <p:sldId id="602" r:id="rId135"/>
    <p:sldId id="646" r:id="rId136"/>
    <p:sldId id="600" r:id="rId137"/>
    <p:sldId id="629" r:id="rId138"/>
    <p:sldId id="630" r:id="rId139"/>
    <p:sldId id="631" r:id="rId140"/>
    <p:sldId id="632" r:id="rId141"/>
    <p:sldId id="633" r:id="rId142"/>
    <p:sldId id="634" r:id="rId143"/>
    <p:sldId id="635" r:id="rId144"/>
    <p:sldId id="636" r:id="rId145"/>
    <p:sldId id="637" r:id="rId146"/>
    <p:sldId id="638" r:id="rId147"/>
    <p:sldId id="639" r:id="rId148"/>
    <p:sldId id="640" r:id="rId149"/>
    <p:sldId id="658" r:id="rId1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66"/>
            <p14:sldId id="571"/>
            <p14:sldId id="572"/>
            <p14:sldId id="608"/>
            <p14:sldId id="567"/>
            <p14:sldId id="573"/>
            <p14:sldId id="611"/>
          </p14:sldIdLst>
        </p14:section>
        <p14:section name="Unit Testing" id="{A4A7048B-0601-4EC2-A75D-35B87CECEEEF}">
          <p14:sldIdLst>
            <p14:sldId id="517"/>
            <p14:sldId id="446"/>
            <p14:sldId id="565"/>
            <p14:sldId id="449"/>
            <p14:sldId id="447"/>
            <p14:sldId id="468"/>
            <p14:sldId id="469"/>
            <p14:sldId id="457"/>
            <p14:sldId id="452"/>
            <p14:sldId id="454"/>
            <p14:sldId id="507"/>
            <p14:sldId id="463"/>
            <p14:sldId id="458"/>
            <p14:sldId id="459"/>
            <p14:sldId id="460"/>
            <p14:sldId id="461"/>
            <p14:sldId id="465"/>
            <p14:sldId id="511"/>
            <p14:sldId id="512"/>
            <p14:sldId id="552"/>
            <p14:sldId id="450"/>
            <p14:sldId id="515"/>
            <p14:sldId id="664"/>
            <p14:sldId id="665"/>
            <p14:sldId id="508"/>
            <p14:sldId id="616"/>
            <p14:sldId id="617"/>
            <p14:sldId id="660"/>
            <p14:sldId id="661"/>
            <p14:sldId id="662"/>
            <p14:sldId id="654"/>
          </p14:sldIdLst>
        </p14:section>
        <p14:section name="Test Doubles" id="{447497AC-8B54-4D5A-B9D4-6FCF4BE94401}">
          <p14:sldIdLst>
            <p14:sldId id="516"/>
            <p14:sldId id="470"/>
            <p14:sldId id="471"/>
            <p14:sldId id="663"/>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502"/>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42"/>
            <p14:sldId id="585"/>
          </p14:sldIdLst>
        </p14:section>
        <p14:section name="System Testing" id="{011EFAC1-8159-459A-B42E-5BA7D64377AF}">
          <p14:sldIdLst>
            <p14:sldId id="545"/>
            <p14:sldId id="546"/>
            <p14:sldId id="548"/>
            <p14:sldId id="549"/>
            <p14:sldId id="550"/>
            <p14:sldId id="594"/>
            <p14:sldId id="595"/>
            <p14:sldId id="598"/>
            <p14:sldId id="650"/>
            <p14:sldId id="599"/>
            <p14:sldId id="606"/>
            <p14:sldId id="652"/>
            <p14:sldId id="651"/>
            <p14:sldId id="648"/>
            <p14:sldId id="649"/>
            <p14:sldId id="607"/>
            <p14:sldId id="601"/>
            <p14:sldId id="605"/>
            <p14:sldId id="604"/>
            <p14:sldId id="603"/>
            <p14:sldId id="602"/>
            <p14:sldId id="646"/>
            <p14:sldId id="600"/>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7948" autoAdjust="0"/>
  </p:normalViewPr>
  <p:slideViewPr>
    <p:cSldViewPr>
      <p:cViewPr>
        <p:scale>
          <a:sx n="46" d="100"/>
          <a:sy n="46" d="100"/>
        </p:scale>
        <p:origin x="-1842" y="-31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2T18:08:52.584" idx="13">
    <p:pos x="10" y="10"/>
    <p:text>Opcional</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2T17:59:56.774" idx="12">
    <p:pos x="10" y="10"/>
    <p:text> Organizar mejor esta diapositiva</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30T01:18:58.255" idx="19">
    <p:pos x="10" y="10"/>
    <p:text>REVISAR COMENTARIOS Y MEJORAR SLIDE.
Los comentarios se han copiado de otro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03/11/2012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3" Type="http://schemas.openxmlformats.org/officeDocument/2006/relationships/hyperlink" Target="http://blogs.lessthandot.com/index.php/WebDev/UIDevelopment/automated-web-testing-with-selenium" TargetMode="External"/><Relationship Id="rId2" Type="http://schemas.openxmlformats.org/officeDocument/2006/relationships/slide" Target="../slides/slide134.xml"/><Relationship Id="rId1" Type="http://schemas.openxmlformats.org/officeDocument/2006/relationships/notesMaster" Target="../notesMasters/notesMaster1.xml"/><Relationship Id="rId4" Type="http://schemas.openxmlformats.org/officeDocument/2006/relationships/hyperlink" Target="http://blogs.sourceallies.com/2011/04/selenium-ide-part-ii/" TargetMode="Externa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38.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46.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Test</a:t>
            </a:r>
            <a:r>
              <a:rPr lang="es-PE" baseline="0" dirty="0" smtClean="0"/>
              <a:t> de Integración:</a:t>
            </a:r>
          </a:p>
          <a:p>
            <a:r>
              <a:rPr lang="es-PE" sz="1200" dirty="0" smtClean="0">
                <a:solidFill>
                  <a:schemeClr val="tx1">
                    <a:lumMod val="95000"/>
                  </a:schemeClr>
                </a:solidFill>
              </a:rPr>
              <a:t>Ayudan a unir distintas partes del sistema y a comprobar  que estas partes funcionan con datos reales.</a:t>
            </a:r>
          </a:p>
          <a:p>
            <a:r>
              <a:rPr lang="es-PE" sz="1200" dirty="0" smtClean="0">
                <a:solidFill>
                  <a:schemeClr val="tx1">
                    <a:lumMod val="95000"/>
                  </a:schemeClr>
                </a:solidFill>
              </a:rPr>
              <a:t>Son de granularidad gruesa y más frágiles que los </a:t>
            </a:r>
            <a:r>
              <a:rPr lang="es-PE" sz="1200" dirty="0" err="1" smtClean="0">
                <a:solidFill>
                  <a:schemeClr val="tx1">
                    <a:lumMod val="95000"/>
                  </a:schemeClr>
                </a:solidFill>
              </a:rPr>
              <a:t>tests</a:t>
            </a:r>
            <a:r>
              <a:rPr lang="es-PE" sz="1200" dirty="0" smtClean="0">
                <a:solidFill>
                  <a:schemeClr val="tx1">
                    <a:lumMod val="95000"/>
                  </a:schemeClr>
                </a:solidFill>
              </a:rPr>
              <a:t> unitarios.</a:t>
            </a:r>
          </a:p>
          <a:p>
            <a:endParaRPr lang="es-PE" dirty="0" smtClean="0"/>
          </a:p>
          <a:p>
            <a:r>
              <a:rPr lang="es-PE" dirty="0" smtClean="0"/>
              <a:t>Test de sistema:</a:t>
            </a:r>
          </a:p>
          <a:p>
            <a:r>
              <a:rPr lang="es-PE" sz="1200" dirty="0" smtClean="0">
                <a:solidFill>
                  <a:schemeClr val="tx1">
                    <a:lumMod val="95000"/>
                  </a:schemeClr>
                </a:solidFill>
              </a:rPr>
              <a:t>Es el mayor de los test de integración y que  puede ir de extremo a extremo de la aplicación.</a:t>
            </a:r>
          </a:p>
          <a:p>
            <a:r>
              <a:rPr lang="es-PE" sz="1200" dirty="0" smtClean="0">
                <a:solidFill>
                  <a:schemeClr val="tx1">
                    <a:lumMod val="95000"/>
                  </a:schemeClr>
                </a:solidFill>
              </a:rPr>
              <a:t>Demasiado frágiles y se recomienda acompañarlos con test de grano más fino.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Hasta ahora</a:t>
            </a:r>
            <a:r>
              <a:rPr lang="es-PE" baseline="0" dirty="0" smtClean="0"/>
              <a:t> hemos dicho que los test de integración son malos, lentos, frágiles, pero en ningún momento hemos dicho no debamos hacerlos.</a:t>
            </a:r>
          </a:p>
          <a:p>
            <a:endParaRPr lang="es-PE" dirty="0" smtClean="0"/>
          </a:p>
          <a:p>
            <a:r>
              <a:rPr lang="es-PE" dirty="0" smtClean="0"/>
              <a:t>Pensemos cada </a:t>
            </a:r>
            <a:r>
              <a:rPr lang="es-PE" dirty="0" err="1" smtClean="0"/>
              <a:t>level</a:t>
            </a:r>
            <a:r>
              <a:rPr lang="es-PE" baseline="0" dirty="0" smtClean="0"/>
              <a:t> de test como una capa</a:t>
            </a:r>
          </a:p>
          <a:p>
            <a:r>
              <a:rPr lang="es-PE" baseline="0" dirty="0" smtClean="0"/>
              <a:t>Realmente cuando combines y apliques efectivamente cada uno ellos, no solo UT o IT es cuando vas a </a:t>
            </a:r>
            <a:r>
              <a:rPr lang="es-PE" baseline="0" dirty="0" err="1" smtClean="0"/>
              <a:t>er</a:t>
            </a:r>
            <a:r>
              <a:rPr lang="es-PE" baseline="0" dirty="0" smtClean="0"/>
              <a:t> grandes beneficios en tus aplicaciones.</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a:t>
            </a:r>
            <a:r>
              <a:rPr lang="es-PE" baseline="0" smtClean="0"/>
              <a:t>Esto mismo es aplicable a las pruebas de software.</a:t>
            </a:r>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114</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119</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129</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hlinkClick r:id="rId3"/>
              </a:rPr>
              <a:t>http://blogs.lessthandot.com/index.php/WebDev/UIDevelopment/automated-web-testing-with-selenium</a:t>
            </a:r>
            <a:endParaRPr lang="es-PE" dirty="0" smtClean="0"/>
          </a:p>
          <a:p>
            <a:pPr marL="0" indent="0">
              <a:buFontTx/>
              <a:buNone/>
            </a:pPr>
            <a:r>
              <a:rPr lang="es-PE" dirty="0" smtClean="0">
                <a:hlinkClick r:id="rId4"/>
              </a:rPr>
              <a:t>http://blogs.sourceallies.com/2011/04/selenium-ide-part-ii/</a:t>
            </a:r>
            <a:endParaRPr lang="es-PE" dirty="0" smtClean="0"/>
          </a:p>
          <a:p>
            <a:pPr marL="0" indent="0">
              <a:buFontTx/>
              <a:buNone/>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137</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0" indent="0">
              <a:buFontTx/>
              <a:buNone/>
            </a:pPr>
            <a:endParaRPr lang="es-PE" noProof="0" dirty="0" smtClean="0"/>
          </a:p>
          <a:p>
            <a:pPr marL="0" indent="0">
              <a:buFontTx/>
              <a:buNone/>
            </a:pPr>
            <a:r>
              <a:rPr lang="es-PE" noProof="0" dirty="0" smtClean="0"/>
              <a:t>Comenzar los</a:t>
            </a:r>
            <a:r>
              <a:rPr lang="es-PE" baseline="0" noProof="0" dirty="0" smtClean="0"/>
              <a:t> </a:t>
            </a:r>
            <a:r>
              <a:rPr lang="es-PE" baseline="0" noProof="0" dirty="0" err="1" smtClean="0"/>
              <a:t>tests</a:t>
            </a:r>
            <a:r>
              <a:rPr lang="es-PE" baseline="0" noProof="0" dirty="0" smtClean="0"/>
              <a:t> más simples.</a:t>
            </a:r>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44</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77</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85</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90</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92</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96</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98</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3.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7.xml"/><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5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file:///C:\Users\Angelito\AppData\Local\Temp\WindowsLiveWriter-429641856\supfilesEE4EDF\image8.p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hyperlink" Target="file:///C:\Users\Angelito\AppData\Local\Temp\WindowsLiveWriter-429641856\supfilesEE4EDF\TablaComparativa10.pn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122413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383734"/>
            <a:ext cx="8136904" cy="4493538"/>
          </a:xfrm>
          <a:prstGeom prst="rect">
            <a:avLst/>
          </a:prstGeom>
          <a:noFill/>
        </p:spPr>
        <p:txBody>
          <a:bodyPr wrap="square" rtlCol="0">
            <a:spAutoFit/>
          </a:bodyPr>
          <a:lstStyle/>
          <a:p>
            <a:pPr marL="571500" indent="-571500">
              <a:buFont typeface="Arial" pitchFamily="34" charset="0"/>
              <a:buChar char="•"/>
            </a:pPr>
            <a:r>
              <a:rPr lang="es-PE" sz="2600" dirty="0" smtClean="0"/>
              <a:t>En </a:t>
            </a:r>
            <a:r>
              <a:rPr lang="es-PE" sz="2600" dirty="0"/>
              <a:t>algún momento </a:t>
            </a:r>
            <a:r>
              <a:rPr lang="es-PE" sz="2600" dirty="0" smtClean="0"/>
              <a:t>los componentes tendrán </a:t>
            </a:r>
            <a:r>
              <a:rPr lang="es-PE" sz="2600" dirty="0"/>
              <a:t>que comunicarse </a:t>
            </a:r>
            <a:r>
              <a:rPr lang="es-PE" sz="2600" dirty="0" smtClean="0"/>
              <a:t>entre si y </a:t>
            </a:r>
            <a:r>
              <a:rPr lang="es-PE" sz="2600" dirty="0"/>
              <a:t>hablar con el mundo exterior</a:t>
            </a:r>
            <a:r>
              <a:rPr lang="es-PE" sz="2600" dirty="0" smtClean="0"/>
              <a:t>.</a:t>
            </a:r>
          </a:p>
          <a:p>
            <a:pPr marL="571500" indent="-571500">
              <a:buFont typeface="Arial" pitchFamily="34" charset="0"/>
              <a:buChar char="•"/>
            </a:pPr>
            <a:endParaRPr lang="es-PE" sz="2600" dirty="0" smtClean="0"/>
          </a:p>
          <a:p>
            <a:pPr marL="571500" indent="-571500">
              <a:buFont typeface="Arial" pitchFamily="34" charset="0"/>
              <a:buChar char="•"/>
            </a:pPr>
            <a:r>
              <a:rPr lang="es-PE" sz="2600" dirty="0" smtClean="0"/>
              <a:t>Una </a:t>
            </a:r>
            <a:r>
              <a:rPr lang="es-PE" sz="2600" dirty="0"/>
              <a:t>buen conjunto de </a:t>
            </a:r>
            <a:r>
              <a:rPr lang="es-PE" sz="2600" dirty="0" smtClean="0">
                <a:solidFill>
                  <a:srgbClr val="FF0000"/>
                </a:solidFill>
              </a:rPr>
              <a:t>pruebas unitarias es </a:t>
            </a:r>
            <a:r>
              <a:rPr lang="es-PE" sz="2600" dirty="0">
                <a:solidFill>
                  <a:srgbClr val="FF0000"/>
                </a:solidFill>
              </a:rPr>
              <a:t>aún más efectivo si es acompañado de </a:t>
            </a:r>
            <a:r>
              <a:rPr lang="es-PE" sz="2600" dirty="0" smtClean="0">
                <a:solidFill>
                  <a:srgbClr val="FF0000"/>
                </a:solidFill>
              </a:rPr>
              <a:t>otros  tipos de test.</a:t>
            </a:r>
          </a:p>
          <a:p>
            <a:endParaRPr lang="es-ES" sz="2600" dirty="0" smtClean="0"/>
          </a:p>
          <a:p>
            <a:pPr marL="571500" indent="-571500">
              <a:buFont typeface="Arial" pitchFamily="34" charset="0"/>
              <a:buChar char="•"/>
            </a:pPr>
            <a:r>
              <a:rPr lang="es-ES" sz="2600" dirty="0" smtClean="0"/>
              <a:t>Cada tipo de test es una </a:t>
            </a:r>
            <a:r>
              <a:rPr lang="es-ES" sz="2600" dirty="0" smtClean="0">
                <a:solidFill>
                  <a:srgbClr val="FF0000"/>
                </a:solidFill>
              </a:rPr>
              <a:t>nueva capa de protección en nuestro sistema.</a:t>
            </a:r>
          </a:p>
          <a:p>
            <a:pPr marL="571500" indent="-571500">
              <a:buFont typeface="Arial" pitchFamily="34" charset="0"/>
              <a:buChar char="•"/>
            </a:pPr>
            <a:endParaRPr lang="es-ES" sz="2600" dirty="0"/>
          </a:p>
          <a:p>
            <a:pPr marL="571500" indent="-571500">
              <a:buFont typeface="Arial" pitchFamily="34" charset="0"/>
              <a:buChar char="•"/>
            </a:pPr>
            <a:r>
              <a:rPr lang="es-PE" sz="2600" dirty="0"/>
              <a:t>El balance  y aplicación efectiva de todos los tipos de test es lo que </a:t>
            </a:r>
            <a:r>
              <a:rPr lang="es-PE" sz="2600" dirty="0" smtClean="0"/>
              <a:t>te dará beneficios.</a:t>
            </a:r>
            <a:endParaRPr lang="es-PE" sz="2600" dirty="0"/>
          </a:p>
        </p:txBody>
      </p:sp>
    </p:spTree>
    <p:extLst>
      <p:ext uri="{BB962C8B-B14F-4D97-AF65-F5344CB8AC3E}">
        <p14:creationId xmlns:p14="http://schemas.microsoft.com/office/powerpoint/2010/main" val="38815116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076966"/>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207780"/>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342900"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sp>
        <p:nvSpPr>
          <p:cNvPr id="6" name="5 Rectángulo"/>
          <p:cNvSpPr/>
          <p:nvPr/>
        </p:nvSpPr>
        <p:spPr>
          <a:xfrm>
            <a:off x="539552" y="1196752"/>
            <a:ext cx="7847920" cy="892552"/>
          </a:xfrm>
          <a:prstGeom prst="rect">
            <a:avLst/>
          </a:prstGeom>
        </p:spPr>
        <p:txBody>
          <a:bodyPr wrap="square">
            <a:spAutoFit/>
          </a:bodyPr>
          <a:lstStyle/>
          <a:p>
            <a:pPr algn="ctr"/>
            <a:r>
              <a:rPr lang="es-PE" sz="2600" dirty="0" smtClean="0"/>
              <a:t>Representar cada pantalla de la aplicación dentro de su propia clase.  </a:t>
            </a:r>
            <a:endParaRPr lang="es-PE" sz="2600" dirty="0"/>
          </a:p>
        </p:txBody>
      </p:sp>
      <p:sp>
        <p:nvSpPr>
          <p:cNvPr id="4" name="3 Rectángulo"/>
          <p:cNvSpPr/>
          <p:nvPr/>
        </p:nvSpPr>
        <p:spPr>
          <a:xfrm>
            <a:off x="457882" y="2512055"/>
            <a:ext cx="8208000" cy="3693319"/>
          </a:xfrm>
          <a:prstGeom prst="rect">
            <a:avLst/>
          </a:prstGeom>
        </p:spPr>
        <p:txBody>
          <a:bodyPr wrap="square">
            <a:spAutoFit/>
          </a:bodyPr>
          <a:lstStyle/>
          <a:p>
            <a:pPr marL="457200" indent="-457200">
              <a:buFont typeface="Arial" pitchFamily="34" charset="0"/>
              <a:buChar char="•"/>
            </a:pPr>
            <a:r>
              <a:rPr lang="es-PE" sz="2600" dirty="0" smtClean="0"/>
              <a:t>Consolidar todo el código para interactuar con un elemento de la pantalla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Exponer métodos que reflejen las acciones que un usuario puede realizar en la página.</a:t>
            </a:r>
          </a:p>
          <a:p>
            <a:endParaRPr lang="es-PE" sz="2600" dirty="0" smtClean="0"/>
          </a:p>
          <a:p>
            <a:pPr marL="457200" indent="-457200">
              <a:buFont typeface="Arial" pitchFamily="34" charset="0"/>
              <a:buChar char="•"/>
            </a:pPr>
            <a:r>
              <a:rPr lang="es-PE" sz="2600" dirty="0" smtClean="0"/>
              <a:t>Esconder los detalles de como se automatiza el navegador.</a:t>
            </a:r>
          </a:p>
          <a:p>
            <a:pPr marL="457200" indent="-457200">
              <a:buFont typeface="Arial" pitchFamily="34" charset="0"/>
              <a:buChar char="•"/>
            </a:pPr>
            <a:endParaRPr lang="es-PE" sz="2600" dirty="0" smtClean="0"/>
          </a:p>
        </p:txBody>
      </p:sp>
    </p:spTree>
    <p:extLst>
      <p:ext uri="{BB962C8B-B14F-4D97-AF65-F5344CB8AC3E}">
        <p14:creationId xmlns:p14="http://schemas.microsoft.com/office/powerpoint/2010/main" val="33839732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Beneficios</a:t>
            </a:r>
            <a:endParaRPr lang="es-PE" dirty="0">
              <a:solidFill>
                <a:srgbClr val="00823B"/>
              </a:solidFill>
            </a:endParaRPr>
          </a:p>
        </p:txBody>
      </p:sp>
      <p:sp>
        <p:nvSpPr>
          <p:cNvPr id="4" name="3 Rectángulo"/>
          <p:cNvSpPr/>
          <p:nvPr/>
        </p:nvSpPr>
        <p:spPr>
          <a:xfrm>
            <a:off x="457882" y="1052736"/>
            <a:ext cx="8208000" cy="4893647"/>
          </a:xfrm>
          <a:prstGeom prst="rect">
            <a:avLst/>
          </a:prstGeom>
        </p:spPr>
        <p:txBody>
          <a:bodyPr wrap="square">
            <a:spAutoFit/>
          </a:bodyPr>
          <a:lstStyle/>
          <a:p>
            <a:pPr marL="457200" indent="-457200">
              <a:buFont typeface="Arial" pitchFamily="34" charset="0"/>
              <a:buChar char="•"/>
            </a:pPr>
            <a:r>
              <a:rPr lang="es-PE" sz="2600" dirty="0" smtClean="0"/>
              <a:t>Mejora la mantenibilidad: Si algún elemento de la página es modificado, solo se tiene que corregir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Mejora la legibilidad: Permite representar las pruebas en términos del usuario final.</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Aumenta la reusabilidad.</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Permite escribir </a:t>
            </a:r>
            <a:r>
              <a:rPr lang="es-PE" sz="2600" dirty="0" err="1" smtClean="0"/>
              <a:t>tests</a:t>
            </a:r>
            <a:r>
              <a:rPr lang="es-PE" sz="2600" dirty="0" smtClean="0"/>
              <a:t> más rápido.</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Encapsula los detalles de la framework.</a:t>
            </a:r>
          </a:p>
        </p:txBody>
      </p:sp>
    </p:spTree>
    <p:extLst>
      <p:ext uri="{BB962C8B-B14F-4D97-AF65-F5344CB8AC3E}">
        <p14:creationId xmlns:p14="http://schemas.microsoft.com/office/powerpoint/2010/main" val="364317309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265848" y="2276872"/>
            <a:ext cx="4633000" cy="2862322"/>
          </a:xfrm>
          <a:prstGeom prst="rect">
            <a:avLst/>
          </a:prstGeom>
          <a:noFill/>
        </p:spPr>
        <p:txBody>
          <a:bodyPr wrap="none" rtlCol="0">
            <a:spAutoFit/>
          </a:bodyPr>
          <a:lstStyle/>
          <a:p>
            <a:pPr algn="ctr">
              <a:lnSpc>
                <a:spcPct val="150000"/>
              </a:lnSpc>
            </a:pPr>
            <a:r>
              <a:rPr lang="es-PE" sz="4000" dirty="0" err="1" smtClean="0"/>
              <a:t>Selenium</a:t>
            </a:r>
            <a:r>
              <a:rPr lang="es-PE" sz="4000" dirty="0" smtClean="0"/>
              <a:t> 2</a:t>
            </a:r>
          </a:p>
          <a:p>
            <a:pPr algn="ctr">
              <a:lnSpc>
                <a:spcPct val="150000"/>
              </a:lnSpc>
            </a:pPr>
            <a:r>
              <a:rPr lang="es-PE" sz="4000" dirty="0" smtClean="0"/>
              <a:t>Visual Studio </a:t>
            </a:r>
            <a:r>
              <a:rPr lang="es-PE" sz="4000" dirty="0" err="1" smtClean="0"/>
              <a:t>Code</a:t>
            </a:r>
            <a:r>
              <a:rPr lang="es-PE" sz="4000" dirty="0" smtClean="0"/>
              <a:t> UI</a:t>
            </a:r>
          </a:p>
          <a:p>
            <a:pPr algn="ctr">
              <a:lnSpc>
                <a:spcPct val="150000"/>
              </a:lnSpc>
            </a:pPr>
            <a:r>
              <a:rPr lang="es-PE" sz="4000" dirty="0" err="1" smtClean="0"/>
              <a:t>Telerik</a:t>
            </a:r>
            <a:r>
              <a:rPr lang="es-PE" sz="4000" dirty="0" smtClean="0"/>
              <a:t> Test Studio</a:t>
            </a:r>
          </a:p>
        </p:txBody>
      </p:sp>
      <p:sp>
        <p:nvSpPr>
          <p:cNvPr id="8" name="2 Título"/>
          <p:cNvSpPr>
            <a:spLocks noGrp="1"/>
          </p:cNvSpPr>
          <p:nvPr>
            <p:ph type="title"/>
          </p:nvPr>
        </p:nvSpPr>
        <p:spPr>
          <a:xfrm>
            <a:off x="467544" y="1340768"/>
            <a:ext cx="8229600" cy="724942"/>
          </a:xfrm>
        </p:spPr>
        <p:txBody>
          <a:bodyPr/>
          <a:lstStyle/>
          <a:p>
            <a:r>
              <a:rPr lang="es-PE" dirty="0" smtClean="0">
                <a:solidFill>
                  <a:srgbClr val="00823B"/>
                </a:solidFill>
              </a:rPr>
              <a:t>Herramientas para Web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3548862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91169313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40183107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22427316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83495933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Selenium</a:t>
            </a:r>
            <a:r>
              <a:rPr lang="es-PE" dirty="0" smtClean="0">
                <a:solidFill>
                  <a:srgbClr val="00823B"/>
                </a:solidFill>
              </a:rPr>
              <a:t> </a:t>
            </a:r>
            <a:r>
              <a:rPr lang="es-PE" dirty="0" err="1" smtClean="0">
                <a:solidFill>
                  <a:srgbClr val="00823B"/>
                </a:solidFill>
              </a:rPr>
              <a:t>Webdriver</a:t>
            </a:r>
            <a:r>
              <a:rPr lang="es-PE" dirty="0" smtClean="0">
                <a:solidFill>
                  <a:srgbClr val="00823B"/>
                </a:solidFill>
              </a:rPr>
              <a:t>" </a:t>
            </a:r>
          </a:p>
          <a:p>
            <a:r>
              <a:rPr lang="es-PE" dirty="0" smtClean="0"/>
              <a:t>para crear pruebas de sistema a un aplicación de </a:t>
            </a:r>
            <a:r>
              <a:rPr lang="es-PE" dirty="0" err="1" smtClean="0"/>
              <a:t>ECommerce</a:t>
            </a:r>
            <a:endParaRPr lang="es-PE" dirty="0">
              <a:solidFill>
                <a:srgbClr val="00823B"/>
              </a:solidFill>
            </a:endParaRPr>
          </a:p>
        </p:txBody>
      </p:sp>
    </p:spTree>
    <p:extLst>
      <p:ext uri="{BB962C8B-B14F-4D97-AF65-F5344CB8AC3E}">
        <p14:creationId xmlns:p14="http://schemas.microsoft.com/office/powerpoint/2010/main" val="245233335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308324"/>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smtClean="0"/>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test unitarios para una clase</a:t>
            </a:r>
            <a:endParaRPr lang="es-PE" dirty="0">
              <a:solidFill>
                <a:srgbClr val="00B050"/>
              </a:solidFill>
            </a:endParaRPr>
          </a:p>
        </p:txBody>
      </p:sp>
      <p:sp>
        <p:nvSpPr>
          <p:cNvPr id="7" name="5 Marcador de contenido"/>
          <p:cNvSpPr txBox="1">
            <a:spLocks/>
          </p:cNvSpPr>
          <p:nvPr/>
        </p:nvSpPr>
        <p:spPr bwMode="auto">
          <a:xfrm>
            <a:off x="611560" y="3356992"/>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83671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 través de los cuales podemos verificar el éxito o fracaso de nuestras pruebas</a:t>
            </a:r>
            <a:r>
              <a:rPr lang="es-PE" sz="2400" dirty="0" smtClean="0"/>
              <a:t>.</a:t>
            </a:r>
          </a:p>
        </p:txBody>
      </p:sp>
      <p:sp>
        <p:nvSpPr>
          <p:cNvPr id="4" name="2 Título"/>
          <p:cNvSpPr txBox="1">
            <a:spLocks/>
          </p:cNvSpPr>
          <p:nvPr/>
        </p:nvSpPr>
        <p:spPr bwMode="auto">
          <a:xfrm>
            <a:off x="515536" y="11177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302920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verificación falla, nos devuelven un mensaje con información para poder solucionar el problema.</a:t>
            </a:r>
            <a:endParaRPr lang="es-PE" sz="2400" dirty="0" smtClean="0">
              <a:solidFill>
                <a:srgbClr val="FFC000"/>
              </a:solidFill>
            </a:endParaRPr>
          </a:p>
        </p:txBody>
      </p:sp>
      <p:sp>
        <p:nvSpPr>
          <p:cNvPr id="12" name="5 Marcador de contenido"/>
          <p:cNvSpPr txBox="1">
            <a:spLocks/>
          </p:cNvSpPr>
          <p:nvPr/>
        </p:nvSpPr>
        <p:spPr bwMode="auto">
          <a:xfrm>
            <a:off x="273852" y="452308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Podemos agregar mensajes adicionales para que sean mostrados en caso el test falle.</a:t>
            </a:r>
            <a:endParaRPr lang="es-PE" sz="2400" dirty="0" smtClean="0">
              <a:solidFill>
                <a:srgbClr val="FFC00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033"/>
          <a:stretch/>
        </p:blipFill>
        <p:spPr bwMode="auto">
          <a:xfrm>
            <a:off x="1787703" y="1772816"/>
            <a:ext cx="5652000" cy="39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3" y="5458044"/>
            <a:ext cx="8748000"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472292" y="3896480"/>
            <a:ext cx="6454011"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Actual:&lt;0&gt;</a:t>
            </a:r>
            <a:endParaRPr lang="es-PE" sz="2400" b="1" dirty="0">
              <a:solidFill>
                <a:srgbClr val="FFC000"/>
              </a:solidFill>
            </a:endParaRPr>
          </a:p>
        </p:txBody>
      </p:sp>
      <p:sp>
        <p:nvSpPr>
          <p:cNvPr id="22" name="21 CuadroTexto"/>
          <p:cNvSpPr txBox="1"/>
          <p:nvPr/>
        </p:nvSpPr>
        <p:spPr>
          <a:xfrm>
            <a:off x="198726" y="5879907"/>
            <a:ext cx="8866530"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 &lt;0&gt;. 1+1 </a:t>
            </a:r>
            <a:r>
              <a:rPr lang="en-US" sz="2400" b="1" dirty="0" err="1" smtClean="0">
                <a:solidFill>
                  <a:srgbClr val="FFC000"/>
                </a:solidFill>
              </a:rPr>
              <a:t>debería</a:t>
            </a:r>
            <a:r>
              <a:rPr lang="en-US" sz="2400" b="1" dirty="0" smtClean="0">
                <a:solidFill>
                  <a:srgbClr val="FFC000"/>
                </a:solidFill>
              </a:rPr>
              <a:t> </a:t>
            </a:r>
            <a:r>
              <a:rPr lang="en-US" sz="2400" b="1" dirty="0" err="1" smtClean="0">
                <a:solidFill>
                  <a:srgbClr val="FFC000"/>
                </a:solidFill>
              </a:rPr>
              <a:t>ser</a:t>
            </a:r>
            <a:r>
              <a:rPr lang="en-US" sz="2400" b="1" dirty="0" smtClean="0">
                <a:solidFill>
                  <a:srgbClr val="FFC000"/>
                </a:solidFill>
              </a:rPr>
              <a:t> 2</a:t>
            </a:r>
            <a:endParaRPr lang="es-PE" sz="2400" b="1" dirty="0">
              <a:solidFill>
                <a:srgbClr val="FFC000"/>
              </a:solidFill>
            </a:endParaRPr>
          </a:p>
        </p:txBody>
      </p:sp>
      <p:pic>
        <p:nvPicPr>
          <p:cNvPr id="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194" y="2424228"/>
            <a:ext cx="3978031"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509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212554"/>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3" y="1254065"/>
            <a:ext cx="1440160"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785044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Nombre de las Pruebas</a:t>
            </a:r>
            <a:endParaRPr lang="es-PE" dirty="0">
              <a:solidFill>
                <a:srgbClr val="00823B"/>
              </a:solidFill>
            </a:endParaRPr>
          </a:p>
        </p:txBody>
      </p:sp>
      <p:sp>
        <p:nvSpPr>
          <p:cNvPr id="3" name="2 CuadroTexto"/>
          <p:cNvSpPr txBox="1"/>
          <p:nvPr/>
        </p:nvSpPr>
        <p:spPr>
          <a:xfrm>
            <a:off x="114704" y="3108328"/>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378827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211223" y="1196752"/>
            <a:ext cx="8712968" cy="1815882"/>
          </a:xfrm>
          <a:prstGeom prst="rect">
            <a:avLst/>
          </a:prstGeom>
          <a:noFill/>
        </p:spPr>
        <p:txBody>
          <a:bodyPr wrap="square" rtlCol="0">
            <a:spAutoFit/>
          </a:bodyPr>
          <a:lstStyle/>
          <a:p>
            <a:r>
              <a:rPr lang="es-PE" sz="2800" dirty="0" smtClean="0"/>
              <a:t>Debe tener las siguientes características:</a:t>
            </a:r>
          </a:p>
          <a:p>
            <a:pPr marL="715963" lvl="1" indent="-457200">
              <a:buFont typeface="Arial" pitchFamily="34" charset="0"/>
              <a:buChar char="•"/>
            </a:pPr>
            <a:r>
              <a:rPr lang="es-PE" sz="2800" dirty="0" smtClean="0"/>
              <a:t>Expresar un requerimiento específico.</a:t>
            </a:r>
          </a:p>
          <a:p>
            <a:pPr marL="715963" lvl="1" indent="-457200">
              <a:buFont typeface="Arial" pitchFamily="34" charset="0"/>
              <a:buChar char="•"/>
            </a:pPr>
            <a:r>
              <a:rPr lang="es-PE" sz="2800" dirty="0"/>
              <a:t>Incluir las entradas/estado inicial y el resultado esperado para dichas entradas.</a:t>
            </a:r>
          </a:p>
        </p:txBody>
      </p:sp>
      <p:sp>
        <p:nvSpPr>
          <p:cNvPr id="2" name="1 CuadroTexto"/>
          <p:cNvSpPr txBox="1"/>
          <p:nvPr/>
        </p:nvSpPr>
        <p:spPr>
          <a:xfrm>
            <a:off x="211224" y="4653136"/>
            <a:ext cx="8712968" cy="1384995"/>
          </a:xfrm>
          <a:prstGeom prst="rect">
            <a:avLst/>
          </a:prstGeom>
          <a:noFill/>
        </p:spPr>
        <p:txBody>
          <a:bodyPr wrap="square" rtlCol="0">
            <a:spAutoFit/>
          </a:bodyPr>
          <a:lstStyle/>
          <a:p>
            <a:pPr algn="ctr"/>
            <a:r>
              <a:rPr lang="es-PE" sz="2800" dirty="0" smtClean="0"/>
              <a:t>Las convenciones  nos permiten contar con reglas o plantillas que todo el equipo puede seguir para lograr un rápido entendimiento acerca de las pruebas.</a:t>
            </a:r>
            <a:endParaRPr lang="es-PE" sz="2800" dirty="0"/>
          </a:p>
        </p:txBody>
      </p:sp>
    </p:spTree>
    <p:extLst>
      <p:ext uri="{BB962C8B-B14F-4D97-AF65-F5344CB8AC3E}">
        <p14:creationId xmlns:p14="http://schemas.microsoft.com/office/powerpoint/2010/main" val="3336076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62068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484784"/>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contiene un elemento»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11" y="2708920"/>
            <a:ext cx="8754257" cy="351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Don't repeat yourself</a:t>
            </a:r>
            <a:endParaRPr lang="en-US" dirty="0">
              <a:solidFill>
                <a:srgbClr val="00823B"/>
              </a:solidFill>
            </a:endParaRPr>
          </a:p>
        </p:txBody>
      </p:sp>
      <p:sp>
        <p:nvSpPr>
          <p:cNvPr id="15" name="5 Marcador de contenido"/>
          <p:cNvSpPr txBox="1">
            <a:spLocks/>
          </p:cNvSpPr>
          <p:nvPr/>
        </p:nvSpPr>
        <p:spPr bwMode="auto">
          <a:xfrm>
            <a:off x="283231" y="1052736"/>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Para aumentar nuestra productividad utilizaremos un </a:t>
            </a:r>
            <a:r>
              <a:rPr lang="es-PE" sz="2800" dirty="0" err="1" smtClean="0">
                <a:solidFill>
                  <a:srgbClr val="FFC000"/>
                </a:solidFill>
              </a:rPr>
              <a:t>snippet</a:t>
            </a:r>
            <a:r>
              <a:rPr lang="es-PE" sz="2800" dirty="0" smtClean="0">
                <a:solidFill>
                  <a:srgbClr val="FFC000"/>
                </a:solidFill>
              </a:rPr>
              <a:t> para las pruebas</a:t>
            </a:r>
          </a:p>
        </p:txBody>
      </p:sp>
      <p:sp>
        <p:nvSpPr>
          <p:cNvPr id="2" name="1 CuadroTexto"/>
          <p:cNvSpPr txBox="1"/>
          <p:nvPr/>
        </p:nvSpPr>
        <p:spPr>
          <a:xfrm>
            <a:off x="767232" y="2077781"/>
            <a:ext cx="7490320" cy="1246495"/>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a:t>
            </a:r>
          </a:p>
          <a:p>
            <a:pPr marL="342900" indent="-342900">
              <a:buFont typeface="Arial" pitchFamily="34" charset="0"/>
              <a:buChar char="•"/>
            </a:pPr>
            <a:r>
              <a:rPr lang="es-PE" sz="2500" dirty="0" smtClean="0"/>
              <a:t>Categoría </a:t>
            </a:r>
            <a:r>
              <a:rPr lang="es-PE" sz="2500" dirty="0" err="1" smtClean="0"/>
              <a:t>Snippet</a:t>
            </a:r>
            <a:r>
              <a:rPr lang="es-PE" sz="2500" dirty="0" smtClean="0"/>
              <a:t> </a:t>
            </a:r>
            <a:r>
              <a:rPr lang="es-PE" sz="2500" dirty="0" err="1" smtClean="0"/>
              <a:t>Designer</a:t>
            </a:r>
            <a:r>
              <a:rPr lang="es-PE" sz="2500" dirty="0" smtClean="0"/>
              <a:t>: Seleccionar </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98" y="3394493"/>
            <a:ext cx="75819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288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611560" y="1988840"/>
            <a:ext cx="7992888"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a:t>Al ingresar y sacar un elemento, el </a:t>
            </a:r>
            <a:r>
              <a:rPr lang="es-PE" sz="2800" dirty="0" err="1"/>
              <a:t>stack</a:t>
            </a:r>
            <a:r>
              <a:rPr lang="es-PE" sz="2800" dirty="0"/>
              <a:t> está vacío.</a:t>
            </a:r>
          </a:p>
          <a:p>
            <a:pPr marL="457200" indent="-457200">
              <a:buFont typeface="+mj-lt"/>
              <a:buAutoNum type="arabicPeriod"/>
            </a:pPr>
            <a:r>
              <a:rPr lang="es-PE" sz="2800" dirty="0"/>
              <a:t>Al ingresar dos y sacar uno, el </a:t>
            </a:r>
            <a:r>
              <a:rPr lang="es-PE" sz="2800" dirty="0" err="1"/>
              <a:t>stack</a:t>
            </a:r>
            <a:r>
              <a:rPr lang="es-PE" sz="2800" dirty="0"/>
              <a:t> no está </a:t>
            </a:r>
            <a:r>
              <a:rPr lang="es-PE" sz="2800" dirty="0" err="1"/>
              <a:t>vacio</a:t>
            </a:r>
            <a:r>
              <a:rPr lang="es-PE" sz="2800" dirty="0"/>
              <a:t>.</a:t>
            </a:r>
          </a:p>
          <a:p>
            <a:pPr marL="457200" indent="-457200">
              <a:buFont typeface="+mj-lt"/>
              <a:buAutoNum type="arabicPeriod"/>
            </a:pPr>
            <a:r>
              <a:rPr lang="es-PE" sz="2800" dirty="0"/>
              <a:t>Al ingresar y sacar un elemento, el elemento debe ser igual al ingresado.</a:t>
            </a:r>
          </a:p>
          <a:p>
            <a:pPr marL="457200" indent="-457200">
              <a:buFont typeface="+mj-lt"/>
              <a:buAutoNum type="arabicPeriod"/>
            </a:pPr>
            <a:r>
              <a:rPr lang="es-PE" sz="2800" dirty="0"/>
              <a:t>Al ingresar dos y obtener un elemento,  el elemento debe ser igual </a:t>
            </a:r>
            <a:r>
              <a:rPr lang="es-PE" sz="2800" dirty="0" smtClean="0"/>
              <a:t>al último ingresado</a:t>
            </a:r>
            <a:endParaRPr lang="es-PE" sz="2800" dirty="0"/>
          </a:p>
          <a:p>
            <a:pPr marL="457200" indent="-457200">
              <a:buFont typeface="+mj-lt"/>
              <a:buAutoNum type="arabicPeriod"/>
            </a:pPr>
            <a:r>
              <a:rPr lang="es-PE" sz="2800" dirty="0"/>
              <a:t>Al ingresar dos y obtener dos, el segundo elemento obtenido es igual al primero que se ha ingresado.</a:t>
            </a:r>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sp>
        <p:nvSpPr>
          <p:cNvPr id="2" name="1 CuadroTexto"/>
          <p:cNvSpPr txBox="1"/>
          <p:nvPr/>
        </p:nvSpPr>
        <p:spPr>
          <a:xfrm>
            <a:off x="1789332" y="1052736"/>
            <a:ext cx="1497718" cy="523220"/>
          </a:xfrm>
          <a:prstGeom prst="rect">
            <a:avLst/>
          </a:prstGeom>
          <a:noFill/>
        </p:spPr>
        <p:txBody>
          <a:bodyPr wrap="none" rtlCol="0">
            <a:spAutoFit/>
          </a:bodyPr>
          <a:lstStyle/>
          <a:p>
            <a:r>
              <a:rPr lang="es-PE" sz="2800" b="1" dirty="0" err="1" smtClean="0">
                <a:solidFill>
                  <a:srgbClr val="FF0000"/>
                </a:solidFill>
              </a:rPr>
              <a:t>Unit</a:t>
            </a:r>
            <a:r>
              <a:rPr lang="es-PE" sz="2800" b="1" dirty="0" smtClean="0">
                <a:solidFill>
                  <a:srgbClr val="FF0000"/>
                </a:solidFill>
              </a:rPr>
              <a:t> Test</a:t>
            </a:r>
            <a:endParaRPr lang="es-PE" sz="2800" b="1" dirty="0">
              <a:solidFill>
                <a:srgbClr val="FF0000"/>
              </a:solidFill>
            </a:endParaRPr>
          </a:p>
        </p:txBody>
      </p:sp>
      <p:sp>
        <p:nvSpPr>
          <p:cNvPr id="17" name="16 CuadroTexto"/>
          <p:cNvSpPr txBox="1"/>
          <p:nvPr/>
        </p:nvSpPr>
        <p:spPr>
          <a:xfrm>
            <a:off x="5881780" y="1063661"/>
            <a:ext cx="2041906" cy="523220"/>
          </a:xfrm>
          <a:prstGeom prst="rect">
            <a:avLst/>
          </a:prstGeom>
          <a:noFill/>
        </p:spPr>
        <p:txBody>
          <a:bodyPr wrap="none" rtlCol="0">
            <a:spAutoFit/>
          </a:bodyPr>
          <a:lstStyle/>
          <a:p>
            <a:r>
              <a:rPr lang="es-PE" sz="2800" b="1" dirty="0" smtClean="0">
                <a:solidFill>
                  <a:srgbClr val="FF0000"/>
                </a:solidFill>
              </a:rPr>
              <a:t>Test </a:t>
            </a:r>
            <a:r>
              <a:rPr lang="es-PE" sz="2800" b="1" dirty="0" err="1" smtClean="0">
                <a:solidFill>
                  <a:srgbClr val="FF0000"/>
                </a:solidFill>
              </a:rPr>
              <a:t>Fixtures</a:t>
            </a:r>
            <a:endParaRPr lang="es-PE" sz="2800" b="1" dirty="0">
              <a:solidFill>
                <a:srgbClr val="FF0000"/>
              </a:solidFill>
            </a:endParaRPr>
          </a:p>
        </p:txBody>
      </p:sp>
      <p:pic>
        <p:nvPicPr>
          <p:cNvPr id="1032"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799"/>
            <a:ext cx="4085402"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628799"/>
            <a:ext cx="4392488"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a:t>
            </a:r>
            <a:r>
              <a:rPr lang="es-PE" dirty="0" smtClean="0">
                <a:solidFill>
                  <a:srgbClr val="00823B"/>
                </a:solidFill>
              </a:rPr>
              <a:t>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167858"/>
            <a:ext cx="8229600" cy="792088"/>
          </a:xfrm>
        </p:spPr>
        <p:txBody>
          <a:bodyPr/>
          <a:lstStyle/>
          <a:p>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 </a:t>
            </a:r>
            <a:r>
              <a:rPr lang="es-PE" dirty="0" err="1" smtClean="0">
                <a:solidFill>
                  <a:srgbClr val="00823B"/>
                </a:solidFill>
              </a:rPr>
              <a:t>Path</a:t>
            </a:r>
            <a:endParaRPr lang="es-PE" dirty="0">
              <a:solidFill>
                <a:srgbClr val="00823B"/>
              </a:solidFill>
            </a:endParaRPr>
          </a:p>
        </p:txBody>
      </p:sp>
      <p:grpSp>
        <p:nvGrpSpPr>
          <p:cNvPr id="7" name="6 Grupo"/>
          <p:cNvGrpSpPr/>
          <p:nvPr/>
        </p:nvGrpSpPr>
        <p:grpSpPr>
          <a:xfrm>
            <a:off x="586593" y="1140784"/>
            <a:ext cx="8023332" cy="5219762"/>
            <a:chOff x="586593" y="1196752"/>
            <a:chExt cx="8023332" cy="5219762"/>
          </a:xfrm>
        </p:grpSpPr>
        <p:sp>
          <p:nvSpPr>
            <p:cNvPr id="25" name="24 Flecha doblada hacia arriba"/>
            <p:cNvSpPr/>
            <p:nvPr/>
          </p:nvSpPr>
          <p:spPr>
            <a:xfrm>
              <a:off x="7203054" y="2159098"/>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3" name="22 Flecha doblada hacia arriba"/>
            <p:cNvSpPr/>
            <p:nvPr/>
          </p:nvSpPr>
          <p:spPr>
            <a:xfrm>
              <a:off x="4366011" y="4323356"/>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4" name="23 Flecha doblada hacia arriba"/>
            <p:cNvSpPr/>
            <p:nvPr/>
          </p:nvSpPr>
          <p:spPr>
            <a:xfrm>
              <a:off x="5765349" y="3243051"/>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31" name="30 Flecha doblada hacia arriba"/>
            <p:cNvSpPr/>
            <p:nvPr/>
          </p:nvSpPr>
          <p:spPr>
            <a:xfrm>
              <a:off x="2926593" y="5404862"/>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4" name="3 Grupo"/>
            <p:cNvGrpSpPr/>
            <p:nvPr/>
          </p:nvGrpSpPr>
          <p:grpSpPr>
            <a:xfrm>
              <a:off x="6269925" y="1196752"/>
              <a:ext cx="2340000" cy="900000"/>
              <a:chOff x="967455" y="37403"/>
              <a:chExt cx="1553611" cy="1087477"/>
            </a:xfrm>
          </p:grpSpPr>
          <p:sp>
            <p:nvSpPr>
              <p:cNvPr id="18" name="17 Rectángulo redondeado"/>
              <p:cNvSpPr/>
              <p:nvPr/>
            </p:nvSpPr>
            <p:spPr>
              <a:xfrm>
                <a:off x="967455" y="3740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18 Rectángulo"/>
              <p:cNvSpPr/>
              <p:nvPr/>
            </p:nvSpPr>
            <p:spPr>
              <a:xfrm>
                <a:off x="1020551" y="9049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Test </a:t>
                </a:r>
                <a:r>
                  <a:rPr lang="es-PE" sz="2400" b="1" kern="1200" dirty="0" err="1" smtClean="0"/>
                  <a:t>Driven</a:t>
                </a:r>
                <a:r>
                  <a:rPr lang="es-PE" sz="2400" b="1" kern="1200" dirty="0" smtClean="0"/>
                  <a:t> </a:t>
                </a:r>
                <a:r>
                  <a:rPr lang="es-PE" sz="2400" b="1" kern="1200" dirty="0" err="1" smtClean="0"/>
                  <a:t>Development</a:t>
                </a:r>
                <a:endParaRPr lang="es-PE" sz="2400" b="1" kern="1200" dirty="0"/>
              </a:p>
            </p:txBody>
          </p:sp>
        </p:grpSp>
        <p:grpSp>
          <p:nvGrpSpPr>
            <p:cNvPr id="5" name="4 Grupo"/>
            <p:cNvGrpSpPr/>
            <p:nvPr/>
          </p:nvGrpSpPr>
          <p:grpSpPr>
            <a:xfrm>
              <a:off x="4863054" y="2280705"/>
              <a:ext cx="2340000" cy="900000"/>
              <a:chOff x="2255564" y="1259000"/>
              <a:chExt cx="1553611" cy="1087477"/>
            </a:xfrm>
          </p:grpSpPr>
          <p:sp>
            <p:nvSpPr>
              <p:cNvPr id="16" name="15 Rectángulo redondeado"/>
              <p:cNvSpPr/>
              <p:nvPr/>
            </p:nvSpPr>
            <p:spPr>
              <a:xfrm>
                <a:off x="2255564" y="1259000"/>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16 Rectángulo"/>
              <p:cNvSpPr/>
              <p:nvPr/>
            </p:nvSpPr>
            <p:spPr>
              <a:xfrm>
                <a:off x="2308660" y="1312096"/>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Test </a:t>
                </a:r>
                <a:r>
                  <a:rPr lang="es-PE" sz="2400" b="1" kern="1200" dirty="0" err="1" smtClean="0"/>
                  <a:t>First</a:t>
                </a:r>
                <a:r>
                  <a:rPr lang="es-PE" sz="2400" b="1" kern="1200" dirty="0" smtClean="0"/>
                  <a:t> </a:t>
                </a:r>
                <a:r>
                  <a:rPr lang="es-PE" sz="2400" b="1" kern="1200" dirty="0" err="1" smtClean="0"/>
                  <a:t>Programming</a:t>
                </a:r>
                <a:endParaRPr lang="es-PE" sz="2400" b="1" kern="1200" dirty="0"/>
              </a:p>
            </p:txBody>
          </p:sp>
        </p:grpSp>
        <p:grpSp>
          <p:nvGrpSpPr>
            <p:cNvPr id="6" name="5 Grupo"/>
            <p:cNvGrpSpPr/>
            <p:nvPr/>
          </p:nvGrpSpPr>
          <p:grpSpPr>
            <a:xfrm>
              <a:off x="3425349" y="3361010"/>
              <a:ext cx="2340000" cy="900000"/>
              <a:chOff x="3543673" y="2480597"/>
              <a:chExt cx="1553611" cy="1087477"/>
            </a:xfrm>
          </p:grpSpPr>
          <p:sp>
            <p:nvSpPr>
              <p:cNvPr id="14" name="13 Rectángulo redondeado"/>
              <p:cNvSpPr/>
              <p:nvPr/>
            </p:nvSpPr>
            <p:spPr>
              <a:xfrm>
                <a:off x="3543673" y="2480597"/>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14 Rectángulo"/>
              <p:cNvSpPr/>
              <p:nvPr/>
            </p:nvSpPr>
            <p:spPr>
              <a:xfrm>
                <a:off x="3596769" y="2533694"/>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err="1" smtClean="0"/>
                  <a:t>Unit</a:t>
                </a:r>
                <a:r>
                  <a:rPr lang="es-PE" sz="2400" b="1" kern="1200" dirty="0" smtClean="0"/>
                  <a:t> </a:t>
                </a:r>
                <a:r>
                  <a:rPr lang="es-PE" sz="2400" b="1" kern="1200" dirty="0" err="1" smtClean="0"/>
                  <a:t>Testing</a:t>
                </a:r>
                <a:r>
                  <a:rPr lang="es-PE" sz="2400" b="1" kern="1200" dirty="0" smtClean="0"/>
                  <a:t> </a:t>
                </a:r>
                <a:r>
                  <a:rPr lang="es-PE" sz="2400" b="1" kern="1200" dirty="0" err="1" smtClean="0"/>
                  <a:t>after</a:t>
                </a:r>
                <a:r>
                  <a:rPr lang="es-PE" sz="2400" b="1" kern="1200" dirty="0" smtClean="0"/>
                  <a:t> </a:t>
                </a:r>
                <a:r>
                  <a:rPr lang="es-PE" sz="2400" b="1" kern="1200" dirty="0" err="1" smtClean="0"/>
                  <a:t>code</a:t>
                </a:r>
                <a:endParaRPr lang="es-PE" sz="2400" b="1" kern="1200" dirty="0"/>
              </a:p>
            </p:txBody>
          </p:sp>
        </p:grpSp>
        <p:grpSp>
          <p:nvGrpSpPr>
            <p:cNvPr id="8" name="7 Grupo"/>
            <p:cNvGrpSpPr/>
            <p:nvPr/>
          </p:nvGrpSpPr>
          <p:grpSpPr>
            <a:xfrm>
              <a:off x="2018998" y="4443332"/>
              <a:ext cx="2340000" cy="900000"/>
              <a:chOff x="4831783" y="3702193"/>
              <a:chExt cx="1553611" cy="1087477"/>
            </a:xfrm>
          </p:grpSpPr>
          <p:sp>
            <p:nvSpPr>
              <p:cNvPr id="12" name="11 Rectángulo redondeado"/>
              <p:cNvSpPr/>
              <p:nvPr/>
            </p:nvSpPr>
            <p:spPr>
              <a:xfrm>
                <a:off x="4831783" y="370219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12 Rectángulo"/>
              <p:cNvSpPr/>
              <p:nvPr/>
            </p:nvSpPr>
            <p:spPr>
              <a:xfrm>
                <a:off x="4884879" y="375528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Use </a:t>
                </a:r>
                <a:r>
                  <a:rPr lang="es-PE" sz="2400" b="1" kern="1200" dirty="0" err="1" smtClean="0"/>
                  <a:t>Debugger</a:t>
                </a:r>
                <a:endParaRPr lang="es-PE" sz="2400" b="1" kern="1200" dirty="0"/>
              </a:p>
            </p:txBody>
          </p:sp>
        </p:grpSp>
        <p:grpSp>
          <p:nvGrpSpPr>
            <p:cNvPr id="26" name="25 Grupo"/>
            <p:cNvGrpSpPr/>
            <p:nvPr/>
          </p:nvGrpSpPr>
          <p:grpSpPr>
            <a:xfrm>
              <a:off x="586593" y="5516514"/>
              <a:ext cx="2340000" cy="900000"/>
              <a:chOff x="4831783" y="3702193"/>
              <a:chExt cx="1553611" cy="1087477"/>
            </a:xfrm>
          </p:grpSpPr>
          <p:sp>
            <p:nvSpPr>
              <p:cNvPr id="27" name="26 Rectángulo redondeado"/>
              <p:cNvSpPr/>
              <p:nvPr/>
            </p:nvSpPr>
            <p:spPr>
              <a:xfrm>
                <a:off x="4831783" y="370219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27 Rectángulo"/>
              <p:cNvSpPr/>
              <p:nvPr/>
            </p:nvSpPr>
            <p:spPr>
              <a:xfrm>
                <a:off x="4884879" y="375528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No </a:t>
                </a:r>
                <a:r>
                  <a:rPr lang="es-PE" sz="2400" b="1" kern="1200" dirty="0" err="1" smtClean="0"/>
                  <a:t>Unit</a:t>
                </a:r>
                <a:r>
                  <a:rPr lang="es-PE" sz="2400" b="1" kern="1200" dirty="0" smtClean="0"/>
                  <a:t> </a:t>
                </a:r>
                <a:r>
                  <a:rPr lang="es-PE" sz="2400" b="1" kern="1200" dirty="0" err="1" smtClean="0"/>
                  <a:t>Testing</a:t>
                </a:r>
                <a:endParaRPr lang="es-PE" sz="2400" b="1" kern="1200" dirty="0"/>
              </a:p>
            </p:txBody>
          </p:sp>
        </p:grpSp>
      </p:grpSp>
    </p:spTree>
    <p:extLst>
      <p:ext uri="{BB962C8B-B14F-4D97-AF65-F5344CB8AC3E}">
        <p14:creationId xmlns:p14="http://schemas.microsoft.com/office/powerpoint/2010/main" val="4748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476672"/>
            <a:ext cx="8229600" cy="5256584"/>
          </a:xfrm>
        </p:spPr>
        <p:txBody>
          <a:bodyPr/>
          <a:lstStyle/>
          <a:p>
            <a:r>
              <a:rPr lang="es-PE" dirty="0" smtClean="0">
                <a:solidFill>
                  <a:srgbClr val="FFC000"/>
                </a:solidFill>
              </a:rPr>
              <a:t>Ejercicio</a:t>
            </a:r>
            <a:br>
              <a:rPr lang="es-PE" dirty="0" smtClean="0">
                <a:solidFill>
                  <a:srgbClr val="FFC000"/>
                </a:solidFill>
              </a:rPr>
            </a:br>
            <a:r>
              <a:rPr lang="es-PE" dirty="0" smtClean="0"/>
              <a:t>Utilizar</a:t>
            </a:r>
            <a:r>
              <a:rPr lang="es-PE" dirty="0" smtClean="0">
                <a:solidFill>
                  <a:srgbClr val="00B050"/>
                </a:solidFill>
              </a:rPr>
              <a:t> </a:t>
            </a:r>
            <a:br>
              <a:rPr lang="es-PE" dirty="0" smtClean="0">
                <a:solidFill>
                  <a:srgbClr val="00B050"/>
                </a:solidFill>
              </a:rPr>
            </a:br>
            <a:r>
              <a:rPr lang="es-PE" dirty="0">
                <a:solidFill>
                  <a:srgbClr val="00B050"/>
                </a:solidFill>
              </a:rPr>
              <a:t>"</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r>
              <a:rPr lang="es-PE" dirty="0" err="1" smtClean="0">
                <a:solidFill>
                  <a:srgbClr val="00B050"/>
                </a:solidFill>
              </a:rPr>
              <a:t>after</a:t>
            </a:r>
            <a:r>
              <a:rPr lang="es-PE" dirty="0" smtClean="0">
                <a:solidFill>
                  <a:srgbClr val="00B050"/>
                </a:solidFill>
              </a:rPr>
              <a:t> </a:t>
            </a:r>
            <a:r>
              <a:rPr lang="es-PE" dirty="0" err="1" smtClean="0">
                <a:solidFill>
                  <a:srgbClr val="00B050"/>
                </a:solidFill>
              </a:rPr>
              <a:t>code</a:t>
            </a:r>
            <a:r>
              <a:rPr lang="es-PE" dirty="0" smtClean="0">
                <a:solidFill>
                  <a:srgbClr val="00B050"/>
                </a:solidFill>
              </a:rPr>
              <a:t>"</a:t>
            </a:r>
            <a:r>
              <a:rPr lang="es-PE" dirty="0">
                <a:solidFill>
                  <a:srgbClr val="00B050"/>
                </a:solidFill>
              </a:rPr>
              <a:t> </a:t>
            </a:r>
            <a:r>
              <a:rPr lang="es-PE" dirty="0" smtClean="0">
                <a:solidFill>
                  <a:srgbClr val="00B050"/>
                </a:solidFill>
              </a:rPr>
              <a:t/>
            </a:r>
            <a:br>
              <a:rPr lang="es-PE" dirty="0" smtClean="0">
                <a:solidFill>
                  <a:srgbClr val="00B050"/>
                </a:solidFill>
              </a:rPr>
            </a:br>
            <a:r>
              <a:rPr lang="es-PE" dirty="0" smtClean="0"/>
              <a:t>para probar el funcionamiento de una clase ya existente y </a:t>
            </a:r>
            <a:r>
              <a:rPr lang="es-PE" dirty="0" smtClean="0">
                <a:solidFill>
                  <a:srgbClr val="00B050"/>
                </a:solidFill>
              </a:rPr>
              <a:t/>
            </a:r>
            <a:br>
              <a:rPr lang="es-PE" dirty="0" smtClean="0">
                <a:solidFill>
                  <a:srgbClr val="00B050"/>
                </a:solidFill>
              </a:rPr>
            </a:br>
            <a:r>
              <a:rPr lang="es-PE" dirty="0" smtClean="0">
                <a:solidFill>
                  <a:srgbClr val="00B050"/>
                </a:solidFill>
              </a:rPr>
              <a:t>"Test </a:t>
            </a:r>
            <a:r>
              <a:rPr lang="es-PE" dirty="0" err="1" smtClean="0">
                <a:solidFill>
                  <a:srgbClr val="00B050"/>
                </a:solidFill>
              </a:rPr>
              <a:t>Frist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a:t>
            </a:r>
            <a:br>
              <a:rPr lang="es-PE" dirty="0" smtClean="0">
                <a:solidFill>
                  <a:srgbClr val="00B050"/>
                </a:solidFill>
              </a:rPr>
            </a:br>
            <a:r>
              <a:rPr lang="es-PE" dirty="0" smtClean="0"/>
              <a:t>para agregar nueva funcionalidad.</a:t>
            </a:r>
            <a:endParaRPr lang="es-PE" dirty="0"/>
          </a:p>
        </p:txBody>
      </p:sp>
    </p:spTree>
    <p:extLst>
      <p:ext uri="{BB962C8B-B14F-4D97-AF65-F5344CB8AC3E}">
        <p14:creationId xmlns:p14="http://schemas.microsoft.com/office/powerpoint/2010/main" val="2631513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 Los Test Unitarios son útiles ?</a:t>
            </a:r>
            <a:endParaRPr lang="es-PE" dirty="0">
              <a:solidFill>
                <a:srgbClr val="00823B"/>
              </a:solidFill>
            </a:endParaRPr>
          </a:p>
        </p:txBody>
      </p:sp>
      <p:sp>
        <p:nvSpPr>
          <p:cNvPr id="8" name="5 Marcador de contenido"/>
          <p:cNvSpPr txBox="1">
            <a:spLocks/>
          </p:cNvSpPr>
          <p:nvPr/>
        </p:nvSpPr>
        <p:spPr bwMode="auto">
          <a:xfrm>
            <a:off x="467544" y="1628800"/>
            <a:ext cx="8352928" cy="4680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400" dirty="0" smtClean="0">
                <a:solidFill>
                  <a:schemeClr val="tx1">
                    <a:lumMod val="95000"/>
                  </a:schemeClr>
                </a:solidFill>
              </a:rPr>
              <a:t>Podríamos clasificar los bugs de nuestras aplicaciones en 3 tipos:</a:t>
            </a:r>
          </a:p>
          <a:p>
            <a:pPr marL="0" indent="0">
              <a:buNone/>
            </a:pPr>
            <a:endParaRPr lang="es-PE" sz="2400" dirty="0" smtClean="0">
              <a:solidFill>
                <a:schemeClr val="tx1">
                  <a:lumMod val="95000"/>
                </a:schemeClr>
              </a:solidFill>
            </a:endParaRPr>
          </a:p>
          <a:p>
            <a:pPr lvl="0"/>
            <a:r>
              <a:rPr lang="es-ES" sz="2400" b="1" dirty="0" smtClean="0">
                <a:solidFill>
                  <a:srgbClr val="FF0000"/>
                </a:solidFill>
              </a:rPr>
              <a:t>Funcionales</a:t>
            </a:r>
            <a:r>
              <a:rPr lang="es-ES" sz="2400" b="1" dirty="0">
                <a:solidFill>
                  <a:srgbClr val="FF0000"/>
                </a:solidFill>
              </a:rPr>
              <a:t>: </a:t>
            </a:r>
            <a:r>
              <a:rPr lang="es-ES" sz="2400" dirty="0"/>
              <a:t>Estos se producen debido a una interacción incorrecta entre dos o más objetos, dicho de otra manera cuando el resultado de un objeto no es el esperado como entrada para un segundo objeto. </a:t>
            </a:r>
            <a:endParaRPr lang="es-PE" sz="2400" dirty="0"/>
          </a:p>
          <a:p>
            <a:pPr lvl="0"/>
            <a:r>
              <a:rPr lang="es-ES" sz="2400" b="1" dirty="0">
                <a:solidFill>
                  <a:srgbClr val="FF0000"/>
                </a:solidFill>
              </a:rPr>
              <a:t>Gráficos: </a:t>
            </a:r>
            <a:r>
              <a:rPr lang="es-ES" sz="2400" dirty="0"/>
              <a:t>Cuando los datos mostrados sobre una interfaz gráfica no son los correctos: texto cortado, datos incompletos o inclusive cuando no se ve bien </a:t>
            </a:r>
            <a:r>
              <a:rPr lang="es-ES" sz="2400" dirty="0" smtClean="0"/>
              <a:t>.</a:t>
            </a:r>
          </a:p>
          <a:p>
            <a:r>
              <a:rPr lang="es-ES" sz="2400" b="1" dirty="0">
                <a:solidFill>
                  <a:srgbClr val="FF0000"/>
                </a:solidFill>
              </a:rPr>
              <a:t>Lógicos</a:t>
            </a:r>
            <a:r>
              <a:rPr lang="es-ES" sz="2400" dirty="0">
                <a:solidFill>
                  <a:srgbClr val="FF0000"/>
                </a:solidFill>
              </a:rPr>
              <a:t>: </a:t>
            </a:r>
            <a:r>
              <a:rPr lang="es-ES" sz="2400" dirty="0">
                <a:solidFill>
                  <a:srgbClr val="FFC000"/>
                </a:solidFill>
              </a:rPr>
              <a:t>Son los errores más comunes y típicos</a:t>
            </a:r>
            <a:r>
              <a:rPr lang="es-ES" sz="2400" dirty="0"/>
              <a:t>, estos se encuentran dentro de las estructuras lógicas: “</a:t>
            </a:r>
            <a:r>
              <a:rPr lang="es-ES" sz="2400" dirty="0" err="1"/>
              <a:t>if”s</a:t>
            </a:r>
            <a:r>
              <a:rPr lang="es-ES" sz="2400" dirty="0"/>
              <a:t>, “</a:t>
            </a:r>
            <a:r>
              <a:rPr lang="es-ES" sz="2400" dirty="0" err="1"/>
              <a:t>for”s</a:t>
            </a:r>
            <a:r>
              <a:rPr lang="es-ES" sz="2400" dirty="0"/>
              <a:t> </a:t>
            </a:r>
          </a:p>
          <a:p>
            <a:pPr lvl="0"/>
            <a:endParaRPr lang="es-PE" sz="2400" dirty="0"/>
          </a:p>
          <a:p>
            <a:endParaRPr lang="es-PE" sz="2400" dirty="0">
              <a:solidFill>
                <a:schemeClr val="tx1">
                  <a:lumMod val="95000"/>
                </a:schemeClr>
              </a:solidFill>
            </a:endParaRPr>
          </a:p>
        </p:txBody>
      </p:sp>
    </p:spTree>
    <p:extLst>
      <p:ext uri="{BB962C8B-B14F-4D97-AF65-F5344CB8AC3E}">
        <p14:creationId xmlns:p14="http://schemas.microsoft.com/office/powerpoint/2010/main" val="61633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Algunas Estadísticas</a:t>
            </a:r>
            <a:endParaRPr lang="es-PE" dirty="0">
              <a:solidFill>
                <a:srgbClr val="00823B"/>
              </a:solidFill>
            </a:endParaRPr>
          </a:p>
        </p:txBody>
      </p:sp>
      <p:sp>
        <p:nvSpPr>
          <p:cNvPr id="8" name="5 Marcador de contenido"/>
          <p:cNvSpPr txBox="1">
            <a:spLocks/>
          </p:cNvSpPr>
          <p:nvPr/>
        </p:nvSpPr>
        <p:spPr bwMode="auto">
          <a:xfrm>
            <a:off x="1331640" y="1348586"/>
            <a:ext cx="6480720"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rgbClr val="FF0000"/>
                </a:solidFill>
              </a:rPr>
              <a:t>Frecuencia en la cuál se producen los bugs</a:t>
            </a:r>
          </a:p>
          <a:p>
            <a:endParaRPr lang="es-PE" sz="2800" dirty="0">
              <a:solidFill>
                <a:srgbClr val="FF0000"/>
              </a:solidFill>
            </a:endParaRPr>
          </a:p>
        </p:txBody>
      </p:sp>
      <p:pic>
        <p:nvPicPr>
          <p:cNvPr id="4" name="3 Imagen" descr="Frecuencia Aparición de los Errores">
            <a:hlinkClick r:id="rId3"/>
          </p:cNvPr>
          <p:cNvPicPr/>
          <p:nvPr/>
        </p:nvPicPr>
        <p:blipFill rotWithShape="1">
          <a:blip r:embed="rId4" cstate="print"/>
          <a:srcRect r="2604" b="3781"/>
          <a:stretch/>
        </p:blipFill>
        <p:spPr bwMode="auto">
          <a:xfrm>
            <a:off x="1764804" y="2180100"/>
            <a:ext cx="5470376" cy="3863427"/>
          </a:xfrm>
          <a:prstGeom prst="rect">
            <a:avLst/>
          </a:prstGeom>
          <a:noFill/>
          <a:ln w="9525">
            <a:noFill/>
            <a:miter lim="800000"/>
            <a:headEnd/>
            <a:tailEnd/>
          </a:ln>
        </p:spPr>
      </p:pic>
    </p:spTree>
    <p:extLst>
      <p:ext uri="{BB962C8B-B14F-4D97-AF65-F5344CB8AC3E}">
        <p14:creationId xmlns:p14="http://schemas.microsoft.com/office/powerpoint/2010/main" val="164969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Algunas Estadísticas</a:t>
            </a:r>
            <a:endParaRPr lang="es-PE" dirty="0">
              <a:solidFill>
                <a:srgbClr val="00823B"/>
              </a:solidFill>
            </a:endParaRPr>
          </a:p>
        </p:txBody>
      </p:sp>
      <p:sp>
        <p:nvSpPr>
          <p:cNvPr id="6" name="5 Marcador de contenido"/>
          <p:cNvSpPr txBox="1">
            <a:spLocks/>
          </p:cNvSpPr>
          <p:nvPr/>
        </p:nvSpPr>
        <p:spPr bwMode="auto">
          <a:xfrm>
            <a:off x="1835696" y="1340768"/>
            <a:ext cx="554461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rgbClr val="FF0000"/>
                </a:solidFill>
              </a:rPr>
              <a:t>Costo de encontrarlos y corregirlos</a:t>
            </a:r>
          </a:p>
          <a:p>
            <a:pPr marL="0" indent="0">
              <a:buNone/>
            </a:pPr>
            <a:endParaRPr lang="es-PE" sz="2800" dirty="0" smtClean="0">
              <a:solidFill>
                <a:srgbClr val="FF0000"/>
              </a:solidFill>
            </a:endParaRPr>
          </a:p>
          <a:p>
            <a:endParaRPr lang="es-PE" sz="2800" dirty="0">
              <a:solidFill>
                <a:srgbClr val="FF0000"/>
              </a:solidFill>
            </a:endParaRPr>
          </a:p>
        </p:txBody>
      </p:sp>
      <p:pic>
        <p:nvPicPr>
          <p:cNvPr id="7" name="6 Imagen" descr="Tabla Comparativa Errores">
            <a:hlinkClick r:id="rId3"/>
          </p:cNvPr>
          <p:cNvPicPr/>
          <p:nvPr/>
        </p:nvPicPr>
        <p:blipFill>
          <a:blip r:embed="rId4" cstate="print"/>
          <a:srcRect/>
          <a:stretch>
            <a:fillRect/>
          </a:stretch>
        </p:blipFill>
        <p:spPr bwMode="auto">
          <a:xfrm>
            <a:off x="899592" y="2229867"/>
            <a:ext cx="7416824" cy="2855317"/>
          </a:xfrm>
          <a:prstGeom prst="rect">
            <a:avLst/>
          </a:prstGeom>
          <a:noFill/>
          <a:ln w="9525">
            <a:noFill/>
            <a:miter lim="800000"/>
            <a:headEnd/>
            <a:tailEnd/>
          </a:ln>
        </p:spPr>
      </p:pic>
      <p:sp>
        <p:nvSpPr>
          <p:cNvPr id="5" name="4 Elipse"/>
          <p:cNvSpPr/>
          <p:nvPr/>
        </p:nvSpPr>
        <p:spPr>
          <a:xfrm>
            <a:off x="4499992" y="2852936"/>
            <a:ext cx="792088" cy="2356903"/>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63114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731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Tipos de Test</a:t>
            </a:r>
            <a:endParaRPr lang="es-PE" dirty="0">
              <a:solidFill>
                <a:srgbClr val="00823B"/>
              </a:solidFill>
            </a:endParaRPr>
          </a:p>
        </p:txBody>
      </p:sp>
      <p:sp>
        <p:nvSpPr>
          <p:cNvPr id="14" name="5 Marcador de contenido"/>
          <p:cNvSpPr txBox="1">
            <a:spLocks/>
          </p:cNvSpPr>
          <p:nvPr/>
        </p:nvSpPr>
        <p:spPr bwMode="auto">
          <a:xfrm>
            <a:off x="323528" y="1340768"/>
            <a:ext cx="8640960"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Es una nomenclatura caótica y no existe una sola categoría.</a:t>
            </a:r>
          </a:p>
          <a:p>
            <a:pPr lvl="1" defTabSz="592138"/>
            <a:r>
              <a:rPr lang="es-PE" sz="2400" dirty="0" smtClean="0">
                <a:solidFill>
                  <a:srgbClr val="FFC000"/>
                </a:solidFill>
              </a:rPr>
              <a:t>Alcance: </a:t>
            </a:r>
            <a:r>
              <a:rPr lang="es-PE" sz="2400" dirty="0">
                <a:solidFill>
                  <a:srgbClr val="FFC000"/>
                </a:solidFill>
              </a:rPr>
              <a:t>	</a:t>
            </a:r>
            <a:r>
              <a:rPr lang="es-PE" sz="2400" dirty="0" smtClean="0">
                <a:solidFill>
                  <a:schemeClr val="tx1">
                    <a:lumMod val="95000"/>
                  </a:schemeClr>
                </a:solidFill>
              </a:rPr>
              <a:t>Unidades, Componentes, Sistemas</a:t>
            </a:r>
          </a:p>
          <a:p>
            <a:pPr lvl="1" defTabSz="476250"/>
            <a:r>
              <a:rPr lang="es-PE" sz="2400" dirty="0" smtClean="0">
                <a:solidFill>
                  <a:srgbClr val="FFC000"/>
                </a:solidFill>
              </a:rPr>
              <a:t>Etapa: </a:t>
            </a:r>
            <a:r>
              <a:rPr lang="es-PE" sz="2400" dirty="0">
                <a:solidFill>
                  <a:srgbClr val="FFC000"/>
                </a:solidFill>
              </a:rPr>
              <a:t>	</a:t>
            </a:r>
            <a:r>
              <a:rPr lang="es-PE" sz="2400" dirty="0" smtClean="0">
                <a:solidFill>
                  <a:srgbClr val="FFC000"/>
                </a:solidFill>
              </a:rPr>
              <a:t>	</a:t>
            </a:r>
            <a:r>
              <a:rPr lang="es-PE" sz="2400" dirty="0" smtClean="0">
                <a:solidFill>
                  <a:schemeClr val="tx1">
                    <a:lumMod val="95000"/>
                  </a:schemeClr>
                </a:solidFill>
              </a:rPr>
              <a:t>Integración, aceptación, regresión</a:t>
            </a:r>
          </a:p>
          <a:p>
            <a:pPr lvl="1" defTabSz="862013"/>
            <a:r>
              <a:rPr lang="es-PE" sz="2400" dirty="0" smtClean="0">
                <a:solidFill>
                  <a:srgbClr val="FFC000"/>
                </a:solidFill>
              </a:rPr>
              <a:t>Enfoque:        </a:t>
            </a:r>
            <a:r>
              <a:rPr lang="es-PE" sz="2400" dirty="0" smtClean="0">
                <a:solidFill>
                  <a:schemeClr val="tx1">
                    <a:lumMod val="95000"/>
                  </a:schemeClr>
                </a:solidFill>
              </a:rPr>
              <a:t>Performance, funcionales</a:t>
            </a:r>
          </a:p>
          <a:p>
            <a:pPr lvl="1"/>
            <a:r>
              <a:rPr lang="es-PE" sz="2400" dirty="0" smtClean="0">
                <a:solidFill>
                  <a:srgbClr val="FFC000"/>
                </a:solidFill>
              </a:rPr>
              <a:t>Visibilidad: </a:t>
            </a:r>
            <a:r>
              <a:rPr lang="es-PE" sz="2400" dirty="0" smtClean="0">
                <a:solidFill>
                  <a:schemeClr val="tx1">
                    <a:lumMod val="95000"/>
                  </a:schemeClr>
                </a:solidFill>
              </a:rPr>
              <a:t> </a:t>
            </a:r>
            <a:r>
              <a:rPr lang="es-PE" sz="2400" dirty="0">
                <a:solidFill>
                  <a:schemeClr val="tx1">
                    <a:lumMod val="95000"/>
                  </a:schemeClr>
                </a:solidFill>
              </a:rPr>
              <a:t> </a:t>
            </a:r>
            <a:r>
              <a:rPr lang="es-PE" sz="2400" dirty="0" smtClean="0">
                <a:solidFill>
                  <a:schemeClr val="tx1">
                    <a:lumMod val="95000"/>
                  </a:schemeClr>
                </a:solidFill>
              </a:rPr>
              <a:t>  White / </a:t>
            </a:r>
            <a:r>
              <a:rPr lang="es-PE" sz="2400" dirty="0">
                <a:solidFill>
                  <a:schemeClr val="tx1">
                    <a:lumMod val="95000"/>
                  </a:schemeClr>
                </a:solidFill>
              </a:rPr>
              <a:t>B</a:t>
            </a:r>
            <a:r>
              <a:rPr lang="es-PE" sz="2400" dirty="0" smtClean="0">
                <a:solidFill>
                  <a:schemeClr val="tx1">
                    <a:lumMod val="95000"/>
                  </a:schemeClr>
                </a:solidFill>
              </a:rPr>
              <a:t>lack box</a:t>
            </a:r>
          </a:p>
          <a:p>
            <a:pPr lvl="1"/>
            <a:endParaRPr lang="es-PE" sz="2400" dirty="0" smtClean="0">
              <a:solidFill>
                <a:schemeClr val="tx1">
                  <a:lumMod val="95000"/>
                </a:schemeClr>
              </a:solidFill>
            </a:endParaRPr>
          </a:p>
          <a:p>
            <a:pPr marL="0" indent="0" algn="ctr">
              <a:buNone/>
            </a:pPr>
            <a:r>
              <a:rPr lang="es-PE" dirty="0">
                <a:solidFill>
                  <a:srgbClr val="FF0000"/>
                </a:solidFill>
              </a:rPr>
              <a:t>El </a:t>
            </a:r>
            <a:r>
              <a:rPr lang="es-PE" dirty="0" smtClean="0">
                <a:solidFill>
                  <a:srgbClr val="FF0000"/>
                </a:solidFill>
              </a:rPr>
              <a:t>tipo </a:t>
            </a:r>
            <a:r>
              <a:rPr lang="es-PE" dirty="0">
                <a:solidFill>
                  <a:srgbClr val="FF0000"/>
                </a:solidFill>
              </a:rPr>
              <a:t>de test se </a:t>
            </a:r>
            <a:r>
              <a:rPr lang="es-PE" dirty="0" smtClean="0">
                <a:solidFill>
                  <a:srgbClr val="FF0000"/>
                </a:solidFill>
              </a:rPr>
              <a:t>convierte </a:t>
            </a:r>
            <a:r>
              <a:rPr lang="es-PE" dirty="0">
                <a:solidFill>
                  <a:srgbClr val="FF0000"/>
                </a:solidFill>
              </a:rPr>
              <a:t>en un </a:t>
            </a:r>
            <a:r>
              <a:rPr lang="es-PE" dirty="0" smtClean="0">
                <a:solidFill>
                  <a:srgbClr val="FF0000"/>
                </a:solidFill>
              </a:rPr>
              <a:t>atributo.</a:t>
            </a:r>
            <a:endParaRPr lang="es-PE" dirty="0">
              <a:solidFill>
                <a:srgbClr val="FF0000"/>
              </a:solidFill>
            </a:endParaRPr>
          </a:p>
        </p:txBody>
      </p:sp>
    </p:spTree>
    <p:extLst>
      <p:ext uri="{BB962C8B-B14F-4D97-AF65-F5344CB8AC3E}">
        <p14:creationId xmlns:p14="http://schemas.microsoft.com/office/powerpoint/2010/main" val="25434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mensaje está antes al nivel del </a:t>
            </a:r>
            <a:r>
              <a:rPr lang="es-PE" sz="2800" dirty="0" err="1" smtClean="0"/>
              <a:t>logger</a:t>
            </a:r>
            <a:r>
              <a:rPr lang="es-PE" sz="2800" dirty="0" smtClean="0"/>
              <a:t>.</a:t>
            </a:r>
          </a:p>
          <a:p>
            <a:r>
              <a:rPr lang="es-PE" sz="2800" dirty="0" err="1"/>
              <a:t>IsEnabled</a:t>
            </a:r>
            <a:r>
              <a:rPr lang="es-PE" sz="2800" dirty="0"/>
              <a:t> debe retornar </a:t>
            </a:r>
            <a:r>
              <a:rPr lang="es-PE" sz="2800" dirty="0" smtClean="0"/>
              <a:t>falso si </a:t>
            </a:r>
            <a:r>
              <a:rPr lang="es-PE" sz="2800" dirty="0"/>
              <a:t>el nivel del mensaje está </a:t>
            </a:r>
            <a:r>
              <a:rPr lang="es-PE" sz="2800" dirty="0" smtClean="0"/>
              <a:t>después al </a:t>
            </a:r>
            <a:r>
              <a:rPr lang="es-PE" sz="2800" dirty="0"/>
              <a:t>nivel del </a:t>
            </a:r>
            <a:r>
              <a:rPr lang="es-PE" sz="2800" dirty="0" err="1"/>
              <a:t>logger</a:t>
            </a:r>
            <a:r>
              <a:rPr lang="es-PE" sz="2800" dirty="0"/>
              <a:t>.</a:t>
            </a:r>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t>
            </a:r>
            <a:r>
              <a:rPr lang="es-PE" sz="2800" dirty="0" err="1" smtClean="0"/>
              <a:t>appender</a:t>
            </a:r>
            <a:r>
              <a:rPr lang="es-PE" sz="2800" dirty="0" smtClean="0"/>
              <a:t> si el </a:t>
            </a:r>
            <a:r>
              <a:rPr lang="es-PE" sz="2800" dirty="0" err="1" smtClean="0"/>
              <a:t>logger</a:t>
            </a:r>
            <a:r>
              <a:rPr lang="es-PE" sz="2800" dirty="0" smtClean="0"/>
              <a:t> está habilitado.</a:t>
            </a:r>
          </a:p>
          <a:p>
            <a:pPr marL="0" indent="0">
              <a:buNone/>
            </a:pPr>
            <a:endParaRPr lang="es-PE" sz="2800" dirty="0"/>
          </a:p>
        </p:txBody>
      </p:sp>
    </p:spTree>
    <p:extLst>
      <p:ext uri="{BB962C8B-B14F-4D97-AF65-F5344CB8AC3E}">
        <p14:creationId xmlns:p14="http://schemas.microsoft.com/office/powerpoint/2010/main" val="37762658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2062103"/>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a:p>
            <a:pPr algn="ctr"/>
            <a:r>
              <a:rPr lang="es-PE" sz="3200" dirty="0" smtClean="0"/>
              <a:t>Resolución e inyección de dependencias</a:t>
            </a:r>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46180</TotalTime>
  <Words>10992</Words>
  <Application>Microsoft Office PowerPoint</Application>
  <PresentationFormat>Presentación en pantalla (4:3)</PresentationFormat>
  <Paragraphs>1402</Paragraphs>
  <Slides>149</Slides>
  <Notes>149</Notes>
  <HiddenSlides>7</HiddenSlides>
  <MMClips>0</MMClips>
  <ScaleCrop>false</ScaleCrop>
  <HeadingPairs>
    <vt:vector size="4" baseType="variant">
      <vt:variant>
        <vt:lpstr>Tema</vt:lpstr>
      </vt:variant>
      <vt:variant>
        <vt:i4>1</vt:i4>
      </vt:variant>
      <vt:variant>
        <vt:lpstr>Títulos de diapositiva</vt:lpstr>
      </vt:variant>
      <vt:variant>
        <vt:i4>149</vt:i4>
      </vt:variant>
    </vt:vector>
  </HeadingPairs>
  <TitlesOfParts>
    <vt:vector size="150" baseType="lpstr">
      <vt:lpstr>BlackTheme</vt:lpstr>
      <vt:lpstr>Test Automation</vt:lpstr>
      <vt:lpstr>Licencia de Uso</vt:lpstr>
      <vt:lpstr>Manual Testing</vt:lpstr>
      <vt:lpstr>Automate Testing</vt:lpstr>
      <vt:lpstr>Manual vs Automatizado</vt:lpstr>
      <vt:lpstr>Tipos de Test</vt:lpstr>
      <vt:lpstr>Diferentes Tipos de Tests</vt:lpstr>
      <vt:lpstr>Beneficios del 1er Cuadrante</vt:lpstr>
      <vt:lpstr>Beneficios del 1er Cuadrante</vt:lpstr>
      <vt:lpstr>Pruebas del 1er Cuadrante</vt:lpstr>
      <vt:lpstr>Demostración</vt:lpstr>
      <vt:lpstr>Información Adicional</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Crear test unitarios para una clase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Set Up y Tear Down en Test Fixtures</vt:lpstr>
      <vt:lpstr>Ejemplos Set Up y Tear Down</vt:lpstr>
      <vt:lpstr>Probando Excepciones</vt:lpstr>
      <vt:lpstr>Ejercicio Probar una Excepción  y utilizar un Set Up</vt:lpstr>
      <vt:lpstr>Presentación de PowerPoint</vt:lpstr>
      <vt:lpstr>Presentación de PowerPoint</vt:lpstr>
      <vt:lpstr>Propiedades de una Prueba Unitaria</vt:lpstr>
      <vt:lpstr>Unit Testing Path</vt:lpstr>
      <vt:lpstr>Ejercicio Utilizar  "Unit Testing after code"  para probar el funcionamiento de una clase ya existente y  "Test Frist Programming"  para agregar nueva funcionalidad.</vt:lpstr>
      <vt:lpstr>¿ Los Test Unitarios son útiles ?</vt:lpstr>
      <vt:lpstr>Algunas Estadísticas</vt:lpstr>
      <vt:lpstr>Algunas Estadísticas</vt:lpstr>
      <vt:lpstr>Información Adicional</vt:lpstr>
      <vt:lpstr>Test Doubles Test Automation</vt:lpstr>
      <vt:lpstr>Presentación de PowerPoint</vt:lpstr>
      <vt:lpstr>Ejercicio Revisar las pruebas realizadas a un código "no testeable"</vt:lpstr>
      <vt:lpstr>Independencia de Contexto</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Información Adicional</vt:lpstr>
      <vt:lpstr>System Testing Test Automation</vt:lpstr>
      <vt:lpstr>Pruebas de Sistema</vt:lpstr>
      <vt:lpstr>Pruebas de Sistema</vt:lpstr>
      <vt:lpstr>¿ Qué pruebas de sistema podemos realizar?</vt:lpstr>
      <vt:lpstr>Problemas de las Pruebas de Interfaz Web</vt:lpstr>
      <vt:lpstr>Enfoques para realizar UI Testing</vt:lpstr>
      <vt:lpstr>Record and Playback</vt:lpstr>
      <vt:lpstr>Ventajas y Desventajas</vt:lpstr>
      <vt:lpstr>Scripting</vt:lpstr>
      <vt:lpstr>Ventajas y Desventajas</vt:lpstr>
      <vt:lpstr>¿Cuál es más apropiada?</vt:lpstr>
      <vt:lpstr>Page Object Pattern</vt:lpstr>
      <vt:lpstr>Page Object - Ejemplo</vt:lpstr>
      <vt:lpstr>Page Object - Ejemplo</vt:lpstr>
      <vt:lpstr>Beneficios</vt:lpstr>
      <vt:lpstr>Herramientas para Web Testing</vt:lpstr>
      <vt:lpstr>Selenium 2</vt:lpstr>
      <vt:lpstr>Selenium IDE</vt:lpstr>
      <vt:lpstr>Selenium Web Driver</vt:lpstr>
      <vt:lpstr>Otros Componentes</vt:lpstr>
      <vt:lpstr>Presentación de PowerPoint</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1419</cp:revision>
  <dcterms:created xsi:type="dcterms:W3CDTF">2010-05-16T05:09:58Z</dcterms:created>
  <dcterms:modified xsi:type="dcterms:W3CDTF">2012-11-03T22:04:17Z</dcterms:modified>
</cp:coreProperties>
</file>