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2.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3.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omments/comment4.xml" ContentType="application/vnd.openxmlformats-officedocument.presentationml.comment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comments/comment5.xml" ContentType="application/vnd.openxmlformats-officedocument.presentationml.comments+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comments/comment6.xml" ContentType="application/vnd.openxmlformats-officedocument.presentationml.comments+xml"/>
  <Override PartName="/ppt/notesSlides/notesSlide118.xml" ContentType="application/vnd.openxmlformats-officedocument.presentationml.notesSlide+xml"/>
  <Override PartName="/ppt/comments/comment7.xml" ContentType="application/vnd.openxmlformats-officedocument.presentationml.comments+xml"/>
  <Override PartName="/ppt/notesSlides/notesSlide119.xml" ContentType="application/vnd.openxmlformats-officedocument.presentationml.notesSlide+xml"/>
  <Override PartName="/ppt/comments/comment8.xml" ContentType="application/vnd.openxmlformats-officedocument.presentationml.comments+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comments/comment9.xml" ContentType="application/vnd.openxmlformats-officedocument.presentationml.comments+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comments/comment10.xml" ContentType="application/vnd.openxmlformats-officedocument.presentationml.comment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comments/comment11.xml" ContentType="application/vnd.openxmlformats-officedocument.presentationml.comments+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comments/comment12.xml" ContentType="application/vnd.openxmlformats-officedocument.presentationml.comment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comments/comment13.xml" ContentType="application/vnd.openxmlformats-officedocument.presentationml.comments+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1"/>
  </p:notesMasterIdLst>
  <p:sldIdLst>
    <p:sldId id="256" r:id="rId2"/>
    <p:sldId id="609" r:id="rId3"/>
    <p:sldId id="659" r:id="rId4"/>
    <p:sldId id="466" r:id="rId5"/>
    <p:sldId id="610" r:id="rId6"/>
    <p:sldId id="571" r:id="rId7"/>
    <p:sldId id="567" r:id="rId8"/>
    <p:sldId id="573" r:id="rId9"/>
    <p:sldId id="572" r:id="rId10"/>
    <p:sldId id="611" r:id="rId11"/>
    <p:sldId id="517" r:id="rId12"/>
    <p:sldId id="446" r:id="rId13"/>
    <p:sldId id="565" r:id="rId14"/>
    <p:sldId id="449" r:id="rId15"/>
    <p:sldId id="447" r:id="rId16"/>
    <p:sldId id="468" r:id="rId17"/>
    <p:sldId id="469" r:id="rId18"/>
    <p:sldId id="457" r:id="rId19"/>
    <p:sldId id="452" r:id="rId20"/>
    <p:sldId id="454" r:id="rId21"/>
    <p:sldId id="679" r:id="rId22"/>
    <p:sldId id="680" r:id="rId23"/>
    <p:sldId id="681" r:id="rId24"/>
    <p:sldId id="666" r:id="rId25"/>
    <p:sldId id="459" r:id="rId26"/>
    <p:sldId id="667" r:id="rId27"/>
    <p:sldId id="460" r:id="rId28"/>
    <p:sldId id="465" r:id="rId29"/>
    <p:sldId id="511" r:id="rId30"/>
    <p:sldId id="552" r:id="rId31"/>
    <p:sldId id="512" r:id="rId32"/>
    <p:sldId id="668" r:id="rId33"/>
    <p:sldId id="450" r:id="rId34"/>
    <p:sldId id="515" r:id="rId35"/>
    <p:sldId id="664" r:id="rId36"/>
    <p:sldId id="665" r:id="rId37"/>
    <p:sldId id="508" r:id="rId38"/>
    <p:sldId id="682" r:id="rId39"/>
    <p:sldId id="669" r:id="rId40"/>
    <p:sldId id="670" r:id="rId41"/>
    <p:sldId id="671" r:id="rId42"/>
    <p:sldId id="675" r:id="rId43"/>
    <p:sldId id="676" r:id="rId44"/>
    <p:sldId id="673" r:id="rId45"/>
    <p:sldId id="677" r:id="rId46"/>
    <p:sldId id="674" r:id="rId47"/>
    <p:sldId id="672" r:id="rId48"/>
    <p:sldId id="678" r:id="rId49"/>
    <p:sldId id="654" r:id="rId50"/>
    <p:sldId id="516" r:id="rId51"/>
    <p:sldId id="470" r:id="rId52"/>
    <p:sldId id="471" r:id="rId53"/>
    <p:sldId id="663" r:id="rId54"/>
    <p:sldId id="473" r:id="rId55"/>
    <p:sldId id="641" r:id="rId56"/>
    <p:sldId id="475" r:id="rId57"/>
    <p:sldId id="481" r:id="rId58"/>
    <p:sldId id="482" r:id="rId59"/>
    <p:sldId id="484" r:id="rId60"/>
    <p:sldId id="476" r:id="rId61"/>
    <p:sldId id="477" r:id="rId62"/>
    <p:sldId id="478" r:id="rId63"/>
    <p:sldId id="479" r:id="rId64"/>
    <p:sldId id="485" r:id="rId65"/>
    <p:sldId id="486" r:id="rId66"/>
    <p:sldId id="487" r:id="rId67"/>
    <p:sldId id="494" r:id="rId68"/>
    <p:sldId id="488" r:id="rId69"/>
    <p:sldId id="491" r:id="rId70"/>
    <p:sldId id="498" r:id="rId71"/>
    <p:sldId id="489" r:id="rId72"/>
    <p:sldId id="490" r:id="rId73"/>
    <p:sldId id="499" r:id="rId74"/>
    <p:sldId id="495" r:id="rId75"/>
    <p:sldId id="500" r:id="rId76"/>
    <p:sldId id="496" r:id="rId77"/>
    <p:sldId id="683" r:id="rId78"/>
    <p:sldId id="655" r:id="rId79"/>
    <p:sldId id="656" r:id="rId80"/>
    <p:sldId id="657" r:id="rId81"/>
    <p:sldId id="628" r:id="rId82"/>
    <p:sldId id="624" r:id="rId83"/>
    <p:sldId id="625" r:id="rId84"/>
    <p:sldId id="626" r:id="rId85"/>
    <p:sldId id="627" r:id="rId86"/>
    <p:sldId id="586" r:id="rId87"/>
    <p:sldId id="518" r:id="rId88"/>
    <p:sldId id="527" r:id="rId89"/>
    <p:sldId id="531" r:id="rId90"/>
    <p:sldId id="547" r:id="rId91"/>
    <p:sldId id="684" r:id="rId92"/>
    <p:sldId id="528" r:id="rId93"/>
    <p:sldId id="540" r:id="rId94"/>
    <p:sldId id="532" r:id="rId95"/>
    <p:sldId id="529" r:id="rId96"/>
    <p:sldId id="561" r:id="rId97"/>
    <p:sldId id="555" r:id="rId98"/>
    <p:sldId id="556" r:id="rId99"/>
    <p:sldId id="559" r:id="rId100"/>
    <p:sldId id="534" r:id="rId101"/>
    <p:sldId id="557" r:id="rId102"/>
    <p:sldId id="536" r:id="rId103"/>
    <p:sldId id="560" r:id="rId104"/>
    <p:sldId id="538" r:id="rId105"/>
    <p:sldId id="643" r:id="rId106"/>
    <p:sldId id="644" r:id="rId107"/>
    <p:sldId id="645" r:id="rId108"/>
    <p:sldId id="542" r:id="rId109"/>
    <p:sldId id="578" r:id="rId110"/>
    <p:sldId id="577" r:id="rId111"/>
    <p:sldId id="539" r:id="rId112"/>
    <p:sldId id="562" r:id="rId113"/>
    <p:sldId id="575" r:id="rId114"/>
    <p:sldId id="579" r:id="rId115"/>
    <p:sldId id="583" r:id="rId116"/>
    <p:sldId id="582" r:id="rId117"/>
    <p:sldId id="584" r:id="rId118"/>
    <p:sldId id="574" r:id="rId119"/>
    <p:sldId id="685" r:id="rId120"/>
    <p:sldId id="686" r:id="rId121"/>
    <p:sldId id="585" r:id="rId122"/>
    <p:sldId id="545" r:id="rId123"/>
    <p:sldId id="546" r:id="rId124"/>
    <p:sldId id="548" r:id="rId125"/>
    <p:sldId id="549" r:id="rId126"/>
    <p:sldId id="687" r:id="rId127"/>
    <p:sldId id="550" r:id="rId128"/>
    <p:sldId id="688" r:id="rId129"/>
    <p:sldId id="689" r:id="rId130"/>
    <p:sldId id="690" r:id="rId131"/>
    <p:sldId id="691" r:id="rId132"/>
    <p:sldId id="594" r:id="rId133"/>
    <p:sldId id="595" r:id="rId134"/>
    <p:sldId id="692" r:id="rId135"/>
    <p:sldId id="598" r:id="rId136"/>
    <p:sldId id="650" r:id="rId137"/>
    <p:sldId id="599" r:id="rId138"/>
    <p:sldId id="606" r:id="rId139"/>
    <p:sldId id="652" r:id="rId140"/>
    <p:sldId id="651" r:id="rId141"/>
    <p:sldId id="648" r:id="rId142"/>
    <p:sldId id="649" r:id="rId143"/>
    <p:sldId id="607" r:id="rId144"/>
    <p:sldId id="602" r:id="rId145"/>
    <p:sldId id="646" r:id="rId146"/>
    <p:sldId id="600" r:id="rId147"/>
    <p:sldId id="629" r:id="rId148"/>
    <p:sldId id="630" r:id="rId149"/>
    <p:sldId id="631" r:id="rId150"/>
    <p:sldId id="632" r:id="rId151"/>
    <p:sldId id="633" r:id="rId152"/>
    <p:sldId id="634" r:id="rId153"/>
    <p:sldId id="635" r:id="rId154"/>
    <p:sldId id="636" r:id="rId155"/>
    <p:sldId id="637" r:id="rId156"/>
    <p:sldId id="638" r:id="rId157"/>
    <p:sldId id="639" r:id="rId158"/>
    <p:sldId id="640" r:id="rId159"/>
    <p:sldId id="658" r:id="rId16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D4267FE-FFAB-4CFF-BAA7-29398178FBBA}">
          <p14:sldIdLst>
            <p14:sldId id="256"/>
            <p14:sldId id="609"/>
            <p14:sldId id="659"/>
            <p14:sldId id="466"/>
            <p14:sldId id="610"/>
            <p14:sldId id="571"/>
            <p14:sldId id="567"/>
            <p14:sldId id="573"/>
            <p14:sldId id="572"/>
            <p14:sldId id="611"/>
          </p14:sldIdLst>
        </p14:section>
        <p14:section name="Unit Testing" id="{A4A7048B-0601-4EC2-A75D-35B87CECEEEF}">
          <p14:sldIdLst>
            <p14:sldId id="517"/>
            <p14:sldId id="446"/>
            <p14:sldId id="565"/>
            <p14:sldId id="449"/>
            <p14:sldId id="447"/>
            <p14:sldId id="468"/>
            <p14:sldId id="469"/>
            <p14:sldId id="457"/>
            <p14:sldId id="452"/>
            <p14:sldId id="454"/>
            <p14:sldId id="679"/>
            <p14:sldId id="680"/>
            <p14:sldId id="681"/>
            <p14:sldId id="666"/>
            <p14:sldId id="459"/>
            <p14:sldId id="667"/>
            <p14:sldId id="460"/>
            <p14:sldId id="465"/>
            <p14:sldId id="511"/>
            <p14:sldId id="552"/>
            <p14:sldId id="512"/>
            <p14:sldId id="668"/>
            <p14:sldId id="450"/>
            <p14:sldId id="515"/>
            <p14:sldId id="664"/>
            <p14:sldId id="665"/>
            <p14:sldId id="508"/>
            <p14:sldId id="682"/>
            <p14:sldId id="669"/>
            <p14:sldId id="670"/>
            <p14:sldId id="671"/>
            <p14:sldId id="675"/>
            <p14:sldId id="676"/>
            <p14:sldId id="673"/>
            <p14:sldId id="677"/>
            <p14:sldId id="674"/>
            <p14:sldId id="672"/>
            <p14:sldId id="678"/>
            <p14:sldId id="654"/>
          </p14:sldIdLst>
        </p14:section>
        <p14:section name="Test Doubles" id="{447497AC-8B54-4D5A-B9D4-6FCF4BE94401}">
          <p14:sldIdLst>
            <p14:sldId id="516"/>
            <p14:sldId id="470"/>
            <p14:sldId id="471"/>
            <p14:sldId id="663"/>
            <p14:sldId id="473"/>
            <p14:sldId id="641"/>
            <p14:sldId id="475"/>
            <p14:sldId id="481"/>
            <p14:sldId id="482"/>
            <p14:sldId id="484"/>
            <p14:sldId id="476"/>
            <p14:sldId id="477"/>
            <p14:sldId id="478"/>
            <p14:sldId id="479"/>
            <p14:sldId id="485"/>
            <p14:sldId id="486"/>
            <p14:sldId id="487"/>
            <p14:sldId id="494"/>
            <p14:sldId id="488"/>
            <p14:sldId id="491"/>
            <p14:sldId id="498"/>
            <p14:sldId id="489"/>
            <p14:sldId id="490"/>
            <p14:sldId id="499"/>
            <p14:sldId id="495"/>
            <p14:sldId id="500"/>
            <p14:sldId id="496"/>
            <p14:sldId id="683"/>
            <p14:sldId id="655"/>
            <p14:sldId id="656"/>
            <p14:sldId id="657"/>
            <p14:sldId id="628"/>
            <p14:sldId id="624"/>
            <p14:sldId id="625"/>
            <p14:sldId id="626"/>
            <p14:sldId id="627"/>
            <p14:sldId id="586"/>
          </p14:sldIdLst>
        </p14:section>
        <p14:section name="Integration Testing" id="{6C3D5CCF-35FA-4874-93D4-38174187098C}">
          <p14:sldIdLst>
            <p14:sldId id="518"/>
            <p14:sldId id="527"/>
            <p14:sldId id="531"/>
            <p14:sldId id="547"/>
            <p14:sldId id="684"/>
            <p14:sldId id="528"/>
            <p14:sldId id="540"/>
            <p14:sldId id="532"/>
            <p14:sldId id="529"/>
            <p14:sldId id="561"/>
            <p14:sldId id="555"/>
            <p14:sldId id="556"/>
            <p14:sldId id="559"/>
            <p14:sldId id="534"/>
            <p14:sldId id="557"/>
            <p14:sldId id="536"/>
            <p14:sldId id="560"/>
            <p14:sldId id="538"/>
            <p14:sldId id="643"/>
            <p14:sldId id="644"/>
            <p14:sldId id="645"/>
            <p14:sldId id="542"/>
            <p14:sldId id="578"/>
            <p14:sldId id="577"/>
            <p14:sldId id="539"/>
            <p14:sldId id="562"/>
            <p14:sldId id="575"/>
            <p14:sldId id="579"/>
            <p14:sldId id="583"/>
            <p14:sldId id="582"/>
            <p14:sldId id="584"/>
            <p14:sldId id="574"/>
            <p14:sldId id="685"/>
            <p14:sldId id="686"/>
            <p14:sldId id="585"/>
          </p14:sldIdLst>
        </p14:section>
        <p14:section name="System Testing" id="{011EFAC1-8159-459A-B42E-5BA7D64377AF}">
          <p14:sldIdLst>
            <p14:sldId id="545"/>
            <p14:sldId id="546"/>
            <p14:sldId id="548"/>
            <p14:sldId id="549"/>
            <p14:sldId id="687"/>
            <p14:sldId id="550"/>
            <p14:sldId id="688"/>
            <p14:sldId id="689"/>
            <p14:sldId id="690"/>
            <p14:sldId id="691"/>
            <p14:sldId id="594"/>
            <p14:sldId id="595"/>
            <p14:sldId id="692"/>
            <p14:sldId id="598"/>
            <p14:sldId id="650"/>
            <p14:sldId id="599"/>
            <p14:sldId id="606"/>
            <p14:sldId id="652"/>
            <p14:sldId id="651"/>
            <p14:sldId id="648"/>
            <p14:sldId id="649"/>
            <p14:sldId id="607"/>
            <p14:sldId id="602"/>
            <p14:sldId id="646"/>
            <p14:sldId id="600"/>
          </p14:sldIdLst>
        </p14:section>
        <p14:section name="Design for Testeability" id="{30C96701-4962-4985-B885-470426FFB5FE}">
          <p14:sldIdLst>
            <p14:sldId id="629"/>
            <p14:sldId id="630"/>
            <p14:sldId id="631"/>
            <p14:sldId id="632"/>
            <p14:sldId id="633"/>
            <p14:sldId id="634"/>
            <p14:sldId id="635"/>
            <p14:sldId id="636"/>
            <p14:sldId id="637"/>
            <p14:sldId id="638"/>
            <p14:sldId id="639"/>
            <p14:sldId id="640"/>
            <p14:sldId id="6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77948" autoAdjust="0"/>
  </p:normalViewPr>
  <p:slideViewPr>
    <p:cSldViewPr>
      <p:cViewPr>
        <p:scale>
          <a:sx n="54" d="100"/>
          <a:sy n="54" d="100"/>
        </p:scale>
        <p:origin x="-1596" y="-13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4">
    <p:pos x="10" y="10"/>
    <p:text> Organizar mejor esta diapositiva</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08-22T18:08:52.584" idx="13">
    <p:pos x="10" y="10"/>
    <p:text>Opcional</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08-22T17:59:56.774" idx="12">
    <p:pos x="10" y="10"/>
    <p:text> Organizar mejor esta diapositiva</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06/11/2012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3" Type="http://schemas.openxmlformats.org/officeDocument/2006/relationships/hyperlink" Target="http://blogs.lessthandot.com/index.php/WebDev/UIDevelopment/automated-web-testing-with-selenium" TargetMode="External"/><Relationship Id="rId2" Type="http://schemas.openxmlformats.org/officeDocument/2006/relationships/slide" Target="../slides/slide144.xml"/><Relationship Id="rId1" Type="http://schemas.openxmlformats.org/officeDocument/2006/relationships/notesMaster" Target="../notesMasters/notesMaster1.xml"/><Relationship Id="rId4" Type="http://schemas.openxmlformats.org/officeDocument/2006/relationships/hyperlink" Target="http://blogs.sourceallies.com/2011/04/selenium-ide-part-ii/" TargetMode="Externa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148.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56.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didev/automated-testing-vs-manual-tes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exampler.com/old-blog/2004/05/26/"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agilejournal.com/articles/columns/column-articles/1230-effective-agile-testing-asking-the-right-questions" TargetMode="External"/><Relationship Id="rId4" Type="http://schemas.openxmlformats.org/officeDocument/2006/relationships/hyperlink" Target="http://www.codegardener.com/the-marick-test-matri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85.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105</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132</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135</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hlinkClick r:id="rId3"/>
              </a:rPr>
              <a:t>http://blogs.lessthandot.com/index.php/WebDev/UIDevelopment/automated-web-testing-with-selenium</a:t>
            </a:r>
            <a:endParaRPr lang="es-PE" dirty="0" smtClean="0"/>
          </a:p>
          <a:p>
            <a:pPr marL="0" indent="0">
              <a:buFontTx/>
              <a:buNone/>
            </a:pPr>
            <a:r>
              <a:rPr lang="es-PE" dirty="0" smtClean="0">
                <a:hlinkClick r:id="rId4"/>
              </a:rPr>
              <a:t>http://blogs.sourceallies.com/2011/04/selenium-ide-part-ii/</a:t>
            </a:r>
            <a:endParaRPr lang="es-PE" dirty="0" smtClean="0"/>
          </a:p>
          <a:p>
            <a:pPr marL="0" indent="0">
              <a:buFontTx/>
              <a:buNone/>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147</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 Compleja Configuración: Muchas de las pruebas</a:t>
            </a:r>
            <a:r>
              <a:rPr lang="es-PE" baseline="0" dirty="0" smtClean="0"/>
              <a:t> que ejecutamos requieren ejecutar </a:t>
            </a:r>
            <a:r>
              <a:rPr lang="es-PE" baseline="0" dirty="0" err="1" smtClean="0"/>
              <a:t>queries</a:t>
            </a:r>
            <a:r>
              <a:rPr lang="es-PE" baseline="0" dirty="0" smtClean="0"/>
              <a:t> directamente en la BD, levantar y reiniciar servidores, cambiar conexiones, revisar </a:t>
            </a:r>
            <a:r>
              <a:rPr lang="es-PE" baseline="0" dirty="0" err="1" smtClean="0"/>
              <a:t>logs</a:t>
            </a:r>
            <a:r>
              <a:rPr lang="es-PE" baseline="0" dirty="0" smtClean="0"/>
              <a:t>. Estos pasos se vuelven más complejos a medida que hayan más sistemas dependientes.</a:t>
            </a:r>
            <a:endParaRPr lang="es-PE" dirty="0" smtClean="0"/>
          </a:p>
          <a:p>
            <a:endParaRPr lang="es-PE" dirty="0" smtClean="0"/>
          </a:p>
          <a:p>
            <a:r>
              <a:rPr lang="es-PE" dirty="0" smtClean="0"/>
              <a:t>- No son reusables: Cada</a:t>
            </a:r>
            <a:r>
              <a:rPr lang="es-PE" baseline="0" dirty="0" smtClean="0"/>
              <a:t> vez que ejecutemos la prueba realizaremos los mismos pasas y nos requerirá el mismo esfuerzo. No se puede reutilizar una prueba manual.</a:t>
            </a:r>
          </a:p>
          <a:p>
            <a:endParaRPr lang="es-PE" dirty="0" smtClean="0"/>
          </a:p>
          <a:p>
            <a:r>
              <a:rPr lang="es-PE" dirty="0" smtClean="0"/>
              <a:t>- Dejar pasar por alto errores: Como toda actividad</a:t>
            </a:r>
            <a:r>
              <a:rPr lang="es-PE" baseline="0" dirty="0" smtClean="0"/>
              <a:t> </a:t>
            </a:r>
            <a:r>
              <a:rPr lang="es-PE" dirty="0" smtClean="0"/>
              <a:t>manual,</a:t>
            </a:r>
            <a:r>
              <a:rPr lang="es-PE" baseline="0" dirty="0" smtClean="0"/>
              <a:t> las pruebas manuales son propensas a errores, más aún cuando casi todas las pruebas requieren procesos muy laboriosos, aburridos; nosotros como desarrolladores, seguramente muchas veces hemos dejado pasar por algo escenarios importantes. </a:t>
            </a:r>
          </a:p>
          <a:p>
            <a:endParaRPr lang="es-PE" dirty="0" smtClean="0"/>
          </a:p>
          <a:p>
            <a:r>
              <a:rPr lang="es-PE" dirty="0" smtClean="0"/>
              <a:t>- No prueban de manera efectiva:</a:t>
            </a:r>
            <a:r>
              <a:rPr lang="es-PE" baseline="0" dirty="0" smtClean="0"/>
              <a:t> Una prueba manual siempre </a:t>
            </a:r>
            <a:r>
              <a:rPr lang="es-PE" baseline="0" dirty="0" err="1" smtClean="0"/>
              <a:t>terminá</a:t>
            </a:r>
            <a:r>
              <a:rPr lang="es-PE" baseline="0" dirty="0" smtClean="0"/>
              <a:t> siendo una prueba completa del sistema, es muy difícil que un piloto prueba probar todas las partes del auto, es mucho más eficiente y efectivo que diversas partes del auto se puedan probar por herramientas e ingenieros especializados.</a:t>
            </a:r>
          </a:p>
          <a:p>
            <a:endParaRPr lang="es-PE" baseline="0" dirty="0" smtClean="0"/>
          </a:p>
          <a:p>
            <a:r>
              <a:rPr lang="es-PE" dirty="0" smtClean="0"/>
              <a:t>- Visibilidad Limitada:</a:t>
            </a:r>
            <a:r>
              <a:rPr lang="es-PE" baseline="0" dirty="0" smtClean="0"/>
              <a:t>  La gran mayoría de veces, únicamente la persona que realiza la prueba, sabe las pruebas que se han ejecutado y el resultado de las mismas, por ejemplo nosotros como desarrolladores nunca comunicamos cuales son las pruebas que hemos realizado (cuáles han faltado realizar). Y las pruebas que no son comunicadas son realizadas repetitivamente por cada persona que pruebe el sistema (</a:t>
            </a:r>
            <a:r>
              <a:rPr lang="es-PE" baseline="0" dirty="0" err="1" smtClean="0"/>
              <a:t>Dev</a:t>
            </a:r>
            <a:r>
              <a:rPr lang="es-PE" baseline="0" dirty="0" smtClean="0"/>
              <a:t>-Test-Lead-</a:t>
            </a:r>
            <a:r>
              <a:rPr lang="es-PE" baseline="0" dirty="0" err="1" smtClean="0"/>
              <a:t>Manag</a:t>
            </a:r>
            <a:r>
              <a:rPr lang="es-PE" baseline="0" dirty="0" smtClean="0"/>
              <a:t>), esta falta de visibilidad ocasiona que se pierdan gran cantidad de tiempo y dinero.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Tests for such micro-behavior have many benefits, including:</a:t>
            </a:r>
          </a:p>
          <a:p>
            <a:r>
              <a:rPr lang="en-US" sz="1200" b="1" i="0" kern="1200" dirty="0" smtClean="0">
                <a:solidFill>
                  <a:schemeClr val="tx1"/>
                </a:solidFill>
                <a:effectLst/>
                <a:latin typeface="+mn-lt"/>
                <a:ea typeface="+mn-ea"/>
                <a:cs typeface="+mn-cs"/>
              </a:rPr>
              <a:t>Easier debugging</a:t>
            </a:r>
            <a:r>
              <a:rPr lang="en-US" sz="1200" b="0" i="0" kern="1200" dirty="0" smtClean="0">
                <a:solidFill>
                  <a:schemeClr val="tx1"/>
                </a:solidFill>
                <a:effectLst/>
                <a:latin typeface="+mn-lt"/>
                <a:ea typeface="+mn-ea"/>
                <a:cs typeface="+mn-cs"/>
              </a:rPr>
              <a:t>. They give direct access to functionality that could fail.</a:t>
            </a:r>
          </a:p>
          <a:p>
            <a:r>
              <a:rPr lang="en-US" sz="1200" b="1" i="0" kern="1200" dirty="0" smtClean="0">
                <a:solidFill>
                  <a:schemeClr val="tx1"/>
                </a:solidFill>
                <a:effectLst/>
                <a:latin typeface="+mn-lt"/>
                <a:ea typeface="+mn-ea"/>
                <a:cs typeface="+mn-cs"/>
              </a:rPr>
              <a:t>We can write them quickly</a:t>
            </a:r>
            <a:r>
              <a:rPr lang="en-US" sz="1200" b="0" i="0" kern="1200" dirty="0" smtClean="0">
                <a:solidFill>
                  <a:schemeClr val="tx1"/>
                </a:solidFill>
                <a:effectLst/>
                <a:latin typeface="+mn-lt"/>
                <a:ea typeface="+mn-ea"/>
                <a:cs typeface="+mn-cs"/>
              </a:rPr>
              <a:t> and claim early success (go home, celebrate, or do more work).</a:t>
            </a:r>
          </a:p>
          <a:p>
            <a:r>
              <a:rPr lang="en-US" sz="1200" b="1" i="0" kern="1200" dirty="0" smtClean="0">
                <a:solidFill>
                  <a:schemeClr val="tx1"/>
                </a:solidFill>
                <a:effectLst/>
                <a:latin typeface="+mn-lt"/>
                <a:ea typeface="+mn-ea"/>
                <a:cs typeface="+mn-cs"/>
              </a:rPr>
              <a:t>They communicate responsibilities</a:t>
            </a:r>
            <a:r>
              <a:rPr lang="en-US" sz="1200" b="0" i="0" kern="1200" dirty="0" smtClean="0">
                <a:solidFill>
                  <a:schemeClr val="tx1"/>
                </a:solidFill>
                <a:effectLst/>
                <a:latin typeface="+mn-lt"/>
                <a:ea typeface="+mn-ea"/>
                <a:cs typeface="+mn-cs"/>
              </a:rPr>
              <a:t>. Well-named </a:t>
            </a:r>
            <a:r>
              <a:rPr lang="en-US" sz="1200" b="0" i="0" kern="1200" dirty="0" err="1" smtClean="0">
                <a:solidFill>
                  <a:schemeClr val="tx1"/>
                </a:solidFill>
                <a:effectLst/>
                <a:latin typeface="+mn-lt"/>
                <a:ea typeface="+mn-ea"/>
                <a:cs typeface="+mn-cs"/>
              </a:rPr>
              <a:t>microtests</a:t>
            </a:r>
            <a:r>
              <a:rPr lang="en-US" sz="1200" b="0" i="0" kern="1200" dirty="0" smtClean="0">
                <a:solidFill>
                  <a:schemeClr val="tx1"/>
                </a:solidFill>
                <a:effectLst/>
                <a:latin typeface="+mn-lt"/>
                <a:ea typeface="+mn-ea"/>
                <a:cs typeface="+mn-cs"/>
              </a:rPr>
              <a:t> for a class communicate what that class does.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 </a:t>
            </a:r>
            <a:r>
              <a:rPr lang="es-PE" dirty="0" err="1" smtClean="0"/>
              <a:t>reemplazar</a:t>
            </a:r>
            <a:r>
              <a:rPr lang="es-PE" dirty="0" smtClean="0"/>
              <a:t>:</a:t>
            </a:r>
            <a:r>
              <a:rPr lang="es-PE" baseline="0" dirty="0" smtClean="0"/>
              <a:t> Las pruebas manuales siempre serán necesarias, pero lo que buscamos con las pruebas automatizadas es presentar una mejor alternativa para aquellas pruebas que involucran pasos muy repetitivos y laboriosos (</a:t>
            </a:r>
            <a:r>
              <a:rPr lang="es-PE" baseline="0" dirty="0" err="1" smtClean="0"/>
              <a:t>mundando</a:t>
            </a:r>
            <a:r>
              <a:rPr lang="es-PE" baseline="0" dirty="0" smtClean="0"/>
              <a:t> e intensivo); asimismo para aquellas pruebas que pueden ser realizadas de manera más efectiva y eficiente por herramientas especializadas.</a:t>
            </a:r>
          </a:p>
          <a:p>
            <a:endParaRPr lang="es-PE" baseline="0" dirty="0" smtClean="0"/>
          </a:p>
          <a:p>
            <a:r>
              <a:rPr lang="es-PE" baseline="0" dirty="0" smtClean="0"/>
              <a:t>De tal manera que las personas se concentren en realizar de forma manual únicamente las tareas que requieren realmente inteligencia humana.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Instalar del </a:t>
            </a:r>
            <a:r>
              <a:rPr lang="es-PE" baseline="0" noProof="0" dirty="0" err="1" smtClean="0"/>
              <a:t>Extension</a:t>
            </a:r>
            <a:r>
              <a:rPr lang="es-PE" baseline="0" noProof="0" dirty="0" smtClean="0"/>
              <a:t> Manager el </a:t>
            </a:r>
            <a:r>
              <a:rPr lang="es-PE" baseline="0" noProof="0" dirty="0" err="1" smtClean="0"/>
              <a:t>Snippet</a:t>
            </a:r>
            <a:r>
              <a:rPr lang="es-PE" baseline="0" noProof="0" dirty="0" smtClean="0"/>
              <a:t> </a:t>
            </a:r>
            <a:r>
              <a:rPr lang="es-PE" baseline="0" noProof="0" dirty="0" err="1" smtClean="0"/>
              <a:t>Designer</a:t>
            </a:r>
            <a:r>
              <a:rPr lang="es-PE" baseline="0" noProof="0" dirty="0" smtClean="0"/>
              <a:t>.</a:t>
            </a:r>
          </a:p>
          <a:p>
            <a:endParaRPr lang="es-PE" baseline="0" noProof="0" dirty="0" smtClean="0"/>
          </a:p>
          <a:p>
            <a:pPr marL="342900" indent="-342900">
              <a:buFont typeface="Arial" pitchFamily="34" charset="0"/>
              <a:buChar char="•"/>
            </a:pPr>
            <a:r>
              <a:rPr lang="es-PE" sz="1200" dirty="0" smtClean="0"/>
              <a:t>Extensión Manager: Instalar </a:t>
            </a:r>
            <a:r>
              <a:rPr lang="es-PE" sz="1200" dirty="0" err="1" smtClean="0"/>
              <a:t>Snippet</a:t>
            </a:r>
            <a:r>
              <a:rPr lang="es-PE" sz="1200" dirty="0" smtClean="0"/>
              <a:t> </a:t>
            </a:r>
            <a:r>
              <a:rPr lang="es-PE" sz="1200" dirty="0" err="1" smtClean="0"/>
              <a:t>Designer</a:t>
            </a:r>
            <a:endParaRPr lang="es-PE" sz="1200" dirty="0" smtClean="0"/>
          </a:p>
          <a:p>
            <a:pPr marL="342900" indent="-342900">
              <a:buFont typeface="Arial" pitchFamily="34" charset="0"/>
              <a:buChar char="•"/>
            </a:pPr>
            <a:r>
              <a:rPr lang="es-PE" sz="1200" dirty="0" err="1" smtClean="0"/>
              <a:t>Menu</a:t>
            </a:r>
            <a:r>
              <a:rPr lang="es-PE" sz="1200" dirty="0" smtClean="0"/>
              <a:t>: File-</a:t>
            </a:r>
            <a:r>
              <a:rPr lang="en-US" sz="1200" dirty="0" smtClean="0"/>
              <a:t>&gt;New-&gt;</a:t>
            </a:r>
            <a:r>
              <a:rPr lang="es-PE" sz="1200" dirty="0" smtClean="0"/>
              <a:t>File</a:t>
            </a:r>
          </a:p>
          <a:p>
            <a:pPr marL="342900" indent="-342900">
              <a:buFont typeface="Arial" pitchFamily="34" charset="0"/>
              <a:buChar char="•"/>
            </a:pPr>
            <a:r>
              <a:rPr lang="es-PE" sz="1200" dirty="0" smtClean="0"/>
              <a:t>Categoría </a:t>
            </a:r>
            <a:r>
              <a:rPr lang="es-PE" sz="1200" dirty="0" err="1" smtClean="0"/>
              <a:t>Snippet</a:t>
            </a:r>
            <a:r>
              <a:rPr lang="es-PE" sz="1200" dirty="0" smtClean="0"/>
              <a:t> </a:t>
            </a:r>
            <a:r>
              <a:rPr lang="es-PE" sz="1200" dirty="0" err="1" smtClean="0"/>
              <a:t>Designer</a:t>
            </a:r>
            <a:r>
              <a:rPr lang="es-PE" sz="1200" dirty="0" smtClean="0"/>
              <a:t>: Seleccionar </a:t>
            </a:r>
            <a:r>
              <a:rPr lang="es-PE" sz="1200" dirty="0" err="1" smtClean="0"/>
              <a:t>Code</a:t>
            </a:r>
            <a:r>
              <a:rPr lang="es-PE" sz="1200" dirty="0" smtClean="0"/>
              <a:t> </a:t>
            </a:r>
            <a:r>
              <a:rPr lang="es-PE" sz="1200" dirty="0" err="1" smtClean="0"/>
              <a:t>Snippet</a:t>
            </a:r>
            <a:endParaRPr lang="es-PE" sz="1200" dirty="0" smtClean="0"/>
          </a:p>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http://www.slideshare.net/didev/automated-testing-vs-manual-testing</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Configuración Automatizada: cualquier configuración por más compleja y laboriosa que sea se encuentra automatizada de tal manera que solo se invierte en tiempo la primera vez.</a:t>
            </a:r>
          </a:p>
          <a:p>
            <a:endParaRPr lang="es-PE" baseline="0" dirty="0" smtClean="0"/>
          </a:p>
          <a:p>
            <a:r>
              <a:rPr lang="es-PE" baseline="0" dirty="0" smtClean="0"/>
              <a:t>- Completamente Reusables: Los </a:t>
            </a:r>
            <a:r>
              <a:rPr lang="es-PE" baseline="0" dirty="0" err="1" smtClean="0"/>
              <a:t>tests</a:t>
            </a:r>
            <a:r>
              <a:rPr lang="es-PE" baseline="0" dirty="0" smtClean="0"/>
              <a:t> automatizados son código, una vez creado uno de ellos, puedes reutilizar las diversas partes del él o crear </a:t>
            </a:r>
            <a:r>
              <a:rPr lang="es-PE" baseline="0" dirty="0" err="1" smtClean="0"/>
              <a:t>structuras</a:t>
            </a:r>
            <a:r>
              <a:rPr lang="es-PE" baseline="0" dirty="0" smtClean="0"/>
              <a:t> y librerías que te permitan crear el siguiente test en menor tiempo y esfuerzo.</a:t>
            </a:r>
          </a:p>
          <a:p>
            <a:endParaRPr lang="es-PE" baseline="0" dirty="0" smtClean="0"/>
          </a:p>
          <a:p>
            <a:r>
              <a:rPr lang="es-PE" baseline="0" dirty="0" smtClean="0"/>
              <a:t>- Pasar por alto errores: Al ser automatizadas siempre se ejecutaran por completo y de manera consistente.</a:t>
            </a:r>
          </a:p>
          <a:p>
            <a:endParaRPr lang="es-PE" baseline="0" dirty="0" smtClean="0"/>
          </a:p>
          <a:p>
            <a:r>
              <a:rPr lang="es-PE" baseline="0" dirty="0" smtClean="0"/>
              <a:t>- Diferentes Contexto: A través de las pruebas automatizadas nosotros podemos elegir crear cual es la prueba más adecuada para determinado contexto: unitaria, integración, sistema, etc.</a:t>
            </a:r>
          </a:p>
          <a:p>
            <a:endParaRPr lang="es-PE" baseline="0" dirty="0" smtClean="0"/>
          </a:p>
          <a:p>
            <a:pPr marL="171450" indent="-171450">
              <a:buFontTx/>
              <a:buChar char="-"/>
            </a:pPr>
            <a:r>
              <a:rPr lang="es-PE" baseline="0" dirty="0" smtClean="0"/>
              <a:t>Visibilidad Global:  Las pruebas automatizadas proveen reportes que permiten tanto a </a:t>
            </a:r>
            <a:r>
              <a:rPr lang="es-PE" baseline="0" dirty="0" err="1" smtClean="0"/>
              <a:t>devs</a:t>
            </a:r>
            <a:r>
              <a:rPr lang="es-PE" baseline="0" dirty="0" smtClean="0"/>
              <a:t>, test, </a:t>
            </a:r>
            <a:r>
              <a:rPr lang="es-PE" baseline="0" dirty="0" err="1" smtClean="0"/>
              <a:t>managment</a:t>
            </a:r>
            <a:r>
              <a:rPr lang="es-PE" baseline="0" dirty="0" smtClean="0"/>
              <a:t> ver el mismo estado actual de las pruebas y confiar en el estado de las mismas. No se requiere ningún esfuerzo adicional x ninguno de ellos para ver que efectivamente el sistema está funcionando.</a:t>
            </a:r>
          </a:p>
          <a:p>
            <a:pPr marL="171450" indent="-171450">
              <a:buFontTx/>
              <a:buChar char="-"/>
            </a:pPr>
            <a:endParaRPr lang="es-PE" baseline="0" dirty="0" smtClean="0"/>
          </a:p>
          <a:p>
            <a:pPr marL="171450" indent="-171450">
              <a:buFontTx/>
              <a:buChar char="-"/>
            </a:pPr>
            <a:r>
              <a:rPr lang="es-PE" baseline="0" dirty="0" smtClean="0"/>
              <a:t>Documentación: Las pruebas definen el comportamiento esperado del código y la aplicación. En este caso, las pruebas siempre se encontrarán sincronizadas con la aplicación, </a:t>
            </a:r>
          </a:p>
          <a:p>
            <a:pPr marL="171450" indent="-171450">
              <a:buFontTx/>
              <a:buChar char="-"/>
            </a:pP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50</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Brian </a:t>
            </a:r>
            <a:r>
              <a:rPr lang="es-PE" dirty="0" err="1" smtClean="0"/>
              <a:t>Marick</a:t>
            </a:r>
            <a:endParaRPr lang="es-PE" dirty="0" smtClean="0"/>
          </a:p>
          <a:p>
            <a:r>
              <a:rPr lang="es-PE" dirty="0" smtClean="0">
                <a:hlinkClick r:id="rId3"/>
              </a:rPr>
              <a:t>http://www.exampler.com/old-blog/2004/05/26/#directions-toc</a:t>
            </a:r>
            <a:endParaRPr lang="es-PE" dirty="0" smtClean="0"/>
          </a:p>
          <a:p>
            <a:r>
              <a:rPr lang="es-PE" dirty="0" smtClean="0"/>
              <a:t>Definiciones</a:t>
            </a:r>
          </a:p>
          <a:p>
            <a:r>
              <a:rPr lang="es-PE" dirty="0" smtClean="0">
                <a:hlinkClick r:id="rId4"/>
              </a:rPr>
              <a:t>http://www.codegardener.com/the-marick-test-matrix</a:t>
            </a:r>
            <a:endParaRPr lang="es-PE" dirty="0" smtClean="0"/>
          </a:p>
          <a:p>
            <a:r>
              <a:rPr lang="es-PE" dirty="0" err="1" smtClean="0"/>
              <a:t>Righ</a:t>
            </a:r>
            <a:r>
              <a:rPr lang="es-PE" baseline="0" dirty="0" smtClean="0"/>
              <a:t> </a:t>
            </a:r>
            <a:r>
              <a:rPr lang="es-PE" baseline="0" dirty="0" err="1" smtClean="0"/>
              <a:t>Questions</a:t>
            </a:r>
            <a:endParaRPr lang="es-PE" dirty="0" smtClean="0"/>
          </a:p>
          <a:p>
            <a:r>
              <a:rPr lang="es-PE" dirty="0" smtClean="0">
                <a:hlinkClick r:id="rId5"/>
              </a:rPr>
              <a:t>http://www.agilejournal.com/articles/columns/column-articles/1230-effective-agile-testing-asking-the-right-questions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Test</a:t>
            </a:r>
            <a:r>
              <a:rPr lang="es-PE" baseline="0" dirty="0" smtClean="0"/>
              <a:t> de Integración:</a:t>
            </a:r>
          </a:p>
          <a:p>
            <a:r>
              <a:rPr lang="es-PE" sz="1200" dirty="0" smtClean="0">
                <a:solidFill>
                  <a:schemeClr val="tx1">
                    <a:lumMod val="95000"/>
                  </a:schemeClr>
                </a:solidFill>
              </a:rPr>
              <a:t>Ayudan a unir distintas partes del sistema y a comprobar  que estas partes funcionan con datos reales.</a:t>
            </a:r>
          </a:p>
          <a:p>
            <a:r>
              <a:rPr lang="es-PE" sz="1200" dirty="0" smtClean="0">
                <a:solidFill>
                  <a:schemeClr val="tx1">
                    <a:lumMod val="95000"/>
                  </a:schemeClr>
                </a:solidFill>
              </a:rPr>
              <a:t>Son de granularidad gruesa y más frágiles que los </a:t>
            </a:r>
            <a:r>
              <a:rPr lang="es-PE" sz="1200" dirty="0" err="1" smtClean="0">
                <a:solidFill>
                  <a:schemeClr val="tx1">
                    <a:lumMod val="95000"/>
                  </a:schemeClr>
                </a:solidFill>
              </a:rPr>
              <a:t>tests</a:t>
            </a:r>
            <a:r>
              <a:rPr lang="es-PE" sz="1200" dirty="0" smtClean="0">
                <a:solidFill>
                  <a:schemeClr val="tx1">
                    <a:lumMod val="95000"/>
                  </a:schemeClr>
                </a:solidFill>
              </a:rPr>
              <a:t> unitarios.</a:t>
            </a:r>
          </a:p>
          <a:p>
            <a:endParaRPr lang="es-PE" dirty="0" smtClean="0"/>
          </a:p>
          <a:p>
            <a:r>
              <a:rPr lang="es-PE" dirty="0" smtClean="0"/>
              <a:t>Test de sistema:</a:t>
            </a:r>
          </a:p>
          <a:p>
            <a:r>
              <a:rPr lang="es-PE" sz="1200" dirty="0" smtClean="0">
                <a:solidFill>
                  <a:schemeClr val="tx1">
                    <a:lumMod val="95000"/>
                  </a:schemeClr>
                </a:solidFill>
              </a:rPr>
              <a:t>Es el mayor de los test de integración y que  puede ir de extremo a extremo de la aplicación.</a:t>
            </a:r>
          </a:p>
          <a:p>
            <a:r>
              <a:rPr lang="es-PE" sz="1200" dirty="0" smtClean="0">
                <a:solidFill>
                  <a:schemeClr val="tx1">
                    <a:lumMod val="95000"/>
                  </a:schemeClr>
                </a:solidFill>
              </a:rPr>
              <a:t>Demasiado frágiles y se recomienda acompañarlos con test de grano más fino.</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Es</a:t>
            </a:r>
            <a:r>
              <a:rPr lang="es-PE" baseline="0" dirty="0" smtClean="0"/>
              <a:t> una aplicación web que permite la gestión y publicación de eventos relacionados desarrollo de software.</a:t>
            </a:r>
          </a:p>
          <a:p>
            <a:pPr marL="0" indent="0">
              <a:buFontTx/>
              <a:buNone/>
            </a:pPr>
            <a:r>
              <a:rPr lang="es-PE" baseline="0" dirty="0" smtClean="0"/>
              <a:t>Realizar una modificación a </a:t>
            </a:r>
            <a:r>
              <a:rPr lang="es-PE" baseline="0" dirty="0" err="1" smtClean="0"/>
              <a:t>User</a:t>
            </a:r>
            <a:endParaRPr lang="es-PE" baseline="0" dirty="0" smtClean="0"/>
          </a:p>
          <a:p>
            <a:pPr marL="0" indent="0">
              <a:buFontTx/>
              <a:buNone/>
            </a:pPr>
            <a:endParaRPr lang="es-PE" baseline="0" dirty="0" smtClean="0"/>
          </a:p>
          <a:p>
            <a:pPr marL="0" indent="0">
              <a:buFontTx/>
              <a:buNone/>
            </a:pPr>
            <a:r>
              <a:rPr lang="es-PE" baseline="0" dirty="0" smtClean="0"/>
              <a:t>Es una aplicación que esta siendo desarrollada desde el 2007 y se liberó en el 2008, el proyecto comenzó por un par muy reconocidas dentro la plataforma </a:t>
            </a:r>
            <a:r>
              <a:rPr lang="es-PE" baseline="0" dirty="0" err="1" smtClean="0"/>
              <a:t>.net</a:t>
            </a:r>
            <a:r>
              <a:rPr lang="es-PE" baseline="0" dirty="0" smtClean="0"/>
              <a:t>, pero actualmente recibe contribuciones de múltiples personas alrededor del mundo. No es muy grande, tiene un poco más de 100 clases con 3000 </a:t>
            </a:r>
            <a:r>
              <a:rPr lang="es-PE" baseline="0" dirty="0" err="1" smtClean="0"/>
              <a:t>lineas</a:t>
            </a:r>
            <a:r>
              <a:rPr lang="es-PE" baseline="0" dirty="0" smtClean="0"/>
              <a:t> de código, pero lo interesante es que a pesar de no ser muy grande tiene cientos de </a:t>
            </a:r>
            <a:r>
              <a:rPr lang="es-PE" baseline="0" dirty="0" err="1" smtClean="0"/>
              <a:t>tests</a:t>
            </a:r>
            <a:r>
              <a:rPr lang="es-PE" baseline="0" dirty="0" smtClean="0"/>
              <a:t> automatizados, no solo unitarios, que confirman que la funcionalidad siempre se mantiene intacta a pesar de tantas contribuciones por diferentes personas.</a:t>
            </a:r>
          </a:p>
          <a:p>
            <a:pPr marL="0" indent="0">
              <a:buFontTx/>
              <a:buNone/>
            </a:pPr>
            <a:endParaRPr lang="es-PE" baseline="0" dirty="0" smtClean="0"/>
          </a:p>
          <a:p>
            <a:pPr marL="0" indent="0">
              <a:buFontTx/>
              <a:buNone/>
            </a:pPr>
            <a:r>
              <a:rPr lang="es-PE" baseline="0" dirty="0" smtClean="0"/>
              <a:t>Vamos a ejecutarla y lo primero que observamos es el número de test, vamos a ejecutar los test unitarios, vemos que solo toman unos cuantos segundos en verificar que todo el trabajo realizado por las diferentes personas se encuentra funcionando correctamente.</a:t>
            </a:r>
          </a:p>
          <a:p>
            <a:pPr marL="0" indent="0">
              <a:buFontTx/>
              <a:buNone/>
            </a:pPr>
            <a:r>
              <a:rPr lang="es-PE" baseline="0" dirty="0" smtClean="0"/>
              <a:t>Ahora que termino vemos que 227 </a:t>
            </a:r>
            <a:r>
              <a:rPr lang="es-PE" baseline="0" dirty="0" err="1" smtClean="0"/>
              <a:t>tests</a:t>
            </a:r>
            <a:r>
              <a:rPr lang="es-PE" baseline="0" dirty="0" smtClean="0"/>
              <a:t> se ejecutaron en 6 segundos, no esta nada mal, quien no quisiera verificar probar toda su aplicación en cualquier momento del tiempo en solo 6 </a:t>
            </a:r>
            <a:r>
              <a:rPr lang="es-PE" baseline="0" dirty="0" err="1" smtClean="0"/>
              <a:t>segunos</a:t>
            </a:r>
            <a:r>
              <a:rPr lang="es-PE" baseline="0" dirty="0" smtClean="0"/>
              <a:t>.</a:t>
            </a:r>
          </a:p>
          <a:p>
            <a:pPr marL="0" indent="0">
              <a:buFontTx/>
              <a:buNone/>
            </a:pPr>
            <a:r>
              <a:rPr lang="es-PE" baseline="0" dirty="0" smtClean="0"/>
              <a:t>Pero veamos que pasa cuando cometemos un error, para esto modificamos una clase y simplemente cambiamos la condicional y ejecutamos los </a:t>
            </a:r>
            <a:r>
              <a:rPr lang="es-PE" baseline="0" dirty="0" err="1" smtClean="0"/>
              <a:t>tests</a:t>
            </a:r>
            <a:r>
              <a:rPr lang="es-PE" baseline="0" dirty="0" smtClean="0"/>
              <a:t>, vamos a ver que el error ha saltado </a:t>
            </a:r>
            <a:r>
              <a:rPr lang="es-PE" baseline="0" dirty="0" err="1" smtClean="0"/>
              <a:t>inmediamente</a:t>
            </a:r>
            <a:r>
              <a:rPr lang="es-PE" baseline="0" dirty="0" smtClean="0"/>
              <a:t>, algo importante a notar es que solo un test ha fallado, ya que cada test unitario verifica las unidades del código, por lo tanto un error debe saltar en un único test o en una cantidad muy pequeña de test.</a:t>
            </a:r>
          </a:p>
          <a:p>
            <a:pPr marL="0" indent="0">
              <a:buFontTx/>
              <a:buNone/>
            </a:pPr>
            <a:endParaRPr lang="es-PE" baseline="0" dirty="0" smtClean="0"/>
          </a:p>
          <a:p>
            <a:pPr marL="0" indent="0">
              <a:buFontTx/>
              <a:buNone/>
            </a:pPr>
            <a:r>
              <a:rPr lang="es-PE" baseline="0" dirty="0" smtClean="0"/>
              <a:t>Estos errores de condicionales, iteraciones, operaciones o algoritmos son los más comunes que se producen y a la vez los más </a:t>
            </a:r>
            <a:r>
              <a:rPr lang="es-PE" baseline="0" dirty="0" err="1" smtClean="0"/>
              <a:t>dificiles</a:t>
            </a:r>
            <a:r>
              <a:rPr lang="es-PE" baseline="0" dirty="0" smtClean="0"/>
              <a:t> de encontrar</a:t>
            </a:r>
          </a:p>
          <a:p>
            <a:pPr marL="0" indent="0">
              <a:buFontTx/>
              <a:buNone/>
            </a:pPr>
            <a:endParaRPr lang="es-PE" baseline="0" dirty="0" smtClean="0"/>
          </a:p>
          <a:p>
            <a:pPr marL="0" indent="0">
              <a:buFontTx/>
              <a:buNone/>
            </a:pPr>
            <a:r>
              <a:rPr lang="es-PE" baseline="0" dirty="0" smtClean="0"/>
              <a:t>Esto es una gran ventaja competitiva para cualquier empresa que desarrolla software de manera interna o clientes externos no solo por la automatización o el corto tiempo que toma verificar la aplicación, sino también por que nos permite realizar cualquier tipo de cambio a nivel funcional o a nivel de diseño, mejoras de diseño, sin tener el miedo de malograr algo.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82</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83</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87</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92</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97</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98</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99</a:t>
            </a:fld>
            <a:endParaRPr lang="es-PE"/>
          </a:p>
        </p:txBody>
      </p:sp>
    </p:spTree>
    <p:extLst>
      <p:ext uri="{BB962C8B-B14F-4D97-AF65-F5344CB8AC3E}">
        <p14:creationId xmlns:p14="http://schemas.microsoft.com/office/powerpoint/2010/main" val="423967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3.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comments" Target="../comments/comment13.xml"/><Relationship Id="rId4" Type="http://schemas.openxmlformats.org/officeDocument/2006/relationships/image" Target="../media/image50.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060848"/>
            <a:ext cx="7772400" cy="1584327"/>
          </a:xfrm>
        </p:spPr>
        <p:txBody>
          <a:bodyPr/>
          <a:lstStyle/>
          <a:p>
            <a:r>
              <a:rPr lang="en-US" sz="9600" b="1" dirty="0" smtClean="0"/>
              <a:t>Test</a:t>
            </a:r>
            <a:r>
              <a:rPr lang="en-US" sz="11500" b="1" dirty="0" smtClean="0">
                <a:solidFill>
                  <a:srgbClr val="FF0000"/>
                </a:solidFill>
              </a:rPr>
              <a:t/>
            </a:r>
            <a:br>
              <a:rPr lang="en-US" sz="11500" b="1" dirty="0" smtClean="0">
                <a:solidFill>
                  <a:srgbClr val="FF0000"/>
                </a:solidFill>
              </a:rPr>
            </a:br>
            <a:r>
              <a:rPr lang="en-US" sz="11500" b="1" dirty="0" smtClean="0">
                <a:solidFill>
                  <a:srgbClr val="FF0000"/>
                </a:solidFill>
              </a:rPr>
              <a:t>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938992"/>
          </a:xfrm>
          <a:prstGeom prst="rect">
            <a:avLst/>
          </a:prstGeom>
          <a:noFill/>
        </p:spPr>
        <p:txBody>
          <a:bodyPr wrap="square" rtlCol="0">
            <a:spAutoFit/>
          </a:bodyPr>
          <a:lstStyle/>
          <a:p>
            <a:pPr marL="457200" indent="-457200">
              <a:buFont typeface="Arial" pitchFamily="34" charset="0"/>
              <a:buChar char="•"/>
            </a:pPr>
            <a:r>
              <a:rPr lang="es-PE" sz="2400" dirty="0" smtClean="0"/>
              <a:t>Manual </a:t>
            </a:r>
            <a:r>
              <a:rPr lang="es-PE" sz="2400" dirty="0" err="1" smtClean="0"/>
              <a:t>tests</a:t>
            </a:r>
            <a:r>
              <a:rPr lang="es-PE" sz="2400" dirty="0" smtClean="0"/>
              <a:t> are </a:t>
            </a:r>
            <a:r>
              <a:rPr lang="es-PE" sz="2400" dirty="0" err="1" smtClean="0"/>
              <a:t>Important</a:t>
            </a:r>
            <a:r>
              <a:rPr lang="es-PE" sz="2400" dirty="0" smtClean="0"/>
              <a:t/>
            </a:r>
            <a:br>
              <a:rPr lang="es-PE" sz="2400" dirty="0" smtClean="0"/>
            </a:br>
            <a:r>
              <a:rPr lang="es-PE" sz="2400" dirty="0">
                <a:solidFill>
                  <a:srgbClr val="FFC000"/>
                </a:solidFill>
              </a:rPr>
              <a:t>http://www.satisfice.com/blog/archives/58</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Agile </a:t>
            </a:r>
            <a:r>
              <a:rPr lang="es-PE" sz="2400" dirty="0" err="1" smtClean="0"/>
              <a:t>Testing</a:t>
            </a:r>
            <a:r>
              <a:rPr lang="es-PE" sz="2400" dirty="0" smtClean="0"/>
              <a:t> </a:t>
            </a:r>
            <a:r>
              <a:rPr lang="es-PE" sz="2400" dirty="0" err="1" smtClean="0"/>
              <a:t>Matrix</a:t>
            </a:r>
            <a:r>
              <a:rPr lang="es-PE" sz="2400" dirty="0" smtClean="0"/>
              <a:t/>
            </a:r>
            <a:br>
              <a:rPr lang="es-PE" sz="2400" dirty="0" smtClean="0"/>
            </a:br>
            <a:r>
              <a:rPr lang="es-PE" sz="2400" dirty="0">
                <a:solidFill>
                  <a:srgbClr val="FFC000"/>
                </a:solidFill>
              </a:rPr>
              <a:t>http://www.exampler.com/old-blog/2003/08/21/</a:t>
            </a:r>
          </a:p>
        </p:txBody>
      </p:sp>
    </p:spTree>
    <p:extLst>
      <p:ext uri="{BB962C8B-B14F-4D97-AF65-F5344CB8AC3E}">
        <p14:creationId xmlns:p14="http://schemas.microsoft.com/office/powerpoint/2010/main" val="18134509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2893100"/>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78906" y="4007966"/>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2498761" y="2567805"/>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1140787"/>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36137858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384" y="2567807"/>
            <a:ext cx="4629922" cy="1200329"/>
          </a:xfrm>
          <a:prstGeom prst="rect">
            <a:avLst/>
          </a:prstGeom>
          <a:noFill/>
        </p:spPr>
        <p:txBody>
          <a:bodyPr wrap="none" rtlCol="0">
            <a:spAutoFit/>
          </a:bodyPr>
          <a:lstStyle/>
          <a:p>
            <a:pPr algn="ctr"/>
            <a:r>
              <a:rPr lang="es-PE" sz="3600" dirty="0" smtClean="0">
                <a:solidFill>
                  <a:srgbClr val="FFC000"/>
                </a:solidFill>
              </a:rPr>
              <a:t>Inicializar y Restablecer</a:t>
            </a:r>
            <a:br>
              <a:rPr lang="es-PE" sz="3600" dirty="0" smtClean="0">
                <a:solidFill>
                  <a:srgbClr val="FFC000"/>
                </a:solidFill>
              </a:rPr>
            </a:br>
            <a:r>
              <a:rPr lang="es-PE" sz="3600" dirty="0" smtClean="0">
                <a:solidFill>
                  <a:srgbClr val="FFC000"/>
                </a:solidFill>
              </a:rPr>
              <a:t>el estado de la BD</a:t>
            </a:r>
          </a:p>
        </p:txBody>
      </p:sp>
      <p:sp>
        <p:nvSpPr>
          <p:cNvPr id="6" name="5 CuadroTexto"/>
          <p:cNvSpPr txBox="1"/>
          <p:nvPr/>
        </p:nvSpPr>
        <p:spPr>
          <a:xfrm>
            <a:off x="3264131" y="4007966"/>
            <a:ext cx="2636427" cy="584775"/>
          </a:xfrm>
          <a:prstGeom prst="rect">
            <a:avLst/>
          </a:prstGeom>
          <a:noFill/>
        </p:spPr>
        <p:txBody>
          <a:bodyPr wrap="none" rtlCol="0">
            <a:spAutoFit/>
          </a:bodyPr>
          <a:lstStyle/>
          <a:p>
            <a:pPr algn="ctr"/>
            <a:r>
              <a:rPr lang="es-PE" sz="3200" dirty="0" err="1" smtClean="0"/>
              <a:t>Nuke</a:t>
            </a:r>
            <a:r>
              <a:rPr lang="es-PE" sz="3200" dirty="0" smtClean="0"/>
              <a:t> and </a:t>
            </a:r>
            <a:r>
              <a:rPr lang="es-PE" sz="3200" dirty="0" err="1" smtClean="0"/>
              <a:t>Pave</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18669592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9345097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31207376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767588" y="454730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1327085" y="4751904"/>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Cuando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0000"/>
                </a:solidFill>
              </a:rPr>
              <a:t>El N° de Test Unitarios es proporcional al tamaño del sistema.</a:t>
            </a:r>
          </a:p>
          <a:p>
            <a:r>
              <a:rPr lang="es-PE" sz="2800" dirty="0" smtClean="0"/>
              <a:t>Usar los test de integración para verificar errores a nivel de sistema (</a:t>
            </a:r>
            <a:r>
              <a:rPr lang="es-PE" sz="2800" dirty="0" err="1" smtClean="0"/>
              <a:t>Networking</a:t>
            </a:r>
            <a:r>
              <a:rPr lang="es-PE" sz="2800" dirty="0" smtClean="0"/>
              <a:t>, BD </a:t>
            </a:r>
            <a:r>
              <a:rPr lang="es-PE" sz="2800" dirty="0" err="1" smtClean="0"/>
              <a:t>Schema</a:t>
            </a:r>
            <a:r>
              <a:rPr lang="es-PE" sz="2800" dirty="0" smtClean="0"/>
              <a:t>, </a:t>
            </a:r>
            <a:r>
              <a:rPr lang="es-PE" sz="2800" dirty="0" err="1" smtClean="0"/>
              <a:t>caching</a:t>
            </a:r>
            <a:r>
              <a:rPr lang="es-PE" sz="2800" dirty="0" smtClean="0"/>
              <a:t>, </a:t>
            </a:r>
            <a:r>
              <a:rPr lang="es-PE" sz="2800" dirty="0" err="1" smtClean="0"/>
              <a:t>etc</a:t>
            </a:r>
            <a:r>
              <a:rPr lang="es-PE" sz="2800" dirty="0" smtClean="0"/>
              <a:t>)</a:t>
            </a:r>
            <a:br>
              <a:rPr lang="es-PE" sz="2800" dirty="0" smtClean="0"/>
            </a:br>
            <a:r>
              <a:rPr lang="es-PE" sz="2800" dirty="0" smtClean="0"/>
              <a:t>y para probar solo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0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endParaRPr lang="es-PE" sz="3200" dirty="0" smtClean="0"/>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40217494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a:t>
            </a:r>
            <a:r>
              <a:rPr lang="es-PE" sz="2800" dirty="0" smtClean="0"/>
              <a:t>"translate.reference.com")</a:t>
            </a:r>
            <a:endParaRPr lang="es-PE" sz="2800" dirty="0" smtClean="0"/>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a:t>
            </a:r>
            <a:r>
              <a:rPr lang="es-PE" sz="2600" dirty="0" smtClean="0"/>
              <a:t>programación </a:t>
            </a:r>
            <a:br>
              <a:rPr lang="es-PE" sz="2600" dirty="0" smtClean="0"/>
            </a:br>
            <a:r>
              <a:rPr lang="es-PE" sz="2600" dirty="0" smtClean="0"/>
              <a:t>(pero sí ciertos conocimientos técnicos de </a:t>
            </a:r>
            <a:r>
              <a:rPr lang="es-PE" sz="2600" dirty="0" smtClean="0"/>
              <a:t>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207780"/>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342900"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sp>
        <p:nvSpPr>
          <p:cNvPr id="6" name="5 Rectángulo"/>
          <p:cNvSpPr/>
          <p:nvPr/>
        </p:nvSpPr>
        <p:spPr>
          <a:xfrm>
            <a:off x="539552" y="1196752"/>
            <a:ext cx="7847920" cy="892552"/>
          </a:xfrm>
          <a:prstGeom prst="rect">
            <a:avLst/>
          </a:prstGeom>
        </p:spPr>
        <p:txBody>
          <a:bodyPr wrap="square">
            <a:spAutoFit/>
          </a:bodyPr>
          <a:lstStyle/>
          <a:p>
            <a:pPr algn="ctr"/>
            <a:r>
              <a:rPr lang="es-PE" sz="2600" dirty="0" smtClean="0"/>
              <a:t>Representar cada pantalla de la aplicación dentro de su propia clase.  </a:t>
            </a:r>
            <a:endParaRPr lang="es-PE" sz="2600" dirty="0"/>
          </a:p>
        </p:txBody>
      </p:sp>
      <p:sp>
        <p:nvSpPr>
          <p:cNvPr id="4" name="3 Rectángulo"/>
          <p:cNvSpPr/>
          <p:nvPr/>
        </p:nvSpPr>
        <p:spPr>
          <a:xfrm>
            <a:off x="457882" y="2512055"/>
            <a:ext cx="8208000" cy="3693319"/>
          </a:xfrm>
          <a:prstGeom prst="rect">
            <a:avLst/>
          </a:prstGeom>
        </p:spPr>
        <p:txBody>
          <a:bodyPr wrap="square">
            <a:spAutoFit/>
          </a:bodyPr>
          <a:lstStyle/>
          <a:p>
            <a:pPr marL="457200" indent="-457200">
              <a:buFont typeface="Arial" pitchFamily="34" charset="0"/>
              <a:buChar char="•"/>
            </a:pPr>
            <a:r>
              <a:rPr lang="es-PE" sz="2600" dirty="0" smtClean="0"/>
              <a:t>Consolidar todo el código para interactuar con un elemento de la pantalla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Exponer métodos que reflejen las acciones que un usuario puede realizar en la página.</a:t>
            </a:r>
          </a:p>
          <a:p>
            <a:endParaRPr lang="es-PE" sz="2600" dirty="0" smtClean="0"/>
          </a:p>
          <a:p>
            <a:pPr marL="457200" indent="-457200">
              <a:buFont typeface="Arial" pitchFamily="34" charset="0"/>
              <a:buChar char="•"/>
            </a:pPr>
            <a:r>
              <a:rPr lang="es-PE" sz="2600" dirty="0" smtClean="0"/>
              <a:t>Esconder los detalles de como se automatiza el navegador.</a:t>
            </a:r>
          </a:p>
          <a:p>
            <a:pPr marL="457200" indent="-457200">
              <a:buFont typeface="Arial" pitchFamily="34" charset="0"/>
              <a:buChar char="•"/>
            </a:pPr>
            <a:endParaRPr lang="es-PE" sz="2600" dirty="0" smtClean="0"/>
          </a:p>
        </p:txBody>
      </p:sp>
    </p:spTree>
    <p:extLst>
      <p:ext uri="{BB962C8B-B14F-4D97-AF65-F5344CB8AC3E}">
        <p14:creationId xmlns:p14="http://schemas.microsoft.com/office/powerpoint/2010/main" val="338397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Beneficios</a:t>
            </a:r>
            <a:endParaRPr lang="es-PE" dirty="0">
              <a:solidFill>
                <a:srgbClr val="00823B"/>
              </a:solidFill>
            </a:endParaRPr>
          </a:p>
        </p:txBody>
      </p:sp>
      <p:sp>
        <p:nvSpPr>
          <p:cNvPr id="4" name="3 Rectángulo"/>
          <p:cNvSpPr/>
          <p:nvPr/>
        </p:nvSpPr>
        <p:spPr>
          <a:xfrm>
            <a:off x="457882" y="1052736"/>
            <a:ext cx="8208000" cy="4893647"/>
          </a:xfrm>
          <a:prstGeom prst="rect">
            <a:avLst/>
          </a:prstGeom>
        </p:spPr>
        <p:txBody>
          <a:bodyPr wrap="square">
            <a:spAutoFit/>
          </a:bodyPr>
          <a:lstStyle/>
          <a:p>
            <a:pPr marL="457200" indent="-457200">
              <a:buFont typeface="Arial" pitchFamily="34" charset="0"/>
              <a:buChar char="•"/>
            </a:pPr>
            <a:r>
              <a:rPr lang="es-PE" sz="2600" dirty="0" smtClean="0"/>
              <a:t>Mejora la mantenibilidad: Si algún elemento de la página es modificado, solo se tiene que corregir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Mejora la legibilidad: Permite representar las pruebas en términos del usuario final.</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Aumenta la reusabilidad.</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Permite escribir </a:t>
            </a:r>
            <a:r>
              <a:rPr lang="es-PE" sz="2600" dirty="0" err="1" smtClean="0"/>
              <a:t>tests</a:t>
            </a:r>
            <a:r>
              <a:rPr lang="es-PE" sz="2600" dirty="0" smtClean="0"/>
              <a:t> más rápido.</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Encapsula los detalles de la framework.</a:t>
            </a:r>
          </a:p>
        </p:txBody>
      </p:sp>
    </p:spTree>
    <p:extLst>
      <p:ext uri="{BB962C8B-B14F-4D97-AF65-F5344CB8AC3E}">
        <p14:creationId xmlns:p14="http://schemas.microsoft.com/office/powerpoint/2010/main" val="364317309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265848" y="2276872"/>
            <a:ext cx="4633000" cy="2862322"/>
          </a:xfrm>
          <a:prstGeom prst="rect">
            <a:avLst/>
          </a:prstGeom>
          <a:noFill/>
        </p:spPr>
        <p:txBody>
          <a:bodyPr wrap="none" rtlCol="0">
            <a:spAutoFit/>
          </a:bodyPr>
          <a:lstStyle/>
          <a:p>
            <a:pPr algn="ctr">
              <a:lnSpc>
                <a:spcPct val="150000"/>
              </a:lnSpc>
            </a:pPr>
            <a:r>
              <a:rPr lang="es-PE" sz="4000" dirty="0" err="1" smtClean="0"/>
              <a:t>Selenium</a:t>
            </a:r>
            <a:r>
              <a:rPr lang="es-PE" sz="4000" dirty="0" smtClean="0"/>
              <a:t> 2</a:t>
            </a:r>
          </a:p>
          <a:p>
            <a:pPr algn="ctr">
              <a:lnSpc>
                <a:spcPct val="150000"/>
              </a:lnSpc>
            </a:pPr>
            <a:r>
              <a:rPr lang="es-PE" sz="4000" dirty="0" smtClean="0"/>
              <a:t>Visual Studio </a:t>
            </a:r>
            <a:r>
              <a:rPr lang="es-PE" sz="4000" dirty="0" err="1" smtClean="0"/>
              <a:t>Code</a:t>
            </a:r>
            <a:r>
              <a:rPr lang="es-PE" sz="4000" dirty="0" smtClean="0"/>
              <a:t> UI</a:t>
            </a:r>
          </a:p>
          <a:p>
            <a:pPr algn="ctr">
              <a:lnSpc>
                <a:spcPct val="150000"/>
              </a:lnSpc>
            </a:pPr>
            <a:r>
              <a:rPr lang="es-PE" sz="4000" dirty="0" err="1" smtClean="0"/>
              <a:t>Telerik</a:t>
            </a:r>
            <a:r>
              <a:rPr lang="es-PE" sz="4000" dirty="0" smtClean="0"/>
              <a:t> Test Studio</a:t>
            </a:r>
          </a:p>
        </p:txBody>
      </p:sp>
      <p:sp>
        <p:nvSpPr>
          <p:cNvPr id="8" name="2 Título"/>
          <p:cNvSpPr>
            <a:spLocks noGrp="1"/>
          </p:cNvSpPr>
          <p:nvPr>
            <p:ph type="title"/>
          </p:nvPr>
        </p:nvSpPr>
        <p:spPr>
          <a:xfrm>
            <a:off x="467544" y="1340768"/>
            <a:ext cx="8229600" cy="724942"/>
          </a:xfrm>
        </p:spPr>
        <p:txBody>
          <a:bodyPr/>
          <a:lstStyle/>
          <a:p>
            <a:r>
              <a:rPr lang="es-PE" dirty="0" smtClean="0">
                <a:solidFill>
                  <a:srgbClr val="00823B"/>
                </a:solidFill>
              </a:rPr>
              <a:t>Herramientas para Web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354886242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Selenium</a:t>
            </a:r>
            <a:r>
              <a:rPr lang="es-PE" dirty="0" smtClean="0">
                <a:solidFill>
                  <a:srgbClr val="00823B"/>
                </a:solidFill>
              </a:rPr>
              <a:t> </a:t>
            </a:r>
            <a:r>
              <a:rPr lang="es-PE" dirty="0" err="1" smtClean="0">
                <a:solidFill>
                  <a:srgbClr val="00823B"/>
                </a:solidFill>
              </a:rPr>
              <a:t>Webdriver</a:t>
            </a:r>
            <a:r>
              <a:rPr lang="es-PE" dirty="0" smtClean="0">
                <a:solidFill>
                  <a:srgbClr val="00823B"/>
                </a:solidFill>
              </a:rPr>
              <a:t>" </a:t>
            </a:r>
          </a:p>
          <a:p>
            <a:r>
              <a:rPr lang="es-PE" dirty="0" smtClean="0"/>
              <a:t>para crear pruebas de sistema a un aplicación de </a:t>
            </a:r>
            <a:r>
              <a:rPr lang="es-PE" dirty="0" err="1" smtClean="0"/>
              <a:t>ECommerce</a:t>
            </a:r>
            <a:endParaRPr lang="es-PE" dirty="0">
              <a:solidFill>
                <a:srgbClr val="00823B"/>
              </a:solidFill>
            </a:endParaRPr>
          </a:p>
        </p:txBody>
      </p:sp>
    </p:spTree>
    <p:extLst>
      <p:ext uri="{BB962C8B-B14F-4D97-AF65-F5344CB8AC3E}">
        <p14:creationId xmlns:p14="http://schemas.microsoft.com/office/powerpoint/2010/main" val="245233335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p:nvPr/>
        </p:nvCxnSpPr>
        <p:spPr>
          <a:xfrm flipV="1">
            <a:off x="7488011" y="2404562"/>
            <a:ext cx="43565" cy="3121217"/>
          </a:xfrm>
          <a:prstGeom prst="straightConnector1">
            <a:avLst/>
          </a:prstGeom>
          <a:ln w="57150">
            <a:solidFill>
              <a:srgbClr val="FFC000"/>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63944" y="5550331"/>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052736"/>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3" name="22 Grupo"/>
          <p:cNvGrpSpPr/>
          <p:nvPr/>
        </p:nvGrpSpPr>
        <p:grpSpPr>
          <a:xfrm>
            <a:off x="323528" y="1439556"/>
            <a:ext cx="5616000" cy="4735410"/>
            <a:chOff x="2042174" y="1455704"/>
            <a:chExt cx="5607883" cy="4751079"/>
          </a:xfrm>
        </p:grpSpPr>
        <p:sp>
          <p:nvSpPr>
            <p:cNvPr id="24" name="23 Trapecio"/>
            <p:cNvSpPr>
              <a:spLocks noChangeAspect="1"/>
            </p:cNvSpPr>
            <p:nvPr/>
          </p:nvSpPr>
          <p:spPr>
            <a:xfrm>
              <a:off x="2776035" y="3741002"/>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2042174" y="5011584"/>
              <a:ext cx="5607883" cy="1195199"/>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308324"/>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smtClean="0"/>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124744"/>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447645"/>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br>
              <a:rPr lang="es-PE" sz="2400" dirty="0" smtClean="0"/>
            </a:br>
            <a:r>
              <a:rPr lang="es-PE" sz="2400" dirty="0" err="1" smtClean="0"/>
              <a:t>Ejm</a:t>
            </a:r>
            <a:r>
              <a:rPr lang="es-PE" sz="2400" dirty="0" smtClean="0"/>
              <a:t>: </a:t>
            </a:r>
            <a:r>
              <a:rPr lang="es-PE" sz="2400" dirty="0" err="1" smtClean="0"/>
              <a:t>GetUserManager.GetUser</a:t>
            </a:r>
            <a:r>
              <a:rPr lang="es-PE" sz="2400" dirty="0" smtClean="0"/>
              <a:t>(1).</a:t>
            </a:r>
            <a:r>
              <a:rPr lang="es-PE" sz="2400" dirty="0" err="1" smtClean="0"/>
              <a:t>Profile</a:t>
            </a:r>
            <a:r>
              <a:rPr lang="es-PE" sz="2400" dirty="0" smtClean="0"/>
              <a:t>().</a:t>
            </a:r>
            <a:r>
              <a:rPr lang="es-PE" sz="2400" dirty="0" err="1" smtClean="0"/>
              <a:t>IsAdmin</a:t>
            </a:r>
            <a:r>
              <a:rPr lang="es-PE" sz="2400" dirty="0" smtClean="0"/>
              <a:t>.</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114470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t>
            </a:r>
            <a:r>
              <a:rPr lang="es-PE" sz="2400" dirty="0" smtClean="0"/>
              <a:t>sencillos que podemos utilizar para </a:t>
            </a:r>
            <a:r>
              <a:rPr lang="es-PE" sz="2400" dirty="0"/>
              <a:t>verificar el éxito o fracaso de nuestras pruebas</a:t>
            </a:r>
            <a:r>
              <a:rPr lang="es-PE" sz="2400" dirty="0" smtClean="0"/>
              <a:t>.</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332307"/>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el test falla,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271591"/>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185611"/>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Manual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124744"/>
            <a:ext cx="879336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Una persona toma el rol del usuario final, navega </a:t>
            </a:r>
            <a:r>
              <a:rPr lang="es-PE" sz="2800" dirty="0"/>
              <a:t>a través de las pantallas, intenta diversas formas de uso y combinaciones, compara sus resultados con el comportamiento esperado y registra sus resultados. </a:t>
            </a:r>
            <a:endParaRPr lang="es-PE" sz="2600" dirty="0" smtClean="0">
              <a:solidFill>
                <a:schemeClr val="tx1">
                  <a:lumMod val="95000"/>
                </a:schemeClr>
              </a:solidFill>
            </a:endParaRPr>
          </a:p>
        </p:txBody>
      </p:sp>
      <p:sp>
        <p:nvSpPr>
          <p:cNvPr id="4" name="5 Marcador de contenido"/>
          <p:cNvSpPr txBox="1">
            <a:spLocks/>
          </p:cNvSpPr>
          <p:nvPr/>
        </p:nvSpPr>
        <p:spPr bwMode="auto">
          <a:xfrm>
            <a:off x="297276" y="3302698"/>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Consumen mucho tiempo a largo plazo.</a:t>
            </a:r>
          </a:p>
          <a:p>
            <a:r>
              <a:rPr lang="es-PE" sz="2600" dirty="0" smtClean="0">
                <a:solidFill>
                  <a:schemeClr val="tx1">
                    <a:lumMod val="95000"/>
                  </a:schemeClr>
                </a:solidFill>
              </a:rPr>
              <a:t>Requieren una compleja configuración.</a:t>
            </a:r>
          </a:p>
          <a:p>
            <a:r>
              <a:rPr lang="es-PE" sz="2600" dirty="0" smtClean="0">
                <a:solidFill>
                  <a:schemeClr val="tx1">
                    <a:lumMod val="95000"/>
                  </a:schemeClr>
                </a:solidFill>
              </a:rPr>
              <a:t>No son reusables.</a:t>
            </a:r>
          </a:p>
          <a:p>
            <a:r>
              <a:rPr lang="es-PE" sz="2600" dirty="0" smtClean="0">
                <a:solidFill>
                  <a:schemeClr val="tx1">
                    <a:lumMod val="95000"/>
                  </a:schemeClr>
                </a:solidFill>
              </a:rPr>
              <a:t>Alto riesgo de pasar por alto pruebas.</a:t>
            </a:r>
          </a:p>
          <a:p>
            <a:r>
              <a:rPr lang="es-PE" sz="2600" dirty="0" smtClean="0">
                <a:solidFill>
                  <a:schemeClr val="tx1">
                    <a:lumMod val="95000"/>
                  </a:schemeClr>
                </a:solidFill>
              </a:rPr>
              <a:t>No prueban de manera efectiva diversos contextos.</a:t>
            </a:r>
          </a:p>
          <a:p>
            <a:r>
              <a:rPr lang="es-PE" sz="2600" dirty="0" smtClean="0">
                <a:solidFill>
                  <a:schemeClr val="tx1">
                    <a:lumMod val="95000"/>
                  </a:schemeClr>
                </a:solidFill>
              </a:rPr>
              <a:t>Visibilidad limitada.</a:t>
            </a:r>
          </a:p>
        </p:txBody>
      </p:sp>
    </p:spTree>
    <p:extLst>
      <p:ext uri="{BB962C8B-B14F-4D97-AF65-F5344CB8AC3E}">
        <p14:creationId xmlns:p14="http://schemas.microsoft.com/office/powerpoint/2010/main" val="3528034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Probar un único comportamiento</a:t>
            </a:r>
            <a:endParaRPr lang="es-PE" dirty="0">
              <a:solidFill>
                <a:srgbClr val="00823B"/>
              </a:solidFill>
            </a:endParaRPr>
          </a:p>
        </p:txBody>
      </p:sp>
      <p:sp>
        <p:nvSpPr>
          <p:cNvPr id="5" name="4 CuadroTexto"/>
          <p:cNvSpPr txBox="1"/>
          <p:nvPr/>
        </p:nvSpPr>
        <p:spPr>
          <a:xfrm>
            <a:off x="121805" y="1250757"/>
            <a:ext cx="8897105" cy="954107"/>
          </a:xfrm>
          <a:prstGeom prst="rect">
            <a:avLst/>
          </a:prstGeom>
          <a:noFill/>
        </p:spPr>
        <p:txBody>
          <a:bodyPr wrap="square" rtlCol="0">
            <a:spAutoFit/>
          </a:bodyPr>
          <a:lstStyle/>
          <a:p>
            <a:pPr algn="ctr"/>
            <a:r>
              <a:rPr lang="es-PE" sz="2800" dirty="0" smtClean="0"/>
              <a:t>Las pruebas unitarias se enfocan en probar un único comportamiento o secuencia de ejecución.</a:t>
            </a:r>
            <a:endParaRPr lang="es-PE" sz="2400" dirty="0" smtClean="0"/>
          </a:p>
        </p:txBody>
      </p:sp>
      <p:sp>
        <p:nvSpPr>
          <p:cNvPr id="6" name="5 CuadroTexto"/>
          <p:cNvSpPr txBox="1"/>
          <p:nvPr/>
        </p:nvSpPr>
        <p:spPr>
          <a:xfrm>
            <a:off x="465900" y="2838415"/>
            <a:ext cx="8354571" cy="2677656"/>
          </a:xfrm>
          <a:prstGeom prst="rect">
            <a:avLst/>
          </a:prstGeom>
          <a:noFill/>
        </p:spPr>
        <p:txBody>
          <a:bodyPr wrap="square" rtlCol="0">
            <a:spAutoFit/>
          </a:bodyPr>
          <a:lstStyle/>
          <a:p>
            <a:r>
              <a:rPr lang="es-PE" sz="2800" dirty="0" smtClean="0"/>
              <a:t>Escribir pruebas pequeñas tiene los siguientes beneficios:</a:t>
            </a:r>
          </a:p>
          <a:p>
            <a:pPr marL="457200" indent="-457200">
              <a:buFont typeface="Arial" pitchFamily="34" charset="0"/>
              <a:buChar char="•"/>
            </a:pPr>
            <a:r>
              <a:rPr lang="es-PE" sz="2800" dirty="0" smtClean="0"/>
              <a:t>Facilita la investigación de errores.</a:t>
            </a:r>
          </a:p>
          <a:p>
            <a:pPr marL="457200" indent="-457200">
              <a:buFont typeface="Arial" pitchFamily="34" charset="0"/>
              <a:buChar char="•"/>
            </a:pPr>
            <a:r>
              <a:rPr lang="es-PE" sz="2800" dirty="0" smtClean="0"/>
              <a:t>Se escriben rápidamente.</a:t>
            </a:r>
          </a:p>
          <a:p>
            <a:pPr marL="457200" indent="-457200">
              <a:buFont typeface="Arial" pitchFamily="34" charset="0"/>
              <a:buChar char="•"/>
            </a:pPr>
            <a:r>
              <a:rPr lang="es-PE" sz="2800" dirty="0" smtClean="0"/>
              <a:t>Cada prueba comunica qué es lo que hace la clase (sirve como documentación).</a:t>
            </a:r>
          </a:p>
        </p:txBody>
      </p:sp>
    </p:spTree>
    <p:extLst>
      <p:ext uri="{BB962C8B-B14F-4D97-AF65-F5344CB8AC3E}">
        <p14:creationId xmlns:p14="http://schemas.microsoft.com/office/powerpoint/2010/main" val="158573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628800"/>
            <a:ext cx="8352928" cy="431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0" indent="0">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4800" b="1" dirty="0" err="1">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251858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y entender el funcionamiento de la clase "Shopping </a:t>
            </a:r>
            <a:r>
              <a:rPr lang="es-PE" sz="2800" dirty="0" err="1" smtClean="0"/>
              <a:t>Cart</a:t>
            </a:r>
            <a:r>
              <a:rPr lang="es-PE" sz="2800" dirty="0" smtClean="0"/>
              <a:t>".</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err="1" smtClean="0">
                <a:solidFill>
                  <a:srgbClr val="00823B"/>
                </a:solidFill>
              </a:rPr>
              <a:t>Automate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340768"/>
            <a:ext cx="8793360"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Es el uso de tecnología con el objetivo de automatizar y mejorar(no substituir) determinados procesos manuales de pruebas.</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Provee pruebas repetibles y consistentes, reduciendo el costo y tiempo de las pruebas de regresión.</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Fundamental en el Desarrollo de Software Ágil.</a:t>
            </a:r>
            <a:endParaRPr lang="es-PE" sz="2800" dirty="0">
              <a:solidFill>
                <a:schemeClr val="tx1">
                  <a:lumMod val="95000"/>
                </a:schemeClr>
              </a:solidFill>
            </a:endParaRPr>
          </a:p>
        </p:txBody>
      </p:sp>
    </p:spTree>
    <p:extLst>
      <p:ext uri="{BB962C8B-B14F-4D97-AF65-F5344CB8AC3E}">
        <p14:creationId xmlns:p14="http://schemas.microsoft.com/office/powerpoint/2010/main" val="956174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357301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cuál es el primer caso a ser probado y escribir su correspondiente prueba unitaria. </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Escribir pruebas unitarias para el resto de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429000"/>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el resto de casos que necesitan ser probados y escribir sus correspondientes</a:t>
            </a:r>
            <a:br>
              <a:rPr lang="es-PE" sz="2800" dirty="0" smtClean="0"/>
            </a:br>
            <a:r>
              <a:rPr lang="es-PE" sz="2800" dirty="0" smtClean="0"/>
              <a:t> pruebas unitarias. </a:t>
            </a:r>
          </a:p>
        </p:txBody>
      </p:sp>
    </p:spTree>
    <p:extLst>
      <p:ext uri="{BB962C8B-B14F-4D97-AF65-F5344CB8AC3E}">
        <p14:creationId xmlns:p14="http://schemas.microsoft.com/office/powerpoint/2010/main" val="1019606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los </a:t>
            </a:r>
            <a:r>
              <a:rPr lang="es-PE" sz="2800" dirty="0" err="1" smtClean="0"/>
              <a:t>Exceptional</a:t>
            </a:r>
            <a:r>
              <a:rPr lang="es-PE" sz="2800" dirty="0" smtClean="0"/>
              <a:t> </a:t>
            </a:r>
            <a:r>
              <a:rPr lang="es-PE" sz="2800" dirty="0" err="1" smtClean="0"/>
              <a:t>Paths</a:t>
            </a:r>
            <a:r>
              <a:rPr lang="es-PE" sz="2800" dirty="0" smtClean="0"/>
              <a:t>  y escribir sus pruebas unitarias si es que estos resultan interesantes.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53470"/>
            <a:ext cx="9135414"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solidFill>
                  <a:srgbClr val="00823B"/>
                </a:solidFill>
              </a:rPr>
              <a:t>Utilizar</a:t>
            </a:r>
            <a:r>
              <a:rPr lang="en-US" dirty="0" smtClean="0">
                <a:solidFill>
                  <a:srgbClr val="00823B"/>
                </a:solidFill>
              </a:rPr>
              <a:t> Snippets </a:t>
            </a:r>
            <a:r>
              <a:rPr lang="en-US" dirty="0" err="1" smtClean="0">
                <a:solidFill>
                  <a:srgbClr val="00823B"/>
                </a:solidFill>
              </a:rPr>
              <a:t>para</a:t>
            </a:r>
            <a:r>
              <a:rPr lang="en-US" dirty="0" smtClean="0">
                <a:solidFill>
                  <a:srgbClr val="00823B"/>
                </a:solidFill>
              </a:rPr>
              <a:t> </a:t>
            </a:r>
            <a:r>
              <a:rPr lang="en-US" dirty="0" err="1" smtClean="0">
                <a:solidFill>
                  <a:srgbClr val="00823B"/>
                </a:solidFill>
              </a:rPr>
              <a:t>aumentar</a:t>
            </a:r>
            <a:r>
              <a:rPr lang="en-US" dirty="0" smtClean="0">
                <a:solidFill>
                  <a:srgbClr val="00823B"/>
                </a:solidFill>
              </a:rPr>
              <a:t> la </a:t>
            </a:r>
            <a:r>
              <a:rPr lang="en-US" dirty="0" err="1" smtClean="0">
                <a:solidFill>
                  <a:srgbClr val="00823B"/>
                </a:solidFill>
              </a:rPr>
              <a:t>productividad</a:t>
            </a:r>
            <a:endParaRPr lang="en-US" dirty="0">
              <a:solidFill>
                <a:srgbClr val="00823B"/>
              </a:solidFill>
            </a:endParaRPr>
          </a:p>
        </p:txBody>
      </p:sp>
      <p:sp>
        <p:nvSpPr>
          <p:cNvPr id="15" name="5 Marcador de contenido"/>
          <p:cNvSpPr txBox="1">
            <a:spLocks/>
          </p:cNvSpPr>
          <p:nvPr/>
        </p:nvSpPr>
        <p:spPr bwMode="auto">
          <a:xfrm>
            <a:off x="283231" y="1539207"/>
            <a:ext cx="85689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Nos permiten crear bloques de código repetitivos de manera muy rápida. </a:t>
            </a:r>
            <a:r>
              <a:rPr lang="es-PE" sz="2800" dirty="0" err="1" smtClean="0">
                <a:solidFill>
                  <a:srgbClr val="FFC000"/>
                </a:solidFill>
              </a:rPr>
              <a:t>Ejm</a:t>
            </a:r>
            <a:r>
              <a:rPr lang="es-PE" sz="2800" dirty="0" smtClean="0">
                <a:solidFill>
                  <a:srgbClr val="FFC000"/>
                </a:solidFill>
              </a:rPr>
              <a:t>: "</a:t>
            </a:r>
            <a:r>
              <a:rPr lang="es-PE" sz="2800" dirty="0" err="1" smtClean="0">
                <a:solidFill>
                  <a:srgbClr val="FFC000"/>
                </a:solidFill>
              </a:rPr>
              <a:t>Metodos</a:t>
            </a:r>
            <a:r>
              <a:rPr lang="es-PE" sz="2800" dirty="0" smtClean="0">
                <a:solidFill>
                  <a:srgbClr val="FFC000"/>
                </a:solidFill>
              </a:rPr>
              <a:t> de prueba"</a:t>
            </a:r>
          </a:p>
        </p:txBody>
      </p:sp>
      <p:sp>
        <p:nvSpPr>
          <p:cNvPr id="2" name="1 CuadroTexto"/>
          <p:cNvSpPr txBox="1"/>
          <p:nvPr/>
        </p:nvSpPr>
        <p:spPr>
          <a:xfrm>
            <a:off x="1003119" y="2549641"/>
            <a:ext cx="6449201" cy="861774"/>
          </a:xfrm>
          <a:prstGeom prst="rect">
            <a:avLst/>
          </a:prstGeom>
          <a:noFill/>
        </p:spPr>
        <p:txBody>
          <a:bodyPr wrap="none" rtlCol="0">
            <a:spAutoFit/>
          </a:bodyPr>
          <a:lstStyle/>
          <a:p>
            <a:pPr marL="342900" indent="-342900">
              <a:buFont typeface="Arial" pitchFamily="34" charset="0"/>
              <a:buChar char="•"/>
            </a:pPr>
            <a:r>
              <a:rPr lang="es-PE" sz="2500" dirty="0" smtClean="0"/>
              <a:t>Extensión Manager: Instalar </a:t>
            </a:r>
            <a:r>
              <a:rPr lang="es-PE" sz="2500" dirty="0" err="1" smtClean="0"/>
              <a:t>Snippet</a:t>
            </a:r>
            <a:r>
              <a:rPr lang="es-PE" sz="2500" dirty="0" smtClean="0"/>
              <a:t> </a:t>
            </a:r>
            <a:r>
              <a:rPr lang="es-PE" sz="2500" dirty="0" err="1" smtClean="0"/>
              <a:t>Designer</a:t>
            </a:r>
            <a:endParaRPr lang="es-PE" sz="2500" dirty="0" smtClean="0"/>
          </a:p>
          <a:p>
            <a:pPr marL="342900" indent="-342900">
              <a:buFont typeface="Arial" pitchFamily="34" charset="0"/>
              <a:buChar char="•"/>
            </a:pPr>
            <a:r>
              <a:rPr lang="es-PE" sz="2500" dirty="0" err="1" smtClean="0"/>
              <a:t>Menu</a:t>
            </a:r>
            <a:r>
              <a:rPr lang="es-PE" sz="2500" dirty="0" smtClean="0"/>
              <a:t>: File-</a:t>
            </a:r>
            <a:r>
              <a:rPr lang="en-US" sz="2500" dirty="0" smtClean="0"/>
              <a:t>&gt;New-&gt;</a:t>
            </a:r>
            <a:r>
              <a:rPr lang="es-PE" sz="2500" dirty="0" smtClean="0"/>
              <a:t>File-&gt;</a:t>
            </a:r>
            <a:r>
              <a:rPr lang="es-PE" sz="2500" dirty="0" err="1" smtClean="0"/>
              <a:t>Code</a:t>
            </a:r>
            <a:r>
              <a:rPr lang="es-PE" sz="2500" dirty="0" smtClean="0"/>
              <a:t> </a:t>
            </a:r>
            <a:r>
              <a:rPr lang="es-PE" sz="2500" dirty="0" err="1" smtClean="0"/>
              <a:t>Snippet</a:t>
            </a:r>
            <a:endParaRPr lang="es-PE" sz="2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26" y="3510769"/>
            <a:ext cx="7040362" cy="30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016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Identificar el resto de funcionalidades que necesitan ser probadas y escribir sus correspondientes  casos de prueba.</a:t>
            </a:r>
          </a:p>
          <a:p>
            <a:r>
              <a:rPr lang="es-PE" sz="2800" dirty="0"/>
              <a:t>Crear y utilizar un </a:t>
            </a:r>
            <a:r>
              <a:rPr lang="es-PE" sz="2800" dirty="0" err="1"/>
              <a:t>snippet</a:t>
            </a:r>
            <a:r>
              <a:rPr lang="es-PE" sz="2800" dirty="0"/>
              <a:t> para crear pruebas unitarias</a:t>
            </a:r>
            <a:r>
              <a:rPr lang="es-PE" sz="2800" dirty="0" smtClean="0"/>
              <a:t>.</a:t>
            </a:r>
            <a:endParaRPr lang="es-PE" sz="2800" dirty="0"/>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720080"/>
          </a:xfrm>
        </p:spPr>
        <p:txBody>
          <a:bodyPr/>
          <a:lstStyle/>
          <a:p>
            <a:r>
              <a:rPr lang="es-PE" dirty="0" smtClean="0">
                <a:solidFill>
                  <a:srgbClr val="00823B"/>
                </a:solidFill>
              </a:rPr>
              <a:t>Manual vs Automatizado</a:t>
            </a:r>
            <a:endParaRPr lang="es-PE" dirty="0">
              <a:solidFill>
                <a:srgbClr val="00823B"/>
              </a:solidFill>
            </a:endParaRPr>
          </a:p>
        </p:txBody>
      </p:sp>
      <p:sp>
        <p:nvSpPr>
          <p:cNvPr id="4" name="5 Marcador de contenido"/>
          <p:cNvSpPr txBox="1">
            <a:spLocks/>
          </p:cNvSpPr>
          <p:nvPr/>
        </p:nvSpPr>
        <p:spPr bwMode="auto">
          <a:xfrm>
            <a:off x="4375300" y="1759956"/>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smtClean="0">
                <a:solidFill>
                  <a:schemeClr val="tx1">
                    <a:lumMod val="95000"/>
                  </a:schemeClr>
                </a:solidFill>
              </a:rPr>
              <a:t>Reducen el costo y tiempo de las pruebas de regresión.</a:t>
            </a:r>
          </a:p>
          <a:p>
            <a:pPr marL="269875" indent="-269875"/>
            <a:r>
              <a:rPr lang="es-PE" sz="2400" dirty="0" smtClean="0">
                <a:solidFill>
                  <a:schemeClr val="tx1">
                    <a:lumMod val="95000"/>
                  </a:schemeClr>
                </a:solidFill>
              </a:rPr>
              <a:t>Cualquier configuración se encuentra automatizada.</a:t>
            </a:r>
          </a:p>
          <a:p>
            <a:pPr marL="269875" indent="-269875"/>
            <a:r>
              <a:rPr lang="es-PE" sz="2400" dirty="0" smtClean="0">
                <a:solidFill>
                  <a:schemeClr val="tx1">
                    <a:lumMod val="95000"/>
                  </a:schemeClr>
                </a:solidFill>
              </a:rPr>
              <a:t>Completamente reusable.</a:t>
            </a:r>
          </a:p>
          <a:p>
            <a:pPr marL="269875" indent="-269875"/>
            <a:r>
              <a:rPr lang="es-PE" sz="2400" dirty="0" smtClean="0">
                <a:solidFill>
                  <a:schemeClr val="tx1">
                    <a:lumMod val="95000"/>
                  </a:schemeClr>
                </a:solidFill>
              </a:rPr>
              <a:t>Sin riesgo de pasar por alto alguna prueba ya existente.</a:t>
            </a:r>
          </a:p>
          <a:p>
            <a:pPr marL="269875" indent="-269875"/>
            <a:r>
              <a:rPr lang="es-PE" sz="2400" dirty="0" smtClean="0">
                <a:solidFill>
                  <a:schemeClr val="tx1">
                    <a:lumMod val="95000"/>
                  </a:schemeClr>
                </a:solidFill>
              </a:rPr>
              <a:t>Enfocan diferentes contexto de manera más efectiva.</a:t>
            </a:r>
          </a:p>
          <a:p>
            <a:pPr marL="269875" indent="-269875"/>
            <a:r>
              <a:rPr lang="es-PE" sz="2400" dirty="0" smtClean="0">
                <a:solidFill>
                  <a:schemeClr val="tx1">
                    <a:lumMod val="95000"/>
                  </a:schemeClr>
                </a:solidFill>
              </a:rPr>
              <a:t>Visibilidad Global.</a:t>
            </a:r>
          </a:p>
        </p:txBody>
      </p:sp>
      <p:sp>
        <p:nvSpPr>
          <p:cNvPr id="5" name="5 Marcador de contenido"/>
          <p:cNvSpPr txBox="1">
            <a:spLocks/>
          </p:cNvSpPr>
          <p:nvPr/>
        </p:nvSpPr>
        <p:spPr bwMode="auto">
          <a:xfrm>
            <a:off x="170346" y="1759956"/>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a:solidFill>
                  <a:schemeClr val="tx1">
                    <a:lumMod val="95000"/>
                  </a:schemeClr>
                </a:solidFill>
              </a:rPr>
              <a:t>Consumen mucho tiempo a largo plazo.</a:t>
            </a:r>
          </a:p>
          <a:p>
            <a:pPr marL="269875" indent="-269875"/>
            <a:r>
              <a:rPr lang="es-PE" sz="2400" dirty="0">
                <a:solidFill>
                  <a:schemeClr val="tx1">
                    <a:lumMod val="95000"/>
                  </a:schemeClr>
                </a:solidFill>
              </a:rPr>
              <a:t>Requieren una compleja configuración.</a:t>
            </a:r>
          </a:p>
          <a:p>
            <a:pPr marL="269875" indent="-269875"/>
            <a:r>
              <a:rPr lang="es-PE" sz="2400" dirty="0">
                <a:solidFill>
                  <a:schemeClr val="tx1">
                    <a:lumMod val="95000"/>
                  </a:schemeClr>
                </a:solidFill>
              </a:rPr>
              <a:t>No son reusables.</a:t>
            </a:r>
          </a:p>
          <a:p>
            <a:pPr marL="269875" indent="-269875"/>
            <a:r>
              <a:rPr lang="es-PE" sz="2400" dirty="0">
                <a:solidFill>
                  <a:schemeClr val="tx1">
                    <a:lumMod val="95000"/>
                  </a:schemeClr>
                </a:solidFill>
              </a:rPr>
              <a:t>Alto riesgo de pasar por alto </a:t>
            </a:r>
            <a:r>
              <a:rPr lang="es-PE" sz="2400" dirty="0" smtClean="0">
                <a:solidFill>
                  <a:schemeClr val="tx1">
                    <a:lumMod val="95000"/>
                  </a:schemeClr>
                </a:solidFill>
              </a:rPr>
              <a:t>pruebas.</a:t>
            </a:r>
            <a:endParaRPr lang="es-PE" sz="2400" dirty="0">
              <a:solidFill>
                <a:schemeClr val="tx1">
                  <a:lumMod val="95000"/>
                </a:schemeClr>
              </a:solidFill>
            </a:endParaRPr>
          </a:p>
          <a:p>
            <a:pPr marL="269875" indent="-269875"/>
            <a:r>
              <a:rPr lang="es-PE" sz="2400" dirty="0">
                <a:solidFill>
                  <a:schemeClr val="tx1">
                    <a:lumMod val="95000"/>
                  </a:schemeClr>
                </a:solidFill>
              </a:rPr>
              <a:t>No prueban de manera efectiva diversos contextos.</a:t>
            </a:r>
          </a:p>
          <a:p>
            <a:pPr marL="269875" indent="-269875"/>
            <a:r>
              <a:rPr lang="es-PE" sz="2400" dirty="0">
                <a:solidFill>
                  <a:schemeClr val="tx1">
                    <a:lumMod val="95000"/>
                  </a:schemeClr>
                </a:solidFill>
              </a:rPr>
              <a:t>Visibilidad limitada.</a:t>
            </a:r>
          </a:p>
        </p:txBody>
      </p:sp>
      <p:sp>
        <p:nvSpPr>
          <p:cNvPr id="6" name="5 CuadroTexto"/>
          <p:cNvSpPr txBox="1"/>
          <p:nvPr/>
        </p:nvSpPr>
        <p:spPr>
          <a:xfrm>
            <a:off x="1488664" y="1113625"/>
            <a:ext cx="1611339" cy="646331"/>
          </a:xfrm>
          <a:prstGeom prst="rect">
            <a:avLst/>
          </a:prstGeom>
          <a:noFill/>
        </p:spPr>
        <p:txBody>
          <a:bodyPr wrap="none" rtlCol="0">
            <a:spAutoFit/>
          </a:bodyPr>
          <a:lstStyle/>
          <a:p>
            <a:pPr algn="ctr"/>
            <a:r>
              <a:rPr lang="es-PE" sz="3600" dirty="0" smtClean="0">
                <a:solidFill>
                  <a:srgbClr val="FFC000"/>
                </a:solidFill>
              </a:rPr>
              <a:t>Manual</a:t>
            </a:r>
          </a:p>
        </p:txBody>
      </p:sp>
      <p:sp>
        <p:nvSpPr>
          <p:cNvPr id="7" name="6 CuadroTexto"/>
          <p:cNvSpPr txBox="1"/>
          <p:nvPr/>
        </p:nvSpPr>
        <p:spPr>
          <a:xfrm>
            <a:off x="5235931" y="1113624"/>
            <a:ext cx="2814746" cy="646331"/>
          </a:xfrm>
          <a:prstGeom prst="rect">
            <a:avLst/>
          </a:prstGeom>
          <a:noFill/>
        </p:spPr>
        <p:txBody>
          <a:bodyPr wrap="none" rtlCol="0">
            <a:spAutoFit/>
          </a:bodyPr>
          <a:lstStyle/>
          <a:p>
            <a:pPr algn="ctr"/>
            <a:r>
              <a:rPr lang="es-PE" sz="3600" dirty="0" smtClean="0">
                <a:solidFill>
                  <a:srgbClr val="FFC000"/>
                </a:solidFill>
              </a:rPr>
              <a:t>Automatizado</a:t>
            </a:r>
          </a:p>
        </p:txBody>
      </p:sp>
    </p:spTree>
    <p:extLst>
      <p:ext uri="{BB962C8B-B14F-4D97-AF65-F5344CB8AC3E}">
        <p14:creationId xmlns:p14="http://schemas.microsoft.com/office/powerpoint/2010/main" val="4600285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836712"/>
            <a:ext cx="8229600" cy="1143000"/>
          </a:xfrm>
        </p:spPr>
        <p:txBody>
          <a:bodyPr/>
          <a:lstStyle/>
          <a:p>
            <a:r>
              <a:rPr lang="es-PE" dirty="0" smtClean="0">
                <a:solidFill>
                  <a:srgbClr val="00823B"/>
                </a:solidFill>
              </a:rPr>
              <a:t>Independencia de Contexto</a:t>
            </a:r>
            <a:endParaRPr lang="es-PE" dirty="0">
              <a:solidFill>
                <a:srgbClr val="00823B"/>
              </a:solidFill>
            </a:endParaRPr>
          </a:p>
        </p:txBody>
      </p:sp>
      <p:sp>
        <p:nvSpPr>
          <p:cNvPr id="2" name="1 CuadroTexto"/>
          <p:cNvSpPr txBox="1"/>
          <p:nvPr/>
        </p:nvSpPr>
        <p:spPr>
          <a:xfrm>
            <a:off x="1092473" y="2132856"/>
            <a:ext cx="7200800" cy="2246769"/>
          </a:xfrm>
          <a:prstGeom prst="rect">
            <a:avLst/>
          </a:prstGeom>
          <a:noFill/>
        </p:spPr>
        <p:txBody>
          <a:bodyPr wrap="square" rtlCol="0">
            <a:spAutoFit/>
          </a:bodyPr>
          <a:lstStyle/>
          <a:p>
            <a:pPr algn="ctr"/>
            <a:r>
              <a:rPr lang="es-ES" sz="2800" dirty="0"/>
              <a:t>Dos objetos son fáciles de intercambiar si estos se ejecutan de manera independiente al contexto, es decir si los objetos no tienen conocimiento interno acerca del sistema en el cuál se ejecutan.</a:t>
            </a:r>
            <a:endParaRPr lang="es-PE" sz="2800" dirty="0"/>
          </a:p>
        </p:txBody>
      </p:sp>
      <p:sp>
        <p:nvSpPr>
          <p:cNvPr id="3" name="2 CuadroTexto"/>
          <p:cNvSpPr txBox="1"/>
          <p:nvPr/>
        </p:nvSpPr>
        <p:spPr>
          <a:xfrm>
            <a:off x="827584" y="4994012"/>
            <a:ext cx="7730578" cy="523220"/>
          </a:xfrm>
          <a:prstGeom prst="rect">
            <a:avLst/>
          </a:prstGeom>
          <a:noFill/>
        </p:spPr>
        <p:txBody>
          <a:bodyPr wrap="none" rtlCol="0">
            <a:spAutoFit/>
          </a:bodyPr>
          <a:lstStyle/>
          <a:p>
            <a:r>
              <a:rPr lang="es-PE" sz="2800" dirty="0" smtClean="0"/>
              <a:t>Tenemos un amigo:  </a:t>
            </a:r>
            <a:r>
              <a:rPr lang="es-PE" sz="2800" b="1" dirty="0" smtClean="0">
                <a:solidFill>
                  <a:srgbClr val="FF0000"/>
                </a:solidFill>
              </a:rPr>
              <a:t>INVERSION DE DEPENDENCIAS</a:t>
            </a:r>
            <a:endParaRPr lang="es-PE" sz="2800" b="1" dirty="0">
              <a:solidFill>
                <a:srgbClr val="FF0000"/>
              </a:solidFill>
            </a:endParaRPr>
          </a:p>
        </p:txBody>
      </p:sp>
    </p:spTree>
    <p:extLst>
      <p:ext uri="{BB962C8B-B14F-4D97-AF65-F5344CB8AC3E}">
        <p14:creationId xmlns:p14="http://schemas.microsoft.com/office/powerpoint/2010/main" val="373166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Diferentes Tipos de </a:t>
            </a:r>
            <a:r>
              <a:rPr lang="es-PE" dirty="0" err="1" smtClean="0">
                <a:solidFill>
                  <a:srgbClr val="00823B"/>
                </a:solidFill>
              </a:rPr>
              <a:t>Tests</a:t>
            </a:r>
            <a:endParaRPr lang="es-PE" dirty="0">
              <a:solidFill>
                <a:srgbClr val="00823B"/>
              </a:solidFill>
            </a:endParaRPr>
          </a:p>
        </p:txBody>
      </p:sp>
      <p:sp>
        <p:nvSpPr>
          <p:cNvPr id="2" name="1 Rectángulo"/>
          <p:cNvSpPr/>
          <p:nvPr/>
        </p:nvSpPr>
        <p:spPr>
          <a:xfrm>
            <a:off x="1547664"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Story Tests</a:t>
            </a:r>
          </a:p>
          <a:p>
            <a:pPr algn="ctr"/>
            <a:r>
              <a:rPr lang="en-US" sz="2200" dirty="0" smtClean="0"/>
              <a:t>Prototypes</a:t>
            </a:r>
          </a:p>
        </p:txBody>
      </p:sp>
      <p:sp>
        <p:nvSpPr>
          <p:cNvPr id="5" name="4 Rectángulo"/>
          <p:cNvSpPr/>
          <p:nvPr/>
        </p:nvSpPr>
        <p:spPr>
          <a:xfrm>
            <a:off x="1547664" y="3744000"/>
            <a:ext cx="3024000" cy="1944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smtClean="0"/>
              <a:t>Unit Tests</a:t>
            </a:r>
          </a:p>
          <a:p>
            <a:pPr algn="ctr"/>
            <a:r>
              <a:rPr lang="en-US" sz="2200" smtClean="0"/>
              <a:t>Integration Tests</a:t>
            </a:r>
          </a:p>
          <a:p>
            <a:pPr algn="ctr"/>
            <a:r>
              <a:rPr lang="en-US" sz="2200" smtClean="0"/>
              <a:t>System Tests</a:t>
            </a:r>
          </a:p>
        </p:txBody>
      </p:sp>
      <p:sp>
        <p:nvSpPr>
          <p:cNvPr id="6" name="5 Rectángulo"/>
          <p:cNvSpPr/>
          <p:nvPr/>
        </p:nvSpPr>
        <p:spPr>
          <a:xfrm>
            <a:off x="4572000"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Usability Testing</a:t>
            </a:r>
          </a:p>
          <a:p>
            <a:pPr algn="ctr"/>
            <a:r>
              <a:rPr lang="en-US" sz="2200" dirty="0" smtClean="0"/>
              <a:t>Exploratory Testing</a:t>
            </a:r>
            <a:br>
              <a:rPr lang="en-US" sz="2200" dirty="0" smtClean="0"/>
            </a:br>
            <a:r>
              <a:rPr lang="en-US" sz="2200" dirty="0" smtClean="0"/>
              <a:t>User Acceptance Tests</a:t>
            </a:r>
          </a:p>
        </p:txBody>
      </p:sp>
      <p:sp>
        <p:nvSpPr>
          <p:cNvPr id="7" name="6 Rectángulo"/>
          <p:cNvSpPr/>
          <p:nvPr/>
        </p:nvSpPr>
        <p:spPr>
          <a:xfrm>
            <a:off x="4572000" y="3744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smtClean="0"/>
              <a:t>Performance Testing</a:t>
            </a:r>
          </a:p>
          <a:p>
            <a:pPr algn="ctr"/>
            <a:r>
              <a:rPr lang="en-US" sz="2200" smtClean="0"/>
              <a:t>Security Testing</a:t>
            </a:r>
          </a:p>
        </p:txBody>
      </p:sp>
      <p:sp>
        <p:nvSpPr>
          <p:cNvPr id="3" name="2 CuadroTexto"/>
          <p:cNvSpPr txBox="1"/>
          <p:nvPr/>
        </p:nvSpPr>
        <p:spPr>
          <a:xfrm>
            <a:off x="3536092" y="1258396"/>
            <a:ext cx="2116028" cy="461665"/>
          </a:xfrm>
          <a:prstGeom prst="rect">
            <a:avLst/>
          </a:prstGeom>
          <a:noFill/>
        </p:spPr>
        <p:txBody>
          <a:bodyPr wrap="none" rtlCol="0">
            <a:spAutoFit/>
          </a:bodyPr>
          <a:lstStyle/>
          <a:p>
            <a:r>
              <a:rPr lang="en-US" sz="2400" dirty="0" smtClean="0"/>
              <a:t>Business Facing</a:t>
            </a:r>
            <a:endParaRPr lang="en-US" sz="2400" dirty="0"/>
          </a:p>
        </p:txBody>
      </p:sp>
      <p:sp>
        <p:nvSpPr>
          <p:cNvPr id="9" name="8 CuadroTexto"/>
          <p:cNvSpPr txBox="1"/>
          <p:nvPr/>
        </p:nvSpPr>
        <p:spPr>
          <a:xfrm>
            <a:off x="3346811" y="5758062"/>
            <a:ext cx="2449325" cy="461665"/>
          </a:xfrm>
          <a:prstGeom prst="rect">
            <a:avLst/>
          </a:prstGeom>
          <a:noFill/>
        </p:spPr>
        <p:txBody>
          <a:bodyPr wrap="none" rtlCol="0">
            <a:spAutoFit/>
          </a:bodyPr>
          <a:lstStyle/>
          <a:p>
            <a:r>
              <a:rPr lang="en-US" sz="2400" dirty="0" smtClean="0"/>
              <a:t>Technology Facing</a:t>
            </a:r>
            <a:endParaRPr lang="en-US" sz="2400" dirty="0"/>
          </a:p>
        </p:txBody>
      </p:sp>
      <p:sp>
        <p:nvSpPr>
          <p:cNvPr id="10" name="9 CuadroTexto"/>
          <p:cNvSpPr txBox="1"/>
          <p:nvPr/>
        </p:nvSpPr>
        <p:spPr>
          <a:xfrm>
            <a:off x="936430" y="2702348"/>
            <a:ext cx="553998" cy="2166812"/>
          </a:xfrm>
          <a:prstGeom prst="rect">
            <a:avLst/>
          </a:prstGeom>
          <a:noFill/>
        </p:spPr>
        <p:txBody>
          <a:bodyPr vert="vert270" wrap="none" rtlCol="0">
            <a:spAutoFit/>
          </a:bodyPr>
          <a:lstStyle/>
          <a:p>
            <a:r>
              <a:rPr lang="en-US" sz="2400" dirty="0" smtClean="0"/>
              <a:t>Develop Product</a:t>
            </a:r>
            <a:endParaRPr lang="en-US" sz="2400" dirty="0"/>
          </a:p>
        </p:txBody>
      </p:sp>
      <p:sp>
        <p:nvSpPr>
          <p:cNvPr id="11" name="10 CuadroTexto"/>
          <p:cNvSpPr txBox="1"/>
          <p:nvPr/>
        </p:nvSpPr>
        <p:spPr>
          <a:xfrm>
            <a:off x="7672825" y="2664324"/>
            <a:ext cx="553998" cy="2132828"/>
          </a:xfrm>
          <a:prstGeom prst="rect">
            <a:avLst/>
          </a:prstGeom>
          <a:noFill/>
        </p:spPr>
        <p:txBody>
          <a:bodyPr vert="vert" wrap="none" rtlCol="0">
            <a:spAutoFit/>
          </a:bodyPr>
          <a:lstStyle/>
          <a:p>
            <a:r>
              <a:rPr lang="en-US" sz="2400" dirty="0" smtClean="0"/>
              <a:t>Critique Product</a:t>
            </a:r>
            <a:endParaRPr lang="en-US" sz="2400" dirty="0"/>
          </a:p>
        </p:txBody>
      </p:sp>
      <p:sp>
        <p:nvSpPr>
          <p:cNvPr id="15" name="14 Octágono"/>
          <p:cNvSpPr/>
          <p:nvPr/>
        </p:nvSpPr>
        <p:spPr>
          <a:xfrm>
            <a:off x="6181363" y="1458068"/>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smtClean="0"/>
              <a:t>Manual</a:t>
            </a:r>
            <a:endParaRPr lang="es-PE" sz="2200" dirty="0"/>
          </a:p>
        </p:txBody>
      </p:sp>
      <p:sp>
        <p:nvSpPr>
          <p:cNvPr id="16" name="15 Octágono"/>
          <p:cNvSpPr/>
          <p:nvPr/>
        </p:nvSpPr>
        <p:spPr>
          <a:xfrm>
            <a:off x="6181363" y="5291999"/>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7" name="16 Octágono"/>
          <p:cNvSpPr/>
          <p:nvPr/>
        </p:nvSpPr>
        <p:spPr>
          <a:xfrm>
            <a:off x="1043608" y="1399462"/>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8" name="17 Octágono"/>
          <p:cNvSpPr/>
          <p:nvPr/>
        </p:nvSpPr>
        <p:spPr>
          <a:xfrm>
            <a:off x="1043608" y="5350606"/>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endParaRPr lang="es-PE" sz="2200" dirty="0"/>
          </a:p>
        </p:txBody>
      </p:sp>
      <p:sp>
        <p:nvSpPr>
          <p:cNvPr id="19" name="18 CuadroTexto"/>
          <p:cNvSpPr txBox="1"/>
          <p:nvPr/>
        </p:nvSpPr>
        <p:spPr>
          <a:xfrm>
            <a:off x="4067944" y="3789040"/>
            <a:ext cx="457176" cy="369332"/>
          </a:xfrm>
          <a:prstGeom prst="rect">
            <a:avLst/>
          </a:prstGeom>
          <a:noFill/>
        </p:spPr>
        <p:txBody>
          <a:bodyPr wrap="none" rtlCol="0">
            <a:spAutoFit/>
          </a:bodyPr>
          <a:lstStyle/>
          <a:p>
            <a:r>
              <a:rPr lang="es-PE" b="1" dirty="0" smtClean="0"/>
              <a:t>Q1</a:t>
            </a:r>
            <a:endParaRPr lang="es-PE" b="1" dirty="0"/>
          </a:p>
        </p:txBody>
      </p:sp>
      <p:sp>
        <p:nvSpPr>
          <p:cNvPr id="20" name="19 CuadroTexto"/>
          <p:cNvSpPr txBox="1"/>
          <p:nvPr/>
        </p:nvSpPr>
        <p:spPr>
          <a:xfrm>
            <a:off x="4067944" y="3356992"/>
            <a:ext cx="460382" cy="369332"/>
          </a:xfrm>
          <a:prstGeom prst="rect">
            <a:avLst/>
          </a:prstGeom>
          <a:noFill/>
        </p:spPr>
        <p:txBody>
          <a:bodyPr wrap="none" rtlCol="0">
            <a:spAutoFit/>
          </a:bodyPr>
          <a:lstStyle/>
          <a:p>
            <a:r>
              <a:rPr lang="es-PE" b="1" dirty="0" smtClean="0"/>
              <a:t>Q2</a:t>
            </a:r>
            <a:endParaRPr lang="es-PE" b="1" dirty="0"/>
          </a:p>
        </p:txBody>
      </p:sp>
      <p:sp>
        <p:nvSpPr>
          <p:cNvPr id="21" name="20 CuadroTexto"/>
          <p:cNvSpPr txBox="1"/>
          <p:nvPr/>
        </p:nvSpPr>
        <p:spPr>
          <a:xfrm>
            <a:off x="4582676" y="3356992"/>
            <a:ext cx="460382" cy="369332"/>
          </a:xfrm>
          <a:prstGeom prst="rect">
            <a:avLst/>
          </a:prstGeom>
          <a:noFill/>
        </p:spPr>
        <p:txBody>
          <a:bodyPr wrap="none" rtlCol="0">
            <a:spAutoFit/>
          </a:bodyPr>
          <a:lstStyle/>
          <a:p>
            <a:r>
              <a:rPr lang="es-PE" b="1" dirty="0" smtClean="0"/>
              <a:t>Q3</a:t>
            </a:r>
            <a:endParaRPr lang="es-PE" b="1" dirty="0"/>
          </a:p>
        </p:txBody>
      </p:sp>
      <p:sp>
        <p:nvSpPr>
          <p:cNvPr id="22" name="21 CuadroTexto"/>
          <p:cNvSpPr txBox="1"/>
          <p:nvPr/>
        </p:nvSpPr>
        <p:spPr>
          <a:xfrm>
            <a:off x="4582676" y="3789040"/>
            <a:ext cx="460382" cy="369332"/>
          </a:xfrm>
          <a:prstGeom prst="rect">
            <a:avLst/>
          </a:prstGeom>
          <a:noFill/>
        </p:spPr>
        <p:txBody>
          <a:bodyPr wrap="none" rtlCol="0">
            <a:spAutoFit/>
          </a:bodyPr>
          <a:lstStyle/>
          <a:p>
            <a:r>
              <a:rPr lang="es-PE" b="1" dirty="0" smtClean="0"/>
              <a:t>Q4</a:t>
            </a:r>
            <a:endParaRPr lang="es-PE" b="1" dirty="0"/>
          </a:p>
        </p:txBody>
      </p:sp>
    </p:spTree>
    <p:extLst>
      <p:ext uri="{BB962C8B-B14F-4D97-AF65-F5344CB8AC3E}">
        <p14:creationId xmlns:p14="http://schemas.microsoft.com/office/powerpoint/2010/main" val="9901203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Pruebas del 1er Cuadrante</a:t>
            </a:r>
            <a:endParaRPr lang="es-PE" dirty="0">
              <a:solidFill>
                <a:srgbClr val="00823B"/>
              </a:solidFill>
            </a:endParaRPr>
          </a:p>
        </p:txBody>
      </p:sp>
      <p:grpSp>
        <p:nvGrpSpPr>
          <p:cNvPr id="2" name="1 Grupo"/>
          <p:cNvGrpSpPr/>
          <p:nvPr/>
        </p:nvGrpSpPr>
        <p:grpSpPr>
          <a:xfrm>
            <a:off x="2419774" y="1313177"/>
            <a:ext cx="5752626" cy="4888965"/>
            <a:chOff x="2059734" y="1455704"/>
            <a:chExt cx="5536602" cy="4735887"/>
          </a:xfrm>
        </p:grpSpPr>
        <p:sp>
          <p:nvSpPr>
            <p:cNvPr id="7" name="6 Trapecio"/>
            <p:cNvSpPr>
              <a:spLocks noChangeAspect="1"/>
            </p:cNvSpPr>
            <p:nvPr/>
          </p:nvSpPr>
          <p:spPr>
            <a:xfrm>
              <a:off x="2776035" y="3722750"/>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9" name="8 Trapecio"/>
            <p:cNvSpPr>
              <a:spLocks noChangeAspect="1"/>
            </p:cNvSpPr>
            <p:nvPr/>
          </p:nvSpPr>
          <p:spPr>
            <a:xfrm>
              <a:off x="2059734" y="5011584"/>
              <a:ext cx="5536602" cy="118000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10" name="9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cxnSp>
        <p:nvCxnSpPr>
          <p:cNvPr id="16" name="15 Conector recto de flecha"/>
          <p:cNvCxnSpPr/>
          <p:nvPr/>
        </p:nvCxnSpPr>
        <p:spPr>
          <a:xfrm flipV="1">
            <a:off x="1335208" y="1302626"/>
            <a:ext cx="87130" cy="4575414"/>
          </a:xfrm>
          <a:prstGeom prst="straightConnector1">
            <a:avLst/>
          </a:prstGeom>
          <a:ln w="57150">
            <a:solidFill>
              <a:srgbClr val="FFC000"/>
            </a:solidFill>
            <a:tailEnd type="arrow"/>
          </a:ln>
        </p:spPr>
        <p:style>
          <a:lnRef idx="3">
            <a:schemeClr val="accent4"/>
          </a:lnRef>
          <a:fillRef idx="0">
            <a:schemeClr val="accent4"/>
          </a:fillRef>
          <a:effectRef idx="2">
            <a:schemeClr val="accent4"/>
          </a:effectRef>
          <a:fontRef idx="minor">
            <a:schemeClr val="tx1"/>
          </a:fontRef>
        </p:style>
      </p:cxnSp>
      <p:sp>
        <p:nvSpPr>
          <p:cNvPr id="17" name="16 CuadroTexto"/>
          <p:cNvSpPr txBox="1"/>
          <p:nvPr/>
        </p:nvSpPr>
        <p:spPr>
          <a:xfrm>
            <a:off x="619574" y="5858876"/>
            <a:ext cx="1341521" cy="523220"/>
          </a:xfrm>
          <a:prstGeom prst="rect">
            <a:avLst/>
          </a:prstGeom>
          <a:noFill/>
        </p:spPr>
        <p:txBody>
          <a:bodyPr vert="horz" wrap="none" rtlCol="0">
            <a:spAutoFit/>
          </a:bodyPr>
          <a:lstStyle/>
          <a:p>
            <a:r>
              <a:rPr lang="es-PE" sz="2800" b="1" dirty="0" smtClean="0">
                <a:solidFill>
                  <a:srgbClr val="FFC000"/>
                </a:solidFill>
              </a:rPr>
              <a:t>Alcance</a:t>
            </a:r>
            <a:endParaRPr lang="es-PE" sz="2800" b="1" dirty="0">
              <a:solidFill>
                <a:srgbClr val="FFC000"/>
              </a:solidFill>
            </a:endParaRPr>
          </a:p>
        </p:txBody>
      </p:sp>
      <p:sp>
        <p:nvSpPr>
          <p:cNvPr id="18" name="17 CuadroTexto"/>
          <p:cNvSpPr txBox="1"/>
          <p:nvPr/>
        </p:nvSpPr>
        <p:spPr>
          <a:xfrm>
            <a:off x="1547240" y="1158610"/>
            <a:ext cx="465192" cy="769441"/>
          </a:xfrm>
          <a:prstGeom prst="rect">
            <a:avLst/>
          </a:prstGeom>
          <a:noFill/>
        </p:spPr>
        <p:txBody>
          <a:bodyPr wrap="none" rtlCol="0">
            <a:spAutoFit/>
          </a:bodyPr>
          <a:lstStyle/>
          <a:p>
            <a:r>
              <a:rPr lang="es-PE" sz="4400" b="1" dirty="0" smtClean="0">
                <a:solidFill>
                  <a:srgbClr val="FFC000"/>
                </a:solidFill>
              </a:rPr>
              <a:t>+</a:t>
            </a:r>
            <a:endParaRPr lang="es-PE" sz="4400" b="1" dirty="0">
              <a:solidFill>
                <a:srgbClr val="FFC000"/>
              </a:solidFill>
            </a:endParaRPr>
          </a:p>
        </p:txBody>
      </p:sp>
      <p:sp>
        <p:nvSpPr>
          <p:cNvPr id="19" name="18 CuadroTexto"/>
          <p:cNvSpPr txBox="1"/>
          <p:nvPr/>
        </p:nvSpPr>
        <p:spPr>
          <a:xfrm>
            <a:off x="1450980" y="5275840"/>
            <a:ext cx="396262" cy="923330"/>
          </a:xfrm>
          <a:prstGeom prst="rect">
            <a:avLst/>
          </a:prstGeom>
          <a:noFill/>
        </p:spPr>
        <p:txBody>
          <a:bodyPr wrap="none" rtlCol="0">
            <a:spAutoFit/>
          </a:bodyPr>
          <a:lstStyle/>
          <a:p>
            <a:r>
              <a:rPr lang="es-PE" sz="5400" b="1" dirty="0" smtClean="0">
                <a:solidFill>
                  <a:srgbClr val="FFC000"/>
                </a:solidFill>
              </a:rPr>
              <a:t>-</a:t>
            </a:r>
            <a:endParaRPr lang="es-PE" sz="5400" b="1" dirty="0">
              <a:solidFill>
                <a:srgbClr val="FFC000"/>
              </a:solidFill>
            </a:endParaRPr>
          </a:p>
        </p:txBody>
      </p:sp>
      <p:sp>
        <p:nvSpPr>
          <p:cNvPr id="4" name="3 CuadroTexto"/>
          <p:cNvSpPr txBox="1"/>
          <p:nvPr/>
        </p:nvSpPr>
        <p:spPr>
          <a:xfrm>
            <a:off x="4640363"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9513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6632"/>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2319402"/>
            <a:ext cx="8208912" cy="37738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err="1" smtClean="0"/>
              <a:t>IsEnabled</a:t>
            </a:r>
            <a:r>
              <a:rPr lang="es-PE" sz="2800" dirty="0" smtClean="0"/>
              <a:t> debe retornar verdadero si el nivel del </a:t>
            </a:r>
            <a:r>
              <a:rPr lang="es-PE" sz="2800" dirty="0" err="1" smtClean="0"/>
              <a:t>logger</a:t>
            </a:r>
            <a:r>
              <a:rPr lang="es-PE" sz="2800" dirty="0" smtClean="0"/>
              <a:t> es INFO y el nivel del mensaje es ERROR.</a:t>
            </a:r>
          </a:p>
          <a:p>
            <a:r>
              <a:rPr lang="es-PE" sz="2800" dirty="0" err="1"/>
              <a:t>IsEnabled</a:t>
            </a:r>
            <a:r>
              <a:rPr lang="es-PE" sz="2800" dirty="0"/>
              <a:t> debe retornar </a:t>
            </a:r>
            <a:r>
              <a:rPr lang="es-PE" sz="2800" dirty="0" smtClean="0"/>
              <a:t>falso si </a:t>
            </a:r>
            <a:r>
              <a:rPr lang="es-PE" sz="2800" dirty="0"/>
              <a:t>el </a:t>
            </a:r>
            <a:r>
              <a:rPr lang="es-PE" sz="2800" dirty="0" smtClean="0"/>
              <a:t>nivel </a:t>
            </a:r>
            <a:r>
              <a:rPr lang="es-PE" sz="2800" dirty="0"/>
              <a:t>del </a:t>
            </a:r>
            <a:r>
              <a:rPr lang="es-PE" sz="2800" dirty="0" err="1" smtClean="0"/>
              <a:t>logger</a:t>
            </a:r>
            <a:r>
              <a:rPr lang="es-PE" sz="2800" dirty="0" smtClean="0"/>
              <a:t> </a:t>
            </a:r>
            <a:r>
              <a:rPr lang="es-PE" sz="2800" dirty="0"/>
              <a:t>es INFO y el </a:t>
            </a:r>
            <a:r>
              <a:rPr lang="es-PE" sz="2800" dirty="0" smtClean="0"/>
              <a:t>nivel </a:t>
            </a:r>
            <a:r>
              <a:rPr lang="es-PE" sz="2800" dirty="0"/>
              <a:t>del mensaje es </a:t>
            </a:r>
            <a:r>
              <a:rPr lang="es-PE" sz="2800" dirty="0" smtClean="0"/>
              <a:t>DEBUG.</a:t>
            </a:r>
            <a:endParaRPr lang="es-PE" sz="2800" dirty="0"/>
          </a:p>
          <a:p>
            <a:r>
              <a:rPr lang="es-PE" sz="2800" dirty="0" err="1" smtClean="0"/>
              <a:t>Write</a:t>
            </a:r>
            <a:r>
              <a:rPr lang="es-PE" sz="2800" dirty="0" smtClean="0"/>
              <a:t> </a:t>
            </a:r>
            <a:r>
              <a:rPr lang="es-PE" sz="2800" dirty="0"/>
              <a:t>debe </a:t>
            </a:r>
            <a:r>
              <a:rPr lang="es-PE" sz="2800" dirty="0" smtClean="0"/>
              <a:t>enviar un email al administrador si el nivel es ERROR.</a:t>
            </a:r>
          </a:p>
          <a:p>
            <a:r>
              <a:rPr lang="es-PE" sz="2800" dirty="0" err="1" smtClean="0"/>
              <a:t>Write</a:t>
            </a:r>
            <a:r>
              <a:rPr lang="es-PE" sz="2800" dirty="0" smtClean="0"/>
              <a:t> debe escribir en el archivo si el </a:t>
            </a:r>
            <a:r>
              <a:rPr lang="es-PE" sz="2800" dirty="0" err="1" smtClean="0"/>
              <a:t>logger</a:t>
            </a:r>
            <a:r>
              <a:rPr lang="es-PE" sz="2800" dirty="0" smtClean="0"/>
              <a:t> está habilitado.</a:t>
            </a:r>
          </a:p>
        </p:txBody>
      </p:sp>
    </p:spTree>
    <p:extLst>
      <p:ext uri="{BB962C8B-B14F-4D97-AF65-F5344CB8AC3E}">
        <p14:creationId xmlns:p14="http://schemas.microsoft.com/office/powerpoint/2010/main" val="3006028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4624"/>
            <a:ext cx="8229600" cy="724942"/>
          </a:xfrm>
        </p:spPr>
        <p:txBody>
          <a:bodyPr/>
          <a:lstStyle/>
          <a:p>
            <a:r>
              <a:rPr lang="es-PE" dirty="0" smtClean="0">
                <a:solidFill>
                  <a:srgbClr val="00823B"/>
                </a:solidFill>
              </a:rPr>
              <a:t>Demostración</a:t>
            </a:r>
            <a:endParaRPr lang="es-PE" dirty="0">
              <a:solidFill>
                <a:srgbClr val="00823B"/>
              </a:solidFill>
            </a:endParaRPr>
          </a:p>
        </p:txBody>
      </p:sp>
      <p:sp>
        <p:nvSpPr>
          <p:cNvPr id="41" name="5 Marcador de contenido"/>
          <p:cNvSpPr txBox="1">
            <a:spLocks/>
          </p:cNvSpPr>
          <p:nvPr/>
        </p:nvSpPr>
        <p:spPr bwMode="auto">
          <a:xfrm>
            <a:off x="203268" y="785913"/>
            <a:ext cx="8652658" cy="93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Veremos el funcionamiento de las pruebas unitarias dentro de la </a:t>
            </a:r>
            <a:r>
              <a:rPr lang="es-PE" sz="2800" dirty="0" smtClean="0">
                <a:solidFill>
                  <a:srgbClr val="FFC000"/>
                </a:solidFill>
              </a:rPr>
              <a:t>aplicación open </a:t>
            </a:r>
            <a:r>
              <a:rPr lang="es-PE" sz="2800" dirty="0" err="1" smtClean="0">
                <a:solidFill>
                  <a:srgbClr val="FFC000"/>
                </a:solidFill>
              </a:rPr>
              <a:t>source</a:t>
            </a:r>
            <a:r>
              <a:rPr lang="es-PE" sz="2800" dirty="0" smtClean="0">
                <a:solidFill>
                  <a:srgbClr val="FFC000"/>
                </a:solidFill>
              </a:rPr>
              <a:t> </a:t>
            </a:r>
            <a:r>
              <a:rPr lang="es-PE" sz="2800" dirty="0" err="1" smtClean="0">
                <a:solidFill>
                  <a:srgbClr val="FFC000"/>
                </a:solidFill>
              </a:rPr>
              <a:t>CodeCampServer</a:t>
            </a:r>
            <a:endParaRPr lang="es-PE" sz="2800" dirty="0" smtClean="0">
              <a:solidFill>
                <a:srgbClr val="FFC000"/>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9" y="1776255"/>
            <a:ext cx="9019067" cy="502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447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17484656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4196549"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3330960"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4702580"/>
            <a:chOff x="539552" y="1390716"/>
            <a:chExt cx="3168352" cy="470258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10325" y="2567807"/>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2757357" y="4007966"/>
            <a:ext cx="3649974" cy="1077218"/>
          </a:xfrm>
          <a:prstGeom prst="rect">
            <a:avLst/>
          </a:prstGeom>
          <a:noFill/>
        </p:spPr>
        <p:txBody>
          <a:bodyPr wrap="none" rtlCol="0">
            <a:spAutoFit/>
          </a:bodyPr>
          <a:lstStyle/>
          <a:p>
            <a:pPr algn="ctr"/>
            <a:r>
              <a:rPr lang="es-PE" sz="3200" dirty="0" err="1" smtClean="0"/>
              <a:t>External</a:t>
            </a:r>
            <a:r>
              <a:rPr lang="es-PE" sz="3200" dirty="0" smtClean="0"/>
              <a:t> Data </a:t>
            </a:r>
            <a:r>
              <a:rPr lang="es-PE" sz="3200" dirty="0" err="1" smtClean="0"/>
              <a:t>Source</a:t>
            </a:r>
            <a:endParaRPr lang="es-PE" sz="3200" dirty="0" smtClean="0"/>
          </a:p>
          <a:p>
            <a:pPr algn="ctr"/>
            <a:r>
              <a:rPr lang="es-PE" sz="3200" dirty="0" err="1" smtClean="0"/>
              <a:t>Self-Contained</a:t>
            </a:r>
            <a:r>
              <a:rPr lang="es-PE" sz="3200" dirty="0" smtClean="0"/>
              <a:t> Test</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289753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48281</TotalTime>
  <Words>11349</Words>
  <Application>Microsoft Office PowerPoint</Application>
  <PresentationFormat>Presentación en pantalla (4:3)</PresentationFormat>
  <Paragraphs>1461</Paragraphs>
  <Slides>159</Slides>
  <Notes>159</Notes>
  <HiddenSlides>3</HiddenSlides>
  <MMClips>0</MMClips>
  <ScaleCrop>false</ScaleCrop>
  <HeadingPairs>
    <vt:vector size="4" baseType="variant">
      <vt:variant>
        <vt:lpstr>Tema</vt:lpstr>
      </vt:variant>
      <vt:variant>
        <vt:i4>1</vt:i4>
      </vt:variant>
      <vt:variant>
        <vt:lpstr>Títulos de diapositiva</vt:lpstr>
      </vt:variant>
      <vt:variant>
        <vt:i4>159</vt:i4>
      </vt:variant>
    </vt:vector>
  </HeadingPairs>
  <TitlesOfParts>
    <vt:vector size="160" baseType="lpstr">
      <vt:lpstr>BlackTheme</vt:lpstr>
      <vt:lpstr>Test Automation</vt:lpstr>
      <vt:lpstr>Licencia de Uso</vt:lpstr>
      <vt:lpstr>Manual Testing</vt:lpstr>
      <vt:lpstr>Automate Testing</vt:lpstr>
      <vt:lpstr>Manual vs Automatizado</vt:lpstr>
      <vt:lpstr>Diferentes Tipos de Tests</vt:lpstr>
      <vt:lpstr>Pruebas del 1er Cuadrante</vt:lpstr>
      <vt:lpstr>Demostración</vt:lpstr>
      <vt:lpstr>Beneficios del 1er Cuadrante</vt:lpstr>
      <vt:lpstr>Información Adicional</vt:lpstr>
      <vt:lpstr>Unit Testing Test Automation</vt:lpstr>
      <vt:lpstr>Analogía del Automóvil</vt:lpstr>
      <vt:lpstr>Pruebas Unitarias</vt:lpstr>
      <vt:lpstr>Prueba Unitaria (Micro Test)</vt:lpstr>
      <vt:lpstr>El Objetivo</vt:lpstr>
      <vt:lpstr>Independencia (Aislamiento)</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Presentación de PowerPoint</vt:lpstr>
      <vt:lpstr>Propiedades de una Prueba Unitaria</vt:lpstr>
      <vt:lpstr>¿Las Pruebas Unitarias son útiles?</vt:lpstr>
      <vt:lpstr>Ejercicio Técnicas y Prácticas  para escribir Pruebas Unitarias</vt:lpstr>
      <vt:lpstr>Comenzar probando los  "Happy Paths" </vt:lpstr>
      <vt:lpstr>Comenzar probando el caso más simple</vt:lpstr>
      <vt:lpstr>Ejercicio Cómo empezar a escribir pruebas unitarias a nuestro código.</vt:lpstr>
      <vt:lpstr>Ejercicio Escribir pruebas unitarias para el resto de Happy Paths</vt:lpstr>
      <vt:lpstr>No olvidar probar los Exceptional Paths "Interesantes" </vt:lpstr>
      <vt:lpstr>Ejercicio Identificar Exceptional Paths</vt:lpstr>
      <vt:lpstr>Presentación de PowerPoint</vt:lpstr>
      <vt:lpstr>Presentación de PowerPoint</vt:lpstr>
      <vt:lpstr>Ejercicio Completar las Pruebas Unitarias para el resto de funcionalidades.</vt:lpstr>
      <vt:lpstr>Información Adicional</vt:lpstr>
      <vt:lpstr>Test Doubles Test Automation</vt:lpstr>
      <vt:lpstr>Presentación de PowerPoint</vt:lpstr>
      <vt:lpstr>Ejercicio Revisar las pruebas realizadas a un código "no testeable"</vt:lpstr>
      <vt:lpstr>Independencia de Contexto</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 Qué probar ?</vt:lpstr>
      <vt:lpstr>"From Outside" DB Testing</vt:lpstr>
      <vt:lpstr>Estructura de una prueba de BD</vt:lpstr>
      <vt:lpstr>Patrones para realizar pruebas de Base de Datos</vt:lpstr>
      <vt:lpstr>Patrones para realizar pruebas de Base de Datos</vt:lpstr>
      <vt:lpstr>Inicializar el estado de la BD</vt:lpstr>
      <vt:lpstr>Inicializar el estado de la BD</vt:lpstr>
      <vt:lpstr>Inicializar el estado de la BD</vt:lpstr>
      <vt:lpstr>Patrones para realizar pruebas de Base de Datos</vt:lpstr>
      <vt:lpstr>Restablecer el estado de la BD</vt:lpstr>
      <vt:lpstr>Patrones para realizar pruebas de Base de Datos</vt:lpstr>
      <vt:lpstr>Inicializar y Restablecer la BD</vt:lpstr>
      <vt:lpstr>Inicializar y Restablecer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Cuando usar un  Test Unitario o Integración</vt:lpstr>
      <vt:lpstr>Información Adicional</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Otros Componentes</vt:lpstr>
      <vt:lpstr>Enfoques para realizar UI Testing</vt:lpstr>
      <vt:lpstr>Record and Playback</vt:lpstr>
      <vt:lpstr>Ejercicio Crear pruebas de Interfaz Web utilizando Selenium IDE</vt:lpstr>
      <vt:lpstr>Ventajas y Desventajas</vt:lpstr>
      <vt:lpstr>Scripting</vt:lpstr>
      <vt:lpstr>Ventajas y Desventajas</vt:lpstr>
      <vt:lpstr>¿Cuál es más apropiada?</vt:lpstr>
      <vt:lpstr>Page Object Pattern</vt:lpstr>
      <vt:lpstr>Page Object - Ejemplo</vt:lpstr>
      <vt:lpstr>Page Object - Ejemplo</vt:lpstr>
      <vt:lpstr>Beneficios</vt:lpstr>
      <vt:lpstr>Herramientas para Web Testing</vt:lpstr>
      <vt:lpstr>Presentación de PowerPoint</vt:lpstr>
      <vt:lpstr>Unit vs Integration vs System</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1486</cp:revision>
  <dcterms:created xsi:type="dcterms:W3CDTF">2010-05-16T05:09:58Z</dcterms:created>
  <dcterms:modified xsi:type="dcterms:W3CDTF">2012-11-06T22:49:13Z</dcterms:modified>
</cp:coreProperties>
</file>